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4" r:id="rId3"/>
    <p:sldId id="346" r:id="rId4"/>
    <p:sldId id="353" r:id="rId5"/>
    <p:sldId id="348" r:id="rId6"/>
    <p:sldId id="349" r:id="rId7"/>
    <p:sldId id="350" r:id="rId8"/>
    <p:sldId id="357" r:id="rId9"/>
    <p:sldId id="347" r:id="rId10"/>
    <p:sldId id="344" r:id="rId11"/>
    <p:sldId id="355" r:id="rId12"/>
    <p:sldId id="345" r:id="rId13"/>
    <p:sldId id="352" r:id="rId14"/>
    <p:sldId id="35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70662" autoAdjust="0"/>
  </p:normalViewPr>
  <p:slideViewPr>
    <p:cSldViewPr snapToGrid="0" showGuides="1">
      <p:cViewPr varScale="1">
        <p:scale>
          <a:sx n="61" d="100"/>
          <a:sy n="61" d="100"/>
        </p:scale>
        <p:origin x="14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宇杰" userId="968356d4-d806-4638-9bf8-6afacc8c2a24" providerId="ADAL" clId="{B2D54D8C-C50A-42D8-9172-F75ADCC51314}"/>
    <pc:docChg chg="undo custSel addSld delSld modSld">
      <pc:chgData name="何宇杰" userId="968356d4-d806-4638-9bf8-6afacc8c2a24" providerId="ADAL" clId="{B2D54D8C-C50A-42D8-9172-F75ADCC51314}" dt="2020-06-08T09:21:49.293" v="279" actId="47"/>
      <pc:docMkLst>
        <pc:docMk/>
      </pc:docMkLst>
      <pc:sldChg chg="addSp modSp mod">
        <pc:chgData name="何宇杰" userId="968356d4-d806-4638-9bf8-6afacc8c2a24" providerId="ADAL" clId="{B2D54D8C-C50A-42D8-9172-F75ADCC51314}" dt="2020-06-06T18:01:24.078" v="95" actId="1035"/>
        <pc:sldMkLst>
          <pc:docMk/>
          <pc:sldMk cId="963399075" sldId="256"/>
        </pc:sldMkLst>
        <pc:spChg chg="mod">
          <ac:chgData name="何宇杰" userId="968356d4-d806-4638-9bf8-6afacc8c2a24" providerId="ADAL" clId="{B2D54D8C-C50A-42D8-9172-F75ADCC51314}" dt="2020-06-06T18:00:04.128" v="76" actId="1036"/>
          <ac:spMkLst>
            <pc:docMk/>
            <pc:sldMk cId="963399075" sldId="256"/>
            <ac:spMk id="6" creationId="{BC509873-016B-4B42-B967-382825E82967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8" creationId="{A7372229-BF68-4901-989F-62D7E700618B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9" creationId="{F2CC55C0-209B-4894-821E-ECBFAE5590A4}"/>
          </ac:spMkLst>
        </pc:spChg>
        <pc:grpChg chg="mod">
          <ac:chgData name="何宇杰" userId="968356d4-d806-4638-9bf8-6afacc8c2a24" providerId="ADAL" clId="{B2D54D8C-C50A-42D8-9172-F75ADCC51314}" dt="2020-06-06T18:00:04.128" v="76" actId="1036"/>
          <ac:grpSpMkLst>
            <pc:docMk/>
            <pc:sldMk cId="963399075" sldId="256"/>
            <ac:grpSpMk id="24" creationId="{092B00EE-9BE0-46A5-B926-769B17372DA6}"/>
          </ac:grpSpMkLst>
        </pc:grpChg>
        <pc:picChg chg="add mod">
          <ac:chgData name="何宇杰" userId="968356d4-d806-4638-9bf8-6afacc8c2a24" providerId="ADAL" clId="{B2D54D8C-C50A-42D8-9172-F75ADCC51314}" dt="2020-06-06T18:00:24.509" v="77"/>
          <ac:picMkLst>
            <pc:docMk/>
            <pc:sldMk cId="963399075" sldId="256"/>
            <ac:picMk id="15" creationId="{898ED771-9693-4C4F-BCFA-D98F56CEBEEF}"/>
          </ac:picMkLst>
        </pc:picChg>
      </pc:sldChg>
      <pc:sldChg chg="del">
        <pc:chgData name="何宇杰" userId="968356d4-d806-4638-9bf8-6afacc8c2a24" providerId="ADAL" clId="{B2D54D8C-C50A-42D8-9172-F75ADCC51314}" dt="2020-06-08T09:21:40.881" v="276" actId="47"/>
        <pc:sldMkLst>
          <pc:docMk/>
          <pc:sldMk cId="421439106" sldId="277"/>
        </pc:sldMkLst>
      </pc:sldChg>
      <pc:sldChg chg="del">
        <pc:chgData name="何宇杰" userId="968356d4-d806-4638-9bf8-6afacc8c2a24" providerId="ADAL" clId="{B2D54D8C-C50A-42D8-9172-F75ADCC51314}" dt="2020-06-06T18:03:42.182" v="96" actId="47"/>
        <pc:sldMkLst>
          <pc:docMk/>
          <pc:sldMk cId="3133959944" sldId="285"/>
        </pc:sldMkLst>
      </pc:sldChg>
      <pc:sldChg chg="del">
        <pc:chgData name="何宇杰" userId="968356d4-d806-4638-9bf8-6afacc8c2a24" providerId="ADAL" clId="{B2D54D8C-C50A-42D8-9172-F75ADCC51314}" dt="2020-06-08T09:21:41.522" v="277" actId="47"/>
        <pc:sldMkLst>
          <pc:docMk/>
          <pc:sldMk cId="448813201" sldId="300"/>
        </pc:sldMkLst>
      </pc:sldChg>
      <pc:sldChg chg="del">
        <pc:chgData name="何宇杰" userId="968356d4-d806-4638-9bf8-6afacc8c2a24" providerId="ADAL" clId="{B2D54D8C-C50A-42D8-9172-F75ADCC51314}" dt="2020-06-08T09:21:49.293" v="279" actId="47"/>
        <pc:sldMkLst>
          <pc:docMk/>
          <pc:sldMk cId="1771496725" sldId="301"/>
        </pc:sldMkLst>
      </pc:sldChg>
      <pc:sldChg chg="addSp modSp new del mod">
        <pc:chgData name="何宇杰" userId="968356d4-d806-4638-9bf8-6afacc8c2a24" providerId="ADAL" clId="{B2D54D8C-C50A-42D8-9172-F75ADCC51314}" dt="2020-06-08T09:21:44.663" v="278" actId="47"/>
        <pc:sldMkLst>
          <pc:docMk/>
          <pc:sldMk cId="614700753" sldId="304"/>
        </pc:sldMkLst>
        <pc:spChg chg="mod">
          <ac:chgData name="何宇杰" userId="968356d4-d806-4638-9bf8-6afacc8c2a24" providerId="ADAL" clId="{B2D54D8C-C50A-42D8-9172-F75ADCC51314}" dt="2020-06-06T18:35:12.059" v="187" actId="27636"/>
          <ac:spMkLst>
            <pc:docMk/>
            <pc:sldMk cId="614700753" sldId="304"/>
            <ac:spMk id="2" creationId="{D266CE2F-8C2A-4327-BFE1-F327A7B580A7}"/>
          </ac:spMkLst>
        </pc:spChg>
        <pc:grpChg chg="add mod">
          <ac:chgData name="何宇杰" userId="968356d4-d806-4638-9bf8-6afacc8c2a24" providerId="ADAL" clId="{B2D54D8C-C50A-42D8-9172-F75ADCC51314}" dt="2020-06-06T18:05:38.044" v="107" actId="164"/>
          <ac:grpSpMkLst>
            <pc:docMk/>
            <pc:sldMk cId="614700753" sldId="304"/>
            <ac:grpSpMk id="8" creationId="{C1314477-D0B3-4F9B-8539-BB3293BDE32C}"/>
          </ac:grpSpMkLst>
        </pc:grpChg>
        <pc:picChg chg="add mod">
          <ac:chgData name="何宇杰" userId="968356d4-d806-4638-9bf8-6afacc8c2a24" providerId="ADAL" clId="{B2D54D8C-C50A-42D8-9172-F75ADCC51314}" dt="2020-06-06T18:06:00.189" v="111" actId="1076"/>
          <ac:picMkLst>
            <pc:docMk/>
            <pc:sldMk cId="614700753" sldId="304"/>
            <ac:picMk id="5" creationId="{F2FA1C86-9686-4E45-9391-F0E07458F5BA}"/>
          </ac:picMkLst>
        </pc:picChg>
        <pc:picChg chg="add mod">
          <ac:chgData name="何宇杰" userId="968356d4-d806-4638-9bf8-6afacc8c2a24" providerId="ADAL" clId="{B2D54D8C-C50A-42D8-9172-F75ADCC51314}" dt="2020-06-06T18:05:51.316" v="109" actId="1076"/>
          <ac:picMkLst>
            <pc:docMk/>
            <pc:sldMk cId="614700753" sldId="304"/>
            <ac:picMk id="7" creationId="{A29DFE66-7EF3-4C7A-9C4D-84F3F47638DE}"/>
          </ac:picMkLst>
        </pc:picChg>
        <pc:picChg chg="add mod">
          <ac:chgData name="何宇杰" userId="968356d4-d806-4638-9bf8-6afacc8c2a24" providerId="ADAL" clId="{B2D54D8C-C50A-42D8-9172-F75ADCC51314}" dt="2020-06-06T18:07:18.341" v="123" actId="1076"/>
          <ac:picMkLst>
            <pc:docMk/>
            <pc:sldMk cId="614700753" sldId="304"/>
            <ac:picMk id="10" creationId="{6DDD785A-AA84-4519-A4E9-0BB5E02BA61D}"/>
          </ac:picMkLst>
        </pc:picChg>
        <pc:picChg chg="add mod">
          <ac:chgData name="何宇杰" userId="968356d4-d806-4638-9bf8-6afacc8c2a24" providerId="ADAL" clId="{B2D54D8C-C50A-42D8-9172-F75ADCC51314}" dt="2020-06-06T18:07:29.944" v="127" actId="1076"/>
          <ac:picMkLst>
            <pc:docMk/>
            <pc:sldMk cId="614700753" sldId="304"/>
            <ac:picMk id="12" creationId="{3EC1BA9D-19CF-41F7-8A1E-96D27DEB3C51}"/>
          </ac:picMkLst>
        </pc:picChg>
        <pc:picChg chg="add mod">
          <ac:chgData name="何宇杰" userId="968356d4-d806-4638-9bf8-6afacc8c2a24" providerId="ADAL" clId="{B2D54D8C-C50A-42D8-9172-F75ADCC51314}" dt="2020-06-06T18:07:33.765" v="128" actId="1076"/>
          <ac:picMkLst>
            <pc:docMk/>
            <pc:sldMk cId="614700753" sldId="304"/>
            <ac:picMk id="14" creationId="{D9674CBC-6E49-4056-993E-18C870C32C2C}"/>
          </ac:picMkLst>
        </pc:picChg>
        <pc:picChg chg="add mod">
          <ac:chgData name="何宇杰" userId="968356d4-d806-4638-9bf8-6afacc8c2a24" providerId="ADAL" clId="{B2D54D8C-C50A-42D8-9172-F75ADCC51314}" dt="2020-06-06T18:07:15.716" v="122" actId="1076"/>
          <ac:picMkLst>
            <pc:docMk/>
            <pc:sldMk cId="614700753" sldId="304"/>
            <ac:picMk id="16" creationId="{BA350D98-91D7-46A9-9095-8537D3371853}"/>
          </ac:picMkLst>
        </pc:picChg>
      </pc:sldChg>
      <pc:sldChg chg="new del">
        <pc:chgData name="何宇杰" userId="968356d4-d806-4638-9bf8-6afacc8c2a24" providerId="ADAL" clId="{B2D54D8C-C50A-42D8-9172-F75ADCC51314}" dt="2020-06-06T18:04:07.929" v="98" actId="680"/>
        <pc:sldMkLst>
          <pc:docMk/>
          <pc:sldMk cId="1696275224" sldId="304"/>
        </pc:sldMkLst>
      </pc:sldChg>
      <pc:sldChg chg="new del">
        <pc:chgData name="何宇杰" userId="968356d4-d806-4638-9bf8-6afacc8c2a24" providerId="ADAL" clId="{B2D54D8C-C50A-42D8-9172-F75ADCC51314}" dt="2020-06-08T00:59:05.141" v="189" actId="680"/>
        <pc:sldMkLst>
          <pc:docMk/>
          <pc:sldMk cId="1124817833" sldId="305"/>
        </pc:sldMkLst>
      </pc:sldChg>
      <pc:sldChg chg="new del">
        <pc:chgData name="何宇杰" userId="968356d4-d806-4638-9bf8-6afacc8c2a24" providerId="ADAL" clId="{B2D54D8C-C50A-42D8-9172-F75ADCC51314}" dt="2020-06-08T00:59:35.068" v="191" actId="680"/>
        <pc:sldMkLst>
          <pc:docMk/>
          <pc:sldMk cId="1473084058" sldId="305"/>
        </pc:sldMkLst>
      </pc:sldChg>
      <pc:sldChg chg="addSp delSp modSp add mod modAnim">
        <pc:chgData name="何宇杰" userId="968356d4-d806-4638-9bf8-6afacc8c2a24" providerId="ADAL" clId="{B2D54D8C-C50A-42D8-9172-F75ADCC51314}" dt="2020-06-08T01:04:49.712" v="275" actId="1076"/>
        <pc:sldMkLst>
          <pc:docMk/>
          <pc:sldMk cId="4286219868" sldId="305"/>
        </pc:sldMkLst>
        <pc:spChg chg="mod">
          <ac:chgData name="何宇杰" userId="968356d4-d806-4638-9bf8-6afacc8c2a24" providerId="ADAL" clId="{B2D54D8C-C50A-42D8-9172-F75ADCC51314}" dt="2020-06-08T01:00:45.817" v="240" actId="14100"/>
          <ac:spMkLst>
            <pc:docMk/>
            <pc:sldMk cId="4286219868" sldId="305"/>
            <ac:spMk id="6" creationId="{484EC778-A753-4F3C-A56E-6638356F8EEF}"/>
          </ac:spMkLst>
        </pc:spChg>
        <pc:spChg chg="del">
          <ac:chgData name="何宇杰" userId="968356d4-d806-4638-9bf8-6afacc8c2a24" providerId="ADAL" clId="{B2D54D8C-C50A-42D8-9172-F75ADCC51314}" dt="2020-06-08T01:01:48.229" v="244" actId="478"/>
          <ac:spMkLst>
            <pc:docMk/>
            <pc:sldMk cId="4286219868" sldId="305"/>
            <ac:spMk id="7" creationId="{88F1BA5F-40ED-4262-A6B7-8A712DAA90C7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0" creationId="{D9164253-CF12-46A9-8423-0A56E1679C9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4" creationId="{C29D06B4-F1DB-41F4-B0D2-87D6E36DA37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5" creationId="{DD4F6708-4303-456A-B1BE-C1DBC63A9B0D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6" creationId="{613A7E56-AB4A-4B98-BAE0-D938E1E6C26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7" creationId="{D7BE04F6-884B-409B-B25F-88CC48A4EBA1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8" creationId="{E69EADA1-C8FC-4781-B5A2-2697994886B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9" creationId="{3FFEA2DE-374D-4526-8084-7F0939AC7A9E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0" creationId="{D182EA24-0FBC-47BD-8EB7-3BE9A9F68836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1" creationId="{BEB5E2D1-A9CC-4162-9211-1DCFC0119658}"/>
          </ac:spMkLst>
        </pc:spChg>
        <pc:spChg chg="mod topLvl">
          <ac:chgData name="何宇杰" userId="968356d4-d806-4638-9bf8-6afacc8c2a24" providerId="ADAL" clId="{B2D54D8C-C50A-42D8-9172-F75ADCC51314}" dt="2020-06-08T01:04:49.712" v="275" actId="1076"/>
          <ac:spMkLst>
            <pc:docMk/>
            <pc:sldMk cId="4286219868" sldId="305"/>
            <ac:spMk id="29" creationId="{8CC56CD3-D5FB-4411-B99E-96B944B65D39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0" creationId="{23352085-865B-4107-8205-311C7FA79ADE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1" creationId="{78504D1A-2497-41A7-A794-58A9F379C411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2" creationId="{61DB814D-E70E-4010-9716-8F206F00D7E6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3" creationId="{EF257122-84DE-4E24-BE6A-DBC27256F263}"/>
          </ac:spMkLst>
        </pc:spChg>
        <pc:spChg chg="add mod">
          <ac:chgData name="何宇杰" userId="968356d4-d806-4638-9bf8-6afacc8c2a24" providerId="ADAL" clId="{B2D54D8C-C50A-42D8-9172-F75ADCC51314}" dt="2020-06-08T01:04:30.975" v="272" actId="6549"/>
          <ac:spMkLst>
            <pc:docMk/>
            <pc:sldMk cId="4286219868" sldId="305"/>
            <ac:spMk id="34" creationId="{9B64F367-542F-437F-A32A-74E5C683A619}"/>
          </ac:spMkLst>
        </pc:spChg>
        <pc:grpChg chg="add del mod">
          <ac:chgData name="何宇杰" userId="968356d4-d806-4638-9bf8-6afacc8c2a24" providerId="ADAL" clId="{B2D54D8C-C50A-42D8-9172-F75ADCC51314}" dt="2020-06-08T01:04:09.369" v="252" actId="165"/>
          <ac:grpSpMkLst>
            <pc:docMk/>
            <pc:sldMk cId="4286219868" sldId="305"/>
            <ac:grpSpMk id="23" creationId="{AE0C6F62-2F70-4A6A-95B2-3E6DD5EBC8B3}"/>
          </ac:grpSpMkLst>
        </pc:grpChg>
        <pc:graphicFrameChg chg="del">
          <ac:chgData name="何宇杰" userId="968356d4-d806-4638-9bf8-6afacc8c2a24" providerId="ADAL" clId="{B2D54D8C-C50A-42D8-9172-F75ADCC51314}" dt="2020-06-08T01:00:09.989" v="223" actId="478"/>
          <ac:graphicFrameMkLst>
            <pc:docMk/>
            <pc:sldMk cId="4286219868" sldId="305"/>
            <ac:graphicFrameMk id="4" creationId="{7B951041-95A6-4288-AEEF-8C98AC2A1A3E}"/>
          </ac:graphicFrameMkLst>
        </pc:graphicFrame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5" creationId="{C7ECD1DB-912E-48D3-A724-DF9B8D180951}"/>
          </ac:picMkLst>
        </pc:pic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9" creationId="{291133A0-256B-4B8A-8CFF-A67E3876CA1C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1" creationId="{19861877-D2DF-4BB9-BCF5-2E0CF88512C6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2" creationId="{A56D47DF-0115-4FCA-9C84-C8C0D7A9B655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3" creationId="{21E97B84-4B4D-4615-8C6C-378BC982AFA1}"/>
          </ac:picMkLst>
        </pc:picChg>
        <pc:picChg chg="add mod ord">
          <ac:chgData name="何宇杰" userId="968356d4-d806-4638-9bf8-6afacc8c2a24" providerId="ADAL" clId="{B2D54D8C-C50A-42D8-9172-F75ADCC51314}" dt="2020-06-08T01:02:07.520" v="249" actId="1076"/>
          <ac:picMkLst>
            <pc:docMk/>
            <pc:sldMk cId="4286219868" sldId="305"/>
            <ac:picMk id="22" creationId="{5581E5AC-6947-4AED-ACAF-845F9C0C25F7}"/>
          </ac:picMkLst>
        </pc:picChg>
        <pc:picChg chg="mod topLvl">
          <ac:chgData name="何宇杰" userId="968356d4-d806-4638-9bf8-6afacc8c2a24" providerId="ADAL" clId="{B2D54D8C-C50A-42D8-9172-F75ADCC51314}" dt="2020-06-08T01:04:49.712" v="275" actId="1076"/>
          <ac:picMkLst>
            <pc:docMk/>
            <pc:sldMk cId="4286219868" sldId="305"/>
            <ac:picMk id="24" creationId="{95BEF853-6EB4-4AF8-A81B-D0472C016278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5" creationId="{9CBCD67B-FF60-43A1-881E-776F3A3A77C8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6" creationId="{DF626464-8550-4A83-A3F7-A9ED9BA3DB7A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7" creationId="{DD628CE4-AEFC-406A-8FA2-3C0C8F02C575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8" creationId="{230A7770-B8CE-47E9-9359-1C38547714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CB9E-4686-42C2-8C94-4194A3E02D2B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020D-062E-41BC-A699-A7B3427D8CC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 everyone, I’m Weijiang Xiong, and I’m very happy to share with you my findings during the summer project</a:t>
            </a:r>
          </a:p>
          <a:p>
            <a:endParaRPr lang="en-US" altLang="zh-CN"/>
          </a:p>
          <a:p>
            <a:r>
              <a:rPr lang="en-US" altLang="zh-CN"/>
              <a:t>my project is a topic under the broad context of Bayesian deep learning, and I mainly worked on normalizing flows for implicite Bayesian neural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That’s all the theory part, now let’s see some experiments </a:t>
            </a:r>
          </a:p>
          <a:p>
            <a:endParaRPr lang="en-US" altLang="zh-CN"/>
          </a:p>
          <a:p>
            <a:r>
              <a:rPr lang="en-US" altLang="zh-CN"/>
              <a:t>here is a toy classification problem, and we have a deterministic MLP and a flow based MLP</a:t>
            </a:r>
          </a:p>
          <a:p>
            <a:r>
              <a:rPr lang="en-US" altLang="zh-CN"/>
              <a:t>both have 2 layers, and the flow model has 6 planar flows for each layer</a:t>
            </a:r>
          </a:p>
          <a:p>
            <a:endParaRPr lang="en-US" altLang="zh-CN"/>
          </a:p>
          <a:p>
            <a:r>
              <a:rPr lang="en-US" altLang="zh-CN"/>
              <a:t>in the second plot, the size of the dots indicates the variance, and we can see it’s quite reasonable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the flow based model is actually initialized with the deterministic mlp, so their boundary looks similar</a:t>
            </a:r>
          </a:p>
          <a:p>
            <a:endParaRPr lang="en-US" altLang="zh-CN"/>
          </a:p>
          <a:p>
            <a:r>
              <a:rPr lang="en-US" altLang="zh-CN"/>
              <a:t>Apart from classification accuracy, we have a measurement called expected calibration error, ECE, which measures the differences between model confidence and actual accuracy, the lower the better</a:t>
            </a:r>
          </a:p>
          <a:p>
            <a:endParaRPr lang="en-US" altLang="zh-CN"/>
          </a:p>
          <a:p>
            <a:r>
              <a:rPr lang="en-US" altLang="zh-CN"/>
              <a:t>we can see the flow based MLP has higher accuracy and lower ece, which is great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8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I compare the models with different flow depths,</a:t>
            </a:r>
          </a:p>
          <a:p>
            <a:endParaRPr lang="en-US" altLang="zh-CN"/>
          </a:p>
          <a:p>
            <a:r>
              <a:rPr lang="en-US" altLang="zh-CN"/>
              <a:t>as a result, the model without ….</a:t>
            </a:r>
          </a:p>
          <a:p>
            <a:endParaRPr lang="en-US" altLang="zh-CN"/>
          </a:p>
          <a:p>
            <a:r>
              <a:rPr lang="en-US" altLang="zh-CN"/>
              <a:t>the likelihood first increases as the flow becomes deeper, and but then decreases a bit</a:t>
            </a:r>
          </a:p>
          <a:p>
            <a:endParaRPr lang="en-US" altLang="zh-CN"/>
          </a:p>
          <a:p>
            <a:r>
              <a:rPr lang="en-US" altLang="zh-CN"/>
              <a:t>in this case the flow with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15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however, the results become more unpredictable as I moved to bigger models </a:t>
            </a:r>
          </a:p>
          <a:p>
            <a:endParaRPr lang="en-US" altLang="zh-CN"/>
          </a:p>
          <a:p>
            <a:r>
              <a:rPr lang="en-US" altLang="zh-CN"/>
              <a:t>I experimented the effect of flow on LeNet5, with FashionMNIST and CIFAR10</a:t>
            </a:r>
          </a:p>
          <a:p>
            <a:endParaRPr lang="en-US" altLang="zh-CN"/>
          </a:p>
          <a:p>
            <a:r>
              <a:rPr lang="en-US" altLang="zh-CN"/>
              <a:t>For the flow part , I used invertible 1x1 convolution for the second convolution layer, and planar flow for the second fully connected layer</a:t>
            </a:r>
          </a:p>
          <a:p>
            <a:r>
              <a:rPr lang="en-US" altLang="zh-CN"/>
              <a:t>For the no flow version, the stochastic part does not have a flow, but only a normal distribution with learnable mean and variance</a:t>
            </a:r>
          </a:p>
          <a:p>
            <a:endParaRPr lang="en-US" altLang="zh-CN"/>
          </a:p>
          <a:p>
            <a:r>
              <a:rPr lang="en-US" altLang="zh-CN"/>
              <a:t>I trained a deterministic version on the two datasets, and used them as baseline. </a:t>
            </a:r>
          </a:p>
          <a:p>
            <a:r>
              <a:rPr lang="en-US" altLang="zh-CN"/>
              <a:t>I also tried to add dropout to LeNet, but the results doesn’t change much </a:t>
            </a:r>
          </a:p>
          <a:p>
            <a:endParaRPr lang="en-US" altLang="zh-CN"/>
          </a:p>
          <a:p>
            <a:r>
              <a:rPr lang="en-US" altLang="zh-CN"/>
              <a:t>As a result, both the flow and no flow version outperforms the deterministic baseline, because the test accuracy is higher than baseline</a:t>
            </a:r>
          </a:p>
          <a:p>
            <a:r>
              <a:rPr lang="en-US" altLang="zh-CN"/>
              <a:t>but the flow has little effect on FashionMNIST.</a:t>
            </a:r>
          </a:p>
          <a:p>
            <a:r>
              <a:rPr lang="en-US" altLang="zh-CN"/>
              <a:t>probably it’s because the dataset is simple, and the deterministic model itself is enough to model it</a:t>
            </a:r>
          </a:p>
          <a:p>
            <a:endParaRPr lang="en-US" altLang="zh-CN"/>
          </a:p>
          <a:p>
            <a:r>
              <a:rPr lang="en-US" altLang="zh-CN"/>
              <a:t>When we look at the test accuracy from cifar, the flow now shows some effect, the test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results with VGG on CIFAR supports that interpretation</a:t>
            </a:r>
          </a:p>
          <a:p>
            <a:endParaRPr lang="en-US" altLang="zh-CN"/>
          </a:p>
          <a:p>
            <a:r>
              <a:rPr lang="en-US" altLang="zh-CN"/>
              <a:t>both stochastic models outperform the deterministic baseline, but the flow is not helpful here </a:t>
            </a:r>
          </a:p>
          <a:p>
            <a:endParaRPr lang="en-US" altLang="zh-CN"/>
          </a:p>
          <a:p>
            <a:r>
              <a:rPr lang="en-US" altLang="zh-CN"/>
              <a:t>an evidence is that the KL decreases as training goes on the KL divergence is decreasing, which means the posterior is gradually going back to the prior </a:t>
            </a:r>
          </a:p>
          <a:p>
            <a:endParaRPr lang="en-US" altLang="zh-CN"/>
          </a:p>
          <a:p>
            <a:r>
              <a:rPr lang="en-US" altLang="zh-CN"/>
              <a:t>so I think VGG 16 has enough capacity for CIFAR 10, and the flow gradually loses its value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2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project is about to end, and it has been a really nice journey for me </a:t>
            </a:r>
          </a:p>
          <a:p>
            <a:endParaRPr lang="en-US" altLang="zh-CN"/>
          </a:p>
          <a:p>
            <a:r>
              <a:rPr lang="en-US" altLang="zh-CN"/>
              <a:t>Especially want to thank Markus, Anirudh Trung, because they helped me through the difficulties in my project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4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this presentation, I’ll start with the motivation, challenges and idea of my project, followed by the general network structure</a:t>
            </a:r>
          </a:p>
          <a:p>
            <a:endParaRPr lang="en-US" altLang="zh-CN"/>
          </a:p>
          <a:p>
            <a:r>
              <a:rPr lang="en-US" altLang="zh-CN"/>
              <a:t>Then I’ll briefly introduce normalizing flow, and show the formulation of the loss function </a:t>
            </a:r>
          </a:p>
          <a:p>
            <a:endParaRPr lang="en-US" altLang="zh-CN"/>
          </a:p>
          <a:p>
            <a:r>
              <a:rPr lang="en-US" altLang="zh-CN"/>
              <a:t>after that I’ll present some experiments and conclude with a few discussions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7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motivation of this project comes from two problems in deep neural networks</a:t>
            </a:r>
          </a:p>
          <a:p>
            <a:endParaRPr lang="en-US" altLang="zh-CN"/>
          </a:p>
          <a:p>
            <a:r>
              <a:rPr lang="en-US" altLang="zh-CN"/>
              <a:t>the first is, they only provide a point estimation, so we call them deterministic networks</a:t>
            </a:r>
          </a:p>
          <a:p>
            <a:r>
              <a:rPr lang="en-US" altLang="zh-CN"/>
              <a:t>but  --- </a:t>
            </a:r>
          </a:p>
          <a:p>
            <a:endParaRPr lang="en-US" altLang="zh-CN"/>
          </a:p>
          <a:p>
            <a:r>
              <a:rPr lang="en-US" altLang="zh-CN"/>
              <a:t>the second problem is, they tend to be over confident. in this adversarial attack example, a neural net classifies this panda as a gibbon with high confidence, which is bad … </a:t>
            </a:r>
          </a:p>
          <a:p>
            <a:r>
              <a:rPr lang="en-US" altLang="zh-CN"/>
              <a:t>reasonably confident,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However, deep neural nets … , and it’s difficult </a:t>
            </a:r>
          </a:p>
          <a:p>
            <a:r>
              <a:rPr lang="en-US" altLang="zh-CN"/>
              <a:t>Besides, it’s also difficult</a:t>
            </a:r>
            <a:endParaRPr lang="en-US" altLang="zh-CN" dirty="0"/>
          </a:p>
          <a:p>
            <a:endParaRPr lang="en-US" altLang="zh-CN"/>
          </a:p>
          <a:p>
            <a:r>
              <a:rPr lang="en-US" altLang="zh-CN"/>
              <a:t>Therefore my project idea is to … and … </a:t>
            </a:r>
            <a:endParaRPr lang="en-US" altLang="zh-CN" dirty="0"/>
          </a:p>
          <a:p>
            <a:r>
              <a:rPr lang="en-US" altLang="zh-CN" dirty="0"/>
              <a:t>what are they and how are they connected?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3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Let’s look at the general structure of the implicit bnn </a:t>
            </a:r>
          </a:p>
          <a:p>
            <a:endParaRPr lang="en-US" altLang="zh-CN"/>
          </a:p>
          <a:p>
            <a:r>
              <a:rPr lang="en-US" altLang="zh-CN"/>
              <a:t>the IBNN extends a deterministic layer with a stochastic branch</a:t>
            </a:r>
          </a:p>
          <a:p>
            <a:endParaRPr lang="en-US" altLang="zh-CN"/>
          </a:p>
          <a:p>
            <a:r>
              <a:rPr lang="en-US" altLang="zh-CN"/>
              <a:t>before we put the data/feature into a network layer, we sample … then transform the samples … and I mainly worked on this flow part</a:t>
            </a:r>
          </a:p>
          <a:p>
            <a:endParaRPr lang="en-US" altLang="zh-CN"/>
          </a:p>
          <a:p>
            <a:r>
              <a:rPr lang="en-US" altLang="zh-CN"/>
              <a:t>finally, we multiply the samples with the original data/feature</a:t>
            </a:r>
          </a:p>
          <a:p>
            <a:endParaRPr lang="en-US" altLang="zh-CN"/>
          </a:p>
          <a:p>
            <a:r>
              <a:rPr lang="en-US" altLang="zh-CN"/>
              <a:t>This structure has nice intuitive interpretations. </a:t>
            </a:r>
          </a:p>
          <a:p>
            <a:r>
              <a:rPr lang="en-US" altLang="zh-CN"/>
              <a:t>in a probabilistic way, …</a:t>
            </a:r>
          </a:p>
          <a:p>
            <a:r>
              <a:rPr lang="en-US" altLang="zh-CN"/>
              <a:t>in a non-probabilistic way, the stochastic part can be regarded 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2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That’s the general setup, and now let’s look at the flow part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normalizing flow is a transform of random variable, with which we can build complex distributions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consider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image we push the probability mass through a flow, and the interval [x, x+dx],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like a … that is density * volume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we can write the density of y in log space, and the absolute value of dx/dy means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when </a:t>
            </a:r>
            <a:r>
              <a:rPr lang="en-US" altLang="zh-CN" dirty="0"/>
              <a:t>dealing with a series of flows, each </a:t>
            </a:r>
            <a:r>
              <a:rPr lang="en-US" altLang="zh-CN"/>
              <a:t>flow works independently, and if we connect this flow with another flow, we can easily add up these two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y cancels out, and we have the density of z</a:t>
            </a:r>
            <a:endParaRPr lang="zh-CN" altLang="en-US"/>
          </a:p>
          <a:p>
            <a:r>
              <a:rPr lang="en-US" altLang="zh-CN"/>
              <a:t>Therefore we can build ….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if we generalize into vector case, volume change becomes det jacobian</a:t>
            </a:r>
          </a:p>
          <a:p>
            <a:r>
              <a:rPr lang="en-US" altLang="zh-CN"/>
              <a:t>since each flow works independently, we only need the jacobian … </a:t>
            </a:r>
          </a:p>
          <a:p>
            <a:r>
              <a:rPr lang="en-US" altLang="zh-CN"/>
              <a:t>however, it’s usually </a:t>
            </a:r>
            <a:r>
              <a:rPr lang="en-US" altLang="zh-CN" dirty="0"/>
              <a:t>expensive to calculate the determinant of a matrix, so we need to carefully choose some tractable transform 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are some of them </a:t>
            </a:r>
          </a:p>
          <a:p>
            <a:endParaRPr lang="en-US" altLang="zh-CN"/>
          </a:p>
          <a:p>
            <a:r>
              <a:rPr lang="en-US" altLang="zh-CN"/>
              <a:t>Affine transform is quite straight forward, and we just scale and shift the input vector</a:t>
            </a:r>
          </a:p>
          <a:p>
            <a:endParaRPr lang="en-US" altLang="zh-CN"/>
          </a:p>
          <a:p>
            <a:r>
              <a:rPr lang="en-US" altLang="zh-CN"/>
              <a:t>planar flow contains an activation function, and looks a bit more complicated, but its determinant turns out to be quite easy </a:t>
            </a:r>
          </a:p>
          <a:p>
            <a:endParaRPr lang="en-US" altLang="zh-CN"/>
          </a:p>
          <a:p>
            <a:r>
              <a:rPr lang="en-US" altLang="zh-CN"/>
              <a:t>Another example is the … designed for images</a:t>
            </a:r>
          </a:p>
          <a:p>
            <a:r>
              <a:rPr lang="en-US" altLang="zh-CN"/>
              <a:t>the idea is to multiply all elements xij in an image, with a shared matrix W, and the element-wise log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5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With all the components, let’s move to the loss formulation</a:t>
            </a:r>
          </a:p>
          <a:p>
            <a:endParaRPr lang="en-US" altLang="zh-CN"/>
          </a:p>
          <a:p>
            <a:r>
              <a:rPr lang="en-US" altLang="zh-CN"/>
              <a:t>In the first place, we want to approximate the true posterior distribution of latent variable p(z|D, theta), </a:t>
            </a:r>
          </a:p>
          <a:p>
            <a:r>
              <a:rPr lang="en-US" altLang="zh-CN"/>
              <a:t>with a flow-based distribution q(z; theta)</a:t>
            </a:r>
          </a:p>
          <a:p>
            <a:r>
              <a:rPr lang="en-US" altLang="zh-CN"/>
              <a:t>here z means .. theta is .. and D is data</a:t>
            </a:r>
          </a:p>
          <a:p>
            <a:endParaRPr lang="en-US" altLang="zh-CN"/>
          </a:p>
          <a:p>
            <a:r>
              <a:rPr lang="en-US" altLang="zh-CN"/>
              <a:t>That is equivalent to maximizing the ELBO, which contains a data likelihood term and regularization term.</a:t>
            </a:r>
          </a:p>
          <a:p>
            <a:r>
              <a:rPr lang="en-US" altLang="zh-CN"/>
              <a:t>if we assume the latent variables in different layers are independent, we can decompose the full KL into a sum over all layers</a:t>
            </a:r>
          </a:p>
          <a:p>
            <a:endParaRPr lang="en-US" altLang="zh-CN"/>
          </a:p>
          <a:p>
            <a:r>
              <a:rPr lang="en-US" altLang="zh-CN"/>
              <a:t>while the likelihood …</a:t>
            </a:r>
          </a:p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3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simplicity we just take one layer, </a:t>
            </a:r>
          </a:p>
          <a:p>
            <a:endParaRPr lang="en-US" altLang="zh-CN"/>
          </a:p>
          <a:p>
            <a:r>
              <a:rPr lang="en-US" altLang="zh-CN"/>
              <a:t>the notation is actually a bit tricky here, the subscript means the kth flow in a layer</a:t>
            </a:r>
          </a:p>
          <a:p>
            <a:endParaRPr lang="en-US" altLang="zh-CN"/>
          </a:p>
          <a:p>
            <a:r>
              <a:rPr lang="en-US" altLang="zh-CN"/>
              <a:t>we first plug in the density of transformed samples,  then with the change of variable technique, </a:t>
            </a:r>
          </a:p>
          <a:p>
            <a:endParaRPr lang="en-US" altLang="zh-CN"/>
          </a:p>
          <a:p>
            <a:r>
              <a:rPr lang="en-US" altLang="zh-CN"/>
              <a:t>we can take the expectation over the simple base distribution, instead of the complicated flow posterior</a:t>
            </a:r>
          </a:p>
          <a:p>
            <a:endParaRPr lang="en-US" altLang="zh-CN"/>
          </a:p>
          <a:p>
            <a:r>
              <a:rPr lang="en-US" altLang="zh-CN"/>
              <a:t>finally the kl decomposes into three terms …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2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DA7BBC4-C20C-4DC2-85FC-7542E9B4035C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3480-03FD-474D-81D5-91A493E36782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354F-D580-4E3D-ACC0-30A1D2CF46DB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34D-ABA4-48B6-AF00-5C142D47BA5E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29F-A876-4F06-84B6-B5A7172BA216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E5CD-53C1-4986-ABF3-7CC6C5A812B2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C591787-9F1E-44C3-A5C9-1613129471FF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8AE1-31A0-407A-9E44-16B34D3C3FF2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9B68-7DDA-4637-BF59-2C26A322B454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B9DF-51A1-404F-BE9E-C32B537F8EB9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8C49-3C8A-4C09-AB79-6221C1E0392D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FE7-DD25-4CC0-AD68-ABBC3EDE9213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322F-E466-41DF-86D8-4270B67D9A63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87FC-E8D4-4ACC-8C0D-D6D3E5772C5A}" type="datetime1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class.com/articles/how-to-capture-motion-blur-in-photograph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C509873-016B-4B42-B967-382825E8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90" y="2384612"/>
            <a:ext cx="9144000" cy="2158813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dirty="0">
                <a:latin typeface="+mj-lt"/>
              </a:rPr>
              <a:t>Bayesian Deep Learning:</a:t>
            </a:r>
            <a:br>
              <a:rPr lang="en-US" altLang="zh-CN" sz="3600" dirty="0">
                <a:latin typeface="+mj-lt"/>
              </a:rPr>
            </a:br>
            <a:r>
              <a:rPr lang="en-US" altLang="zh-CN" sz="3600" dirty="0">
                <a:latin typeface="+mj-lt"/>
              </a:rPr>
              <a:t>Normalizing Flows for Implicit Bayesian Neural Networks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372229-BF68-4901-989F-62D7E70061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Summer Project</a:t>
            </a:r>
            <a:endParaRPr lang="en-US" altLang="zh-CN" dirty="0">
              <a:latin typeface="+mj-lt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2CC55C0-209B-4894-821E-ECBFAE5590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cs typeface="times" panose="02020603050405020304" pitchFamily="18" charset="0"/>
              </a:rPr>
              <a:t>Aalto </a:t>
            </a:r>
            <a:r>
              <a:rPr lang="en-US" altLang="zh-CN" dirty="0" err="1">
                <a:cs typeface="times" panose="02020603050405020304" pitchFamily="18" charset="0"/>
              </a:rPr>
              <a:t>PML</a:t>
            </a:r>
            <a:r>
              <a:rPr lang="en-US" altLang="zh-CN">
                <a:cs typeface="times" panose="02020603050405020304" pitchFamily="18" charset="0"/>
              </a:rPr>
              <a:t> </a:t>
            </a:r>
            <a:endParaRPr lang="en-US" altLang="zh-CN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23" name="副标题 6">
            <a:extLst>
              <a:ext uri="{FF2B5EF4-FFF2-40B4-BE49-F238E27FC236}">
                <a16:creationId xmlns:a16="http://schemas.microsoft.com/office/drawing/2014/main" id="{E33EB3D3-D44A-4418-B2DC-FE9D41BDCFC6}"/>
              </a:ext>
            </a:extLst>
          </p:cNvPr>
          <p:cNvSpPr txBox="1">
            <a:spLocks/>
          </p:cNvSpPr>
          <p:nvPr/>
        </p:nvSpPr>
        <p:spPr>
          <a:xfrm>
            <a:off x="933090" y="4659550"/>
            <a:ext cx="6742033" cy="150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Student: Weijiang Xiong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Supervisor: Dr. Markus Heinonen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24</a:t>
            </a:r>
            <a:r>
              <a:rPr lang="en-US" altLang="zh-CN" sz="2400" b="0" baseline="30000">
                <a:latin typeface="+mj-lt"/>
                <a:ea typeface="黑体" panose="02010609060101010101" pitchFamily="49" charset="-122"/>
              </a:rPr>
              <a:t>th</a:t>
            </a:r>
            <a:r>
              <a:rPr lang="en-US" altLang="zh-CN" sz="2400" b="0">
                <a:latin typeface="+mj-lt"/>
                <a:ea typeface="黑体" panose="02010609060101010101" pitchFamily="49" charset="-122"/>
              </a:rPr>
              <a:t> August 2021</a:t>
            </a:r>
            <a:endParaRPr lang="zh-CN" altLang="en-US" sz="2400" b="0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9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Binary Classification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99E71-EA7E-4067-8E44-6C5B5B705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 b="2256"/>
          <a:stretch/>
        </p:blipFill>
        <p:spPr>
          <a:xfrm>
            <a:off x="5332241" y="969393"/>
            <a:ext cx="6120000" cy="2618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3043B-0970-4326-BB4D-0879B5D55F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" b="1887"/>
          <a:stretch/>
        </p:blipFill>
        <p:spPr>
          <a:xfrm>
            <a:off x="5332241" y="3587451"/>
            <a:ext cx="6120000" cy="264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7A3E6-02DA-4C92-9117-311243F7F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42" y="887451"/>
            <a:ext cx="2801040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E0BE7E-1506-4FE6-A5A0-ED72B1485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97" y="3497899"/>
            <a:ext cx="2716330" cy="27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C94D74-4EFD-4BF1-A8FE-8EA051EE89DC}"/>
              </a:ext>
            </a:extLst>
          </p:cNvPr>
          <p:cNvSpPr txBox="1"/>
          <p:nvPr/>
        </p:nvSpPr>
        <p:spPr>
          <a:xfrm>
            <a:off x="636255" y="1581918"/>
            <a:ext cx="18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</a:rPr>
              <a:t>2 Linear Layers</a:t>
            </a: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AA4D243F-7B3F-4C16-AFC2-C5400EA3DF16}"/>
              </a:ext>
            </a:extLst>
          </p:cNvPr>
          <p:cNvSpPr/>
          <p:nvPr/>
        </p:nvSpPr>
        <p:spPr>
          <a:xfrm>
            <a:off x="336000" y="1076057"/>
            <a:ext cx="2040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MLP Model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B12F737D-B29D-4757-B0C1-AF093952EF7F}"/>
              </a:ext>
            </a:extLst>
          </p:cNvPr>
          <p:cNvSpPr/>
          <p:nvPr/>
        </p:nvSpPr>
        <p:spPr>
          <a:xfrm>
            <a:off x="336000" y="3583511"/>
            <a:ext cx="2592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MLP (flow)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499CC-1D1E-4A9C-B6C6-75E40947EC28}"/>
              </a:ext>
            </a:extLst>
          </p:cNvPr>
          <p:cNvSpPr txBox="1"/>
          <p:nvPr/>
        </p:nvSpPr>
        <p:spPr>
          <a:xfrm>
            <a:off x="6558876" y="395779"/>
            <a:ext cx="4893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ECE = sum(abs(ACC-Conf)*</a:t>
            </a:r>
            <a:r>
              <a:rPr lang="en-US" altLang="zh-CN"/>
              <a:t>sample_percentage)</a:t>
            </a: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F920C-48BA-4BF9-8655-A49B4708E02C}"/>
              </a:ext>
            </a:extLst>
          </p:cNvPr>
          <p:cNvSpPr txBox="1"/>
          <p:nvPr/>
        </p:nvSpPr>
        <p:spPr>
          <a:xfrm>
            <a:off x="636255" y="4130788"/>
            <a:ext cx="2100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</a:rPr>
              <a:t>2 Linear Layers</a:t>
            </a:r>
          </a:p>
          <a:p>
            <a:r>
              <a:rPr lang="en-US" altLang="zh-CN" dirty="0"/>
              <a:t>Each with 6 </a:t>
            </a:r>
            <a:r>
              <a:rPr lang="en-US" altLang="zh-CN"/>
              <a:t>planar flows</a:t>
            </a:r>
            <a:endParaRPr lang="en-US" altLang="zh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9C45C-7E30-46ED-BCD6-EDED74BC7613}"/>
              </a:ext>
            </a:extLst>
          </p:cNvPr>
          <p:cNvSpPr txBox="1"/>
          <p:nvPr/>
        </p:nvSpPr>
        <p:spPr>
          <a:xfrm>
            <a:off x="650910" y="5551568"/>
            <a:ext cx="1530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ACC 96.5% </a:t>
            </a:r>
            <a:endParaRPr lang="en-US" altLang="zh-CN" dirty="0"/>
          </a:p>
          <a:p>
            <a:r>
              <a:rPr lang="en-US" altLang="zh-CN" dirty="0"/>
              <a:t>ECE 0.009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CC76D-716F-4C1C-8B53-D7CC741A2B12}"/>
              </a:ext>
            </a:extLst>
          </p:cNvPr>
          <p:cNvSpPr txBox="1"/>
          <p:nvPr/>
        </p:nvSpPr>
        <p:spPr>
          <a:xfrm>
            <a:off x="636255" y="1981027"/>
            <a:ext cx="1649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ACC 95.3% </a:t>
            </a:r>
          </a:p>
          <a:p>
            <a:r>
              <a:rPr lang="en-US" altLang="zh-CN" dirty="0"/>
              <a:t>ECE 0.0941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72AB6-DFA4-4754-B49A-F57A3B4028C9}"/>
              </a:ext>
            </a:extLst>
          </p:cNvPr>
          <p:cNvSpPr txBox="1"/>
          <p:nvPr/>
        </p:nvSpPr>
        <p:spPr>
          <a:xfrm>
            <a:off x="650910" y="4952916"/>
            <a:ext cx="2086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copy weights </a:t>
            </a:r>
            <a:r>
              <a:rPr lang="en-US" altLang="zh-CN" dirty="0"/>
              <a:t>from base MLP</a:t>
            </a:r>
          </a:p>
        </p:txBody>
      </p:sp>
    </p:spTree>
    <p:extLst>
      <p:ext uri="{BB962C8B-B14F-4D97-AF65-F5344CB8AC3E}">
        <p14:creationId xmlns:p14="http://schemas.microsoft.com/office/powerpoint/2010/main" val="11100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Binary Classification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2209BB-57F1-4653-A8F8-2BB018BD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51855"/>
            <a:ext cx="11607762" cy="3543334"/>
          </a:xfrm>
          <a:prstGeom prst="rect">
            <a:avLst/>
          </a:prstGeom>
        </p:spPr>
      </p:pic>
      <p:sp>
        <p:nvSpPr>
          <p:cNvPr id="14" name="矩形 5">
            <a:extLst>
              <a:ext uri="{FF2B5EF4-FFF2-40B4-BE49-F238E27FC236}">
                <a16:creationId xmlns:a16="http://schemas.microsoft.com/office/drawing/2014/main" id="{BDF9F2EE-CA86-4BB2-90CA-118D43EE3DDD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Comparing different flow depth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FB3DCC6-C280-4B24-BC8D-30D506224140}"/>
              </a:ext>
            </a:extLst>
          </p:cNvPr>
          <p:cNvSpPr txBox="1"/>
          <p:nvPr/>
        </p:nvSpPr>
        <p:spPr>
          <a:xfrm>
            <a:off x="335999" y="1633224"/>
            <a:ext cx="11262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The model without flow has lowest KL and data likelihood after 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In this case, the flow with length 12 has best ELBO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D5F77-A92C-4D7B-A997-8A6FA9859BCF}"/>
              </a:ext>
            </a:extLst>
          </p:cNvPr>
          <p:cNvSpPr txBox="1"/>
          <p:nvPr/>
        </p:nvSpPr>
        <p:spPr>
          <a:xfrm>
            <a:off x="6992471" y="3414145"/>
            <a:ext cx="88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no flow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ADE17-CE76-4426-AA91-1CF452590259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3065930"/>
            <a:ext cx="233082" cy="348215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99824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NF on LeNet (5 layers)</a:t>
            </a:r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5538-5537-4B93-A331-B14851FFB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806070"/>
            <a:ext cx="10465350" cy="5484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E75B5-6014-422A-A753-A416EC65B948}"/>
              </a:ext>
            </a:extLst>
          </p:cNvPr>
          <p:cNvSpPr txBox="1"/>
          <p:nvPr/>
        </p:nvSpPr>
        <p:spPr>
          <a:xfrm>
            <a:off x="7338661" y="4512168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 LeNet (best in 50 epochs)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5DD24-94B6-4EE7-B72A-4B373BA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ABD8-C23A-47F3-BE82-007AEC46A0F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68B3D1-122B-43EC-8770-4C6D95F6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30E539-3BDA-4AB2-AB73-C594AFD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BC2C7-2B73-4BD8-87EF-27D12E101D60}"/>
                  </a:ext>
                </a:extLst>
              </p:cNvPr>
              <p:cNvSpPr txBox="1"/>
              <p:nvPr/>
            </p:nvSpPr>
            <p:spPr>
              <a:xfrm>
                <a:off x="7338661" y="3619448"/>
                <a:ext cx="439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NF(Normal(1, 0.5))</a:t>
                </a:r>
              </a:p>
              <a:p>
                <a:r>
                  <a:rPr lang="en-US" altLang="zh-CN" dirty="0"/>
                  <a:t>no 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Normal(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learnable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BC2C7-2B73-4BD8-87EF-27D12E10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61" y="3619448"/>
                <a:ext cx="4391025" cy="646331"/>
              </a:xfrm>
              <a:prstGeom prst="rect">
                <a:avLst/>
              </a:prstGeom>
              <a:blipFill>
                <a:blip r:embed="rId4"/>
                <a:stretch>
                  <a:fillRect l="-125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8C317-A9B1-47C4-9202-C073E1BC1A40}"/>
              </a:ext>
            </a:extLst>
          </p:cNvPr>
          <p:cNvCxnSpPr/>
          <p:nvPr/>
        </p:nvCxnSpPr>
        <p:spPr>
          <a:xfrm>
            <a:off x="4191000" y="5800725"/>
            <a:ext cx="3048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96956-5167-4F9D-89A5-91FD82F3C3AA}"/>
              </a:ext>
            </a:extLst>
          </p:cNvPr>
          <p:cNvCxnSpPr>
            <a:cxnSpLocks/>
          </p:cNvCxnSpPr>
          <p:nvPr/>
        </p:nvCxnSpPr>
        <p:spPr>
          <a:xfrm>
            <a:off x="724712" y="3927232"/>
            <a:ext cx="3020437" cy="1945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F50D7-BD50-4080-964E-F52751A8D494}"/>
              </a:ext>
            </a:extLst>
          </p:cNvPr>
          <p:cNvCxnSpPr>
            <a:cxnSpLocks/>
          </p:cNvCxnSpPr>
          <p:nvPr/>
        </p:nvCxnSpPr>
        <p:spPr>
          <a:xfrm>
            <a:off x="724712" y="5344227"/>
            <a:ext cx="3020437" cy="1945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7E9C67-19B7-43A5-81E6-6A99644E0301}"/>
              </a:ext>
            </a:extLst>
          </p:cNvPr>
          <p:cNvSpPr txBox="1"/>
          <p:nvPr/>
        </p:nvSpPr>
        <p:spPr>
          <a:xfrm>
            <a:off x="7338661" y="4826080"/>
            <a:ext cx="4391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FashionMnist: </a:t>
            </a:r>
            <a:r>
              <a:rPr lang="en-US" altLang="zh-CN" dirty="0">
                <a:solidFill>
                  <a:srgbClr val="FF0000"/>
                </a:solidFill>
              </a:rPr>
              <a:t>~89% ACC</a:t>
            </a:r>
            <a:r>
              <a:rPr lang="en-US" altLang="zh-CN" dirty="0"/>
              <a:t>, ~1.5% ECE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42F54-86D1-4EF5-B0C9-7972BFF7A323}"/>
              </a:ext>
            </a:extLst>
          </p:cNvPr>
          <p:cNvSpPr txBox="1"/>
          <p:nvPr/>
        </p:nvSpPr>
        <p:spPr>
          <a:xfrm>
            <a:off x="7338661" y="5112332"/>
            <a:ext cx="453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CIFAR-10: </a:t>
            </a:r>
            <a:r>
              <a:rPr lang="en-US" altLang="zh-CN" dirty="0">
                <a:solidFill>
                  <a:schemeClr val="accent1"/>
                </a:solidFill>
              </a:rPr>
              <a:t>~65% ACC</a:t>
            </a:r>
            <a:r>
              <a:rPr lang="en-US" altLang="zh-CN" dirty="0"/>
              <a:t>, ~1.5% ECE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0793C-42E9-4666-BEC6-7945F164559B}"/>
              </a:ext>
            </a:extLst>
          </p:cNvPr>
          <p:cNvSpPr txBox="1"/>
          <p:nvPr/>
        </p:nvSpPr>
        <p:spPr>
          <a:xfrm>
            <a:off x="7338660" y="5398852"/>
            <a:ext cx="4660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Dropout on LeNet: </a:t>
            </a:r>
          </a:p>
          <a:p>
            <a:r>
              <a:rPr lang="en-US" altLang="zh-CN" dirty="0"/>
              <a:t>        Same ACC, ECE up to </a:t>
            </a:r>
            <a:r>
              <a:rPr lang="en-US" altLang="zh-CN" dirty="0">
                <a:solidFill>
                  <a:srgbClr val="7030A0"/>
                </a:solidFill>
              </a:rPr>
              <a:t>3~5%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5A6EEE-BF9D-4EDE-B00D-525C5A74B457}"/>
              </a:ext>
            </a:extLst>
          </p:cNvPr>
          <p:cNvCxnSpPr/>
          <p:nvPr/>
        </p:nvCxnSpPr>
        <p:spPr>
          <a:xfrm>
            <a:off x="4191000" y="5490629"/>
            <a:ext cx="3048000" cy="0"/>
          </a:xfrm>
          <a:prstGeom prst="line">
            <a:avLst/>
          </a:prstGeom>
          <a:ln w="15875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C9BDE0-5A68-44AA-A61E-2820696E9DAF}"/>
              </a:ext>
            </a:extLst>
          </p:cNvPr>
          <p:cNvSpPr txBox="1"/>
          <p:nvPr/>
        </p:nvSpPr>
        <p:spPr>
          <a:xfrm>
            <a:off x="6202017" y="375015"/>
            <a:ext cx="552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Flow config: Normal, </a:t>
            </a:r>
            <a:r>
              <a:rPr lang="en-US" altLang="zh-CN" dirty="0">
                <a:solidFill>
                  <a:srgbClr val="C00000"/>
                </a:solidFill>
              </a:rPr>
              <a:t>InvConv</a:t>
            </a:r>
            <a:r>
              <a:rPr lang="en-US" altLang="zh-CN" dirty="0"/>
              <a:t>, Normal, </a:t>
            </a:r>
            <a:r>
              <a:rPr lang="en-US" altLang="zh-CN" dirty="0">
                <a:solidFill>
                  <a:srgbClr val="C00000"/>
                </a:solidFill>
              </a:rPr>
              <a:t>Planar</a:t>
            </a:r>
            <a:r>
              <a:rPr lang="en-US" altLang="zh-CN" dirty="0"/>
              <a:t>, Normal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7" grpId="0"/>
      <p:bldP spid="19" grpId="0"/>
      <p:bldP spid="2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919023-3D18-4B9B-ABF8-2C7F00C6B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" b="2003"/>
          <a:stretch/>
        </p:blipFill>
        <p:spPr>
          <a:xfrm>
            <a:off x="338390" y="806758"/>
            <a:ext cx="10542984" cy="5507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99824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NF on </a:t>
            </a:r>
            <a:r>
              <a:rPr lang="en-US" altLang="zh-CN"/>
              <a:t>VGG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E75B5-6014-422A-A753-A416EC65B948}"/>
              </a:ext>
            </a:extLst>
          </p:cNvPr>
          <p:cNvSpPr txBox="1"/>
          <p:nvPr/>
        </p:nvSpPr>
        <p:spPr>
          <a:xfrm>
            <a:off x="7338661" y="4512168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 VGG (best in 80 epochs)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5DD24-94B6-4EE7-B72A-4B373BA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ABD8-C23A-47F3-BE82-007AEC46A0F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68B3D1-122B-43EC-8770-4C6D95F6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30E539-3BDA-4AB2-AB73-C594AFD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12</a:t>
            </a:fld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8C317-A9B1-47C4-9202-C073E1BC1A40}"/>
              </a:ext>
            </a:extLst>
          </p:cNvPr>
          <p:cNvCxnSpPr>
            <a:cxnSpLocks/>
          </p:cNvCxnSpPr>
          <p:nvPr/>
        </p:nvCxnSpPr>
        <p:spPr>
          <a:xfrm>
            <a:off x="4216676" y="4086800"/>
            <a:ext cx="202509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F50D7-BD50-4080-964E-F52751A8D494}"/>
              </a:ext>
            </a:extLst>
          </p:cNvPr>
          <p:cNvCxnSpPr>
            <a:cxnSpLocks/>
          </p:cNvCxnSpPr>
          <p:nvPr/>
        </p:nvCxnSpPr>
        <p:spPr>
          <a:xfrm>
            <a:off x="729398" y="4181351"/>
            <a:ext cx="3020437" cy="19456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A42F54-86D1-4EF5-B0C9-7972BFF7A323}"/>
              </a:ext>
            </a:extLst>
          </p:cNvPr>
          <p:cNvSpPr txBox="1"/>
          <p:nvPr/>
        </p:nvSpPr>
        <p:spPr>
          <a:xfrm>
            <a:off x="7347501" y="4881500"/>
            <a:ext cx="453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CIFAR-10: </a:t>
            </a:r>
            <a:r>
              <a:rPr lang="en-US" altLang="zh-CN" dirty="0">
                <a:solidFill>
                  <a:srgbClr val="C00000"/>
                </a:solidFill>
              </a:rPr>
              <a:t>~87% ACC</a:t>
            </a:r>
            <a:r>
              <a:rPr lang="en-US" altLang="zh-CN" dirty="0"/>
              <a:t>, ~7% ECE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1170BB-956F-4B33-A6AD-B0512D39934D}"/>
                  </a:ext>
                </a:extLst>
              </p:cNvPr>
              <p:cNvSpPr txBox="1"/>
              <p:nvPr/>
            </p:nvSpPr>
            <p:spPr>
              <a:xfrm>
                <a:off x="7338661" y="3797180"/>
                <a:ext cx="439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NF(Normal(1, 0.5))</a:t>
                </a:r>
              </a:p>
              <a:p>
                <a:r>
                  <a:rPr lang="en-US" altLang="zh-CN" dirty="0"/>
                  <a:t>no 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Normal(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learnable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1170BB-956F-4B33-A6AD-B0512D39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61" y="3797180"/>
                <a:ext cx="4391025" cy="646331"/>
              </a:xfrm>
              <a:prstGeom prst="rect">
                <a:avLst/>
              </a:prstGeom>
              <a:blipFill>
                <a:blip r:embed="rId4"/>
                <a:stretch>
                  <a:fillRect l="-125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8FCC9-7F9C-46AB-A0A5-247C0BDAF840}"/>
              </a:ext>
            </a:extLst>
          </p:cNvPr>
          <p:cNvCxnSpPr>
            <a:cxnSpLocks/>
          </p:cNvCxnSpPr>
          <p:nvPr/>
        </p:nvCxnSpPr>
        <p:spPr>
          <a:xfrm flipV="1">
            <a:off x="8920480" y="2150702"/>
            <a:ext cx="192331" cy="37913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Discussions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38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Key Findings in Project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15">
            <a:extLst>
              <a:ext uri="{FF2B5EF4-FFF2-40B4-BE49-F238E27FC236}">
                <a16:creationId xmlns:a16="http://schemas.microsoft.com/office/drawing/2014/main" id="{F6A7F30B-BABD-4765-BF65-F4566DE70C8E}"/>
              </a:ext>
            </a:extLst>
          </p:cNvPr>
          <p:cNvSpPr/>
          <p:nvPr/>
        </p:nvSpPr>
        <p:spPr>
          <a:xfrm>
            <a:off x="336000" y="4072870"/>
            <a:ext cx="4599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Plans for next days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EEE786D3-DE87-4EFD-9B73-62F27F14451E}"/>
              </a:ext>
            </a:extLst>
          </p:cNvPr>
          <p:cNvSpPr txBox="1"/>
          <p:nvPr/>
        </p:nvSpPr>
        <p:spPr>
          <a:xfrm>
            <a:off x="336002" y="1716969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Normalizing flow is a tractable way to construct/learn flexible distributions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EF5EFB17-1160-4531-A68F-225864A7819A}"/>
              </a:ext>
            </a:extLst>
          </p:cNvPr>
          <p:cNvSpPr txBox="1"/>
          <p:nvPr/>
        </p:nvSpPr>
        <p:spPr>
          <a:xfrm>
            <a:off x="336001" y="2307041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Choosing the structure of flow needs a lot of engineering insight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741AB362-EFD6-401C-A31A-84562795E7EC}"/>
              </a:ext>
            </a:extLst>
          </p:cNvPr>
          <p:cNvSpPr txBox="1"/>
          <p:nvPr/>
        </p:nvSpPr>
        <p:spPr>
          <a:xfrm>
            <a:off x="336000" y="2897113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 flow increases the model’s capacity, and (good case) improve accuracy and calibration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FB1A60BE-8EEE-460A-86E8-76167D959453}"/>
              </a:ext>
            </a:extLst>
          </p:cNvPr>
          <p:cNvSpPr txBox="1"/>
          <p:nvPr/>
        </p:nvSpPr>
        <p:spPr>
          <a:xfrm>
            <a:off x="335999" y="3487184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If the model has enough capacity, adding a flow won’t be much helpful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99DCB7C2-BD6F-4AE5-8D59-E5F3CEB2D03F}"/>
              </a:ext>
            </a:extLst>
          </p:cNvPr>
          <p:cNvSpPr txBox="1"/>
          <p:nvPr/>
        </p:nvSpPr>
        <p:spPr>
          <a:xfrm>
            <a:off x="335999" y="4668513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More experiments to inspect the effect of flow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3732CC2-7E54-41D4-B014-8F4C90A2B6BF}"/>
              </a:ext>
            </a:extLst>
          </p:cNvPr>
          <p:cNvSpPr txBox="1"/>
          <p:nvPr/>
        </p:nvSpPr>
        <p:spPr>
          <a:xfrm>
            <a:off x="335999" y="5180592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Document the project and write a summary</a:t>
            </a:r>
          </a:p>
        </p:txBody>
      </p:sp>
    </p:spTree>
    <p:extLst>
      <p:ext uri="{BB962C8B-B14F-4D97-AF65-F5344CB8AC3E}">
        <p14:creationId xmlns:p14="http://schemas.microsoft.com/office/powerpoint/2010/main" val="41974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CBAA5EC2-1C24-4A24-B2FA-13BD03E6F5A4}"/>
              </a:ext>
            </a:extLst>
          </p:cNvPr>
          <p:cNvSpPr/>
          <p:nvPr/>
        </p:nvSpPr>
        <p:spPr>
          <a:xfrm>
            <a:off x="2209800" y="1113907"/>
            <a:ext cx="76595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Introduction: Motivation, Challenge and Idea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Arial" pitchFamily="34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General Network Structure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Arial" pitchFamily="34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Properties and Examples of Normalizing Flow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Loss Formulation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2D Binary Classification Example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Experiment with LeNet and VGG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Discussions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0AC74-8F51-4148-A146-E7A76E8F6540}"/>
              </a:ext>
            </a:extLst>
          </p:cNvPr>
          <p:cNvSpPr txBox="1"/>
          <p:nvPr/>
        </p:nvSpPr>
        <p:spPr>
          <a:xfrm>
            <a:off x="335999" y="5781943"/>
            <a:ext cx="842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[1] Left image: </a:t>
            </a:r>
            <a:r>
              <a:rPr lang="en-US" altLang="zh-CN" sz="1200">
                <a:hlinkClick r:id="rId3"/>
              </a:rPr>
              <a:t>https://www.masterclass.com/articles/how-to-capture-motion-blur-in-photography</a:t>
            </a:r>
            <a:endParaRPr lang="en-US" altLang="zh-CN" sz="1200"/>
          </a:p>
          <a:p>
            <a:r>
              <a:rPr lang="en-US" altLang="zh-CN" sz="1200"/>
              <a:t>[2] Right Image: Ian Goodfellow, CS231N Lecture Adversarial Examples and Adversarial Training</a:t>
            </a:r>
            <a:endParaRPr lang="zh-CN" altLang="en-US" sz="1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F1CE21-9D1C-4439-BF28-8CC889850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3" b="4634"/>
          <a:stretch/>
        </p:blipFill>
        <p:spPr>
          <a:xfrm>
            <a:off x="4130623" y="3572039"/>
            <a:ext cx="6894703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050781-4D99-4CC9-A4FC-B077EC71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156" y="3572039"/>
            <a:ext cx="2720444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矩形 5">
            <a:extLst>
              <a:ext uri="{FF2B5EF4-FFF2-40B4-BE49-F238E27FC236}">
                <a16:creationId xmlns:a16="http://schemas.microsoft.com/office/drawing/2014/main" id="{CBAA5EC2-1C24-4A24-B2FA-13BD03E6F5A4}"/>
              </a:ext>
            </a:extLst>
          </p:cNvPr>
          <p:cNvSpPr/>
          <p:nvPr/>
        </p:nvSpPr>
        <p:spPr>
          <a:xfrm>
            <a:off x="336000" y="1076057"/>
            <a:ext cx="636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Motivation for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95D4F100-75A6-45DA-94BD-F26DA105DAFC}"/>
              </a:ext>
            </a:extLst>
          </p:cNvPr>
          <p:cNvSpPr txBox="1"/>
          <p:nvPr/>
        </p:nvSpPr>
        <p:spPr>
          <a:xfrm>
            <a:off x="335999" y="1614577"/>
            <a:ext cx="10876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Classic deep learning only provides a point estimation (deterministic)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Realworld data contains uncertainty (sensor noise), Decision making needs uncertainty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a method to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model (input) uncertainty</a:t>
            </a:r>
            <a:r>
              <a:rPr lang="en-US" altLang="zh-CN" sz="2200">
                <a:ea typeface="宋体" panose="02010600030101010101" pitchFamily="2" charset="-122"/>
              </a:rPr>
              <a:t> and output probability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462CAAC7-30C8-4460-A80E-6EF580F085CC}"/>
              </a:ext>
            </a:extLst>
          </p:cNvPr>
          <p:cNvSpPr txBox="1"/>
          <p:nvPr/>
        </p:nvSpPr>
        <p:spPr>
          <a:xfrm>
            <a:off x="335999" y="2684333"/>
            <a:ext cx="1031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Deep neural nets tend to be over confident, even if the results are wrong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our model to be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calibrated</a:t>
            </a:r>
            <a:r>
              <a:rPr lang="en-US" altLang="zh-CN" sz="2200">
                <a:ea typeface="宋体" panose="02010600030101010101" pitchFamily="2" charset="-122"/>
              </a:rPr>
              <a:t> (confidence matches accuracy)</a:t>
            </a:r>
          </a:p>
        </p:txBody>
      </p:sp>
    </p:spTree>
    <p:extLst>
      <p:ext uri="{BB962C8B-B14F-4D97-AF65-F5344CB8AC3E}">
        <p14:creationId xmlns:p14="http://schemas.microsoft.com/office/powerpoint/2010/main" val="12445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</a:t>
            </a:r>
            <a:r>
              <a:rPr lang="en-US" altLang="zh-CN"/>
              <a:t>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36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Motivation for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5999" y="3508122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Challenges in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EE4BEE5-DE55-4559-8793-05098D61A678}"/>
              </a:ext>
            </a:extLst>
          </p:cNvPr>
          <p:cNvSpPr/>
          <p:nvPr/>
        </p:nvSpPr>
        <p:spPr>
          <a:xfrm>
            <a:off x="335999" y="4819628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Project idea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5804E2E6-FC69-4863-8332-D9D84D67DDB8}"/>
              </a:ext>
            </a:extLst>
          </p:cNvPr>
          <p:cNvSpPr txBox="1"/>
          <p:nvPr/>
        </p:nvSpPr>
        <p:spPr>
          <a:xfrm>
            <a:off x="335303" y="3962506"/>
            <a:ext cx="1087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Neural Nets have too many parameters, difficult to sample a distribution on weights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Difficult to construct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expressive but tractable</a:t>
            </a:r>
            <a:r>
              <a:rPr lang="en-US" altLang="zh-CN" sz="2200" dirty="0">
                <a:ea typeface="宋体" panose="02010600030101010101" pitchFamily="2" charset="-122"/>
              </a:rPr>
              <a:t> distributions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2A329268-B054-4E38-B490-569BCB3D4A18}"/>
              </a:ext>
            </a:extLst>
          </p:cNvPr>
          <p:cNvSpPr txBox="1"/>
          <p:nvPr/>
        </p:nvSpPr>
        <p:spPr>
          <a:xfrm>
            <a:off x="335303" y="5281293"/>
            <a:ext cx="1087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Model the input uncertainty with the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Implicit BNN </a:t>
            </a:r>
            <a:r>
              <a:rPr lang="en-US" altLang="zh-CN" sz="2200" dirty="0">
                <a:ea typeface="宋体" panose="02010600030101010101" pitchFamily="2" charset="-122"/>
              </a:rPr>
              <a:t>[1]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Build up an expressive distribution with a series of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Normalizing Flows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956DD-0442-4748-ACB4-70CC84EFAFF0}"/>
              </a:ext>
            </a:extLst>
          </p:cNvPr>
          <p:cNvSpPr txBox="1"/>
          <p:nvPr/>
        </p:nvSpPr>
        <p:spPr>
          <a:xfrm>
            <a:off x="335303" y="6068639"/>
            <a:ext cx="1031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fi-FI" altLang="zh-CN" sz="1200"/>
              <a:t>Trung Trinh, Samuel Kaski, Markus Heinonen. </a:t>
            </a:r>
            <a:r>
              <a:rPr lang="en-US" altLang="zh-CN" sz="1200" dirty="0"/>
              <a:t>Scalable Bayesian neural networks by layer-wise input augmentation https://arxiv.org/abs/2010.13498</a:t>
            </a: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47CB2192-E239-4631-B6D0-1724D9670EAB}"/>
              </a:ext>
            </a:extLst>
          </p:cNvPr>
          <p:cNvSpPr txBox="1"/>
          <p:nvPr/>
        </p:nvSpPr>
        <p:spPr>
          <a:xfrm>
            <a:off x="335999" y="1614577"/>
            <a:ext cx="10876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Classic deep learning only provides a point estimation (deterministic)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Realworld data contains uncertainty (sensor noise), Decision making needs uncertainty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a method to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model (input) uncertainty</a:t>
            </a:r>
            <a:r>
              <a:rPr lang="en-US" altLang="zh-CN" sz="2200">
                <a:ea typeface="宋体" panose="02010600030101010101" pitchFamily="2" charset="-122"/>
              </a:rPr>
              <a:t> and output probability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5F0366A4-BE6B-422E-A3F2-F06BABB1C0DA}"/>
              </a:ext>
            </a:extLst>
          </p:cNvPr>
          <p:cNvSpPr txBox="1"/>
          <p:nvPr/>
        </p:nvSpPr>
        <p:spPr>
          <a:xfrm>
            <a:off x="335999" y="2684333"/>
            <a:ext cx="1031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Deep neural nets tend to be over confident, even if the results are wrong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our model to be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calibrated</a:t>
            </a:r>
            <a:r>
              <a:rPr lang="en-US" altLang="zh-CN" sz="2200">
                <a:ea typeface="宋体" panose="02010600030101010101" pitchFamily="2" charset="-122"/>
              </a:rPr>
              <a:t> (confidence matches accuracy)</a:t>
            </a:r>
          </a:p>
        </p:txBody>
      </p:sp>
    </p:spTree>
    <p:extLst>
      <p:ext uri="{BB962C8B-B14F-4D97-AF65-F5344CB8AC3E}">
        <p14:creationId xmlns:p14="http://schemas.microsoft.com/office/powerpoint/2010/main" val="12871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1954851-C62B-4451-8182-92E65345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1" y="1768408"/>
            <a:ext cx="5357324" cy="2194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General Network Structure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68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Stochastic Layer with Normalizing Flow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15">
            <a:extLst>
              <a:ext uri="{FF2B5EF4-FFF2-40B4-BE49-F238E27FC236}">
                <a16:creationId xmlns:a16="http://schemas.microsoft.com/office/drawing/2014/main" id="{F6A7F30B-BABD-4765-BF65-F4566DE70C8E}"/>
              </a:ext>
            </a:extLst>
          </p:cNvPr>
          <p:cNvSpPr/>
          <p:nvPr/>
        </p:nvSpPr>
        <p:spPr>
          <a:xfrm>
            <a:off x="335999" y="4171740"/>
            <a:ext cx="7373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Intuitive Understanding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80866607-47B9-4B92-9C55-9AF62A837F50}"/>
              </a:ext>
            </a:extLst>
          </p:cNvPr>
          <p:cNvSpPr txBox="1"/>
          <p:nvPr/>
        </p:nvSpPr>
        <p:spPr>
          <a:xfrm>
            <a:off x="335999" y="4633405"/>
            <a:ext cx="11017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Probabilistic : model the input uncertainty with </a:t>
            </a:r>
            <a:r>
              <a:rPr lang="en-US" altLang="zh-CN" sz="2200">
                <a:ea typeface="宋体" panose="02010600030101010101" pitchFamily="2" charset="-122"/>
              </a:rPr>
              <a:t>the flow based distribution 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Non-probabilistic: An extension; A learned data augmentation; A more flexible dropout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 network have multiple layers, a layer has a series of flows (network in network)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EE068-7EF3-4CB9-94ED-6BB931C56DFB}"/>
              </a:ext>
            </a:extLst>
          </p:cNvPr>
          <p:cNvSpPr txBox="1"/>
          <p:nvPr/>
        </p:nvSpPr>
        <p:spPr>
          <a:xfrm>
            <a:off x="2075667" y="3688749"/>
            <a:ext cx="320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Sample from a base distribution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4B03B-FEA6-4A58-A4FE-1B700F7934DE}"/>
              </a:ext>
            </a:extLst>
          </p:cNvPr>
          <p:cNvSpPr txBox="1"/>
          <p:nvPr/>
        </p:nvSpPr>
        <p:spPr>
          <a:xfrm>
            <a:off x="3129873" y="2874144"/>
            <a:ext cx="320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 with NF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AFC4D9-A8CA-45BF-97DF-8A7C3360426E}"/>
              </a:ext>
            </a:extLst>
          </p:cNvPr>
          <p:cNvSpPr txBox="1"/>
          <p:nvPr/>
        </p:nvSpPr>
        <p:spPr>
          <a:xfrm>
            <a:off x="3389375" y="1618054"/>
            <a:ext cx="384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transformed samples * original 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0A7CA0-F4A4-4EBB-A20B-3CFEC0F4222E}"/>
              </a:ext>
            </a:extLst>
          </p:cNvPr>
          <p:cNvSpPr/>
          <p:nvPr/>
        </p:nvSpPr>
        <p:spPr>
          <a:xfrm>
            <a:off x="3061455" y="1978163"/>
            <a:ext cx="1189532" cy="385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40E8BD-5FCF-488B-8A12-60DDF9456E6A}"/>
              </a:ext>
            </a:extLst>
          </p:cNvPr>
          <p:cNvGrpSpPr/>
          <p:nvPr/>
        </p:nvGrpSpPr>
        <p:grpSpPr>
          <a:xfrm>
            <a:off x="5282925" y="2045522"/>
            <a:ext cx="6442276" cy="1695275"/>
            <a:chOff x="1468685" y="1360567"/>
            <a:chExt cx="6442276" cy="1695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7C2FFB-C71B-48A4-A6DC-E687E28742FE}"/>
                </a:ext>
              </a:extLst>
            </p:cNvPr>
            <p:cNvSpPr/>
            <p:nvPr/>
          </p:nvSpPr>
          <p:spPr>
            <a:xfrm>
              <a:off x="1588668" y="1765240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277FF7-6C92-4183-8A3A-5BFA119EC00B}"/>
                </a:ext>
              </a:extLst>
            </p:cNvPr>
            <p:cNvSpPr/>
            <p:nvPr/>
          </p:nvSpPr>
          <p:spPr>
            <a:xfrm>
              <a:off x="1588668" y="2590003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Base Dist.</a:t>
              </a:r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300FC-D0FF-4ED9-88C1-565744DAB67C}"/>
                </a:ext>
              </a:extLst>
            </p:cNvPr>
            <p:cNvSpPr/>
            <p:nvPr/>
          </p:nvSpPr>
          <p:spPr>
            <a:xfrm>
              <a:off x="3894773" y="2594176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NF</a:t>
              </a:r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5D597-0EB9-48EA-95BE-237F91633AA3}"/>
                </a:ext>
              </a:extLst>
            </p:cNvPr>
            <p:cNvSpPr/>
            <p:nvPr/>
          </p:nvSpPr>
          <p:spPr>
            <a:xfrm>
              <a:off x="6413861" y="1765240"/>
              <a:ext cx="1497100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Linear/Conv</a:t>
              </a:r>
              <a:endParaRPr lang="zh-CN" alt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43D069-95CA-402B-879B-9440FABD0D68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2736333" y="2820836"/>
              <a:ext cx="1158440" cy="4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B7A2AFA-AD73-4FFD-AC18-449A275B978B}"/>
                </a:ext>
              </a:extLst>
            </p:cNvPr>
            <p:cNvCxnSpPr>
              <a:cxnSpLocks/>
              <a:stCxn id="26" idx="3"/>
              <a:endCxn id="34" idx="4"/>
            </p:cNvCxnSpPr>
            <p:nvPr/>
          </p:nvCxnSpPr>
          <p:spPr>
            <a:xfrm flipV="1">
              <a:off x="5042438" y="2166741"/>
              <a:ext cx="460425" cy="65826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E7B518-0F24-4F87-8A0D-DD3B1EF072EC}"/>
                </a:ext>
              </a:extLst>
            </p:cNvPr>
            <p:cNvCxnSpPr>
              <a:cxnSpLocks/>
              <a:stCxn id="24" idx="3"/>
              <a:endCxn id="34" idx="2"/>
            </p:cNvCxnSpPr>
            <p:nvPr/>
          </p:nvCxnSpPr>
          <p:spPr>
            <a:xfrm flipV="1">
              <a:off x="2736333" y="1986741"/>
              <a:ext cx="2586530" cy="9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B460D7-5140-4F76-ABD6-4EA7056EB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284" y="1996073"/>
              <a:ext cx="75345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2511-46AF-44C7-AC29-095D2D2C00C2}"/>
                </a:ext>
              </a:extLst>
            </p:cNvPr>
            <p:cNvSpPr txBox="1"/>
            <p:nvPr/>
          </p:nvSpPr>
          <p:spPr>
            <a:xfrm>
              <a:off x="1468685" y="1360567"/>
              <a:ext cx="1482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deterministic</a:t>
              </a:r>
              <a:endParaRPr lang="zh-CN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F25AC6-9C3D-4350-9C45-3BC1E447A9A7}"/>
                </a:ext>
              </a:extLst>
            </p:cNvPr>
            <p:cNvSpPr txBox="1"/>
            <p:nvPr/>
          </p:nvSpPr>
          <p:spPr>
            <a:xfrm>
              <a:off x="1587971" y="2217574"/>
              <a:ext cx="1182129" cy="369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stochastic</a:t>
              </a:r>
              <a:endParaRPr lang="zh-CN" altLang="en-US"/>
            </a:p>
          </p:txBody>
        </p:sp>
        <p:sp>
          <p:nvSpPr>
            <p:cNvPr id="34" name="Flowchart: Summing Junction 33">
              <a:extLst>
                <a:ext uri="{FF2B5EF4-FFF2-40B4-BE49-F238E27FC236}">
                  <a16:creationId xmlns:a16="http://schemas.microsoft.com/office/drawing/2014/main" id="{B9848AFA-4910-46F3-B52A-27A5174A2800}"/>
                </a:ext>
              </a:extLst>
            </p:cNvPr>
            <p:cNvSpPr/>
            <p:nvPr/>
          </p:nvSpPr>
          <p:spPr>
            <a:xfrm>
              <a:off x="5322863" y="1806741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B96B09-5189-4F86-B241-EF5948B07E93}"/>
                </a:ext>
              </a:extLst>
            </p:cNvPr>
            <p:cNvSpPr txBox="1"/>
            <p:nvPr/>
          </p:nvSpPr>
          <p:spPr>
            <a:xfrm>
              <a:off x="2655885" y="2380822"/>
              <a:ext cx="13193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samples</a:t>
              </a:r>
              <a:endParaRPr lang="zh-CN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D4DDD99-98D2-41A8-81D5-91FFB9BDF777}"/>
              </a:ext>
            </a:extLst>
          </p:cNvPr>
          <p:cNvSpPr txBox="1"/>
          <p:nvPr/>
        </p:nvSpPr>
        <p:spPr>
          <a:xfrm>
            <a:off x="9317103" y="2933685"/>
            <a:ext cx="2377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transformed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3620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9" grpId="0"/>
      <p:bldP spid="20" grpId="0"/>
      <p:bldP spid="21" grpId="0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307021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Normalizing Flows: Properties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A transform of random variable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FE46A027-5AFC-4962-AF9B-BCAF08F5CA0E}"/>
              </a:ext>
            </a:extLst>
          </p:cNvPr>
          <p:cNvSpPr/>
          <p:nvPr/>
        </p:nvSpPr>
        <p:spPr>
          <a:xfrm>
            <a:off x="336000" y="4219180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Build complex distribution with a series of transform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0BF688A0-2F1E-413A-A0EB-4263CC3AB3DB}"/>
                  </a:ext>
                </a:extLst>
              </p:cNvPr>
              <p:cNvSpPr txBox="1"/>
              <p:nvPr/>
            </p:nvSpPr>
            <p:spPr>
              <a:xfrm>
                <a:off x="335999" y="1614577"/>
                <a:ext cx="108764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Consider a general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y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 is a random variable with a simple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An interval [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] is mapped to [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𝑑𝑦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Like a physical flow, the </a:t>
                </a:r>
                <a:r>
                  <a:rPr lang="en-US" altLang="zh-CN" sz="2200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probability mass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doesn’t change: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200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0BF688A0-2F1E-413A-A0EB-4263CC3AB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" y="1614577"/>
                <a:ext cx="10876498" cy="1107996"/>
              </a:xfrm>
              <a:prstGeom prst="rect">
                <a:avLst/>
              </a:prstGeom>
              <a:blipFill>
                <a:blip r:embed="rId3"/>
                <a:stretch>
                  <a:fillRect t="-3846" r="-168" b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903C8B-1C71-4655-92F4-48781D4F7A4C}"/>
                  </a:ext>
                </a:extLst>
              </p:cNvPr>
              <p:cNvSpPr txBox="1"/>
              <p:nvPr/>
            </p:nvSpPr>
            <p:spPr>
              <a:xfrm>
                <a:off x="3155697" y="3184238"/>
                <a:ext cx="408605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2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903C8B-1C71-4655-92F4-48781D4F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97" y="3184238"/>
                <a:ext cx="4086054" cy="338554"/>
              </a:xfrm>
              <a:prstGeom prst="rect">
                <a:avLst/>
              </a:prstGeom>
              <a:blipFill>
                <a:blip r:embed="rId4"/>
                <a:stretch>
                  <a:fillRect l="-3284" r="-597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0CEDC8-0F14-4B19-9819-CD211D7B0AAD}"/>
                  </a:ext>
                </a:extLst>
              </p:cNvPr>
              <p:cNvSpPr txBox="1"/>
              <p:nvPr/>
            </p:nvSpPr>
            <p:spPr>
              <a:xfrm>
                <a:off x="3155697" y="3650480"/>
                <a:ext cx="407060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0CEDC8-0F14-4B19-9819-CD211D7B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97" y="3650480"/>
                <a:ext cx="4070602" cy="338554"/>
              </a:xfrm>
              <a:prstGeom prst="rect">
                <a:avLst/>
              </a:prstGeom>
              <a:blipFill>
                <a:blip r:embed="rId5"/>
                <a:stretch>
                  <a:fillRect l="-3298" r="-15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8B21D5A-6AE3-4936-AADE-B82CE1D52EEF}"/>
              </a:ext>
            </a:extLst>
          </p:cNvPr>
          <p:cNvSpPr txBox="1"/>
          <p:nvPr/>
        </p:nvSpPr>
        <p:spPr>
          <a:xfrm>
            <a:off x="7560439" y="3604313"/>
            <a:ext cx="42639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Add them up and y cancels out</a:t>
            </a:r>
            <a:endParaRPr lang="zh-CN" altLang="en-US" sz="2200"/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E89CE85F-67B5-46DD-9682-4EF90966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933" y="5095318"/>
            <a:ext cx="10082134" cy="1082134"/>
          </a:xfrm>
          <a:prstGeom prst="rect">
            <a:avLst/>
          </a:prstGeom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0EAEDC30-1241-47F1-9694-5B917CBC9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309" y="4763159"/>
            <a:ext cx="3528366" cy="4191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02ABED-6AB8-4DDC-9688-D5C2E5F2A0AC}"/>
              </a:ext>
            </a:extLst>
          </p:cNvPr>
          <p:cNvSpPr txBox="1"/>
          <p:nvPr/>
        </p:nvSpPr>
        <p:spPr>
          <a:xfrm>
            <a:off x="4994162" y="4577700"/>
            <a:ext cx="4263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scalar =&gt; vector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volume change </a:t>
            </a:r>
            <a:r>
              <a:rPr lang="en-US" altLang="zh-CN">
                <a:solidFill>
                  <a:srgbClr val="C00000"/>
                </a:solidFill>
              </a:rPr>
              <a:t>=&gt; determinant </a:t>
            </a:r>
            <a:r>
              <a:rPr lang="en-US" altLang="zh-CN" dirty="0">
                <a:solidFill>
                  <a:srgbClr val="C00000"/>
                </a:solidFill>
              </a:rPr>
              <a:t>of Jacobian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6F821E-F3F2-4BAA-89C4-8F8CD0BEB542}"/>
              </a:ext>
            </a:extLst>
          </p:cNvPr>
          <p:cNvSpPr/>
          <p:nvPr/>
        </p:nvSpPr>
        <p:spPr>
          <a:xfrm>
            <a:off x="6096000" y="3173594"/>
            <a:ext cx="1130299" cy="415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E0A0D0-1138-4B59-A851-D287D82BF164}"/>
              </a:ext>
            </a:extLst>
          </p:cNvPr>
          <p:cNvSpPr txBox="1"/>
          <p:nvPr/>
        </p:nvSpPr>
        <p:spPr>
          <a:xfrm>
            <a:off x="7560438" y="3157433"/>
            <a:ext cx="42639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C00000"/>
                </a:solidFill>
              </a:rPr>
              <a:t>inverse</a:t>
            </a:r>
            <a:r>
              <a:rPr lang="en-US" altLang="zh-CN" sz="2200" dirty="0"/>
              <a:t> of volume change</a:t>
            </a:r>
            <a:endParaRPr lang="zh-CN" altLang="en-US" sz="2200"/>
          </a:p>
        </p:txBody>
      </p:sp>
      <p:sp>
        <p:nvSpPr>
          <p:cNvPr id="39" name="文本框 2">
            <a:extLst>
              <a:ext uri="{FF2B5EF4-FFF2-40B4-BE49-F238E27FC236}">
                <a16:creationId xmlns:a16="http://schemas.microsoft.com/office/drawing/2014/main" id="{0A75380C-0796-43CD-BE1D-CEC7EDF99AA3}"/>
              </a:ext>
            </a:extLst>
          </p:cNvPr>
          <p:cNvSpPr txBox="1"/>
          <p:nvPr/>
        </p:nvSpPr>
        <p:spPr>
          <a:xfrm>
            <a:off x="335999" y="2682009"/>
            <a:ext cx="10876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In log space:</a:t>
            </a:r>
          </a:p>
        </p:txBody>
      </p: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CD4F6E7-83E0-45BB-84CA-5A7C1F079A27}"/>
              </a:ext>
            </a:extLst>
          </p:cNvPr>
          <p:cNvCxnSpPr>
            <a:cxnSpLocks/>
          </p:cNvCxnSpPr>
          <p:nvPr/>
        </p:nvCxnSpPr>
        <p:spPr>
          <a:xfrm>
            <a:off x="3155697" y="3277732"/>
            <a:ext cx="882903" cy="2142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D6D509-81FA-4D20-8446-9326D5FB0634}"/>
              </a:ext>
            </a:extLst>
          </p:cNvPr>
          <p:cNvCxnSpPr>
            <a:cxnSpLocks/>
          </p:cNvCxnSpPr>
          <p:nvPr/>
        </p:nvCxnSpPr>
        <p:spPr>
          <a:xfrm>
            <a:off x="4514020" y="3742718"/>
            <a:ext cx="960284" cy="2156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E05D0B-8233-4DC2-AD59-FB9E441AD159}"/>
              </a:ext>
            </a:extLst>
          </p:cNvPr>
          <p:cNvCxnSpPr>
            <a:cxnSpLocks/>
          </p:cNvCxnSpPr>
          <p:nvPr/>
        </p:nvCxnSpPr>
        <p:spPr>
          <a:xfrm>
            <a:off x="6254886" y="3732170"/>
            <a:ext cx="250621" cy="2716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198A49-877B-45BB-AAA6-51E7F17BC2A3}"/>
              </a:ext>
            </a:extLst>
          </p:cNvPr>
          <p:cNvCxnSpPr>
            <a:cxnSpLocks/>
          </p:cNvCxnSpPr>
          <p:nvPr/>
        </p:nvCxnSpPr>
        <p:spPr>
          <a:xfrm>
            <a:off x="6730258" y="3243932"/>
            <a:ext cx="250621" cy="2716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6B4DE-E1A3-47E0-98A8-AD2D82E7AFE7}"/>
              </a:ext>
            </a:extLst>
          </p:cNvPr>
          <p:cNvSpPr/>
          <p:nvPr/>
        </p:nvSpPr>
        <p:spPr>
          <a:xfrm>
            <a:off x="9879495" y="5409490"/>
            <a:ext cx="1063487" cy="4909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E01FE3-FCD3-4427-A58D-3A2D0B665CC1}"/>
              </a:ext>
            </a:extLst>
          </p:cNvPr>
          <p:cNvSpPr txBox="1"/>
          <p:nvPr/>
        </p:nvSpPr>
        <p:spPr>
          <a:xfrm>
            <a:off x="9521381" y="4763159"/>
            <a:ext cx="250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Jacobian evaluated at </a:t>
            </a:r>
            <a:r>
              <a:rPr lang="en-US" altLang="zh-CN" dirty="0">
                <a:solidFill>
                  <a:srgbClr val="CF1717"/>
                </a:solidFill>
              </a:rPr>
              <a:t>the output of previous flow</a:t>
            </a:r>
            <a:endParaRPr lang="zh-CN" altLang="en-US">
              <a:solidFill>
                <a:srgbClr val="CF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4" grpId="0"/>
      <p:bldP spid="23" grpId="0"/>
      <p:bldP spid="28" grpId="0"/>
      <p:bldP spid="29" grpId="0"/>
      <p:bldP spid="36" grpId="0"/>
      <p:bldP spid="37" grpId="0" animBg="1"/>
      <p:bldP spid="38" grpId="0"/>
      <p:bldP spid="39" grpId="0"/>
      <p:bldP spid="52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48AAACC-EA80-4E53-98A1-42859E3D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58" y="1572983"/>
            <a:ext cx="4534293" cy="944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Normalizing Flows: Examples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2539269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Planar Flow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5999" y="4379592"/>
            <a:ext cx="6245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Invertible 1x1 Convolution (Glow, for images)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45FD7-B3B4-45AE-BA6C-7B28975B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351" y="2881574"/>
            <a:ext cx="5581049" cy="1468330"/>
          </a:xfrm>
          <a:prstGeom prst="rect">
            <a:avLst/>
          </a:prstGeom>
        </p:spPr>
      </p:pic>
      <p:sp>
        <p:nvSpPr>
          <p:cNvPr id="14" name="矩形 5">
            <a:extLst>
              <a:ext uri="{FF2B5EF4-FFF2-40B4-BE49-F238E27FC236}">
                <a16:creationId xmlns:a16="http://schemas.microsoft.com/office/drawing/2014/main" id="{1F94B971-C457-498B-9FB1-AEE79CBA0E53}"/>
              </a:ext>
            </a:extLst>
          </p:cNvPr>
          <p:cNvSpPr/>
          <p:nvPr/>
        </p:nvSpPr>
        <p:spPr>
          <a:xfrm>
            <a:off x="336000" y="1076057"/>
            <a:ext cx="5052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Affine Transform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E5278BAF-D54C-49C9-A34D-52B326B4FFE0}"/>
              </a:ext>
            </a:extLst>
          </p:cNvPr>
          <p:cNvSpPr txBox="1"/>
          <p:nvPr/>
        </p:nvSpPr>
        <p:spPr>
          <a:xfrm>
            <a:off x="335999" y="1614577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Scale and shift the original vector: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20872EBE-EC5D-4ECE-82F6-2D034FEC2F03}"/>
              </a:ext>
            </a:extLst>
          </p:cNvPr>
          <p:cNvSpPr txBox="1"/>
          <p:nvPr/>
        </p:nvSpPr>
        <p:spPr>
          <a:xfrm>
            <a:off x="335999" y="2036677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log determinant: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5092AE-3354-4C78-8727-9BA43E5E9E15}"/>
              </a:ext>
            </a:extLst>
          </p:cNvPr>
          <p:cNvCxnSpPr/>
          <p:nvPr/>
        </p:nvCxnSpPr>
        <p:spPr>
          <a:xfrm flipH="1">
            <a:off x="5476672" y="2770101"/>
            <a:ext cx="359924" cy="230833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4FFF0A-063C-49F7-905B-3236DF68CBBB}"/>
              </a:ext>
            </a:extLst>
          </p:cNvPr>
          <p:cNvSpPr txBox="1"/>
          <p:nvPr/>
        </p:nvSpPr>
        <p:spPr>
          <a:xfrm>
            <a:off x="5918816" y="2565894"/>
            <a:ext cx="160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tanh function</a:t>
            </a:r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1110CD71-078C-42A6-9B77-410E8488F365}"/>
              </a:ext>
            </a:extLst>
          </p:cNvPr>
          <p:cNvSpPr txBox="1"/>
          <p:nvPr/>
        </p:nvSpPr>
        <p:spPr>
          <a:xfrm>
            <a:off x="335999" y="295552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Transform:</a:t>
            </a: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5A79E63B-6008-4D69-82ED-B83D50266F99}"/>
              </a:ext>
            </a:extLst>
          </p:cNvPr>
          <p:cNvSpPr txBox="1"/>
          <p:nvPr/>
        </p:nvSpPr>
        <p:spPr>
          <a:xfrm>
            <a:off x="335999" y="337762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Jacobian matrix:</a:t>
            </a: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50D6E270-7F66-4922-BC9E-109A5B41D451}"/>
              </a:ext>
            </a:extLst>
          </p:cNvPr>
          <p:cNvSpPr txBox="1"/>
          <p:nvPr/>
        </p:nvSpPr>
        <p:spPr>
          <a:xfrm>
            <a:off x="335999" y="3763105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determinant</a:t>
            </a:r>
            <a:r>
              <a:rPr lang="en-US" altLang="zh-CN" sz="2200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" name="文本框 2">
            <a:extLst>
              <a:ext uri="{FF2B5EF4-FFF2-40B4-BE49-F238E27FC236}">
                <a16:creationId xmlns:a16="http://schemas.microsoft.com/office/drawing/2014/main" id="{4A4468A5-DCF3-4C32-9690-C5D5248C8A21}"/>
              </a:ext>
            </a:extLst>
          </p:cNvPr>
          <p:cNvSpPr txBox="1"/>
          <p:nvPr/>
        </p:nvSpPr>
        <p:spPr>
          <a:xfrm>
            <a:off x="335999" y="483786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2D Convolution: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842BA96-DA6E-4640-A70A-799111A51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606" y="4831708"/>
            <a:ext cx="1707028" cy="480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574A91-5845-4BC6-BF82-4064FCC2CEF8}"/>
              </a:ext>
            </a:extLst>
          </p:cNvPr>
          <p:cNvSpPr txBox="1"/>
          <p:nvPr/>
        </p:nvSpPr>
        <p:spPr>
          <a:xfrm>
            <a:off x="5972263" y="4867222"/>
            <a:ext cx="436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shared matrix </a:t>
            </a:r>
            <a:r>
              <a:rPr lang="en-US" altLang="zh-CN" dirty="0"/>
              <a:t>for all (height, width) positions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316B8560-FABD-427A-8AD8-01299E35032D}"/>
              </a:ext>
            </a:extLst>
          </p:cNvPr>
          <p:cNvSpPr txBox="1"/>
          <p:nvPr/>
        </p:nvSpPr>
        <p:spPr>
          <a:xfrm>
            <a:off x="335999" y="5351001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log determinant: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BDC2E74-EB21-44DC-B31B-4D013D427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952" y="5344654"/>
            <a:ext cx="42218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7" grpId="0"/>
      <p:bldP spid="24" grpId="0"/>
      <p:bldP spid="29" grpId="0"/>
      <p:bldP spid="30" grpId="0"/>
      <p:bldP spid="31" grpId="0"/>
      <p:bldP spid="32" grpId="0"/>
      <p:bldP spid="33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586B7E8-1EF8-481C-978A-3345A725D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64"/>
          <a:stretch/>
        </p:blipFill>
        <p:spPr>
          <a:xfrm>
            <a:off x="2483816" y="2459352"/>
            <a:ext cx="7011008" cy="1034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D16A1-44DB-4271-A97A-CA8564214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7"/>
          <a:stretch/>
        </p:blipFill>
        <p:spPr>
          <a:xfrm>
            <a:off x="6437089" y="1537722"/>
            <a:ext cx="3307367" cy="551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Loss Formulation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Evidence Lower Bound (ELBO)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288F4FAD-18B8-4C3E-A389-CAA68DF13458}"/>
              </a:ext>
            </a:extLst>
          </p:cNvPr>
          <p:cNvSpPr txBox="1"/>
          <p:nvPr/>
        </p:nvSpPr>
        <p:spPr>
          <a:xfrm>
            <a:off x="335998" y="1614577"/>
            <a:ext cx="6591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Approximate true distribution with flow: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A11F8F76-F894-418A-84D1-68A0EF66EC49}"/>
              </a:ext>
            </a:extLst>
          </p:cNvPr>
          <p:cNvSpPr txBox="1"/>
          <p:nvPr/>
        </p:nvSpPr>
        <p:spPr>
          <a:xfrm>
            <a:off x="335998" y="2243909"/>
            <a:ext cx="6591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Equivalent to maximizing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924AE-93DF-4838-990C-D1859E4E5233}"/>
              </a:ext>
            </a:extLst>
          </p:cNvPr>
          <p:cNvSpPr txBox="1"/>
          <p:nvPr/>
        </p:nvSpPr>
        <p:spPr>
          <a:xfrm>
            <a:off x="3162660" y="3244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 likelihood (cross entropy loss)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03987-B969-4E6B-A55B-D32763389509}"/>
              </a:ext>
            </a:extLst>
          </p:cNvPr>
          <p:cNvSpPr txBox="1"/>
          <p:nvPr/>
        </p:nvSpPr>
        <p:spPr>
          <a:xfrm>
            <a:off x="7101869" y="3244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regularization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ADAD0-E34C-49C0-96C8-27F3DADEEC5E}"/>
              </a:ext>
            </a:extLst>
          </p:cNvPr>
          <p:cNvSpPr txBox="1"/>
          <p:nvPr/>
        </p:nvSpPr>
        <p:spPr>
          <a:xfrm>
            <a:off x="6566044" y="965291"/>
            <a:ext cx="264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latent variable in all layers of a neural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69EEB-1892-4BA4-8138-32749A9256F5}"/>
              </a:ext>
            </a:extLst>
          </p:cNvPr>
          <p:cNvSpPr/>
          <p:nvPr/>
        </p:nvSpPr>
        <p:spPr>
          <a:xfrm>
            <a:off x="7310590" y="1691432"/>
            <a:ext cx="441931" cy="2924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EBECBB-CA7B-4976-9C3B-EEC05C418236}"/>
              </a:ext>
            </a:extLst>
          </p:cNvPr>
          <p:cNvSpPr/>
          <p:nvPr/>
        </p:nvSpPr>
        <p:spPr>
          <a:xfrm>
            <a:off x="7752521" y="2846387"/>
            <a:ext cx="441931" cy="2924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57538C-E2E5-4194-9797-6D139A4B8528}"/>
              </a:ext>
            </a:extLst>
          </p:cNvPr>
          <p:cNvCxnSpPr>
            <a:cxnSpLocks/>
          </p:cNvCxnSpPr>
          <p:nvPr/>
        </p:nvCxnSpPr>
        <p:spPr>
          <a:xfrm flipH="1">
            <a:off x="7990233" y="2476414"/>
            <a:ext cx="408332" cy="29311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351F98-9302-482A-85CA-115601248CCC}"/>
              </a:ext>
            </a:extLst>
          </p:cNvPr>
          <p:cNvSpPr txBox="1"/>
          <p:nvPr/>
        </p:nvSpPr>
        <p:spPr>
          <a:xfrm>
            <a:off x="7101868" y="2092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assume independent layers 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1BC78057-1383-418E-9B63-CD557F8D09C7}"/>
              </a:ext>
            </a:extLst>
          </p:cNvPr>
          <p:cNvSpPr txBox="1"/>
          <p:nvPr/>
        </p:nvSpPr>
        <p:spPr>
          <a:xfrm>
            <a:off x="335997" y="3719014"/>
            <a:ext cx="10050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Likelihood only needs final prediction, but KL needs more consideration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FA009-362A-41C7-9887-FC98EDB60B11}"/>
              </a:ext>
            </a:extLst>
          </p:cNvPr>
          <p:cNvSpPr txBox="1"/>
          <p:nvPr/>
        </p:nvSpPr>
        <p:spPr>
          <a:xfrm>
            <a:off x="9442881" y="1037885"/>
            <a:ext cx="264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weights of deterministic part (can be copied)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D06B2E-46CC-46C5-AEFE-CB8042EFB186}"/>
              </a:ext>
            </a:extLst>
          </p:cNvPr>
          <p:cNvSpPr/>
          <p:nvPr/>
        </p:nvSpPr>
        <p:spPr>
          <a:xfrm>
            <a:off x="9350456" y="1674796"/>
            <a:ext cx="288736" cy="3392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6" grpId="0"/>
      <p:bldP spid="17" grpId="0"/>
      <p:bldP spid="18" grpId="0"/>
      <p:bldP spid="20" grpId="0" animBg="1"/>
      <p:bldP spid="21" grpId="0" animBg="1"/>
      <p:bldP spid="24" grpId="0"/>
      <p:bldP spid="25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054B370-5737-4C3A-B9CE-5BC87500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1" y="2946594"/>
            <a:ext cx="10981372" cy="28729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9EC3D5-E734-44BD-91E4-7C7354A27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68" b="19290"/>
          <a:stretch/>
        </p:blipFill>
        <p:spPr>
          <a:xfrm>
            <a:off x="4971427" y="2383543"/>
            <a:ext cx="6763871" cy="704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6B7E8-1EF8-481C-978A-3345A725D9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064"/>
          <a:stretch/>
        </p:blipFill>
        <p:spPr>
          <a:xfrm>
            <a:off x="2209800" y="1306889"/>
            <a:ext cx="7011008" cy="1034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Loss Formulation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Evidence Lower Bound (ELBO)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6000" y="2189303"/>
            <a:ext cx="4599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KL for </a:t>
            </a:r>
            <a:r>
              <a:rPr lang="en-US" altLang="zh-CN" sz="2400" dirty="0">
                <a:solidFill>
                  <a:srgbClr val="C00000"/>
                </a:solidFill>
                <a:ea typeface="黑体" panose="02010609060101010101" pitchFamily="49" charset="-122"/>
                <a:cs typeface="Arial" pitchFamily="34" charset="0"/>
              </a:rPr>
              <a:t>one</a:t>
            </a: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 layer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18079-A392-4442-98D4-80CB8790180F}"/>
              </a:ext>
            </a:extLst>
          </p:cNvPr>
          <p:cNvCxnSpPr>
            <a:cxnSpLocks/>
          </p:cNvCxnSpPr>
          <p:nvPr/>
        </p:nvCxnSpPr>
        <p:spPr>
          <a:xfrm flipH="1">
            <a:off x="7583558" y="2946594"/>
            <a:ext cx="1451112" cy="896811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276E97-174B-4CE6-839E-FCDEC3812AA5}"/>
              </a:ext>
            </a:extLst>
          </p:cNvPr>
          <p:cNvSpPr txBox="1"/>
          <p:nvPr/>
        </p:nvSpPr>
        <p:spPr>
          <a:xfrm>
            <a:off x="1496572" y="4202406"/>
            <a:ext cx="208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change of variable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6E99FA-91C8-463E-AAC7-73EFC71B5882}"/>
              </a:ext>
            </a:extLst>
          </p:cNvPr>
          <p:cNvCxnSpPr>
            <a:cxnSpLocks/>
          </p:cNvCxnSpPr>
          <p:nvPr/>
        </p:nvCxnSpPr>
        <p:spPr>
          <a:xfrm flipV="1">
            <a:off x="3339548" y="4312392"/>
            <a:ext cx="387627" cy="7468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481D1-4C27-4029-B7EE-FBF09814A984}"/>
              </a:ext>
            </a:extLst>
          </p:cNvPr>
          <p:cNvCxnSpPr>
            <a:cxnSpLocks/>
          </p:cNvCxnSpPr>
          <p:nvPr/>
        </p:nvCxnSpPr>
        <p:spPr>
          <a:xfrm flipV="1">
            <a:off x="2767764" y="3561498"/>
            <a:ext cx="959411" cy="64090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84BF61-0A4D-462E-81A9-27B1EFB3DDFD}"/>
              </a:ext>
            </a:extLst>
          </p:cNvPr>
          <p:cNvSpPr txBox="1"/>
          <p:nvPr/>
        </p:nvSpPr>
        <p:spPr>
          <a:xfrm>
            <a:off x="551164" y="2638434"/>
            <a:ext cx="303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k th flow </a:t>
            </a:r>
            <a:r>
              <a:rPr lang="en-US" altLang="zh-CN" dirty="0"/>
              <a:t>in this 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EFF9F2-F6EA-4399-A5AA-E69E4311532C}"/>
              </a:ext>
            </a:extLst>
          </p:cNvPr>
          <p:cNvCxnSpPr>
            <a:cxnSpLocks/>
          </p:cNvCxnSpPr>
          <p:nvPr/>
        </p:nvCxnSpPr>
        <p:spPr>
          <a:xfrm>
            <a:off x="2015986" y="2995232"/>
            <a:ext cx="0" cy="30731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7C37-2793-4000-88F3-40743184F687}"/>
              </a:ext>
            </a:extLst>
          </p:cNvPr>
          <p:cNvSpPr txBox="1"/>
          <p:nvPr/>
        </p:nvSpPr>
        <p:spPr>
          <a:xfrm>
            <a:off x="2568693" y="5445923"/>
            <a:ext cx="2939814" cy="64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log probability of </a:t>
            </a:r>
            <a:r>
              <a:rPr lang="en-US" altLang="zh-CN" dirty="0">
                <a:solidFill>
                  <a:srgbClr val="C00000"/>
                </a:solidFill>
              </a:rPr>
              <a:t>initial </a:t>
            </a:r>
            <a:r>
              <a:rPr lang="en-US" altLang="zh-CN" dirty="0"/>
              <a:t>samples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in </a:t>
            </a:r>
            <a:r>
              <a:rPr lang="en-US" altLang="zh-CN" dirty="0">
                <a:solidFill>
                  <a:srgbClr val="C00000"/>
                </a:solidFill>
              </a:rPr>
              <a:t>base </a:t>
            </a:r>
            <a:r>
              <a:rPr lang="en-US" altLang="zh-CN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1FEAE-F614-4585-887E-6342605E8E71}"/>
              </a:ext>
            </a:extLst>
          </p:cNvPr>
          <p:cNvSpPr txBox="1"/>
          <p:nvPr/>
        </p:nvSpPr>
        <p:spPr>
          <a:xfrm>
            <a:off x="5398759" y="5597277"/>
            <a:ext cx="351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sum of log det Jacobian from </a:t>
            </a:r>
            <a:r>
              <a:rPr lang="en-US" altLang="zh-CN" dirty="0">
                <a:solidFill>
                  <a:srgbClr val="C00000"/>
                </a:solidFill>
              </a:rPr>
              <a:t>flow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B9EDE-82D9-406C-8712-8A9DD999CDC7}"/>
              </a:ext>
            </a:extLst>
          </p:cNvPr>
          <p:cNvSpPr txBox="1"/>
          <p:nvPr/>
        </p:nvSpPr>
        <p:spPr>
          <a:xfrm>
            <a:off x="8910585" y="5437472"/>
            <a:ext cx="3066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log probability of </a:t>
            </a:r>
            <a:r>
              <a:rPr lang="en-US" altLang="zh-CN" dirty="0">
                <a:solidFill>
                  <a:srgbClr val="C00000"/>
                </a:solidFill>
              </a:rPr>
              <a:t>transformed</a:t>
            </a:r>
            <a:r>
              <a:rPr lang="en-US" altLang="zh-CN" dirty="0"/>
              <a:t> samples in </a:t>
            </a:r>
            <a:r>
              <a:rPr lang="en-US" altLang="zh-CN" dirty="0">
                <a:solidFill>
                  <a:srgbClr val="C00000"/>
                </a:solidFill>
              </a:rPr>
              <a:t>prior</a:t>
            </a:r>
            <a:r>
              <a:rPr lang="en-US" altLang="zh-CN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445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30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2221</Words>
  <Application>Microsoft Office PowerPoint</Application>
  <PresentationFormat>Widescreen</PresentationFormat>
  <Paragraphs>315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Cambria Math</vt:lpstr>
      <vt:lpstr>Times New Roman</vt:lpstr>
      <vt:lpstr>Wingdings</vt:lpstr>
      <vt:lpstr>Title​​</vt:lpstr>
      <vt:lpstr>Bayesian Deep Learning: Normalizing Flows for Implicit Bayesian Neural Networks</vt:lpstr>
      <vt:lpstr>Contents</vt:lpstr>
      <vt:lpstr>Introduction</vt:lpstr>
      <vt:lpstr>Introduction</vt:lpstr>
      <vt:lpstr>General Network Structure</vt:lpstr>
      <vt:lpstr>Normalizing Flows: Properties</vt:lpstr>
      <vt:lpstr>Normalizing Flows: Examples</vt:lpstr>
      <vt:lpstr>Loss Formulation</vt:lpstr>
      <vt:lpstr>Loss Formulation</vt:lpstr>
      <vt:lpstr>2D Binary Classification</vt:lpstr>
      <vt:lpstr>2D Binary Classification</vt:lpstr>
      <vt:lpstr>NF on LeNet (5 layers)</vt:lpstr>
      <vt:lpstr>NF on VGG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付凌</dc:creator>
  <cp:lastModifiedBy>Xiong Weijiang</cp:lastModifiedBy>
  <cp:revision>630</cp:revision>
  <dcterms:created xsi:type="dcterms:W3CDTF">2019-06-10T04:32:54Z</dcterms:created>
  <dcterms:modified xsi:type="dcterms:W3CDTF">2021-08-24T10:21:26Z</dcterms:modified>
</cp:coreProperties>
</file>