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54" r:id="rId3"/>
    <p:sldId id="346" r:id="rId4"/>
    <p:sldId id="353" r:id="rId5"/>
    <p:sldId id="348" r:id="rId6"/>
    <p:sldId id="349" r:id="rId7"/>
    <p:sldId id="350" r:id="rId8"/>
    <p:sldId id="357" r:id="rId9"/>
    <p:sldId id="347" r:id="rId10"/>
    <p:sldId id="344" r:id="rId11"/>
    <p:sldId id="355" r:id="rId12"/>
    <p:sldId id="345" r:id="rId13"/>
    <p:sldId id="352" r:id="rId14"/>
    <p:sldId id="351" r:id="rId15"/>
    <p:sldId id="35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1717"/>
    <a:srgbClr val="1358B3"/>
    <a:srgbClr val="C00000"/>
    <a:srgbClr val="ED5D59"/>
    <a:srgbClr val="C5E0B4"/>
    <a:srgbClr val="03FF00"/>
    <a:srgbClr val="003760"/>
    <a:srgbClr val="FFFFFF"/>
    <a:srgbClr val="4D6F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18" autoAdjust="0"/>
    <p:restoredTop sz="77882" autoAdjust="0"/>
  </p:normalViewPr>
  <p:slideViewPr>
    <p:cSldViewPr snapToGrid="0" showGuides="1">
      <p:cViewPr>
        <p:scale>
          <a:sx n="75" d="100"/>
          <a:sy n="75" d="100"/>
        </p:scale>
        <p:origin x="744" y="-10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045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315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何宇杰" userId="968356d4-d806-4638-9bf8-6afacc8c2a24" providerId="ADAL" clId="{B2D54D8C-C50A-42D8-9172-F75ADCC51314}"/>
    <pc:docChg chg="undo custSel addSld delSld modSld">
      <pc:chgData name="何宇杰" userId="968356d4-d806-4638-9bf8-6afacc8c2a24" providerId="ADAL" clId="{B2D54D8C-C50A-42D8-9172-F75ADCC51314}" dt="2020-06-08T09:21:49.293" v="279" actId="47"/>
      <pc:docMkLst>
        <pc:docMk/>
      </pc:docMkLst>
      <pc:sldChg chg="addSp modSp mod">
        <pc:chgData name="何宇杰" userId="968356d4-d806-4638-9bf8-6afacc8c2a24" providerId="ADAL" clId="{B2D54D8C-C50A-42D8-9172-F75ADCC51314}" dt="2020-06-06T18:01:24.078" v="95" actId="1035"/>
        <pc:sldMkLst>
          <pc:docMk/>
          <pc:sldMk cId="963399075" sldId="256"/>
        </pc:sldMkLst>
        <pc:spChg chg="mod">
          <ac:chgData name="何宇杰" userId="968356d4-d806-4638-9bf8-6afacc8c2a24" providerId="ADAL" clId="{B2D54D8C-C50A-42D8-9172-F75ADCC51314}" dt="2020-06-06T18:00:04.128" v="76" actId="1036"/>
          <ac:spMkLst>
            <pc:docMk/>
            <pc:sldMk cId="963399075" sldId="256"/>
            <ac:spMk id="6" creationId="{BC509873-016B-4B42-B967-382825E82967}"/>
          </ac:spMkLst>
        </pc:spChg>
        <pc:spChg chg="mod">
          <ac:chgData name="何宇杰" userId="968356d4-d806-4638-9bf8-6afacc8c2a24" providerId="ADAL" clId="{B2D54D8C-C50A-42D8-9172-F75ADCC51314}" dt="2020-06-06T18:01:24.078" v="95" actId="1035"/>
          <ac:spMkLst>
            <pc:docMk/>
            <pc:sldMk cId="963399075" sldId="256"/>
            <ac:spMk id="8" creationId="{A7372229-BF68-4901-989F-62D7E700618B}"/>
          </ac:spMkLst>
        </pc:spChg>
        <pc:spChg chg="mod">
          <ac:chgData name="何宇杰" userId="968356d4-d806-4638-9bf8-6afacc8c2a24" providerId="ADAL" clId="{B2D54D8C-C50A-42D8-9172-F75ADCC51314}" dt="2020-06-06T18:01:24.078" v="95" actId="1035"/>
          <ac:spMkLst>
            <pc:docMk/>
            <pc:sldMk cId="963399075" sldId="256"/>
            <ac:spMk id="9" creationId="{F2CC55C0-209B-4894-821E-ECBFAE5590A4}"/>
          </ac:spMkLst>
        </pc:spChg>
        <pc:grpChg chg="mod">
          <ac:chgData name="何宇杰" userId="968356d4-d806-4638-9bf8-6afacc8c2a24" providerId="ADAL" clId="{B2D54D8C-C50A-42D8-9172-F75ADCC51314}" dt="2020-06-06T18:00:04.128" v="76" actId="1036"/>
          <ac:grpSpMkLst>
            <pc:docMk/>
            <pc:sldMk cId="963399075" sldId="256"/>
            <ac:grpSpMk id="24" creationId="{092B00EE-9BE0-46A5-B926-769B17372DA6}"/>
          </ac:grpSpMkLst>
        </pc:grpChg>
        <pc:picChg chg="add mod">
          <ac:chgData name="何宇杰" userId="968356d4-d806-4638-9bf8-6afacc8c2a24" providerId="ADAL" clId="{B2D54D8C-C50A-42D8-9172-F75ADCC51314}" dt="2020-06-06T18:00:24.509" v="77"/>
          <ac:picMkLst>
            <pc:docMk/>
            <pc:sldMk cId="963399075" sldId="256"/>
            <ac:picMk id="15" creationId="{898ED771-9693-4C4F-BCFA-D98F56CEBEEF}"/>
          </ac:picMkLst>
        </pc:picChg>
      </pc:sldChg>
      <pc:sldChg chg="del">
        <pc:chgData name="何宇杰" userId="968356d4-d806-4638-9bf8-6afacc8c2a24" providerId="ADAL" clId="{B2D54D8C-C50A-42D8-9172-F75ADCC51314}" dt="2020-06-08T09:21:40.881" v="276" actId="47"/>
        <pc:sldMkLst>
          <pc:docMk/>
          <pc:sldMk cId="421439106" sldId="277"/>
        </pc:sldMkLst>
      </pc:sldChg>
      <pc:sldChg chg="del">
        <pc:chgData name="何宇杰" userId="968356d4-d806-4638-9bf8-6afacc8c2a24" providerId="ADAL" clId="{B2D54D8C-C50A-42D8-9172-F75ADCC51314}" dt="2020-06-06T18:03:42.182" v="96" actId="47"/>
        <pc:sldMkLst>
          <pc:docMk/>
          <pc:sldMk cId="3133959944" sldId="285"/>
        </pc:sldMkLst>
      </pc:sldChg>
      <pc:sldChg chg="del">
        <pc:chgData name="何宇杰" userId="968356d4-d806-4638-9bf8-6afacc8c2a24" providerId="ADAL" clId="{B2D54D8C-C50A-42D8-9172-F75ADCC51314}" dt="2020-06-08T09:21:41.522" v="277" actId="47"/>
        <pc:sldMkLst>
          <pc:docMk/>
          <pc:sldMk cId="448813201" sldId="300"/>
        </pc:sldMkLst>
      </pc:sldChg>
      <pc:sldChg chg="del">
        <pc:chgData name="何宇杰" userId="968356d4-d806-4638-9bf8-6afacc8c2a24" providerId="ADAL" clId="{B2D54D8C-C50A-42D8-9172-F75ADCC51314}" dt="2020-06-08T09:21:49.293" v="279" actId="47"/>
        <pc:sldMkLst>
          <pc:docMk/>
          <pc:sldMk cId="1771496725" sldId="301"/>
        </pc:sldMkLst>
      </pc:sldChg>
      <pc:sldChg chg="addSp modSp new del mod">
        <pc:chgData name="何宇杰" userId="968356d4-d806-4638-9bf8-6afacc8c2a24" providerId="ADAL" clId="{B2D54D8C-C50A-42D8-9172-F75ADCC51314}" dt="2020-06-08T09:21:44.663" v="278" actId="47"/>
        <pc:sldMkLst>
          <pc:docMk/>
          <pc:sldMk cId="614700753" sldId="304"/>
        </pc:sldMkLst>
        <pc:spChg chg="mod">
          <ac:chgData name="何宇杰" userId="968356d4-d806-4638-9bf8-6afacc8c2a24" providerId="ADAL" clId="{B2D54D8C-C50A-42D8-9172-F75ADCC51314}" dt="2020-06-06T18:35:12.059" v="187" actId="27636"/>
          <ac:spMkLst>
            <pc:docMk/>
            <pc:sldMk cId="614700753" sldId="304"/>
            <ac:spMk id="2" creationId="{D266CE2F-8C2A-4327-BFE1-F327A7B580A7}"/>
          </ac:spMkLst>
        </pc:spChg>
        <pc:grpChg chg="add mod">
          <ac:chgData name="何宇杰" userId="968356d4-d806-4638-9bf8-6afacc8c2a24" providerId="ADAL" clId="{B2D54D8C-C50A-42D8-9172-F75ADCC51314}" dt="2020-06-06T18:05:38.044" v="107" actId="164"/>
          <ac:grpSpMkLst>
            <pc:docMk/>
            <pc:sldMk cId="614700753" sldId="304"/>
            <ac:grpSpMk id="8" creationId="{C1314477-D0B3-4F9B-8539-BB3293BDE32C}"/>
          </ac:grpSpMkLst>
        </pc:grpChg>
        <pc:picChg chg="add mod">
          <ac:chgData name="何宇杰" userId="968356d4-d806-4638-9bf8-6afacc8c2a24" providerId="ADAL" clId="{B2D54D8C-C50A-42D8-9172-F75ADCC51314}" dt="2020-06-06T18:06:00.189" v="111" actId="1076"/>
          <ac:picMkLst>
            <pc:docMk/>
            <pc:sldMk cId="614700753" sldId="304"/>
            <ac:picMk id="5" creationId="{F2FA1C86-9686-4E45-9391-F0E07458F5BA}"/>
          </ac:picMkLst>
        </pc:picChg>
        <pc:picChg chg="add mod">
          <ac:chgData name="何宇杰" userId="968356d4-d806-4638-9bf8-6afacc8c2a24" providerId="ADAL" clId="{B2D54D8C-C50A-42D8-9172-F75ADCC51314}" dt="2020-06-06T18:05:51.316" v="109" actId="1076"/>
          <ac:picMkLst>
            <pc:docMk/>
            <pc:sldMk cId="614700753" sldId="304"/>
            <ac:picMk id="7" creationId="{A29DFE66-7EF3-4C7A-9C4D-84F3F47638DE}"/>
          </ac:picMkLst>
        </pc:picChg>
        <pc:picChg chg="add mod">
          <ac:chgData name="何宇杰" userId="968356d4-d806-4638-9bf8-6afacc8c2a24" providerId="ADAL" clId="{B2D54D8C-C50A-42D8-9172-F75ADCC51314}" dt="2020-06-06T18:07:18.341" v="123" actId="1076"/>
          <ac:picMkLst>
            <pc:docMk/>
            <pc:sldMk cId="614700753" sldId="304"/>
            <ac:picMk id="10" creationId="{6DDD785A-AA84-4519-A4E9-0BB5E02BA61D}"/>
          </ac:picMkLst>
        </pc:picChg>
        <pc:picChg chg="add mod">
          <ac:chgData name="何宇杰" userId="968356d4-d806-4638-9bf8-6afacc8c2a24" providerId="ADAL" clId="{B2D54D8C-C50A-42D8-9172-F75ADCC51314}" dt="2020-06-06T18:07:29.944" v="127" actId="1076"/>
          <ac:picMkLst>
            <pc:docMk/>
            <pc:sldMk cId="614700753" sldId="304"/>
            <ac:picMk id="12" creationId="{3EC1BA9D-19CF-41F7-8A1E-96D27DEB3C51}"/>
          </ac:picMkLst>
        </pc:picChg>
        <pc:picChg chg="add mod">
          <ac:chgData name="何宇杰" userId="968356d4-d806-4638-9bf8-6afacc8c2a24" providerId="ADAL" clId="{B2D54D8C-C50A-42D8-9172-F75ADCC51314}" dt="2020-06-06T18:07:33.765" v="128" actId="1076"/>
          <ac:picMkLst>
            <pc:docMk/>
            <pc:sldMk cId="614700753" sldId="304"/>
            <ac:picMk id="14" creationId="{D9674CBC-6E49-4056-993E-18C870C32C2C}"/>
          </ac:picMkLst>
        </pc:picChg>
        <pc:picChg chg="add mod">
          <ac:chgData name="何宇杰" userId="968356d4-d806-4638-9bf8-6afacc8c2a24" providerId="ADAL" clId="{B2D54D8C-C50A-42D8-9172-F75ADCC51314}" dt="2020-06-06T18:07:15.716" v="122" actId="1076"/>
          <ac:picMkLst>
            <pc:docMk/>
            <pc:sldMk cId="614700753" sldId="304"/>
            <ac:picMk id="16" creationId="{BA350D98-91D7-46A9-9095-8537D3371853}"/>
          </ac:picMkLst>
        </pc:picChg>
      </pc:sldChg>
      <pc:sldChg chg="new del">
        <pc:chgData name="何宇杰" userId="968356d4-d806-4638-9bf8-6afacc8c2a24" providerId="ADAL" clId="{B2D54D8C-C50A-42D8-9172-F75ADCC51314}" dt="2020-06-06T18:04:07.929" v="98" actId="680"/>
        <pc:sldMkLst>
          <pc:docMk/>
          <pc:sldMk cId="1696275224" sldId="304"/>
        </pc:sldMkLst>
      </pc:sldChg>
      <pc:sldChg chg="new del">
        <pc:chgData name="何宇杰" userId="968356d4-d806-4638-9bf8-6afacc8c2a24" providerId="ADAL" clId="{B2D54D8C-C50A-42D8-9172-F75ADCC51314}" dt="2020-06-08T00:59:05.141" v="189" actId="680"/>
        <pc:sldMkLst>
          <pc:docMk/>
          <pc:sldMk cId="1124817833" sldId="305"/>
        </pc:sldMkLst>
      </pc:sldChg>
      <pc:sldChg chg="new del">
        <pc:chgData name="何宇杰" userId="968356d4-d806-4638-9bf8-6afacc8c2a24" providerId="ADAL" clId="{B2D54D8C-C50A-42D8-9172-F75ADCC51314}" dt="2020-06-08T00:59:35.068" v="191" actId="680"/>
        <pc:sldMkLst>
          <pc:docMk/>
          <pc:sldMk cId="1473084058" sldId="305"/>
        </pc:sldMkLst>
      </pc:sldChg>
      <pc:sldChg chg="addSp delSp modSp add mod modAnim">
        <pc:chgData name="何宇杰" userId="968356d4-d806-4638-9bf8-6afacc8c2a24" providerId="ADAL" clId="{B2D54D8C-C50A-42D8-9172-F75ADCC51314}" dt="2020-06-08T01:04:49.712" v="275" actId="1076"/>
        <pc:sldMkLst>
          <pc:docMk/>
          <pc:sldMk cId="4286219868" sldId="305"/>
        </pc:sldMkLst>
        <pc:spChg chg="mod">
          <ac:chgData name="何宇杰" userId="968356d4-d806-4638-9bf8-6afacc8c2a24" providerId="ADAL" clId="{B2D54D8C-C50A-42D8-9172-F75ADCC51314}" dt="2020-06-08T01:00:45.817" v="240" actId="14100"/>
          <ac:spMkLst>
            <pc:docMk/>
            <pc:sldMk cId="4286219868" sldId="305"/>
            <ac:spMk id="6" creationId="{484EC778-A753-4F3C-A56E-6638356F8EEF}"/>
          </ac:spMkLst>
        </pc:spChg>
        <pc:spChg chg="del">
          <ac:chgData name="何宇杰" userId="968356d4-d806-4638-9bf8-6afacc8c2a24" providerId="ADAL" clId="{B2D54D8C-C50A-42D8-9172-F75ADCC51314}" dt="2020-06-08T01:01:48.229" v="244" actId="478"/>
          <ac:spMkLst>
            <pc:docMk/>
            <pc:sldMk cId="4286219868" sldId="305"/>
            <ac:spMk id="7" creationId="{88F1BA5F-40ED-4262-A6B7-8A712DAA90C7}"/>
          </ac:spMkLst>
        </pc:spChg>
        <pc:spChg chg="add del mod">
          <ac:chgData name="何宇杰" userId="968356d4-d806-4638-9bf8-6afacc8c2a24" providerId="ADAL" clId="{B2D54D8C-C50A-42D8-9172-F75ADCC51314}" dt="2020-06-08T01:00:29.695" v="225"/>
          <ac:spMkLst>
            <pc:docMk/>
            <pc:sldMk cId="4286219868" sldId="305"/>
            <ac:spMk id="10" creationId="{D9164253-CF12-46A9-8423-0A56E1679C94}"/>
          </ac:spMkLst>
        </pc:spChg>
        <pc:spChg chg="add del mod">
          <ac:chgData name="何宇杰" userId="968356d4-d806-4638-9bf8-6afacc8c2a24" providerId="ADAL" clId="{B2D54D8C-C50A-42D8-9172-F75ADCC51314}" dt="2020-06-08T01:00:29.695" v="225"/>
          <ac:spMkLst>
            <pc:docMk/>
            <pc:sldMk cId="4286219868" sldId="305"/>
            <ac:spMk id="14" creationId="{C29D06B4-F1DB-41F4-B0D2-87D6E36DA374}"/>
          </ac:spMkLst>
        </pc:spChg>
        <pc:spChg chg="add del mod">
          <ac:chgData name="何宇杰" userId="968356d4-d806-4638-9bf8-6afacc8c2a24" providerId="ADAL" clId="{B2D54D8C-C50A-42D8-9172-F75ADCC51314}" dt="2020-06-08T01:00:29.695" v="225"/>
          <ac:spMkLst>
            <pc:docMk/>
            <pc:sldMk cId="4286219868" sldId="305"/>
            <ac:spMk id="15" creationId="{DD4F6708-4303-456A-B1BE-C1DBC63A9B0D}"/>
          </ac:spMkLst>
        </pc:spChg>
        <pc:spChg chg="add del mod">
          <ac:chgData name="何宇杰" userId="968356d4-d806-4638-9bf8-6afacc8c2a24" providerId="ADAL" clId="{B2D54D8C-C50A-42D8-9172-F75ADCC51314}" dt="2020-06-08T01:00:29.695" v="225"/>
          <ac:spMkLst>
            <pc:docMk/>
            <pc:sldMk cId="4286219868" sldId="305"/>
            <ac:spMk id="16" creationId="{613A7E56-AB4A-4B98-BAE0-D938E1E6C26C}"/>
          </ac:spMkLst>
        </pc:spChg>
        <pc:spChg chg="add del mod">
          <ac:chgData name="何宇杰" userId="968356d4-d806-4638-9bf8-6afacc8c2a24" providerId="ADAL" clId="{B2D54D8C-C50A-42D8-9172-F75ADCC51314}" dt="2020-06-08T01:00:29.695" v="225"/>
          <ac:spMkLst>
            <pc:docMk/>
            <pc:sldMk cId="4286219868" sldId="305"/>
            <ac:spMk id="17" creationId="{D7BE04F6-884B-409B-B25F-88CC48A4EBA1}"/>
          </ac:spMkLst>
        </pc:spChg>
        <pc:spChg chg="add del mod">
          <ac:chgData name="何宇杰" userId="968356d4-d806-4638-9bf8-6afacc8c2a24" providerId="ADAL" clId="{B2D54D8C-C50A-42D8-9172-F75ADCC51314}" dt="2020-06-08T01:00:29.695" v="225"/>
          <ac:spMkLst>
            <pc:docMk/>
            <pc:sldMk cId="4286219868" sldId="305"/>
            <ac:spMk id="18" creationId="{E69EADA1-C8FC-4781-B5A2-2697994886BC}"/>
          </ac:spMkLst>
        </pc:spChg>
        <pc:spChg chg="add del mod">
          <ac:chgData name="何宇杰" userId="968356d4-d806-4638-9bf8-6afacc8c2a24" providerId="ADAL" clId="{B2D54D8C-C50A-42D8-9172-F75ADCC51314}" dt="2020-06-08T01:00:29.695" v="225"/>
          <ac:spMkLst>
            <pc:docMk/>
            <pc:sldMk cId="4286219868" sldId="305"/>
            <ac:spMk id="19" creationId="{3FFEA2DE-374D-4526-8084-7F0939AC7A9E}"/>
          </ac:spMkLst>
        </pc:spChg>
        <pc:spChg chg="add del mod">
          <ac:chgData name="何宇杰" userId="968356d4-d806-4638-9bf8-6afacc8c2a24" providerId="ADAL" clId="{B2D54D8C-C50A-42D8-9172-F75ADCC51314}" dt="2020-06-08T01:00:29.695" v="225"/>
          <ac:spMkLst>
            <pc:docMk/>
            <pc:sldMk cId="4286219868" sldId="305"/>
            <ac:spMk id="20" creationId="{D182EA24-0FBC-47BD-8EB7-3BE9A9F68836}"/>
          </ac:spMkLst>
        </pc:spChg>
        <pc:spChg chg="add del mod">
          <ac:chgData name="何宇杰" userId="968356d4-d806-4638-9bf8-6afacc8c2a24" providerId="ADAL" clId="{B2D54D8C-C50A-42D8-9172-F75ADCC51314}" dt="2020-06-08T01:00:29.695" v="225"/>
          <ac:spMkLst>
            <pc:docMk/>
            <pc:sldMk cId="4286219868" sldId="305"/>
            <ac:spMk id="21" creationId="{BEB5E2D1-A9CC-4162-9211-1DCFC0119658}"/>
          </ac:spMkLst>
        </pc:spChg>
        <pc:spChg chg="mod topLvl">
          <ac:chgData name="何宇杰" userId="968356d4-d806-4638-9bf8-6afacc8c2a24" providerId="ADAL" clId="{B2D54D8C-C50A-42D8-9172-F75ADCC51314}" dt="2020-06-08T01:04:49.712" v="275" actId="1076"/>
          <ac:spMkLst>
            <pc:docMk/>
            <pc:sldMk cId="4286219868" sldId="305"/>
            <ac:spMk id="29" creationId="{8CC56CD3-D5FB-4411-B99E-96B944B65D39}"/>
          </ac:spMkLst>
        </pc:spChg>
        <pc:spChg chg="del mod topLvl">
          <ac:chgData name="何宇杰" userId="968356d4-d806-4638-9bf8-6afacc8c2a24" providerId="ADAL" clId="{B2D54D8C-C50A-42D8-9172-F75ADCC51314}" dt="2020-06-08T01:04:11.882" v="253" actId="478"/>
          <ac:spMkLst>
            <pc:docMk/>
            <pc:sldMk cId="4286219868" sldId="305"/>
            <ac:spMk id="30" creationId="{23352085-865B-4107-8205-311C7FA79ADE}"/>
          </ac:spMkLst>
        </pc:spChg>
        <pc:spChg chg="del mod topLvl">
          <ac:chgData name="何宇杰" userId="968356d4-d806-4638-9bf8-6afacc8c2a24" providerId="ADAL" clId="{B2D54D8C-C50A-42D8-9172-F75ADCC51314}" dt="2020-06-08T01:04:11.882" v="253" actId="478"/>
          <ac:spMkLst>
            <pc:docMk/>
            <pc:sldMk cId="4286219868" sldId="305"/>
            <ac:spMk id="31" creationId="{78504D1A-2497-41A7-A794-58A9F379C411}"/>
          </ac:spMkLst>
        </pc:spChg>
        <pc:spChg chg="mod topLvl">
          <ac:chgData name="何宇杰" userId="968356d4-d806-4638-9bf8-6afacc8c2a24" providerId="ADAL" clId="{B2D54D8C-C50A-42D8-9172-F75ADCC51314}" dt="2020-06-08T01:04:09.369" v="252" actId="165"/>
          <ac:spMkLst>
            <pc:docMk/>
            <pc:sldMk cId="4286219868" sldId="305"/>
            <ac:spMk id="32" creationId="{61DB814D-E70E-4010-9716-8F206F00D7E6}"/>
          </ac:spMkLst>
        </pc:spChg>
        <pc:spChg chg="mod topLvl">
          <ac:chgData name="何宇杰" userId="968356d4-d806-4638-9bf8-6afacc8c2a24" providerId="ADAL" clId="{B2D54D8C-C50A-42D8-9172-F75ADCC51314}" dt="2020-06-08T01:04:09.369" v="252" actId="165"/>
          <ac:spMkLst>
            <pc:docMk/>
            <pc:sldMk cId="4286219868" sldId="305"/>
            <ac:spMk id="33" creationId="{EF257122-84DE-4E24-BE6A-DBC27256F263}"/>
          </ac:spMkLst>
        </pc:spChg>
        <pc:spChg chg="add mod">
          <ac:chgData name="何宇杰" userId="968356d4-d806-4638-9bf8-6afacc8c2a24" providerId="ADAL" clId="{B2D54D8C-C50A-42D8-9172-F75ADCC51314}" dt="2020-06-08T01:04:30.975" v="272" actId="6549"/>
          <ac:spMkLst>
            <pc:docMk/>
            <pc:sldMk cId="4286219868" sldId="305"/>
            <ac:spMk id="34" creationId="{9B64F367-542F-437F-A32A-74E5C683A619}"/>
          </ac:spMkLst>
        </pc:spChg>
        <pc:grpChg chg="add del mod">
          <ac:chgData name="何宇杰" userId="968356d4-d806-4638-9bf8-6afacc8c2a24" providerId="ADAL" clId="{B2D54D8C-C50A-42D8-9172-F75ADCC51314}" dt="2020-06-08T01:04:09.369" v="252" actId="165"/>
          <ac:grpSpMkLst>
            <pc:docMk/>
            <pc:sldMk cId="4286219868" sldId="305"/>
            <ac:grpSpMk id="23" creationId="{AE0C6F62-2F70-4A6A-95B2-3E6DD5EBC8B3}"/>
          </ac:grpSpMkLst>
        </pc:grpChg>
        <pc:graphicFrameChg chg="del">
          <ac:chgData name="何宇杰" userId="968356d4-d806-4638-9bf8-6afacc8c2a24" providerId="ADAL" clId="{B2D54D8C-C50A-42D8-9172-F75ADCC51314}" dt="2020-06-08T01:00:09.989" v="223" actId="478"/>
          <ac:graphicFrameMkLst>
            <pc:docMk/>
            <pc:sldMk cId="4286219868" sldId="305"/>
            <ac:graphicFrameMk id="4" creationId="{7B951041-95A6-4288-AEEF-8C98AC2A1A3E}"/>
          </ac:graphicFrameMkLst>
        </pc:graphicFrameChg>
        <pc:picChg chg="del">
          <ac:chgData name="何宇杰" userId="968356d4-d806-4638-9bf8-6afacc8c2a24" providerId="ADAL" clId="{B2D54D8C-C50A-42D8-9172-F75ADCC51314}" dt="2020-06-08T01:00:09.989" v="223" actId="478"/>
          <ac:picMkLst>
            <pc:docMk/>
            <pc:sldMk cId="4286219868" sldId="305"/>
            <ac:picMk id="5" creationId="{C7ECD1DB-912E-48D3-A724-DF9B8D180951}"/>
          </ac:picMkLst>
        </pc:picChg>
        <pc:picChg chg="del">
          <ac:chgData name="何宇杰" userId="968356d4-d806-4638-9bf8-6afacc8c2a24" providerId="ADAL" clId="{B2D54D8C-C50A-42D8-9172-F75ADCC51314}" dt="2020-06-08T01:00:09.989" v="223" actId="478"/>
          <ac:picMkLst>
            <pc:docMk/>
            <pc:sldMk cId="4286219868" sldId="305"/>
            <ac:picMk id="9" creationId="{291133A0-256B-4B8A-8CFF-A67E3876CA1C}"/>
          </ac:picMkLst>
        </pc:picChg>
        <pc:picChg chg="add del mod">
          <ac:chgData name="何宇杰" userId="968356d4-d806-4638-9bf8-6afacc8c2a24" providerId="ADAL" clId="{B2D54D8C-C50A-42D8-9172-F75ADCC51314}" dt="2020-06-08T01:00:29.695" v="225"/>
          <ac:picMkLst>
            <pc:docMk/>
            <pc:sldMk cId="4286219868" sldId="305"/>
            <ac:picMk id="11" creationId="{19861877-D2DF-4BB9-BCF5-2E0CF88512C6}"/>
          </ac:picMkLst>
        </pc:picChg>
        <pc:picChg chg="add del mod">
          <ac:chgData name="何宇杰" userId="968356d4-d806-4638-9bf8-6afacc8c2a24" providerId="ADAL" clId="{B2D54D8C-C50A-42D8-9172-F75ADCC51314}" dt="2020-06-08T01:00:29.695" v="225"/>
          <ac:picMkLst>
            <pc:docMk/>
            <pc:sldMk cId="4286219868" sldId="305"/>
            <ac:picMk id="12" creationId="{A56D47DF-0115-4FCA-9C84-C8C0D7A9B655}"/>
          </ac:picMkLst>
        </pc:picChg>
        <pc:picChg chg="add del mod">
          <ac:chgData name="何宇杰" userId="968356d4-d806-4638-9bf8-6afacc8c2a24" providerId="ADAL" clId="{B2D54D8C-C50A-42D8-9172-F75ADCC51314}" dt="2020-06-08T01:00:29.695" v="225"/>
          <ac:picMkLst>
            <pc:docMk/>
            <pc:sldMk cId="4286219868" sldId="305"/>
            <ac:picMk id="13" creationId="{21E97B84-4B4D-4615-8C6C-378BC982AFA1}"/>
          </ac:picMkLst>
        </pc:picChg>
        <pc:picChg chg="add mod ord">
          <ac:chgData name="何宇杰" userId="968356d4-d806-4638-9bf8-6afacc8c2a24" providerId="ADAL" clId="{B2D54D8C-C50A-42D8-9172-F75ADCC51314}" dt="2020-06-08T01:02:07.520" v="249" actId="1076"/>
          <ac:picMkLst>
            <pc:docMk/>
            <pc:sldMk cId="4286219868" sldId="305"/>
            <ac:picMk id="22" creationId="{5581E5AC-6947-4AED-ACAF-845F9C0C25F7}"/>
          </ac:picMkLst>
        </pc:picChg>
        <pc:picChg chg="mod topLvl">
          <ac:chgData name="何宇杰" userId="968356d4-d806-4638-9bf8-6afacc8c2a24" providerId="ADAL" clId="{B2D54D8C-C50A-42D8-9172-F75ADCC51314}" dt="2020-06-08T01:04:49.712" v="275" actId="1076"/>
          <ac:picMkLst>
            <pc:docMk/>
            <pc:sldMk cId="4286219868" sldId="305"/>
            <ac:picMk id="24" creationId="{95BEF853-6EB4-4AF8-A81B-D0472C016278}"/>
          </ac:picMkLst>
        </pc:picChg>
        <pc:picChg chg="del mod topLvl">
          <ac:chgData name="何宇杰" userId="968356d4-d806-4638-9bf8-6afacc8c2a24" providerId="ADAL" clId="{B2D54D8C-C50A-42D8-9172-F75ADCC51314}" dt="2020-06-08T01:04:11.882" v="253" actId="478"/>
          <ac:picMkLst>
            <pc:docMk/>
            <pc:sldMk cId="4286219868" sldId="305"/>
            <ac:picMk id="25" creationId="{9CBCD67B-FF60-43A1-881E-776F3A3A77C8}"/>
          </ac:picMkLst>
        </pc:picChg>
        <pc:picChg chg="mod topLvl">
          <ac:chgData name="何宇杰" userId="968356d4-d806-4638-9bf8-6afacc8c2a24" providerId="ADAL" clId="{B2D54D8C-C50A-42D8-9172-F75ADCC51314}" dt="2020-06-08T01:04:09.369" v="252" actId="165"/>
          <ac:picMkLst>
            <pc:docMk/>
            <pc:sldMk cId="4286219868" sldId="305"/>
            <ac:picMk id="26" creationId="{DF626464-8550-4A83-A3F7-A9ED9BA3DB7A}"/>
          </ac:picMkLst>
        </pc:picChg>
        <pc:picChg chg="mod topLvl">
          <ac:chgData name="何宇杰" userId="968356d4-d806-4638-9bf8-6afacc8c2a24" providerId="ADAL" clId="{B2D54D8C-C50A-42D8-9172-F75ADCC51314}" dt="2020-06-08T01:04:09.369" v="252" actId="165"/>
          <ac:picMkLst>
            <pc:docMk/>
            <pc:sldMk cId="4286219868" sldId="305"/>
            <ac:picMk id="27" creationId="{DD628CE4-AEFC-406A-8FA2-3C0C8F02C575}"/>
          </ac:picMkLst>
        </pc:picChg>
        <pc:picChg chg="del mod topLvl">
          <ac:chgData name="何宇杰" userId="968356d4-d806-4638-9bf8-6afacc8c2a24" providerId="ADAL" clId="{B2D54D8C-C50A-42D8-9172-F75ADCC51314}" dt="2020-06-08T01:04:11.882" v="253" actId="478"/>
          <ac:picMkLst>
            <pc:docMk/>
            <pc:sldMk cId="4286219868" sldId="305"/>
            <ac:picMk id="28" creationId="{230A7770-B8CE-47E9-9359-1C385477143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DF4B6F5-520D-4607-BD28-DB7CB563422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98483A-72B9-4C8D-8057-FBDBA290595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BCB9E-4686-42C2-8C94-4194A3E02D2B}" type="datetimeFigureOut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9BDFDA9-2319-46D6-887B-9EE2A44F6E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6ED194-75F9-4485-8EAE-5227C3CB31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6EA355-1633-431C-9FD7-BB2E9815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797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7020D-062E-41BC-A699-A7B3427D8CC2}" type="datetimeFigureOut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A48CC1-E4FE-424E-8EC0-F8635A798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3121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Hi everyone, I’m Weijiang Xiong, and I’m very happy to share with you my findings during the summer project</a:t>
            </a:r>
          </a:p>
          <a:p>
            <a:endParaRPr lang="en-US" altLang="zh-CN"/>
          </a:p>
          <a:p>
            <a:r>
              <a:rPr lang="en-US" altLang="zh-CN"/>
              <a:t>my project is a topic under the broad context of Bayesian deep learning, and I mainly worked on normalizing flows for implicite Bayesian neural networks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48CC1-E4FE-424E-8EC0-F8635A798222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949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That’s all the theory part, now let’s see some experiments </a:t>
            </a:r>
          </a:p>
          <a:p>
            <a:endParaRPr lang="en-US" altLang="zh-CN"/>
          </a:p>
          <a:p>
            <a:r>
              <a:rPr lang="en-US" altLang="zh-CN"/>
              <a:t>here is a toy classification problem, and we have a deterministic MLP and a flow based MLP</a:t>
            </a:r>
          </a:p>
          <a:p>
            <a:r>
              <a:rPr lang="en-US" altLang="zh-CN"/>
              <a:t>both have 2 layers, and the flow model has 6 planar flows for each layer</a:t>
            </a:r>
          </a:p>
          <a:p>
            <a:endParaRPr lang="en-US" altLang="zh-CN"/>
          </a:p>
          <a:p>
            <a:r>
              <a:rPr lang="en-US" altLang="zh-CN"/>
              <a:t>in the second plot, the size of the dots indicates the variance, and we can see it’s quite reasonable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the flow based model is actually initialized with the deterministic mlp, so their boundary looks similar</a:t>
            </a:r>
          </a:p>
          <a:p>
            <a:endParaRPr lang="en-US" altLang="zh-CN"/>
          </a:p>
          <a:p>
            <a:r>
              <a:rPr lang="en-US" altLang="zh-CN"/>
              <a:t>Apart from classification accuracy, we have a measurement called expected calibration error, ECE, which measures the differences between model confidence and actual accuracy, the lower the better</a:t>
            </a:r>
          </a:p>
          <a:p>
            <a:endParaRPr lang="en-US" altLang="zh-CN"/>
          </a:p>
          <a:p>
            <a:r>
              <a:rPr lang="en-US" altLang="zh-CN"/>
              <a:t>we can see the flow based MLP has higher accuracy and lower ece, which is great 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48CC1-E4FE-424E-8EC0-F8635A79822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380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when I compare the models with different flow depths,</a:t>
            </a:r>
          </a:p>
          <a:p>
            <a:endParaRPr lang="en-US" altLang="zh-CN"/>
          </a:p>
          <a:p>
            <a:r>
              <a:rPr lang="en-US" altLang="zh-CN"/>
              <a:t>as a result, the model without ….</a:t>
            </a:r>
          </a:p>
          <a:p>
            <a:endParaRPr lang="en-US" altLang="zh-CN"/>
          </a:p>
          <a:p>
            <a:r>
              <a:rPr lang="en-US" altLang="zh-CN"/>
              <a:t>the likelihood first increases as the flow becomes deeper, and but then decreases a bit</a:t>
            </a:r>
          </a:p>
          <a:p>
            <a:endParaRPr lang="en-US" altLang="zh-CN"/>
          </a:p>
          <a:p>
            <a:r>
              <a:rPr lang="en-US" altLang="zh-CN"/>
              <a:t>in this case the flow with 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48CC1-E4FE-424E-8EC0-F8635A79822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415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however, the results become more unpredictable as I moved to bigger models </a:t>
            </a:r>
          </a:p>
          <a:p>
            <a:endParaRPr lang="en-US" altLang="zh-CN"/>
          </a:p>
          <a:p>
            <a:r>
              <a:rPr lang="en-US" altLang="zh-CN"/>
              <a:t>I experimented the effect of flow on LeNet5, with FashionMNIST and CIFAR10</a:t>
            </a:r>
          </a:p>
          <a:p>
            <a:endParaRPr lang="en-US" altLang="zh-CN"/>
          </a:p>
          <a:p>
            <a:r>
              <a:rPr lang="en-US" altLang="zh-CN"/>
              <a:t>For the flow part , I used invertible 1x1 convolution for the second convolution layer, and planar flow for the second fully connected layer</a:t>
            </a:r>
          </a:p>
          <a:p>
            <a:r>
              <a:rPr lang="en-US" altLang="zh-CN"/>
              <a:t>For the no flow version, the stochastic part does not have a flow, but only a normal distribution with learnable mean and variance</a:t>
            </a:r>
          </a:p>
          <a:p>
            <a:endParaRPr lang="en-US" altLang="zh-CN"/>
          </a:p>
          <a:p>
            <a:r>
              <a:rPr lang="en-US" altLang="zh-CN"/>
              <a:t>I trained a deterministic version on the two datasets, and used them as baseline. </a:t>
            </a:r>
          </a:p>
          <a:p>
            <a:r>
              <a:rPr lang="en-US" altLang="zh-CN"/>
              <a:t>I also tried to add dropout to LeNet, but the results doesn’t change much </a:t>
            </a:r>
          </a:p>
          <a:p>
            <a:endParaRPr lang="en-US" altLang="zh-CN"/>
          </a:p>
          <a:p>
            <a:r>
              <a:rPr lang="en-US" altLang="zh-CN"/>
              <a:t>As a result, both the flow and no flow version outperforms the deterministic baseline, because the test accuracy is higher than baseline</a:t>
            </a:r>
          </a:p>
          <a:p>
            <a:r>
              <a:rPr lang="en-US" altLang="zh-CN"/>
              <a:t>but the flow has little effect on FashionMNIST.</a:t>
            </a:r>
          </a:p>
          <a:p>
            <a:r>
              <a:rPr lang="en-US" altLang="zh-CN"/>
              <a:t>probably it’s because the dataset is simple, and the deterministic model itself is enough to model it</a:t>
            </a:r>
          </a:p>
          <a:p>
            <a:endParaRPr lang="en-US" altLang="zh-CN"/>
          </a:p>
          <a:p>
            <a:r>
              <a:rPr lang="en-US" altLang="zh-CN"/>
              <a:t>When we look at the test accuracy from cifar, the flow now shows some effect, the test accuracy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48CC1-E4FE-424E-8EC0-F8635A79822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348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results with VGG on CIFAR supports that interpretation</a:t>
            </a:r>
          </a:p>
          <a:p>
            <a:endParaRPr lang="en-US" altLang="zh-CN"/>
          </a:p>
          <a:p>
            <a:r>
              <a:rPr lang="en-US" altLang="zh-CN"/>
              <a:t>both stochastic models outperform the deterministic baseline, but the flow is not helpful here </a:t>
            </a:r>
          </a:p>
          <a:p>
            <a:endParaRPr lang="en-US" altLang="zh-CN"/>
          </a:p>
          <a:p>
            <a:r>
              <a:rPr lang="en-US" altLang="zh-CN"/>
              <a:t>an evidence is that the KL decreases as training goes on the KL divergence is decreasing, which means the posterior is gradually going back to the prior </a:t>
            </a:r>
          </a:p>
          <a:p>
            <a:endParaRPr lang="en-US" altLang="zh-CN"/>
          </a:p>
          <a:p>
            <a:r>
              <a:rPr lang="en-US" altLang="zh-CN"/>
              <a:t>so I think VGG 16 has enough capacity for CIFAR 10, and the flow gradually loses its value 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48CC1-E4FE-424E-8EC0-F8635A79822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5291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project is about to end, and it has been a really nice journey for me </a:t>
            </a:r>
          </a:p>
          <a:p>
            <a:endParaRPr lang="en-US" altLang="zh-CN"/>
          </a:p>
          <a:p>
            <a:r>
              <a:rPr lang="en-US" altLang="zh-CN"/>
              <a:t>Especially want to thank Markus, Anirudh Trung, because they helped me through the difficulties in my project 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48CC1-E4FE-424E-8EC0-F8635A79822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5484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48CC1-E4FE-424E-8EC0-F8635A79822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382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In this presentation, I’ll start with the motivation, challenges and idea of my project, followed by the general network structure</a:t>
            </a:r>
          </a:p>
          <a:p>
            <a:endParaRPr lang="en-US" altLang="zh-CN"/>
          </a:p>
          <a:p>
            <a:r>
              <a:rPr lang="en-US" altLang="zh-CN"/>
              <a:t>Then I’ll briefly introduce normalizing flow, and show the formulation of the loss function </a:t>
            </a:r>
          </a:p>
          <a:p>
            <a:endParaRPr lang="en-US" altLang="zh-CN"/>
          </a:p>
          <a:p>
            <a:r>
              <a:rPr lang="en-US" altLang="zh-CN"/>
              <a:t>after that I’ll present some experiments and conclude with a few discussions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48CC1-E4FE-424E-8EC0-F8635A79822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672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motivation of this project comes from two problems in deep neural networks</a:t>
            </a:r>
          </a:p>
          <a:p>
            <a:endParaRPr lang="en-US" altLang="zh-CN"/>
          </a:p>
          <a:p>
            <a:r>
              <a:rPr lang="en-US" altLang="zh-CN"/>
              <a:t>the first is, they only provide a point estimation, so we call them deterministic networks</a:t>
            </a:r>
          </a:p>
          <a:p>
            <a:r>
              <a:rPr lang="en-US" altLang="zh-CN"/>
              <a:t>but  --- </a:t>
            </a:r>
          </a:p>
          <a:p>
            <a:endParaRPr lang="en-US" altLang="zh-CN"/>
          </a:p>
          <a:p>
            <a:r>
              <a:rPr lang="en-US" altLang="zh-CN"/>
              <a:t>the second problem is, they tend to be over confident. in this adversarial attack example, a neural net classifies this panda as a gibbon with high confidence, which is bad … </a:t>
            </a:r>
          </a:p>
          <a:p>
            <a:r>
              <a:rPr lang="en-US" altLang="zh-CN"/>
              <a:t>reasonably confident, 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48CC1-E4FE-424E-8EC0-F8635A79822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618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However, deep neural nets … , and it’s difficult </a:t>
            </a:r>
          </a:p>
          <a:p>
            <a:r>
              <a:rPr lang="en-US" altLang="zh-CN"/>
              <a:t>Besides, it’s also difficult</a:t>
            </a:r>
            <a:endParaRPr lang="en-US" altLang="zh-CN" dirty="0"/>
          </a:p>
          <a:p>
            <a:endParaRPr lang="en-US" altLang="zh-CN"/>
          </a:p>
          <a:p>
            <a:r>
              <a:rPr lang="en-US" altLang="zh-CN"/>
              <a:t>Therefore my project idea is to … and … </a:t>
            </a:r>
            <a:endParaRPr lang="en-US" altLang="zh-CN" dirty="0"/>
          </a:p>
          <a:p>
            <a:r>
              <a:rPr lang="en-US" altLang="zh-CN" dirty="0"/>
              <a:t>what are they and how are they connected?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48CC1-E4FE-424E-8EC0-F8635A79822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438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Let’s look at the general structure of the implicit bnn </a:t>
            </a:r>
          </a:p>
          <a:p>
            <a:endParaRPr lang="en-US" altLang="zh-CN"/>
          </a:p>
          <a:p>
            <a:r>
              <a:rPr lang="en-US" altLang="zh-CN"/>
              <a:t>the IBNN extends a deterministic layer with a stochastic branch</a:t>
            </a:r>
          </a:p>
          <a:p>
            <a:endParaRPr lang="en-US" altLang="zh-CN"/>
          </a:p>
          <a:p>
            <a:r>
              <a:rPr lang="en-US" altLang="zh-CN"/>
              <a:t>before we put the data/feature into a network layer, we sample … then transform the samples … and I mainly worked on this flow part</a:t>
            </a:r>
          </a:p>
          <a:p>
            <a:endParaRPr lang="en-US" altLang="zh-CN"/>
          </a:p>
          <a:p>
            <a:r>
              <a:rPr lang="en-US" altLang="zh-CN"/>
              <a:t>finally, we multiply the samples with the original data/feature</a:t>
            </a:r>
          </a:p>
          <a:p>
            <a:endParaRPr lang="en-US" altLang="zh-CN"/>
          </a:p>
          <a:p>
            <a:r>
              <a:rPr lang="en-US" altLang="zh-CN"/>
              <a:t>This structure has nice intuitive interpretations. </a:t>
            </a:r>
          </a:p>
          <a:p>
            <a:r>
              <a:rPr lang="en-US" altLang="zh-CN"/>
              <a:t>in a probabilistic way, …</a:t>
            </a:r>
          </a:p>
          <a:p>
            <a:r>
              <a:rPr lang="en-US" altLang="zh-CN"/>
              <a:t>in a non-probabilistic way, the stochastic part can be regarded as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48CC1-E4FE-424E-8EC0-F8635A79822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824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That’s the general setup, and now let’s look at the flow part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normalizing flow is a transform of random variable, with which we can build complex distributions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consider …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image we push the probability mass through a flow, and the interval [x, x+dx],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like a … that is density * volume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we can write the density of y in log space, and the absolute value of dx/dy means …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when </a:t>
            </a:r>
            <a:r>
              <a:rPr lang="en-US" altLang="zh-CN" dirty="0"/>
              <a:t>dealing with a series of flows, each </a:t>
            </a:r>
            <a:r>
              <a:rPr lang="en-US" altLang="zh-CN"/>
              <a:t>flow works independently, and if we connect this flow with another flow, we can easily add up these two equations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y cancels out, and we have the density of z</a:t>
            </a:r>
            <a:endParaRPr lang="zh-CN" altLang="en-US"/>
          </a:p>
          <a:p>
            <a:r>
              <a:rPr lang="en-US" altLang="zh-CN"/>
              <a:t>Therefore we can build …. 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/>
              <a:t>if we generalize into vector case, volume change becomes det jacobian</a:t>
            </a:r>
          </a:p>
          <a:p>
            <a:r>
              <a:rPr lang="en-US" altLang="zh-CN"/>
              <a:t>since each flow works independently, we only need the jacobian … </a:t>
            </a:r>
          </a:p>
          <a:p>
            <a:r>
              <a:rPr lang="en-US" altLang="zh-CN"/>
              <a:t>however, it’s usually </a:t>
            </a:r>
            <a:r>
              <a:rPr lang="en-US" altLang="zh-CN" dirty="0"/>
              <a:t>expensive to calculate the determinant of a matrix, so we need to carefully choose some tractable transform </a:t>
            </a:r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48CC1-E4FE-424E-8EC0-F8635A79822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807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Here are some of them </a:t>
            </a:r>
          </a:p>
          <a:p>
            <a:endParaRPr lang="en-US" altLang="zh-CN"/>
          </a:p>
          <a:p>
            <a:r>
              <a:rPr lang="en-US" altLang="zh-CN"/>
              <a:t>Affine transform is quite straight forward, and we just scale and shift the input vector</a:t>
            </a:r>
          </a:p>
          <a:p>
            <a:endParaRPr lang="en-US" altLang="zh-CN"/>
          </a:p>
          <a:p>
            <a:r>
              <a:rPr lang="en-US" altLang="zh-CN"/>
              <a:t>planar flow contains an activation function, and looks a bit more complicated, but its determinant turns out to be quite easy </a:t>
            </a:r>
          </a:p>
          <a:p>
            <a:endParaRPr lang="en-US" altLang="zh-CN"/>
          </a:p>
          <a:p>
            <a:r>
              <a:rPr lang="en-US" altLang="zh-CN"/>
              <a:t>Another example is the … designed for images</a:t>
            </a:r>
          </a:p>
          <a:p>
            <a:r>
              <a:rPr lang="en-US" altLang="zh-CN"/>
              <a:t>the idea is to multiply all elements xij in an image, with a shared matrix W, and the element-wise log</a:t>
            </a:r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48CC1-E4FE-424E-8EC0-F8635A79822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154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With all the components, let’s move to the loss formulation</a:t>
            </a:r>
          </a:p>
          <a:p>
            <a:endParaRPr lang="en-US" altLang="zh-CN"/>
          </a:p>
          <a:p>
            <a:r>
              <a:rPr lang="en-US" altLang="zh-CN"/>
              <a:t>In the first place, we want to approximate the true posterior distribution of latent variable p(z|D, theta), </a:t>
            </a:r>
          </a:p>
          <a:p>
            <a:r>
              <a:rPr lang="en-US" altLang="zh-CN"/>
              <a:t>with a flow-based distribution q(z; theta)</a:t>
            </a:r>
          </a:p>
          <a:p>
            <a:r>
              <a:rPr lang="en-US" altLang="zh-CN"/>
              <a:t>here z means .. theta is .. and D is data</a:t>
            </a:r>
          </a:p>
          <a:p>
            <a:endParaRPr lang="en-US" altLang="zh-CN"/>
          </a:p>
          <a:p>
            <a:r>
              <a:rPr lang="en-US" altLang="zh-CN"/>
              <a:t>That is equivalent to maximizing the ELBO, which contains a data likelihood term and regularization term.</a:t>
            </a:r>
          </a:p>
          <a:p>
            <a:r>
              <a:rPr lang="en-US" altLang="zh-CN"/>
              <a:t>if we assume the latent variables in different layers are independent, we can decompose the full KL into a sum over all layers</a:t>
            </a:r>
          </a:p>
          <a:p>
            <a:endParaRPr lang="en-US" altLang="zh-CN"/>
          </a:p>
          <a:p>
            <a:r>
              <a:rPr lang="en-US" altLang="zh-CN"/>
              <a:t>while the likelihood …</a:t>
            </a:r>
          </a:p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48CC1-E4FE-424E-8EC0-F8635A79822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830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For simplicity we just take one layer, </a:t>
            </a:r>
          </a:p>
          <a:p>
            <a:endParaRPr lang="en-US" altLang="zh-CN"/>
          </a:p>
          <a:p>
            <a:r>
              <a:rPr lang="en-US" altLang="zh-CN"/>
              <a:t>the notation is actually a bit tricky here, the subscript means the kth flow in a layer</a:t>
            </a:r>
          </a:p>
          <a:p>
            <a:endParaRPr lang="en-US" altLang="zh-CN"/>
          </a:p>
          <a:p>
            <a:r>
              <a:rPr lang="en-US" altLang="zh-CN"/>
              <a:t>we first plug in the density of transformed samples,  then with the change of variable technique, </a:t>
            </a:r>
          </a:p>
          <a:p>
            <a:endParaRPr lang="en-US" altLang="zh-CN"/>
          </a:p>
          <a:p>
            <a:r>
              <a:rPr lang="en-US" altLang="zh-CN"/>
              <a:t>we can take the expectation over the simple base distribution, instead of the complicated flow posterior</a:t>
            </a:r>
          </a:p>
          <a:p>
            <a:endParaRPr lang="en-US" altLang="zh-CN"/>
          </a:p>
          <a:p>
            <a:r>
              <a:rPr lang="en-US" altLang="zh-CN"/>
              <a:t>finally the kl decomposes into three terms … 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48CC1-E4FE-424E-8EC0-F8635A79822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722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66935-BCF0-4B73-B609-01FCD7098E4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631128"/>
            <a:ext cx="9144000" cy="576982"/>
          </a:xfrm>
        </p:spPr>
        <p:txBody>
          <a:bodyPr anchor="b">
            <a:normAutofit/>
          </a:bodyPr>
          <a:lstStyle>
            <a:lvl1pPr algn="ctr">
              <a:defRPr sz="3200" b="1">
                <a:latin typeface="+mj-lt"/>
                <a:ea typeface="+mj-ea"/>
              </a:defRPr>
            </a:lvl1pPr>
          </a:lstStyle>
          <a:p>
            <a:r>
              <a:rPr lang="en-US" altLang="zh-CN"/>
              <a:t>Title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DFB827-1843-4A84-A209-8B2BC6502C2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980275"/>
            <a:ext cx="9144000" cy="478766"/>
          </a:xfrm>
        </p:spPr>
        <p:txBody>
          <a:bodyPr>
            <a:normAutofit/>
          </a:bodyPr>
          <a:lstStyle>
            <a:lvl1pPr marL="0" indent="0" algn="ctr">
              <a:buNone/>
              <a:defRPr sz="2800" b="0"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Name</a:t>
            </a:r>
            <a:endParaRPr lang="zh-CN" altLang="en-US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957C1C6D-07B8-4A9F-88D6-EE7F60209F1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14400" y="1628801"/>
            <a:ext cx="10363200" cy="109537"/>
          </a:xfrm>
          <a:custGeom>
            <a:avLst/>
            <a:gdLst>
              <a:gd name="G0" fmla="+- 1003 0 0"/>
              <a:gd name="T0" fmla="*/ 0 w 1000"/>
              <a:gd name="T1" fmla="*/ 0 h 1000"/>
              <a:gd name="T2" fmla="*/ 1003 w 1000"/>
              <a:gd name="T3" fmla="*/ 0 h 1000"/>
              <a:gd name="T4" fmla="*/ 1003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1003" y="0"/>
                </a:lnTo>
                <a:lnTo>
                  <a:pt x="1003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00000"/>
          </a:solidFill>
          <a:ln w="9525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  <a:buClrTx/>
              <a:buFontTx/>
              <a:buNone/>
            </a:pPr>
            <a:endParaRPr lang="en-US" sz="2400" b="0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391AED12-A5D8-4D26-B0E0-24056451229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33090" y="1170997"/>
            <a:ext cx="5407325" cy="457200"/>
          </a:xfrm>
        </p:spPr>
        <p:txBody>
          <a:bodyPr/>
          <a:lstStyle>
            <a:lvl1pPr marL="0" indent="0" algn="l">
              <a:buNone/>
              <a:defRPr>
                <a:latin typeface="+mj-lt"/>
                <a:ea typeface="+mj-ea"/>
              </a:defRPr>
            </a:lvl1pPr>
          </a:lstStyle>
          <a:p>
            <a:pPr algn="l"/>
            <a:r>
              <a:rPr lang="en-US" altLang="zh-CN" sz="2800" b="0"/>
              <a:t>Subtitle</a:t>
            </a:r>
            <a:endParaRPr lang="zh-CN" altLang="en-US" sz="2800" b="0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5514421-33F4-4683-8813-5449B165660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00" y="1170997"/>
            <a:ext cx="4419600" cy="457200"/>
          </a:xfrm>
        </p:spPr>
        <p:txBody>
          <a:bodyPr/>
          <a:lstStyle>
            <a:lvl1pPr marL="0" indent="0" algn="r">
              <a:buNone/>
              <a:defRPr>
                <a:latin typeface="+mj-lt"/>
                <a:ea typeface="+mj-ea"/>
              </a:defRPr>
            </a:lvl1pPr>
          </a:lstStyle>
          <a:p>
            <a:pPr lvl="0"/>
            <a:r>
              <a:rPr lang="en-US" altLang="zh-CN"/>
              <a:t>Time and Place</a:t>
            </a:r>
            <a:endParaRPr lang="zh-CN" altLang="en-US" dirty="0"/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A66C95DE-FDB7-4AC4-BD6F-CA49E9F1875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DA7BBC4-C20C-4DC2-85FC-7542E9B4035C}" type="datetime1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82FB7DF4-7790-441C-B674-770DC3A8487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zh-CN" dirty="0"/>
              <a:t>Normalizing Flows for Implicit BNN</a:t>
            </a:r>
            <a:endParaRPr lang="zh-CN" altLang="en-US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96991236-0370-48AB-97AC-177D1B45564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039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D0F47E-0CC2-4F04-A3E0-93C5B2008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F08BAA-441F-4326-9367-3B08B2FF5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7A7D37-1156-49FC-AC73-6999FB545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1A19FC-FF0F-4052-8983-84E0D0725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3480-03FD-474D-81D5-91A493E36782}" type="datetime1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D3AAB1-5300-445C-AB7E-C44EE484F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Normalizing Flows for Implicit BNN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1CA19E-04B7-41AF-9160-F3A2D822F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257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6C622-8BA5-451B-8DE5-DDC969BD9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B24D953-9124-498E-8C44-FA2A17FFA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B445FB-8EEF-42DD-9F2C-4EC4D2177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52987A-244F-4372-B5D4-A97CAD2A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354F-D580-4E3D-ACC0-30A1D2CF46DB}" type="datetime1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834934-7572-4A70-AE8E-EE85B4211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Normalizing Flows for Implicit BNN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96A392-6F4F-44A2-8426-79D89A564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549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FC39BD-F583-4E4A-8A82-B58BFCAD1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B6CF72-E247-4FBF-854B-1407C61C5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EDF27B-822C-4887-929C-2A4BEDF5F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734D-ABA4-48B6-AF00-5C142D47BA5E}" type="datetime1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F3314A-4A8A-4FE2-BF01-E01C43015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Normalizing Flows for Implicit BNN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698C21-8A1A-4923-98A0-32C4D0598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530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F7ED553-D8F7-4782-9DC6-ED101D54C5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29F41E-B60A-4DB5-9A9C-05F03D001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840F7F-BAE2-48D6-8F3F-17421AA87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829F-A876-4F06-84B6-B5A7172BA216}" type="datetime1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604F73-48E0-4214-87F6-BCB333C08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Normalizing Flows for Implicit BNN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3A7136-2791-4422-914E-D64D520D2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78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32FF0-686D-44C7-A17F-84C617C34E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2800" y="445552"/>
            <a:ext cx="3889075" cy="504001"/>
          </a:xfrm>
        </p:spPr>
        <p:txBody>
          <a:bodyPr>
            <a:normAutofit/>
          </a:bodyPr>
          <a:lstStyle>
            <a:lvl1pPr>
              <a:defRPr sz="2400">
                <a:latin typeface="+mj-lt"/>
                <a:ea typeface="黑体" panose="02010609060101010101" pitchFamily="49" charset="-122"/>
              </a:defRPr>
            </a:lvl1pPr>
          </a:lstStyle>
          <a:p>
            <a:r>
              <a:rPr lang="en-US" altLang="zh-CN"/>
              <a:t>Current Section</a:t>
            </a:r>
            <a:endParaRPr lang="zh-CN" altLang="en-US" dirty="0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B162D201-E9B6-4DC6-886A-F8362BBC0D2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7033" y="914628"/>
            <a:ext cx="10610851" cy="69851"/>
          </a:xfrm>
          <a:custGeom>
            <a:avLst/>
            <a:gdLst>
              <a:gd name="G0" fmla="+- 1001 0 0"/>
              <a:gd name="T0" fmla="*/ 0 w 1000"/>
              <a:gd name="T1" fmla="*/ 0 h 1000"/>
              <a:gd name="T2" fmla="*/ 1001 w 1000"/>
              <a:gd name="T3" fmla="*/ 0 h 1000"/>
              <a:gd name="T4" fmla="*/ 1001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1001" y="0"/>
                </a:lnTo>
                <a:lnTo>
                  <a:pt x="1001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00000"/>
          </a:solidFill>
          <a:ln w="127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  <a:buClrTx/>
              <a:buFontTx/>
              <a:buNone/>
            </a:pPr>
            <a:endParaRPr lang="en-US" sz="2400" b="0" dirty="0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0C44F040-96DC-4370-A290-1FE00FE5A5E7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812800" y="6309320"/>
            <a:ext cx="105664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1B9D7A-0C59-45E9-96E9-6065716CA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E5CD-53C1-4986-ABF3-7CC6C5A812B2}" type="datetime1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15C8A909-55DF-45D6-AEE2-90C878551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Normalizing Flows for Implicit BNN</a:t>
            </a:r>
            <a:endParaRPr lang="zh-CN" altLang="en-US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206D5945-4AAF-4BFC-A83E-A7ABFFDB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819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66935-BCF0-4B73-B609-01FCD7098E4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631128"/>
            <a:ext cx="9144000" cy="576982"/>
          </a:xfrm>
        </p:spPr>
        <p:txBody>
          <a:bodyPr anchor="b">
            <a:normAutofit/>
          </a:bodyPr>
          <a:lstStyle>
            <a:lvl1pPr algn="ctr">
              <a:defRPr sz="3200" b="1">
                <a:latin typeface="+mj-lt"/>
                <a:ea typeface="+mj-ea"/>
              </a:defRPr>
            </a:lvl1pPr>
          </a:lstStyle>
          <a:p>
            <a:r>
              <a:rPr lang="en-US" altLang="zh-CN"/>
              <a:t>Title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DFB827-1843-4A84-A209-8B2BC6502C2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980275"/>
            <a:ext cx="9144000" cy="478766"/>
          </a:xfrm>
        </p:spPr>
        <p:txBody>
          <a:bodyPr>
            <a:normAutofit/>
          </a:bodyPr>
          <a:lstStyle>
            <a:lvl1pPr marL="0" indent="0" algn="ctr">
              <a:buNone/>
              <a:defRPr sz="2800" b="0"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Name</a:t>
            </a:r>
            <a:endParaRPr lang="zh-CN" altLang="en-US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957C1C6D-07B8-4A9F-88D6-EE7F60209F1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14400" y="1628801"/>
            <a:ext cx="10363200" cy="109537"/>
          </a:xfrm>
          <a:custGeom>
            <a:avLst/>
            <a:gdLst>
              <a:gd name="G0" fmla="+- 1003 0 0"/>
              <a:gd name="T0" fmla="*/ 0 w 1000"/>
              <a:gd name="T1" fmla="*/ 0 h 1000"/>
              <a:gd name="T2" fmla="*/ 1003 w 1000"/>
              <a:gd name="T3" fmla="*/ 0 h 1000"/>
              <a:gd name="T4" fmla="*/ 1003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1003" y="0"/>
                </a:lnTo>
                <a:lnTo>
                  <a:pt x="1003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00000"/>
          </a:solidFill>
          <a:ln w="9525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  <a:buClrTx/>
              <a:buFontTx/>
              <a:buNone/>
            </a:pPr>
            <a:endParaRPr lang="en-US" sz="2400" b="0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391AED12-A5D8-4D26-B0E0-24056451229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33090" y="1170997"/>
            <a:ext cx="5407325" cy="457200"/>
          </a:xfrm>
        </p:spPr>
        <p:txBody>
          <a:bodyPr/>
          <a:lstStyle>
            <a:lvl1pPr marL="0" indent="0" algn="l">
              <a:buNone/>
              <a:defRPr>
                <a:latin typeface="+mj-lt"/>
                <a:ea typeface="+mj-ea"/>
              </a:defRPr>
            </a:lvl1pPr>
          </a:lstStyle>
          <a:p>
            <a:pPr algn="l"/>
            <a:r>
              <a:rPr lang="en-US" altLang="zh-CN" sz="2800" b="0"/>
              <a:t>Subtitle</a:t>
            </a:r>
            <a:endParaRPr lang="zh-CN" altLang="en-US" sz="2800" b="0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5514421-33F4-4683-8813-5449B165660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00" y="1170997"/>
            <a:ext cx="4419600" cy="457200"/>
          </a:xfrm>
        </p:spPr>
        <p:txBody>
          <a:bodyPr/>
          <a:lstStyle>
            <a:lvl1pPr marL="0" indent="0" algn="r">
              <a:buNone/>
              <a:defRPr>
                <a:latin typeface="+mj-lt"/>
                <a:ea typeface="+mj-ea"/>
              </a:defRPr>
            </a:lvl1pPr>
          </a:lstStyle>
          <a:p>
            <a:pPr lvl="0"/>
            <a:r>
              <a:rPr lang="en-US" altLang="zh-CN"/>
              <a:t>Time and Place</a:t>
            </a:r>
            <a:endParaRPr lang="zh-CN" altLang="en-US" dirty="0"/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A66C95DE-FDB7-4AC4-BD6F-CA49E9F1875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3C591787-9F1E-44C3-A5C9-1613129471FF}" type="datetime1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82FB7DF4-7790-441C-B674-770DC3A8487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zh-CN" dirty="0"/>
              <a:t>Normalizing Flows for Implicit BNN</a:t>
            </a:r>
            <a:endParaRPr lang="zh-CN" altLang="en-US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96991236-0370-48AB-97AC-177D1B45564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066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32FF0-686D-44C7-A17F-84C617C34E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000" y="261110"/>
            <a:ext cx="3889075" cy="504001"/>
          </a:xfrm>
        </p:spPr>
        <p:txBody>
          <a:bodyPr>
            <a:normAutofit/>
          </a:bodyPr>
          <a:lstStyle>
            <a:lvl1pPr>
              <a:defRPr sz="2400">
                <a:latin typeface="+mj-lt"/>
                <a:ea typeface="黑体" panose="02010609060101010101" pitchFamily="49" charset="-122"/>
              </a:defRPr>
            </a:lvl1pPr>
          </a:lstStyle>
          <a:p>
            <a:r>
              <a:rPr lang="en-US" altLang="zh-CN"/>
              <a:t>Current Section</a:t>
            </a:r>
            <a:endParaRPr lang="zh-CN" altLang="en-US" dirty="0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B162D201-E9B6-4DC6-886A-F8362BBC0D2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36000" y="733171"/>
            <a:ext cx="11520000" cy="69851"/>
          </a:xfrm>
          <a:custGeom>
            <a:avLst/>
            <a:gdLst>
              <a:gd name="G0" fmla="+- 1001 0 0"/>
              <a:gd name="T0" fmla="*/ 0 w 1000"/>
              <a:gd name="T1" fmla="*/ 0 h 1000"/>
              <a:gd name="T2" fmla="*/ 1001 w 1000"/>
              <a:gd name="T3" fmla="*/ 0 h 1000"/>
              <a:gd name="T4" fmla="*/ 1001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1001" y="0"/>
                </a:lnTo>
                <a:lnTo>
                  <a:pt x="1001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00000"/>
          </a:solidFill>
          <a:ln w="127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  <a:buClrTx/>
              <a:buFontTx/>
              <a:buNone/>
            </a:pPr>
            <a:endParaRPr lang="en-US" sz="2400" b="0" dirty="0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0C44F040-96DC-4370-A290-1FE00FE5A5E7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336000" y="6352793"/>
            <a:ext cx="11520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1B9D7A-0C59-45E9-96E9-6065716CA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8AE1-31A0-407A-9E44-16B34D3C3FF2}" type="datetime1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15C8A909-55DF-45D6-AEE2-90C878551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Normalizing Flows for Implicit BNN</a:t>
            </a:r>
            <a:endParaRPr lang="zh-CN" altLang="en-US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206D5945-4AAF-4BFC-A83E-A7ABFFDB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733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AE958B-2D50-431B-96A6-E89DFEC72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EBDBB0-A2C9-4DF0-AD90-F0A6DA6B2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19FA40-D05B-4353-855D-7CC28FCD4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9B68-7DDA-4637-BF59-2C26A322B454}" type="datetime1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7AF2F6-A007-4781-BE44-EAA337BB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Normalizing Flows for Implicit BNN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A709B67-33D4-4AAC-B78C-DE36097A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40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6F1EF-A682-4556-9B97-00815637B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5602B3-71AE-46ED-B674-459DE0CD78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B742F5-F770-41B4-B6DE-7D39FEC26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411BF4-8E30-45EA-A303-256FCF756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FB9DF-51A1-404F-BE9E-C32B537F8EB9}" type="datetime1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CB7B9E-D02A-4AD5-A8A0-2744A366B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Normalizing Flows for Implicit BNN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25268F-B899-4BE1-9846-3B88C861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898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2D528-4A8C-4B28-8590-FC1D90944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EA5108-FFDC-4E83-967A-0C4647B41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CE2241-3BD5-4A17-B520-094E55372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D98C57-AB45-48F6-8C57-E828F1C539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18D229-A410-4B12-AED7-DE86808A23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D31387-56BA-4ACE-944B-D0A031859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58C49-3C8A-4C09-AB79-6221C1E0392D}" type="datetime1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88C54B-9DFB-4F29-9554-B8D8ED5FD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Normalizing Flows for Implicit BNN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45D6B3-053B-4C21-964A-E9934A86F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928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CA4E6-3EF0-4AC6-A1C8-0CCA9FE12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4559225-D9D9-4529-8BFD-83FF88C35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56FE7-DD25-4CC0-AD68-ABBC3EDE9213}" type="datetime1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D49C86-3F47-47E6-8826-7347E1440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Normalizing Flows for Implicit BNN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D2E034-2FAD-40DE-BE68-37EDCC9ED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77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FA56F1-03B7-4169-ABE1-7F82A41B2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322F-E466-41DF-86D8-4270B67D9A63}" type="datetime1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F44170-EE6A-4D58-A8CD-F2B6D1A84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Normalizing Flows for Implicit BNN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794520-6B2F-43E9-BFFA-DE49AB6D8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217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994B34-E66A-4D21-87CC-1A28D9367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A5B631-C1FF-4BC4-8BCB-0231A7CF2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870F1E-5DF4-4073-9EB0-1C461081BA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887FC-E8D4-4ACC-8C0D-D6D3E5772C5A}" type="datetime1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251E12-70FA-4673-A23F-81B3C6876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Normalizing Flows for Implicit BNN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6605DD-D96E-4F47-AAEE-CAC3488C4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6EE4CE8-67DD-4AAC-82D8-3F81517F66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765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sterclass.com/articles/how-to-capture-motion-blur-in-photograph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5000"/>
            <a:lum/>
          </a:blip>
          <a:srcRect/>
          <a:stretch>
            <a:fillRect l="-34000" r="-3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BC509873-016B-4B42-B967-382825E82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3090" y="2384612"/>
            <a:ext cx="9144000" cy="2158813"/>
          </a:xfrm>
        </p:spPr>
        <p:txBody>
          <a:bodyPr anchor="ctr">
            <a:noAutofit/>
          </a:bodyPr>
          <a:lstStyle/>
          <a:p>
            <a:pPr algn="l"/>
            <a:r>
              <a:rPr lang="en-US" altLang="zh-CN" sz="3600" dirty="0">
                <a:latin typeface="+mj-lt"/>
              </a:rPr>
              <a:t>Bayesian Deep Learning:</a:t>
            </a:r>
            <a:br>
              <a:rPr lang="en-US" altLang="zh-CN" sz="3600" dirty="0">
                <a:latin typeface="+mj-lt"/>
              </a:rPr>
            </a:br>
            <a:r>
              <a:rPr lang="en-US" altLang="zh-CN" sz="3600" dirty="0">
                <a:latin typeface="+mj-lt"/>
              </a:rPr>
              <a:t>Normalizing Flows for Implicit Bayesian Neural Networks</a:t>
            </a:r>
            <a:endParaRPr lang="zh-CN" altLang="en-US" sz="3600" dirty="0">
              <a:latin typeface="+mj-lt"/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A7372229-BF68-4901-989F-62D7E70061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Summer Project</a:t>
            </a:r>
            <a:endParaRPr lang="en-US" altLang="zh-CN" dirty="0">
              <a:latin typeface="+mj-lt"/>
            </a:endParaRP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F2CC55C0-209B-4894-821E-ECBFAE5590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cs typeface="times" panose="02020603050405020304" pitchFamily="18" charset="0"/>
              </a:rPr>
              <a:t>Aalto </a:t>
            </a:r>
            <a:r>
              <a:rPr lang="en-US" altLang="zh-CN" dirty="0" err="1">
                <a:cs typeface="times" panose="02020603050405020304" pitchFamily="18" charset="0"/>
              </a:rPr>
              <a:t>PML</a:t>
            </a:r>
            <a:r>
              <a:rPr lang="en-US" altLang="zh-CN">
                <a:cs typeface="times" panose="02020603050405020304" pitchFamily="18" charset="0"/>
              </a:rPr>
              <a:t> </a:t>
            </a:r>
            <a:endParaRPr lang="en-US" altLang="zh-CN" dirty="0">
              <a:latin typeface="+mj-lt"/>
              <a:cs typeface="times" panose="02020603050405020304" pitchFamily="18" charset="0"/>
            </a:endParaRPr>
          </a:p>
        </p:txBody>
      </p:sp>
      <p:sp>
        <p:nvSpPr>
          <p:cNvPr id="23" name="副标题 6">
            <a:extLst>
              <a:ext uri="{FF2B5EF4-FFF2-40B4-BE49-F238E27FC236}">
                <a16:creationId xmlns:a16="http://schemas.microsoft.com/office/drawing/2014/main" id="{E33EB3D3-D44A-4418-B2DC-FE9D41BDCFC6}"/>
              </a:ext>
            </a:extLst>
          </p:cNvPr>
          <p:cNvSpPr txBox="1">
            <a:spLocks/>
          </p:cNvSpPr>
          <p:nvPr/>
        </p:nvSpPr>
        <p:spPr>
          <a:xfrm>
            <a:off x="933090" y="4659550"/>
            <a:ext cx="6742033" cy="150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b="0">
                <a:latin typeface="+mj-lt"/>
                <a:ea typeface="黑体" panose="02010609060101010101" pitchFamily="49" charset="-122"/>
              </a:rPr>
              <a:t>Student: Weijiang Xiong</a:t>
            </a:r>
          </a:p>
          <a:p>
            <a:pPr algn="l"/>
            <a:r>
              <a:rPr lang="en-US" altLang="zh-CN" sz="2400" b="0">
                <a:latin typeface="+mj-lt"/>
                <a:ea typeface="黑体" panose="02010609060101010101" pitchFamily="49" charset="-122"/>
              </a:rPr>
              <a:t>Supervisor: Dr. Markus Heinonen</a:t>
            </a:r>
          </a:p>
          <a:p>
            <a:pPr algn="l"/>
            <a:r>
              <a:rPr lang="en-US" altLang="zh-CN" sz="2400" b="0">
                <a:latin typeface="+mj-lt"/>
                <a:ea typeface="黑体" panose="02010609060101010101" pitchFamily="49" charset="-122"/>
              </a:rPr>
              <a:t>24</a:t>
            </a:r>
            <a:r>
              <a:rPr lang="en-US" altLang="zh-CN" sz="2400" b="0" baseline="30000">
                <a:latin typeface="+mj-lt"/>
                <a:ea typeface="黑体" panose="02010609060101010101" pitchFamily="49" charset="-122"/>
              </a:rPr>
              <a:t>th</a:t>
            </a:r>
            <a:r>
              <a:rPr lang="en-US" altLang="zh-CN" sz="2400" b="0">
                <a:latin typeface="+mj-lt"/>
                <a:ea typeface="黑体" panose="02010609060101010101" pitchFamily="49" charset="-122"/>
              </a:rPr>
              <a:t> August 2021</a:t>
            </a:r>
            <a:endParaRPr lang="zh-CN" altLang="en-US" sz="2400" b="0" dirty="0">
              <a:latin typeface="+mj-lt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399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C3D9F-E802-4823-9B6C-284F36FAF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2D Binary Classification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C656CF-2EDD-47EB-8563-2B1816D56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A32C-784D-4C90-A57A-523B08FB85CB}" type="datetime1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42937-01A2-48C5-8270-2D1B6C835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Normalizing Flows for Implicit BNN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C03E4-36A9-498B-A751-F37BE1E6A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199E71-EA7E-4067-8E44-6C5B5B7053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2" b="2256"/>
          <a:stretch/>
        </p:blipFill>
        <p:spPr>
          <a:xfrm>
            <a:off x="5332241" y="969393"/>
            <a:ext cx="6120000" cy="26185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293043B-0970-4326-BB4D-0879B5D55F6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8" b="1887"/>
          <a:stretch/>
        </p:blipFill>
        <p:spPr>
          <a:xfrm>
            <a:off x="5332241" y="3587451"/>
            <a:ext cx="6120000" cy="26465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87A3E6-02DA-4C92-9117-311243F7FF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942" y="887451"/>
            <a:ext cx="2801040" cy="270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2E0BE7E-1506-4FE6-A5A0-ED72B1485C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297" y="3497899"/>
            <a:ext cx="2716330" cy="2700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9C94D74-4EFD-4BF1-A8FE-8EA051EE89DC}"/>
              </a:ext>
            </a:extLst>
          </p:cNvPr>
          <p:cNvSpPr txBox="1"/>
          <p:nvPr/>
        </p:nvSpPr>
        <p:spPr>
          <a:xfrm>
            <a:off x="636255" y="1581918"/>
            <a:ext cx="1860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</a:rPr>
              <a:t>2 Linear Layers</a:t>
            </a:r>
          </a:p>
        </p:txBody>
      </p:sp>
      <p:sp>
        <p:nvSpPr>
          <p:cNvPr id="19" name="矩形 5">
            <a:extLst>
              <a:ext uri="{FF2B5EF4-FFF2-40B4-BE49-F238E27FC236}">
                <a16:creationId xmlns:a16="http://schemas.microsoft.com/office/drawing/2014/main" id="{AA4D243F-7B3F-4C16-AFC2-C5400EA3DF16}"/>
              </a:ext>
            </a:extLst>
          </p:cNvPr>
          <p:cNvSpPr/>
          <p:nvPr/>
        </p:nvSpPr>
        <p:spPr>
          <a:xfrm>
            <a:off x="336000" y="1076057"/>
            <a:ext cx="20406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Wingdings" panose="05000000000000000000" pitchFamily="2" charset="2"/>
              <a:buChar char="p"/>
            </a:pPr>
            <a:r>
              <a:rPr lang="en-US" altLang="zh-CN" sz="2400" dirty="0">
                <a:ea typeface="黑体" panose="02010609060101010101" pitchFamily="49" charset="-122"/>
                <a:cs typeface="Times New Roman" panose="02020603050405020304" pitchFamily="18" charset="0"/>
              </a:rPr>
              <a:t>MLP Model</a:t>
            </a:r>
            <a:endParaRPr lang="zh-CN" altLang="en-US" sz="24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矩形 5">
            <a:extLst>
              <a:ext uri="{FF2B5EF4-FFF2-40B4-BE49-F238E27FC236}">
                <a16:creationId xmlns:a16="http://schemas.microsoft.com/office/drawing/2014/main" id="{B12F737D-B29D-4757-B0C1-AF093952EF7F}"/>
              </a:ext>
            </a:extLst>
          </p:cNvPr>
          <p:cNvSpPr/>
          <p:nvPr/>
        </p:nvSpPr>
        <p:spPr>
          <a:xfrm>
            <a:off x="336000" y="3583511"/>
            <a:ext cx="25920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Wingdings" panose="05000000000000000000" pitchFamily="2" charset="2"/>
              <a:buChar char="p"/>
            </a:pPr>
            <a:r>
              <a:rPr lang="en-US" altLang="zh-CN" sz="2400" dirty="0">
                <a:ea typeface="黑体" panose="02010609060101010101" pitchFamily="49" charset="-122"/>
                <a:cs typeface="Times New Roman" panose="02020603050405020304" pitchFamily="18" charset="0"/>
              </a:rPr>
              <a:t>MLP (flow)</a:t>
            </a:r>
            <a:endParaRPr lang="zh-CN" altLang="en-US" sz="24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F499CC-1D1E-4A9C-B6C6-75E40947EC28}"/>
              </a:ext>
            </a:extLst>
          </p:cNvPr>
          <p:cNvSpPr txBox="1"/>
          <p:nvPr/>
        </p:nvSpPr>
        <p:spPr>
          <a:xfrm>
            <a:off x="6558876" y="395779"/>
            <a:ext cx="48933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dirty="0"/>
              <a:t>ECE = sum(abs(ACC-Conf)*</a:t>
            </a:r>
            <a:r>
              <a:rPr lang="en-US" altLang="zh-CN"/>
              <a:t>sample_percentage)</a:t>
            </a:r>
            <a:endParaRPr lang="zh-CN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DF920C-48BA-4BF9-8655-A49B4708E02C}"/>
              </a:ext>
            </a:extLst>
          </p:cNvPr>
          <p:cNvSpPr txBox="1"/>
          <p:nvPr/>
        </p:nvSpPr>
        <p:spPr>
          <a:xfrm>
            <a:off x="636255" y="4130788"/>
            <a:ext cx="21008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</a:rPr>
              <a:t>2 Linear Layers</a:t>
            </a:r>
          </a:p>
          <a:p>
            <a:r>
              <a:rPr lang="en-US" altLang="zh-CN" dirty="0"/>
              <a:t>Each with 6 </a:t>
            </a:r>
            <a:r>
              <a:rPr lang="en-US" altLang="zh-CN"/>
              <a:t>planar flows</a:t>
            </a:r>
            <a:endParaRPr lang="en-US" altLang="zh-C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59C45C-7E30-46ED-BCD6-EDED74BC7613}"/>
              </a:ext>
            </a:extLst>
          </p:cNvPr>
          <p:cNvSpPr txBox="1"/>
          <p:nvPr/>
        </p:nvSpPr>
        <p:spPr>
          <a:xfrm>
            <a:off x="650910" y="5551568"/>
            <a:ext cx="15304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ACC 96.5% </a:t>
            </a:r>
            <a:endParaRPr lang="en-US" altLang="zh-CN" dirty="0"/>
          </a:p>
          <a:p>
            <a:r>
              <a:rPr lang="en-US" altLang="zh-CN" dirty="0"/>
              <a:t>ECE 0.009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FCC76D-716F-4C1C-8B53-D7CC741A2B12}"/>
              </a:ext>
            </a:extLst>
          </p:cNvPr>
          <p:cNvSpPr txBox="1"/>
          <p:nvPr/>
        </p:nvSpPr>
        <p:spPr>
          <a:xfrm>
            <a:off x="636255" y="1981027"/>
            <a:ext cx="16497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ACC 95.3% </a:t>
            </a:r>
          </a:p>
          <a:p>
            <a:r>
              <a:rPr lang="en-US" altLang="zh-CN" dirty="0"/>
              <a:t>ECE 0.0941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B72AB6-DFA4-4754-B49A-F57A3B4028C9}"/>
              </a:ext>
            </a:extLst>
          </p:cNvPr>
          <p:cNvSpPr txBox="1"/>
          <p:nvPr/>
        </p:nvSpPr>
        <p:spPr>
          <a:xfrm>
            <a:off x="650910" y="4952916"/>
            <a:ext cx="20861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copy weights </a:t>
            </a:r>
            <a:r>
              <a:rPr lang="en-US" altLang="zh-CN" dirty="0"/>
              <a:t>from base MLP</a:t>
            </a:r>
          </a:p>
        </p:txBody>
      </p:sp>
    </p:spTree>
    <p:extLst>
      <p:ext uri="{BB962C8B-B14F-4D97-AF65-F5344CB8AC3E}">
        <p14:creationId xmlns:p14="http://schemas.microsoft.com/office/powerpoint/2010/main" val="111006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  <p:bldP spid="22" grpId="0"/>
      <p:bldP spid="23" grpId="0"/>
      <p:bldP spid="25" grpId="0"/>
      <p:bldP spid="27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C3D9F-E802-4823-9B6C-284F36FAF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2D Binary Classification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C656CF-2EDD-47EB-8563-2B1816D56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A32C-784D-4C90-A57A-523B08FB85CB}" type="datetime1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42937-01A2-48C5-8270-2D1B6C835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Normalizing Flows for Implicit BNN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C03E4-36A9-498B-A751-F37BE1E6A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pPr/>
              <a:t>10</a:t>
            </a:fld>
            <a:endParaRPr lang="zh-CN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2209BB-57F1-4653-A8F8-2BB018BD82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2551855"/>
            <a:ext cx="11607762" cy="3543334"/>
          </a:xfrm>
          <a:prstGeom prst="rect">
            <a:avLst/>
          </a:prstGeom>
        </p:spPr>
      </p:pic>
      <p:sp>
        <p:nvSpPr>
          <p:cNvPr id="14" name="矩形 5">
            <a:extLst>
              <a:ext uri="{FF2B5EF4-FFF2-40B4-BE49-F238E27FC236}">
                <a16:creationId xmlns:a16="http://schemas.microsoft.com/office/drawing/2014/main" id="{BDF9F2EE-CA86-4BB2-90CA-118D43EE3DDD}"/>
              </a:ext>
            </a:extLst>
          </p:cNvPr>
          <p:cNvSpPr/>
          <p:nvPr/>
        </p:nvSpPr>
        <p:spPr>
          <a:xfrm>
            <a:off x="336000" y="1076057"/>
            <a:ext cx="56533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Wingdings" panose="05000000000000000000" pitchFamily="2" charset="2"/>
              <a:buChar char="p"/>
            </a:pPr>
            <a:r>
              <a:rPr lang="en-US" altLang="zh-CN" sz="2400" dirty="0">
                <a:ea typeface="黑体" panose="02010609060101010101" pitchFamily="49" charset="-122"/>
                <a:cs typeface="Times New Roman" panose="02020603050405020304" pitchFamily="18" charset="0"/>
              </a:rPr>
              <a:t>Comparing different flow depth</a:t>
            </a:r>
            <a:endParaRPr lang="zh-CN" altLang="en-US" sz="24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2">
            <a:extLst>
              <a:ext uri="{FF2B5EF4-FFF2-40B4-BE49-F238E27FC236}">
                <a16:creationId xmlns:a16="http://schemas.microsoft.com/office/drawing/2014/main" id="{0FB3DCC6-C280-4B24-BC8D-30D506224140}"/>
              </a:ext>
            </a:extLst>
          </p:cNvPr>
          <p:cNvSpPr txBox="1"/>
          <p:nvPr/>
        </p:nvSpPr>
        <p:spPr>
          <a:xfrm>
            <a:off x="335999" y="1633224"/>
            <a:ext cx="112629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ea typeface="宋体" panose="02010600030101010101" pitchFamily="2" charset="-122"/>
              </a:rPr>
              <a:t>The model without flow has lowest KL and data likelihood after training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ea typeface="宋体" panose="02010600030101010101" pitchFamily="2" charset="-122"/>
              </a:rPr>
              <a:t>In this case, the flow with length 12 has best ELBO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FD5F77-A92C-4D7B-A997-8A6FA9859BCF}"/>
              </a:ext>
            </a:extLst>
          </p:cNvPr>
          <p:cNvSpPr txBox="1"/>
          <p:nvPr/>
        </p:nvSpPr>
        <p:spPr>
          <a:xfrm>
            <a:off x="6992471" y="3414145"/>
            <a:ext cx="888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00000"/>
                </a:solidFill>
              </a:rPr>
              <a:t>no flow</a:t>
            </a:r>
            <a:endParaRPr lang="en-US" altLang="zh-CN" dirty="0">
              <a:solidFill>
                <a:srgbClr val="C0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34ADE17-CE76-4426-AA91-1CF452590259}"/>
              </a:ext>
            </a:extLst>
          </p:cNvPr>
          <p:cNvCxnSpPr>
            <a:cxnSpLocks/>
          </p:cNvCxnSpPr>
          <p:nvPr/>
        </p:nvCxnSpPr>
        <p:spPr>
          <a:xfrm flipH="1" flipV="1">
            <a:off x="6992471" y="3065930"/>
            <a:ext cx="233082" cy="348215"/>
          </a:xfrm>
          <a:prstGeom prst="straightConnector1">
            <a:avLst/>
          </a:prstGeom>
          <a:ln w="25400">
            <a:solidFill>
              <a:srgbClr val="C0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99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C3D9F-E802-4823-9B6C-284F36FAF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261110"/>
            <a:ext cx="6998249" cy="504001"/>
          </a:xfrm>
        </p:spPr>
        <p:txBody>
          <a:bodyPr>
            <a:normAutofit/>
          </a:bodyPr>
          <a:lstStyle/>
          <a:p>
            <a:r>
              <a:rPr lang="en-US" altLang="zh-CN" dirty="0"/>
              <a:t>NF on LeNet (5 layers)</a:t>
            </a:r>
            <a:endParaRPr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7C5538-5537-4B93-A331-B14851FFB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806070"/>
            <a:ext cx="10465350" cy="5484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EE75B5-6014-422A-A753-A416EC65B948}"/>
              </a:ext>
            </a:extLst>
          </p:cNvPr>
          <p:cNvSpPr txBox="1"/>
          <p:nvPr/>
        </p:nvSpPr>
        <p:spPr>
          <a:xfrm>
            <a:off x="7338661" y="4512168"/>
            <a:ext cx="439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Deterministic LeNet (best in 50 epochs)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0D5DD24-94B6-4EE7-B72A-4B373BACF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ABD8-C23A-47F3-BE82-007AEC46A0FB}" type="datetime1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68B3D1-122B-43EC-8770-4C6D95F6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Normalizing Flows for Implicit BNN</a:t>
            </a:r>
            <a:endParaRPr lang="zh-CN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130E539-3BDA-4AB2-AB73-C594AFDF9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pPr/>
              <a:t>11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FBC2C7-2B73-4BD8-87EF-27D12E101D60}"/>
                  </a:ext>
                </a:extLst>
              </p:cNvPr>
              <p:cNvSpPr txBox="1"/>
              <p:nvPr/>
            </p:nvSpPr>
            <p:spPr>
              <a:xfrm>
                <a:off x="7338661" y="3619448"/>
                <a:ext cx="43910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Flow: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altLang="zh-CN" dirty="0"/>
                  <a:t> ~ NF(Normal(1, 0.5))</a:t>
                </a:r>
              </a:p>
              <a:p>
                <a:r>
                  <a:rPr lang="en-US" altLang="zh-CN" dirty="0"/>
                  <a:t>no Flow: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altLang="zh-CN" dirty="0"/>
                  <a:t> ~ Normal(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zh-CN" dirty="0"/>
                  <a:t>)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learnable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FBC2C7-2B73-4BD8-87EF-27D12E101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661" y="3619448"/>
                <a:ext cx="4391025" cy="646331"/>
              </a:xfrm>
              <a:prstGeom prst="rect">
                <a:avLst/>
              </a:prstGeom>
              <a:blipFill>
                <a:blip r:embed="rId4"/>
                <a:stretch>
                  <a:fillRect l="-1250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4B8C317-A9B1-47C4-9202-C073E1BC1A40}"/>
              </a:ext>
            </a:extLst>
          </p:cNvPr>
          <p:cNvCxnSpPr/>
          <p:nvPr/>
        </p:nvCxnSpPr>
        <p:spPr>
          <a:xfrm>
            <a:off x="4191000" y="5800725"/>
            <a:ext cx="3048000" cy="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B96956-5167-4F9D-89A5-91FD82F3C3AA}"/>
              </a:ext>
            </a:extLst>
          </p:cNvPr>
          <p:cNvCxnSpPr>
            <a:cxnSpLocks/>
          </p:cNvCxnSpPr>
          <p:nvPr/>
        </p:nvCxnSpPr>
        <p:spPr>
          <a:xfrm>
            <a:off x="724712" y="3927232"/>
            <a:ext cx="3020437" cy="19456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BF50D7-BD50-4080-964E-F52751A8D494}"/>
              </a:ext>
            </a:extLst>
          </p:cNvPr>
          <p:cNvCxnSpPr>
            <a:cxnSpLocks/>
          </p:cNvCxnSpPr>
          <p:nvPr/>
        </p:nvCxnSpPr>
        <p:spPr>
          <a:xfrm>
            <a:off x="724712" y="5344227"/>
            <a:ext cx="3020437" cy="19456"/>
          </a:xfrm>
          <a:prstGeom prst="line">
            <a:avLst/>
          </a:prstGeom>
          <a:ln w="15875">
            <a:solidFill>
              <a:schemeClr val="accent1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97E9C67-19B7-43A5-81E6-6A99644E0301}"/>
              </a:ext>
            </a:extLst>
          </p:cNvPr>
          <p:cNvSpPr txBox="1"/>
          <p:nvPr/>
        </p:nvSpPr>
        <p:spPr>
          <a:xfrm>
            <a:off x="7338661" y="4826080"/>
            <a:ext cx="43910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CN"/>
              <a:t>FashionMnist : </a:t>
            </a:r>
            <a:r>
              <a:rPr lang="en-US" altLang="zh-CN" dirty="0">
                <a:solidFill>
                  <a:srgbClr val="FF0000"/>
                </a:solidFill>
              </a:rPr>
              <a:t>~89% ACC</a:t>
            </a:r>
            <a:r>
              <a:rPr lang="en-US" altLang="zh-CN" dirty="0"/>
              <a:t>, ~1.5% ECE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A42F54-86D1-4EF5-B0C9-7972BFF7A323}"/>
              </a:ext>
            </a:extLst>
          </p:cNvPr>
          <p:cNvSpPr txBox="1"/>
          <p:nvPr/>
        </p:nvSpPr>
        <p:spPr>
          <a:xfrm>
            <a:off x="7338661" y="5112332"/>
            <a:ext cx="4530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CN" dirty="0"/>
              <a:t>CIFAR-10: </a:t>
            </a:r>
            <a:r>
              <a:rPr lang="en-US" altLang="zh-CN" dirty="0">
                <a:solidFill>
                  <a:schemeClr val="accent1"/>
                </a:solidFill>
              </a:rPr>
              <a:t>~65% ACC</a:t>
            </a:r>
            <a:r>
              <a:rPr lang="en-US" altLang="zh-CN" dirty="0"/>
              <a:t>, ~1.5% ECE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A0793C-42E9-4666-BEC6-7945F164559B}"/>
              </a:ext>
            </a:extLst>
          </p:cNvPr>
          <p:cNvSpPr txBox="1"/>
          <p:nvPr/>
        </p:nvSpPr>
        <p:spPr>
          <a:xfrm>
            <a:off x="7338660" y="5398852"/>
            <a:ext cx="46605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Using Dropout on LeNet: </a:t>
            </a:r>
          </a:p>
          <a:p>
            <a:r>
              <a:rPr lang="en-US" altLang="zh-CN" dirty="0"/>
              <a:t>        Same ACC, ECE up to </a:t>
            </a:r>
            <a:r>
              <a:rPr lang="en-US" altLang="zh-CN" dirty="0">
                <a:solidFill>
                  <a:srgbClr val="7030A0"/>
                </a:solidFill>
              </a:rPr>
              <a:t>3~5%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25A6EEE-BF9D-4EDE-B00D-525C5A74B457}"/>
              </a:ext>
            </a:extLst>
          </p:cNvPr>
          <p:cNvCxnSpPr/>
          <p:nvPr/>
        </p:nvCxnSpPr>
        <p:spPr>
          <a:xfrm>
            <a:off x="4191000" y="5490629"/>
            <a:ext cx="3048000" cy="0"/>
          </a:xfrm>
          <a:prstGeom prst="line">
            <a:avLst/>
          </a:prstGeom>
          <a:ln w="15875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3C9BDE0-5A68-44AA-A61E-2820696E9DAF}"/>
              </a:ext>
            </a:extLst>
          </p:cNvPr>
          <p:cNvSpPr txBox="1"/>
          <p:nvPr/>
        </p:nvSpPr>
        <p:spPr>
          <a:xfrm>
            <a:off x="6202017" y="375015"/>
            <a:ext cx="552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dirty="0"/>
              <a:t>Flow config: Normal, </a:t>
            </a:r>
            <a:r>
              <a:rPr lang="en-US" altLang="zh-CN" dirty="0">
                <a:solidFill>
                  <a:srgbClr val="C00000"/>
                </a:solidFill>
              </a:rPr>
              <a:t>InvConv</a:t>
            </a:r>
            <a:r>
              <a:rPr lang="en-US" altLang="zh-CN" dirty="0"/>
              <a:t>, Normal, </a:t>
            </a:r>
            <a:r>
              <a:rPr lang="en-US" altLang="zh-CN" dirty="0">
                <a:solidFill>
                  <a:srgbClr val="C00000"/>
                </a:solidFill>
              </a:rPr>
              <a:t>Planar</a:t>
            </a:r>
            <a:r>
              <a:rPr lang="en-US" altLang="zh-CN" dirty="0"/>
              <a:t>, Normal</a:t>
            </a:r>
            <a:endParaRPr lang="zh-CN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00B3BE-210B-4CDD-8BE8-BE7CC8DA3CFA}"/>
              </a:ext>
            </a:extLst>
          </p:cNvPr>
          <p:cNvSpPr txBox="1"/>
          <p:nvPr/>
        </p:nvSpPr>
        <p:spPr>
          <a:xfrm>
            <a:off x="2113280" y="3927232"/>
            <a:ext cx="16318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rgbClr val="FF0000"/>
                </a:solidFill>
              </a:rPr>
              <a:t>FashionMnist Baseline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1DAD5A-E3FF-448A-BDC5-B710582A189B}"/>
              </a:ext>
            </a:extLst>
          </p:cNvPr>
          <p:cNvSpPr txBox="1"/>
          <p:nvPr/>
        </p:nvSpPr>
        <p:spPr>
          <a:xfrm>
            <a:off x="694232" y="5085387"/>
            <a:ext cx="16318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chemeClr val="accent1"/>
                </a:solidFill>
              </a:rPr>
              <a:t>CIFAR10 Baseline</a:t>
            </a:r>
            <a:endParaRPr lang="zh-CN" altLang="en-US" sz="1200">
              <a:solidFill>
                <a:schemeClr val="accent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4B906C-0A06-4556-832A-B55739D47187}"/>
              </a:ext>
            </a:extLst>
          </p:cNvPr>
          <p:cNvSpPr txBox="1"/>
          <p:nvPr/>
        </p:nvSpPr>
        <p:spPr>
          <a:xfrm>
            <a:off x="5715000" y="5189109"/>
            <a:ext cx="16318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rgbClr val="7030A0"/>
                </a:solidFill>
              </a:rPr>
              <a:t>LeNet Dropout</a:t>
            </a:r>
            <a:endParaRPr lang="zh-CN" altLang="en-US" sz="1200">
              <a:solidFill>
                <a:srgbClr val="7030A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74B446-28D5-4A82-93AC-E840C8AAAAB5}"/>
              </a:ext>
            </a:extLst>
          </p:cNvPr>
          <p:cNvSpPr txBox="1"/>
          <p:nvPr/>
        </p:nvSpPr>
        <p:spPr>
          <a:xfrm>
            <a:off x="5847080" y="5789273"/>
            <a:ext cx="16318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Baseline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7210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7" grpId="0"/>
      <p:bldP spid="19" grpId="0"/>
      <p:bldP spid="21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2919023-3D18-4B9B-ABF8-2C7F00C6BF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" b="2003"/>
          <a:stretch/>
        </p:blipFill>
        <p:spPr>
          <a:xfrm>
            <a:off x="338390" y="806758"/>
            <a:ext cx="10542984" cy="55079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7C3D9F-E802-4823-9B6C-284F36FAF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261110"/>
            <a:ext cx="6998249" cy="504001"/>
          </a:xfrm>
        </p:spPr>
        <p:txBody>
          <a:bodyPr>
            <a:normAutofit/>
          </a:bodyPr>
          <a:lstStyle/>
          <a:p>
            <a:r>
              <a:rPr lang="en-US" altLang="zh-CN" dirty="0"/>
              <a:t>NF on </a:t>
            </a:r>
            <a:r>
              <a:rPr lang="en-US" altLang="zh-CN"/>
              <a:t>VGG</a:t>
            </a:r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EE75B5-6014-422A-A753-A416EC65B948}"/>
              </a:ext>
            </a:extLst>
          </p:cNvPr>
          <p:cNvSpPr txBox="1"/>
          <p:nvPr/>
        </p:nvSpPr>
        <p:spPr>
          <a:xfrm>
            <a:off x="7338661" y="4512168"/>
            <a:ext cx="439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Deterministic VGG (best in 80 epochs)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0D5DD24-94B6-4EE7-B72A-4B373BACF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ABD8-C23A-47F3-BE82-007AEC46A0FB}" type="datetime1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68B3D1-122B-43EC-8770-4C6D95F6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Normalizing Flows for Implicit BNN</a:t>
            </a:r>
            <a:endParaRPr lang="zh-CN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130E539-3BDA-4AB2-AB73-C594AFDF9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pPr/>
              <a:t>12</a:t>
            </a:fld>
            <a:endParaRPr lang="zh-CN" alt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4B8C317-A9B1-47C4-9202-C073E1BC1A40}"/>
              </a:ext>
            </a:extLst>
          </p:cNvPr>
          <p:cNvCxnSpPr>
            <a:cxnSpLocks/>
          </p:cNvCxnSpPr>
          <p:nvPr/>
        </p:nvCxnSpPr>
        <p:spPr>
          <a:xfrm>
            <a:off x="4216676" y="4086800"/>
            <a:ext cx="2025098" cy="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BF50D7-BD50-4080-964E-F52751A8D494}"/>
              </a:ext>
            </a:extLst>
          </p:cNvPr>
          <p:cNvCxnSpPr>
            <a:cxnSpLocks/>
          </p:cNvCxnSpPr>
          <p:nvPr/>
        </p:nvCxnSpPr>
        <p:spPr>
          <a:xfrm>
            <a:off x="729398" y="4181351"/>
            <a:ext cx="3020437" cy="19456"/>
          </a:xfrm>
          <a:prstGeom prst="line">
            <a:avLst/>
          </a:prstGeom>
          <a:ln w="15875">
            <a:solidFill>
              <a:srgbClr val="C0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DA42F54-86D1-4EF5-B0C9-7972BFF7A323}"/>
              </a:ext>
            </a:extLst>
          </p:cNvPr>
          <p:cNvSpPr txBox="1"/>
          <p:nvPr/>
        </p:nvSpPr>
        <p:spPr>
          <a:xfrm>
            <a:off x="7347501" y="4881500"/>
            <a:ext cx="4530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CN" dirty="0"/>
              <a:t>CIFAR-10: </a:t>
            </a:r>
            <a:r>
              <a:rPr lang="en-US" altLang="zh-CN" dirty="0">
                <a:solidFill>
                  <a:srgbClr val="C00000"/>
                </a:solidFill>
              </a:rPr>
              <a:t>~87% ACC</a:t>
            </a:r>
            <a:r>
              <a:rPr lang="en-US" altLang="zh-CN" dirty="0"/>
              <a:t>, ~7% ECE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21170BB-956F-4B33-A6AD-B0512D39934D}"/>
                  </a:ext>
                </a:extLst>
              </p:cNvPr>
              <p:cNvSpPr txBox="1"/>
              <p:nvPr/>
            </p:nvSpPr>
            <p:spPr>
              <a:xfrm>
                <a:off x="7338661" y="3797180"/>
                <a:ext cx="43910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Flow: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altLang="zh-CN" dirty="0"/>
                  <a:t> ~ NF(Normal(1, 0.5))</a:t>
                </a:r>
              </a:p>
              <a:p>
                <a:r>
                  <a:rPr lang="en-US" altLang="zh-CN" dirty="0"/>
                  <a:t>no Flow: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altLang="zh-CN" dirty="0"/>
                  <a:t> ~ Normal(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zh-CN" dirty="0"/>
                  <a:t>)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learnable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21170BB-956F-4B33-A6AD-B0512D399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661" y="3797180"/>
                <a:ext cx="4391025" cy="646331"/>
              </a:xfrm>
              <a:prstGeom prst="rect">
                <a:avLst/>
              </a:prstGeom>
              <a:blipFill>
                <a:blip r:embed="rId4"/>
                <a:stretch>
                  <a:fillRect l="-1250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148FCC9-7F9C-46AB-A0A5-247C0BDAF840}"/>
              </a:ext>
            </a:extLst>
          </p:cNvPr>
          <p:cNvCxnSpPr>
            <a:cxnSpLocks/>
          </p:cNvCxnSpPr>
          <p:nvPr/>
        </p:nvCxnSpPr>
        <p:spPr>
          <a:xfrm flipV="1">
            <a:off x="8920480" y="2150702"/>
            <a:ext cx="192331" cy="379138"/>
          </a:xfrm>
          <a:prstGeom prst="straightConnector1">
            <a:avLst/>
          </a:prstGeom>
          <a:ln w="25400">
            <a:solidFill>
              <a:srgbClr val="C0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BB9C779-2740-4342-9832-A0A023029701}"/>
              </a:ext>
            </a:extLst>
          </p:cNvPr>
          <p:cNvSpPr txBox="1"/>
          <p:nvPr/>
        </p:nvSpPr>
        <p:spPr>
          <a:xfrm>
            <a:off x="2676496" y="4202799"/>
            <a:ext cx="16318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rgbClr val="C00000"/>
                </a:solidFill>
              </a:rPr>
              <a:t>Baseline</a:t>
            </a:r>
            <a:endParaRPr lang="zh-CN" altLang="en-US" sz="120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7EA779-BBA7-41A7-B94D-68B579815ED7}"/>
              </a:ext>
            </a:extLst>
          </p:cNvPr>
          <p:cNvSpPr txBox="1"/>
          <p:nvPr/>
        </p:nvSpPr>
        <p:spPr>
          <a:xfrm>
            <a:off x="4728313" y="4086800"/>
            <a:ext cx="16318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Baseline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72641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C3D9F-E802-4823-9B6C-284F36FAF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261110"/>
            <a:ext cx="4863529" cy="504001"/>
          </a:xfrm>
        </p:spPr>
        <p:txBody>
          <a:bodyPr>
            <a:normAutofit/>
          </a:bodyPr>
          <a:lstStyle/>
          <a:p>
            <a:r>
              <a:rPr lang="en-US" altLang="zh-CN" dirty="0"/>
              <a:t>Discussions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C656CF-2EDD-47EB-8563-2B1816D56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A32C-784D-4C90-A57A-523B08FB85CB}" type="datetime1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42937-01A2-48C5-8270-2D1B6C835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Normalizing Flows for Implicit BNN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C03E4-36A9-498B-A751-F37BE1E6A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7" name="矩形 5">
            <a:extLst>
              <a:ext uri="{FF2B5EF4-FFF2-40B4-BE49-F238E27FC236}">
                <a16:creationId xmlns:a16="http://schemas.microsoft.com/office/drawing/2014/main" id="{3E4FF4ED-2A58-4920-9A36-13F10F7B1982}"/>
              </a:ext>
            </a:extLst>
          </p:cNvPr>
          <p:cNvSpPr/>
          <p:nvPr/>
        </p:nvSpPr>
        <p:spPr>
          <a:xfrm>
            <a:off x="336000" y="1076057"/>
            <a:ext cx="63843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Wingdings" panose="05000000000000000000" pitchFamily="2" charset="2"/>
              <a:buChar char="p"/>
            </a:pPr>
            <a:r>
              <a:rPr lang="en-US" altLang="zh-CN" sz="2400" dirty="0">
                <a:ea typeface="黑体" panose="02010609060101010101" pitchFamily="49" charset="-122"/>
                <a:cs typeface="Arial" pitchFamily="34" charset="0"/>
              </a:rPr>
              <a:t>Key Findings in Project</a:t>
            </a:r>
            <a:endParaRPr lang="zh-CN" altLang="en-US" sz="24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15">
            <a:extLst>
              <a:ext uri="{FF2B5EF4-FFF2-40B4-BE49-F238E27FC236}">
                <a16:creationId xmlns:a16="http://schemas.microsoft.com/office/drawing/2014/main" id="{F6A7F30B-BABD-4765-BF65-F4566DE70C8E}"/>
              </a:ext>
            </a:extLst>
          </p:cNvPr>
          <p:cNvSpPr/>
          <p:nvPr/>
        </p:nvSpPr>
        <p:spPr>
          <a:xfrm>
            <a:off x="336000" y="4072870"/>
            <a:ext cx="45999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Wingdings" panose="05000000000000000000" pitchFamily="2" charset="2"/>
              <a:buChar char="p"/>
            </a:pPr>
            <a:r>
              <a:rPr lang="en-US" altLang="zh-CN" sz="2400" dirty="0">
                <a:ea typeface="黑体" panose="02010609060101010101" pitchFamily="49" charset="-122"/>
                <a:cs typeface="Arial" pitchFamily="34" charset="0"/>
              </a:rPr>
              <a:t>Plans for next days </a:t>
            </a:r>
            <a:endParaRPr lang="zh-CN" altLang="en-US" sz="24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2">
            <a:extLst>
              <a:ext uri="{FF2B5EF4-FFF2-40B4-BE49-F238E27FC236}">
                <a16:creationId xmlns:a16="http://schemas.microsoft.com/office/drawing/2014/main" id="{EEE786D3-DE87-4EFD-9B73-62F27F14451E}"/>
              </a:ext>
            </a:extLst>
          </p:cNvPr>
          <p:cNvSpPr txBox="1"/>
          <p:nvPr/>
        </p:nvSpPr>
        <p:spPr>
          <a:xfrm>
            <a:off x="336002" y="1716969"/>
            <a:ext cx="110178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ea typeface="宋体" panose="02010600030101010101" pitchFamily="2" charset="-122"/>
              </a:rPr>
              <a:t>Normalizing flow is a tractable way to construct/learn flexible distributions</a:t>
            </a: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EF5EFB17-1160-4531-A68F-225864A7819A}"/>
              </a:ext>
            </a:extLst>
          </p:cNvPr>
          <p:cNvSpPr txBox="1"/>
          <p:nvPr/>
        </p:nvSpPr>
        <p:spPr>
          <a:xfrm>
            <a:off x="336001" y="2307041"/>
            <a:ext cx="110178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ea typeface="宋体" panose="02010600030101010101" pitchFamily="2" charset="-122"/>
              </a:rPr>
              <a:t>Choosing the structure of flow needs a lot of engineering insight</a:t>
            </a:r>
          </a:p>
        </p:txBody>
      </p:sp>
      <p:sp>
        <p:nvSpPr>
          <p:cNvPr id="13" name="文本框 2">
            <a:extLst>
              <a:ext uri="{FF2B5EF4-FFF2-40B4-BE49-F238E27FC236}">
                <a16:creationId xmlns:a16="http://schemas.microsoft.com/office/drawing/2014/main" id="{741AB362-EFD6-401C-A31A-84562795E7EC}"/>
              </a:ext>
            </a:extLst>
          </p:cNvPr>
          <p:cNvSpPr txBox="1"/>
          <p:nvPr/>
        </p:nvSpPr>
        <p:spPr>
          <a:xfrm>
            <a:off x="336000" y="2897113"/>
            <a:ext cx="110178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ea typeface="宋体" panose="02010600030101010101" pitchFamily="2" charset="-122"/>
              </a:rPr>
              <a:t>A flow increases the model’s capacity, and (good case) improve accuracy and calibration</a:t>
            </a:r>
          </a:p>
        </p:txBody>
      </p:sp>
      <p:sp>
        <p:nvSpPr>
          <p:cNvPr id="16" name="文本框 2">
            <a:extLst>
              <a:ext uri="{FF2B5EF4-FFF2-40B4-BE49-F238E27FC236}">
                <a16:creationId xmlns:a16="http://schemas.microsoft.com/office/drawing/2014/main" id="{FB1A60BE-8EEE-460A-86E8-76167D959453}"/>
              </a:ext>
            </a:extLst>
          </p:cNvPr>
          <p:cNvSpPr txBox="1"/>
          <p:nvPr/>
        </p:nvSpPr>
        <p:spPr>
          <a:xfrm>
            <a:off x="335999" y="3487184"/>
            <a:ext cx="110178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ea typeface="宋体" panose="02010600030101010101" pitchFamily="2" charset="-122"/>
              </a:rPr>
              <a:t>If the model has enough capacity, adding a flow won’t be much helpful</a:t>
            </a:r>
          </a:p>
        </p:txBody>
      </p:sp>
      <p:sp>
        <p:nvSpPr>
          <p:cNvPr id="17" name="文本框 2">
            <a:extLst>
              <a:ext uri="{FF2B5EF4-FFF2-40B4-BE49-F238E27FC236}">
                <a16:creationId xmlns:a16="http://schemas.microsoft.com/office/drawing/2014/main" id="{99DCB7C2-BD6F-4AE5-8D59-E5F3CEB2D03F}"/>
              </a:ext>
            </a:extLst>
          </p:cNvPr>
          <p:cNvSpPr txBox="1"/>
          <p:nvPr/>
        </p:nvSpPr>
        <p:spPr>
          <a:xfrm>
            <a:off x="335999" y="4668513"/>
            <a:ext cx="110178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ea typeface="宋体" panose="02010600030101010101" pitchFamily="2" charset="-122"/>
              </a:rPr>
              <a:t>More experiments to inspect the effect of flow</a:t>
            </a:r>
          </a:p>
        </p:txBody>
      </p:sp>
      <p:sp>
        <p:nvSpPr>
          <p:cNvPr id="18" name="文本框 2">
            <a:extLst>
              <a:ext uri="{FF2B5EF4-FFF2-40B4-BE49-F238E27FC236}">
                <a16:creationId xmlns:a16="http://schemas.microsoft.com/office/drawing/2014/main" id="{23732CC2-7E54-41D4-B014-8F4C90A2B6BF}"/>
              </a:ext>
            </a:extLst>
          </p:cNvPr>
          <p:cNvSpPr txBox="1"/>
          <p:nvPr/>
        </p:nvSpPr>
        <p:spPr>
          <a:xfrm>
            <a:off x="335999" y="5180592"/>
            <a:ext cx="110178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ea typeface="宋体" panose="02010600030101010101" pitchFamily="2" charset="-122"/>
              </a:rPr>
              <a:t>Document the project and write a summary</a:t>
            </a:r>
          </a:p>
        </p:txBody>
      </p:sp>
    </p:spTree>
    <p:extLst>
      <p:ext uri="{BB962C8B-B14F-4D97-AF65-F5344CB8AC3E}">
        <p14:creationId xmlns:p14="http://schemas.microsoft.com/office/powerpoint/2010/main" val="419741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2" grpId="0"/>
      <p:bldP spid="13" grpId="0"/>
      <p:bldP spid="16" grpId="0"/>
      <p:bldP spid="17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C3D9F-E802-4823-9B6C-284F36FAF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261110"/>
            <a:ext cx="4863529" cy="504001"/>
          </a:xfrm>
        </p:spPr>
        <p:txBody>
          <a:bodyPr>
            <a:normAutofit/>
          </a:bodyPr>
          <a:lstStyle/>
          <a:p>
            <a:r>
              <a:rPr lang="en-US" altLang="zh-CN"/>
              <a:t>Drawings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C656CF-2EDD-47EB-8563-2B1816D56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A32C-784D-4C90-A57A-523B08FB85CB}" type="datetime1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42937-01A2-48C5-8270-2D1B6C835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Normalizing Flows for Implicit BNN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C03E4-36A9-498B-A751-F37BE1E6A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31036"/>
            <a:ext cx="2743200" cy="365125"/>
          </a:xfrm>
        </p:spPr>
        <p:txBody>
          <a:bodyPr/>
          <a:lstStyle/>
          <a:p>
            <a:fld id="{B6EE4CE8-67DD-4AAC-82D8-3F81517F6647}" type="slidenum">
              <a:rPr lang="zh-CN" altLang="en-US" smtClean="0"/>
              <a:pPr/>
              <a:t>14</a:t>
            </a:fld>
            <a:endParaRPr lang="zh-CN" alt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0C5B154-81B1-4C25-B707-F4CD3F004F3E}"/>
              </a:ext>
            </a:extLst>
          </p:cNvPr>
          <p:cNvGrpSpPr/>
          <p:nvPr/>
        </p:nvGrpSpPr>
        <p:grpSpPr>
          <a:xfrm>
            <a:off x="1330065" y="1076159"/>
            <a:ext cx="10041357" cy="3859635"/>
            <a:chOff x="1330065" y="1076159"/>
            <a:chExt cx="10041357" cy="3859635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0A64E6B-BEDF-4108-83D7-7A509AC81F0C}"/>
                </a:ext>
              </a:extLst>
            </p:cNvPr>
            <p:cNvSpPr/>
            <p:nvPr/>
          </p:nvSpPr>
          <p:spPr>
            <a:xfrm>
              <a:off x="1777181" y="1582999"/>
              <a:ext cx="2386557" cy="3352795"/>
            </a:xfrm>
            <a:prstGeom prst="roundRect">
              <a:avLst>
                <a:gd name="adj" fmla="val 13263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0C2ECA32-A7D9-4249-98C8-B5C7E1809DEE}"/>
                </a:ext>
              </a:extLst>
            </p:cNvPr>
            <p:cNvGrpSpPr/>
            <p:nvPr/>
          </p:nvGrpSpPr>
          <p:grpSpPr>
            <a:xfrm>
              <a:off x="1925960" y="1826476"/>
              <a:ext cx="2089000" cy="879988"/>
              <a:chOff x="1925960" y="1826476"/>
              <a:chExt cx="2089000" cy="879988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1D0BAF33-56AC-45F7-8780-0CD503BC29EA}"/>
                  </a:ext>
                </a:extLst>
              </p:cNvPr>
              <p:cNvSpPr/>
              <p:nvPr/>
            </p:nvSpPr>
            <p:spPr>
              <a:xfrm>
                <a:off x="1925960" y="1826476"/>
                <a:ext cx="2089000" cy="879988"/>
              </a:xfrm>
              <a:prstGeom prst="roundRect">
                <a:avLst>
                  <a:gd name="adj" fmla="val 13263"/>
                </a:avLst>
              </a:prstGeom>
              <a:solidFill>
                <a:schemeClr val="accent5">
                  <a:alpha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6D3C831D-56F6-406D-939D-156E9D495FAA}"/>
                  </a:ext>
                </a:extLst>
              </p:cNvPr>
              <p:cNvSpPr/>
              <p:nvPr/>
            </p:nvSpPr>
            <p:spPr>
              <a:xfrm>
                <a:off x="2086794" y="1914319"/>
                <a:ext cx="1753602" cy="283316"/>
              </a:xfrm>
              <a:prstGeom prst="roundRect">
                <a:avLst>
                  <a:gd name="adj" fmla="val 13263"/>
                </a:avLst>
              </a:prstGeom>
              <a:solidFill>
                <a:schemeClr val="accent2">
                  <a:alpha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Det. Compo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3B63729A-0CD1-40F6-8AAE-4A56E65102D7}"/>
                  </a:ext>
                </a:extLst>
              </p:cNvPr>
              <p:cNvSpPr/>
              <p:nvPr/>
            </p:nvSpPr>
            <p:spPr>
              <a:xfrm>
                <a:off x="2081606" y="2335305"/>
                <a:ext cx="1753602" cy="283316"/>
              </a:xfrm>
              <a:prstGeom prst="roundRect">
                <a:avLst>
                  <a:gd name="adj" fmla="val 13263"/>
                </a:avLst>
              </a:prstGeom>
              <a:solidFill>
                <a:schemeClr val="accent6">
                  <a:alpha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Base + NF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BEDDF9C9-2697-46A6-990D-220090E2DB4A}"/>
                </a:ext>
              </a:extLst>
            </p:cNvPr>
            <p:cNvSpPr/>
            <p:nvPr/>
          </p:nvSpPr>
          <p:spPr>
            <a:xfrm>
              <a:off x="1925960" y="3017349"/>
              <a:ext cx="2089000" cy="484097"/>
            </a:xfrm>
            <a:prstGeom prst="roundRect">
              <a:avLst>
                <a:gd name="adj" fmla="val 13263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Det. Layers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11CD8E6-50B4-4FB3-939B-C845917C692C}"/>
                    </a:ext>
                  </a:extLst>
                </p:cNvPr>
                <p:cNvSpPr txBox="1"/>
                <p:nvPr/>
              </p:nvSpPr>
              <p:spPr>
                <a:xfrm>
                  <a:off x="2901945" y="2723407"/>
                  <a:ext cx="1370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11CD8E6-50B4-4FB3-939B-C845917C69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1945" y="2723407"/>
                  <a:ext cx="13702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4783" r="-30435" b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E59046DF-CB3F-4782-9F47-49A4CBDA546D}"/>
                    </a:ext>
                  </a:extLst>
                </p:cNvPr>
                <p:cNvSpPr txBox="1"/>
                <p:nvPr/>
              </p:nvSpPr>
              <p:spPr>
                <a:xfrm>
                  <a:off x="2901945" y="3518388"/>
                  <a:ext cx="1370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E59046DF-CB3F-4782-9F47-49A4CBDA54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1945" y="3518388"/>
                  <a:ext cx="13702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4783" r="-30435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AC05952-8A83-46A0-A313-DF5A27676584}"/>
                </a:ext>
              </a:extLst>
            </p:cNvPr>
            <p:cNvSpPr txBox="1"/>
            <p:nvPr/>
          </p:nvSpPr>
          <p:spPr>
            <a:xfrm>
              <a:off x="1330065" y="1076159"/>
              <a:ext cx="313281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/>
                <a:t>General Structure</a:t>
              </a:r>
              <a:endParaRPr lang="zh-CN" altLang="en-US" sz="200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B1A6839-C418-472E-9AEF-597756682752}"/>
                </a:ext>
              </a:extLst>
            </p:cNvPr>
            <p:cNvGrpSpPr/>
            <p:nvPr/>
          </p:nvGrpSpPr>
          <p:grpSpPr>
            <a:xfrm>
              <a:off x="4468864" y="1582999"/>
              <a:ext cx="6884936" cy="1941087"/>
              <a:chOff x="4487616" y="1704203"/>
              <a:chExt cx="6884936" cy="1941087"/>
            </a:xfrm>
          </p:grpSpPr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A0CC422C-6697-4134-9231-0691601F4048}"/>
                  </a:ext>
                </a:extLst>
              </p:cNvPr>
              <p:cNvSpPr/>
              <p:nvPr/>
            </p:nvSpPr>
            <p:spPr>
              <a:xfrm>
                <a:off x="4487616" y="1704203"/>
                <a:ext cx="6884936" cy="1941087"/>
              </a:xfrm>
              <a:prstGeom prst="roundRect">
                <a:avLst>
                  <a:gd name="adj" fmla="val 13263"/>
                </a:avLst>
              </a:prstGeom>
              <a:solidFill>
                <a:schemeClr val="accent5">
                  <a:alpha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27BFD08-29AB-48A7-95B2-60316778CA04}"/>
                  </a:ext>
                </a:extLst>
              </p:cNvPr>
              <p:cNvSpPr/>
              <p:nvPr/>
            </p:nvSpPr>
            <p:spPr>
              <a:xfrm>
                <a:off x="4744147" y="2103463"/>
                <a:ext cx="1147665" cy="461666"/>
              </a:xfrm>
              <a:prstGeom prst="rect">
                <a:avLst/>
              </a:prstGeom>
              <a:solidFill>
                <a:schemeClr val="accent3">
                  <a:alpha val="6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Input</a:t>
                </a:r>
                <a:endParaRPr lang="zh-CN" alt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A7CA65D-8580-4F41-8C68-BCD118EF5547}"/>
                  </a:ext>
                </a:extLst>
              </p:cNvPr>
              <p:cNvSpPr/>
              <p:nvPr/>
            </p:nvSpPr>
            <p:spPr>
              <a:xfrm>
                <a:off x="4744147" y="3010332"/>
                <a:ext cx="1147665" cy="461666"/>
              </a:xfrm>
              <a:prstGeom prst="rect">
                <a:avLst/>
              </a:prstGeom>
              <a:solidFill>
                <a:schemeClr val="accent6">
                  <a:alpha val="6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Base Dist.</a:t>
                </a:r>
                <a:endParaRPr lang="zh-CN" alt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58B3FAB7-2E51-4A15-A1A6-E64339704ED7}"/>
                  </a:ext>
                </a:extLst>
              </p:cNvPr>
              <p:cNvSpPr/>
              <p:nvPr/>
            </p:nvSpPr>
            <p:spPr>
              <a:xfrm>
                <a:off x="7050252" y="3014505"/>
                <a:ext cx="1147665" cy="461666"/>
              </a:xfrm>
              <a:prstGeom prst="rect">
                <a:avLst/>
              </a:prstGeom>
              <a:solidFill>
                <a:schemeClr val="accent6">
                  <a:alpha val="6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NF</a:t>
                </a:r>
                <a:endParaRPr lang="zh-CN" alt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092747D9-4AF5-4D53-A5D6-6A020F7C0E28}"/>
                  </a:ext>
                </a:extLst>
              </p:cNvPr>
              <p:cNvSpPr/>
              <p:nvPr/>
            </p:nvSpPr>
            <p:spPr>
              <a:xfrm>
                <a:off x="9569340" y="2103463"/>
                <a:ext cx="1497100" cy="461666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Det. Compo</a:t>
                </a:r>
                <a:endParaRPr lang="zh-CN" altLang="en-US"/>
              </a:p>
            </p:txBody>
          </p: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60F3CF84-C924-491E-8055-D43C5939AEFE}"/>
                  </a:ext>
                </a:extLst>
              </p:cNvPr>
              <p:cNvCxnSpPr>
                <a:stCxn id="73" idx="3"/>
                <a:endCxn id="74" idx="1"/>
              </p:cNvCxnSpPr>
              <p:nvPr/>
            </p:nvCxnSpPr>
            <p:spPr>
              <a:xfrm>
                <a:off x="5891812" y="3241165"/>
                <a:ext cx="1158440" cy="41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nector: Elbow 76">
                <a:extLst>
                  <a:ext uri="{FF2B5EF4-FFF2-40B4-BE49-F238E27FC236}">
                    <a16:creationId xmlns:a16="http://schemas.microsoft.com/office/drawing/2014/main" id="{97FFC071-583A-4517-91DF-C141D5606BD0}"/>
                  </a:ext>
                </a:extLst>
              </p:cNvPr>
              <p:cNvCxnSpPr>
                <a:cxnSpLocks/>
                <a:stCxn id="74" idx="3"/>
                <a:endCxn id="82" idx="4"/>
              </p:cNvCxnSpPr>
              <p:nvPr/>
            </p:nvCxnSpPr>
            <p:spPr>
              <a:xfrm flipV="1">
                <a:off x="8197917" y="2504964"/>
                <a:ext cx="460425" cy="740374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BA13E3A1-0121-45D2-9BBE-FA977B4718C7}"/>
                  </a:ext>
                </a:extLst>
              </p:cNvPr>
              <p:cNvCxnSpPr>
                <a:cxnSpLocks/>
                <a:stCxn id="72" idx="3"/>
                <a:endCxn id="82" idx="2"/>
              </p:cNvCxnSpPr>
              <p:nvPr/>
            </p:nvCxnSpPr>
            <p:spPr>
              <a:xfrm flipV="1">
                <a:off x="5891812" y="2324964"/>
                <a:ext cx="2586530" cy="93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1575DC75-75F0-4B92-AFD3-41F6E9752E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16763" y="2334296"/>
                <a:ext cx="753459" cy="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9FAA3A1-45EC-483B-AFF3-64D8F8748C43}"/>
                  </a:ext>
                </a:extLst>
              </p:cNvPr>
              <p:cNvSpPr txBox="1"/>
              <p:nvPr/>
            </p:nvSpPr>
            <p:spPr>
              <a:xfrm>
                <a:off x="4744147" y="2581146"/>
                <a:ext cx="1182129" cy="369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/>
                  <a:t>Stochastic</a:t>
                </a:r>
                <a:endParaRPr lang="zh-CN" altLang="en-US"/>
              </a:p>
            </p:txBody>
          </p:sp>
          <p:sp>
            <p:nvSpPr>
              <p:cNvPr id="82" name="Flowchart: Summing Junction 81">
                <a:extLst>
                  <a:ext uri="{FF2B5EF4-FFF2-40B4-BE49-F238E27FC236}">
                    <a16:creationId xmlns:a16="http://schemas.microsoft.com/office/drawing/2014/main" id="{672E1E02-F98B-4F6C-9767-8680A19C9329}"/>
                  </a:ext>
                </a:extLst>
              </p:cNvPr>
              <p:cNvSpPr/>
              <p:nvPr/>
            </p:nvSpPr>
            <p:spPr>
              <a:xfrm>
                <a:off x="8478342" y="2144964"/>
                <a:ext cx="360000" cy="360000"/>
              </a:xfrm>
              <a:prstGeom prst="flowChartSummingJunction">
                <a:avLst/>
              </a:prstGeom>
              <a:solidFill>
                <a:schemeClr val="accent3">
                  <a:alpha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3D33DAD-9F07-40B0-AB7A-38593FCB3882}"/>
                  </a:ext>
                </a:extLst>
              </p:cNvPr>
              <p:cNvSpPr txBox="1"/>
              <p:nvPr/>
            </p:nvSpPr>
            <p:spPr>
              <a:xfrm>
                <a:off x="5811364" y="2801151"/>
                <a:ext cx="13193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/>
                  <a:t>samples</a:t>
                </a:r>
                <a:endParaRPr lang="zh-CN" alt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985C03D-70EF-4BE7-85CA-C995EA92D972}"/>
                  </a:ext>
                </a:extLst>
              </p:cNvPr>
              <p:cNvSpPr txBox="1"/>
              <p:nvPr/>
            </p:nvSpPr>
            <p:spPr>
              <a:xfrm>
                <a:off x="8688570" y="2593111"/>
                <a:ext cx="237787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transformed </a:t>
                </a:r>
              </a:p>
              <a:p>
                <a:r>
                  <a:rPr lang="en-US" altLang="zh-CN" dirty="0"/>
                  <a:t>samples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6D94C35-12BA-461F-B052-8CCBD2F0DCA2}"/>
                  </a:ext>
                </a:extLst>
              </p:cNvPr>
              <p:cNvSpPr txBox="1"/>
              <p:nvPr/>
            </p:nvSpPr>
            <p:spPr>
              <a:xfrm>
                <a:off x="4744147" y="1704203"/>
                <a:ext cx="20233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/>
                  <a:t>Deterministic</a:t>
                </a:r>
                <a:endParaRPr lang="zh-CN" altLang="en-US"/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C053599-2D90-41E6-B3B3-CB5E5FDA69E6}"/>
                </a:ext>
              </a:extLst>
            </p:cNvPr>
            <p:cNvSpPr txBox="1"/>
            <p:nvPr/>
          </p:nvSpPr>
          <p:spPr>
            <a:xfrm>
              <a:off x="6344927" y="1076159"/>
              <a:ext cx="313281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/>
                <a:t>Stochastic Layer </a:t>
              </a:r>
              <a:endParaRPr lang="zh-CN" altLang="en-US" sz="2000"/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72EE4975-D5AF-431C-B428-C29D7468BF16}"/>
                </a:ext>
              </a:extLst>
            </p:cNvPr>
            <p:cNvGrpSpPr/>
            <p:nvPr/>
          </p:nvGrpSpPr>
          <p:grpSpPr>
            <a:xfrm>
              <a:off x="1913907" y="3846068"/>
              <a:ext cx="2089000" cy="879988"/>
              <a:chOff x="1925960" y="1826476"/>
              <a:chExt cx="2089000" cy="879988"/>
            </a:xfrm>
          </p:grpSpPr>
          <p:sp>
            <p:nvSpPr>
              <p:cNvPr id="95" name="Rectangle: Rounded Corners 94">
                <a:extLst>
                  <a:ext uri="{FF2B5EF4-FFF2-40B4-BE49-F238E27FC236}">
                    <a16:creationId xmlns:a16="http://schemas.microsoft.com/office/drawing/2014/main" id="{0A81DDE5-A9F0-4C7A-BFF6-7BA86A152F1E}"/>
                  </a:ext>
                </a:extLst>
              </p:cNvPr>
              <p:cNvSpPr/>
              <p:nvPr/>
            </p:nvSpPr>
            <p:spPr>
              <a:xfrm>
                <a:off x="1925960" y="1826476"/>
                <a:ext cx="2089000" cy="879988"/>
              </a:xfrm>
              <a:prstGeom prst="roundRect">
                <a:avLst>
                  <a:gd name="adj" fmla="val 13263"/>
                </a:avLst>
              </a:prstGeom>
              <a:solidFill>
                <a:schemeClr val="accent5">
                  <a:alpha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Rectangle: Rounded Corners 95">
                <a:extLst>
                  <a:ext uri="{FF2B5EF4-FFF2-40B4-BE49-F238E27FC236}">
                    <a16:creationId xmlns:a16="http://schemas.microsoft.com/office/drawing/2014/main" id="{188F3BC4-60F4-4320-84C0-75E04DA176B7}"/>
                  </a:ext>
                </a:extLst>
              </p:cNvPr>
              <p:cNvSpPr/>
              <p:nvPr/>
            </p:nvSpPr>
            <p:spPr>
              <a:xfrm>
                <a:off x="2086794" y="1914319"/>
                <a:ext cx="1753602" cy="283316"/>
              </a:xfrm>
              <a:prstGeom prst="roundRect">
                <a:avLst>
                  <a:gd name="adj" fmla="val 13263"/>
                </a:avLst>
              </a:prstGeom>
              <a:solidFill>
                <a:schemeClr val="accent2">
                  <a:alpha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Det. Compo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90029D66-BD35-47F2-AA45-AAFD53978083}"/>
                  </a:ext>
                </a:extLst>
              </p:cNvPr>
              <p:cNvSpPr/>
              <p:nvPr/>
            </p:nvSpPr>
            <p:spPr>
              <a:xfrm>
                <a:off x="2081606" y="2335305"/>
                <a:ext cx="1753602" cy="283316"/>
              </a:xfrm>
              <a:prstGeom prst="roundRect">
                <a:avLst>
                  <a:gd name="adj" fmla="val 13263"/>
                </a:avLst>
              </a:prstGeom>
              <a:solidFill>
                <a:schemeClr val="accent6">
                  <a:alpha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Base + NF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AA90ADA-D565-4834-BCF1-1AAEF5F9F7F7}"/>
                </a:ext>
              </a:extLst>
            </p:cNvPr>
            <p:cNvGrpSpPr/>
            <p:nvPr/>
          </p:nvGrpSpPr>
          <p:grpSpPr>
            <a:xfrm>
              <a:off x="4451242" y="3625271"/>
              <a:ext cx="6920180" cy="1310523"/>
              <a:chOff x="4417736" y="3694754"/>
              <a:chExt cx="6920180" cy="1310523"/>
            </a:xfrm>
          </p:grpSpPr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AE685C85-FAC6-400F-919D-FE52346D1E0A}"/>
                  </a:ext>
                </a:extLst>
              </p:cNvPr>
              <p:cNvSpPr/>
              <p:nvPr/>
            </p:nvSpPr>
            <p:spPr>
              <a:xfrm>
                <a:off x="4452980" y="3694754"/>
                <a:ext cx="6884936" cy="1310523"/>
              </a:xfrm>
              <a:prstGeom prst="roundRect">
                <a:avLst>
                  <a:gd name="adj" fmla="val 13263"/>
                </a:avLst>
              </a:prstGeom>
              <a:solidFill>
                <a:schemeClr val="accent6">
                  <a:alpha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8AC084A3-0F08-40D2-B06C-CC30D5EF0AF3}"/>
                  </a:ext>
                </a:extLst>
              </p:cNvPr>
              <p:cNvGrpSpPr/>
              <p:nvPr/>
            </p:nvGrpSpPr>
            <p:grpSpPr>
              <a:xfrm>
                <a:off x="4417736" y="4026850"/>
                <a:ext cx="6920180" cy="646331"/>
                <a:chOff x="4417736" y="3957366"/>
                <a:chExt cx="6920180" cy="646331"/>
              </a:xfrm>
            </p:grpSpPr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D931E03D-5E32-4B9A-81C2-EA28776D2801}"/>
                    </a:ext>
                  </a:extLst>
                </p:cNvPr>
                <p:cNvSpPr txBox="1"/>
                <p:nvPr/>
              </p:nvSpPr>
              <p:spPr>
                <a:xfrm>
                  <a:off x="4417736" y="4095865"/>
                  <a:ext cx="131933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dirty="0"/>
                    <a:t>samples</a:t>
                  </a:r>
                  <a:endParaRPr lang="zh-CN" altLang="en-US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7E2B64B-AEE5-46FE-BE8A-D7E2E6D68732}"/>
                    </a:ext>
                  </a:extLst>
                </p:cNvPr>
                <p:cNvSpPr txBox="1"/>
                <p:nvPr/>
              </p:nvSpPr>
              <p:spPr>
                <a:xfrm>
                  <a:off x="9982200" y="3957366"/>
                  <a:ext cx="1355716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dirty="0"/>
                    <a:t>transformed </a:t>
                  </a:r>
                </a:p>
                <a:p>
                  <a:r>
                    <a:rPr lang="en-US" altLang="zh-CN" dirty="0"/>
                    <a:t>samples</a:t>
                  </a:r>
                </a:p>
              </p:txBody>
            </p: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0646CBA7-1240-4ADC-B7A2-10861141A9E0}"/>
                    </a:ext>
                  </a:extLst>
                </p:cNvPr>
                <p:cNvGrpSpPr/>
                <p:nvPr/>
              </p:nvGrpSpPr>
              <p:grpSpPr>
                <a:xfrm>
                  <a:off x="5548985" y="4011114"/>
                  <a:ext cx="1474634" cy="538835"/>
                  <a:chOff x="5548985" y="4026578"/>
                  <a:chExt cx="1474634" cy="538835"/>
                </a:xfrm>
              </p:grpSpPr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AA0C8FD7-010A-48B7-8504-AD8631D011D8}"/>
                      </a:ext>
                    </a:extLst>
                  </p:cNvPr>
                  <p:cNvSpPr/>
                  <p:nvPr/>
                </p:nvSpPr>
                <p:spPr>
                  <a:xfrm>
                    <a:off x="5840907" y="4026578"/>
                    <a:ext cx="881441" cy="538835"/>
                  </a:xfrm>
                  <a:prstGeom prst="rect">
                    <a:avLst/>
                  </a:prstGeom>
                  <a:solidFill>
                    <a:schemeClr val="bg2">
                      <a:alpha val="60000"/>
                    </a:schemeClr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/>
                      <a:t>Flow Layer</a:t>
                    </a:r>
                    <a:endParaRPr lang="zh-CN" altLang="en-US"/>
                  </a:p>
                </p:txBody>
              </p:sp>
              <p:cxnSp>
                <p:nvCxnSpPr>
                  <p:cNvPr id="43" name="Straight Arrow Connector 42">
                    <a:extLst>
                      <a:ext uri="{FF2B5EF4-FFF2-40B4-BE49-F238E27FC236}">
                        <a16:creationId xmlns:a16="http://schemas.microsoft.com/office/drawing/2014/main" id="{9DA56484-6B3E-4504-B9AC-B662EC17A5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31697" y="4295995"/>
                    <a:ext cx="291922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Arrow Connector 44">
                    <a:extLst>
                      <a:ext uri="{FF2B5EF4-FFF2-40B4-BE49-F238E27FC236}">
                        <a16:creationId xmlns:a16="http://schemas.microsoft.com/office/drawing/2014/main" id="{611BFA99-0B0F-4FE6-869C-B655E4398A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48985" y="4295995"/>
                    <a:ext cx="291922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CC91445E-A303-4805-B970-F7CA60818D8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23379" y="4116110"/>
                      <a:ext cx="25487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</m:oMath>
                        </m:oMathPara>
                      </a14:m>
                      <a:endParaRPr lang="zh-CN" altLang="en-US"/>
                    </a:p>
                  </p:txBody>
                </p:sp>
              </mc:Choice>
              <mc:Fallback xmlns=""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CC91445E-A303-4805-B970-F7CA60818D8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23379" y="4116110"/>
                      <a:ext cx="254878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4878" r="-97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C675A48F-F560-4312-BCC4-DBE2AE8522BE}"/>
                    </a:ext>
                  </a:extLst>
                </p:cNvPr>
                <p:cNvGrpSpPr/>
                <p:nvPr/>
              </p:nvGrpSpPr>
              <p:grpSpPr>
                <a:xfrm>
                  <a:off x="8519595" y="4011114"/>
                  <a:ext cx="1474634" cy="538835"/>
                  <a:chOff x="5548985" y="4026578"/>
                  <a:chExt cx="1474634" cy="538835"/>
                </a:xfrm>
              </p:grpSpPr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2190FD81-7A71-4C9B-8B75-B7D33DFE6A95}"/>
                      </a:ext>
                    </a:extLst>
                  </p:cNvPr>
                  <p:cNvSpPr/>
                  <p:nvPr/>
                </p:nvSpPr>
                <p:spPr>
                  <a:xfrm>
                    <a:off x="5840907" y="4026578"/>
                    <a:ext cx="881441" cy="538835"/>
                  </a:xfrm>
                  <a:prstGeom prst="rect">
                    <a:avLst/>
                  </a:prstGeom>
                  <a:solidFill>
                    <a:schemeClr val="bg2">
                      <a:alpha val="60000"/>
                    </a:schemeClr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/>
                      <a:t>Flow Layer</a:t>
                    </a:r>
                    <a:endParaRPr lang="zh-CN" altLang="en-US"/>
                  </a:p>
                </p:txBody>
              </p:sp>
              <p:cxnSp>
                <p:nvCxnSpPr>
                  <p:cNvPr id="60" name="Straight Arrow Connector 59">
                    <a:extLst>
                      <a:ext uri="{FF2B5EF4-FFF2-40B4-BE49-F238E27FC236}">
                        <a16:creationId xmlns:a16="http://schemas.microsoft.com/office/drawing/2014/main" id="{F156658C-C253-40C1-9780-EB7E5D0AA9B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31697" y="4295995"/>
                    <a:ext cx="291922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Arrow Connector 60">
                    <a:extLst>
                      <a:ext uri="{FF2B5EF4-FFF2-40B4-BE49-F238E27FC236}">
                        <a16:creationId xmlns:a16="http://schemas.microsoft.com/office/drawing/2014/main" id="{DB46D9C5-3AB6-4BCA-8291-8D366A310D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48985" y="4295995"/>
                    <a:ext cx="291922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781C4B24-BE56-4E66-8B9B-C043A2F3BA19}"/>
                    </a:ext>
                  </a:extLst>
                </p:cNvPr>
                <p:cNvGrpSpPr/>
                <p:nvPr/>
              </p:nvGrpSpPr>
              <p:grpSpPr>
                <a:xfrm>
                  <a:off x="7324650" y="4011114"/>
                  <a:ext cx="1173363" cy="538835"/>
                  <a:chOff x="5548985" y="4026578"/>
                  <a:chExt cx="1173363" cy="538835"/>
                </a:xfrm>
              </p:grpSpPr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3358F619-0C5D-4E57-B923-6CEFF334E733}"/>
                      </a:ext>
                    </a:extLst>
                  </p:cNvPr>
                  <p:cNvSpPr/>
                  <p:nvPr/>
                </p:nvSpPr>
                <p:spPr>
                  <a:xfrm>
                    <a:off x="5840907" y="4026578"/>
                    <a:ext cx="881441" cy="538835"/>
                  </a:xfrm>
                  <a:prstGeom prst="rect">
                    <a:avLst/>
                  </a:prstGeom>
                  <a:solidFill>
                    <a:schemeClr val="bg2">
                      <a:alpha val="60000"/>
                    </a:schemeClr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/>
                      <a:t>Flow Layer</a:t>
                    </a:r>
                    <a:endParaRPr lang="zh-CN" altLang="en-US"/>
                  </a:p>
                </p:txBody>
              </p:sp>
              <p:cxnSp>
                <p:nvCxnSpPr>
                  <p:cNvPr id="65" name="Straight Arrow Connector 64">
                    <a:extLst>
                      <a:ext uri="{FF2B5EF4-FFF2-40B4-BE49-F238E27FC236}">
                        <a16:creationId xmlns:a16="http://schemas.microsoft.com/office/drawing/2014/main" id="{857A3E44-3168-48DB-8777-499681F1CA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48985" y="4295995"/>
                    <a:ext cx="291922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53241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C3D9F-E802-4823-9B6C-284F36FAF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Contents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C656CF-2EDD-47EB-8563-2B1816D56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A32C-784D-4C90-A57A-523B08FB85CB}" type="datetime1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42937-01A2-48C5-8270-2D1B6C835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Normalizing Flows for Implicit BNN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C03E4-36A9-498B-A751-F37BE1E6A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22" name="矩形 5">
            <a:extLst>
              <a:ext uri="{FF2B5EF4-FFF2-40B4-BE49-F238E27FC236}">
                <a16:creationId xmlns:a16="http://schemas.microsoft.com/office/drawing/2014/main" id="{CBAA5EC2-1C24-4A24-B2FA-13BD03E6F5A4}"/>
              </a:ext>
            </a:extLst>
          </p:cNvPr>
          <p:cNvSpPr/>
          <p:nvPr/>
        </p:nvSpPr>
        <p:spPr>
          <a:xfrm>
            <a:off x="2209800" y="1113907"/>
            <a:ext cx="765952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Wingdings" panose="05000000000000000000" pitchFamily="2" charset="2"/>
              <a:buChar char="p"/>
            </a:pPr>
            <a:r>
              <a:rPr lang="en-US" altLang="zh-CN" sz="2400">
                <a:ea typeface="黑体" panose="02010609060101010101" pitchFamily="49" charset="-122"/>
                <a:cs typeface="Arial" pitchFamily="34" charset="0"/>
              </a:rPr>
              <a:t>Introduction: Motivation, Challenge and Idea</a:t>
            </a:r>
          </a:p>
          <a:p>
            <a:pPr marL="342891" indent="-342891">
              <a:buFont typeface="Wingdings" panose="05000000000000000000" pitchFamily="2" charset="2"/>
              <a:buChar char="p"/>
            </a:pPr>
            <a:endParaRPr lang="en-US" altLang="zh-CN" sz="2400">
              <a:ea typeface="黑体" panose="02010609060101010101" pitchFamily="49" charset="-122"/>
              <a:cs typeface="Arial" pitchFamily="34" charset="0"/>
            </a:endParaRPr>
          </a:p>
          <a:p>
            <a:pPr marL="342891" indent="-342891">
              <a:buFont typeface="Wingdings" panose="05000000000000000000" pitchFamily="2" charset="2"/>
              <a:buChar char="p"/>
            </a:pPr>
            <a:r>
              <a:rPr lang="en-US" altLang="zh-CN" sz="2400">
                <a:ea typeface="黑体" panose="02010609060101010101" pitchFamily="49" charset="-122"/>
                <a:cs typeface="Arial" pitchFamily="34" charset="0"/>
              </a:rPr>
              <a:t>General Network Structure</a:t>
            </a:r>
          </a:p>
          <a:p>
            <a:pPr marL="342891" indent="-342891">
              <a:buFont typeface="Wingdings" panose="05000000000000000000" pitchFamily="2" charset="2"/>
              <a:buChar char="p"/>
            </a:pPr>
            <a:endParaRPr lang="en-US" altLang="zh-CN" sz="2400">
              <a:ea typeface="黑体" panose="02010609060101010101" pitchFamily="49" charset="-122"/>
              <a:cs typeface="Arial" pitchFamily="34" charset="0"/>
            </a:endParaRPr>
          </a:p>
          <a:p>
            <a:pPr marL="342891" indent="-342891">
              <a:buFont typeface="Wingdings" panose="05000000000000000000" pitchFamily="2" charset="2"/>
              <a:buChar char="p"/>
            </a:pPr>
            <a:r>
              <a:rPr lang="en-US" altLang="zh-CN" sz="2400">
                <a:ea typeface="黑体" panose="02010609060101010101" pitchFamily="49" charset="-122"/>
                <a:cs typeface="Times New Roman" panose="02020603050405020304" pitchFamily="18" charset="0"/>
              </a:rPr>
              <a:t>Properties and Examples of Normalizing Flow</a:t>
            </a:r>
          </a:p>
          <a:p>
            <a:pPr marL="342891" indent="-342891">
              <a:buFont typeface="Wingdings" panose="05000000000000000000" pitchFamily="2" charset="2"/>
              <a:buChar char="p"/>
            </a:pPr>
            <a:endParaRPr lang="en-US" altLang="zh-CN" sz="240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891" indent="-342891">
              <a:buFont typeface="Wingdings" panose="05000000000000000000" pitchFamily="2" charset="2"/>
              <a:buChar char="p"/>
            </a:pPr>
            <a:r>
              <a:rPr lang="en-US" altLang="zh-CN" sz="2400">
                <a:ea typeface="黑体" panose="02010609060101010101" pitchFamily="49" charset="-122"/>
                <a:cs typeface="Times New Roman" panose="02020603050405020304" pitchFamily="18" charset="0"/>
              </a:rPr>
              <a:t>Loss Formulation</a:t>
            </a:r>
          </a:p>
          <a:p>
            <a:pPr marL="342891" indent="-342891">
              <a:buFont typeface="Wingdings" panose="05000000000000000000" pitchFamily="2" charset="2"/>
              <a:buChar char="p"/>
            </a:pPr>
            <a:endParaRPr lang="en-US" altLang="zh-CN" sz="240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891" indent="-342891">
              <a:buFont typeface="Wingdings" panose="05000000000000000000" pitchFamily="2" charset="2"/>
              <a:buChar char="p"/>
            </a:pPr>
            <a:r>
              <a:rPr lang="en-US" altLang="zh-CN" sz="2400">
                <a:ea typeface="黑体" panose="02010609060101010101" pitchFamily="49" charset="-122"/>
                <a:cs typeface="Times New Roman" panose="02020603050405020304" pitchFamily="18" charset="0"/>
              </a:rPr>
              <a:t>2D Binary Classification Example</a:t>
            </a:r>
          </a:p>
          <a:p>
            <a:pPr marL="342891" indent="-342891">
              <a:buFont typeface="Wingdings" panose="05000000000000000000" pitchFamily="2" charset="2"/>
              <a:buChar char="p"/>
            </a:pPr>
            <a:endParaRPr lang="en-US" altLang="zh-CN" sz="240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891" indent="-342891">
              <a:buFont typeface="Wingdings" panose="05000000000000000000" pitchFamily="2" charset="2"/>
              <a:buChar char="p"/>
            </a:pPr>
            <a:r>
              <a:rPr lang="en-US" altLang="zh-CN" sz="2400">
                <a:ea typeface="黑体" panose="02010609060101010101" pitchFamily="49" charset="-122"/>
                <a:cs typeface="Times New Roman" panose="02020603050405020304" pitchFamily="18" charset="0"/>
              </a:rPr>
              <a:t>Experiment with LeNet and VGG</a:t>
            </a:r>
          </a:p>
          <a:p>
            <a:pPr marL="342891" indent="-342891">
              <a:buFont typeface="Wingdings" panose="05000000000000000000" pitchFamily="2" charset="2"/>
              <a:buChar char="p"/>
            </a:pPr>
            <a:endParaRPr lang="en-US" altLang="zh-CN" sz="240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891" indent="-342891">
              <a:buFont typeface="Wingdings" panose="05000000000000000000" pitchFamily="2" charset="2"/>
              <a:buChar char="p"/>
            </a:pPr>
            <a:r>
              <a:rPr lang="en-US" altLang="zh-CN" sz="2400">
                <a:ea typeface="黑体" panose="02010609060101010101" pitchFamily="49" charset="-122"/>
                <a:cs typeface="Times New Roman" panose="02020603050405020304" pitchFamily="18" charset="0"/>
              </a:rPr>
              <a:t>Discussions</a:t>
            </a:r>
            <a:endParaRPr lang="zh-CN" altLang="en-US" sz="24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86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C3D9F-E802-4823-9B6C-284F36FAF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Introduction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C656CF-2EDD-47EB-8563-2B1816D56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A32C-784D-4C90-A57A-523B08FB85CB}" type="datetime1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42937-01A2-48C5-8270-2D1B6C835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Normalizing Flows for Implicit BNN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C03E4-36A9-498B-A751-F37BE1E6A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70AC74-8F51-4148-A146-E7A76E8F6540}"/>
              </a:ext>
            </a:extLst>
          </p:cNvPr>
          <p:cNvSpPr txBox="1"/>
          <p:nvPr/>
        </p:nvSpPr>
        <p:spPr>
          <a:xfrm>
            <a:off x="335999" y="5781943"/>
            <a:ext cx="8421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[1] Left image: </a:t>
            </a:r>
            <a:r>
              <a:rPr lang="en-US" altLang="zh-CN" sz="1200">
                <a:hlinkClick r:id="rId3"/>
              </a:rPr>
              <a:t>https://www.masterclass.com/articles/how-to-capture-motion-blur-in-photography</a:t>
            </a:r>
            <a:endParaRPr lang="en-US" altLang="zh-CN" sz="1200"/>
          </a:p>
          <a:p>
            <a:r>
              <a:rPr lang="en-US" altLang="zh-CN" sz="1200"/>
              <a:t>[2] Right Image: Ian Goodfellow, CS231N Lecture Adversarial Examples and Adversarial Training</a:t>
            </a:r>
            <a:endParaRPr lang="zh-CN" altLang="en-US" sz="12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F1CE21-9D1C-4439-BF28-8CC8898506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93" b="4634"/>
          <a:stretch/>
        </p:blipFill>
        <p:spPr>
          <a:xfrm>
            <a:off x="4130623" y="3572039"/>
            <a:ext cx="6894703" cy="19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B050781-4D99-4CC9-A4FC-B077EC716C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8156" y="3572039"/>
            <a:ext cx="2720444" cy="19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矩形 5">
            <a:extLst>
              <a:ext uri="{FF2B5EF4-FFF2-40B4-BE49-F238E27FC236}">
                <a16:creationId xmlns:a16="http://schemas.microsoft.com/office/drawing/2014/main" id="{CBAA5EC2-1C24-4A24-B2FA-13BD03E6F5A4}"/>
              </a:ext>
            </a:extLst>
          </p:cNvPr>
          <p:cNvSpPr/>
          <p:nvPr/>
        </p:nvSpPr>
        <p:spPr>
          <a:xfrm>
            <a:off x="336000" y="1076057"/>
            <a:ext cx="63666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Wingdings" panose="05000000000000000000" pitchFamily="2" charset="2"/>
              <a:buChar char="p"/>
            </a:pPr>
            <a:r>
              <a:rPr lang="en-US" altLang="zh-CN" sz="2400">
                <a:ea typeface="黑体" panose="02010609060101010101" pitchFamily="49" charset="-122"/>
                <a:cs typeface="Arial" pitchFamily="34" charset="0"/>
              </a:rPr>
              <a:t>Motivation for Bayesian Deep Learning </a:t>
            </a:r>
            <a:endParaRPr lang="zh-CN" altLang="en-US" sz="24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文本框 2">
            <a:extLst>
              <a:ext uri="{FF2B5EF4-FFF2-40B4-BE49-F238E27FC236}">
                <a16:creationId xmlns:a16="http://schemas.microsoft.com/office/drawing/2014/main" id="{95D4F100-75A6-45DA-94BD-F26DA105DAFC}"/>
              </a:ext>
            </a:extLst>
          </p:cNvPr>
          <p:cNvSpPr txBox="1"/>
          <p:nvPr/>
        </p:nvSpPr>
        <p:spPr>
          <a:xfrm>
            <a:off x="335999" y="1614577"/>
            <a:ext cx="108764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>
                <a:ea typeface="宋体" panose="02010600030101010101" pitchFamily="2" charset="-122"/>
              </a:rPr>
              <a:t>Classic deep learning only provides a point estimation (deterministic)</a:t>
            </a:r>
          </a:p>
          <a:p>
            <a:pPr lvl="1"/>
            <a:r>
              <a:rPr lang="en-US" altLang="zh-CN" sz="2200">
                <a:ea typeface="宋体" panose="02010600030101010101" pitchFamily="2" charset="-122"/>
              </a:rPr>
              <a:t>	Realworld data contains uncertainty (sensor noise), Decision making needs uncertainty</a:t>
            </a:r>
          </a:p>
          <a:p>
            <a:pPr lvl="1"/>
            <a:r>
              <a:rPr lang="en-US" altLang="zh-CN" sz="2200">
                <a:ea typeface="宋体" panose="02010600030101010101" pitchFamily="2" charset="-122"/>
              </a:rPr>
              <a:t>	Therefore we want a method to </a:t>
            </a:r>
            <a:r>
              <a:rPr lang="en-US" altLang="zh-CN" sz="2200">
                <a:solidFill>
                  <a:srgbClr val="C00000"/>
                </a:solidFill>
                <a:ea typeface="宋体" panose="02010600030101010101" pitchFamily="2" charset="-122"/>
              </a:rPr>
              <a:t>model (input) uncertainty</a:t>
            </a:r>
            <a:r>
              <a:rPr lang="en-US" altLang="zh-CN" sz="2200">
                <a:ea typeface="宋体" panose="02010600030101010101" pitchFamily="2" charset="-122"/>
              </a:rPr>
              <a:t> and output probability</a:t>
            </a:r>
          </a:p>
        </p:txBody>
      </p:sp>
      <p:sp>
        <p:nvSpPr>
          <p:cNvPr id="24" name="文本框 2">
            <a:extLst>
              <a:ext uri="{FF2B5EF4-FFF2-40B4-BE49-F238E27FC236}">
                <a16:creationId xmlns:a16="http://schemas.microsoft.com/office/drawing/2014/main" id="{462CAAC7-30C8-4460-A80E-6EF580F085CC}"/>
              </a:ext>
            </a:extLst>
          </p:cNvPr>
          <p:cNvSpPr txBox="1"/>
          <p:nvPr/>
        </p:nvSpPr>
        <p:spPr>
          <a:xfrm>
            <a:off x="335999" y="2684333"/>
            <a:ext cx="103114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>
                <a:ea typeface="宋体" panose="02010600030101010101" pitchFamily="2" charset="-122"/>
              </a:rPr>
              <a:t>Deep neural nets tend to be over confident, even if the results are wrong</a:t>
            </a:r>
          </a:p>
          <a:p>
            <a:pPr lvl="1"/>
            <a:r>
              <a:rPr lang="en-US" altLang="zh-CN" sz="2200">
                <a:ea typeface="宋体" panose="02010600030101010101" pitchFamily="2" charset="-122"/>
              </a:rPr>
              <a:t>	Therefore we want our model to be </a:t>
            </a:r>
            <a:r>
              <a:rPr lang="en-US" altLang="zh-CN" sz="2200">
                <a:solidFill>
                  <a:srgbClr val="C00000"/>
                </a:solidFill>
                <a:ea typeface="宋体" panose="02010600030101010101" pitchFamily="2" charset="-122"/>
              </a:rPr>
              <a:t>calibrated</a:t>
            </a:r>
            <a:r>
              <a:rPr lang="en-US" altLang="zh-CN" sz="2200">
                <a:ea typeface="宋体" panose="02010600030101010101" pitchFamily="2" charset="-122"/>
              </a:rPr>
              <a:t> (confidence matches accuracy)</a:t>
            </a:r>
          </a:p>
        </p:txBody>
      </p:sp>
    </p:spTree>
    <p:extLst>
      <p:ext uri="{BB962C8B-B14F-4D97-AF65-F5344CB8AC3E}">
        <p14:creationId xmlns:p14="http://schemas.microsoft.com/office/powerpoint/2010/main" val="124452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/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C3D9F-E802-4823-9B6C-284F36FAF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C656CF-2EDD-47EB-8563-2B1816D56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A32C-784D-4C90-A57A-523B08FB85CB}" type="datetime1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42937-01A2-48C5-8270-2D1B6C835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Normalizing Flows for Implicit </a:t>
            </a:r>
            <a:r>
              <a:rPr lang="en-US" altLang="zh-CN"/>
              <a:t>BNN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C03E4-36A9-498B-A751-F37BE1E6A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7" name="矩形 5">
            <a:extLst>
              <a:ext uri="{FF2B5EF4-FFF2-40B4-BE49-F238E27FC236}">
                <a16:creationId xmlns:a16="http://schemas.microsoft.com/office/drawing/2014/main" id="{3E4FF4ED-2A58-4920-9A36-13F10F7B1982}"/>
              </a:ext>
            </a:extLst>
          </p:cNvPr>
          <p:cNvSpPr/>
          <p:nvPr/>
        </p:nvSpPr>
        <p:spPr>
          <a:xfrm>
            <a:off x="336000" y="1076057"/>
            <a:ext cx="63666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Wingdings" panose="05000000000000000000" pitchFamily="2" charset="2"/>
              <a:buChar char="p"/>
            </a:pPr>
            <a:r>
              <a:rPr lang="en-US" altLang="zh-CN" sz="2400" dirty="0">
                <a:ea typeface="黑体" panose="02010609060101010101" pitchFamily="49" charset="-122"/>
                <a:cs typeface="Arial" pitchFamily="34" charset="0"/>
              </a:rPr>
              <a:t>Motivation for Bayesian Deep Learning </a:t>
            </a:r>
            <a:endParaRPr lang="zh-CN" altLang="en-US" sz="24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14">
            <a:extLst>
              <a:ext uri="{FF2B5EF4-FFF2-40B4-BE49-F238E27FC236}">
                <a16:creationId xmlns:a16="http://schemas.microsoft.com/office/drawing/2014/main" id="{B713A6A1-F45D-4297-A91F-C6F498815B8B}"/>
              </a:ext>
            </a:extLst>
          </p:cNvPr>
          <p:cNvSpPr/>
          <p:nvPr/>
        </p:nvSpPr>
        <p:spPr>
          <a:xfrm>
            <a:off x="335999" y="3508122"/>
            <a:ext cx="7050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Wingdings" panose="05000000000000000000" pitchFamily="2" charset="2"/>
              <a:buChar char="p"/>
            </a:pPr>
            <a:r>
              <a:rPr lang="en-US" altLang="zh-CN" sz="2400" dirty="0">
                <a:ea typeface="黑体" panose="02010609060101010101" pitchFamily="49" charset="-122"/>
                <a:cs typeface="Arial" pitchFamily="34" charset="0"/>
              </a:rPr>
              <a:t>Challenges in Bayesian Deep Learning </a:t>
            </a:r>
            <a:endParaRPr lang="zh-CN" altLang="en-US" sz="24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矩形 14">
            <a:extLst>
              <a:ext uri="{FF2B5EF4-FFF2-40B4-BE49-F238E27FC236}">
                <a16:creationId xmlns:a16="http://schemas.microsoft.com/office/drawing/2014/main" id="{3EE4BEE5-DE55-4559-8793-05098D61A678}"/>
              </a:ext>
            </a:extLst>
          </p:cNvPr>
          <p:cNvSpPr/>
          <p:nvPr/>
        </p:nvSpPr>
        <p:spPr>
          <a:xfrm>
            <a:off x="335999" y="4819628"/>
            <a:ext cx="7050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Wingdings" panose="05000000000000000000" pitchFamily="2" charset="2"/>
              <a:buChar char="p"/>
            </a:pPr>
            <a:r>
              <a:rPr lang="en-US" altLang="zh-CN" sz="2400" dirty="0">
                <a:ea typeface="黑体" panose="02010609060101010101" pitchFamily="49" charset="-122"/>
                <a:cs typeface="Arial" pitchFamily="34" charset="0"/>
              </a:rPr>
              <a:t>Project idea</a:t>
            </a:r>
            <a:endParaRPr lang="zh-CN" altLang="en-US" sz="24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2">
            <a:extLst>
              <a:ext uri="{FF2B5EF4-FFF2-40B4-BE49-F238E27FC236}">
                <a16:creationId xmlns:a16="http://schemas.microsoft.com/office/drawing/2014/main" id="{5804E2E6-FC69-4863-8332-D9D84D67DDB8}"/>
              </a:ext>
            </a:extLst>
          </p:cNvPr>
          <p:cNvSpPr txBox="1"/>
          <p:nvPr/>
        </p:nvSpPr>
        <p:spPr>
          <a:xfrm>
            <a:off x="335303" y="3962506"/>
            <a:ext cx="108764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ea typeface="宋体" panose="02010600030101010101" pitchFamily="2" charset="-122"/>
              </a:rPr>
              <a:t>Neural Nets have too many parameters, difficult to sample a distribution on weights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ea typeface="宋体" panose="02010600030101010101" pitchFamily="2" charset="-122"/>
              </a:rPr>
              <a:t>Difficult to construct 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</a:rPr>
              <a:t>expressive but tractable</a:t>
            </a:r>
            <a:r>
              <a:rPr lang="en-US" altLang="zh-CN" sz="2200" dirty="0">
                <a:ea typeface="宋体" panose="02010600030101010101" pitchFamily="2" charset="-122"/>
              </a:rPr>
              <a:t> distributions</a:t>
            </a:r>
          </a:p>
        </p:txBody>
      </p:sp>
      <p:sp>
        <p:nvSpPr>
          <p:cNvPr id="21" name="文本框 2">
            <a:extLst>
              <a:ext uri="{FF2B5EF4-FFF2-40B4-BE49-F238E27FC236}">
                <a16:creationId xmlns:a16="http://schemas.microsoft.com/office/drawing/2014/main" id="{2A329268-B054-4E38-B490-569BCB3D4A18}"/>
              </a:ext>
            </a:extLst>
          </p:cNvPr>
          <p:cNvSpPr txBox="1"/>
          <p:nvPr/>
        </p:nvSpPr>
        <p:spPr>
          <a:xfrm>
            <a:off x="335303" y="5281293"/>
            <a:ext cx="108764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ea typeface="宋体" panose="02010600030101010101" pitchFamily="2" charset="-122"/>
              </a:rPr>
              <a:t>Model the input uncertainty with the 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</a:rPr>
              <a:t>Implicit BNN </a:t>
            </a:r>
            <a:r>
              <a:rPr lang="en-US" altLang="zh-CN" sz="2200" dirty="0">
                <a:ea typeface="宋体" panose="02010600030101010101" pitchFamily="2" charset="-122"/>
              </a:rPr>
              <a:t>[1]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ea typeface="宋体" panose="02010600030101010101" pitchFamily="2" charset="-122"/>
              </a:rPr>
              <a:t>Build up an expressive distribution with a series of 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</a:rPr>
              <a:t>Normalizing Flows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7956DD-0442-4748-ACB4-70CC84EFAFF0}"/>
              </a:ext>
            </a:extLst>
          </p:cNvPr>
          <p:cNvSpPr txBox="1"/>
          <p:nvPr/>
        </p:nvSpPr>
        <p:spPr>
          <a:xfrm>
            <a:off x="335303" y="6068639"/>
            <a:ext cx="10311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[1] </a:t>
            </a:r>
            <a:r>
              <a:rPr lang="fi-FI" altLang="zh-CN" sz="1200"/>
              <a:t>Trung Trinh, Samuel Kaski, Markus Heinonen. </a:t>
            </a:r>
            <a:r>
              <a:rPr lang="en-US" altLang="zh-CN" sz="1200" dirty="0"/>
              <a:t>Scalable Bayesian neural networks by layer-wise input augmentation https://arxiv.org/abs/2010.13498</a:t>
            </a:r>
          </a:p>
        </p:txBody>
      </p:sp>
      <p:sp>
        <p:nvSpPr>
          <p:cNvPr id="23" name="文本框 2">
            <a:extLst>
              <a:ext uri="{FF2B5EF4-FFF2-40B4-BE49-F238E27FC236}">
                <a16:creationId xmlns:a16="http://schemas.microsoft.com/office/drawing/2014/main" id="{47CB2192-E239-4631-B6D0-1724D9670EAB}"/>
              </a:ext>
            </a:extLst>
          </p:cNvPr>
          <p:cNvSpPr txBox="1"/>
          <p:nvPr/>
        </p:nvSpPr>
        <p:spPr>
          <a:xfrm>
            <a:off x="335999" y="1614577"/>
            <a:ext cx="108764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>
                <a:ea typeface="宋体" panose="02010600030101010101" pitchFamily="2" charset="-122"/>
              </a:rPr>
              <a:t>Classic deep learning only provides a point estimation (deterministic)</a:t>
            </a:r>
          </a:p>
          <a:p>
            <a:pPr lvl="1"/>
            <a:r>
              <a:rPr lang="en-US" altLang="zh-CN" sz="2200">
                <a:ea typeface="宋体" panose="02010600030101010101" pitchFamily="2" charset="-122"/>
              </a:rPr>
              <a:t>	Realworld data contains uncertainty (sensor noise), Decision making needs uncertainty</a:t>
            </a:r>
          </a:p>
          <a:p>
            <a:pPr lvl="1"/>
            <a:r>
              <a:rPr lang="en-US" altLang="zh-CN" sz="2200">
                <a:ea typeface="宋体" panose="02010600030101010101" pitchFamily="2" charset="-122"/>
              </a:rPr>
              <a:t>	Therefore we want a method to </a:t>
            </a:r>
            <a:r>
              <a:rPr lang="en-US" altLang="zh-CN" sz="2200">
                <a:solidFill>
                  <a:srgbClr val="C00000"/>
                </a:solidFill>
                <a:ea typeface="宋体" panose="02010600030101010101" pitchFamily="2" charset="-122"/>
              </a:rPr>
              <a:t>model (input) uncertainty</a:t>
            </a:r>
            <a:r>
              <a:rPr lang="en-US" altLang="zh-CN" sz="2200">
                <a:ea typeface="宋体" panose="02010600030101010101" pitchFamily="2" charset="-122"/>
              </a:rPr>
              <a:t> and output probability</a:t>
            </a:r>
          </a:p>
        </p:txBody>
      </p:sp>
      <p:sp>
        <p:nvSpPr>
          <p:cNvPr id="24" name="文本框 2">
            <a:extLst>
              <a:ext uri="{FF2B5EF4-FFF2-40B4-BE49-F238E27FC236}">
                <a16:creationId xmlns:a16="http://schemas.microsoft.com/office/drawing/2014/main" id="{5F0366A4-BE6B-422E-A3F2-F06BABB1C0DA}"/>
              </a:ext>
            </a:extLst>
          </p:cNvPr>
          <p:cNvSpPr txBox="1"/>
          <p:nvPr/>
        </p:nvSpPr>
        <p:spPr>
          <a:xfrm>
            <a:off x="335999" y="2684333"/>
            <a:ext cx="103114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>
                <a:ea typeface="宋体" panose="02010600030101010101" pitchFamily="2" charset="-122"/>
              </a:rPr>
              <a:t>Deep neural nets tend to be over confident, even if the results are wrong</a:t>
            </a:r>
          </a:p>
          <a:p>
            <a:pPr lvl="1"/>
            <a:r>
              <a:rPr lang="en-US" altLang="zh-CN" sz="2200">
                <a:ea typeface="宋体" panose="02010600030101010101" pitchFamily="2" charset="-122"/>
              </a:rPr>
              <a:t>	Therefore we want our model to be </a:t>
            </a:r>
            <a:r>
              <a:rPr lang="en-US" altLang="zh-CN" sz="2200">
                <a:solidFill>
                  <a:srgbClr val="C00000"/>
                </a:solidFill>
                <a:ea typeface="宋体" panose="02010600030101010101" pitchFamily="2" charset="-122"/>
              </a:rPr>
              <a:t>calibrated</a:t>
            </a:r>
            <a:r>
              <a:rPr lang="en-US" altLang="zh-CN" sz="2200">
                <a:ea typeface="宋体" panose="02010600030101010101" pitchFamily="2" charset="-122"/>
              </a:rPr>
              <a:t> (confidence matches accuracy)</a:t>
            </a:r>
          </a:p>
        </p:txBody>
      </p:sp>
    </p:spTree>
    <p:extLst>
      <p:ext uri="{BB962C8B-B14F-4D97-AF65-F5344CB8AC3E}">
        <p14:creationId xmlns:p14="http://schemas.microsoft.com/office/powerpoint/2010/main" val="128712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/>
      <p:bldP spid="20" grpId="0"/>
      <p:bldP spid="21" grpId="0"/>
      <p:bldP spid="22" grpId="0"/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51954851-C62B-4451-8182-92E653453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51" y="1768408"/>
            <a:ext cx="5357324" cy="2194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7C3D9F-E802-4823-9B6C-284F36FAF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261110"/>
            <a:ext cx="4863529" cy="504001"/>
          </a:xfrm>
        </p:spPr>
        <p:txBody>
          <a:bodyPr>
            <a:normAutofit/>
          </a:bodyPr>
          <a:lstStyle/>
          <a:p>
            <a:r>
              <a:rPr lang="en-US" altLang="zh-CN" dirty="0"/>
              <a:t>General Network Structure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C656CF-2EDD-47EB-8563-2B1816D56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A32C-784D-4C90-A57A-523B08FB85CB}" type="datetime1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42937-01A2-48C5-8270-2D1B6C835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Normalizing Flows for Implicit BNN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C03E4-36A9-498B-A751-F37BE1E6A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7" name="矩形 5">
            <a:extLst>
              <a:ext uri="{FF2B5EF4-FFF2-40B4-BE49-F238E27FC236}">
                <a16:creationId xmlns:a16="http://schemas.microsoft.com/office/drawing/2014/main" id="{3E4FF4ED-2A58-4920-9A36-13F10F7B1982}"/>
              </a:ext>
            </a:extLst>
          </p:cNvPr>
          <p:cNvSpPr/>
          <p:nvPr/>
        </p:nvSpPr>
        <p:spPr>
          <a:xfrm>
            <a:off x="336000" y="1076057"/>
            <a:ext cx="66865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Wingdings" panose="05000000000000000000" pitchFamily="2" charset="2"/>
              <a:buChar char="p"/>
            </a:pPr>
            <a:r>
              <a:rPr lang="en-US" altLang="zh-CN" sz="2400" dirty="0">
                <a:ea typeface="黑体" panose="02010609060101010101" pitchFamily="49" charset="-122"/>
                <a:cs typeface="Arial" pitchFamily="34" charset="0"/>
              </a:rPr>
              <a:t>Stochastic Layer with Normalizing Flow</a:t>
            </a:r>
            <a:endParaRPr lang="zh-CN" altLang="en-US" sz="24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15">
            <a:extLst>
              <a:ext uri="{FF2B5EF4-FFF2-40B4-BE49-F238E27FC236}">
                <a16:creationId xmlns:a16="http://schemas.microsoft.com/office/drawing/2014/main" id="{F6A7F30B-BABD-4765-BF65-F4566DE70C8E}"/>
              </a:ext>
            </a:extLst>
          </p:cNvPr>
          <p:cNvSpPr/>
          <p:nvPr/>
        </p:nvSpPr>
        <p:spPr>
          <a:xfrm>
            <a:off x="335999" y="4171740"/>
            <a:ext cx="73736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Wingdings" panose="05000000000000000000" pitchFamily="2" charset="2"/>
              <a:buChar char="p"/>
            </a:pPr>
            <a:r>
              <a:rPr lang="en-US" altLang="zh-CN" sz="2400" dirty="0">
                <a:ea typeface="黑体" panose="02010609060101010101" pitchFamily="49" charset="-122"/>
                <a:cs typeface="Arial" pitchFamily="34" charset="0"/>
              </a:rPr>
              <a:t>Intuitive Understanding</a:t>
            </a:r>
            <a:endParaRPr lang="zh-CN" altLang="en-US" sz="24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2">
            <a:extLst>
              <a:ext uri="{FF2B5EF4-FFF2-40B4-BE49-F238E27FC236}">
                <a16:creationId xmlns:a16="http://schemas.microsoft.com/office/drawing/2014/main" id="{80866607-47B9-4B92-9C55-9AF62A837F50}"/>
              </a:ext>
            </a:extLst>
          </p:cNvPr>
          <p:cNvSpPr txBox="1"/>
          <p:nvPr/>
        </p:nvSpPr>
        <p:spPr>
          <a:xfrm>
            <a:off x="335999" y="4633405"/>
            <a:ext cx="110178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ea typeface="宋体" panose="02010600030101010101" pitchFamily="2" charset="-122"/>
              </a:rPr>
              <a:t>Probabilistic : model the input uncertainty with </a:t>
            </a:r>
            <a:r>
              <a:rPr lang="en-US" altLang="zh-CN" sz="2200">
                <a:ea typeface="宋体" panose="02010600030101010101" pitchFamily="2" charset="-122"/>
              </a:rPr>
              <a:t>the flow based distribution </a:t>
            </a:r>
            <a:endParaRPr lang="en-US" altLang="zh-CN" sz="2200" dirty="0"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ea typeface="宋体" panose="02010600030101010101" pitchFamily="2" charset="-122"/>
              </a:rPr>
              <a:t>Non-probabilistic: An extension; A learned data augmentation; A more flexible dropout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ea typeface="宋体" panose="02010600030101010101" pitchFamily="2" charset="-122"/>
              </a:rPr>
              <a:t>A network have multiple layers, a layer has a series of flows (network in network)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0EE068-7EF3-4CB9-94ED-6BB931C56DFB}"/>
              </a:ext>
            </a:extLst>
          </p:cNvPr>
          <p:cNvSpPr txBox="1"/>
          <p:nvPr/>
        </p:nvSpPr>
        <p:spPr>
          <a:xfrm>
            <a:off x="2075667" y="3688749"/>
            <a:ext cx="32072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Sample from a base distribution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54B03B-FEA6-4A58-A4FE-1B700F7934DE}"/>
              </a:ext>
            </a:extLst>
          </p:cNvPr>
          <p:cNvSpPr txBox="1"/>
          <p:nvPr/>
        </p:nvSpPr>
        <p:spPr>
          <a:xfrm>
            <a:off x="3129873" y="2874144"/>
            <a:ext cx="32072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Transform with NF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AFC4D9-A8CA-45BF-97DF-8A7C3360426E}"/>
              </a:ext>
            </a:extLst>
          </p:cNvPr>
          <p:cNvSpPr txBox="1"/>
          <p:nvPr/>
        </p:nvSpPr>
        <p:spPr>
          <a:xfrm>
            <a:off x="3389375" y="1618054"/>
            <a:ext cx="38479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transformed samples * original input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0A7CA0-F4A4-4EBB-A20B-3CFEC0F4222E}"/>
              </a:ext>
            </a:extLst>
          </p:cNvPr>
          <p:cNvSpPr/>
          <p:nvPr/>
        </p:nvSpPr>
        <p:spPr>
          <a:xfrm>
            <a:off x="3061455" y="1978163"/>
            <a:ext cx="1189532" cy="3858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140E8BD-5FCF-488B-8A12-60DDF9456E6A}"/>
              </a:ext>
            </a:extLst>
          </p:cNvPr>
          <p:cNvGrpSpPr/>
          <p:nvPr/>
        </p:nvGrpSpPr>
        <p:grpSpPr>
          <a:xfrm>
            <a:off x="5282925" y="2045522"/>
            <a:ext cx="6442276" cy="1695275"/>
            <a:chOff x="1468685" y="1360567"/>
            <a:chExt cx="6442276" cy="169527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27C2FFB-C71B-48A4-A6DC-E687E28742FE}"/>
                </a:ext>
              </a:extLst>
            </p:cNvPr>
            <p:cNvSpPr/>
            <p:nvPr/>
          </p:nvSpPr>
          <p:spPr>
            <a:xfrm>
              <a:off x="1588668" y="1765240"/>
              <a:ext cx="1147665" cy="46166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Input</a:t>
              </a:r>
              <a:endParaRPr lang="zh-CN" alt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2277FF7-6C92-4183-8A3A-5BFA119EC00B}"/>
                </a:ext>
              </a:extLst>
            </p:cNvPr>
            <p:cNvSpPr/>
            <p:nvPr/>
          </p:nvSpPr>
          <p:spPr>
            <a:xfrm>
              <a:off x="1588668" y="2590003"/>
              <a:ext cx="1147665" cy="46166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Base Dist.</a:t>
              </a:r>
              <a:endParaRPr lang="zh-CN" alt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98300FC-D0FF-4ED9-88C1-565744DAB67C}"/>
                </a:ext>
              </a:extLst>
            </p:cNvPr>
            <p:cNvSpPr/>
            <p:nvPr/>
          </p:nvSpPr>
          <p:spPr>
            <a:xfrm>
              <a:off x="3894773" y="2594176"/>
              <a:ext cx="1147665" cy="46166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NF</a:t>
              </a:r>
              <a:endParaRPr lang="zh-CN" alt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705D597-0EB9-48EA-95BE-237F91633AA3}"/>
                </a:ext>
              </a:extLst>
            </p:cNvPr>
            <p:cNvSpPr/>
            <p:nvPr/>
          </p:nvSpPr>
          <p:spPr>
            <a:xfrm>
              <a:off x="6413861" y="1765240"/>
              <a:ext cx="1497100" cy="46166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Linear/Conv</a:t>
              </a:r>
              <a:endParaRPr lang="zh-CN" altLang="en-US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743D069-95CA-402B-879B-9440FABD0D68}"/>
                </a:ext>
              </a:extLst>
            </p:cNvPr>
            <p:cNvCxnSpPr>
              <a:stCxn id="25" idx="3"/>
              <a:endCxn id="26" idx="1"/>
            </p:cNvCxnSpPr>
            <p:nvPr/>
          </p:nvCxnSpPr>
          <p:spPr>
            <a:xfrm>
              <a:off x="2736333" y="2820836"/>
              <a:ext cx="1158440" cy="41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BB7A2AFA-AD73-4FFD-AC18-449A275B978B}"/>
                </a:ext>
              </a:extLst>
            </p:cNvPr>
            <p:cNvCxnSpPr>
              <a:cxnSpLocks/>
              <a:stCxn id="26" idx="3"/>
              <a:endCxn id="34" idx="4"/>
            </p:cNvCxnSpPr>
            <p:nvPr/>
          </p:nvCxnSpPr>
          <p:spPr>
            <a:xfrm flipV="1">
              <a:off x="5042438" y="2166741"/>
              <a:ext cx="460425" cy="658268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CE7B518-0F24-4F87-8A0D-DD3B1EF072EC}"/>
                </a:ext>
              </a:extLst>
            </p:cNvPr>
            <p:cNvCxnSpPr>
              <a:cxnSpLocks/>
              <a:stCxn id="24" idx="3"/>
              <a:endCxn id="34" idx="2"/>
            </p:cNvCxnSpPr>
            <p:nvPr/>
          </p:nvCxnSpPr>
          <p:spPr>
            <a:xfrm flipV="1">
              <a:off x="2736333" y="1986741"/>
              <a:ext cx="2586530" cy="93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FB460D7-5140-4F76-ABD6-4EA7056EBD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1284" y="1996073"/>
              <a:ext cx="753459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5282511-46AF-44C7-AC29-095D2D2C00C2}"/>
                </a:ext>
              </a:extLst>
            </p:cNvPr>
            <p:cNvSpPr txBox="1"/>
            <p:nvPr/>
          </p:nvSpPr>
          <p:spPr>
            <a:xfrm>
              <a:off x="1468685" y="1360567"/>
              <a:ext cx="14822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deterministic</a:t>
              </a:r>
              <a:endParaRPr lang="zh-CN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7F25AC6-9C3D-4350-9C45-3BC1E447A9A7}"/>
                </a:ext>
              </a:extLst>
            </p:cNvPr>
            <p:cNvSpPr txBox="1"/>
            <p:nvPr/>
          </p:nvSpPr>
          <p:spPr>
            <a:xfrm>
              <a:off x="1587971" y="2217574"/>
              <a:ext cx="1182129" cy="369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stochastic</a:t>
              </a:r>
              <a:endParaRPr lang="zh-CN" altLang="en-US"/>
            </a:p>
          </p:txBody>
        </p:sp>
        <p:sp>
          <p:nvSpPr>
            <p:cNvPr id="34" name="Flowchart: Summing Junction 33">
              <a:extLst>
                <a:ext uri="{FF2B5EF4-FFF2-40B4-BE49-F238E27FC236}">
                  <a16:creationId xmlns:a16="http://schemas.microsoft.com/office/drawing/2014/main" id="{B9848AFA-4910-46F3-B52A-27A5174A2800}"/>
                </a:ext>
              </a:extLst>
            </p:cNvPr>
            <p:cNvSpPr/>
            <p:nvPr/>
          </p:nvSpPr>
          <p:spPr>
            <a:xfrm>
              <a:off x="5322863" y="1806741"/>
              <a:ext cx="360000" cy="360000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7B96B09-5189-4F86-B241-EF5948B07E93}"/>
                </a:ext>
              </a:extLst>
            </p:cNvPr>
            <p:cNvSpPr txBox="1"/>
            <p:nvPr/>
          </p:nvSpPr>
          <p:spPr>
            <a:xfrm>
              <a:off x="2655885" y="2380822"/>
              <a:ext cx="131933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/>
                <a:t>samples</a:t>
              </a:r>
              <a:endParaRPr lang="zh-CN" alt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D4DDD99-98D2-41A8-81D5-91FFB9BDF777}"/>
              </a:ext>
            </a:extLst>
          </p:cNvPr>
          <p:cNvSpPr txBox="1"/>
          <p:nvPr/>
        </p:nvSpPr>
        <p:spPr>
          <a:xfrm>
            <a:off x="9317103" y="2933685"/>
            <a:ext cx="23778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transformed 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samples</a:t>
            </a:r>
          </a:p>
        </p:txBody>
      </p:sp>
    </p:spTree>
    <p:extLst>
      <p:ext uri="{BB962C8B-B14F-4D97-AF65-F5344CB8AC3E}">
        <p14:creationId xmlns:p14="http://schemas.microsoft.com/office/powerpoint/2010/main" val="36204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9" grpId="0"/>
      <p:bldP spid="20" grpId="0"/>
      <p:bldP spid="21" grpId="0"/>
      <p:bldP spid="22" grpId="0" animBg="1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C3D9F-E802-4823-9B6C-284F36FAF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261110"/>
            <a:ext cx="4307021" cy="504001"/>
          </a:xfrm>
        </p:spPr>
        <p:txBody>
          <a:bodyPr>
            <a:normAutofit/>
          </a:bodyPr>
          <a:lstStyle/>
          <a:p>
            <a:r>
              <a:rPr lang="en-US" altLang="zh-CN" dirty="0"/>
              <a:t>Normalizing Flows: Properties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C656CF-2EDD-47EB-8563-2B1816D56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A32C-784D-4C90-A57A-523B08FB85CB}" type="datetime1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42937-01A2-48C5-8270-2D1B6C835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Normalizing Flows for Implicit BNN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C03E4-36A9-498B-A751-F37BE1E6A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7" name="矩形 5">
            <a:extLst>
              <a:ext uri="{FF2B5EF4-FFF2-40B4-BE49-F238E27FC236}">
                <a16:creationId xmlns:a16="http://schemas.microsoft.com/office/drawing/2014/main" id="{3E4FF4ED-2A58-4920-9A36-13F10F7B1982}"/>
              </a:ext>
            </a:extLst>
          </p:cNvPr>
          <p:cNvSpPr/>
          <p:nvPr/>
        </p:nvSpPr>
        <p:spPr>
          <a:xfrm>
            <a:off x="336000" y="1076057"/>
            <a:ext cx="80090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Wingdings" panose="05000000000000000000" pitchFamily="2" charset="2"/>
              <a:buChar char="p"/>
            </a:pPr>
            <a:r>
              <a:rPr lang="en-US" altLang="zh-CN" sz="2400" dirty="0">
                <a:ea typeface="黑体" panose="02010609060101010101" pitchFamily="49" charset="-122"/>
                <a:cs typeface="Arial" pitchFamily="34" charset="0"/>
              </a:rPr>
              <a:t>A transform of random variable</a:t>
            </a:r>
            <a:endParaRPr lang="zh-CN" altLang="en-US" sz="24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5">
            <a:extLst>
              <a:ext uri="{FF2B5EF4-FFF2-40B4-BE49-F238E27FC236}">
                <a16:creationId xmlns:a16="http://schemas.microsoft.com/office/drawing/2014/main" id="{FE46A027-5AFC-4962-AF9B-BCAF08F5CA0E}"/>
              </a:ext>
            </a:extLst>
          </p:cNvPr>
          <p:cNvSpPr/>
          <p:nvPr/>
        </p:nvSpPr>
        <p:spPr>
          <a:xfrm>
            <a:off x="336000" y="4219180"/>
            <a:ext cx="80090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Wingdings" panose="05000000000000000000" pitchFamily="2" charset="2"/>
              <a:buChar char="p"/>
            </a:pPr>
            <a:r>
              <a:rPr lang="en-US" altLang="zh-CN" sz="2400" dirty="0">
                <a:ea typeface="黑体" panose="02010609060101010101" pitchFamily="49" charset="-122"/>
                <a:cs typeface="Arial" pitchFamily="34" charset="0"/>
              </a:rPr>
              <a:t>Build complex distribution with a series of transform</a:t>
            </a:r>
            <a:endParaRPr lang="zh-CN" altLang="en-US" sz="24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">
                <a:extLst>
                  <a:ext uri="{FF2B5EF4-FFF2-40B4-BE49-F238E27FC236}">
                    <a16:creationId xmlns:a16="http://schemas.microsoft.com/office/drawing/2014/main" id="{0BF688A0-2F1E-413A-A0EB-4263CC3AB3DB}"/>
                  </a:ext>
                </a:extLst>
              </p:cNvPr>
              <p:cNvSpPr txBox="1"/>
              <p:nvPr/>
            </p:nvSpPr>
            <p:spPr>
              <a:xfrm>
                <a:off x="335999" y="1614577"/>
                <a:ext cx="10876498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200" dirty="0">
                    <a:ea typeface="宋体" panose="02010600030101010101" pitchFamily="2" charset="-122"/>
                  </a:rPr>
                  <a:t>Consider a general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y</m:t>
                    </m:r>
                    <m:r>
                      <a:rPr lang="en-US" altLang="zh-CN" sz="2200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 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en-US" altLang="zh-CN" sz="2200" dirty="0">
                    <a:ea typeface="宋体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</m:oMath>
                </a14:m>
                <a:r>
                  <a:rPr lang="en-US" altLang="zh-CN" sz="2200" dirty="0">
                    <a:ea typeface="宋体" panose="02010600030101010101" pitchFamily="2" charset="-122"/>
                  </a:rPr>
                  <a:t> is a random variable with a simple distribution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200" dirty="0">
                    <a:ea typeface="宋体" panose="02010600030101010101" pitchFamily="2" charset="-122"/>
                  </a:rPr>
                  <a:t>An interval [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</m:oMath>
                </a14:m>
                <a:r>
                  <a:rPr lang="en-US" altLang="zh-CN" sz="2200" dirty="0">
                    <a:ea typeface="宋体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𝑑𝑥</m:t>
                    </m:r>
                  </m:oMath>
                </a14:m>
                <a:r>
                  <a:rPr lang="en-US" altLang="zh-CN" sz="2200" dirty="0">
                    <a:ea typeface="宋体" panose="02010600030101010101" pitchFamily="2" charset="-122"/>
                  </a:rPr>
                  <a:t>] is mapped to [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𝑦</m:t>
                    </m:r>
                  </m:oMath>
                </a14:m>
                <a:r>
                  <a:rPr lang="en-US" altLang="zh-CN" sz="2200" dirty="0">
                    <a:ea typeface="宋体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𝑦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𝑑𝑦</m:t>
                    </m:r>
                  </m:oMath>
                </a14:m>
                <a:r>
                  <a:rPr lang="en-US" altLang="zh-CN" sz="2200" dirty="0">
                    <a:ea typeface="宋体" panose="02010600030101010101" pitchFamily="2" charset="-122"/>
                  </a:rPr>
                  <a:t>]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200" dirty="0">
                    <a:ea typeface="宋体" panose="02010600030101010101" pitchFamily="2" charset="-122"/>
                  </a:rPr>
                  <a:t>Like a physical flow, the </a:t>
                </a:r>
                <a:r>
                  <a:rPr lang="en-US" altLang="zh-CN" sz="2200" dirty="0">
                    <a:solidFill>
                      <a:srgbClr val="C00000"/>
                    </a:solidFill>
                    <a:ea typeface="宋体" panose="02010600030101010101" pitchFamily="2" charset="-122"/>
                  </a:rPr>
                  <a:t>probability mass</a:t>
                </a:r>
                <a:r>
                  <a:rPr lang="en-US" altLang="zh-CN" sz="2200" dirty="0">
                    <a:ea typeface="宋体" panose="02010600030101010101" pitchFamily="2" charset="-122"/>
                  </a:rPr>
                  <a:t> doesn’t change: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𝑝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|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𝑑𝑥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|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)|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𝑑𝑦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sz="2200" dirty="0"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4" name="文本框 2">
                <a:extLst>
                  <a:ext uri="{FF2B5EF4-FFF2-40B4-BE49-F238E27FC236}">
                    <a16:creationId xmlns:a16="http://schemas.microsoft.com/office/drawing/2014/main" id="{0BF688A0-2F1E-413A-A0EB-4263CC3AB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99" y="1614577"/>
                <a:ext cx="10876498" cy="1107996"/>
              </a:xfrm>
              <a:prstGeom prst="rect">
                <a:avLst/>
              </a:prstGeom>
              <a:blipFill>
                <a:blip r:embed="rId3"/>
                <a:stretch>
                  <a:fillRect t="-3846" r="-168" b="-98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0903C8B-1C71-4655-92F4-48781D4F7A4C}"/>
                  </a:ext>
                </a:extLst>
              </p:cNvPr>
              <p:cNvSpPr txBox="1"/>
              <p:nvPr/>
            </p:nvSpPr>
            <p:spPr>
              <a:xfrm>
                <a:off x="3155697" y="3184238"/>
                <a:ext cx="4086054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2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2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2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sz="220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0903C8B-1C71-4655-92F4-48781D4F7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697" y="3184238"/>
                <a:ext cx="4086054" cy="338554"/>
              </a:xfrm>
              <a:prstGeom prst="rect">
                <a:avLst/>
              </a:prstGeom>
              <a:blipFill>
                <a:blip r:embed="rId4"/>
                <a:stretch>
                  <a:fillRect l="-3284" r="-597" b="-3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B0CEDC8-0F14-4B19-9819-CD211D7B0AAD}"/>
                  </a:ext>
                </a:extLst>
              </p:cNvPr>
              <p:cNvSpPr txBox="1"/>
              <p:nvPr/>
            </p:nvSpPr>
            <p:spPr>
              <a:xfrm>
                <a:off x="3155697" y="3650480"/>
                <a:ext cx="4070602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sz="2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B0CEDC8-0F14-4B19-9819-CD211D7B0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697" y="3650480"/>
                <a:ext cx="4070602" cy="338554"/>
              </a:xfrm>
              <a:prstGeom prst="rect">
                <a:avLst/>
              </a:prstGeom>
              <a:blipFill>
                <a:blip r:embed="rId5"/>
                <a:stretch>
                  <a:fillRect l="-3298" r="-150" b="-3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C8B21D5A-6AE3-4936-AADE-B82CE1D52EEF}"/>
              </a:ext>
            </a:extLst>
          </p:cNvPr>
          <p:cNvSpPr txBox="1"/>
          <p:nvPr/>
        </p:nvSpPr>
        <p:spPr>
          <a:xfrm>
            <a:off x="7560439" y="3604313"/>
            <a:ext cx="426395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dirty="0"/>
              <a:t>Add them up and y cancels out</a:t>
            </a:r>
            <a:endParaRPr lang="zh-CN" altLang="en-US" sz="2200"/>
          </a:p>
        </p:txBody>
      </p:sp>
      <p:pic>
        <p:nvPicPr>
          <p:cNvPr id="2048" name="Picture 2047">
            <a:extLst>
              <a:ext uri="{FF2B5EF4-FFF2-40B4-BE49-F238E27FC236}">
                <a16:creationId xmlns:a16="http://schemas.microsoft.com/office/drawing/2014/main" id="{E89CE85F-67B5-46DD-9682-4EF9096666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933" y="5095318"/>
            <a:ext cx="10082134" cy="1082134"/>
          </a:xfrm>
          <a:prstGeom prst="rect">
            <a:avLst/>
          </a:prstGeom>
        </p:spPr>
      </p:pic>
      <p:pic>
        <p:nvPicPr>
          <p:cNvPr id="2051" name="Picture 2050">
            <a:extLst>
              <a:ext uri="{FF2B5EF4-FFF2-40B4-BE49-F238E27FC236}">
                <a16:creationId xmlns:a16="http://schemas.microsoft.com/office/drawing/2014/main" id="{0EAEDC30-1241-47F1-9694-5B917CBC93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9309" y="4763159"/>
            <a:ext cx="3528366" cy="41913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702ABED-6AB8-4DDC-9688-D5C2E5F2A0AC}"/>
              </a:ext>
            </a:extLst>
          </p:cNvPr>
          <p:cNvSpPr txBox="1"/>
          <p:nvPr/>
        </p:nvSpPr>
        <p:spPr>
          <a:xfrm>
            <a:off x="4994162" y="4577700"/>
            <a:ext cx="42639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scalar =&gt; vector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volume change </a:t>
            </a:r>
            <a:r>
              <a:rPr lang="en-US" altLang="zh-CN">
                <a:solidFill>
                  <a:srgbClr val="C00000"/>
                </a:solidFill>
              </a:rPr>
              <a:t>=&gt; determinant </a:t>
            </a:r>
            <a:r>
              <a:rPr lang="en-US" altLang="zh-CN" dirty="0">
                <a:solidFill>
                  <a:srgbClr val="C00000"/>
                </a:solidFill>
              </a:rPr>
              <a:t>of Jacobian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C6F821E-F3F2-4BAA-89C4-8F8CD0BEB542}"/>
              </a:ext>
            </a:extLst>
          </p:cNvPr>
          <p:cNvSpPr/>
          <p:nvPr/>
        </p:nvSpPr>
        <p:spPr>
          <a:xfrm>
            <a:off x="6096000" y="3173594"/>
            <a:ext cx="1130299" cy="4157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E0A0D0-1138-4B59-A851-D287D82BF164}"/>
              </a:ext>
            </a:extLst>
          </p:cNvPr>
          <p:cNvSpPr txBox="1"/>
          <p:nvPr/>
        </p:nvSpPr>
        <p:spPr>
          <a:xfrm>
            <a:off x="7560438" y="3157433"/>
            <a:ext cx="426395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dirty="0"/>
              <a:t>The </a:t>
            </a:r>
            <a:r>
              <a:rPr lang="en-US" altLang="zh-CN" sz="2200" dirty="0">
                <a:solidFill>
                  <a:srgbClr val="C00000"/>
                </a:solidFill>
              </a:rPr>
              <a:t>inverse</a:t>
            </a:r>
            <a:r>
              <a:rPr lang="en-US" altLang="zh-CN" sz="2200" dirty="0"/>
              <a:t> of volume change</a:t>
            </a:r>
            <a:endParaRPr lang="zh-CN" altLang="en-US" sz="2200"/>
          </a:p>
        </p:txBody>
      </p:sp>
      <p:sp>
        <p:nvSpPr>
          <p:cNvPr id="39" name="文本框 2">
            <a:extLst>
              <a:ext uri="{FF2B5EF4-FFF2-40B4-BE49-F238E27FC236}">
                <a16:creationId xmlns:a16="http://schemas.microsoft.com/office/drawing/2014/main" id="{0A75380C-0796-43CD-BE1D-CEC7EDF99AA3}"/>
              </a:ext>
            </a:extLst>
          </p:cNvPr>
          <p:cNvSpPr txBox="1"/>
          <p:nvPr/>
        </p:nvSpPr>
        <p:spPr>
          <a:xfrm>
            <a:off x="335999" y="2682009"/>
            <a:ext cx="108764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ea typeface="宋体" panose="02010600030101010101" pitchFamily="2" charset="-122"/>
              </a:rPr>
              <a:t>In log space:</a:t>
            </a:r>
          </a:p>
        </p:txBody>
      </p:sp>
      <p:cxnSp>
        <p:nvCxnSpPr>
          <p:cNvPr id="2053" name="Straight Connector 2052">
            <a:extLst>
              <a:ext uri="{FF2B5EF4-FFF2-40B4-BE49-F238E27FC236}">
                <a16:creationId xmlns:a16="http://schemas.microsoft.com/office/drawing/2014/main" id="{1CD4F6E7-83E0-45BB-84CA-5A7C1F079A27}"/>
              </a:ext>
            </a:extLst>
          </p:cNvPr>
          <p:cNvCxnSpPr>
            <a:cxnSpLocks/>
          </p:cNvCxnSpPr>
          <p:nvPr/>
        </p:nvCxnSpPr>
        <p:spPr>
          <a:xfrm>
            <a:off x="3155697" y="3277732"/>
            <a:ext cx="882903" cy="21428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ED6D509-81FA-4D20-8446-9326D5FB0634}"/>
              </a:ext>
            </a:extLst>
          </p:cNvPr>
          <p:cNvCxnSpPr>
            <a:cxnSpLocks/>
          </p:cNvCxnSpPr>
          <p:nvPr/>
        </p:nvCxnSpPr>
        <p:spPr>
          <a:xfrm>
            <a:off x="4514020" y="3742718"/>
            <a:ext cx="960284" cy="21563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E05D0B-8233-4DC2-AD59-FB9E441AD159}"/>
              </a:ext>
            </a:extLst>
          </p:cNvPr>
          <p:cNvCxnSpPr>
            <a:cxnSpLocks/>
          </p:cNvCxnSpPr>
          <p:nvPr/>
        </p:nvCxnSpPr>
        <p:spPr>
          <a:xfrm>
            <a:off x="6254886" y="3732170"/>
            <a:ext cx="250621" cy="27166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5198A49-877B-45BB-AAA6-51E7F17BC2A3}"/>
              </a:ext>
            </a:extLst>
          </p:cNvPr>
          <p:cNvCxnSpPr>
            <a:cxnSpLocks/>
          </p:cNvCxnSpPr>
          <p:nvPr/>
        </p:nvCxnSpPr>
        <p:spPr>
          <a:xfrm>
            <a:off x="6730258" y="3243932"/>
            <a:ext cx="250621" cy="27166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F76B4DE-E1A3-47E0-98A8-AD2D82E7AFE7}"/>
              </a:ext>
            </a:extLst>
          </p:cNvPr>
          <p:cNvSpPr/>
          <p:nvPr/>
        </p:nvSpPr>
        <p:spPr>
          <a:xfrm>
            <a:off x="9879495" y="5409490"/>
            <a:ext cx="1063487" cy="49096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AE01FE3-FCD3-4427-A58D-3A2D0B665CC1}"/>
              </a:ext>
            </a:extLst>
          </p:cNvPr>
          <p:cNvSpPr txBox="1"/>
          <p:nvPr/>
        </p:nvSpPr>
        <p:spPr>
          <a:xfrm>
            <a:off x="9521381" y="4763159"/>
            <a:ext cx="25020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Jacobian evaluated at </a:t>
            </a:r>
            <a:r>
              <a:rPr lang="en-US" altLang="zh-CN" dirty="0">
                <a:solidFill>
                  <a:srgbClr val="CF1717"/>
                </a:solidFill>
              </a:rPr>
              <a:t>the output of previous flow</a:t>
            </a:r>
            <a:endParaRPr lang="zh-CN" altLang="en-US">
              <a:solidFill>
                <a:srgbClr val="CF171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46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24" grpId="0"/>
      <p:bldP spid="23" grpId="0"/>
      <p:bldP spid="28" grpId="0"/>
      <p:bldP spid="29" grpId="0"/>
      <p:bldP spid="36" grpId="0"/>
      <p:bldP spid="37" grpId="0" animBg="1"/>
      <p:bldP spid="38" grpId="0"/>
      <p:bldP spid="39" grpId="0"/>
      <p:bldP spid="52" grpId="0" animBg="1"/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F48AAACC-EA80-4E53-98A1-42859E3D5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658" y="1572983"/>
            <a:ext cx="4534293" cy="9449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7C3D9F-E802-4823-9B6C-284F36FAF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261110"/>
            <a:ext cx="4863529" cy="504001"/>
          </a:xfrm>
        </p:spPr>
        <p:txBody>
          <a:bodyPr>
            <a:normAutofit/>
          </a:bodyPr>
          <a:lstStyle/>
          <a:p>
            <a:r>
              <a:rPr lang="en-US" altLang="zh-CN" dirty="0"/>
              <a:t>Normalizing Flows: Examples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C656CF-2EDD-47EB-8563-2B1816D56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A32C-784D-4C90-A57A-523B08FB85CB}" type="datetime1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42937-01A2-48C5-8270-2D1B6C835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Normalizing Flows for Implicit BNN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C03E4-36A9-498B-A751-F37BE1E6A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7" name="矩形 5">
            <a:extLst>
              <a:ext uri="{FF2B5EF4-FFF2-40B4-BE49-F238E27FC236}">
                <a16:creationId xmlns:a16="http://schemas.microsoft.com/office/drawing/2014/main" id="{3E4FF4ED-2A58-4920-9A36-13F10F7B1982}"/>
              </a:ext>
            </a:extLst>
          </p:cNvPr>
          <p:cNvSpPr/>
          <p:nvPr/>
        </p:nvSpPr>
        <p:spPr>
          <a:xfrm>
            <a:off x="336000" y="2539269"/>
            <a:ext cx="80090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Wingdings" panose="05000000000000000000" pitchFamily="2" charset="2"/>
              <a:buChar char="p"/>
            </a:pPr>
            <a:r>
              <a:rPr lang="en-US" altLang="zh-CN" sz="2400" dirty="0">
                <a:ea typeface="黑体" panose="02010609060101010101" pitchFamily="49" charset="-122"/>
                <a:cs typeface="Arial" pitchFamily="34" charset="0"/>
              </a:rPr>
              <a:t>Planar Flow</a:t>
            </a:r>
            <a:endParaRPr lang="zh-CN" altLang="en-US" sz="24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14">
            <a:extLst>
              <a:ext uri="{FF2B5EF4-FFF2-40B4-BE49-F238E27FC236}">
                <a16:creationId xmlns:a16="http://schemas.microsoft.com/office/drawing/2014/main" id="{B713A6A1-F45D-4297-A91F-C6F498815B8B}"/>
              </a:ext>
            </a:extLst>
          </p:cNvPr>
          <p:cNvSpPr/>
          <p:nvPr/>
        </p:nvSpPr>
        <p:spPr>
          <a:xfrm>
            <a:off x="335999" y="4379592"/>
            <a:ext cx="62456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Wingdings" panose="05000000000000000000" pitchFamily="2" charset="2"/>
              <a:buChar char="p"/>
            </a:pPr>
            <a:r>
              <a:rPr lang="en-US" altLang="zh-CN" sz="2400" dirty="0">
                <a:ea typeface="黑体" panose="02010609060101010101" pitchFamily="49" charset="-122"/>
                <a:cs typeface="Arial" pitchFamily="34" charset="0"/>
              </a:rPr>
              <a:t>Invertible 1x1 Convolution (Glow, for images)</a:t>
            </a:r>
            <a:endParaRPr lang="zh-CN" altLang="en-US" sz="24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045FD7-B3B4-45AE-BA6C-7B28975B7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2351" y="2881574"/>
            <a:ext cx="5581049" cy="1468330"/>
          </a:xfrm>
          <a:prstGeom prst="rect">
            <a:avLst/>
          </a:prstGeom>
        </p:spPr>
      </p:pic>
      <p:sp>
        <p:nvSpPr>
          <p:cNvPr id="14" name="矩形 5">
            <a:extLst>
              <a:ext uri="{FF2B5EF4-FFF2-40B4-BE49-F238E27FC236}">
                <a16:creationId xmlns:a16="http://schemas.microsoft.com/office/drawing/2014/main" id="{1F94B971-C457-498B-9FB1-AEE79CBA0E53}"/>
              </a:ext>
            </a:extLst>
          </p:cNvPr>
          <p:cNvSpPr/>
          <p:nvPr/>
        </p:nvSpPr>
        <p:spPr>
          <a:xfrm>
            <a:off x="336000" y="1076057"/>
            <a:ext cx="50527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Wingdings" panose="05000000000000000000" pitchFamily="2" charset="2"/>
              <a:buChar char="p"/>
            </a:pPr>
            <a:r>
              <a:rPr lang="en-US" altLang="zh-CN" sz="2400" dirty="0">
                <a:ea typeface="黑体" panose="02010609060101010101" pitchFamily="49" charset="-122"/>
                <a:cs typeface="Times New Roman" panose="02020603050405020304" pitchFamily="18" charset="0"/>
              </a:rPr>
              <a:t>Affine Transform</a:t>
            </a:r>
            <a:endParaRPr lang="zh-CN" altLang="en-US" sz="24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2">
            <a:extLst>
              <a:ext uri="{FF2B5EF4-FFF2-40B4-BE49-F238E27FC236}">
                <a16:creationId xmlns:a16="http://schemas.microsoft.com/office/drawing/2014/main" id="{E5278BAF-D54C-49C9-A34D-52B326B4FFE0}"/>
              </a:ext>
            </a:extLst>
          </p:cNvPr>
          <p:cNvSpPr txBox="1"/>
          <p:nvPr/>
        </p:nvSpPr>
        <p:spPr>
          <a:xfrm>
            <a:off x="335999" y="1614577"/>
            <a:ext cx="50527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ea typeface="宋体" panose="02010600030101010101" pitchFamily="2" charset="-122"/>
              </a:rPr>
              <a:t>Scale and shift the original vector:</a:t>
            </a:r>
          </a:p>
        </p:txBody>
      </p:sp>
      <p:sp>
        <p:nvSpPr>
          <p:cNvPr id="24" name="文本框 2">
            <a:extLst>
              <a:ext uri="{FF2B5EF4-FFF2-40B4-BE49-F238E27FC236}">
                <a16:creationId xmlns:a16="http://schemas.microsoft.com/office/drawing/2014/main" id="{20872EBE-EC5D-4ECE-82F6-2D034FEC2F03}"/>
              </a:ext>
            </a:extLst>
          </p:cNvPr>
          <p:cNvSpPr txBox="1"/>
          <p:nvPr/>
        </p:nvSpPr>
        <p:spPr>
          <a:xfrm>
            <a:off x="335999" y="2036677"/>
            <a:ext cx="50527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ea typeface="宋体" panose="02010600030101010101" pitchFamily="2" charset="-122"/>
              </a:rPr>
              <a:t>log determinant: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B5092AE-3354-4C78-8727-9BA43E5E9E15}"/>
              </a:ext>
            </a:extLst>
          </p:cNvPr>
          <p:cNvCxnSpPr/>
          <p:nvPr/>
        </p:nvCxnSpPr>
        <p:spPr>
          <a:xfrm flipH="1">
            <a:off x="5476672" y="2770101"/>
            <a:ext cx="359924" cy="230833"/>
          </a:xfrm>
          <a:prstGeom prst="straightConnector1">
            <a:avLst/>
          </a:prstGeom>
          <a:ln w="25400">
            <a:solidFill>
              <a:srgbClr val="C0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D4FFF0A-063C-49F7-905B-3236DF68CBBB}"/>
              </a:ext>
            </a:extLst>
          </p:cNvPr>
          <p:cNvSpPr txBox="1"/>
          <p:nvPr/>
        </p:nvSpPr>
        <p:spPr>
          <a:xfrm>
            <a:off x="5918816" y="2565894"/>
            <a:ext cx="16006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tanh function</a:t>
            </a:r>
          </a:p>
        </p:txBody>
      </p:sp>
      <p:sp>
        <p:nvSpPr>
          <p:cNvPr id="30" name="文本框 2">
            <a:extLst>
              <a:ext uri="{FF2B5EF4-FFF2-40B4-BE49-F238E27FC236}">
                <a16:creationId xmlns:a16="http://schemas.microsoft.com/office/drawing/2014/main" id="{1110CD71-078C-42A6-9B77-410E8488F365}"/>
              </a:ext>
            </a:extLst>
          </p:cNvPr>
          <p:cNvSpPr txBox="1"/>
          <p:nvPr/>
        </p:nvSpPr>
        <p:spPr>
          <a:xfrm>
            <a:off x="335999" y="2955526"/>
            <a:ext cx="50527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ea typeface="宋体" panose="02010600030101010101" pitchFamily="2" charset="-122"/>
              </a:rPr>
              <a:t>Transform:</a:t>
            </a:r>
          </a:p>
        </p:txBody>
      </p:sp>
      <p:sp>
        <p:nvSpPr>
          <p:cNvPr id="31" name="文本框 2">
            <a:extLst>
              <a:ext uri="{FF2B5EF4-FFF2-40B4-BE49-F238E27FC236}">
                <a16:creationId xmlns:a16="http://schemas.microsoft.com/office/drawing/2014/main" id="{5A79E63B-6008-4D69-82ED-B83D50266F99}"/>
              </a:ext>
            </a:extLst>
          </p:cNvPr>
          <p:cNvSpPr txBox="1"/>
          <p:nvPr/>
        </p:nvSpPr>
        <p:spPr>
          <a:xfrm>
            <a:off x="335999" y="3377626"/>
            <a:ext cx="50527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ea typeface="宋体" panose="02010600030101010101" pitchFamily="2" charset="-122"/>
              </a:rPr>
              <a:t>Jacobian matrix:</a:t>
            </a:r>
          </a:p>
        </p:txBody>
      </p:sp>
      <p:sp>
        <p:nvSpPr>
          <p:cNvPr id="32" name="文本框 2">
            <a:extLst>
              <a:ext uri="{FF2B5EF4-FFF2-40B4-BE49-F238E27FC236}">
                <a16:creationId xmlns:a16="http://schemas.microsoft.com/office/drawing/2014/main" id="{50D6E270-7F66-4922-BC9E-109A5B41D451}"/>
              </a:ext>
            </a:extLst>
          </p:cNvPr>
          <p:cNvSpPr txBox="1"/>
          <p:nvPr/>
        </p:nvSpPr>
        <p:spPr>
          <a:xfrm>
            <a:off x="335999" y="3763105"/>
            <a:ext cx="50527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>
                <a:ea typeface="宋体" panose="02010600030101010101" pitchFamily="2" charset="-122"/>
              </a:rPr>
              <a:t>determinant</a:t>
            </a:r>
            <a:r>
              <a:rPr lang="en-US" altLang="zh-CN" sz="2200" dirty="0"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33" name="文本框 2">
            <a:extLst>
              <a:ext uri="{FF2B5EF4-FFF2-40B4-BE49-F238E27FC236}">
                <a16:creationId xmlns:a16="http://schemas.microsoft.com/office/drawing/2014/main" id="{4A4468A5-DCF3-4C32-9690-C5D5248C8A21}"/>
              </a:ext>
            </a:extLst>
          </p:cNvPr>
          <p:cNvSpPr txBox="1"/>
          <p:nvPr/>
        </p:nvSpPr>
        <p:spPr>
          <a:xfrm>
            <a:off x="335999" y="4837866"/>
            <a:ext cx="50527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ea typeface="宋体" panose="02010600030101010101" pitchFamily="2" charset="-122"/>
              </a:rPr>
              <a:t>2D Convolution: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842BA96-DA6E-4640-A70A-799111A51D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9606" y="4831708"/>
            <a:ext cx="1707028" cy="48010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F574A91-5845-4BC6-BF82-4064FCC2CEF8}"/>
              </a:ext>
            </a:extLst>
          </p:cNvPr>
          <p:cNvSpPr txBox="1"/>
          <p:nvPr/>
        </p:nvSpPr>
        <p:spPr>
          <a:xfrm>
            <a:off x="5972263" y="4867222"/>
            <a:ext cx="4362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shared matrix </a:t>
            </a:r>
            <a:r>
              <a:rPr lang="en-US" altLang="zh-CN" dirty="0"/>
              <a:t>for all (height, width) positions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37" name="文本框 2">
            <a:extLst>
              <a:ext uri="{FF2B5EF4-FFF2-40B4-BE49-F238E27FC236}">
                <a16:creationId xmlns:a16="http://schemas.microsoft.com/office/drawing/2014/main" id="{316B8560-FABD-427A-8AD8-01299E35032D}"/>
              </a:ext>
            </a:extLst>
          </p:cNvPr>
          <p:cNvSpPr txBox="1"/>
          <p:nvPr/>
        </p:nvSpPr>
        <p:spPr>
          <a:xfrm>
            <a:off x="335999" y="5351001"/>
            <a:ext cx="50527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ea typeface="宋体" panose="02010600030101010101" pitchFamily="2" charset="-122"/>
              </a:rPr>
              <a:t>log determinant: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6BDC2E74-EB21-44DC-B31B-4D013D4270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1952" y="5344654"/>
            <a:ext cx="4221846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46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4" grpId="0"/>
      <p:bldP spid="17" grpId="0"/>
      <p:bldP spid="24" grpId="0"/>
      <p:bldP spid="29" grpId="0"/>
      <p:bldP spid="30" grpId="0"/>
      <p:bldP spid="31" grpId="0"/>
      <p:bldP spid="32" grpId="0"/>
      <p:bldP spid="33" grpId="0"/>
      <p:bldP spid="36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586B7E8-1EF8-481C-978A-3345A725D9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064"/>
          <a:stretch/>
        </p:blipFill>
        <p:spPr>
          <a:xfrm>
            <a:off x="2483816" y="2459352"/>
            <a:ext cx="7011008" cy="10347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47D16A1-44DB-4271-A97A-CA85642143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8327"/>
          <a:stretch/>
        </p:blipFill>
        <p:spPr>
          <a:xfrm>
            <a:off x="6437089" y="1537722"/>
            <a:ext cx="3307367" cy="5516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7C3D9F-E802-4823-9B6C-284F36FAF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261110"/>
            <a:ext cx="4863529" cy="504001"/>
          </a:xfrm>
        </p:spPr>
        <p:txBody>
          <a:bodyPr>
            <a:normAutofit/>
          </a:bodyPr>
          <a:lstStyle/>
          <a:p>
            <a:r>
              <a:rPr lang="en-US" altLang="zh-CN" dirty="0"/>
              <a:t>Loss Formulation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C656CF-2EDD-47EB-8563-2B1816D56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A32C-784D-4C90-A57A-523B08FB85CB}" type="datetime1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42937-01A2-48C5-8270-2D1B6C835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Normalizing Flows for Implicit BNN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C03E4-36A9-498B-A751-F37BE1E6A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7" name="矩形 5">
            <a:extLst>
              <a:ext uri="{FF2B5EF4-FFF2-40B4-BE49-F238E27FC236}">
                <a16:creationId xmlns:a16="http://schemas.microsoft.com/office/drawing/2014/main" id="{3E4FF4ED-2A58-4920-9A36-13F10F7B1982}"/>
              </a:ext>
            </a:extLst>
          </p:cNvPr>
          <p:cNvSpPr/>
          <p:nvPr/>
        </p:nvSpPr>
        <p:spPr>
          <a:xfrm>
            <a:off x="336000" y="1076057"/>
            <a:ext cx="56533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Wingdings" panose="05000000000000000000" pitchFamily="2" charset="2"/>
              <a:buChar char="p"/>
            </a:pPr>
            <a:r>
              <a:rPr lang="en-US" altLang="zh-CN" sz="2400" dirty="0">
                <a:ea typeface="黑体" panose="02010609060101010101" pitchFamily="49" charset="-122"/>
                <a:cs typeface="Arial" pitchFamily="34" charset="0"/>
              </a:rPr>
              <a:t>Evidence Lower Bound (ELBO)</a:t>
            </a:r>
            <a:endParaRPr lang="zh-CN" altLang="en-US" sz="24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2">
            <a:extLst>
              <a:ext uri="{FF2B5EF4-FFF2-40B4-BE49-F238E27FC236}">
                <a16:creationId xmlns:a16="http://schemas.microsoft.com/office/drawing/2014/main" id="{288F4FAD-18B8-4C3E-A389-CAA68DF13458}"/>
              </a:ext>
            </a:extLst>
          </p:cNvPr>
          <p:cNvSpPr txBox="1"/>
          <p:nvPr/>
        </p:nvSpPr>
        <p:spPr>
          <a:xfrm>
            <a:off x="335998" y="1614577"/>
            <a:ext cx="65915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ea typeface="宋体" panose="02010600030101010101" pitchFamily="2" charset="-122"/>
              </a:rPr>
              <a:t>Approximate true distribution with flow:</a:t>
            </a:r>
          </a:p>
        </p:txBody>
      </p:sp>
      <p:sp>
        <p:nvSpPr>
          <p:cNvPr id="13" name="文本框 2">
            <a:extLst>
              <a:ext uri="{FF2B5EF4-FFF2-40B4-BE49-F238E27FC236}">
                <a16:creationId xmlns:a16="http://schemas.microsoft.com/office/drawing/2014/main" id="{A11F8F76-F894-418A-84D1-68A0EF66EC49}"/>
              </a:ext>
            </a:extLst>
          </p:cNvPr>
          <p:cNvSpPr txBox="1"/>
          <p:nvPr/>
        </p:nvSpPr>
        <p:spPr>
          <a:xfrm>
            <a:off x="335998" y="2243909"/>
            <a:ext cx="65915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ea typeface="宋体" panose="02010600030101010101" pitchFamily="2" charset="-122"/>
              </a:rPr>
              <a:t>Equivalent to maximizing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2924AE-93DF-4838-990C-D1859E4E5233}"/>
              </a:ext>
            </a:extLst>
          </p:cNvPr>
          <p:cNvSpPr txBox="1"/>
          <p:nvPr/>
        </p:nvSpPr>
        <p:spPr>
          <a:xfrm>
            <a:off x="3162660" y="3244334"/>
            <a:ext cx="3498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data likelihood (cross entropy loss)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103987-B969-4E6B-A55B-D32763389509}"/>
              </a:ext>
            </a:extLst>
          </p:cNvPr>
          <p:cNvSpPr txBox="1"/>
          <p:nvPr/>
        </p:nvSpPr>
        <p:spPr>
          <a:xfrm>
            <a:off x="7101869" y="3244334"/>
            <a:ext cx="3498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regularization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0ADAD0-E34C-49C0-96C8-27F3DADEEC5E}"/>
              </a:ext>
            </a:extLst>
          </p:cNvPr>
          <p:cNvSpPr txBox="1"/>
          <p:nvPr/>
        </p:nvSpPr>
        <p:spPr>
          <a:xfrm>
            <a:off x="6566044" y="965291"/>
            <a:ext cx="26475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latent variable in all layers of a neural network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E69EEB-1892-4BA4-8138-32749A9256F5}"/>
              </a:ext>
            </a:extLst>
          </p:cNvPr>
          <p:cNvSpPr/>
          <p:nvPr/>
        </p:nvSpPr>
        <p:spPr>
          <a:xfrm>
            <a:off x="7310590" y="1691432"/>
            <a:ext cx="441931" cy="29247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EBECBB-CA7B-4976-9C3B-EEC05C418236}"/>
              </a:ext>
            </a:extLst>
          </p:cNvPr>
          <p:cNvSpPr/>
          <p:nvPr/>
        </p:nvSpPr>
        <p:spPr>
          <a:xfrm>
            <a:off x="7752521" y="2846387"/>
            <a:ext cx="441931" cy="29247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D57538C-E2E5-4194-9797-6D139A4B8528}"/>
              </a:ext>
            </a:extLst>
          </p:cNvPr>
          <p:cNvCxnSpPr>
            <a:cxnSpLocks/>
          </p:cNvCxnSpPr>
          <p:nvPr/>
        </p:nvCxnSpPr>
        <p:spPr>
          <a:xfrm flipH="1">
            <a:off x="7990233" y="2476414"/>
            <a:ext cx="408332" cy="293118"/>
          </a:xfrm>
          <a:prstGeom prst="straightConnector1">
            <a:avLst/>
          </a:prstGeom>
          <a:ln w="25400">
            <a:solidFill>
              <a:srgbClr val="C0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E351F98-9302-482A-85CA-115601248CCC}"/>
              </a:ext>
            </a:extLst>
          </p:cNvPr>
          <p:cNvSpPr txBox="1"/>
          <p:nvPr/>
        </p:nvSpPr>
        <p:spPr>
          <a:xfrm>
            <a:off x="7101868" y="2092334"/>
            <a:ext cx="3498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assume independent layers </a:t>
            </a:r>
          </a:p>
        </p:txBody>
      </p:sp>
      <p:sp>
        <p:nvSpPr>
          <p:cNvPr id="25" name="文本框 2">
            <a:extLst>
              <a:ext uri="{FF2B5EF4-FFF2-40B4-BE49-F238E27FC236}">
                <a16:creationId xmlns:a16="http://schemas.microsoft.com/office/drawing/2014/main" id="{1BC78057-1383-418E-9B63-CD557F8D09C7}"/>
              </a:ext>
            </a:extLst>
          </p:cNvPr>
          <p:cNvSpPr txBox="1"/>
          <p:nvPr/>
        </p:nvSpPr>
        <p:spPr>
          <a:xfrm>
            <a:off x="335997" y="3719014"/>
            <a:ext cx="100503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ea typeface="宋体" panose="02010600030101010101" pitchFamily="2" charset="-122"/>
              </a:rPr>
              <a:t>Likelihood only needs final prediction, but KL needs more consideration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7FA009-362A-41C7-9887-FC98EDB60B11}"/>
              </a:ext>
            </a:extLst>
          </p:cNvPr>
          <p:cNvSpPr txBox="1"/>
          <p:nvPr/>
        </p:nvSpPr>
        <p:spPr>
          <a:xfrm>
            <a:off x="9442881" y="1037885"/>
            <a:ext cx="26475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weights of deterministic part (can be copied)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D06B2E-46CC-46C5-AEFE-CB8042EFB186}"/>
              </a:ext>
            </a:extLst>
          </p:cNvPr>
          <p:cNvSpPr/>
          <p:nvPr/>
        </p:nvSpPr>
        <p:spPr>
          <a:xfrm>
            <a:off x="9350456" y="1674796"/>
            <a:ext cx="288736" cy="33926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76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3" grpId="0"/>
      <p:bldP spid="16" grpId="0"/>
      <p:bldP spid="17" grpId="0"/>
      <p:bldP spid="18" grpId="0"/>
      <p:bldP spid="20" grpId="0" animBg="1"/>
      <p:bldP spid="21" grpId="0" animBg="1"/>
      <p:bldP spid="24" grpId="0"/>
      <p:bldP spid="25" grpId="0"/>
      <p:bldP spid="26" grpId="0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B054B370-5737-4C3A-B9CE-5BC87500C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81" y="2946594"/>
            <a:ext cx="10981372" cy="28729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79EC3D5-E734-44BD-91E4-7C7354A27E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968" b="19290"/>
          <a:stretch/>
        </p:blipFill>
        <p:spPr>
          <a:xfrm>
            <a:off x="4971427" y="2383543"/>
            <a:ext cx="6763871" cy="7048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86B7E8-1EF8-481C-978A-3345A725D94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4064"/>
          <a:stretch/>
        </p:blipFill>
        <p:spPr>
          <a:xfrm>
            <a:off x="2209800" y="1306889"/>
            <a:ext cx="7011008" cy="10347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7C3D9F-E802-4823-9B6C-284F36FAF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261110"/>
            <a:ext cx="4863529" cy="504001"/>
          </a:xfrm>
        </p:spPr>
        <p:txBody>
          <a:bodyPr>
            <a:normAutofit/>
          </a:bodyPr>
          <a:lstStyle/>
          <a:p>
            <a:r>
              <a:rPr lang="en-US" altLang="zh-CN" dirty="0"/>
              <a:t>Loss Formulation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C656CF-2EDD-47EB-8563-2B1816D56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A32C-784D-4C90-A57A-523B08FB85CB}" type="datetime1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42937-01A2-48C5-8270-2D1B6C835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Normalizing Flows for Implicit BNN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C03E4-36A9-498B-A751-F37BE1E6A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7" name="矩形 5">
            <a:extLst>
              <a:ext uri="{FF2B5EF4-FFF2-40B4-BE49-F238E27FC236}">
                <a16:creationId xmlns:a16="http://schemas.microsoft.com/office/drawing/2014/main" id="{3E4FF4ED-2A58-4920-9A36-13F10F7B1982}"/>
              </a:ext>
            </a:extLst>
          </p:cNvPr>
          <p:cNvSpPr/>
          <p:nvPr/>
        </p:nvSpPr>
        <p:spPr>
          <a:xfrm>
            <a:off x="336000" y="1076057"/>
            <a:ext cx="56533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Wingdings" panose="05000000000000000000" pitchFamily="2" charset="2"/>
              <a:buChar char="p"/>
            </a:pPr>
            <a:r>
              <a:rPr lang="en-US" altLang="zh-CN" sz="2400" dirty="0">
                <a:ea typeface="黑体" panose="02010609060101010101" pitchFamily="49" charset="-122"/>
                <a:cs typeface="Arial" pitchFamily="34" charset="0"/>
              </a:rPr>
              <a:t>Evidence Lower Bound (ELBO)</a:t>
            </a:r>
            <a:endParaRPr lang="zh-CN" altLang="en-US" sz="24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14">
            <a:extLst>
              <a:ext uri="{FF2B5EF4-FFF2-40B4-BE49-F238E27FC236}">
                <a16:creationId xmlns:a16="http://schemas.microsoft.com/office/drawing/2014/main" id="{B713A6A1-F45D-4297-A91F-C6F498815B8B}"/>
              </a:ext>
            </a:extLst>
          </p:cNvPr>
          <p:cNvSpPr/>
          <p:nvPr/>
        </p:nvSpPr>
        <p:spPr>
          <a:xfrm>
            <a:off x="336000" y="2189303"/>
            <a:ext cx="45999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Wingdings" panose="05000000000000000000" pitchFamily="2" charset="2"/>
              <a:buChar char="p"/>
            </a:pPr>
            <a:r>
              <a:rPr lang="en-US" altLang="zh-CN" sz="2400" dirty="0">
                <a:ea typeface="黑体" panose="02010609060101010101" pitchFamily="49" charset="-122"/>
                <a:cs typeface="Arial" pitchFamily="34" charset="0"/>
              </a:rPr>
              <a:t>KL for </a:t>
            </a:r>
            <a:r>
              <a:rPr lang="en-US" altLang="zh-CN" sz="2400" dirty="0">
                <a:solidFill>
                  <a:srgbClr val="C00000"/>
                </a:solidFill>
                <a:ea typeface="黑体" panose="02010609060101010101" pitchFamily="49" charset="-122"/>
                <a:cs typeface="Arial" pitchFamily="34" charset="0"/>
              </a:rPr>
              <a:t>one</a:t>
            </a:r>
            <a:r>
              <a:rPr lang="en-US" altLang="zh-CN" sz="2400" dirty="0">
                <a:ea typeface="黑体" panose="02010609060101010101" pitchFamily="49" charset="-122"/>
                <a:cs typeface="Arial" pitchFamily="34" charset="0"/>
              </a:rPr>
              <a:t> layer</a:t>
            </a:r>
            <a:endParaRPr lang="zh-CN" altLang="en-US" sz="24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FA18079-A392-4442-98D4-80CB8790180F}"/>
              </a:ext>
            </a:extLst>
          </p:cNvPr>
          <p:cNvCxnSpPr>
            <a:cxnSpLocks/>
          </p:cNvCxnSpPr>
          <p:nvPr/>
        </p:nvCxnSpPr>
        <p:spPr>
          <a:xfrm flipH="1">
            <a:off x="7583558" y="2946594"/>
            <a:ext cx="1451112" cy="896811"/>
          </a:xfrm>
          <a:prstGeom prst="straightConnector1">
            <a:avLst/>
          </a:prstGeom>
          <a:ln w="25400">
            <a:solidFill>
              <a:srgbClr val="C0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A276E97-174B-4CE6-839E-FCDEC3812AA5}"/>
              </a:ext>
            </a:extLst>
          </p:cNvPr>
          <p:cNvSpPr txBox="1"/>
          <p:nvPr/>
        </p:nvSpPr>
        <p:spPr>
          <a:xfrm>
            <a:off x="1496572" y="4202406"/>
            <a:ext cx="2084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change of variable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D6E99FA-91C8-463E-AAC7-73EFC71B5882}"/>
              </a:ext>
            </a:extLst>
          </p:cNvPr>
          <p:cNvCxnSpPr>
            <a:cxnSpLocks/>
          </p:cNvCxnSpPr>
          <p:nvPr/>
        </p:nvCxnSpPr>
        <p:spPr>
          <a:xfrm flipV="1">
            <a:off x="3339548" y="4312392"/>
            <a:ext cx="387627" cy="74680"/>
          </a:xfrm>
          <a:prstGeom prst="straightConnector1">
            <a:avLst/>
          </a:prstGeom>
          <a:ln w="25400">
            <a:solidFill>
              <a:srgbClr val="C0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12481D1-4C27-4029-B7EE-FBF09814A984}"/>
              </a:ext>
            </a:extLst>
          </p:cNvPr>
          <p:cNvCxnSpPr>
            <a:cxnSpLocks/>
          </p:cNvCxnSpPr>
          <p:nvPr/>
        </p:nvCxnSpPr>
        <p:spPr>
          <a:xfrm flipV="1">
            <a:off x="2767764" y="3561498"/>
            <a:ext cx="959411" cy="640908"/>
          </a:xfrm>
          <a:prstGeom prst="straightConnector1">
            <a:avLst/>
          </a:prstGeom>
          <a:ln w="25400">
            <a:solidFill>
              <a:srgbClr val="C0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784BF61-0A4D-462E-81A9-27B1EFB3DDFD}"/>
              </a:ext>
            </a:extLst>
          </p:cNvPr>
          <p:cNvSpPr txBox="1"/>
          <p:nvPr/>
        </p:nvSpPr>
        <p:spPr>
          <a:xfrm>
            <a:off x="551164" y="2638434"/>
            <a:ext cx="3030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the </a:t>
            </a:r>
            <a:r>
              <a:rPr lang="en-US" altLang="zh-CN" dirty="0">
                <a:solidFill>
                  <a:srgbClr val="C00000"/>
                </a:solidFill>
              </a:rPr>
              <a:t>k th flow </a:t>
            </a:r>
            <a:r>
              <a:rPr lang="en-US" altLang="zh-CN" dirty="0"/>
              <a:t>in this layer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CEFF9F2-F6EA-4399-A5AA-E69E4311532C}"/>
              </a:ext>
            </a:extLst>
          </p:cNvPr>
          <p:cNvCxnSpPr>
            <a:cxnSpLocks/>
          </p:cNvCxnSpPr>
          <p:nvPr/>
        </p:nvCxnSpPr>
        <p:spPr>
          <a:xfrm>
            <a:off x="2015986" y="2995232"/>
            <a:ext cx="0" cy="307317"/>
          </a:xfrm>
          <a:prstGeom prst="straightConnector1">
            <a:avLst/>
          </a:prstGeom>
          <a:ln w="25400">
            <a:solidFill>
              <a:srgbClr val="C0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83E7C37-2793-4000-88F3-40743184F687}"/>
              </a:ext>
            </a:extLst>
          </p:cNvPr>
          <p:cNvSpPr txBox="1"/>
          <p:nvPr/>
        </p:nvSpPr>
        <p:spPr>
          <a:xfrm>
            <a:off x="2568693" y="5445923"/>
            <a:ext cx="2939814" cy="6409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log probability of </a:t>
            </a:r>
            <a:r>
              <a:rPr lang="en-US" altLang="zh-CN" dirty="0">
                <a:solidFill>
                  <a:srgbClr val="C00000"/>
                </a:solidFill>
              </a:rPr>
              <a:t>initial </a:t>
            </a:r>
            <a:r>
              <a:rPr lang="en-US" altLang="zh-CN" dirty="0"/>
              <a:t>samples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/>
              <a:t>in </a:t>
            </a:r>
            <a:r>
              <a:rPr lang="en-US" altLang="zh-CN" dirty="0">
                <a:solidFill>
                  <a:srgbClr val="C00000"/>
                </a:solidFill>
              </a:rPr>
              <a:t>base </a:t>
            </a:r>
            <a:r>
              <a:rPr lang="en-US" altLang="zh-CN" dirty="0"/>
              <a:t>distribution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C1FEAE-F614-4585-887E-6342605E8E71}"/>
              </a:ext>
            </a:extLst>
          </p:cNvPr>
          <p:cNvSpPr txBox="1"/>
          <p:nvPr/>
        </p:nvSpPr>
        <p:spPr>
          <a:xfrm>
            <a:off x="5398759" y="5597277"/>
            <a:ext cx="3511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sum of log det Jacobian from </a:t>
            </a:r>
            <a:r>
              <a:rPr lang="en-US" altLang="zh-CN" dirty="0">
                <a:solidFill>
                  <a:srgbClr val="C00000"/>
                </a:solidFill>
              </a:rPr>
              <a:t>flow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8B9EDE-82D9-406C-8712-8A9DD999CDC7}"/>
              </a:ext>
            </a:extLst>
          </p:cNvPr>
          <p:cNvSpPr txBox="1"/>
          <p:nvPr/>
        </p:nvSpPr>
        <p:spPr>
          <a:xfrm>
            <a:off x="8910585" y="5437472"/>
            <a:ext cx="30660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log probability of </a:t>
            </a:r>
            <a:r>
              <a:rPr lang="en-US" altLang="zh-CN" dirty="0">
                <a:solidFill>
                  <a:srgbClr val="C00000"/>
                </a:solidFill>
              </a:rPr>
              <a:t>transformed</a:t>
            </a:r>
            <a:r>
              <a:rPr lang="en-US" altLang="zh-CN" dirty="0"/>
              <a:t> samples in </a:t>
            </a:r>
            <a:r>
              <a:rPr lang="en-US" altLang="zh-CN" dirty="0">
                <a:solidFill>
                  <a:srgbClr val="C00000"/>
                </a:solidFill>
              </a:rPr>
              <a:t>prior</a:t>
            </a:r>
            <a:r>
              <a:rPr lang="en-US" altLang="zh-CN" dirty="0"/>
              <a:t> distribution</a:t>
            </a:r>
          </a:p>
        </p:txBody>
      </p:sp>
    </p:spTree>
    <p:extLst>
      <p:ext uri="{BB962C8B-B14F-4D97-AF65-F5344CB8AC3E}">
        <p14:creationId xmlns:p14="http://schemas.microsoft.com/office/powerpoint/2010/main" val="314454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0" grpId="0"/>
      <p:bldP spid="30" grpId="0"/>
      <p:bldP spid="37" grpId="0"/>
      <p:bldP spid="38" grpId="0"/>
      <p:bldP spid="39" grpId="0"/>
    </p:bldLst>
  </p:timing>
</p:sld>
</file>

<file path=ppt/theme/theme1.xml><?xml version="1.0" encoding="utf-8"?>
<a:theme xmlns:a="http://schemas.openxmlformats.org/drawingml/2006/main" name="Title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4119</TotalTime>
  <Words>2283</Words>
  <Application>Microsoft Office PowerPoint</Application>
  <PresentationFormat>Widescreen</PresentationFormat>
  <Paragraphs>351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等线</vt:lpstr>
      <vt:lpstr>Arial</vt:lpstr>
      <vt:lpstr>Cambria Math</vt:lpstr>
      <vt:lpstr>Times New Roman</vt:lpstr>
      <vt:lpstr>Wingdings</vt:lpstr>
      <vt:lpstr>Title​​</vt:lpstr>
      <vt:lpstr>Bayesian Deep Learning: Normalizing Flows for Implicit Bayesian Neural Networks</vt:lpstr>
      <vt:lpstr>Contents</vt:lpstr>
      <vt:lpstr>Introduction</vt:lpstr>
      <vt:lpstr>Introduction</vt:lpstr>
      <vt:lpstr>General Network Structure</vt:lpstr>
      <vt:lpstr>Normalizing Flows: Properties</vt:lpstr>
      <vt:lpstr>Normalizing Flows: Examples</vt:lpstr>
      <vt:lpstr>Loss Formulation</vt:lpstr>
      <vt:lpstr>Loss Formulation</vt:lpstr>
      <vt:lpstr>2D Binary Classification</vt:lpstr>
      <vt:lpstr>2D Binary Classification</vt:lpstr>
      <vt:lpstr>NF on LeNet (5 layers)</vt:lpstr>
      <vt:lpstr>NF on VGG</vt:lpstr>
      <vt:lpstr>Discussions</vt:lpstr>
      <vt:lpstr>Drawings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 付凌</dc:creator>
  <cp:lastModifiedBy>Xiong Weijiang</cp:lastModifiedBy>
  <cp:revision>635</cp:revision>
  <dcterms:created xsi:type="dcterms:W3CDTF">2019-06-10T04:32:54Z</dcterms:created>
  <dcterms:modified xsi:type="dcterms:W3CDTF">2021-09-26T20:50:00Z</dcterms:modified>
</cp:coreProperties>
</file>