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10" r:id="rId1"/>
  </p:sldMasterIdLst>
  <p:notesMasterIdLst>
    <p:notesMasterId r:id="rId7"/>
  </p:notesMasterIdLst>
  <p:sldIdLst>
    <p:sldId id="256" r:id="rId2"/>
    <p:sldId id="259" r:id="rId3"/>
    <p:sldId id="260" r:id="rId4"/>
    <p:sldId id="257" r:id="rId5"/>
    <p:sldId id="258"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8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A97D45-A24C-2A4C-B5A3-D6C6B913AB64}" type="datetimeFigureOut">
              <a:rPr lang="en-US" smtClean="0"/>
              <a:t>3/28/15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31F219-7C42-A54E-B27E-468D2582421B}" type="slidenum">
              <a:rPr lang="en-US" smtClean="0"/>
              <a:t>‹#›</a:t>
            </a:fld>
            <a:endParaRPr lang="en-US"/>
          </a:p>
        </p:txBody>
      </p:sp>
    </p:spTree>
    <p:extLst>
      <p:ext uri="{BB962C8B-B14F-4D97-AF65-F5344CB8AC3E}">
        <p14:creationId xmlns:p14="http://schemas.microsoft.com/office/powerpoint/2010/main" val="28254988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all cases, the question can be resolved easily by referring to the definition of </a:t>
            </a:r>
            <a:r>
              <a:rPr lang="en-US" sz="1200" kern="1200" dirty="0" smtClean="0">
                <a:solidFill>
                  <a:schemeClr val="tx1"/>
                </a:solidFill>
                <a:effectLst/>
                <a:latin typeface="+mn-lt"/>
                <a:ea typeface="+mn-ea"/>
                <a:cs typeface="+mn-cs"/>
              </a:rPr>
              <a:t>entailment</a:t>
            </a:r>
            <a:r>
              <a:rPr lang="en-US" sz="1200" kern="1200" dirty="0" smtClean="0">
                <a:solidFill>
                  <a:schemeClr val="tx1"/>
                </a:solidFill>
                <a:effectLst/>
                <a:latin typeface="+mn-lt"/>
                <a:ea typeface="+mn-ea"/>
                <a:cs typeface="+mn-cs"/>
              </a:rPr>
              <a:t>. </a:t>
            </a:r>
            <a:endParaRPr lang="en-US" dirty="0" smtClean="0"/>
          </a:p>
          <a:p>
            <a:r>
              <a:rPr lang="en-US" sz="1200" b="1" kern="1200" dirty="0" smtClean="0">
                <a:solidFill>
                  <a:schemeClr val="tx1"/>
                </a:solidFill>
                <a:effectLst/>
                <a:latin typeface="+mn-lt"/>
                <a:ea typeface="+mn-ea"/>
                <a:cs typeface="+mn-cs"/>
              </a:rPr>
              <a:t>False |= True is true because False has no models and hence entails every sentence AND because True is true in all models and hence is entailed by every sentence. </a:t>
            </a:r>
          </a:p>
          <a:p>
            <a:r>
              <a:rPr lang="en-US" sz="1200" b="1" kern="1200" dirty="0" smtClean="0">
                <a:solidFill>
                  <a:schemeClr val="tx1"/>
                </a:solidFill>
                <a:effectLst/>
                <a:latin typeface="+mn-lt"/>
                <a:ea typeface="+mn-ea"/>
                <a:cs typeface="+mn-cs"/>
              </a:rPr>
              <a:t>True |= False is false. </a:t>
            </a:r>
          </a:p>
          <a:p>
            <a:r>
              <a:rPr lang="en-US" sz="1200" b="1" kern="1200" dirty="0" smtClean="0">
                <a:solidFill>
                  <a:schemeClr val="tx1"/>
                </a:solidFill>
                <a:effectLst/>
                <a:latin typeface="+mn-lt"/>
                <a:ea typeface="+mn-ea"/>
                <a:cs typeface="+mn-cs"/>
              </a:rPr>
              <a:t>(A ∧ B) |= (A ⇔ B) is true because the left-hand side has exactly one model that is one of the two models of the right-hand side. </a:t>
            </a:r>
          </a:p>
          <a:p>
            <a:r>
              <a:rPr lang="en-US" sz="1200" b="1" kern="1200" dirty="0" smtClean="0">
                <a:solidFill>
                  <a:schemeClr val="tx1"/>
                </a:solidFill>
                <a:effectLst/>
                <a:latin typeface="+mn-lt"/>
                <a:ea typeface="+mn-ea"/>
                <a:cs typeface="+mn-cs"/>
              </a:rPr>
              <a:t>A ⇔ B|=</a:t>
            </a:r>
            <a:r>
              <a:rPr lang="en-US" sz="1200" b="1" kern="1200" dirty="0" err="1" smtClean="0">
                <a:solidFill>
                  <a:schemeClr val="tx1"/>
                </a:solidFill>
                <a:effectLst/>
                <a:latin typeface="+mn-lt"/>
                <a:ea typeface="+mn-ea"/>
                <a:cs typeface="+mn-cs"/>
              </a:rPr>
              <a:t>A∨BisfalsebecauseoneofthemodelsofA</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BhasbothAandB</a:t>
            </a:r>
            <a:r>
              <a:rPr lang="en-US" sz="1200" b="1" kern="1200" dirty="0" smtClean="0">
                <a:solidFill>
                  <a:schemeClr val="tx1"/>
                </a:solidFill>
                <a:effectLst/>
                <a:latin typeface="+mn-lt"/>
                <a:ea typeface="+mn-ea"/>
                <a:cs typeface="+mn-cs"/>
              </a:rPr>
              <a:t> false, which does not satisfy A ∨ B. </a:t>
            </a:r>
          </a:p>
          <a:p>
            <a:r>
              <a:rPr lang="en-US" sz="1200" b="1" kern="1200" dirty="0" smtClean="0">
                <a:solidFill>
                  <a:schemeClr val="tx1"/>
                </a:solidFill>
                <a:effectLst/>
                <a:latin typeface="+mn-lt"/>
                <a:ea typeface="+mn-ea"/>
                <a:cs typeface="+mn-cs"/>
              </a:rPr>
              <a:t>A ⇔ B|=¬</a:t>
            </a:r>
            <a:r>
              <a:rPr lang="en-US" sz="1200" b="1" kern="1200" dirty="0" err="1" smtClean="0">
                <a:solidFill>
                  <a:schemeClr val="tx1"/>
                </a:solidFill>
                <a:effectLst/>
                <a:latin typeface="+mn-lt"/>
                <a:ea typeface="+mn-ea"/>
                <a:cs typeface="+mn-cs"/>
              </a:rPr>
              <a:t>A∨BistruebecausetheRHSisA</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B,oneoftheconjunctsinthe</a:t>
            </a:r>
            <a:r>
              <a:rPr lang="en-US" sz="1200" b="1" kern="1200" dirty="0" smtClean="0">
                <a:solidFill>
                  <a:schemeClr val="tx1"/>
                </a:solidFill>
                <a:effectLst/>
                <a:latin typeface="+mn-lt"/>
                <a:ea typeface="+mn-ea"/>
                <a:cs typeface="+mn-cs"/>
              </a:rPr>
              <a:t> definition of A ⇔ B. </a:t>
            </a:r>
          </a:p>
          <a:p>
            <a:r>
              <a:rPr lang="en-US" sz="1200" b="1" kern="1200" dirty="0" smtClean="0">
                <a:solidFill>
                  <a:schemeClr val="tx1"/>
                </a:solidFill>
                <a:effectLst/>
                <a:latin typeface="+mn-lt"/>
                <a:ea typeface="+mn-ea"/>
                <a:cs typeface="+mn-cs"/>
              </a:rPr>
              <a:t>(A∧B) ⇒ C |= (A ⇒ C)∨(B ⇒ C) is true because the RHS is false only when both </a:t>
            </a:r>
            <a:r>
              <a:rPr lang="en-US" sz="1200" b="1" kern="1200" dirty="0" err="1" smtClean="0">
                <a:solidFill>
                  <a:schemeClr val="tx1"/>
                </a:solidFill>
                <a:effectLst/>
                <a:latin typeface="+mn-lt"/>
                <a:ea typeface="+mn-ea"/>
                <a:cs typeface="+mn-cs"/>
              </a:rPr>
              <a:t>disjuncts</a:t>
            </a:r>
            <a:r>
              <a:rPr lang="en-US" sz="1200" b="1" kern="1200" dirty="0" smtClean="0">
                <a:solidFill>
                  <a:schemeClr val="tx1"/>
                </a:solidFill>
                <a:effectLst/>
                <a:latin typeface="+mn-lt"/>
                <a:ea typeface="+mn-ea"/>
                <a:cs typeface="+mn-cs"/>
              </a:rPr>
              <a:t> are false, i.e., when A and B are true and C is false, in which case the LHS is also false. This may seem counterintuitive, and would not hold if ⇒ is interpreted as “causes.” </a:t>
            </a:r>
          </a:p>
          <a:p>
            <a:r>
              <a:rPr lang="en-US" sz="1200" b="1" kern="1200" dirty="0" smtClean="0">
                <a:solidFill>
                  <a:schemeClr val="tx1"/>
                </a:solidFill>
                <a:effectLst/>
                <a:latin typeface="+mn-lt"/>
                <a:ea typeface="+mn-ea"/>
                <a:cs typeface="+mn-cs"/>
              </a:rPr>
              <a:t>(C ∨(¬A∧¬B)) ≡ ((A ⇒ C)∧(B ⇒ C)) is true; proof by truth table enumeration, or by application of </a:t>
            </a:r>
            <a:r>
              <a:rPr lang="en-US" sz="1200" b="1" kern="1200" dirty="0" err="1" smtClean="0">
                <a:solidFill>
                  <a:schemeClr val="tx1"/>
                </a:solidFill>
                <a:effectLst/>
                <a:latin typeface="+mn-lt"/>
                <a:ea typeface="+mn-ea"/>
                <a:cs typeface="+mn-cs"/>
              </a:rPr>
              <a:t>distributivity</a:t>
            </a:r>
            <a:r>
              <a:rPr lang="en-US" sz="1200" b="1" kern="1200" dirty="0" smtClean="0">
                <a:solidFill>
                  <a:schemeClr val="tx1"/>
                </a:solidFill>
                <a:effectLst/>
                <a:latin typeface="+mn-lt"/>
                <a:ea typeface="+mn-ea"/>
                <a:cs typeface="+mn-cs"/>
              </a:rPr>
              <a:t> (Fig 7.11). </a:t>
            </a:r>
          </a:p>
          <a:p>
            <a:r>
              <a:rPr lang="en-US" sz="1200" b="1" kern="1200" dirty="0" smtClean="0">
                <a:solidFill>
                  <a:schemeClr val="tx1"/>
                </a:solidFill>
                <a:effectLst/>
                <a:latin typeface="+mn-lt"/>
                <a:ea typeface="+mn-ea"/>
                <a:cs typeface="+mn-cs"/>
              </a:rPr>
              <a:t>(A∨B)∧(¬C∨¬D∨E)|=(A∨B)</a:t>
            </a:r>
            <a:r>
              <a:rPr lang="en-US" sz="1200" b="1" kern="1200" dirty="0" err="1" smtClean="0">
                <a:solidFill>
                  <a:schemeClr val="tx1"/>
                </a:solidFill>
                <a:effectLst/>
                <a:latin typeface="+mn-lt"/>
                <a:ea typeface="+mn-ea"/>
                <a:cs typeface="+mn-cs"/>
              </a:rPr>
              <a:t>istrue;removingaconjunctonlyallowsmore</a:t>
            </a:r>
            <a:r>
              <a:rPr lang="en-US" sz="1200" b="1" kern="1200" dirty="0" smtClean="0">
                <a:solidFill>
                  <a:schemeClr val="tx1"/>
                </a:solidFill>
                <a:effectLst/>
                <a:latin typeface="+mn-lt"/>
                <a:ea typeface="+mn-ea"/>
                <a:cs typeface="+mn-cs"/>
              </a:rPr>
              <a:t> models. </a:t>
            </a:r>
            <a:endParaRPr lang="en-US" dirty="0" smtClean="0"/>
          </a:p>
          <a:p>
            <a:r>
              <a:rPr lang="en-US" sz="1200" kern="1200" dirty="0" smtClean="0">
                <a:solidFill>
                  <a:schemeClr val="tx1"/>
                </a:solidFill>
                <a:effectLst/>
                <a:latin typeface="+mn-lt"/>
                <a:ea typeface="+mn-ea"/>
                <a:cs typeface="+mn-cs"/>
              </a:rPr>
              <a:t>(A∨B)∧(¬C∨¬D∨E)|=(A∨B)∧(¬D∨E)</a:t>
            </a:r>
            <a:r>
              <a:rPr lang="en-US" sz="1200" kern="1200" dirty="0" err="1" smtClean="0">
                <a:solidFill>
                  <a:schemeClr val="tx1"/>
                </a:solidFill>
                <a:effectLst/>
                <a:latin typeface="+mn-lt"/>
                <a:ea typeface="+mn-ea"/>
                <a:cs typeface="+mn-cs"/>
              </a:rPr>
              <a:t>isfalse;removingadisjunctallows</a:t>
            </a:r>
            <a:r>
              <a:rPr lang="en-US" sz="1200" kern="1200" dirty="0" smtClean="0">
                <a:solidFill>
                  <a:schemeClr val="tx1"/>
                </a:solidFill>
                <a:effectLst/>
                <a:latin typeface="+mn-lt"/>
                <a:ea typeface="+mn-ea"/>
                <a:cs typeface="+mn-cs"/>
              </a:rPr>
              <a:t> fewer models. </a:t>
            </a:r>
            <a:endParaRPr lang="en-US" dirty="0" smtClean="0"/>
          </a:p>
          <a:p>
            <a:r>
              <a:rPr lang="en-US" sz="1200" kern="1200" dirty="0" smtClean="0">
                <a:solidFill>
                  <a:schemeClr val="tx1"/>
                </a:solidFill>
                <a:effectLst/>
                <a:latin typeface="+mn-lt"/>
                <a:ea typeface="+mn-ea"/>
                <a:cs typeface="+mn-cs"/>
              </a:rPr>
              <a:t>(A∨B)∧¬(A ⇒ B)</a:t>
            </a:r>
            <a:r>
              <a:rPr lang="en-US" sz="1200" kern="1200" dirty="0" err="1" smtClean="0">
                <a:solidFill>
                  <a:schemeClr val="tx1"/>
                </a:solidFill>
                <a:effectLst/>
                <a:latin typeface="+mn-lt"/>
                <a:ea typeface="+mn-ea"/>
                <a:cs typeface="+mn-cs"/>
              </a:rPr>
              <a:t>issatisfiable;modelhasAand¬B</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 ⇔ B) ∧ (¬A ∨ B) </a:t>
            </a:r>
            <a:r>
              <a:rPr lang="en-US" sz="1200" i="1" kern="1200" dirty="0" smtClean="0">
                <a:solidFill>
                  <a:schemeClr val="tx1"/>
                </a:solidFill>
                <a:effectLst/>
                <a:latin typeface="+mn-lt"/>
                <a:ea typeface="+mn-ea"/>
                <a:cs typeface="+mn-cs"/>
              </a:rPr>
              <a:t>is </a:t>
            </a:r>
            <a:r>
              <a:rPr lang="en-US" sz="1200" kern="1200" dirty="0" err="1" smtClean="0">
                <a:solidFill>
                  <a:schemeClr val="tx1"/>
                </a:solidFill>
                <a:effectLst/>
                <a:latin typeface="+mn-lt"/>
                <a:ea typeface="+mn-ea"/>
                <a:cs typeface="+mn-cs"/>
              </a:rPr>
              <a:t>satisfiable</a:t>
            </a:r>
            <a:r>
              <a:rPr lang="en-US" sz="1200" kern="1200" dirty="0" smtClean="0">
                <a:solidFill>
                  <a:schemeClr val="tx1"/>
                </a:solidFill>
                <a:effectLst/>
                <a:latin typeface="+mn-lt"/>
                <a:ea typeface="+mn-ea"/>
                <a:cs typeface="+mn-cs"/>
              </a:rPr>
              <a:t>; RHS is entailed by LHS so models are those of A ⇔ B. </a:t>
            </a:r>
            <a:endParaRPr lang="en-US" dirty="0" smtClean="0"/>
          </a:p>
          <a:p>
            <a:r>
              <a:rPr lang="en-US" sz="1200" b="1" kern="1200" dirty="0" smtClean="0">
                <a:solidFill>
                  <a:schemeClr val="tx1"/>
                </a:solidFill>
                <a:effectLst/>
                <a:latin typeface="+mn-lt"/>
                <a:ea typeface="+mn-ea"/>
                <a:cs typeface="+mn-cs"/>
              </a:rPr>
              <a:t>l.(A </a:t>
            </a:r>
            <a:r>
              <a:rPr lang="en-US" sz="1200" kern="1200" dirty="0" smtClean="0">
                <a:solidFill>
                  <a:schemeClr val="tx1"/>
                </a:solidFill>
                <a:effectLst/>
                <a:latin typeface="+mn-lt"/>
                <a:ea typeface="+mn-ea"/>
                <a:cs typeface="+mn-cs"/>
              </a:rPr>
              <a:t>⇔ B) ⇔ </a:t>
            </a:r>
            <a:r>
              <a:rPr lang="en-US" sz="1200" kern="1200" dirty="0" err="1" smtClean="0">
                <a:solidFill>
                  <a:schemeClr val="tx1"/>
                </a:solidFill>
                <a:effectLst/>
                <a:latin typeface="+mn-lt"/>
                <a:ea typeface="+mn-ea"/>
                <a:cs typeface="+mn-cs"/>
              </a:rPr>
              <a:t>Cdoeshavethesamenumberofmodelsas</a:t>
            </a:r>
            <a:r>
              <a:rPr lang="en-US" sz="1200" kern="1200" dirty="0" smtClean="0">
                <a:solidFill>
                  <a:schemeClr val="tx1"/>
                </a:solidFill>
                <a:effectLst/>
                <a:latin typeface="+mn-lt"/>
                <a:ea typeface="+mn-ea"/>
                <a:cs typeface="+mn-cs"/>
              </a:rPr>
              <a:t>(A ⇔ B);</a:t>
            </a:r>
            <a:r>
              <a:rPr lang="en-US" sz="1200" kern="1200" dirty="0" err="1" smtClean="0">
                <a:solidFill>
                  <a:schemeClr val="tx1"/>
                </a:solidFill>
                <a:effectLst/>
                <a:latin typeface="+mn-lt"/>
                <a:ea typeface="+mn-ea"/>
                <a:cs typeface="+mn-cs"/>
              </a:rPr>
              <a:t>halfthe</a:t>
            </a:r>
            <a:r>
              <a:rPr lang="en-US" sz="1200" kern="1200" dirty="0" smtClean="0">
                <a:solidFill>
                  <a:schemeClr val="tx1"/>
                </a:solidFill>
                <a:effectLst/>
                <a:latin typeface="+mn-lt"/>
                <a:ea typeface="+mn-ea"/>
                <a:cs typeface="+mn-cs"/>
              </a:rPr>
              <a:t> models of (A ⇔ B) satisfy (A ⇔ B) ⇔ C, as do half the non-models, and there are the same numbers of models and non-models. </a:t>
            </a:r>
            <a:endParaRPr lang="en-US" dirty="0" smtClean="0"/>
          </a:p>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2</a:t>
            </a:fld>
            <a:endParaRPr lang="en-US"/>
          </a:p>
        </p:txBody>
      </p:sp>
    </p:spTree>
    <p:extLst>
      <p:ext uri="{BB962C8B-B14F-4D97-AF65-F5344CB8AC3E}">
        <p14:creationId xmlns:p14="http://schemas.microsoft.com/office/powerpoint/2010/main" val="417498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Valid. </a:t>
            </a:r>
          </a:p>
          <a:p>
            <a:r>
              <a:rPr lang="en-US" sz="1200" b="1" kern="1200" dirty="0" smtClean="0">
                <a:solidFill>
                  <a:schemeClr val="tx1"/>
                </a:solidFill>
                <a:effectLst/>
                <a:latin typeface="+mn-lt"/>
                <a:ea typeface="+mn-ea"/>
                <a:cs typeface="+mn-cs"/>
              </a:rPr>
              <a:t>Neither. </a:t>
            </a:r>
          </a:p>
          <a:p>
            <a:r>
              <a:rPr lang="en-US" sz="1200" b="1" kern="1200" dirty="0" smtClean="0">
                <a:solidFill>
                  <a:schemeClr val="tx1"/>
                </a:solidFill>
                <a:effectLst/>
                <a:latin typeface="+mn-lt"/>
                <a:ea typeface="+mn-ea"/>
                <a:cs typeface="+mn-cs"/>
              </a:rPr>
              <a:t>Neither. </a:t>
            </a:r>
          </a:p>
          <a:p>
            <a:r>
              <a:rPr lang="en-US" sz="1200" b="1" kern="1200" dirty="0" smtClean="0">
                <a:solidFill>
                  <a:schemeClr val="tx1"/>
                </a:solidFill>
                <a:effectLst/>
                <a:latin typeface="+mn-lt"/>
                <a:ea typeface="+mn-ea"/>
                <a:cs typeface="+mn-cs"/>
              </a:rPr>
              <a:t>Valid. </a:t>
            </a:r>
          </a:p>
          <a:p>
            <a:r>
              <a:rPr lang="en-US" sz="1200" b="1" kern="1200" dirty="0" smtClean="0">
                <a:solidFill>
                  <a:schemeClr val="tx1"/>
                </a:solidFill>
                <a:effectLst/>
                <a:latin typeface="+mn-lt"/>
                <a:ea typeface="+mn-ea"/>
                <a:cs typeface="+mn-cs"/>
              </a:rPr>
              <a:t>Valid. </a:t>
            </a:r>
          </a:p>
          <a:p>
            <a:r>
              <a:rPr lang="en-US" sz="1200" b="1" kern="1200" dirty="0" smtClean="0">
                <a:solidFill>
                  <a:schemeClr val="tx1"/>
                </a:solidFill>
                <a:effectLst/>
                <a:latin typeface="+mn-lt"/>
                <a:ea typeface="+mn-ea"/>
                <a:cs typeface="+mn-cs"/>
              </a:rPr>
              <a:t>Valid. </a:t>
            </a:r>
          </a:p>
          <a:p>
            <a:r>
              <a:rPr lang="en-US" sz="1200" b="1" kern="1200" dirty="0" smtClean="0">
                <a:solidFill>
                  <a:schemeClr val="tx1"/>
                </a:solidFill>
                <a:effectLst/>
                <a:latin typeface="+mn-lt"/>
                <a:ea typeface="+mn-ea"/>
                <a:cs typeface="+mn-cs"/>
              </a:rPr>
              <a:t>Valid. </a:t>
            </a:r>
          </a:p>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3</a:t>
            </a:fld>
            <a:endParaRPr lang="en-US"/>
          </a:p>
        </p:txBody>
      </p:sp>
    </p:spTree>
    <p:extLst>
      <p:ext uri="{BB962C8B-B14F-4D97-AF65-F5344CB8AC3E}">
        <p14:creationId xmlns:p14="http://schemas.microsoft.com/office/powerpoint/2010/main" val="405473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FontTx/>
              <a:buNone/>
              <a:defRPr>
                <a:uFillTx/>
              </a:defRPr>
            </a:pPr>
            <a:r>
              <a:rPr lang="en-US" sz="1200" kern="1200" dirty="0" smtClean="0">
                <a:solidFill>
                  <a:schemeClr val="tx1"/>
                </a:solidFill>
                <a:effectLst/>
                <a:uFillTx/>
                <a:latin typeface="+mn-lt"/>
                <a:ea typeface="+mn-ea"/>
                <a:cs typeface="+mn-cs"/>
              </a:rPr>
              <a:t>T </a:t>
            </a:r>
            <a:r>
              <a:rPr lang="en-US" sz="1200" kern="1200" dirty="0" err="1" smtClean="0">
                <a:solidFill>
                  <a:schemeClr val="tx1"/>
                </a:solidFill>
                <a:effectLst/>
                <a:uFillTx/>
                <a:latin typeface="+mn-lt"/>
                <a:ea typeface="+mn-ea"/>
                <a:cs typeface="+mn-cs"/>
              </a:rPr>
              <a:t>akes</a:t>
            </a:r>
            <a:r>
              <a:rPr lang="en-US" sz="1200" kern="1200" dirty="0" smtClean="0">
                <a:solidFill>
                  <a:schemeClr val="tx1"/>
                </a:solidFill>
                <a:effectLst/>
                <a:uFillTx/>
                <a:latin typeface="+mn-lt"/>
                <a:ea typeface="+mn-ea"/>
                <a:cs typeface="+mn-cs"/>
              </a:rPr>
              <a:t>(x, c, s): student x takes course c in semester s;</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P asses(x, c, s): student x passes course c in semester s;</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Score(x, c, s): the score obtained by student x in course c in semester s;</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x &gt; y: x is greater than y;</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F and G: specific French and Greek courses (one could also interpret these sentences as re- </a:t>
            </a:r>
            <a:r>
              <a:rPr lang="en-US" sz="1200" kern="1200" dirty="0" err="1" smtClean="0">
                <a:solidFill>
                  <a:schemeClr val="tx1"/>
                </a:solidFill>
                <a:effectLst/>
                <a:uFillTx/>
                <a:latin typeface="+mn-lt"/>
                <a:ea typeface="+mn-ea"/>
                <a:cs typeface="+mn-cs"/>
              </a:rPr>
              <a:t>ferring</a:t>
            </a:r>
            <a:r>
              <a:rPr lang="en-US" sz="1200" kern="1200" dirty="0" smtClean="0">
                <a:solidFill>
                  <a:schemeClr val="tx1"/>
                </a:solidFill>
                <a:effectLst/>
                <a:uFillTx/>
                <a:latin typeface="+mn-lt"/>
                <a:ea typeface="+mn-ea"/>
                <a:cs typeface="+mn-cs"/>
              </a:rPr>
              <a:t> to </a:t>
            </a:r>
            <a:r>
              <a:rPr lang="en-US" sz="1200" i="1" kern="1200" dirty="0" smtClean="0">
                <a:solidFill>
                  <a:schemeClr val="tx1"/>
                </a:solidFill>
                <a:effectLst/>
                <a:uFillTx/>
                <a:latin typeface="+mn-lt"/>
                <a:ea typeface="+mn-ea"/>
                <a:cs typeface="+mn-cs"/>
              </a:rPr>
              <a:t>any </a:t>
            </a:r>
            <a:r>
              <a:rPr lang="en-US" sz="1200" kern="1200" dirty="0" smtClean="0">
                <a:solidFill>
                  <a:schemeClr val="tx1"/>
                </a:solidFill>
                <a:effectLst/>
                <a:uFillTx/>
                <a:latin typeface="+mn-lt"/>
                <a:ea typeface="+mn-ea"/>
                <a:cs typeface="+mn-cs"/>
              </a:rPr>
              <a:t>such course, in which case one could use a predicate Subject(</a:t>
            </a:r>
            <a:r>
              <a:rPr lang="en-US" sz="1200" kern="1200" dirty="0" err="1" smtClean="0">
                <a:solidFill>
                  <a:schemeClr val="tx1"/>
                </a:solidFill>
                <a:effectLst/>
                <a:uFillTx/>
                <a:latin typeface="+mn-lt"/>
                <a:ea typeface="+mn-ea"/>
                <a:cs typeface="+mn-cs"/>
              </a:rPr>
              <a:t>c,f</a:t>
            </a:r>
            <a:r>
              <a:rPr lang="en-US" sz="1200" kern="1200" dirty="0" smtClean="0">
                <a:solidFill>
                  <a:schemeClr val="tx1"/>
                </a:solidFill>
                <a:effectLst/>
                <a:uFillTx/>
                <a:latin typeface="+mn-lt"/>
                <a:ea typeface="+mn-ea"/>
                <a:cs typeface="+mn-cs"/>
              </a:rPr>
              <a:t>) meaning that the subject of course c is field f ;</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Buys(x, y, z): x buys y from z (using a binary predicate with unspecified seller is OK but </a:t>
            </a:r>
            <a:endParaRPr lang="en-US" dirty="0" smtClean="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sz="1200" kern="1200" dirty="0" smtClean="0">
                <a:solidFill>
                  <a:schemeClr val="tx1"/>
                </a:solidFill>
                <a:effectLst/>
                <a:uFillTx/>
                <a:latin typeface="+mn-lt"/>
                <a:ea typeface="+mn-ea"/>
                <a:cs typeface="+mn-cs"/>
              </a:rPr>
              <a:t>less felicitous);</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Sells(x, y, z): x sells y to z;</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Shaves(x, y): person x shaves person y</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Born(x, c): person x is born in country c;</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P </a:t>
            </a:r>
            <a:r>
              <a:rPr lang="en-US" sz="1200" kern="1200" dirty="0" err="1" smtClean="0">
                <a:solidFill>
                  <a:schemeClr val="tx1"/>
                </a:solidFill>
                <a:effectLst/>
                <a:uFillTx/>
                <a:latin typeface="+mn-lt"/>
                <a:ea typeface="+mn-ea"/>
                <a:cs typeface="+mn-cs"/>
              </a:rPr>
              <a:t>arent</a:t>
            </a:r>
            <a:r>
              <a:rPr lang="en-US" sz="1200" kern="1200" dirty="0" smtClean="0">
                <a:solidFill>
                  <a:schemeClr val="tx1"/>
                </a:solidFill>
                <a:effectLst/>
                <a:uFillTx/>
                <a:latin typeface="+mn-lt"/>
                <a:ea typeface="+mn-ea"/>
                <a:cs typeface="+mn-cs"/>
              </a:rPr>
              <a:t>(x, y): x is a parent of y;</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Citizen(x, c, r): x is a citizen of country c for reason r;</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Resident(x, c): x is a resident of country c;</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F </a:t>
            </a:r>
            <a:r>
              <a:rPr lang="en-US" sz="1200" kern="1200" dirty="0" err="1" smtClean="0">
                <a:solidFill>
                  <a:schemeClr val="tx1"/>
                </a:solidFill>
                <a:effectLst/>
                <a:uFillTx/>
                <a:latin typeface="+mn-lt"/>
                <a:ea typeface="+mn-ea"/>
                <a:cs typeface="+mn-cs"/>
              </a:rPr>
              <a:t>ools</a:t>
            </a:r>
            <a:r>
              <a:rPr lang="en-US" sz="1200" kern="1200" dirty="0" smtClean="0">
                <a:solidFill>
                  <a:schemeClr val="tx1"/>
                </a:solidFill>
                <a:effectLst/>
                <a:uFillTx/>
                <a:latin typeface="+mn-lt"/>
                <a:ea typeface="+mn-ea"/>
                <a:cs typeface="+mn-cs"/>
              </a:rPr>
              <a:t>(x, y, t): person x fools person y at time t;</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Student(x), Person(x), Man(x), Barber(x), Expensive(x), Agent(x), Insured(x), Smart(x), Politician(x): predicates satisfied by members of the corresponding categories. </a:t>
            </a:r>
          </a:p>
          <a:p>
            <a:pPr marL="0" marR="0" indent="0" algn="l" defTabSz="457200" rtl="0" eaLnBrk="1" fontAlgn="auto" latinLnBrk="0" hangingPunct="1">
              <a:lnSpc>
                <a:spcPct val="100000"/>
              </a:lnSpc>
              <a:spcBef>
                <a:spcPts val="0"/>
              </a:spcBef>
              <a:spcAft>
                <a:spcPts val="0"/>
              </a:spcAft>
              <a:buFontTx/>
              <a:buNone/>
              <a:defRPr>
                <a:uFillTx/>
              </a:defRPr>
            </a:pPr>
            <a:endParaRPr lang="en-US" sz="1200" kern="1200" dirty="0" smtClean="0">
              <a:solidFill>
                <a:schemeClr val="tx1"/>
              </a:solidFill>
              <a:effectLst/>
              <a:uFillTx/>
              <a:latin typeface="+mn-lt"/>
              <a:ea typeface="+mn-ea"/>
              <a:cs typeface="+mn-cs"/>
            </a:endParaRPr>
          </a:p>
          <a:p>
            <a:r>
              <a:rPr lang="en-US" sz="1200" b="1" kern="1200" dirty="0" smtClean="0">
                <a:solidFill>
                  <a:schemeClr val="tx1"/>
                </a:solidFill>
                <a:effectLst/>
                <a:uFillTx/>
                <a:latin typeface="+mn-lt"/>
                <a:ea typeface="+mn-ea"/>
                <a:cs typeface="+mn-cs"/>
              </a:rPr>
              <a:t>Some students took French in spring 2001.</a:t>
            </a:r>
            <a:br>
              <a:rPr lang="en-US" sz="1200" b="1" kern="1200" dirty="0" smtClean="0">
                <a:solidFill>
                  <a:schemeClr val="tx1"/>
                </a:solidFill>
                <a:effectLst/>
                <a:uFillTx/>
                <a:latin typeface="+mn-lt"/>
                <a:ea typeface="+mn-ea"/>
                <a:cs typeface="+mn-cs"/>
              </a:rPr>
            </a:br>
            <a:r>
              <a:rPr lang="en-US" sz="1200" b="1" kern="1200" dirty="0" smtClean="0">
                <a:solidFill>
                  <a:schemeClr val="tx1"/>
                </a:solidFill>
                <a:effectLst/>
                <a:uFillTx/>
                <a:latin typeface="+mn-lt"/>
                <a:ea typeface="+mn-ea"/>
                <a:cs typeface="+mn-cs"/>
              </a:rPr>
              <a:t>∃x Student(x)∧Takes(x,F,Spring2001). </a:t>
            </a:r>
          </a:p>
          <a:p>
            <a:r>
              <a:rPr lang="en-US" sz="1200" b="1" kern="1200" dirty="0" smtClean="0">
                <a:solidFill>
                  <a:schemeClr val="tx1"/>
                </a:solidFill>
                <a:effectLst/>
                <a:uFillTx/>
                <a:latin typeface="+mn-lt"/>
                <a:ea typeface="+mn-ea"/>
                <a:cs typeface="+mn-cs"/>
              </a:rPr>
              <a:t>Every student who takes French passes it.</a:t>
            </a:r>
            <a:br>
              <a:rPr lang="en-US" sz="1200" b="1" kern="1200" dirty="0" smtClean="0">
                <a:solidFill>
                  <a:schemeClr val="tx1"/>
                </a:solidFill>
                <a:effectLst/>
                <a:uFillTx/>
                <a:latin typeface="+mn-lt"/>
                <a:ea typeface="+mn-ea"/>
                <a:cs typeface="+mn-cs"/>
              </a:rPr>
            </a:br>
            <a:r>
              <a:rPr lang="en-US" sz="1200" b="1" kern="1200" dirty="0" smtClean="0">
                <a:solidFill>
                  <a:schemeClr val="tx1"/>
                </a:solidFill>
                <a:effectLst/>
                <a:uFillTx/>
                <a:latin typeface="+mn-lt"/>
                <a:ea typeface="+mn-ea"/>
                <a:cs typeface="+mn-cs"/>
              </a:rPr>
              <a:t>∀</a:t>
            </a:r>
            <a:r>
              <a:rPr lang="en-US" sz="1200" b="1" kern="1200" dirty="0" err="1" smtClean="0">
                <a:solidFill>
                  <a:schemeClr val="tx1"/>
                </a:solidFill>
                <a:effectLst/>
                <a:uFillTx/>
                <a:latin typeface="+mn-lt"/>
                <a:ea typeface="+mn-ea"/>
                <a:cs typeface="+mn-cs"/>
              </a:rPr>
              <a:t>x,s</a:t>
            </a:r>
            <a:r>
              <a:rPr lang="en-US" sz="1200" b="1" kern="1200" dirty="0" smtClean="0">
                <a:solidFill>
                  <a:schemeClr val="tx1"/>
                </a:solidFill>
                <a:effectLst/>
                <a:uFillTx/>
                <a:latin typeface="+mn-lt"/>
                <a:ea typeface="+mn-ea"/>
                <a:cs typeface="+mn-cs"/>
              </a:rPr>
              <a:t> Student(x)∧Takes(</a:t>
            </a:r>
            <a:r>
              <a:rPr lang="en-US" sz="1200" b="1" kern="1200" dirty="0" err="1" smtClean="0">
                <a:solidFill>
                  <a:schemeClr val="tx1"/>
                </a:solidFill>
                <a:effectLst/>
                <a:uFillTx/>
                <a:latin typeface="+mn-lt"/>
                <a:ea typeface="+mn-ea"/>
                <a:cs typeface="+mn-cs"/>
              </a:rPr>
              <a:t>x,F,s</a:t>
            </a:r>
            <a:r>
              <a:rPr lang="en-US" sz="1200" b="1" kern="1200" dirty="0" smtClean="0">
                <a:solidFill>
                  <a:schemeClr val="tx1"/>
                </a:solidFill>
                <a:effectLst/>
                <a:uFillTx/>
                <a:latin typeface="+mn-lt"/>
                <a:ea typeface="+mn-ea"/>
                <a:cs typeface="+mn-cs"/>
              </a:rPr>
              <a:t>) ⇒ Passes(</a:t>
            </a:r>
            <a:r>
              <a:rPr lang="en-US" sz="1200" b="1" kern="1200" dirty="0" err="1" smtClean="0">
                <a:solidFill>
                  <a:schemeClr val="tx1"/>
                </a:solidFill>
                <a:effectLst/>
                <a:uFillTx/>
                <a:latin typeface="+mn-lt"/>
                <a:ea typeface="+mn-ea"/>
                <a:cs typeface="+mn-cs"/>
              </a:rPr>
              <a:t>x,F,s</a:t>
            </a:r>
            <a:r>
              <a:rPr lang="en-US" sz="1200" b="1" kern="1200" dirty="0" smtClean="0">
                <a:solidFill>
                  <a:schemeClr val="tx1"/>
                </a:solidFill>
                <a:effectLst/>
                <a:uFillTx/>
                <a:latin typeface="+mn-lt"/>
                <a:ea typeface="+mn-ea"/>
                <a:cs typeface="+mn-cs"/>
              </a:rPr>
              <a:t>). </a:t>
            </a:r>
          </a:p>
          <a:p>
            <a:r>
              <a:rPr lang="en-US" sz="1200" b="1" kern="1200" dirty="0" smtClean="0">
                <a:solidFill>
                  <a:schemeClr val="tx1"/>
                </a:solidFill>
                <a:effectLst/>
                <a:uFillTx/>
                <a:latin typeface="+mn-lt"/>
                <a:ea typeface="+mn-ea"/>
                <a:cs typeface="+mn-cs"/>
              </a:rPr>
              <a:t>Only one student took Greek in spring 2001.</a:t>
            </a:r>
            <a:br>
              <a:rPr lang="en-US" sz="1200" b="1" kern="1200" dirty="0" smtClean="0">
                <a:solidFill>
                  <a:schemeClr val="tx1"/>
                </a:solidFill>
                <a:effectLst/>
                <a:uFillTx/>
                <a:latin typeface="+mn-lt"/>
                <a:ea typeface="+mn-ea"/>
                <a:cs typeface="+mn-cs"/>
              </a:rPr>
            </a:br>
            <a:r>
              <a:rPr lang="en-US" sz="1200" b="1" kern="1200" dirty="0" smtClean="0">
                <a:solidFill>
                  <a:schemeClr val="tx1"/>
                </a:solidFill>
                <a:effectLst/>
                <a:uFillTx/>
                <a:latin typeface="+mn-lt"/>
                <a:ea typeface="+mn-ea"/>
                <a:cs typeface="+mn-cs"/>
              </a:rPr>
              <a:t>∃x Student(x)∧Takes(x,G,Spring2001)∧∀y y̸=x⇒¬Takes(y,G,Spring2001). </a:t>
            </a:r>
          </a:p>
          <a:p>
            <a:r>
              <a:rPr lang="en-US" sz="1200" b="1" kern="1200" dirty="0" smtClean="0">
                <a:solidFill>
                  <a:schemeClr val="tx1"/>
                </a:solidFill>
                <a:effectLst/>
                <a:uFillTx/>
                <a:latin typeface="+mn-lt"/>
                <a:ea typeface="+mn-ea"/>
                <a:cs typeface="+mn-cs"/>
              </a:rPr>
              <a:t>The best score in Greek is always higher than the best score in French. ∀s ∃x ∀y Score(</a:t>
            </a:r>
            <a:r>
              <a:rPr lang="en-US" sz="1200" b="1" kern="1200" dirty="0" err="1" smtClean="0">
                <a:solidFill>
                  <a:schemeClr val="tx1"/>
                </a:solidFill>
                <a:effectLst/>
                <a:uFillTx/>
                <a:latin typeface="+mn-lt"/>
                <a:ea typeface="+mn-ea"/>
                <a:cs typeface="+mn-cs"/>
              </a:rPr>
              <a:t>x,G,s</a:t>
            </a:r>
            <a:r>
              <a:rPr lang="en-US" sz="1200" b="1" kern="1200" dirty="0" smtClean="0">
                <a:solidFill>
                  <a:schemeClr val="tx1"/>
                </a:solidFill>
                <a:effectLst/>
                <a:uFillTx/>
                <a:latin typeface="+mn-lt"/>
                <a:ea typeface="+mn-ea"/>
                <a:cs typeface="+mn-cs"/>
              </a:rPr>
              <a:t>) &gt; Score(</a:t>
            </a:r>
            <a:r>
              <a:rPr lang="en-US" sz="1200" b="1" kern="1200" dirty="0" err="1" smtClean="0">
                <a:solidFill>
                  <a:schemeClr val="tx1"/>
                </a:solidFill>
                <a:effectLst/>
                <a:uFillTx/>
                <a:latin typeface="+mn-lt"/>
                <a:ea typeface="+mn-ea"/>
                <a:cs typeface="+mn-cs"/>
              </a:rPr>
              <a:t>y,F,s</a:t>
            </a:r>
            <a:r>
              <a:rPr lang="en-US" sz="1200" b="1" kern="1200" dirty="0" smtClean="0">
                <a:solidFill>
                  <a:schemeClr val="tx1"/>
                </a:solidFill>
                <a:effectLst/>
                <a:uFillTx/>
                <a:latin typeface="+mn-lt"/>
                <a:ea typeface="+mn-ea"/>
                <a:cs typeface="+mn-cs"/>
              </a:rPr>
              <a:t>). </a:t>
            </a:r>
          </a:p>
          <a:p>
            <a:r>
              <a:rPr lang="en-US" sz="1200" b="1" kern="1200" dirty="0" smtClean="0">
                <a:solidFill>
                  <a:schemeClr val="tx1"/>
                </a:solidFill>
                <a:effectLst/>
                <a:uFillTx/>
                <a:latin typeface="+mn-lt"/>
                <a:ea typeface="+mn-ea"/>
                <a:cs typeface="+mn-cs"/>
              </a:rPr>
              <a:t>Every person who buys a policy is smart.</a:t>
            </a:r>
            <a:br>
              <a:rPr lang="en-US" sz="1200" b="1" kern="1200" dirty="0" smtClean="0">
                <a:solidFill>
                  <a:schemeClr val="tx1"/>
                </a:solidFill>
                <a:effectLst/>
                <a:uFillTx/>
                <a:latin typeface="+mn-lt"/>
                <a:ea typeface="+mn-ea"/>
                <a:cs typeface="+mn-cs"/>
              </a:rPr>
            </a:br>
            <a:r>
              <a:rPr lang="en-US" sz="1200" b="1" kern="1200" dirty="0" smtClean="0">
                <a:solidFill>
                  <a:schemeClr val="tx1"/>
                </a:solidFill>
                <a:effectLst/>
                <a:uFillTx/>
                <a:latin typeface="+mn-lt"/>
                <a:ea typeface="+mn-ea"/>
                <a:cs typeface="+mn-cs"/>
              </a:rPr>
              <a:t>∀x Person(x)∧(∃</a:t>
            </a:r>
            <a:r>
              <a:rPr lang="en-US" sz="1200" b="1" kern="1200" dirty="0" err="1" smtClean="0">
                <a:solidFill>
                  <a:schemeClr val="tx1"/>
                </a:solidFill>
                <a:effectLst/>
                <a:uFillTx/>
                <a:latin typeface="+mn-lt"/>
                <a:ea typeface="+mn-ea"/>
                <a:cs typeface="+mn-cs"/>
              </a:rPr>
              <a:t>y,z</a:t>
            </a:r>
            <a:r>
              <a:rPr lang="en-US" sz="1200" b="1" kern="1200" dirty="0" smtClean="0">
                <a:solidFill>
                  <a:schemeClr val="tx1"/>
                </a:solidFill>
                <a:effectLst/>
                <a:uFillTx/>
                <a:latin typeface="+mn-lt"/>
                <a:ea typeface="+mn-ea"/>
                <a:cs typeface="+mn-cs"/>
              </a:rPr>
              <a:t> Policy(y)∧Buys(</a:t>
            </a:r>
            <a:r>
              <a:rPr lang="en-US" sz="1200" b="1" kern="1200" dirty="0" err="1" smtClean="0">
                <a:solidFill>
                  <a:schemeClr val="tx1"/>
                </a:solidFill>
                <a:effectLst/>
                <a:uFillTx/>
                <a:latin typeface="+mn-lt"/>
                <a:ea typeface="+mn-ea"/>
                <a:cs typeface="+mn-cs"/>
              </a:rPr>
              <a:t>x,y,z</a:t>
            </a:r>
            <a:r>
              <a:rPr lang="en-US" sz="1200" b="1" kern="1200" dirty="0" smtClean="0">
                <a:solidFill>
                  <a:schemeClr val="tx1"/>
                </a:solidFill>
                <a:effectLst/>
                <a:uFillTx/>
                <a:latin typeface="+mn-lt"/>
                <a:ea typeface="+mn-ea"/>
                <a:cs typeface="+mn-cs"/>
              </a:rPr>
              <a:t>)) ⇒ Smart(x). </a:t>
            </a:r>
          </a:p>
          <a:p>
            <a:r>
              <a:rPr lang="en-US" sz="1200" b="1" kern="1200" dirty="0" smtClean="0">
                <a:solidFill>
                  <a:schemeClr val="tx1"/>
                </a:solidFill>
                <a:effectLst/>
                <a:uFillTx/>
                <a:latin typeface="+mn-lt"/>
                <a:ea typeface="+mn-ea"/>
                <a:cs typeface="+mn-cs"/>
              </a:rPr>
              <a:t>No person buys an expensive policy.</a:t>
            </a:r>
            <a:br>
              <a:rPr lang="en-US" sz="1200" b="1" kern="1200" dirty="0" smtClean="0">
                <a:solidFill>
                  <a:schemeClr val="tx1"/>
                </a:solidFill>
                <a:effectLst/>
                <a:uFillTx/>
                <a:latin typeface="+mn-lt"/>
                <a:ea typeface="+mn-ea"/>
                <a:cs typeface="+mn-cs"/>
              </a:rPr>
            </a:br>
            <a:r>
              <a:rPr lang="en-US" sz="1200" b="1" kern="1200" dirty="0" smtClean="0">
                <a:solidFill>
                  <a:schemeClr val="tx1"/>
                </a:solidFill>
                <a:effectLst/>
                <a:uFillTx/>
                <a:latin typeface="+mn-lt"/>
                <a:ea typeface="+mn-ea"/>
                <a:cs typeface="+mn-cs"/>
              </a:rPr>
              <a:t>∀</a:t>
            </a:r>
            <a:r>
              <a:rPr lang="en-US" sz="1200" b="1" kern="1200" dirty="0" err="1" smtClean="0">
                <a:solidFill>
                  <a:schemeClr val="tx1"/>
                </a:solidFill>
                <a:effectLst/>
                <a:uFillTx/>
                <a:latin typeface="+mn-lt"/>
                <a:ea typeface="+mn-ea"/>
                <a:cs typeface="+mn-cs"/>
              </a:rPr>
              <a:t>x,y,z</a:t>
            </a:r>
            <a:r>
              <a:rPr lang="en-US" sz="1200" b="1" kern="1200" dirty="0" smtClean="0">
                <a:solidFill>
                  <a:schemeClr val="tx1"/>
                </a:solidFill>
                <a:effectLst/>
                <a:uFillTx/>
                <a:latin typeface="+mn-lt"/>
                <a:ea typeface="+mn-ea"/>
                <a:cs typeface="+mn-cs"/>
              </a:rPr>
              <a:t> Person(x)∧Policy(y)∧Expensive(y) ⇒ ¬Buys(</a:t>
            </a:r>
            <a:r>
              <a:rPr lang="en-US" sz="1200" b="1" kern="1200" dirty="0" err="1" smtClean="0">
                <a:solidFill>
                  <a:schemeClr val="tx1"/>
                </a:solidFill>
                <a:effectLst/>
                <a:uFillTx/>
                <a:latin typeface="+mn-lt"/>
                <a:ea typeface="+mn-ea"/>
                <a:cs typeface="+mn-cs"/>
              </a:rPr>
              <a:t>x,y,z</a:t>
            </a:r>
            <a:r>
              <a:rPr lang="en-US" sz="1200" b="1" kern="1200" dirty="0" smtClean="0">
                <a:solidFill>
                  <a:schemeClr val="tx1"/>
                </a:solidFill>
                <a:effectLst/>
                <a:uFillTx/>
                <a:latin typeface="+mn-lt"/>
                <a:ea typeface="+mn-ea"/>
                <a:cs typeface="+mn-cs"/>
              </a:rPr>
              <a:t>). </a:t>
            </a:r>
          </a:p>
          <a:p>
            <a:r>
              <a:rPr lang="en-US" sz="1200" b="1" kern="1200" dirty="0" smtClean="0">
                <a:solidFill>
                  <a:schemeClr val="tx1"/>
                </a:solidFill>
                <a:effectLst/>
                <a:uFillTx/>
                <a:latin typeface="+mn-lt"/>
                <a:ea typeface="+mn-ea"/>
                <a:cs typeface="+mn-cs"/>
              </a:rPr>
              <a:t>There is an agent who sells policies only to people who are not insured.</a:t>
            </a:r>
            <a:br>
              <a:rPr lang="en-US" sz="1200" b="1" kern="1200" dirty="0" smtClean="0">
                <a:solidFill>
                  <a:schemeClr val="tx1"/>
                </a:solidFill>
                <a:effectLst/>
                <a:uFillTx/>
                <a:latin typeface="+mn-lt"/>
                <a:ea typeface="+mn-ea"/>
                <a:cs typeface="+mn-cs"/>
              </a:rPr>
            </a:br>
            <a:r>
              <a:rPr lang="en-US" sz="1200" b="1" kern="1200" dirty="0" smtClean="0">
                <a:solidFill>
                  <a:schemeClr val="tx1"/>
                </a:solidFill>
                <a:effectLst/>
                <a:uFillTx/>
                <a:latin typeface="+mn-lt"/>
                <a:ea typeface="+mn-ea"/>
                <a:cs typeface="+mn-cs"/>
              </a:rPr>
              <a:t>∃x Agent(x)∧∀</a:t>
            </a:r>
            <a:r>
              <a:rPr lang="en-US" sz="1200" b="1" kern="1200" dirty="0" err="1" smtClean="0">
                <a:solidFill>
                  <a:schemeClr val="tx1"/>
                </a:solidFill>
                <a:effectLst/>
                <a:uFillTx/>
                <a:latin typeface="+mn-lt"/>
                <a:ea typeface="+mn-ea"/>
                <a:cs typeface="+mn-cs"/>
              </a:rPr>
              <a:t>y,z</a:t>
            </a:r>
            <a:r>
              <a:rPr lang="en-US" sz="1200" b="1" kern="1200" dirty="0" smtClean="0">
                <a:solidFill>
                  <a:schemeClr val="tx1"/>
                </a:solidFill>
                <a:effectLst/>
                <a:uFillTx/>
                <a:latin typeface="+mn-lt"/>
                <a:ea typeface="+mn-ea"/>
                <a:cs typeface="+mn-cs"/>
              </a:rPr>
              <a:t> Policy(y)∧Sells(</a:t>
            </a:r>
            <a:r>
              <a:rPr lang="en-US" sz="1200" b="1" kern="1200" dirty="0" err="1" smtClean="0">
                <a:solidFill>
                  <a:schemeClr val="tx1"/>
                </a:solidFill>
                <a:effectLst/>
                <a:uFillTx/>
                <a:latin typeface="+mn-lt"/>
                <a:ea typeface="+mn-ea"/>
                <a:cs typeface="+mn-cs"/>
              </a:rPr>
              <a:t>x,y,z</a:t>
            </a:r>
            <a:r>
              <a:rPr lang="en-US" sz="1200" b="1" kern="1200" dirty="0" smtClean="0">
                <a:solidFill>
                  <a:schemeClr val="tx1"/>
                </a:solidFill>
                <a:effectLst/>
                <a:uFillTx/>
                <a:latin typeface="+mn-lt"/>
                <a:ea typeface="+mn-ea"/>
                <a:cs typeface="+mn-cs"/>
              </a:rPr>
              <a:t>) ⇒ (Person(z)∧¬Insured(z)). </a:t>
            </a:r>
          </a:p>
          <a:p>
            <a:r>
              <a:rPr lang="en-US" sz="1200" b="1" kern="1200" dirty="0" smtClean="0">
                <a:solidFill>
                  <a:schemeClr val="tx1"/>
                </a:solidFill>
                <a:effectLst/>
                <a:uFillTx/>
                <a:latin typeface="+mn-lt"/>
                <a:ea typeface="+mn-ea"/>
                <a:cs typeface="+mn-cs"/>
              </a:rPr>
              <a:t>There is a barber who shaves all men in town who do not shave themselves. ∃x Barber(x)∧∀y Man(y)∧¬Shaves(</a:t>
            </a:r>
            <a:r>
              <a:rPr lang="en-US" sz="1200" b="1" kern="1200" dirty="0" err="1" smtClean="0">
                <a:solidFill>
                  <a:schemeClr val="tx1"/>
                </a:solidFill>
                <a:effectLst/>
                <a:uFillTx/>
                <a:latin typeface="+mn-lt"/>
                <a:ea typeface="+mn-ea"/>
                <a:cs typeface="+mn-cs"/>
              </a:rPr>
              <a:t>y,y</a:t>
            </a:r>
            <a:r>
              <a:rPr lang="en-US" sz="1200" b="1" kern="1200" dirty="0" smtClean="0">
                <a:solidFill>
                  <a:schemeClr val="tx1"/>
                </a:solidFill>
                <a:effectLst/>
                <a:uFillTx/>
                <a:latin typeface="+mn-lt"/>
                <a:ea typeface="+mn-ea"/>
                <a:cs typeface="+mn-cs"/>
              </a:rPr>
              <a:t>) ⇒ Shaves(</a:t>
            </a:r>
            <a:r>
              <a:rPr lang="en-US" sz="1200" b="1" kern="1200" dirty="0" err="1" smtClean="0">
                <a:solidFill>
                  <a:schemeClr val="tx1"/>
                </a:solidFill>
                <a:effectLst/>
                <a:uFillTx/>
                <a:latin typeface="+mn-lt"/>
                <a:ea typeface="+mn-ea"/>
                <a:cs typeface="+mn-cs"/>
              </a:rPr>
              <a:t>x,y</a:t>
            </a:r>
            <a:r>
              <a:rPr lang="en-US" sz="1200" b="1" kern="1200" dirty="0" smtClean="0">
                <a:solidFill>
                  <a:schemeClr val="tx1"/>
                </a:solidFill>
                <a:effectLst/>
                <a:uFillTx/>
                <a:latin typeface="+mn-lt"/>
                <a:ea typeface="+mn-ea"/>
                <a:cs typeface="+mn-cs"/>
              </a:rPr>
              <a:t>). </a:t>
            </a:r>
          </a:p>
          <a:p>
            <a:r>
              <a:rPr lang="en-US" sz="1200" b="1" kern="1200" dirty="0" smtClean="0">
                <a:solidFill>
                  <a:schemeClr val="tx1"/>
                </a:solidFill>
                <a:effectLst/>
                <a:uFillTx/>
                <a:latin typeface="+mn-lt"/>
                <a:ea typeface="+mn-ea"/>
                <a:cs typeface="+mn-cs"/>
              </a:rPr>
              <a:t>A person born in the UK, each of whose parents is a UK citizen or a UK resident, is a UK citizen by birth.</a:t>
            </a:r>
            <a:br>
              <a:rPr lang="en-US" sz="1200" b="1" kern="1200" dirty="0" smtClean="0">
                <a:solidFill>
                  <a:schemeClr val="tx1"/>
                </a:solidFill>
                <a:effectLst/>
                <a:uFillTx/>
                <a:latin typeface="+mn-lt"/>
                <a:ea typeface="+mn-ea"/>
                <a:cs typeface="+mn-cs"/>
              </a:rPr>
            </a:br>
            <a:r>
              <a:rPr lang="en-US" sz="1200" b="1" kern="1200" dirty="0" smtClean="0">
                <a:solidFill>
                  <a:schemeClr val="tx1"/>
                </a:solidFill>
                <a:effectLst/>
                <a:uFillTx/>
                <a:latin typeface="+mn-lt"/>
                <a:ea typeface="+mn-ea"/>
                <a:cs typeface="+mn-cs"/>
              </a:rPr>
              <a:t>∀x Person(x)∧Born(</a:t>
            </a:r>
            <a:r>
              <a:rPr lang="en-US" sz="1200" b="1" kern="1200" dirty="0" err="1" smtClean="0">
                <a:solidFill>
                  <a:schemeClr val="tx1"/>
                </a:solidFill>
                <a:effectLst/>
                <a:uFillTx/>
                <a:latin typeface="+mn-lt"/>
                <a:ea typeface="+mn-ea"/>
                <a:cs typeface="+mn-cs"/>
              </a:rPr>
              <a:t>x,UK</a:t>
            </a:r>
            <a:r>
              <a:rPr lang="en-US" sz="1200" b="1" kern="1200" dirty="0" smtClean="0">
                <a:solidFill>
                  <a:schemeClr val="tx1"/>
                </a:solidFill>
                <a:effectLst/>
                <a:uFillTx/>
                <a:latin typeface="+mn-lt"/>
                <a:ea typeface="+mn-ea"/>
                <a:cs typeface="+mn-cs"/>
              </a:rPr>
              <a:t>)∧(∀y Parent(</a:t>
            </a:r>
            <a:r>
              <a:rPr lang="en-US" sz="1200" b="1" kern="1200" dirty="0" err="1" smtClean="0">
                <a:solidFill>
                  <a:schemeClr val="tx1"/>
                </a:solidFill>
                <a:effectLst/>
                <a:uFillTx/>
                <a:latin typeface="+mn-lt"/>
                <a:ea typeface="+mn-ea"/>
                <a:cs typeface="+mn-cs"/>
              </a:rPr>
              <a:t>y,x</a:t>
            </a:r>
            <a:r>
              <a:rPr lang="en-US" sz="1200" b="1" kern="1200" dirty="0" smtClean="0">
                <a:solidFill>
                  <a:schemeClr val="tx1"/>
                </a:solidFill>
                <a:effectLst/>
                <a:uFillTx/>
                <a:latin typeface="+mn-lt"/>
                <a:ea typeface="+mn-ea"/>
                <a:cs typeface="+mn-cs"/>
              </a:rPr>
              <a:t>) ⇒ ((∃r Citizen(</a:t>
            </a:r>
            <a:r>
              <a:rPr lang="en-US" sz="1200" b="1" kern="1200" dirty="0" err="1" smtClean="0">
                <a:solidFill>
                  <a:schemeClr val="tx1"/>
                </a:solidFill>
                <a:effectLst/>
                <a:uFillTx/>
                <a:latin typeface="+mn-lt"/>
                <a:ea typeface="+mn-ea"/>
                <a:cs typeface="+mn-cs"/>
              </a:rPr>
              <a:t>y,UK,r</a:t>
            </a:r>
            <a:r>
              <a:rPr lang="en-US" sz="1200" b="1" kern="1200" dirty="0" smtClean="0">
                <a:solidFill>
                  <a:schemeClr val="tx1"/>
                </a:solidFill>
                <a:effectLst/>
                <a:uFillTx/>
                <a:latin typeface="+mn-lt"/>
                <a:ea typeface="+mn-ea"/>
                <a:cs typeface="+mn-cs"/>
              </a:rPr>
              <a:t>))∨ Resident(</a:t>
            </a:r>
            <a:r>
              <a:rPr lang="en-US" sz="1200" b="1" kern="1200" dirty="0" err="1" smtClean="0">
                <a:solidFill>
                  <a:schemeClr val="tx1"/>
                </a:solidFill>
                <a:effectLst/>
                <a:uFillTx/>
                <a:latin typeface="+mn-lt"/>
                <a:ea typeface="+mn-ea"/>
                <a:cs typeface="+mn-cs"/>
              </a:rPr>
              <a:t>y,UK</a:t>
            </a:r>
            <a:r>
              <a:rPr lang="en-US" sz="1200" b="1" kern="1200" dirty="0" smtClean="0">
                <a:solidFill>
                  <a:schemeClr val="tx1"/>
                </a:solidFill>
                <a:effectLst/>
                <a:uFillTx/>
                <a:latin typeface="+mn-lt"/>
                <a:ea typeface="+mn-ea"/>
                <a:cs typeface="+mn-cs"/>
              </a:rPr>
              <a:t>))) ⇒ Citizen(</a:t>
            </a:r>
            <a:r>
              <a:rPr lang="en-US" sz="1200" b="1" kern="1200" dirty="0" err="1" smtClean="0">
                <a:solidFill>
                  <a:schemeClr val="tx1"/>
                </a:solidFill>
                <a:effectLst/>
                <a:uFillTx/>
                <a:latin typeface="+mn-lt"/>
                <a:ea typeface="+mn-ea"/>
                <a:cs typeface="+mn-cs"/>
              </a:rPr>
              <a:t>x,UK,Birth</a:t>
            </a:r>
            <a:r>
              <a:rPr lang="en-US" sz="1200" b="1" kern="1200" dirty="0" smtClean="0">
                <a:solidFill>
                  <a:schemeClr val="tx1"/>
                </a:solidFill>
                <a:effectLst/>
                <a:uFillTx/>
                <a:latin typeface="+mn-lt"/>
                <a:ea typeface="+mn-ea"/>
                <a:cs typeface="+mn-cs"/>
              </a:rPr>
              <a:t>). </a:t>
            </a:r>
          </a:p>
          <a:p>
            <a:r>
              <a:rPr lang="en-US" sz="1200" b="1" kern="1200" dirty="0" smtClean="0">
                <a:solidFill>
                  <a:schemeClr val="tx1"/>
                </a:solidFill>
                <a:effectLst/>
                <a:uFillTx/>
                <a:latin typeface="+mn-lt"/>
                <a:ea typeface="+mn-ea"/>
                <a:cs typeface="+mn-cs"/>
              </a:rPr>
              <a:t>A person born outside the UK, one of whose parents is a UK citizen by birth, is a UK citizen by descent. </a:t>
            </a:r>
          </a:p>
          <a:p>
            <a:r>
              <a:rPr lang="en-US" sz="1200" b="1" kern="1200" dirty="0" smtClean="0">
                <a:solidFill>
                  <a:schemeClr val="tx1"/>
                </a:solidFill>
                <a:effectLst/>
                <a:uFillTx/>
                <a:latin typeface="+mn-lt"/>
                <a:ea typeface="+mn-ea"/>
                <a:cs typeface="+mn-cs"/>
              </a:rPr>
              <a:t>∀x Person(x)∧¬Born(</a:t>
            </a:r>
            <a:r>
              <a:rPr lang="en-US" sz="1200" b="1" kern="1200" dirty="0" err="1" smtClean="0">
                <a:solidFill>
                  <a:schemeClr val="tx1"/>
                </a:solidFill>
                <a:effectLst/>
                <a:uFillTx/>
                <a:latin typeface="+mn-lt"/>
                <a:ea typeface="+mn-ea"/>
                <a:cs typeface="+mn-cs"/>
              </a:rPr>
              <a:t>x,UK</a:t>
            </a:r>
            <a:r>
              <a:rPr lang="en-US" sz="1200" b="1" kern="1200" dirty="0" smtClean="0">
                <a:solidFill>
                  <a:schemeClr val="tx1"/>
                </a:solidFill>
                <a:effectLst/>
                <a:uFillTx/>
                <a:latin typeface="+mn-lt"/>
                <a:ea typeface="+mn-ea"/>
                <a:cs typeface="+mn-cs"/>
              </a:rPr>
              <a:t>)∧(∃y Parent(</a:t>
            </a:r>
            <a:r>
              <a:rPr lang="en-US" sz="1200" b="1" kern="1200" dirty="0" err="1" smtClean="0">
                <a:solidFill>
                  <a:schemeClr val="tx1"/>
                </a:solidFill>
                <a:effectLst/>
                <a:uFillTx/>
                <a:latin typeface="+mn-lt"/>
                <a:ea typeface="+mn-ea"/>
                <a:cs typeface="+mn-cs"/>
              </a:rPr>
              <a:t>y,x</a:t>
            </a:r>
            <a:r>
              <a:rPr lang="en-US" sz="1200" b="1" kern="1200" dirty="0" smtClean="0">
                <a:solidFill>
                  <a:schemeClr val="tx1"/>
                </a:solidFill>
                <a:effectLst/>
                <a:uFillTx/>
                <a:latin typeface="+mn-lt"/>
                <a:ea typeface="+mn-ea"/>
                <a:cs typeface="+mn-cs"/>
              </a:rPr>
              <a:t>)∧Citizen(</a:t>
            </a:r>
            <a:r>
              <a:rPr lang="en-US" sz="1200" b="1" kern="1200" dirty="0" err="1" smtClean="0">
                <a:solidFill>
                  <a:schemeClr val="tx1"/>
                </a:solidFill>
                <a:effectLst/>
                <a:uFillTx/>
                <a:latin typeface="+mn-lt"/>
                <a:ea typeface="+mn-ea"/>
                <a:cs typeface="+mn-cs"/>
              </a:rPr>
              <a:t>y,UK,Birth</a:t>
            </a:r>
            <a:r>
              <a:rPr lang="en-US" sz="1200" b="1" kern="1200" dirty="0" smtClean="0">
                <a:solidFill>
                  <a:schemeClr val="tx1"/>
                </a:solidFill>
                <a:effectLst/>
                <a:uFillTx/>
                <a:latin typeface="+mn-lt"/>
                <a:ea typeface="+mn-ea"/>
                <a:cs typeface="+mn-cs"/>
              </a:rPr>
              <a:t>)) ⇒ Citizen(</a:t>
            </a:r>
            <a:r>
              <a:rPr lang="en-US" sz="1200" b="1" kern="1200" dirty="0" err="1" smtClean="0">
                <a:solidFill>
                  <a:schemeClr val="tx1"/>
                </a:solidFill>
                <a:effectLst/>
                <a:uFillTx/>
                <a:latin typeface="+mn-lt"/>
                <a:ea typeface="+mn-ea"/>
                <a:cs typeface="+mn-cs"/>
              </a:rPr>
              <a:t>x,UK,Descent</a:t>
            </a:r>
            <a:r>
              <a:rPr lang="en-US" sz="1200" b="1" kern="1200" dirty="0" smtClean="0">
                <a:solidFill>
                  <a:schemeClr val="tx1"/>
                </a:solidFill>
                <a:effectLst/>
                <a:uFillTx/>
                <a:latin typeface="+mn-lt"/>
                <a:ea typeface="+mn-ea"/>
                <a:cs typeface="+mn-cs"/>
              </a:rPr>
              <a:t>). </a:t>
            </a:r>
          </a:p>
          <a:p>
            <a:r>
              <a:rPr lang="en-US" sz="1200" b="1" kern="1200" dirty="0" smtClean="0">
                <a:solidFill>
                  <a:schemeClr val="tx1"/>
                </a:solidFill>
                <a:effectLst/>
                <a:uFillTx/>
                <a:latin typeface="+mn-lt"/>
                <a:ea typeface="+mn-ea"/>
                <a:cs typeface="+mn-cs"/>
              </a:rPr>
              <a:t>Politicians can fool some of the people all of the time, and they can fool all of the people some of the time, but they can’t fool all of the people all of the time. </a:t>
            </a:r>
          </a:p>
          <a:p>
            <a:r>
              <a:rPr lang="en-US" sz="1200" b="1" kern="1200" dirty="0" smtClean="0">
                <a:solidFill>
                  <a:schemeClr val="tx1"/>
                </a:solidFill>
                <a:effectLst/>
                <a:uFillTx/>
                <a:latin typeface="+mn-lt"/>
                <a:ea typeface="+mn-ea"/>
                <a:cs typeface="+mn-cs"/>
              </a:rPr>
              <a:t>∀x Politician(x) ⇒</a:t>
            </a:r>
            <a:br>
              <a:rPr lang="en-US" sz="1200" b="1" kern="1200" dirty="0" smtClean="0">
                <a:solidFill>
                  <a:schemeClr val="tx1"/>
                </a:solidFill>
                <a:effectLst/>
                <a:uFillTx/>
                <a:latin typeface="+mn-lt"/>
                <a:ea typeface="+mn-ea"/>
                <a:cs typeface="+mn-cs"/>
              </a:rPr>
            </a:br>
            <a:r>
              <a:rPr lang="en-US" sz="1200" b="1" kern="1200" dirty="0" smtClean="0">
                <a:solidFill>
                  <a:schemeClr val="tx1"/>
                </a:solidFill>
                <a:effectLst/>
                <a:uFillTx/>
                <a:latin typeface="+mn-lt"/>
                <a:ea typeface="+mn-ea"/>
                <a:cs typeface="+mn-cs"/>
              </a:rPr>
              <a:t>(∃y ∀t Person(y)∧Fools(</a:t>
            </a:r>
            <a:r>
              <a:rPr lang="en-US" sz="1200" b="1" kern="1200" dirty="0" err="1" smtClean="0">
                <a:solidFill>
                  <a:schemeClr val="tx1"/>
                </a:solidFill>
                <a:effectLst/>
                <a:uFillTx/>
                <a:latin typeface="+mn-lt"/>
                <a:ea typeface="+mn-ea"/>
                <a:cs typeface="+mn-cs"/>
              </a:rPr>
              <a:t>x,y,t</a:t>
            </a:r>
            <a:r>
              <a:rPr lang="en-US" sz="1200" b="1" kern="1200" dirty="0" smtClean="0">
                <a:solidFill>
                  <a:schemeClr val="tx1"/>
                </a:solidFill>
                <a:effectLst/>
                <a:uFillTx/>
                <a:latin typeface="+mn-lt"/>
                <a:ea typeface="+mn-ea"/>
                <a:cs typeface="+mn-cs"/>
              </a:rPr>
              <a:t>))∧ (∃t ∀y Person(y) ⇒ Fools(</a:t>
            </a:r>
            <a:r>
              <a:rPr lang="en-US" sz="1200" b="1" kern="1200" dirty="0" err="1" smtClean="0">
                <a:solidFill>
                  <a:schemeClr val="tx1"/>
                </a:solidFill>
                <a:effectLst/>
                <a:uFillTx/>
                <a:latin typeface="+mn-lt"/>
                <a:ea typeface="+mn-ea"/>
                <a:cs typeface="+mn-cs"/>
              </a:rPr>
              <a:t>x,y,t</a:t>
            </a:r>
            <a:r>
              <a:rPr lang="en-US" sz="1200" b="1" kern="1200" dirty="0" smtClean="0">
                <a:solidFill>
                  <a:schemeClr val="tx1"/>
                </a:solidFill>
                <a:effectLst/>
                <a:uFillTx/>
                <a:latin typeface="+mn-lt"/>
                <a:ea typeface="+mn-ea"/>
                <a:cs typeface="+mn-cs"/>
              </a:rPr>
              <a:t>)) ∧ ¬(∀t ∀y Person(y) ⇒ Fools(</a:t>
            </a:r>
            <a:r>
              <a:rPr lang="en-US" sz="1200" b="1" kern="1200" dirty="0" err="1" smtClean="0">
                <a:solidFill>
                  <a:schemeClr val="tx1"/>
                </a:solidFill>
                <a:effectLst/>
                <a:uFillTx/>
                <a:latin typeface="+mn-lt"/>
                <a:ea typeface="+mn-ea"/>
                <a:cs typeface="+mn-cs"/>
              </a:rPr>
              <a:t>x,y,t</a:t>
            </a:r>
            <a:r>
              <a:rPr lang="en-US" sz="1200" b="1" kern="1200" dirty="0" smtClean="0">
                <a:solidFill>
                  <a:schemeClr val="tx1"/>
                </a:solidFill>
                <a:effectLst/>
                <a:uFillTx/>
                <a:latin typeface="+mn-lt"/>
                <a:ea typeface="+mn-ea"/>
                <a:cs typeface="+mn-cs"/>
              </a:rPr>
              <a:t>)) </a:t>
            </a:r>
          </a:p>
          <a:p>
            <a:r>
              <a:rPr lang="en-US" sz="1200" b="1" kern="1200" dirty="0" smtClean="0">
                <a:solidFill>
                  <a:schemeClr val="tx1"/>
                </a:solidFill>
                <a:effectLst/>
                <a:uFillTx/>
                <a:latin typeface="+mn-lt"/>
                <a:ea typeface="+mn-ea"/>
                <a:cs typeface="+mn-cs"/>
              </a:rPr>
              <a:t>l. </a:t>
            </a:r>
            <a:r>
              <a:rPr lang="en-US" sz="1200" kern="1200" dirty="0" smtClean="0">
                <a:solidFill>
                  <a:schemeClr val="tx1"/>
                </a:solidFill>
                <a:effectLst/>
                <a:uFillTx/>
                <a:latin typeface="+mn-lt"/>
                <a:ea typeface="+mn-ea"/>
                <a:cs typeface="+mn-cs"/>
              </a:rPr>
              <a:t>All Greeks speak the same language.</a:t>
            </a:r>
            <a:br>
              <a:rPr lang="en-US" sz="1200" kern="1200" dirty="0" smtClean="0">
                <a:solidFill>
                  <a:schemeClr val="tx1"/>
                </a:solidFill>
                <a:effectLst/>
                <a:uFillTx/>
                <a:latin typeface="+mn-lt"/>
                <a:ea typeface="+mn-ea"/>
                <a:cs typeface="+mn-cs"/>
              </a:rPr>
            </a:br>
            <a:r>
              <a:rPr lang="en-US" sz="1200" kern="1200" dirty="0" smtClean="0">
                <a:solidFill>
                  <a:schemeClr val="tx1"/>
                </a:solidFill>
                <a:effectLst/>
                <a:uFillTx/>
                <a:latin typeface="+mn-lt"/>
                <a:ea typeface="+mn-ea"/>
                <a:cs typeface="+mn-cs"/>
              </a:rPr>
              <a:t>∀</a:t>
            </a:r>
            <a:r>
              <a:rPr lang="en-US" sz="1200" kern="1200" dirty="0" err="1" smtClean="0">
                <a:solidFill>
                  <a:schemeClr val="tx1"/>
                </a:solidFill>
                <a:effectLst/>
                <a:uFillTx/>
                <a:latin typeface="+mn-lt"/>
                <a:ea typeface="+mn-ea"/>
                <a:cs typeface="+mn-cs"/>
              </a:rPr>
              <a:t>x,y,l</a:t>
            </a:r>
            <a:r>
              <a:rPr lang="en-US" sz="1200" kern="1200" dirty="0" smtClean="0">
                <a:solidFill>
                  <a:schemeClr val="tx1"/>
                </a:solidFill>
                <a:effectLst/>
                <a:uFillTx/>
                <a:latin typeface="+mn-lt"/>
                <a:ea typeface="+mn-ea"/>
                <a:cs typeface="+mn-cs"/>
              </a:rPr>
              <a:t> Person(x)∧[∃r Citizen(</a:t>
            </a:r>
            <a:r>
              <a:rPr lang="en-US" sz="1200" kern="1200" dirty="0" err="1" smtClean="0">
                <a:solidFill>
                  <a:schemeClr val="tx1"/>
                </a:solidFill>
                <a:effectLst/>
                <a:uFillTx/>
                <a:latin typeface="+mn-lt"/>
                <a:ea typeface="+mn-ea"/>
                <a:cs typeface="+mn-cs"/>
              </a:rPr>
              <a:t>x,Greece,r</a:t>
            </a:r>
            <a:r>
              <a:rPr lang="en-US" sz="1200" kern="1200" dirty="0" smtClean="0">
                <a:solidFill>
                  <a:schemeClr val="tx1"/>
                </a:solidFill>
                <a:effectLst/>
                <a:uFillTx/>
                <a:latin typeface="+mn-lt"/>
                <a:ea typeface="+mn-ea"/>
                <a:cs typeface="+mn-cs"/>
              </a:rPr>
              <a:t>)]∧Person(y)∧[∃r Citizen(</a:t>
            </a:r>
            <a:r>
              <a:rPr lang="en-US" sz="1200" kern="1200" dirty="0" err="1" smtClean="0">
                <a:solidFill>
                  <a:schemeClr val="tx1"/>
                </a:solidFill>
                <a:effectLst/>
                <a:uFillTx/>
                <a:latin typeface="+mn-lt"/>
                <a:ea typeface="+mn-ea"/>
                <a:cs typeface="+mn-cs"/>
              </a:rPr>
              <a:t>y,Greece,r</a:t>
            </a:r>
            <a:r>
              <a:rPr lang="en-US" sz="1200" kern="1200" dirty="0" smtClean="0">
                <a:solidFill>
                  <a:schemeClr val="tx1"/>
                </a:solidFill>
                <a:effectLst/>
                <a:uFillTx/>
                <a:latin typeface="+mn-lt"/>
                <a:ea typeface="+mn-ea"/>
                <a:cs typeface="+mn-cs"/>
              </a:rPr>
              <a:t>)] </a:t>
            </a:r>
            <a:endParaRPr lang="en-US" dirty="0" smtClean="0">
              <a:uFillTx/>
            </a:endParaRPr>
          </a:p>
          <a:p>
            <a:r>
              <a:rPr lang="en-US" sz="1200" kern="1200" dirty="0" smtClean="0">
                <a:solidFill>
                  <a:schemeClr val="tx1"/>
                </a:solidFill>
                <a:effectLst/>
                <a:uFillTx/>
                <a:latin typeface="+mn-lt"/>
                <a:ea typeface="+mn-ea"/>
                <a:cs typeface="+mn-cs"/>
              </a:rPr>
              <a:t>∧Speaks(</a:t>
            </a:r>
            <a:r>
              <a:rPr lang="en-US" sz="1200" kern="1200" dirty="0" err="1" smtClean="0">
                <a:solidFill>
                  <a:schemeClr val="tx1"/>
                </a:solidFill>
                <a:effectLst/>
                <a:uFillTx/>
                <a:latin typeface="+mn-lt"/>
                <a:ea typeface="+mn-ea"/>
                <a:cs typeface="+mn-cs"/>
              </a:rPr>
              <a:t>x,l</a:t>
            </a:r>
            <a:r>
              <a:rPr lang="en-US" sz="1200" kern="1200" dirty="0" smtClean="0">
                <a:solidFill>
                  <a:schemeClr val="tx1"/>
                </a:solidFill>
                <a:effectLst/>
                <a:uFillTx/>
                <a:latin typeface="+mn-lt"/>
                <a:ea typeface="+mn-ea"/>
                <a:cs typeface="+mn-cs"/>
              </a:rPr>
              <a:t>) ⇒ Speaks(</a:t>
            </a:r>
            <a:r>
              <a:rPr lang="en-US" sz="1200" kern="1200" dirty="0" err="1" smtClean="0">
                <a:solidFill>
                  <a:schemeClr val="tx1"/>
                </a:solidFill>
                <a:effectLst/>
                <a:uFillTx/>
                <a:latin typeface="+mn-lt"/>
                <a:ea typeface="+mn-ea"/>
                <a:cs typeface="+mn-cs"/>
              </a:rPr>
              <a:t>y,l</a:t>
            </a:r>
            <a:r>
              <a:rPr lang="en-US" sz="1200" kern="1200" dirty="0" smtClean="0">
                <a:solidFill>
                  <a:schemeClr val="tx1"/>
                </a:solidFill>
                <a:effectLst/>
                <a:uFillTx/>
                <a:latin typeface="+mn-lt"/>
                <a:ea typeface="+mn-ea"/>
                <a:cs typeface="+mn-cs"/>
              </a:rPr>
              <a:t>) </a:t>
            </a:r>
          </a:p>
          <a:p>
            <a:endParaRPr lang="en-US" sz="1200" kern="1200" dirty="0" smtClean="0">
              <a:solidFill>
                <a:schemeClr val="tx1"/>
              </a:solidFill>
              <a:effectLst/>
              <a:uFillTx/>
              <a:latin typeface="+mn-lt"/>
              <a:ea typeface="+mn-ea"/>
              <a:cs typeface="+mn-cs"/>
            </a:endParaRPr>
          </a:p>
          <a:p>
            <a:r>
              <a:rPr lang="fr-FR" sz="1200" b="1" kern="1200" dirty="0" smtClean="0">
                <a:solidFill>
                  <a:schemeClr val="tx1"/>
                </a:solidFill>
                <a:effectLst/>
                <a:uFillTx/>
                <a:latin typeface="+mn-lt"/>
                <a:ea typeface="+mn-ea"/>
                <a:cs typeface="+mn-cs"/>
              </a:rPr>
              <a:t>W(G,T). </a:t>
            </a:r>
          </a:p>
          <a:p>
            <a:r>
              <a:rPr lang="fr-FR" sz="1200" b="1" kern="1200" dirty="0" smtClean="0">
                <a:solidFill>
                  <a:schemeClr val="tx1"/>
                </a:solidFill>
                <a:effectLst/>
                <a:uFillTx/>
                <a:latin typeface="+mn-lt"/>
                <a:ea typeface="+mn-ea"/>
                <a:cs typeface="+mn-cs"/>
              </a:rPr>
              <a:t>¬W(G,E). </a:t>
            </a:r>
          </a:p>
          <a:p>
            <a:r>
              <a:rPr lang="fr-FR" sz="1200" b="1" kern="1200" dirty="0" smtClean="0">
                <a:solidFill>
                  <a:schemeClr val="tx1"/>
                </a:solidFill>
                <a:effectLst/>
                <a:uFillTx/>
                <a:latin typeface="+mn-lt"/>
                <a:ea typeface="+mn-ea"/>
                <a:cs typeface="+mn-cs"/>
              </a:rPr>
              <a:t>W(G,T)∨W(M,T). </a:t>
            </a:r>
          </a:p>
          <a:p>
            <a:r>
              <a:rPr lang="fr-FR" sz="1200" b="1" kern="1200" dirty="0" smtClean="0">
                <a:solidFill>
                  <a:schemeClr val="tx1"/>
                </a:solidFill>
                <a:effectLst/>
                <a:uFillTx/>
                <a:latin typeface="+mn-lt"/>
                <a:ea typeface="+mn-ea"/>
                <a:cs typeface="+mn-cs"/>
              </a:rPr>
              <a:t>∃s W(</a:t>
            </a:r>
            <a:r>
              <a:rPr lang="fr-FR" sz="1200" b="1" kern="1200" dirty="0" err="1" smtClean="0">
                <a:solidFill>
                  <a:schemeClr val="tx1"/>
                </a:solidFill>
                <a:effectLst/>
                <a:uFillTx/>
                <a:latin typeface="+mn-lt"/>
                <a:ea typeface="+mn-ea"/>
                <a:cs typeface="+mn-cs"/>
              </a:rPr>
              <a:t>J,s</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∃x C(</a:t>
            </a:r>
            <a:r>
              <a:rPr lang="fr-FR" sz="1200" b="1" kern="1200" dirty="0" err="1" smtClean="0">
                <a:solidFill>
                  <a:schemeClr val="tx1"/>
                </a:solidFill>
                <a:effectLst/>
                <a:uFillTx/>
                <a:latin typeface="+mn-lt"/>
                <a:ea typeface="+mn-ea"/>
                <a:cs typeface="+mn-cs"/>
              </a:rPr>
              <a:t>x,R</a:t>
            </a:r>
            <a:r>
              <a:rPr lang="fr-FR" sz="1200" b="1" kern="1200" dirty="0" smtClean="0">
                <a:solidFill>
                  <a:schemeClr val="tx1"/>
                </a:solidFill>
                <a:effectLst/>
                <a:uFillTx/>
                <a:latin typeface="+mn-lt"/>
                <a:ea typeface="+mn-ea"/>
                <a:cs typeface="+mn-cs"/>
              </a:rPr>
              <a:t>)∧O(</a:t>
            </a:r>
            <a:r>
              <a:rPr lang="fr-FR" sz="1200" b="1" kern="1200" dirty="0" err="1" smtClean="0">
                <a:solidFill>
                  <a:schemeClr val="tx1"/>
                </a:solidFill>
                <a:effectLst/>
                <a:uFillTx/>
                <a:latin typeface="+mn-lt"/>
                <a:ea typeface="+mn-ea"/>
                <a:cs typeface="+mn-cs"/>
              </a:rPr>
              <a:t>J,x</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∀s S(</a:t>
            </a:r>
            <a:r>
              <a:rPr lang="fr-FR" sz="1200" b="1" kern="1200" dirty="0" err="1" smtClean="0">
                <a:solidFill>
                  <a:schemeClr val="tx1"/>
                </a:solidFill>
                <a:effectLst/>
                <a:uFillTx/>
                <a:latin typeface="+mn-lt"/>
                <a:ea typeface="+mn-ea"/>
                <a:cs typeface="+mn-cs"/>
              </a:rPr>
              <a:t>M,s,R</a:t>
            </a:r>
            <a:r>
              <a:rPr lang="fr-FR" sz="1200" b="1" kern="1200" dirty="0" smtClean="0">
                <a:solidFill>
                  <a:schemeClr val="tx1"/>
                </a:solidFill>
                <a:effectLst/>
                <a:uFillTx/>
                <a:latin typeface="+mn-lt"/>
                <a:ea typeface="+mn-ea"/>
                <a:cs typeface="+mn-cs"/>
              </a:rPr>
              <a:t>) ⇒ W(</a:t>
            </a:r>
            <a:r>
              <a:rPr lang="fr-FR" sz="1200" b="1" kern="1200" dirty="0" err="1" smtClean="0">
                <a:solidFill>
                  <a:schemeClr val="tx1"/>
                </a:solidFill>
                <a:effectLst/>
                <a:uFillTx/>
                <a:latin typeface="+mn-lt"/>
                <a:ea typeface="+mn-ea"/>
                <a:cs typeface="+mn-cs"/>
              </a:rPr>
              <a:t>M,s</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¬[∃s W(</a:t>
            </a:r>
            <a:r>
              <a:rPr lang="fr-FR" sz="1200" b="1" kern="1200" dirty="0" err="1" smtClean="0">
                <a:solidFill>
                  <a:schemeClr val="tx1"/>
                </a:solidFill>
                <a:effectLst/>
                <a:uFillTx/>
                <a:latin typeface="+mn-lt"/>
                <a:ea typeface="+mn-ea"/>
                <a:cs typeface="+mn-cs"/>
              </a:rPr>
              <a:t>G,s</a:t>
            </a:r>
            <a:r>
              <a:rPr lang="fr-FR" sz="1200" b="1" kern="1200" dirty="0" smtClean="0">
                <a:solidFill>
                  <a:schemeClr val="tx1"/>
                </a:solidFill>
                <a:effectLst/>
                <a:uFillTx/>
                <a:latin typeface="+mn-lt"/>
                <a:ea typeface="+mn-ea"/>
                <a:cs typeface="+mn-cs"/>
              </a:rPr>
              <a:t>)∧∃p S(</a:t>
            </a:r>
            <a:r>
              <a:rPr lang="fr-FR" sz="1200" b="1" kern="1200" dirty="0" err="1" smtClean="0">
                <a:solidFill>
                  <a:schemeClr val="tx1"/>
                </a:solidFill>
                <a:effectLst/>
                <a:uFillTx/>
                <a:latin typeface="+mn-lt"/>
                <a:ea typeface="+mn-ea"/>
                <a:cs typeface="+mn-cs"/>
              </a:rPr>
              <a:t>p,s,R</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∀s W(</a:t>
            </a:r>
            <a:r>
              <a:rPr lang="fr-FR" sz="1200" b="1" kern="1200" dirty="0" err="1" smtClean="0">
                <a:solidFill>
                  <a:schemeClr val="tx1"/>
                </a:solidFill>
                <a:effectLst/>
                <a:uFillTx/>
                <a:latin typeface="+mn-lt"/>
                <a:ea typeface="+mn-ea"/>
                <a:cs typeface="+mn-cs"/>
              </a:rPr>
              <a:t>G,s</a:t>
            </a:r>
            <a:r>
              <a:rPr lang="fr-FR" sz="1200" b="1" kern="1200" dirty="0" smtClean="0">
                <a:solidFill>
                  <a:schemeClr val="tx1"/>
                </a:solidFill>
                <a:effectLst/>
                <a:uFillTx/>
                <a:latin typeface="+mn-lt"/>
                <a:ea typeface="+mn-ea"/>
                <a:cs typeface="+mn-cs"/>
              </a:rPr>
              <a:t>) ⇒ ∃</a:t>
            </a:r>
            <a:r>
              <a:rPr lang="fr-FR" sz="1200" b="1" kern="1200" dirty="0" err="1" smtClean="0">
                <a:solidFill>
                  <a:schemeClr val="tx1"/>
                </a:solidFill>
                <a:effectLst/>
                <a:uFillTx/>
                <a:latin typeface="+mn-lt"/>
                <a:ea typeface="+mn-ea"/>
                <a:cs typeface="+mn-cs"/>
              </a:rPr>
              <a:t>p,a</a:t>
            </a:r>
            <a:r>
              <a:rPr lang="fr-FR" sz="1200" b="1" kern="1200" dirty="0" smtClean="0">
                <a:solidFill>
                  <a:schemeClr val="tx1"/>
                </a:solidFill>
                <a:effectLst/>
                <a:uFillTx/>
                <a:latin typeface="+mn-lt"/>
                <a:ea typeface="+mn-ea"/>
                <a:cs typeface="+mn-cs"/>
              </a:rPr>
              <a:t> S(</a:t>
            </a:r>
            <a:r>
              <a:rPr lang="fr-FR" sz="1200" b="1" kern="1200" dirty="0" err="1" smtClean="0">
                <a:solidFill>
                  <a:schemeClr val="tx1"/>
                </a:solidFill>
                <a:effectLst/>
                <a:uFillTx/>
                <a:latin typeface="+mn-lt"/>
                <a:ea typeface="+mn-ea"/>
                <a:cs typeface="+mn-cs"/>
              </a:rPr>
              <a:t>p,s,a</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∃a ∀s W(</a:t>
            </a:r>
            <a:r>
              <a:rPr lang="fr-FR" sz="1200" b="1" kern="1200" dirty="0" err="1" smtClean="0">
                <a:solidFill>
                  <a:schemeClr val="tx1"/>
                </a:solidFill>
                <a:effectLst/>
                <a:uFillTx/>
                <a:latin typeface="+mn-lt"/>
                <a:ea typeface="+mn-ea"/>
                <a:cs typeface="+mn-cs"/>
              </a:rPr>
              <a:t>J,s</a:t>
            </a:r>
            <a:r>
              <a:rPr lang="fr-FR" sz="1200" b="1" kern="1200" dirty="0" smtClean="0">
                <a:solidFill>
                  <a:schemeClr val="tx1"/>
                </a:solidFill>
                <a:effectLst/>
                <a:uFillTx/>
                <a:latin typeface="+mn-lt"/>
                <a:ea typeface="+mn-ea"/>
                <a:cs typeface="+mn-cs"/>
              </a:rPr>
              <a:t>) ⇒ ∃p S(</a:t>
            </a:r>
            <a:r>
              <a:rPr lang="fr-FR" sz="1200" b="1" kern="1200" dirty="0" err="1" smtClean="0">
                <a:solidFill>
                  <a:schemeClr val="tx1"/>
                </a:solidFill>
                <a:effectLst/>
                <a:uFillTx/>
                <a:latin typeface="+mn-lt"/>
                <a:ea typeface="+mn-ea"/>
                <a:cs typeface="+mn-cs"/>
              </a:rPr>
              <a:t>p,s,a</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a:t>
            </a:r>
            <a:r>
              <a:rPr lang="fr-FR" sz="1200" b="1" kern="1200" dirty="0" err="1" smtClean="0">
                <a:solidFill>
                  <a:schemeClr val="tx1"/>
                </a:solidFill>
                <a:effectLst/>
                <a:uFillTx/>
                <a:latin typeface="+mn-lt"/>
                <a:ea typeface="+mn-ea"/>
                <a:cs typeface="+mn-cs"/>
              </a:rPr>
              <a:t>d,a,s</a:t>
            </a:r>
            <a:r>
              <a:rPr lang="fr-FR" sz="1200" b="1" kern="1200" dirty="0" smtClean="0">
                <a:solidFill>
                  <a:schemeClr val="tx1"/>
                </a:solidFill>
                <a:effectLst/>
                <a:uFillTx/>
                <a:latin typeface="+mn-lt"/>
                <a:ea typeface="+mn-ea"/>
                <a:cs typeface="+mn-cs"/>
              </a:rPr>
              <a:t> C(</a:t>
            </a:r>
            <a:r>
              <a:rPr lang="fr-FR" sz="1200" b="1" kern="1200" dirty="0" err="1" smtClean="0">
                <a:solidFill>
                  <a:schemeClr val="tx1"/>
                </a:solidFill>
                <a:effectLst/>
                <a:uFillTx/>
                <a:latin typeface="+mn-lt"/>
                <a:ea typeface="+mn-ea"/>
                <a:cs typeface="+mn-cs"/>
              </a:rPr>
              <a:t>d,a</a:t>
            </a:r>
            <a:r>
              <a:rPr lang="fr-FR" sz="1200" b="1" kern="1200" dirty="0" smtClean="0">
                <a:solidFill>
                  <a:schemeClr val="tx1"/>
                </a:solidFill>
                <a:effectLst/>
                <a:uFillTx/>
                <a:latin typeface="+mn-lt"/>
                <a:ea typeface="+mn-ea"/>
                <a:cs typeface="+mn-cs"/>
              </a:rPr>
              <a:t>)∧O(</a:t>
            </a:r>
            <a:r>
              <a:rPr lang="fr-FR" sz="1200" b="1" kern="1200" dirty="0" err="1" smtClean="0">
                <a:solidFill>
                  <a:schemeClr val="tx1"/>
                </a:solidFill>
                <a:effectLst/>
                <a:uFillTx/>
                <a:latin typeface="+mn-lt"/>
                <a:ea typeface="+mn-ea"/>
                <a:cs typeface="+mn-cs"/>
              </a:rPr>
              <a:t>J,d</a:t>
            </a:r>
            <a:r>
              <a:rPr lang="fr-FR" sz="1200" b="1" kern="1200" dirty="0" smtClean="0">
                <a:solidFill>
                  <a:schemeClr val="tx1"/>
                </a:solidFill>
                <a:effectLst/>
                <a:uFillTx/>
                <a:latin typeface="+mn-lt"/>
                <a:ea typeface="+mn-ea"/>
                <a:cs typeface="+mn-cs"/>
              </a:rPr>
              <a:t>)∧S(</a:t>
            </a:r>
            <a:r>
              <a:rPr lang="fr-FR" sz="1200" b="1" kern="1200" dirty="0" err="1" smtClean="0">
                <a:solidFill>
                  <a:schemeClr val="tx1"/>
                </a:solidFill>
                <a:effectLst/>
                <a:uFillTx/>
                <a:latin typeface="+mn-lt"/>
                <a:ea typeface="+mn-ea"/>
                <a:cs typeface="+mn-cs"/>
              </a:rPr>
              <a:t>B,T,a</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∀a [∃s S(</a:t>
            </a:r>
            <a:r>
              <a:rPr lang="fr-FR" sz="1200" b="1" kern="1200" dirty="0" err="1" smtClean="0">
                <a:solidFill>
                  <a:schemeClr val="tx1"/>
                </a:solidFill>
                <a:effectLst/>
                <a:uFillTx/>
                <a:latin typeface="+mn-lt"/>
                <a:ea typeface="+mn-ea"/>
                <a:cs typeface="+mn-cs"/>
              </a:rPr>
              <a:t>M,s,a</a:t>
            </a:r>
            <a:r>
              <a:rPr lang="fr-FR" sz="1200" b="1" kern="1200" dirty="0" smtClean="0">
                <a:solidFill>
                  <a:schemeClr val="tx1"/>
                </a:solidFill>
                <a:effectLst/>
                <a:uFillTx/>
                <a:latin typeface="+mn-lt"/>
                <a:ea typeface="+mn-ea"/>
                <a:cs typeface="+mn-cs"/>
              </a:rPr>
              <a:t>)] ⇒ ∃d C(</a:t>
            </a:r>
            <a:r>
              <a:rPr lang="fr-FR" sz="1200" b="1" kern="1200" dirty="0" err="1" smtClean="0">
                <a:solidFill>
                  <a:schemeClr val="tx1"/>
                </a:solidFill>
                <a:effectLst/>
                <a:uFillTx/>
                <a:latin typeface="+mn-lt"/>
                <a:ea typeface="+mn-ea"/>
                <a:cs typeface="+mn-cs"/>
              </a:rPr>
              <a:t>d,a</a:t>
            </a:r>
            <a:r>
              <a:rPr lang="fr-FR" sz="1200" b="1" kern="1200" dirty="0" smtClean="0">
                <a:solidFill>
                  <a:schemeClr val="tx1"/>
                </a:solidFill>
                <a:effectLst/>
                <a:uFillTx/>
                <a:latin typeface="+mn-lt"/>
                <a:ea typeface="+mn-ea"/>
                <a:cs typeface="+mn-cs"/>
              </a:rPr>
              <a:t>)∧O(</a:t>
            </a:r>
            <a:r>
              <a:rPr lang="fr-FR" sz="1200" b="1" kern="1200" dirty="0" err="1" smtClean="0">
                <a:solidFill>
                  <a:schemeClr val="tx1"/>
                </a:solidFill>
                <a:effectLst/>
                <a:uFillTx/>
                <a:latin typeface="+mn-lt"/>
                <a:ea typeface="+mn-ea"/>
                <a:cs typeface="+mn-cs"/>
              </a:rPr>
              <a:t>J,d</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∀a [∀</a:t>
            </a:r>
            <a:r>
              <a:rPr lang="fr-FR" sz="1200" b="1" kern="1200" dirty="0" err="1" smtClean="0">
                <a:solidFill>
                  <a:schemeClr val="tx1"/>
                </a:solidFill>
                <a:effectLst/>
                <a:uFillTx/>
                <a:latin typeface="+mn-lt"/>
                <a:ea typeface="+mn-ea"/>
                <a:cs typeface="+mn-cs"/>
              </a:rPr>
              <a:t>s,p</a:t>
            </a:r>
            <a:r>
              <a:rPr lang="fr-FR" sz="1200" b="1" kern="1200" dirty="0" smtClean="0">
                <a:solidFill>
                  <a:schemeClr val="tx1"/>
                </a:solidFill>
                <a:effectLst/>
                <a:uFillTx/>
                <a:latin typeface="+mn-lt"/>
                <a:ea typeface="+mn-ea"/>
                <a:cs typeface="+mn-cs"/>
              </a:rPr>
              <a:t> S(</a:t>
            </a:r>
            <a:r>
              <a:rPr lang="fr-FR" sz="1200" b="1" kern="1200" dirty="0" err="1" smtClean="0">
                <a:solidFill>
                  <a:schemeClr val="tx1"/>
                </a:solidFill>
                <a:effectLst/>
                <a:uFillTx/>
                <a:latin typeface="+mn-lt"/>
                <a:ea typeface="+mn-ea"/>
                <a:cs typeface="+mn-cs"/>
              </a:rPr>
              <a:t>p,s,a</a:t>
            </a:r>
            <a:r>
              <a:rPr lang="fr-FR" sz="1200" b="1" kern="1200" dirty="0" smtClean="0">
                <a:solidFill>
                  <a:schemeClr val="tx1"/>
                </a:solidFill>
                <a:effectLst/>
                <a:uFillTx/>
                <a:latin typeface="+mn-lt"/>
                <a:ea typeface="+mn-ea"/>
                <a:cs typeface="+mn-cs"/>
              </a:rPr>
              <a:t>) ⇒ S(</a:t>
            </a:r>
            <a:r>
              <a:rPr lang="fr-FR" sz="1200" b="1" kern="1200" dirty="0" err="1" smtClean="0">
                <a:solidFill>
                  <a:schemeClr val="tx1"/>
                </a:solidFill>
                <a:effectLst/>
                <a:uFillTx/>
                <a:latin typeface="+mn-lt"/>
                <a:ea typeface="+mn-ea"/>
                <a:cs typeface="+mn-cs"/>
              </a:rPr>
              <a:t>B,s,a</a:t>
            </a:r>
            <a:r>
              <a:rPr lang="fr-FR" sz="1200" b="1" kern="1200" dirty="0" smtClean="0">
                <a:solidFill>
                  <a:schemeClr val="tx1"/>
                </a:solidFill>
                <a:effectLst/>
                <a:uFillTx/>
                <a:latin typeface="+mn-lt"/>
                <a:ea typeface="+mn-ea"/>
                <a:cs typeface="+mn-cs"/>
              </a:rPr>
              <a:t>)] ⇒ ∃d C(</a:t>
            </a:r>
            <a:r>
              <a:rPr lang="fr-FR" sz="1200" b="1" kern="1200" dirty="0" err="1" smtClean="0">
                <a:solidFill>
                  <a:schemeClr val="tx1"/>
                </a:solidFill>
                <a:effectLst/>
                <a:uFillTx/>
                <a:latin typeface="+mn-lt"/>
                <a:ea typeface="+mn-ea"/>
                <a:cs typeface="+mn-cs"/>
              </a:rPr>
              <a:t>d,a</a:t>
            </a:r>
            <a:r>
              <a:rPr lang="fr-FR" sz="1200" b="1" kern="1200" dirty="0" smtClean="0">
                <a:solidFill>
                  <a:schemeClr val="tx1"/>
                </a:solidFill>
                <a:effectLst/>
                <a:uFillTx/>
                <a:latin typeface="+mn-lt"/>
                <a:ea typeface="+mn-ea"/>
                <a:cs typeface="+mn-cs"/>
              </a:rPr>
              <a:t>)∧O(</a:t>
            </a:r>
            <a:r>
              <a:rPr lang="fr-FR" sz="1200" b="1" kern="1200" dirty="0" err="1" smtClean="0">
                <a:solidFill>
                  <a:schemeClr val="tx1"/>
                </a:solidFill>
                <a:effectLst/>
                <a:uFillTx/>
                <a:latin typeface="+mn-lt"/>
                <a:ea typeface="+mn-ea"/>
                <a:cs typeface="+mn-cs"/>
              </a:rPr>
              <a:t>J,d</a:t>
            </a:r>
            <a:r>
              <a:rPr lang="fr-FR" sz="1200" b="1" kern="1200" dirty="0" smtClean="0">
                <a:solidFill>
                  <a:schemeClr val="tx1"/>
                </a:solidFill>
                <a:effectLst/>
                <a:uFillTx/>
                <a:latin typeface="+mn-lt"/>
                <a:ea typeface="+mn-ea"/>
                <a:cs typeface="+mn-cs"/>
              </a:rPr>
              <a:t>). </a:t>
            </a:r>
          </a:p>
          <a:p>
            <a:endParaRPr lang="en-US" dirty="0" smtClean="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smtClean="0">
              <a:uFillTx/>
            </a:endParaRPr>
          </a:p>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4</a:t>
            </a:fld>
            <a:endParaRPr lang="en-US">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kern="1200" dirty="0" smtClean="0">
                <a:solidFill>
                  <a:schemeClr val="tx1"/>
                </a:solidFill>
                <a:effectLst/>
                <a:uFillTx/>
                <a:latin typeface="+mn-lt"/>
                <a:ea typeface="+mn-ea"/>
                <a:cs typeface="+mn-cs"/>
              </a:rPr>
              <a:t>W(G,T). </a:t>
            </a:r>
          </a:p>
          <a:p>
            <a:r>
              <a:rPr lang="fr-FR" sz="1200" b="1" kern="1200" dirty="0" smtClean="0">
                <a:solidFill>
                  <a:schemeClr val="tx1"/>
                </a:solidFill>
                <a:effectLst/>
                <a:uFillTx/>
                <a:latin typeface="+mn-lt"/>
                <a:ea typeface="+mn-ea"/>
                <a:cs typeface="+mn-cs"/>
              </a:rPr>
              <a:t>¬W(G,E). </a:t>
            </a:r>
          </a:p>
          <a:p>
            <a:r>
              <a:rPr lang="fr-FR" sz="1200" b="1" kern="1200" dirty="0" smtClean="0">
                <a:solidFill>
                  <a:schemeClr val="tx1"/>
                </a:solidFill>
                <a:effectLst/>
                <a:uFillTx/>
                <a:latin typeface="+mn-lt"/>
                <a:ea typeface="+mn-ea"/>
                <a:cs typeface="+mn-cs"/>
              </a:rPr>
              <a:t>W(G,T)∨W(M,T). </a:t>
            </a:r>
          </a:p>
          <a:p>
            <a:r>
              <a:rPr lang="fr-FR" sz="1200" b="1" kern="1200" dirty="0" smtClean="0">
                <a:solidFill>
                  <a:schemeClr val="tx1"/>
                </a:solidFill>
                <a:effectLst/>
                <a:uFillTx/>
                <a:latin typeface="+mn-lt"/>
                <a:ea typeface="+mn-ea"/>
                <a:cs typeface="+mn-cs"/>
              </a:rPr>
              <a:t>∃s W(</a:t>
            </a:r>
            <a:r>
              <a:rPr lang="fr-FR" sz="1200" b="1" kern="1200" dirty="0" err="1" smtClean="0">
                <a:solidFill>
                  <a:schemeClr val="tx1"/>
                </a:solidFill>
                <a:effectLst/>
                <a:uFillTx/>
                <a:latin typeface="+mn-lt"/>
                <a:ea typeface="+mn-ea"/>
                <a:cs typeface="+mn-cs"/>
              </a:rPr>
              <a:t>J,s</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∃x C(</a:t>
            </a:r>
            <a:r>
              <a:rPr lang="fr-FR" sz="1200" b="1" kern="1200" dirty="0" err="1" smtClean="0">
                <a:solidFill>
                  <a:schemeClr val="tx1"/>
                </a:solidFill>
                <a:effectLst/>
                <a:uFillTx/>
                <a:latin typeface="+mn-lt"/>
                <a:ea typeface="+mn-ea"/>
                <a:cs typeface="+mn-cs"/>
              </a:rPr>
              <a:t>x,R</a:t>
            </a:r>
            <a:r>
              <a:rPr lang="fr-FR" sz="1200" b="1" kern="1200" dirty="0" smtClean="0">
                <a:solidFill>
                  <a:schemeClr val="tx1"/>
                </a:solidFill>
                <a:effectLst/>
                <a:uFillTx/>
                <a:latin typeface="+mn-lt"/>
                <a:ea typeface="+mn-ea"/>
                <a:cs typeface="+mn-cs"/>
              </a:rPr>
              <a:t>)∧O(</a:t>
            </a:r>
            <a:r>
              <a:rPr lang="fr-FR" sz="1200" b="1" kern="1200" dirty="0" err="1" smtClean="0">
                <a:solidFill>
                  <a:schemeClr val="tx1"/>
                </a:solidFill>
                <a:effectLst/>
                <a:uFillTx/>
                <a:latin typeface="+mn-lt"/>
                <a:ea typeface="+mn-ea"/>
                <a:cs typeface="+mn-cs"/>
              </a:rPr>
              <a:t>J,x</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∀s S(</a:t>
            </a:r>
            <a:r>
              <a:rPr lang="fr-FR" sz="1200" b="1" kern="1200" dirty="0" err="1" smtClean="0">
                <a:solidFill>
                  <a:schemeClr val="tx1"/>
                </a:solidFill>
                <a:effectLst/>
                <a:uFillTx/>
                <a:latin typeface="+mn-lt"/>
                <a:ea typeface="+mn-ea"/>
                <a:cs typeface="+mn-cs"/>
              </a:rPr>
              <a:t>M,s,R</a:t>
            </a:r>
            <a:r>
              <a:rPr lang="fr-FR" sz="1200" b="1" kern="1200" dirty="0" smtClean="0">
                <a:solidFill>
                  <a:schemeClr val="tx1"/>
                </a:solidFill>
                <a:effectLst/>
                <a:uFillTx/>
                <a:latin typeface="+mn-lt"/>
                <a:ea typeface="+mn-ea"/>
                <a:cs typeface="+mn-cs"/>
              </a:rPr>
              <a:t>) ⇒ W(</a:t>
            </a:r>
            <a:r>
              <a:rPr lang="fr-FR" sz="1200" b="1" kern="1200" dirty="0" err="1" smtClean="0">
                <a:solidFill>
                  <a:schemeClr val="tx1"/>
                </a:solidFill>
                <a:effectLst/>
                <a:uFillTx/>
                <a:latin typeface="+mn-lt"/>
                <a:ea typeface="+mn-ea"/>
                <a:cs typeface="+mn-cs"/>
              </a:rPr>
              <a:t>M,s</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¬[∃s W(</a:t>
            </a:r>
            <a:r>
              <a:rPr lang="fr-FR" sz="1200" b="1" kern="1200" dirty="0" err="1" smtClean="0">
                <a:solidFill>
                  <a:schemeClr val="tx1"/>
                </a:solidFill>
                <a:effectLst/>
                <a:uFillTx/>
                <a:latin typeface="+mn-lt"/>
                <a:ea typeface="+mn-ea"/>
                <a:cs typeface="+mn-cs"/>
              </a:rPr>
              <a:t>G,s</a:t>
            </a:r>
            <a:r>
              <a:rPr lang="fr-FR" sz="1200" b="1" kern="1200" dirty="0" smtClean="0">
                <a:solidFill>
                  <a:schemeClr val="tx1"/>
                </a:solidFill>
                <a:effectLst/>
                <a:uFillTx/>
                <a:latin typeface="+mn-lt"/>
                <a:ea typeface="+mn-ea"/>
                <a:cs typeface="+mn-cs"/>
              </a:rPr>
              <a:t>)∧∃p S(</a:t>
            </a:r>
            <a:r>
              <a:rPr lang="fr-FR" sz="1200" b="1" kern="1200" dirty="0" err="1" smtClean="0">
                <a:solidFill>
                  <a:schemeClr val="tx1"/>
                </a:solidFill>
                <a:effectLst/>
                <a:uFillTx/>
                <a:latin typeface="+mn-lt"/>
                <a:ea typeface="+mn-ea"/>
                <a:cs typeface="+mn-cs"/>
              </a:rPr>
              <a:t>p,s,R</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∀s W(</a:t>
            </a:r>
            <a:r>
              <a:rPr lang="fr-FR" sz="1200" b="1" kern="1200" dirty="0" err="1" smtClean="0">
                <a:solidFill>
                  <a:schemeClr val="tx1"/>
                </a:solidFill>
                <a:effectLst/>
                <a:uFillTx/>
                <a:latin typeface="+mn-lt"/>
                <a:ea typeface="+mn-ea"/>
                <a:cs typeface="+mn-cs"/>
              </a:rPr>
              <a:t>G,s</a:t>
            </a:r>
            <a:r>
              <a:rPr lang="fr-FR" sz="1200" b="1" kern="1200" dirty="0" smtClean="0">
                <a:solidFill>
                  <a:schemeClr val="tx1"/>
                </a:solidFill>
                <a:effectLst/>
                <a:uFillTx/>
                <a:latin typeface="+mn-lt"/>
                <a:ea typeface="+mn-ea"/>
                <a:cs typeface="+mn-cs"/>
              </a:rPr>
              <a:t>) ⇒ ∃</a:t>
            </a:r>
            <a:r>
              <a:rPr lang="fr-FR" sz="1200" b="1" kern="1200" dirty="0" err="1" smtClean="0">
                <a:solidFill>
                  <a:schemeClr val="tx1"/>
                </a:solidFill>
                <a:effectLst/>
                <a:uFillTx/>
                <a:latin typeface="+mn-lt"/>
                <a:ea typeface="+mn-ea"/>
                <a:cs typeface="+mn-cs"/>
              </a:rPr>
              <a:t>p,a</a:t>
            </a:r>
            <a:r>
              <a:rPr lang="fr-FR" sz="1200" b="1" kern="1200" dirty="0" smtClean="0">
                <a:solidFill>
                  <a:schemeClr val="tx1"/>
                </a:solidFill>
                <a:effectLst/>
                <a:uFillTx/>
                <a:latin typeface="+mn-lt"/>
                <a:ea typeface="+mn-ea"/>
                <a:cs typeface="+mn-cs"/>
              </a:rPr>
              <a:t> S(</a:t>
            </a:r>
            <a:r>
              <a:rPr lang="fr-FR" sz="1200" b="1" kern="1200" dirty="0" err="1" smtClean="0">
                <a:solidFill>
                  <a:schemeClr val="tx1"/>
                </a:solidFill>
                <a:effectLst/>
                <a:uFillTx/>
                <a:latin typeface="+mn-lt"/>
                <a:ea typeface="+mn-ea"/>
                <a:cs typeface="+mn-cs"/>
              </a:rPr>
              <a:t>p,s,a</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∃a ∀s W(</a:t>
            </a:r>
            <a:r>
              <a:rPr lang="fr-FR" sz="1200" b="1" kern="1200" dirty="0" err="1" smtClean="0">
                <a:solidFill>
                  <a:schemeClr val="tx1"/>
                </a:solidFill>
                <a:effectLst/>
                <a:uFillTx/>
                <a:latin typeface="+mn-lt"/>
                <a:ea typeface="+mn-ea"/>
                <a:cs typeface="+mn-cs"/>
              </a:rPr>
              <a:t>J,s</a:t>
            </a:r>
            <a:r>
              <a:rPr lang="fr-FR" sz="1200" b="1" kern="1200" dirty="0" smtClean="0">
                <a:solidFill>
                  <a:schemeClr val="tx1"/>
                </a:solidFill>
                <a:effectLst/>
                <a:uFillTx/>
                <a:latin typeface="+mn-lt"/>
                <a:ea typeface="+mn-ea"/>
                <a:cs typeface="+mn-cs"/>
              </a:rPr>
              <a:t>) ⇒ ∃p S(</a:t>
            </a:r>
            <a:r>
              <a:rPr lang="fr-FR" sz="1200" b="1" kern="1200" dirty="0" err="1" smtClean="0">
                <a:solidFill>
                  <a:schemeClr val="tx1"/>
                </a:solidFill>
                <a:effectLst/>
                <a:uFillTx/>
                <a:latin typeface="+mn-lt"/>
                <a:ea typeface="+mn-ea"/>
                <a:cs typeface="+mn-cs"/>
              </a:rPr>
              <a:t>p,s,a</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a:t>
            </a:r>
            <a:r>
              <a:rPr lang="fr-FR" sz="1200" b="1" kern="1200" dirty="0" err="1" smtClean="0">
                <a:solidFill>
                  <a:schemeClr val="tx1"/>
                </a:solidFill>
                <a:effectLst/>
                <a:uFillTx/>
                <a:latin typeface="+mn-lt"/>
                <a:ea typeface="+mn-ea"/>
                <a:cs typeface="+mn-cs"/>
              </a:rPr>
              <a:t>d,a,s</a:t>
            </a:r>
            <a:r>
              <a:rPr lang="fr-FR" sz="1200" b="1" kern="1200" dirty="0" smtClean="0">
                <a:solidFill>
                  <a:schemeClr val="tx1"/>
                </a:solidFill>
                <a:effectLst/>
                <a:uFillTx/>
                <a:latin typeface="+mn-lt"/>
                <a:ea typeface="+mn-ea"/>
                <a:cs typeface="+mn-cs"/>
              </a:rPr>
              <a:t> C(</a:t>
            </a:r>
            <a:r>
              <a:rPr lang="fr-FR" sz="1200" b="1" kern="1200" dirty="0" err="1" smtClean="0">
                <a:solidFill>
                  <a:schemeClr val="tx1"/>
                </a:solidFill>
                <a:effectLst/>
                <a:uFillTx/>
                <a:latin typeface="+mn-lt"/>
                <a:ea typeface="+mn-ea"/>
                <a:cs typeface="+mn-cs"/>
              </a:rPr>
              <a:t>d,a</a:t>
            </a:r>
            <a:r>
              <a:rPr lang="fr-FR" sz="1200" b="1" kern="1200" dirty="0" smtClean="0">
                <a:solidFill>
                  <a:schemeClr val="tx1"/>
                </a:solidFill>
                <a:effectLst/>
                <a:uFillTx/>
                <a:latin typeface="+mn-lt"/>
                <a:ea typeface="+mn-ea"/>
                <a:cs typeface="+mn-cs"/>
              </a:rPr>
              <a:t>)∧O(</a:t>
            </a:r>
            <a:r>
              <a:rPr lang="fr-FR" sz="1200" b="1" kern="1200" dirty="0" err="1" smtClean="0">
                <a:solidFill>
                  <a:schemeClr val="tx1"/>
                </a:solidFill>
                <a:effectLst/>
                <a:uFillTx/>
                <a:latin typeface="+mn-lt"/>
                <a:ea typeface="+mn-ea"/>
                <a:cs typeface="+mn-cs"/>
              </a:rPr>
              <a:t>J,d</a:t>
            </a:r>
            <a:r>
              <a:rPr lang="fr-FR" sz="1200" b="1" kern="1200" dirty="0" smtClean="0">
                <a:solidFill>
                  <a:schemeClr val="tx1"/>
                </a:solidFill>
                <a:effectLst/>
                <a:uFillTx/>
                <a:latin typeface="+mn-lt"/>
                <a:ea typeface="+mn-ea"/>
                <a:cs typeface="+mn-cs"/>
              </a:rPr>
              <a:t>)∧S(</a:t>
            </a:r>
            <a:r>
              <a:rPr lang="fr-FR" sz="1200" b="1" kern="1200" dirty="0" err="1" smtClean="0">
                <a:solidFill>
                  <a:schemeClr val="tx1"/>
                </a:solidFill>
                <a:effectLst/>
                <a:uFillTx/>
                <a:latin typeface="+mn-lt"/>
                <a:ea typeface="+mn-ea"/>
                <a:cs typeface="+mn-cs"/>
              </a:rPr>
              <a:t>B,T,a</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∀a [∃s S(</a:t>
            </a:r>
            <a:r>
              <a:rPr lang="fr-FR" sz="1200" b="1" kern="1200" dirty="0" err="1" smtClean="0">
                <a:solidFill>
                  <a:schemeClr val="tx1"/>
                </a:solidFill>
                <a:effectLst/>
                <a:uFillTx/>
                <a:latin typeface="+mn-lt"/>
                <a:ea typeface="+mn-ea"/>
                <a:cs typeface="+mn-cs"/>
              </a:rPr>
              <a:t>M,s,a</a:t>
            </a:r>
            <a:r>
              <a:rPr lang="fr-FR" sz="1200" b="1" kern="1200" dirty="0" smtClean="0">
                <a:solidFill>
                  <a:schemeClr val="tx1"/>
                </a:solidFill>
                <a:effectLst/>
                <a:uFillTx/>
                <a:latin typeface="+mn-lt"/>
                <a:ea typeface="+mn-ea"/>
                <a:cs typeface="+mn-cs"/>
              </a:rPr>
              <a:t>)] ⇒ ∃d C(</a:t>
            </a:r>
            <a:r>
              <a:rPr lang="fr-FR" sz="1200" b="1" kern="1200" dirty="0" err="1" smtClean="0">
                <a:solidFill>
                  <a:schemeClr val="tx1"/>
                </a:solidFill>
                <a:effectLst/>
                <a:uFillTx/>
                <a:latin typeface="+mn-lt"/>
                <a:ea typeface="+mn-ea"/>
                <a:cs typeface="+mn-cs"/>
              </a:rPr>
              <a:t>d,a</a:t>
            </a:r>
            <a:r>
              <a:rPr lang="fr-FR" sz="1200" b="1" kern="1200" dirty="0" smtClean="0">
                <a:solidFill>
                  <a:schemeClr val="tx1"/>
                </a:solidFill>
                <a:effectLst/>
                <a:uFillTx/>
                <a:latin typeface="+mn-lt"/>
                <a:ea typeface="+mn-ea"/>
                <a:cs typeface="+mn-cs"/>
              </a:rPr>
              <a:t>)∧O(</a:t>
            </a:r>
            <a:r>
              <a:rPr lang="fr-FR" sz="1200" b="1" kern="1200" dirty="0" err="1" smtClean="0">
                <a:solidFill>
                  <a:schemeClr val="tx1"/>
                </a:solidFill>
                <a:effectLst/>
                <a:uFillTx/>
                <a:latin typeface="+mn-lt"/>
                <a:ea typeface="+mn-ea"/>
                <a:cs typeface="+mn-cs"/>
              </a:rPr>
              <a:t>J,d</a:t>
            </a:r>
            <a:r>
              <a:rPr lang="fr-FR" sz="1200" b="1" kern="1200" dirty="0" smtClean="0">
                <a:solidFill>
                  <a:schemeClr val="tx1"/>
                </a:solidFill>
                <a:effectLst/>
                <a:uFillTx/>
                <a:latin typeface="+mn-lt"/>
                <a:ea typeface="+mn-ea"/>
                <a:cs typeface="+mn-cs"/>
              </a:rPr>
              <a:t>). </a:t>
            </a:r>
          </a:p>
          <a:p>
            <a:r>
              <a:rPr lang="fr-FR" sz="1200" b="1" kern="1200" dirty="0" smtClean="0">
                <a:solidFill>
                  <a:schemeClr val="tx1"/>
                </a:solidFill>
                <a:effectLst/>
                <a:uFillTx/>
                <a:latin typeface="+mn-lt"/>
                <a:ea typeface="+mn-ea"/>
                <a:cs typeface="+mn-cs"/>
              </a:rPr>
              <a:t>∀a [∀</a:t>
            </a:r>
            <a:r>
              <a:rPr lang="fr-FR" sz="1200" b="1" kern="1200" dirty="0" err="1" smtClean="0">
                <a:solidFill>
                  <a:schemeClr val="tx1"/>
                </a:solidFill>
                <a:effectLst/>
                <a:uFillTx/>
                <a:latin typeface="+mn-lt"/>
                <a:ea typeface="+mn-ea"/>
                <a:cs typeface="+mn-cs"/>
              </a:rPr>
              <a:t>s,p</a:t>
            </a:r>
            <a:r>
              <a:rPr lang="fr-FR" sz="1200" b="1" kern="1200" dirty="0" smtClean="0">
                <a:solidFill>
                  <a:schemeClr val="tx1"/>
                </a:solidFill>
                <a:effectLst/>
                <a:uFillTx/>
                <a:latin typeface="+mn-lt"/>
                <a:ea typeface="+mn-ea"/>
                <a:cs typeface="+mn-cs"/>
              </a:rPr>
              <a:t> S(</a:t>
            </a:r>
            <a:r>
              <a:rPr lang="fr-FR" sz="1200" b="1" kern="1200" dirty="0" err="1" smtClean="0">
                <a:solidFill>
                  <a:schemeClr val="tx1"/>
                </a:solidFill>
                <a:effectLst/>
                <a:uFillTx/>
                <a:latin typeface="+mn-lt"/>
                <a:ea typeface="+mn-ea"/>
                <a:cs typeface="+mn-cs"/>
              </a:rPr>
              <a:t>p,s,a</a:t>
            </a:r>
            <a:r>
              <a:rPr lang="fr-FR" sz="1200" b="1" kern="1200" dirty="0" smtClean="0">
                <a:solidFill>
                  <a:schemeClr val="tx1"/>
                </a:solidFill>
                <a:effectLst/>
                <a:uFillTx/>
                <a:latin typeface="+mn-lt"/>
                <a:ea typeface="+mn-ea"/>
                <a:cs typeface="+mn-cs"/>
              </a:rPr>
              <a:t>) ⇒ S(</a:t>
            </a:r>
            <a:r>
              <a:rPr lang="fr-FR" sz="1200" b="1" kern="1200" dirty="0" err="1" smtClean="0">
                <a:solidFill>
                  <a:schemeClr val="tx1"/>
                </a:solidFill>
                <a:effectLst/>
                <a:uFillTx/>
                <a:latin typeface="+mn-lt"/>
                <a:ea typeface="+mn-ea"/>
                <a:cs typeface="+mn-cs"/>
              </a:rPr>
              <a:t>B,s,a</a:t>
            </a:r>
            <a:r>
              <a:rPr lang="fr-FR" sz="1200" b="1" kern="1200" dirty="0" smtClean="0">
                <a:solidFill>
                  <a:schemeClr val="tx1"/>
                </a:solidFill>
                <a:effectLst/>
                <a:uFillTx/>
                <a:latin typeface="+mn-lt"/>
                <a:ea typeface="+mn-ea"/>
                <a:cs typeface="+mn-cs"/>
              </a:rPr>
              <a:t>)] ⇒ ∃d C(</a:t>
            </a:r>
            <a:r>
              <a:rPr lang="fr-FR" sz="1200" b="1" kern="1200" dirty="0" err="1" smtClean="0">
                <a:solidFill>
                  <a:schemeClr val="tx1"/>
                </a:solidFill>
                <a:effectLst/>
                <a:uFillTx/>
                <a:latin typeface="+mn-lt"/>
                <a:ea typeface="+mn-ea"/>
                <a:cs typeface="+mn-cs"/>
              </a:rPr>
              <a:t>d,a</a:t>
            </a:r>
            <a:r>
              <a:rPr lang="fr-FR" sz="1200" b="1" kern="1200" dirty="0" smtClean="0">
                <a:solidFill>
                  <a:schemeClr val="tx1"/>
                </a:solidFill>
                <a:effectLst/>
                <a:uFillTx/>
                <a:latin typeface="+mn-lt"/>
                <a:ea typeface="+mn-ea"/>
                <a:cs typeface="+mn-cs"/>
              </a:rPr>
              <a:t>)∧O(</a:t>
            </a:r>
            <a:r>
              <a:rPr lang="fr-FR" sz="1200" b="1" kern="1200" dirty="0" err="1" smtClean="0">
                <a:solidFill>
                  <a:schemeClr val="tx1"/>
                </a:solidFill>
                <a:effectLst/>
                <a:uFillTx/>
                <a:latin typeface="+mn-lt"/>
                <a:ea typeface="+mn-ea"/>
                <a:cs typeface="+mn-cs"/>
              </a:rPr>
              <a:t>J,d</a:t>
            </a:r>
            <a:r>
              <a:rPr lang="fr-FR" sz="1200" b="1" kern="1200" dirty="0" smtClean="0">
                <a:solidFill>
                  <a:schemeClr val="tx1"/>
                </a:solidFill>
                <a:effectLst/>
                <a:uFillTx/>
                <a:latin typeface="+mn-lt"/>
                <a:ea typeface="+mn-ea"/>
                <a:cs typeface="+mn-cs"/>
              </a:rPr>
              <a:t>). </a:t>
            </a:r>
          </a:p>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5</a:t>
            </a:fld>
            <a:endParaRPr lang="en-US">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3/28/15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D739C4FB-7D33-419B-8833-D1372BFD11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CA070-D3B8-8C41-9F7B-846270079D77}" type="datetimeFigureOut">
              <a:rPr lang="en-US" smtClean="0"/>
              <a:t>3/28/15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BC228-650C-5443-AF07-AD394F0FD5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CA070-D3B8-8C41-9F7B-846270079D77}" type="datetimeFigureOut">
              <a:rPr lang="en-US" smtClean="0"/>
              <a:t>3/28/15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6D8AD-7274-E34F-83E9-BD647F63C7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12CA070-D3B8-8C41-9F7B-846270079D77}" type="datetimeFigureOut">
              <a:rPr lang="en-US" smtClean="0"/>
              <a:t>3/28/15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67B37-5408-8848-BA1A-2C039AA524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3/28/15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2CA070-D3B8-8C41-9F7B-846270079D77}" type="datetimeFigureOut">
              <a:rPr lang="en-US" smtClean="0"/>
              <a:t>3/28/15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BB6B3-B3F2-794E-9B60-14E896EAF3B8}"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612CA070-D3B8-8C41-9F7B-846270079D77}" type="datetimeFigureOut">
              <a:rPr lang="en-US" smtClean="0"/>
              <a:t>3/28/15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8F6DD-179E-DC4B-8B1C-27FA5FCA25A1}"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612CA070-D3B8-8C41-9F7B-846270079D77}" type="datetimeFigureOut">
              <a:rPr lang="en-US" smtClean="0"/>
              <a:t>3/28/15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DE31AB-598E-8442-AB54-6D4D86C0F6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12CA070-D3B8-8C41-9F7B-846270079D77}" type="datetimeFigureOut">
              <a:rPr lang="en-US" smtClean="0"/>
              <a:t>3/28/15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86CDD-3BFB-4F4C-AD12-21A48E6304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2CA070-D3B8-8C41-9F7B-846270079D77}" type="datetimeFigureOut">
              <a:rPr lang="en-US" smtClean="0"/>
              <a:t>3/28/15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2CA070-D3B8-8C41-9F7B-846270079D77}" type="datetimeFigureOut">
              <a:rPr lang="en-US" smtClean="0"/>
              <a:t>3/28/15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E5E15B-D66F-FA45-881E-55A052CF3A21}"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16C01193-8287-4834-A286-6B880643E934}" type="datetime4">
              <a:rPr lang="en-US" smtClean="0"/>
              <a:pPr/>
              <a:t>March 28, 2015</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560FE452-C703-584A-BEE3-46230073E6B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811" r:id="rId1"/>
    <p:sldLayoutId id="2147484812" r:id="rId2"/>
    <p:sldLayoutId id="2147484813" r:id="rId3"/>
    <p:sldLayoutId id="2147484814" r:id="rId4"/>
    <p:sldLayoutId id="2147484815" r:id="rId5"/>
    <p:sldLayoutId id="2147484816" r:id="rId6"/>
    <p:sldLayoutId id="2147484817" r:id="rId7"/>
    <p:sldLayoutId id="2147484818" r:id="rId8"/>
    <p:sldLayoutId id="2147484819" r:id="rId9"/>
    <p:sldLayoutId id="2147484820" r:id="rId10"/>
    <p:sldLayoutId id="2147484821" r:id="rId11"/>
  </p:sldLayoutIdLst>
  <p:hf hd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7609" y="1676400"/>
            <a:ext cx="6770591" cy="1524000"/>
          </a:xfrm>
        </p:spPr>
        <p:txBody>
          <a:bodyPr>
            <a:normAutofit fontScale="90000"/>
          </a:bodyPr>
          <a:lstStyle/>
          <a:p>
            <a:r>
              <a:rPr lang="en-US" dirty="0" smtClean="0"/>
              <a:t>Solutions for discussion exercises from Chapter </a:t>
            </a:r>
            <a:r>
              <a:rPr lang="en-US" dirty="0"/>
              <a:t>7&amp;8 </a:t>
            </a:r>
            <a:r>
              <a:rPr lang="en-US" dirty="0" smtClean="0"/>
              <a:t/>
            </a:r>
            <a:br>
              <a:rPr lang="en-US" dirty="0" smtClean="0"/>
            </a:br>
            <a:endParaRPr lang="en-US" dirty="0"/>
          </a:p>
        </p:txBody>
      </p:sp>
      <p:sp>
        <p:nvSpPr>
          <p:cNvPr id="3" name="Subtitle 2"/>
          <p:cNvSpPr>
            <a:spLocks noGrp="1"/>
          </p:cNvSpPr>
          <p:nvPr>
            <p:ph type="subTitle" idx="1"/>
          </p:nvPr>
        </p:nvSpPr>
        <p:spPr>
          <a:xfrm>
            <a:off x="2840530" y="3203574"/>
            <a:ext cx="5617670" cy="1825625"/>
          </a:xfrm>
        </p:spPr>
        <p:txBody>
          <a:bodyPr/>
          <a:lstStyle/>
          <a:p>
            <a:r>
              <a:rPr lang="en-US" dirty="0" smtClean="0"/>
              <a:t>Check in the notes section of each slides</a:t>
            </a:r>
            <a:endParaRPr lang="en-US" dirty="0"/>
          </a:p>
        </p:txBody>
      </p:sp>
    </p:spTree>
    <p:extLst>
      <p:ext uri="{BB962C8B-B14F-4D97-AF65-F5344CB8AC3E}">
        <p14:creationId xmlns:p14="http://schemas.microsoft.com/office/powerpoint/2010/main" val="220259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199"/>
            <a:ext cx="7772400" cy="1143000"/>
          </a:xfrm>
        </p:spPr>
        <p:txBody>
          <a:bodyPr/>
          <a:lstStyle/>
          <a:p>
            <a:r>
              <a:rPr lang="en-US" dirty="0"/>
              <a:t>Exercise </a:t>
            </a:r>
            <a:r>
              <a:rPr lang="en-US" dirty="0" smtClean="0"/>
              <a:t>7.4</a:t>
            </a:r>
            <a:endParaRPr lang="en-US" dirty="0"/>
          </a:p>
        </p:txBody>
      </p:sp>
      <p:sp>
        <p:nvSpPr>
          <p:cNvPr id="3" name="Content Placeholder 2"/>
          <p:cNvSpPr>
            <a:spLocks noGrp="1"/>
          </p:cNvSpPr>
          <p:nvPr>
            <p:ph idx="1"/>
          </p:nvPr>
        </p:nvSpPr>
        <p:spPr>
          <a:xfrm>
            <a:off x="321733" y="1011067"/>
            <a:ext cx="8822267" cy="4732867"/>
          </a:xfrm>
        </p:spPr>
        <p:txBody>
          <a:bodyPr>
            <a:normAutofit fontScale="77500" lnSpcReduction="20000"/>
          </a:bodyPr>
          <a:lstStyle/>
          <a:p>
            <a:pPr marL="514350" indent="-514350">
              <a:buFont typeface="+mj-lt"/>
              <a:buAutoNum type="arabicPeriod"/>
            </a:pPr>
            <a:r>
              <a:rPr lang="en-US" sz="2800" dirty="0"/>
              <a:t>False |= True</a:t>
            </a:r>
            <a:r>
              <a:rPr lang="en-US" sz="2800" dirty="0" smtClean="0"/>
              <a:t>.</a:t>
            </a:r>
          </a:p>
          <a:p>
            <a:pPr marL="514350" indent="-514350">
              <a:buFont typeface="+mj-lt"/>
              <a:buAutoNum type="arabicPeriod"/>
            </a:pPr>
            <a:r>
              <a:rPr lang="en-US" sz="2800" dirty="0" smtClean="0"/>
              <a:t>True </a:t>
            </a:r>
            <a:r>
              <a:rPr lang="en-US" sz="2800" dirty="0"/>
              <a:t>|= False</a:t>
            </a:r>
            <a:r>
              <a:rPr lang="en-US" sz="2800" dirty="0" smtClean="0"/>
              <a:t>.</a:t>
            </a:r>
          </a:p>
          <a:p>
            <a:pPr marL="514350" indent="-514350">
              <a:buFont typeface="+mj-lt"/>
              <a:buAutoNum type="arabicPeriod"/>
            </a:pPr>
            <a:r>
              <a:rPr lang="en-US" sz="2800" dirty="0" smtClean="0"/>
              <a:t>(</a:t>
            </a:r>
            <a:r>
              <a:rPr lang="en-US" sz="2800" dirty="0"/>
              <a:t>A∧B)|=(A ⇔ B)</a:t>
            </a:r>
            <a:r>
              <a:rPr lang="en-US" sz="2800" dirty="0" smtClean="0"/>
              <a:t>.</a:t>
            </a:r>
          </a:p>
          <a:p>
            <a:pPr marL="514350" indent="-514350">
              <a:buFont typeface="+mj-lt"/>
              <a:buAutoNum type="arabicPeriod"/>
            </a:pPr>
            <a:r>
              <a:rPr lang="en-US" sz="2800" dirty="0" smtClean="0"/>
              <a:t>A </a:t>
            </a:r>
            <a:r>
              <a:rPr lang="en-US" sz="2800" dirty="0"/>
              <a:t>⇔ B |= A ∨ B </a:t>
            </a:r>
            <a:r>
              <a:rPr lang="en-US" sz="2800" dirty="0" smtClean="0"/>
              <a:t>.</a:t>
            </a:r>
          </a:p>
          <a:p>
            <a:pPr marL="514350" indent="-514350">
              <a:buFont typeface="+mj-lt"/>
              <a:buAutoNum type="arabicPeriod"/>
            </a:pPr>
            <a:r>
              <a:rPr lang="en-US" sz="2800" dirty="0" smtClean="0"/>
              <a:t>A </a:t>
            </a:r>
            <a:r>
              <a:rPr lang="en-US" sz="2800" dirty="0"/>
              <a:t>⇔ B|=¬A∨B</a:t>
            </a:r>
            <a:r>
              <a:rPr lang="en-US" sz="2800" dirty="0" smtClean="0"/>
              <a:t>.</a:t>
            </a:r>
          </a:p>
          <a:p>
            <a:pPr marL="514350" indent="-514350">
              <a:buFont typeface="+mj-lt"/>
              <a:buAutoNum type="arabicPeriod"/>
            </a:pPr>
            <a:r>
              <a:rPr lang="en-US" sz="2800" dirty="0" smtClean="0"/>
              <a:t>(</a:t>
            </a:r>
            <a:r>
              <a:rPr lang="en-US" sz="2800" dirty="0"/>
              <a:t>A∧B) ⇒ C|=(A ⇒ C)∨(B ⇒ C). (C∨(¬A∧¬B))≡((A ⇒ C)∧(B ⇒ C)). </a:t>
            </a:r>
            <a:endParaRPr lang="en-US" sz="2800" dirty="0" smtClean="0"/>
          </a:p>
          <a:p>
            <a:pPr marL="514350" indent="-514350">
              <a:buFont typeface="+mj-lt"/>
              <a:buAutoNum type="arabicPeriod"/>
            </a:pPr>
            <a:r>
              <a:rPr lang="en-US" sz="2800" dirty="0" smtClean="0"/>
              <a:t>(</a:t>
            </a:r>
            <a:r>
              <a:rPr lang="en-US" sz="2800" dirty="0"/>
              <a:t>A∨B)∧(¬C∨¬D∨E)|=(A∨B). </a:t>
            </a:r>
            <a:endParaRPr lang="en-US" sz="2800" dirty="0" smtClean="0"/>
          </a:p>
          <a:p>
            <a:pPr marL="514350" indent="-514350">
              <a:buFont typeface="+mj-lt"/>
              <a:buAutoNum type="arabicPeriod"/>
            </a:pPr>
            <a:r>
              <a:rPr lang="en-US" sz="2800" dirty="0" smtClean="0"/>
              <a:t>(</a:t>
            </a:r>
            <a:r>
              <a:rPr lang="en-US" sz="2800" dirty="0"/>
              <a:t>A∨B)∧(¬C∨¬D∨E)|=(A∨B)∧(¬D∨E). </a:t>
            </a:r>
            <a:endParaRPr lang="en-US" sz="2800" dirty="0" smtClean="0"/>
          </a:p>
          <a:p>
            <a:pPr marL="514350" indent="-514350">
              <a:buFont typeface="+mj-lt"/>
              <a:buAutoNum type="arabicPeriod"/>
            </a:pPr>
            <a:r>
              <a:rPr lang="en-US" sz="2800" dirty="0" smtClean="0"/>
              <a:t>(</a:t>
            </a:r>
            <a:r>
              <a:rPr lang="en-US" sz="2800" dirty="0"/>
              <a:t>A∨B)∧¬(A ⇒ B</a:t>
            </a:r>
            <a:r>
              <a:rPr lang="en-US" sz="2800" dirty="0" smtClean="0"/>
              <a:t>) is </a:t>
            </a:r>
            <a:r>
              <a:rPr lang="en-US" sz="2800" dirty="0" err="1" smtClean="0"/>
              <a:t>satisfiable</a:t>
            </a:r>
            <a:r>
              <a:rPr lang="en-US" sz="2800" dirty="0" smtClean="0"/>
              <a:t>.</a:t>
            </a:r>
          </a:p>
          <a:p>
            <a:pPr marL="514350" indent="-514350">
              <a:buFont typeface="+mj-lt"/>
              <a:buAutoNum type="arabicPeriod"/>
            </a:pPr>
            <a:r>
              <a:rPr lang="en-US" sz="2800" dirty="0" smtClean="0"/>
              <a:t>(</a:t>
            </a:r>
            <a:r>
              <a:rPr lang="en-US" sz="2800" dirty="0"/>
              <a:t>A ⇔ B)∧(¬A∨B</a:t>
            </a:r>
            <a:r>
              <a:rPr lang="en-US" sz="2800" dirty="0" smtClean="0"/>
              <a:t>) Is </a:t>
            </a:r>
            <a:r>
              <a:rPr lang="en-US" sz="2800" dirty="0" err="1" smtClean="0"/>
              <a:t>satisfiable</a:t>
            </a:r>
            <a:r>
              <a:rPr lang="en-US" sz="2800" dirty="0"/>
              <a:t>. </a:t>
            </a:r>
            <a:endParaRPr lang="en-US" sz="2800" dirty="0" smtClean="0"/>
          </a:p>
          <a:p>
            <a:pPr marL="514350" indent="-514350">
              <a:buFont typeface="+mj-lt"/>
              <a:buAutoNum type="arabicPeriod"/>
            </a:pPr>
            <a:r>
              <a:rPr lang="en-US" sz="2800" dirty="0" smtClean="0"/>
              <a:t>(</a:t>
            </a:r>
            <a:r>
              <a:rPr lang="en-US" sz="2800" dirty="0"/>
              <a:t>A ⇔ B) ⇔ </a:t>
            </a:r>
            <a:r>
              <a:rPr lang="en-US" sz="2800" dirty="0" smtClean="0"/>
              <a:t>C has the same number of models as (</a:t>
            </a:r>
            <a:r>
              <a:rPr lang="en-US" sz="2800" dirty="0"/>
              <a:t>A ⇔ B</a:t>
            </a:r>
            <a:r>
              <a:rPr lang="en-US" sz="2800" dirty="0" smtClean="0"/>
              <a:t>) for any fixed set of </a:t>
            </a:r>
            <a:r>
              <a:rPr lang="en-US" sz="2800" dirty="0"/>
              <a:t>proposition symbols that includes A, B, C. </a:t>
            </a:r>
          </a:p>
          <a:p>
            <a:pPr>
              <a:buFont typeface="+mj-lt"/>
              <a:buAutoNum type="arabicPeriod"/>
            </a:pP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2</a:t>
            </a:fld>
            <a:endParaRPr lang="en-US"/>
          </a:p>
        </p:txBody>
      </p:sp>
    </p:spTree>
    <p:extLst>
      <p:ext uri="{BB962C8B-B14F-4D97-AF65-F5344CB8AC3E}">
        <p14:creationId xmlns:p14="http://schemas.microsoft.com/office/powerpoint/2010/main" val="6984527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7.10</a:t>
            </a:r>
            <a:endParaRPr lang="en-US" dirty="0"/>
          </a:p>
        </p:txBody>
      </p:sp>
      <p:sp>
        <p:nvSpPr>
          <p:cNvPr id="3" name="Content Placeholder 2"/>
          <p:cNvSpPr>
            <a:spLocks noGrp="1"/>
          </p:cNvSpPr>
          <p:nvPr>
            <p:ph idx="1"/>
          </p:nvPr>
        </p:nvSpPr>
        <p:spPr>
          <a:xfrm>
            <a:off x="312930" y="1100628"/>
            <a:ext cx="8831070" cy="4546639"/>
          </a:xfrm>
        </p:spPr>
        <p:txBody>
          <a:bodyPr>
            <a:normAutofit fontScale="92500" lnSpcReduction="10000"/>
          </a:bodyPr>
          <a:lstStyle/>
          <a:p>
            <a:pPr marL="0" indent="0"/>
            <a:r>
              <a:rPr lang="en-US" sz="2800" dirty="0"/>
              <a:t>Decide whether each of the following sentences is valid, </a:t>
            </a:r>
            <a:r>
              <a:rPr lang="en-US" sz="2800" dirty="0" err="1"/>
              <a:t>unsatisfiable</a:t>
            </a:r>
            <a:r>
              <a:rPr lang="en-US" sz="2800" dirty="0"/>
              <a:t>, or neither. </a:t>
            </a:r>
            <a:r>
              <a:rPr lang="en-US" sz="2800" dirty="0" smtClean="0"/>
              <a:t> </a:t>
            </a:r>
            <a:endParaRPr lang="en-US" sz="2800" dirty="0"/>
          </a:p>
          <a:p>
            <a:pPr marL="514350" indent="-514350">
              <a:buFont typeface="+mj-lt"/>
              <a:buAutoNum type="arabicPeriod"/>
            </a:pPr>
            <a:r>
              <a:rPr lang="en-US" sz="2800" dirty="0"/>
              <a:t>Smoke ⇒ Smoke </a:t>
            </a:r>
          </a:p>
          <a:p>
            <a:pPr marL="514350" indent="-514350">
              <a:buFont typeface="+mj-lt"/>
              <a:buAutoNum type="arabicPeriod"/>
            </a:pPr>
            <a:r>
              <a:rPr lang="en-US" sz="2800" dirty="0"/>
              <a:t>Smoke ⇒ Fire </a:t>
            </a:r>
          </a:p>
          <a:p>
            <a:pPr marL="514350" indent="-514350">
              <a:buFont typeface="+mj-lt"/>
              <a:buAutoNum type="arabicPeriod"/>
            </a:pPr>
            <a:r>
              <a:rPr lang="en-US" sz="2800" dirty="0"/>
              <a:t>(Smoke ⇒ Fire) ⇒ (¬Smoke ⇒ ¬Fire) </a:t>
            </a:r>
          </a:p>
          <a:p>
            <a:pPr marL="514350" indent="-514350">
              <a:buFont typeface="+mj-lt"/>
              <a:buAutoNum type="arabicPeriod"/>
            </a:pPr>
            <a:r>
              <a:rPr lang="en-US" sz="2800" dirty="0"/>
              <a:t>Smoke ∨ Fire ∨ ¬Fire </a:t>
            </a:r>
          </a:p>
          <a:p>
            <a:pPr marL="514350" indent="-514350">
              <a:buFont typeface="+mj-lt"/>
              <a:buAutoNum type="arabicPeriod"/>
            </a:pPr>
            <a:r>
              <a:rPr lang="en-US" sz="2800" dirty="0"/>
              <a:t>((Smoke ∧ Heat) ⇒ Fire) ⇔ ((Smoke ⇒ Fire) ∨ (Heat ⇒ Fire)) </a:t>
            </a:r>
          </a:p>
          <a:p>
            <a:pPr marL="514350" indent="-514350">
              <a:buFont typeface="+mj-lt"/>
              <a:buAutoNum type="arabicPeriod"/>
            </a:pPr>
            <a:r>
              <a:rPr lang="en-US" sz="2800" dirty="0"/>
              <a:t>(Smoke ⇒ Fire) ⇒ ((Smoke ∧ Heat) ⇒ Fire) </a:t>
            </a:r>
          </a:p>
          <a:p>
            <a:pPr marL="514350" indent="-514350">
              <a:buFont typeface="+mj-lt"/>
              <a:buAutoNum type="arabicPeriod"/>
            </a:pPr>
            <a:r>
              <a:rPr lang="en-US" sz="2800" dirty="0" err="1"/>
              <a:t>Big∨Dumb</a:t>
            </a:r>
            <a:r>
              <a:rPr lang="en-US" sz="2800" dirty="0"/>
              <a:t>∨(Big ⇒ Dumb) </a:t>
            </a:r>
          </a:p>
          <a:p>
            <a:pPr marL="0" indent="0"/>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3</a:t>
            </a:fld>
            <a:endParaRPr lang="en-US"/>
          </a:p>
        </p:txBody>
      </p:sp>
    </p:spTree>
    <p:extLst>
      <p:ext uri="{BB962C8B-B14F-4D97-AF65-F5344CB8AC3E}">
        <p14:creationId xmlns:p14="http://schemas.microsoft.com/office/powerpoint/2010/main" val="37977001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Exercise </a:t>
            </a:r>
            <a:r>
              <a:rPr lang="en-US" dirty="0" smtClean="0">
                <a:uFillTx/>
              </a:rPr>
              <a:t>8.24</a:t>
            </a:r>
            <a:endParaRPr lang="en-US" dirty="0">
              <a:uFillTx/>
            </a:endParaRPr>
          </a:p>
        </p:txBody>
      </p:sp>
      <p:sp>
        <p:nvSpPr>
          <p:cNvPr id="3" name="Content Placeholder 2"/>
          <p:cNvSpPr>
            <a:spLocks noGrp="1"/>
          </p:cNvSpPr>
          <p:nvPr>
            <p:ph idx="1"/>
          </p:nvPr>
        </p:nvSpPr>
        <p:spPr>
          <a:xfrm>
            <a:off x="178856" y="1092170"/>
            <a:ext cx="8965144" cy="4546639"/>
          </a:xfrm>
        </p:spPr>
        <p:txBody>
          <a:bodyPr>
            <a:normAutofit fontScale="77500" lnSpcReduction="20000"/>
          </a:bodyPr>
          <a:lstStyle/>
          <a:p>
            <a:r>
              <a:rPr lang="en-US" dirty="0">
                <a:uFillTx/>
              </a:rPr>
              <a:t>Represent the following sentences in first-order logic, using a consistent vocabulary (which you must define): </a:t>
            </a:r>
          </a:p>
          <a:p>
            <a:pPr>
              <a:buAutoNum type="alphaLcPeriod"/>
            </a:pPr>
            <a:r>
              <a:rPr lang="en-US" dirty="0" smtClean="0">
                <a:uFillTx/>
              </a:rPr>
              <a:t>Some </a:t>
            </a:r>
            <a:r>
              <a:rPr lang="en-US" dirty="0">
                <a:uFillTx/>
              </a:rPr>
              <a:t>students took French in spring 2001</a:t>
            </a:r>
            <a:r>
              <a:rPr lang="en-US" dirty="0" smtClean="0">
                <a:uFillTx/>
              </a:rPr>
              <a:t>.</a:t>
            </a:r>
          </a:p>
          <a:p>
            <a:pPr>
              <a:buAutoNum type="alphaLcPeriod"/>
            </a:pPr>
            <a:r>
              <a:rPr lang="en-US" dirty="0" smtClean="0">
                <a:uFillTx/>
              </a:rPr>
              <a:t>Every </a:t>
            </a:r>
            <a:r>
              <a:rPr lang="en-US" dirty="0">
                <a:uFillTx/>
              </a:rPr>
              <a:t>student who takes French passes it. </a:t>
            </a:r>
            <a:endParaRPr lang="en-US" dirty="0" smtClean="0">
              <a:uFillTx/>
            </a:endParaRPr>
          </a:p>
          <a:p>
            <a:pPr>
              <a:buAutoNum type="alphaLcPeriod"/>
            </a:pPr>
            <a:r>
              <a:rPr lang="en-US" dirty="0" smtClean="0">
                <a:uFillTx/>
              </a:rPr>
              <a:t>Only </a:t>
            </a:r>
            <a:r>
              <a:rPr lang="en-US" dirty="0">
                <a:uFillTx/>
              </a:rPr>
              <a:t>one student took Greek in spring 2001</a:t>
            </a:r>
            <a:r>
              <a:rPr lang="en-US" dirty="0" smtClean="0">
                <a:uFillTx/>
              </a:rPr>
              <a:t>.</a:t>
            </a:r>
            <a:r>
              <a:rPr lang="en-US" dirty="0">
                <a:uFillTx/>
              </a:rPr>
              <a:t> </a:t>
            </a:r>
          </a:p>
          <a:p>
            <a:pPr>
              <a:buAutoNum type="alphaLcPeriod"/>
            </a:pPr>
            <a:r>
              <a:rPr lang="en-US" dirty="0" smtClean="0">
                <a:uFillTx/>
              </a:rPr>
              <a:t>The </a:t>
            </a:r>
            <a:r>
              <a:rPr lang="en-US" dirty="0">
                <a:uFillTx/>
              </a:rPr>
              <a:t>best score in Greek is always higher than the best score in French. </a:t>
            </a:r>
            <a:endParaRPr lang="en-US" dirty="0" smtClean="0">
              <a:uFillTx/>
            </a:endParaRPr>
          </a:p>
          <a:p>
            <a:pPr>
              <a:buAutoNum type="alphaLcPeriod"/>
            </a:pPr>
            <a:r>
              <a:rPr lang="en-US" dirty="0" smtClean="0">
                <a:uFillTx/>
              </a:rPr>
              <a:t>Every </a:t>
            </a:r>
            <a:r>
              <a:rPr lang="en-US" dirty="0">
                <a:uFillTx/>
              </a:rPr>
              <a:t>person who buys a policy is smart. </a:t>
            </a:r>
          </a:p>
          <a:p>
            <a:pPr>
              <a:buAutoNum type="alphaLcPeriod"/>
            </a:pPr>
            <a:r>
              <a:rPr lang="en-US" dirty="0" smtClean="0">
                <a:uFillTx/>
              </a:rPr>
              <a:t>No </a:t>
            </a:r>
            <a:r>
              <a:rPr lang="en-US" dirty="0">
                <a:uFillTx/>
              </a:rPr>
              <a:t>person buys an expensive policy. </a:t>
            </a:r>
            <a:endParaRPr lang="en-US" dirty="0" smtClean="0">
              <a:uFillTx/>
            </a:endParaRPr>
          </a:p>
          <a:p>
            <a:pPr>
              <a:buAutoNum type="alphaLcPeriod"/>
            </a:pPr>
            <a:r>
              <a:rPr lang="en-US" dirty="0" smtClean="0">
                <a:uFillTx/>
              </a:rPr>
              <a:t>There </a:t>
            </a:r>
            <a:r>
              <a:rPr lang="en-US" dirty="0">
                <a:uFillTx/>
              </a:rPr>
              <a:t>is an agent who sells policies only to people who are not insured. </a:t>
            </a:r>
          </a:p>
          <a:p>
            <a:pPr>
              <a:buAutoNum type="alphaLcPeriod"/>
            </a:pPr>
            <a:r>
              <a:rPr lang="en-US" dirty="0" smtClean="0">
                <a:uFillTx/>
              </a:rPr>
              <a:t>There </a:t>
            </a:r>
            <a:r>
              <a:rPr lang="en-US" dirty="0">
                <a:uFillTx/>
              </a:rPr>
              <a:t>is a barber who shaves all men in town who do not shave </a:t>
            </a:r>
            <a:r>
              <a:rPr lang="en-US" dirty="0" smtClean="0">
                <a:uFillTx/>
              </a:rPr>
              <a:t>themselves</a:t>
            </a:r>
          </a:p>
          <a:p>
            <a:pPr>
              <a:buAutoNum type="alphaLcPeriod"/>
            </a:pPr>
            <a:r>
              <a:rPr lang="en-US" dirty="0" smtClean="0">
                <a:uFillTx/>
              </a:rPr>
              <a:t>A </a:t>
            </a:r>
            <a:r>
              <a:rPr lang="en-US" dirty="0">
                <a:uFillTx/>
              </a:rPr>
              <a:t>person born in the UK, each of whose parents is a UK citizen or a UK resident, is a UK citizen by </a:t>
            </a:r>
            <a:r>
              <a:rPr lang="en-US" dirty="0" smtClean="0">
                <a:uFillTx/>
              </a:rPr>
              <a:t>birth.</a:t>
            </a:r>
          </a:p>
          <a:p>
            <a:pPr>
              <a:buAutoNum type="alphaLcPeriod"/>
            </a:pPr>
            <a:r>
              <a:rPr lang="en-US" dirty="0" smtClean="0">
                <a:uFillTx/>
              </a:rPr>
              <a:t>A </a:t>
            </a:r>
            <a:r>
              <a:rPr lang="en-US" dirty="0">
                <a:uFillTx/>
              </a:rPr>
              <a:t>person born outside the UK, one of whose parents is a UK citizen by birth, is a UK citizen by </a:t>
            </a:r>
            <a:r>
              <a:rPr lang="en-US" dirty="0" smtClean="0">
                <a:uFillTx/>
              </a:rPr>
              <a:t>descent.</a:t>
            </a:r>
          </a:p>
          <a:p>
            <a:pPr>
              <a:buAutoNum type="alphaLcPeriod"/>
            </a:pPr>
            <a:r>
              <a:rPr lang="en-US" dirty="0" smtClean="0">
                <a:uFillTx/>
              </a:rPr>
              <a:t>Politicians </a:t>
            </a:r>
            <a:r>
              <a:rPr lang="en-US" dirty="0">
                <a:uFillTx/>
              </a:rPr>
              <a:t>can fool some of the people all of the time, and they can fool all of the people some of the time, but they can’t fool all of the people all of the </a:t>
            </a:r>
            <a:r>
              <a:rPr lang="en-US" dirty="0" smtClean="0">
                <a:uFillTx/>
              </a:rPr>
              <a:t>time.</a:t>
            </a:r>
            <a:endParaRPr lang="en-US" dirty="0">
              <a:uFillTx/>
            </a:endParaRPr>
          </a:p>
          <a:p>
            <a:pPr>
              <a:buAutoNum type="alphaLcPeriod"/>
            </a:pPr>
            <a:r>
              <a:rPr lang="en-US" dirty="0" smtClean="0">
                <a:uFillTx/>
              </a:rPr>
              <a:t>All </a:t>
            </a:r>
            <a:r>
              <a:rPr lang="en-US" dirty="0">
                <a:uFillTx/>
              </a:rPr>
              <a:t>Greeks speak the same language. (Use Speaks(</a:t>
            </a:r>
            <a:r>
              <a:rPr lang="en-US" dirty="0" err="1">
                <a:uFillTx/>
              </a:rPr>
              <a:t>x,l</a:t>
            </a:r>
            <a:r>
              <a:rPr lang="en-US" dirty="0">
                <a:uFillTx/>
              </a:rPr>
              <a:t>) to mean that person x speaks language l.)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4</a:t>
            </a:fld>
            <a:endParaRPr lang="en-US">
              <a:uFillTx/>
            </a:endParaRPr>
          </a:p>
        </p:txBody>
      </p:sp>
    </p:spTree>
    <p:extLst>
      <p:ext uri="{BB962C8B-B14F-4D97-AF65-F5344CB8AC3E}">
        <p14:creationId xmlns:p14="http://schemas.microsoft.com/office/powerpoint/2010/main" val="25409634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560"/>
            <a:ext cx="7772400" cy="1143000"/>
          </a:xfrm>
        </p:spPr>
        <p:txBody>
          <a:bodyPr/>
          <a:lstStyle/>
          <a:p>
            <a:r>
              <a:rPr lang="en-US" dirty="0">
                <a:uFillTx/>
              </a:rPr>
              <a:t>Exercise </a:t>
            </a:r>
            <a:r>
              <a:rPr lang="en-US" dirty="0" smtClean="0">
                <a:uFillTx/>
              </a:rPr>
              <a:t>8.28</a:t>
            </a:r>
            <a:endParaRPr lang="en-US" dirty="0">
              <a:uFillTx/>
            </a:endParaRPr>
          </a:p>
        </p:txBody>
      </p:sp>
      <p:sp>
        <p:nvSpPr>
          <p:cNvPr id="3" name="Content Placeholder 2"/>
          <p:cNvSpPr>
            <a:spLocks noGrp="1"/>
          </p:cNvSpPr>
          <p:nvPr>
            <p:ph idx="1"/>
          </p:nvPr>
        </p:nvSpPr>
        <p:spPr>
          <a:xfrm>
            <a:off x="114300" y="768654"/>
            <a:ext cx="9029699" cy="5018314"/>
          </a:xfrm>
        </p:spPr>
        <p:txBody>
          <a:bodyPr>
            <a:normAutofit fontScale="92500" lnSpcReduction="20000"/>
          </a:bodyPr>
          <a:lstStyle/>
          <a:p>
            <a:r>
              <a:rPr lang="en-US" dirty="0" smtClean="0">
                <a:uFillTx/>
              </a:rPr>
              <a:t>Express </a:t>
            </a:r>
            <a:r>
              <a:rPr lang="en-US" dirty="0">
                <a:uFillTx/>
              </a:rPr>
              <a:t>the following statements in first-order logic: </a:t>
            </a:r>
          </a:p>
          <a:p>
            <a:pPr>
              <a:buFont typeface="+mj-lt"/>
              <a:buAutoNum type="alphaLcPeriod"/>
            </a:pPr>
            <a:r>
              <a:rPr lang="en-US" dirty="0">
                <a:uFillTx/>
              </a:rPr>
              <a:t>Gershwin wrote “The Man I Love.” </a:t>
            </a:r>
          </a:p>
          <a:p>
            <a:pPr>
              <a:buFont typeface="+mj-lt"/>
              <a:buAutoNum type="alphaLcPeriod"/>
            </a:pPr>
            <a:r>
              <a:rPr lang="en-US" dirty="0">
                <a:uFillTx/>
              </a:rPr>
              <a:t>Gershwin did not write “Eleanor Rigby.” </a:t>
            </a:r>
          </a:p>
          <a:p>
            <a:pPr>
              <a:buFont typeface="+mj-lt"/>
              <a:buAutoNum type="alphaLcPeriod"/>
            </a:pPr>
            <a:r>
              <a:rPr lang="en-US" dirty="0">
                <a:uFillTx/>
              </a:rPr>
              <a:t>Either Gershwin or McCartney wrote “The Man I Love.” </a:t>
            </a:r>
          </a:p>
          <a:p>
            <a:pPr>
              <a:buFont typeface="+mj-lt"/>
              <a:buAutoNum type="alphaLcPeriod"/>
            </a:pPr>
            <a:r>
              <a:rPr lang="en-US" dirty="0">
                <a:uFillTx/>
              </a:rPr>
              <a:t>Joe has written at least one song. </a:t>
            </a:r>
          </a:p>
          <a:p>
            <a:pPr>
              <a:buFont typeface="+mj-lt"/>
              <a:buAutoNum type="alphaLcPeriod"/>
            </a:pPr>
            <a:r>
              <a:rPr lang="en-US" dirty="0">
                <a:uFillTx/>
              </a:rPr>
              <a:t>Joe owns a copy of </a:t>
            </a:r>
            <a:r>
              <a:rPr lang="en-US" i="1" dirty="0">
                <a:uFillTx/>
              </a:rPr>
              <a:t>Revolver. </a:t>
            </a:r>
            <a:endParaRPr lang="en-US" dirty="0">
              <a:uFillTx/>
            </a:endParaRPr>
          </a:p>
          <a:p>
            <a:pPr>
              <a:buFont typeface="+mj-lt"/>
              <a:buAutoNum type="alphaLcPeriod"/>
            </a:pPr>
            <a:r>
              <a:rPr lang="en-US" dirty="0">
                <a:uFillTx/>
              </a:rPr>
              <a:t>Every song that McCartney sings on </a:t>
            </a:r>
            <a:r>
              <a:rPr lang="en-US" i="1" dirty="0">
                <a:uFillTx/>
              </a:rPr>
              <a:t>Revolver </a:t>
            </a:r>
            <a:r>
              <a:rPr lang="en-US" dirty="0">
                <a:uFillTx/>
              </a:rPr>
              <a:t>was written by McCartney. </a:t>
            </a:r>
          </a:p>
          <a:p>
            <a:pPr>
              <a:buFont typeface="+mj-lt"/>
              <a:buAutoNum type="alphaLcPeriod"/>
            </a:pPr>
            <a:r>
              <a:rPr lang="en-US" dirty="0">
                <a:uFillTx/>
              </a:rPr>
              <a:t>Gershwin did not write any of the songs on </a:t>
            </a:r>
            <a:r>
              <a:rPr lang="en-US" i="1" dirty="0">
                <a:uFillTx/>
              </a:rPr>
              <a:t>Revolver. </a:t>
            </a:r>
            <a:endParaRPr lang="en-US" dirty="0">
              <a:uFillTx/>
            </a:endParaRPr>
          </a:p>
          <a:p>
            <a:pPr>
              <a:buFont typeface="+mj-lt"/>
              <a:buAutoNum type="alphaLcPeriod"/>
            </a:pPr>
            <a:r>
              <a:rPr lang="en-US" dirty="0">
                <a:uFillTx/>
              </a:rPr>
              <a:t>Every song that Gershwin wrote has been recorded on some album.  </a:t>
            </a:r>
            <a:r>
              <a:rPr lang="en-US" dirty="0" smtClean="0">
                <a:uFillTx/>
              </a:rPr>
              <a:t>          		                  (</a:t>
            </a:r>
            <a:r>
              <a:rPr lang="en-US" dirty="0">
                <a:uFillTx/>
              </a:rPr>
              <a:t>Possibly different songs are recorded on different albums.) </a:t>
            </a:r>
          </a:p>
          <a:p>
            <a:pPr>
              <a:buFont typeface="+mj-lt"/>
              <a:buAutoNum type="alphaLcPeriod"/>
            </a:pPr>
            <a:r>
              <a:rPr lang="en-US" dirty="0">
                <a:uFillTx/>
              </a:rPr>
              <a:t>There is a single album that contains every song that Joe has written. </a:t>
            </a:r>
          </a:p>
          <a:p>
            <a:pPr>
              <a:buFont typeface="+mj-lt"/>
              <a:buAutoNum type="alphaLcPeriod"/>
            </a:pPr>
            <a:r>
              <a:rPr lang="en-US" dirty="0">
                <a:uFillTx/>
              </a:rPr>
              <a:t>Joe owns a copy of an album that has Billie Holiday singing “The Man I Love.” </a:t>
            </a:r>
          </a:p>
          <a:p>
            <a:pPr>
              <a:buFont typeface="+mj-lt"/>
              <a:buAutoNum type="alphaLcPeriod"/>
            </a:pPr>
            <a:r>
              <a:rPr lang="en-US" dirty="0">
                <a:uFillTx/>
              </a:rPr>
              <a:t>Joe owns a copy of every album that has a song sung by McCartney. (Of course, each </a:t>
            </a:r>
          </a:p>
          <a:p>
            <a:pPr>
              <a:buFont typeface="+mj-lt"/>
              <a:buAutoNum type="alphaLcPeriod"/>
            </a:pPr>
            <a:r>
              <a:rPr lang="en-US" dirty="0">
                <a:uFillTx/>
              </a:rPr>
              <a:t>different album is instantiated in a different physical CD.) </a:t>
            </a:r>
          </a:p>
          <a:p>
            <a:pPr>
              <a:buFont typeface="+mj-lt"/>
              <a:buAutoNum type="alphaLcPeriod"/>
            </a:pPr>
            <a:r>
              <a:rPr lang="en-US" dirty="0">
                <a:uFillTx/>
              </a:rPr>
              <a:t>Joe owns a copy of every album on which all the songs are sung by Billie Holiday. </a:t>
            </a:r>
          </a:p>
          <a:p>
            <a:endParaRPr lang="en-US" dirty="0">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5</a:t>
            </a:fld>
            <a:endParaRPr lang="en-US">
              <a:uFillTx/>
            </a:endParaRPr>
          </a:p>
        </p:txBody>
      </p:sp>
    </p:spTree>
    <p:extLst>
      <p:ext uri="{BB962C8B-B14F-4D97-AF65-F5344CB8AC3E}">
        <p14:creationId xmlns:p14="http://schemas.microsoft.com/office/powerpoint/2010/main" val="28680902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6</TotalTime>
  <Words>1245</Words>
  <Application>Microsoft Macintosh PowerPoint</Application>
  <PresentationFormat>On-screen Show (4:3)</PresentationFormat>
  <Paragraphs>123</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Urban Pop</vt:lpstr>
      <vt:lpstr>Solutions for discussion exercises from Chapter 7&amp;8  </vt:lpstr>
      <vt:lpstr>Exercise 7.4</vt:lpstr>
      <vt:lpstr>Exercise 7.10</vt:lpstr>
      <vt:lpstr>Exercise 8.24</vt:lpstr>
      <vt:lpstr>Exercise 8.28</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for discussion exercises from Chapter 7&amp;8  </dc:title>
  <dc:creator>Sheila Tejada</dc:creator>
  <cp:lastModifiedBy>Sheila Tejada</cp:lastModifiedBy>
  <cp:revision>1</cp:revision>
  <dcterms:created xsi:type="dcterms:W3CDTF">2015-03-28T20:18:14Z</dcterms:created>
  <dcterms:modified xsi:type="dcterms:W3CDTF">2015-03-28T20:24:41Z</dcterms:modified>
</cp:coreProperties>
</file>