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7" r:id="rId2"/>
    <p:sldId id="283" r:id="rId3"/>
    <p:sldId id="284" r:id="rId4"/>
    <p:sldId id="285" r:id="rId5"/>
    <p:sldId id="286" r:id="rId6"/>
    <p:sldId id="287" r:id="rId7"/>
    <p:sldId id="258" r:id="rId8"/>
    <p:sldId id="260" r:id="rId9"/>
    <p:sldId id="261" r:id="rId10"/>
    <p:sldId id="291" r:id="rId11"/>
    <p:sldId id="290" r:id="rId12"/>
    <p:sldId id="292" r:id="rId13"/>
    <p:sldId id="293" r:id="rId14"/>
    <p:sldId id="269" r:id="rId15"/>
    <p:sldId id="270" r:id="rId16"/>
    <p:sldId id="276" r:id="rId17"/>
    <p:sldId id="277" r:id="rId18"/>
    <p:sldId id="279" r:id="rId19"/>
    <p:sldId id="294" r:id="rId20"/>
    <p:sldId id="295" r:id="rId21"/>
    <p:sldId id="296" r:id="rId22"/>
    <p:sldId id="297" r:id="rId23"/>
    <p:sldId id="288" r:id="rId24"/>
  </p:sldIdLst>
  <p:sldSz cx="9144000" cy="6858000" type="screen4x3"/>
  <p:notesSz cx="6858000" cy="9144000"/>
  <p:defaultTextStyle>
    <a:defPPr>
      <a:defRPr lang="en-US">
        <a:uFillTx/>
      </a:defRPr>
    </a:defPPr>
    <a:lvl1pPr algn="l" rtl="0" fontAlgn="base">
      <a:spcBef>
        <a:spcPct val="0"/>
      </a:spcBef>
      <a:spcAft>
        <a:spcPct val="0"/>
      </a:spcAft>
      <a:defRPr kern="1200">
        <a:solidFill>
          <a:schemeClr val="tx1"/>
        </a:solidFill>
        <a:uFillTx/>
        <a:latin typeface="Arial" charset="0"/>
        <a:ea typeface="ＭＳ Ｐゴシック" charset="0"/>
        <a:cs typeface="+mn-cs"/>
      </a:defRPr>
    </a:lvl1pPr>
    <a:lvl2pPr marL="457200" algn="l" rtl="0" fontAlgn="base">
      <a:spcBef>
        <a:spcPct val="0"/>
      </a:spcBef>
      <a:spcAft>
        <a:spcPct val="0"/>
      </a:spcAft>
      <a:defRPr kern="1200">
        <a:solidFill>
          <a:schemeClr val="tx1"/>
        </a:solidFill>
        <a:uFillTx/>
        <a:latin typeface="Arial" charset="0"/>
        <a:ea typeface="ＭＳ Ｐゴシック" charset="0"/>
        <a:cs typeface="+mn-cs"/>
      </a:defRPr>
    </a:lvl2pPr>
    <a:lvl3pPr marL="914400" algn="l" rtl="0" fontAlgn="base">
      <a:spcBef>
        <a:spcPct val="0"/>
      </a:spcBef>
      <a:spcAft>
        <a:spcPct val="0"/>
      </a:spcAft>
      <a:defRPr kern="1200">
        <a:solidFill>
          <a:schemeClr val="tx1"/>
        </a:solidFill>
        <a:uFillTx/>
        <a:latin typeface="Arial" charset="0"/>
        <a:ea typeface="ＭＳ Ｐゴシック" charset="0"/>
        <a:cs typeface="+mn-cs"/>
      </a:defRPr>
    </a:lvl3pPr>
    <a:lvl4pPr marL="1371600" algn="l" rtl="0" fontAlgn="base">
      <a:spcBef>
        <a:spcPct val="0"/>
      </a:spcBef>
      <a:spcAft>
        <a:spcPct val="0"/>
      </a:spcAft>
      <a:defRPr kern="1200">
        <a:solidFill>
          <a:schemeClr val="tx1"/>
        </a:solidFill>
        <a:uFillTx/>
        <a:latin typeface="Arial" charset="0"/>
        <a:ea typeface="ＭＳ Ｐゴシック" charset="0"/>
        <a:cs typeface="+mn-cs"/>
      </a:defRPr>
    </a:lvl4pPr>
    <a:lvl5pPr marL="1828800" algn="l" rtl="0" fontAlgn="base">
      <a:spcBef>
        <a:spcPct val="0"/>
      </a:spcBef>
      <a:spcAft>
        <a:spcPct val="0"/>
      </a:spcAft>
      <a:defRPr kern="1200">
        <a:solidFill>
          <a:schemeClr val="tx1"/>
        </a:solidFill>
        <a:uFillTx/>
        <a:latin typeface="Arial" charset="0"/>
        <a:ea typeface="ＭＳ Ｐゴシック" charset="0"/>
        <a:cs typeface="+mn-cs"/>
      </a:defRPr>
    </a:lvl5pPr>
    <a:lvl6pPr marL="2286000" algn="l" defTabSz="457200" rtl="0" eaLnBrk="1" latinLnBrk="0" hangingPunct="1">
      <a:defRPr kern="1200">
        <a:solidFill>
          <a:schemeClr val="tx1"/>
        </a:solidFill>
        <a:uFillTx/>
        <a:latin typeface="Arial" charset="0"/>
        <a:ea typeface="ＭＳ Ｐゴシック" charset="0"/>
        <a:cs typeface="+mn-cs"/>
      </a:defRPr>
    </a:lvl6pPr>
    <a:lvl7pPr marL="2743200" algn="l" defTabSz="457200" rtl="0" eaLnBrk="1" latinLnBrk="0" hangingPunct="1">
      <a:defRPr kern="1200">
        <a:solidFill>
          <a:schemeClr val="tx1"/>
        </a:solidFill>
        <a:uFillTx/>
        <a:latin typeface="Arial" charset="0"/>
        <a:ea typeface="ＭＳ Ｐゴシック" charset="0"/>
        <a:cs typeface="+mn-cs"/>
      </a:defRPr>
    </a:lvl7pPr>
    <a:lvl8pPr marL="3200400" algn="l" defTabSz="457200" rtl="0" eaLnBrk="1" latinLnBrk="0" hangingPunct="1">
      <a:defRPr kern="1200">
        <a:solidFill>
          <a:schemeClr val="tx1"/>
        </a:solidFill>
        <a:uFillTx/>
        <a:latin typeface="Arial" charset="0"/>
        <a:ea typeface="ＭＳ Ｐゴシック" charset="0"/>
        <a:cs typeface="+mn-cs"/>
      </a:defRPr>
    </a:lvl8pPr>
    <a:lvl9pPr marL="3657600" algn="l" defTabSz="457200" rtl="0" eaLnBrk="1" latinLnBrk="0" hangingPunct="1">
      <a:defRPr kern="1200">
        <a:solidFill>
          <a:schemeClr val="tx1"/>
        </a:solidFill>
        <a:uFillTx/>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5" autoAdjust="0"/>
    <p:restoredTop sz="98832" autoAdjust="0"/>
  </p:normalViewPr>
  <p:slideViewPr>
    <p:cSldViewPr snapToGrid="0" snapToObjects="1">
      <p:cViewPr>
        <p:scale>
          <a:sx n="114" d="100"/>
          <a:sy n="114" d="100"/>
        </p:scale>
        <p:origin x="-88" y="2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22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61684C41-F1E4-1746-B9EE-6EB23FB69C2C}" type="datetimeFigureOut">
              <a:rPr lang="en-US" smtClean="0">
                <a:uFillTx/>
              </a:rPr>
              <a:t>4/8/16</a:t>
            </a:fld>
            <a:endParaRPr lang="en-US">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68B24AD3-3069-BE4F-BC9C-D220061702B3}" type="slidenum">
              <a:rPr lang="en-US" smtClean="0">
                <a:uFillTx/>
              </a:rPr>
              <a:t>‹#›</a:t>
            </a:fld>
            <a:endParaRPr lang="en-US">
              <a:uFillTx/>
            </a:endParaRPr>
          </a:p>
        </p:txBody>
      </p:sp>
    </p:spTree>
    <p:extLst>
      <p:ext uri="{BB962C8B-B14F-4D97-AF65-F5344CB8AC3E}">
        <p14:creationId xmlns:p14="http://schemas.microsoft.com/office/powerpoint/2010/main" val="1373013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a:t>
            </a:fld>
            <a:endParaRPr lang="en-US">
              <a:uFillTx/>
            </a:endParaRPr>
          </a:p>
        </p:txBody>
      </p:sp>
    </p:spTree>
    <p:extLst>
      <p:ext uri="{BB962C8B-B14F-4D97-AF65-F5344CB8AC3E}">
        <p14:creationId xmlns:p14="http://schemas.microsoft.com/office/powerpoint/2010/main" val="3773746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18</a:t>
            </a:fld>
            <a:endParaRPr lang="en-US">
              <a:uFillTx/>
            </a:endParaRPr>
          </a:p>
        </p:txBody>
      </p:sp>
    </p:spTree>
    <p:extLst>
      <p:ext uri="{BB962C8B-B14F-4D97-AF65-F5344CB8AC3E}">
        <p14:creationId xmlns:p14="http://schemas.microsoft.com/office/powerpoint/2010/main" val="128892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6F18E-CA83-9B42-8C02-CBC6CBC502EC}" type="slidenum">
              <a:rPr lang="en-US"/>
              <a:pPr/>
              <a:t>2</a:t>
            </a:fld>
            <a:endParaRPr lang="en-US"/>
          </a:p>
        </p:txBody>
      </p:sp>
      <p:sp>
        <p:nvSpPr>
          <p:cNvPr id="1556482" name="Rectangle 2"/>
          <p:cNvSpPr>
            <a:spLocks noGrp="1" noRot="1" noChangeAspect="1" noChangeArrowheads="1" noTextEdit="1"/>
          </p:cNvSpPr>
          <p:nvPr>
            <p:ph type="sldImg"/>
          </p:nvPr>
        </p:nvSpPr>
        <p:spPr>
          <a:ln/>
        </p:spPr>
      </p:sp>
      <p:sp>
        <p:nvSpPr>
          <p:cNvPr id="155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48005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6F18E-CA83-9B42-8C02-CBC6CBC502EC}" type="slidenum">
              <a:rPr lang="en-US"/>
              <a:pPr/>
              <a:t>3</a:t>
            </a:fld>
            <a:endParaRPr lang="en-US"/>
          </a:p>
        </p:txBody>
      </p:sp>
      <p:sp>
        <p:nvSpPr>
          <p:cNvPr id="1556482" name="Rectangle 2"/>
          <p:cNvSpPr>
            <a:spLocks noGrp="1" noRot="1" noChangeAspect="1" noChangeArrowheads="1" noTextEdit="1"/>
          </p:cNvSpPr>
          <p:nvPr>
            <p:ph type="sldImg"/>
          </p:nvPr>
        </p:nvSpPr>
        <p:spPr>
          <a:ln/>
        </p:spPr>
      </p:sp>
      <p:sp>
        <p:nvSpPr>
          <p:cNvPr id="155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0875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7A7B72-ED5A-E141-B4F1-6294A36152F1}" type="slidenum">
              <a:rPr lang="en-US"/>
              <a:pPr/>
              <a:t>4</a:t>
            </a:fld>
            <a:endParaRPr lang="en-US"/>
          </a:p>
        </p:txBody>
      </p:sp>
      <p:sp>
        <p:nvSpPr>
          <p:cNvPr id="1599490" name="Rectangle 2"/>
          <p:cNvSpPr>
            <a:spLocks noGrp="1" noRot="1" noChangeAspect="1" noChangeArrowheads="1" noTextEdit="1"/>
          </p:cNvSpPr>
          <p:nvPr>
            <p:ph type="sldImg"/>
          </p:nvPr>
        </p:nvSpPr>
        <p:spPr>
          <a:ln/>
        </p:spPr>
      </p:sp>
      <p:sp>
        <p:nvSpPr>
          <p:cNvPr id="159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9775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6BB6D-6ECD-1C4B-B6B0-8F7111B18C3D}" type="slidenum">
              <a:rPr lang="en-US"/>
              <a:pPr/>
              <a:t>5</a:t>
            </a:fld>
            <a:endParaRPr lang="en-US"/>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13828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14</a:t>
            </a:fld>
            <a:endParaRPr lang="en-US">
              <a:uFillTx/>
            </a:endParaRPr>
          </a:p>
        </p:txBody>
      </p:sp>
    </p:spTree>
    <p:extLst>
      <p:ext uri="{BB962C8B-B14F-4D97-AF65-F5344CB8AC3E}">
        <p14:creationId xmlns:p14="http://schemas.microsoft.com/office/powerpoint/2010/main" val="393041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15</a:t>
            </a:fld>
            <a:endParaRPr lang="en-US">
              <a:uFillTx/>
            </a:endParaRPr>
          </a:p>
        </p:txBody>
      </p:sp>
    </p:spTree>
    <p:extLst>
      <p:ext uri="{BB962C8B-B14F-4D97-AF65-F5344CB8AC3E}">
        <p14:creationId xmlns:p14="http://schemas.microsoft.com/office/powerpoint/2010/main" val="1323090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16</a:t>
            </a:fld>
            <a:endParaRPr lang="en-US">
              <a:uFillTx/>
            </a:endParaRPr>
          </a:p>
        </p:txBody>
      </p:sp>
    </p:spTree>
    <p:extLst>
      <p:ext uri="{BB962C8B-B14F-4D97-AF65-F5344CB8AC3E}">
        <p14:creationId xmlns:p14="http://schemas.microsoft.com/office/powerpoint/2010/main" val="3663835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17</a:t>
            </a:fld>
            <a:endParaRPr lang="en-US">
              <a:uFillTx/>
            </a:endParaRPr>
          </a:p>
        </p:txBody>
      </p:sp>
    </p:spTree>
    <p:extLst>
      <p:ext uri="{BB962C8B-B14F-4D97-AF65-F5344CB8AC3E}">
        <p14:creationId xmlns:p14="http://schemas.microsoft.com/office/powerpoint/2010/main" val="350281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April 8, 2016</a:t>
            </a:fld>
            <a:endParaRPr lang="en-US"/>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normAutofit/>
          </a:bodyPr>
          <a:lstStyle/>
          <a:p>
            <a:fld id="{2754ED01-E2A0-4C1E-8E21-014B99041579}"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CA070-D3B8-8C41-9F7B-846270079D77}" type="datetimeFigureOut">
              <a:rPr lang="en-US" smtClean="0">
                <a:uFillTx/>
              </a:rPr>
              <a:t>4/8/16</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264BC228-650C-5443-AF07-AD394F0FD572}"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CA070-D3B8-8C41-9F7B-846270079D77}" type="datetimeFigureOut">
              <a:rPr lang="en-US" smtClean="0">
                <a:uFillTx/>
              </a:rPr>
              <a:t>4/8/16</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DB36D8AD-7274-E34F-83E9-BD647F63C74B}" type="slidenum">
              <a:rPr lang="en-US" smtClean="0">
                <a:uFillTx/>
              </a:rPr>
              <a:pPr/>
              <a:t>‹#›</a:t>
            </a:fld>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12CA070-D3B8-8C41-9F7B-846270079D77}" type="datetimeFigureOut">
              <a:rPr lang="en-US" smtClean="0">
                <a:uFillTx/>
              </a:rPr>
              <a:t>4/8/16</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68367B37-5408-8848-BA1A-2C039AA52483}" type="slidenum">
              <a:rPr lang="en-US" smtClean="0">
                <a:uFillTx/>
              </a:rPr>
              <a:pPr/>
              <a:t>‹#›</a:t>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uFillTx/>
              </a:rPr>
              <a:pPr/>
              <a:t>4/8/16</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D7E63A33-8271-4DD0-9C48-789913D7C115}" type="slidenum">
              <a:rPr lang="en-US" smtClean="0">
                <a:uFillTx/>
              </a:rPr>
              <a:p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2CA070-D3B8-8C41-9F7B-846270079D77}" type="datetimeFigureOut">
              <a:rPr lang="en-US" smtClean="0">
                <a:uFillTx/>
              </a:rPr>
              <a:t>4/8/16</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601BB6B3-B3F2-794E-9B60-14E896EAF3B8}" type="slidenum">
              <a:rPr lang="en-US" smtClean="0">
                <a:uFillTx/>
              </a:rPr>
              <a:pPr/>
              <a:t>‹#›</a:t>
            </a:fld>
            <a:endParaRPr lang="en-US">
              <a:uFillTx/>
            </a:endParaRPr>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612CA070-D3B8-8C41-9F7B-846270079D77}" type="datetimeFigureOut">
              <a:rPr lang="en-US" smtClean="0">
                <a:uFillTx/>
              </a:rPr>
              <a:t>4/8/16</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7338F6DD-179E-DC4B-8B1C-27FA5FCA25A1}" type="slidenum">
              <a:rPr lang="en-US" smtClean="0">
                <a:uFillTx/>
              </a:rPr>
              <a:pPr/>
              <a:t>‹#›</a:t>
            </a:fld>
            <a:endParaRPr lang="en-US">
              <a:uFillTx/>
            </a:endParaRPr>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612CA070-D3B8-8C41-9F7B-846270079D77}" type="datetimeFigureOut">
              <a:rPr lang="en-US" smtClean="0">
                <a:uFillTx/>
              </a:rPr>
              <a:t>4/8/16</a:t>
            </a:fld>
            <a:endParaRPr lang="en-US">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2CDE31AB-598E-8442-AB54-6D4D86C0F604}"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12CA070-D3B8-8C41-9F7B-846270079D77}" type="datetimeFigureOut">
              <a:rPr lang="en-US" smtClean="0">
                <a:uFillTx/>
              </a:rPr>
              <a:t>4/8/16</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5BC86CDD-3BFB-4F4C-AD12-21A48E6304AF}"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2CA070-D3B8-8C41-9F7B-846270079D77}" type="datetimeFigureOut">
              <a:rPr lang="en-US" smtClean="0">
                <a:uFillTx/>
              </a:rPr>
              <a:t>4/8/16</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uFillTx/>
              </a:rPr>
              <a:pPr/>
              <a:t>‹#›</a:t>
            </a:fld>
            <a:endParaRPr lang="en-US" dirty="0">
              <a:uFillTx/>
            </a:endParaRPr>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2CA070-D3B8-8C41-9F7B-846270079D77}" type="datetimeFigureOut">
              <a:rPr lang="en-US" smtClean="0">
                <a:uFillTx/>
              </a:rPr>
              <a:t>4/8/16</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99E5E15B-D66F-FA45-881E-55A052CF3A21}" type="slidenum">
              <a:rPr lang="en-US" smtClean="0">
                <a:uFillTx/>
              </a:rPr>
              <a:pPr/>
              <a:t>‹#›</a:t>
            </a:fld>
            <a:endParaRPr lang="en-US">
              <a:uFillTx/>
            </a:endParaRPr>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April 8, 2016</a:t>
            </a:fld>
            <a:endParaRPr lang="en-US" dirty="0" err="1"/>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r>
              <a:rPr lang="en-US" smtClean="0">
                <a:uFillTx/>
              </a:rPr>
              <a:t>CSCI561 FALL 2014 Discussion  </a:t>
            </a:r>
            <a:endParaRPr lang="en-US" dirty="0" smtClean="0">
              <a:uFillTx/>
            </a:endParaRPr>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560FE452-C703-584A-BEE3-46230073E6B1}" type="slidenum">
              <a:rPr lang="en-US" smtClean="0">
                <a:uFillTx/>
              </a:rPr>
              <a:pPr/>
              <a:t>‹#›</a:t>
            </a:fld>
            <a:endParaRPr lang="en-US">
              <a:uFillTx/>
            </a:endParaRP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tejada@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uFillTx/>
              </a:rPr>
              <a:pPr/>
              <a:t>1</a:t>
            </a:fld>
            <a:endParaRPr lang="en-US">
              <a:uFillTx/>
            </a:endParaRPr>
          </a:p>
        </p:txBody>
      </p:sp>
      <p:sp>
        <p:nvSpPr>
          <p:cNvPr id="6" name="Title 1"/>
          <p:cNvSpPr txBox="1">
            <a:spLocks/>
          </p:cNvSpPr>
          <p:nvPr/>
        </p:nvSpPr>
        <p:spPr>
          <a:xfrm>
            <a:off x="2084344" y="1281877"/>
            <a:ext cx="6815425" cy="1204306"/>
          </a:xfrm>
          <a:prstGeom prst="rect">
            <a:avLst/>
          </a:prstGeom>
        </p:spPr>
        <p:txBody>
          <a:bodyPr vert="horz" lIns="91440" tIns="45720" rIns="91440" bIns="9144" rtlCol="0" anchor="b">
            <a:noAutofit/>
          </a:bodyPr>
          <a:lstStyle>
            <a:lvl1pPr algn="l" defTabSz="914400" rtl="0" eaLnBrk="1" latinLnBrk="0" hangingPunct="1">
              <a:spcBef>
                <a:spcPct val="0"/>
              </a:spcBef>
              <a:buNone/>
              <a:defRPr sz="3200" b="1" i="0" kern="1200" cap="all" baseline="0">
                <a:solidFill>
                  <a:schemeClr val="tx1"/>
                </a:solidFill>
                <a:uFillTx/>
                <a:latin typeface="Arial"/>
                <a:ea typeface="+mj-ea"/>
                <a:cs typeface="Arial"/>
              </a:defRPr>
            </a:lvl1pPr>
          </a:lstStyle>
          <a:p>
            <a:r>
              <a:rPr lang="en-US" dirty="0" smtClean="0"/>
              <a:t>CSCI561 spring 2016 </a:t>
            </a:r>
            <a:br>
              <a:rPr lang="en-US" dirty="0" smtClean="0"/>
            </a:br>
            <a:r>
              <a:rPr lang="en-US" dirty="0" smtClean="0"/>
              <a:t>Week 12 Discussion</a:t>
            </a:r>
            <a:endParaRPr lang="en-US" dirty="0"/>
          </a:p>
        </p:txBody>
      </p:sp>
      <p:sp>
        <p:nvSpPr>
          <p:cNvPr id="7" name="Subtitle 2"/>
          <p:cNvSpPr txBox="1">
            <a:spLocks/>
          </p:cNvSpPr>
          <p:nvPr/>
        </p:nvSpPr>
        <p:spPr>
          <a:xfrm>
            <a:off x="2084344" y="2486183"/>
            <a:ext cx="6511131" cy="874432"/>
          </a:xfrm>
          <a:prstGeom prst="rect">
            <a:avLst/>
          </a:prstGeom>
        </p:spPr>
        <p:txBody>
          <a:bodyPr vert="horz" lIns="91440" tIns="9144" rIns="91440" bIns="45720" rtlCol="0">
            <a:normAutofit/>
          </a:bodyPr>
          <a:lstStyle>
            <a:lvl1pPr marL="0" indent="0" algn="l" defTabSz="914400" rtl="0" eaLnBrk="1" latinLnBrk="0" hangingPunct="1">
              <a:spcBef>
                <a:spcPts val="800"/>
              </a:spcBef>
              <a:buFont typeface="Arial" pitchFamily="34" charset="0"/>
              <a:buNone/>
              <a:defRPr kumimoji="0" lang="en-US" sz="1400" b="0" i="0" u="none" strike="noStrike" kern="1200" cap="all" spc="400" normalizeH="0" baseline="0" noProof="0" dirty="0" smtClean="0">
                <a:ln>
                  <a:noFill/>
                </a:ln>
                <a:solidFill>
                  <a:schemeClr val="tx1"/>
                </a:solidFill>
                <a:effectLst/>
                <a:uFillTx/>
                <a:latin typeface="Arial"/>
                <a:ea typeface="+mj-ea"/>
                <a:cs typeface="Arial"/>
              </a:defRPr>
            </a:lvl1pPr>
            <a:lvl2pPr marL="457200" indent="0" algn="ctr" defTabSz="914400" rtl="0" eaLnBrk="1" latinLnBrk="0" hangingPunct="1">
              <a:spcBef>
                <a:spcPts val="300"/>
              </a:spcBef>
              <a:buClr>
                <a:schemeClr val="accent2"/>
              </a:buClr>
              <a:buFont typeface="Wingdings" pitchFamily="2" charset="2"/>
              <a:buNone/>
              <a:defRPr sz="1800" b="0" i="0" kern="1200">
                <a:solidFill>
                  <a:schemeClr val="tx1">
                    <a:tint val="75000"/>
                  </a:schemeClr>
                </a:solidFill>
                <a:uFillTx/>
                <a:latin typeface="Arial"/>
                <a:ea typeface="+mn-ea"/>
                <a:cs typeface="Arial"/>
              </a:defRPr>
            </a:lvl2pPr>
            <a:lvl3pPr marL="914400" indent="0" algn="ctr" defTabSz="914400" rtl="0" eaLnBrk="1" latinLnBrk="0" hangingPunct="1">
              <a:spcBef>
                <a:spcPts val="300"/>
              </a:spcBef>
              <a:buClr>
                <a:schemeClr val="accent2"/>
              </a:buClr>
              <a:buFont typeface="Wingdings" pitchFamily="2" charset="2"/>
              <a:buNone/>
              <a:defRPr sz="1800" b="0" i="0" kern="1200">
                <a:solidFill>
                  <a:schemeClr val="tx1">
                    <a:tint val="75000"/>
                  </a:schemeClr>
                </a:solidFill>
                <a:uFillTx/>
                <a:latin typeface="Arial"/>
                <a:ea typeface="+mn-ea"/>
                <a:cs typeface="Arial"/>
              </a:defRPr>
            </a:lvl3pPr>
            <a:lvl4pPr marL="1371600" indent="0" algn="ctr" defTabSz="914400" rtl="0" eaLnBrk="1" latinLnBrk="0" hangingPunct="1">
              <a:spcBef>
                <a:spcPts val="300"/>
              </a:spcBef>
              <a:buClr>
                <a:schemeClr val="accent2"/>
              </a:buClr>
              <a:buFont typeface="Wingdings" pitchFamily="2" charset="2"/>
              <a:buNone/>
              <a:defRPr sz="1800" b="0" i="0" kern="1200">
                <a:solidFill>
                  <a:schemeClr val="tx1">
                    <a:tint val="75000"/>
                  </a:schemeClr>
                </a:solidFill>
                <a:uFillTx/>
                <a:latin typeface="Arial"/>
                <a:ea typeface="+mn-ea"/>
                <a:cs typeface="Arial"/>
              </a:defRPr>
            </a:lvl4pPr>
            <a:lvl5pPr marL="1828800" indent="0" algn="ctr" defTabSz="914400" rtl="0" eaLnBrk="1" latinLnBrk="0" hangingPunct="1">
              <a:spcBef>
                <a:spcPts val="300"/>
              </a:spcBef>
              <a:buClr>
                <a:schemeClr val="accent2"/>
              </a:buClr>
              <a:buFont typeface="Wingdings" pitchFamily="2" charset="2"/>
              <a:buNone/>
              <a:defRPr sz="1800" b="0" i="0" kern="1200">
                <a:solidFill>
                  <a:schemeClr val="tx1">
                    <a:tint val="75000"/>
                  </a:schemeClr>
                </a:solidFill>
                <a:uFillTx/>
                <a:latin typeface="Arial"/>
                <a:ea typeface="+mn-ea"/>
                <a:cs typeface="Arial"/>
              </a:defRPr>
            </a:lvl5pPr>
            <a:lvl6pPr marL="22860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uFillTx/>
                <a:latin typeface="+mn-lt"/>
                <a:ea typeface="+mn-ea"/>
                <a:cs typeface="+mn-cs"/>
              </a:defRPr>
            </a:lvl6pPr>
            <a:lvl7pPr marL="27432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uFillTx/>
                <a:latin typeface="+mn-lt"/>
                <a:ea typeface="+mn-ea"/>
                <a:cs typeface="+mn-cs"/>
              </a:defRPr>
            </a:lvl7pPr>
            <a:lvl8pPr marL="32004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uFillTx/>
                <a:latin typeface="+mn-lt"/>
                <a:ea typeface="+mn-ea"/>
                <a:cs typeface="+mn-cs"/>
              </a:defRPr>
            </a:lvl8pPr>
            <a:lvl9pPr marL="3657600" indent="0" algn="ctr" defTabSz="914400" rtl="0" eaLnBrk="1" latinLnBrk="0" hangingPunct="1">
              <a:spcBef>
                <a:spcPts val="300"/>
              </a:spcBef>
              <a:buClr>
                <a:schemeClr val="accent2"/>
              </a:buClr>
              <a:buFont typeface="Wingdings" pitchFamily="2" charset="2"/>
              <a:buNone/>
              <a:defRPr sz="1400" kern="1200">
                <a:solidFill>
                  <a:schemeClr val="tx1">
                    <a:tint val="75000"/>
                  </a:schemeClr>
                </a:solidFill>
                <a:uFillTx/>
                <a:latin typeface="+mn-lt"/>
                <a:ea typeface="+mn-ea"/>
                <a:cs typeface="+mn-cs"/>
              </a:defRPr>
            </a:lvl9pPr>
          </a:lstStyle>
          <a:p>
            <a:r>
              <a:rPr lang="en-US" dirty="0" smtClean="0"/>
              <a:t>Prof Tejada </a:t>
            </a:r>
            <a:r>
              <a:rPr lang="en-US" dirty="0" smtClean="0">
                <a:ln>
                  <a:solidFill>
                    <a:schemeClr val="tx1"/>
                  </a:solidFill>
                </a:ln>
                <a:hlinkClick r:id="rId3"/>
              </a:rPr>
              <a:t>stejada@usc.edu</a:t>
            </a:r>
            <a:endParaRPr lang="en-US" dirty="0" smtClean="0">
              <a:ln>
                <a:solidFill>
                  <a:schemeClr val="tx1"/>
                </a:solidFill>
              </a:ln>
            </a:endParaRPr>
          </a:p>
          <a:p>
            <a:endParaRPr lang="en-US" dirty="0" smtClean="0"/>
          </a:p>
          <a:p>
            <a:endParaRPr lang="en-US" dirty="0"/>
          </a:p>
        </p:txBody>
      </p:sp>
    </p:spTree>
    <p:extLst>
      <p:ext uri="{BB962C8B-B14F-4D97-AF65-F5344CB8AC3E}">
        <p14:creationId xmlns:p14="http://schemas.microsoft.com/office/powerpoint/2010/main" val="40133599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099"/>
            <a:ext cx="7772400" cy="1143000"/>
          </a:xfrm>
        </p:spPr>
        <p:txBody>
          <a:bodyPr/>
          <a:lstStyle/>
          <a:p>
            <a:r>
              <a:rPr lang="en-US" dirty="0" smtClean="0"/>
              <a:t>16.15  Making Simple Decisions</a:t>
            </a:r>
            <a:endParaRPr lang="en-US" dirty="0"/>
          </a:p>
        </p:txBody>
      </p:sp>
      <p:sp>
        <p:nvSpPr>
          <p:cNvPr id="3" name="Content Placeholder 2"/>
          <p:cNvSpPr>
            <a:spLocks noGrp="1"/>
          </p:cNvSpPr>
          <p:nvPr>
            <p:ph idx="1"/>
          </p:nvPr>
        </p:nvSpPr>
        <p:spPr>
          <a:xfrm>
            <a:off x="685800" y="924612"/>
            <a:ext cx="7772400" cy="4701038"/>
          </a:xfrm>
        </p:spPr>
        <p:txBody>
          <a:bodyPr>
            <a:normAutofit fontScale="92500" lnSpcReduction="20000"/>
          </a:bodyPr>
          <a:lstStyle/>
          <a:p>
            <a:pPr marL="68580" indent="0" algn="just">
              <a:buNone/>
            </a:pPr>
            <a:r>
              <a:rPr lang="en-US" dirty="0"/>
              <a:t>Consider a student who has the choice to buy or not buy a textbook for a course. We’ll model this as a decision problem with one Boolean decision node, B, indicating whether the agent chooses to buy the book, and two Boolean chance nodes, M, indicating whether the student has mastered the material in the book, and P , indicating whether the student passes the course. Of course, there is also a utility node, U. A certain student, Sam, has an additive utility function: 0 for not buying the book and -$100 for buying it; and $2000 for passing the course and 0 for not passing. Sam’s conditional probability estimates are as follows: </a:t>
            </a:r>
          </a:p>
          <a:p>
            <a:r>
              <a:rPr lang="en-US" dirty="0"/>
              <a:t>P(</a:t>
            </a:r>
            <a:r>
              <a:rPr lang="en-US" dirty="0" err="1"/>
              <a:t>p|b,m</a:t>
            </a:r>
            <a:r>
              <a:rPr lang="en-US" dirty="0"/>
              <a:t>) = 0.9 </a:t>
            </a:r>
            <a:endParaRPr lang="en-US" dirty="0" smtClean="0"/>
          </a:p>
          <a:p>
            <a:r>
              <a:rPr lang="en-US" dirty="0" smtClean="0"/>
              <a:t>P</a:t>
            </a:r>
            <a:r>
              <a:rPr lang="en-US" dirty="0"/>
              <a:t>(</a:t>
            </a:r>
            <a:r>
              <a:rPr lang="en-US" dirty="0" err="1"/>
              <a:t>m|b</a:t>
            </a:r>
            <a:r>
              <a:rPr lang="en-US" dirty="0"/>
              <a:t>) = 0.9 </a:t>
            </a:r>
            <a:endParaRPr lang="en-US" dirty="0" smtClean="0"/>
          </a:p>
          <a:p>
            <a:r>
              <a:rPr lang="en-US" dirty="0" smtClean="0"/>
              <a:t>P </a:t>
            </a:r>
            <a:r>
              <a:rPr lang="en-US" dirty="0"/>
              <a:t>(</a:t>
            </a:r>
            <a:r>
              <a:rPr lang="en-US" dirty="0" err="1"/>
              <a:t>p|b</a:t>
            </a:r>
            <a:r>
              <a:rPr lang="en-US" dirty="0"/>
              <a:t>, ¬m) = 0.5 </a:t>
            </a:r>
            <a:endParaRPr lang="en-US" dirty="0" smtClean="0"/>
          </a:p>
          <a:p>
            <a:r>
              <a:rPr lang="en-US" dirty="0" smtClean="0"/>
              <a:t>P </a:t>
            </a:r>
            <a:r>
              <a:rPr lang="en-US" dirty="0"/>
              <a:t>(m|¬b) = 0.7 </a:t>
            </a:r>
            <a:endParaRPr lang="en-US" dirty="0" smtClean="0"/>
          </a:p>
          <a:p>
            <a:r>
              <a:rPr lang="en-US" dirty="0" smtClean="0"/>
              <a:t>P(</a:t>
            </a:r>
            <a:r>
              <a:rPr lang="en-US" dirty="0"/>
              <a:t>p|¬b, m) = </a:t>
            </a:r>
            <a:r>
              <a:rPr lang="en-US" dirty="0" smtClean="0"/>
              <a:t>0.8</a:t>
            </a:r>
          </a:p>
          <a:p>
            <a:r>
              <a:rPr lang="en-US" dirty="0" smtClean="0"/>
              <a:t>P </a:t>
            </a:r>
            <a:r>
              <a:rPr lang="en-US" dirty="0"/>
              <a:t>(p|¬b, ¬m) = 0.3 </a:t>
            </a:r>
          </a:p>
          <a:p>
            <a:r>
              <a:rPr lang="en-US" dirty="0"/>
              <a:t>You might think that P would be independent of B given M, But this course has an open- book final—so having the book helps. </a:t>
            </a:r>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10</a:t>
            </a:fld>
            <a:endParaRPr lang="en-US">
              <a:uFillTx/>
            </a:endParaRPr>
          </a:p>
        </p:txBody>
      </p:sp>
    </p:spTree>
    <p:extLst>
      <p:ext uri="{BB962C8B-B14F-4D97-AF65-F5344CB8AC3E}">
        <p14:creationId xmlns:p14="http://schemas.microsoft.com/office/powerpoint/2010/main" val="41566694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64275"/>
            <a:ext cx="7772400" cy="1143000"/>
          </a:xfrm>
        </p:spPr>
        <p:txBody>
          <a:bodyPr>
            <a:normAutofit fontScale="90000"/>
          </a:bodyPr>
          <a:lstStyle/>
          <a:p>
            <a:r>
              <a:rPr lang="en-US" b="1" dirty="0"/>
              <a:t>Draw the decision network for this problem</a:t>
            </a:r>
            <a:r>
              <a:rPr lang="en-US" b="1" dirty="0" smtClean="0"/>
              <a:t>.</a:t>
            </a:r>
            <a:r>
              <a:rPr lang="en-US" b="1" dirty="0"/>
              <a:t/>
            </a:r>
            <a:br>
              <a:rPr lang="en-US" b="1" dirty="0"/>
            </a:br>
            <a:endParaRPr lang="en-US" dirty="0"/>
          </a:p>
        </p:txBody>
      </p:sp>
      <p:pic>
        <p:nvPicPr>
          <p:cNvPr id="6" name="Content Placeholder 5"/>
          <p:cNvPicPr>
            <a:picLocks noGrp="1" noChangeAspect="1"/>
          </p:cNvPicPr>
          <p:nvPr>
            <p:ph idx="1"/>
          </p:nvPr>
        </p:nvPicPr>
        <p:blipFill>
          <a:blip r:embed="rId2"/>
          <a:srcRect l="20735" r="20735"/>
          <a:stretch>
            <a:fillRect/>
          </a:stretch>
        </p:blipFill>
        <p:spPr>
          <a:solidFill>
            <a:schemeClr val="accent3">
              <a:lumMod val="20000"/>
              <a:lumOff val="80000"/>
            </a:schemeClr>
          </a:solidFill>
        </p:spPr>
      </p:pic>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11</a:t>
            </a:fld>
            <a:endParaRPr lang="en-US">
              <a:uFillTx/>
            </a:endParaRPr>
          </a:p>
        </p:txBody>
      </p:sp>
    </p:spTree>
    <p:extLst>
      <p:ext uri="{BB962C8B-B14F-4D97-AF65-F5344CB8AC3E}">
        <p14:creationId xmlns:p14="http://schemas.microsoft.com/office/powerpoint/2010/main" val="571019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3239"/>
            <a:ext cx="7772400" cy="1143000"/>
          </a:xfrm>
        </p:spPr>
        <p:txBody>
          <a:bodyPr>
            <a:normAutofit fontScale="90000"/>
          </a:bodyPr>
          <a:lstStyle/>
          <a:p>
            <a:r>
              <a:rPr lang="en-US" b="1" dirty="0"/>
              <a:t/>
            </a:r>
            <a:br>
              <a:rPr lang="en-US" b="1" dirty="0"/>
            </a:br>
            <a:r>
              <a:rPr lang="en-US" b="1" dirty="0"/>
              <a:t>Compute the expected utility of buying the book and of not buying it. </a:t>
            </a:r>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12</a:t>
            </a:fld>
            <a:endParaRPr lang="en-US">
              <a:uFillTx/>
            </a:endParaRPr>
          </a:p>
        </p:txBody>
      </p:sp>
      <p:pic>
        <p:nvPicPr>
          <p:cNvPr id="8" name="Content Placeholder 7"/>
          <p:cNvPicPr>
            <a:picLocks noGrp="1" noChangeAspect="1"/>
          </p:cNvPicPr>
          <p:nvPr>
            <p:ph idx="1"/>
          </p:nvPr>
        </p:nvPicPr>
        <p:blipFill>
          <a:blip r:embed="rId2"/>
          <a:srcRect t="-15026" b="-15026"/>
          <a:stretch>
            <a:fillRect/>
          </a:stretch>
        </p:blipFill>
        <p:spPr>
          <a:xfrm>
            <a:off x="434975" y="1733139"/>
            <a:ext cx="8123238" cy="3903662"/>
          </a:xfrm>
          <a:solidFill>
            <a:srgbClr val="FFFFFF"/>
          </a:solidFill>
        </p:spPr>
      </p:pic>
    </p:spTree>
    <p:extLst>
      <p:ext uri="{BB962C8B-B14F-4D97-AF65-F5344CB8AC3E}">
        <p14:creationId xmlns:p14="http://schemas.microsoft.com/office/powerpoint/2010/main" val="21887420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rcRect l="-15736" r="-15736"/>
          <a:stretch>
            <a:fillRect/>
          </a:stretch>
        </p:blipFill>
        <p:spPr>
          <a:xfrm>
            <a:off x="685800" y="1934398"/>
            <a:ext cx="7772400" cy="3733800"/>
          </a:xfrm>
          <a:solidFill>
            <a:srgbClr val="FFFFFF"/>
          </a:solidFill>
        </p:spPr>
      </p:pic>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13</a:t>
            </a:fld>
            <a:endParaRPr lang="en-US">
              <a:uFillTx/>
            </a:endParaRPr>
          </a:p>
        </p:txBody>
      </p:sp>
      <p:sp>
        <p:nvSpPr>
          <p:cNvPr id="6" name="Title 1"/>
          <p:cNvSpPr>
            <a:spLocks noGrp="1"/>
          </p:cNvSpPr>
          <p:nvPr>
            <p:ph type="title"/>
          </p:nvPr>
        </p:nvSpPr>
        <p:spPr/>
        <p:txBody>
          <a:bodyPr>
            <a:normAutofit fontScale="90000"/>
          </a:bodyPr>
          <a:lstStyle/>
          <a:p>
            <a:r>
              <a:rPr lang="en-US" b="1" dirty="0"/>
              <a:t/>
            </a:r>
            <a:br>
              <a:rPr lang="en-US" b="1" dirty="0"/>
            </a:br>
            <a:r>
              <a:rPr lang="en-US" b="1" dirty="0"/>
              <a:t>Compute the expected utility of buying the book and of not buying it. </a:t>
            </a:r>
            <a:endParaRPr lang="en-US" dirty="0"/>
          </a:p>
        </p:txBody>
      </p:sp>
      <p:sp>
        <p:nvSpPr>
          <p:cNvPr id="8" name="TextBox 7"/>
          <p:cNvSpPr txBox="1"/>
          <p:nvPr/>
        </p:nvSpPr>
        <p:spPr>
          <a:xfrm>
            <a:off x="7018849" y="5012955"/>
            <a:ext cx="1187745" cy="584776"/>
          </a:xfrm>
          <a:prstGeom prst="rect">
            <a:avLst/>
          </a:prstGeom>
          <a:noFill/>
        </p:spPr>
        <p:txBody>
          <a:bodyPr wrap="none" rtlCol="0">
            <a:spAutoFit/>
          </a:bodyPr>
          <a:lstStyle/>
          <a:p>
            <a:r>
              <a:rPr lang="en-US" sz="3200" b="1" dirty="0" smtClean="0">
                <a:solidFill>
                  <a:srgbClr val="FF0000"/>
                </a:solidFill>
              </a:rPr>
              <a:t>BUY!</a:t>
            </a:r>
            <a:endParaRPr lang="en-US" sz="3200" b="1" dirty="0">
              <a:solidFill>
                <a:srgbClr val="FF0000"/>
              </a:solidFill>
            </a:endParaRPr>
          </a:p>
        </p:txBody>
      </p:sp>
      <p:sp>
        <p:nvSpPr>
          <p:cNvPr id="9" name="TextBox 8"/>
          <p:cNvSpPr txBox="1"/>
          <p:nvPr/>
        </p:nvSpPr>
        <p:spPr>
          <a:xfrm>
            <a:off x="5264687" y="4404972"/>
            <a:ext cx="1174827" cy="400110"/>
          </a:xfrm>
          <a:prstGeom prst="rect">
            <a:avLst/>
          </a:prstGeom>
          <a:solidFill>
            <a:schemeClr val="tx1"/>
          </a:solidFill>
        </p:spPr>
        <p:txBody>
          <a:bodyPr wrap="square" rtlCol="0">
            <a:spAutoFit/>
          </a:bodyPr>
          <a:lstStyle/>
          <a:p>
            <a:r>
              <a:rPr lang="en-US" sz="2000" dirty="0" smtClean="0">
                <a:solidFill>
                  <a:schemeClr val="bg1"/>
                </a:solidFill>
                <a:latin typeface="Times New Roman"/>
                <a:cs typeface="Times New Roman"/>
              </a:rPr>
              <a:t>0.35 x 0</a:t>
            </a:r>
            <a:endParaRPr lang="en-US" sz="2000" dirty="0">
              <a:solidFill>
                <a:schemeClr val="bg1"/>
              </a:solidFill>
              <a:latin typeface="Times New Roman"/>
              <a:cs typeface="Times New Roman"/>
            </a:endParaRPr>
          </a:p>
        </p:txBody>
      </p:sp>
    </p:spTree>
    <p:extLst>
      <p:ext uri="{BB962C8B-B14F-4D97-AF65-F5344CB8AC3E}">
        <p14:creationId xmlns:p14="http://schemas.microsoft.com/office/powerpoint/2010/main" val="1003408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MDP </a:t>
            </a:r>
            <a:r>
              <a:rPr lang="en-US" sz="2800" dirty="0"/>
              <a:t/>
            </a:r>
            <a:br>
              <a:rPr lang="en-US" sz="2800" dirty="0"/>
            </a:br>
            <a:endParaRPr lang="en-US" dirty="0"/>
          </a:p>
        </p:txBody>
      </p:sp>
      <p:sp>
        <p:nvSpPr>
          <p:cNvPr id="3" name="Content Placeholder 2"/>
          <p:cNvSpPr>
            <a:spLocks noGrp="1"/>
          </p:cNvSpPr>
          <p:nvPr>
            <p:ph idx="1"/>
          </p:nvPr>
        </p:nvSpPr>
        <p:spPr>
          <a:xfrm>
            <a:off x="164916" y="824352"/>
            <a:ext cx="8903958" cy="4822915"/>
          </a:xfrm>
        </p:spPr>
        <p:txBody>
          <a:bodyPr>
            <a:normAutofit fontScale="92500" lnSpcReduction="20000"/>
          </a:bodyPr>
          <a:lstStyle/>
          <a:p>
            <a:pPr marL="0" indent="0"/>
            <a:r>
              <a:rPr lang="en-US" dirty="0" smtClean="0"/>
              <a:t>Given </a:t>
            </a:r>
            <a:r>
              <a:rPr lang="en-US" dirty="0"/>
              <a:t>a </a:t>
            </a:r>
            <a:r>
              <a:rPr lang="en-US" dirty="0" err="1"/>
              <a:t>Gridworld</a:t>
            </a:r>
            <a:r>
              <a:rPr lang="en-US" dirty="0"/>
              <a:t> domain, where terminal </a:t>
            </a:r>
            <a:r>
              <a:rPr lang="en-US" dirty="0" smtClean="0"/>
              <a:t>states</a:t>
            </a:r>
          </a:p>
          <a:p>
            <a:pPr marL="0" indent="0">
              <a:buNone/>
            </a:pPr>
            <a:r>
              <a:rPr lang="en-US" dirty="0" smtClean="0"/>
              <a:t>(</a:t>
            </a:r>
            <a:r>
              <a:rPr lang="en-US" dirty="0"/>
              <a:t>1,3), (4,3), and (4,2) have rewards 50, 500, and -50 </a:t>
            </a:r>
            <a:endParaRPr lang="en-US" dirty="0" smtClean="0"/>
          </a:p>
          <a:p>
            <a:pPr marL="0" indent="0">
              <a:buNone/>
            </a:pPr>
            <a:r>
              <a:rPr lang="en-US" dirty="0" smtClean="0"/>
              <a:t>respectively</a:t>
            </a:r>
            <a:r>
              <a:rPr lang="en-US" dirty="0"/>
              <a:t>, the set of possible actions </a:t>
            </a:r>
            <a:r>
              <a:rPr lang="en-US" dirty="0" smtClean="0"/>
              <a:t>are</a:t>
            </a:r>
          </a:p>
          <a:p>
            <a:pPr marL="0" indent="0">
              <a:buNone/>
            </a:pPr>
            <a:r>
              <a:rPr lang="en-US" dirty="0" smtClean="0"/>
              <a:t>{</a:t>
            </a:r>
            <a:r>
              <a:rPr lang="en-US" dirty="0"/>
              <a:t>N,E,S,W, or X for terminal states}, </a:t>
            </a:r>
            <a:r>
              <a:rPr lang="en-US" dirty="0" smtClean="0"/>
              <a:t>the </a:t>
            </a:r>
            <a:r>
              <a:rPr lang="en-US" dirty="0"/>
              <a:t>agent moves </a:t>
            </a:r>
            <a:endParaRPr lang="en-US" dirty="0" smtClean="0"/>
          </a:p>
          <a:p>
            <a:pPr marL="0" indent="0">
              <a:buNone/>
            </a:pPr>
            <a:r>
              <a:rPr lang="en-US" dirty="0" smtClean="0"/>
              <a:t>Deterministically, all </a:t>
            </a:r>
            <a:r>
              <a:rPr lang="en-US" dirty="0"/>
              <a:t>V and Q values for non terminal </a:t>
            </a:r>
            <a:endParaRPr lang="en-US" dirty="0" smtClean="0"/>
          </a:p>
          <a:p>
            <a:pPr marL="0" indent="0">
              <a:buNone/>
            </a:pPr>
            <a:r>
              <a:rPr lang="en-US" dirty="0"/>
              <a:t>s</a:t>
            </a:r>
            <a:r>
              <a:rPr lang="en-US" dirty="0" smtClean="0"/>
              <a:t>tates have </a:t>
            </a:r>
            <a:r>
              <a:rPr lang="en-US" dirty="0"/>
              <a:t>been initialized to 0, </a:t>
            </a:r>
            <a:endParaRPr lang="en-US" dirty="0" smtClean="0"/>
          </a:p>
          <a:p>
            <a:pPr marL="0" indent="0">
              <a:buNone/>
            </a:pPr>
            <a:r>
              <a:rPr lang="en-US" dirty="0" smtClean="0"/>
              <a:t>answer </a:t>
            </a:r>
            <a:r>
              <a:rPr lang="en-US" dirty="0"/>
              <a:t>the questions below</a:t>
            </a:r>
            <a:r>
              <a:rPr lang="en-US" dirty="0" smtClean="0"/>
              <a:t>.</a:t>
            </a:r>
            <a:endParaRPr lang="en-US" sz="1600" dirty="0"/>
          </a:p>
          <a:p>
            <a:r>
              <a:rPr lang="en-US" dirty="0" smtClean="0"/>
              <a:t>Circle </a:t>
            </a:r>
            <a:r>
              <a:rPr lang="en-US" dirty="0"/>
              <a:t>the letter that corresponds to the best answer for the </a:t>
            </a:r>
            <a:r>
              <a:rPr lang="en-US" dirty="0" smtClean="0"/>
              <a:t>question</a:t>
            </a:r>
            <a:r>
              <a:rPr lang="en-US" sz="1600" dirty="0" smtClean="0"/>
              <a:t>.</a:t>
            </a:r>
          </a:p>
          <a:p>
            <a:pPr marL="0" indent="0">
              <a:buNone/>
            </a:pPr>
            <a:r>
              <a:rPr lang="en-US" dirty="0" smtClean="0"/>
              <a:t>What </a:t>
            </a:r>
            <a:r>
              <a:rPr lang="en-US" dirty="0"/>
              <a:t>are the optimal values, V</a:t>
            </a:r>
            <a:r>
              <a:rPr lang="en-US" sz="1050" dirty="0"/>
              <a:t>∗ </a:t>
            </a:r>
            <a:r>
              <a:rPr lang="en-US" dirty="0"/>
              <a:t>of each state in the above grid if </a:t>
            </a:r>
            <a:r>
              <a:rPr lang="en-US" dirty="0" err="1"/>
              <a:t>γ</a:t>
            </a:r>
            <a:r>
              <a:rPr lang="en-US" dirty="0"/>
              <a:t> = 0.5, c(a)=0, R(s)=0 for non terminal states?</a:t>
            </a:r>
            <a:r>
              <a:rPr lang="en-US" sz="1600" dirty="0"/>
              <a:t> </a:t>
            </a:r>
            <a:r>
              <a:rPr lang="en-US" dirty="0" smtClean="0"/>
              <a:t>(</a:t>
            </a:r>
            <a:r>
              <a:rPr lang="en-US" dirty="0"/>
              <a:t>Remember </a:t>
            </a:r>
            <a:r>
              <a:rPr lang="en-US" b="1" dirty="0"/>
              <a:t>V</a:t>
            </a:r>
            <a:r>
              <a:rPr lang="en-US" b="1" baseline="-25000" dirty="0"/>
              <a:t>t+1</a:t>
            </a:r>
            <a:r>
              <a:rPr lang="en-US" b="1" dirty="0"/>
              <a:t>(s) = R(s) + </a:t>
            </a:r>
            <a:r>
              <a:rPr lang="en-US" b="1" dirty="0" err="1"/>
              <a:t>Max</a:t>
            </a:r>
            <a:r>
              <a:rPr lang="en-US" b="1" baseline="-25000" dirty="0" err="1"/>
              <a:t>aεA</a:t>
            </a:r>
            <a:r>
              <a:rPr lang="en-US" b="1" dirty="0"/>
              <a:t> {c(a)+</a:t>
            </a:r>
            <a:r>
              <a:rPr lang="en-US" b="1" dirty="0" err="1"/>
              <a:t>γΣ</a:t>
            </a:r>
            <a:r>
              <a:rPr lang="en-US" b="1" baseline="-25000" dirty="0" err="1"/>
              <a:t>s’εS</a:t>
            </a:r>
            <a:r>
              <a:rPr lang="en-US" b="1" dirty="0"/>
              <a:t> </a:t>
            </a:r>
            <a:r>
              <a:rPr lang="en-US" b="1" dirty="0" smtClean="0"/>
              <a:t>P(</a:t>
            </a:r>
            <a:r>
              <a:rPr lang="en-US" b="1" dirty="0"/>
              <a:t>s’|</a:t>
            </a:r>
            <a:r>
              <a:rPr lang="en-US" b="1" dirty="0" err="1"/>
              <a:t>a,s</a:t>
            </a:r>
            <a:r>
              <a:rPr lang="en-US" b="1" dirty="0"/>
              <a:t>) </a:t>
            </a:r>
            <a:r>
              <a:rPr lang="en-US" b="1" dirty="0" err="1"/>
              <a:t>V</a:t>
            </a:r>
            <a:r>
              <a:rPr lang="en-US" b="1" baseline="-25000" dirty="0" err="1"/>
              <a:t>t</a:t>
            </a:r>
            <a:r>
              <a:rPr lang="en-US" b="1" dirty="0"/>
              <a:t>(s’)}</a:t>
            </a:r>
            <a:r>
              <a:rPr lang="en-US" dirty="0"/>
              <a:t> </a:t>
            </a:r>
            <a:r>
              <a:rPr lang="en-US" dirty="0" smtClean="0"/>
              <a:t>)</a:t>
            </a:r>
            <a:endParaRPr lang="en-US" sz="1600" dirty="0"/>
          </a:p>
          <a:p>
            <a:pPr marL="342900" lvl="1" indent="-342900">
              <a:buFont typeface="+mj-lt"/>
              <a:buAutoNum type="alphaLcPeriod"/>
            </a:pPr>
            <a:r>
              <a:rPr lang="en-US" dirty="0"/>
              <a:t>V</a:t>
            </a:r>
            <a:r>
              <a:rPr lang="en-US" baseline="-25000" dirty="0"/>
              <a:t>(1,1)</a:t>
            </a:r>
            <a:r>
              <a:rPr lang="en-US" dirty="0"/>
              <a:t>=15.75, V</a:t>
            </a:r>
            <a:r>
              <a:rPr lang="en-US" baseline="-25000" dirty="0"/>
              <a:t>(1,2)</a:t>
            </a:r>
            <a:r>
              <a:rPr lang="en-US" dirty="0"/>
              <a:t>=25, V</a:t>
            </a:r>
            <a:r>
              <a:rPr lang="en-US" baseline="-25000" dirty="0"/>
              <a:t>(2,1)</a:t>
            </a:r>
            <a:r>
              <a:rPr lang="en-US" dirty="0"/>
              <a:t>=31.25, V</a:t>
            </a:r>
            <a:r>
              <a:rPr lang="en-US" baseline="-25000" dirty="0"/>
              <a:t>(2,3)</a:t>
            </a:r>
            <a:r>
              <a:rPr lang="en-US" dirty="0"/>
              <a:t>=125, V</a:t>
            </a:r>
            <a:r>
              <a:rPr lang="en-US" baseline="-25000" dirty="0"/>
              <a:t>(3,1)</a:t>
            </a:r>
            <a:r>
              <a:rPr lang="en-US" dirty="0"/>
              <a:t>=62.5, V</a:t>
            </a:r>
            <a:r>
              <a:rPr lang="en-US" baseline="-25000" dirty="0"/>
              <a:t>(3,2)</a:t>
            </a:r>
            <a:r>
              <a:rPr lang="en-US" dirty="0"/>
              <a:t>=125, V</a:t>
            </a:r>
            <a:r>
              <a:rPr lang="en-US" baseline="-25000" dirty="0"/>
              <a:t>(3,3)</a:t>
            </a:r>
            <a:r>
              <a:rPr lang="en-US" dirty="0"/>
              <a:t>=250, V</a:t>
            </a:r>
            <a:r>
              <a:rPr lang="en-US" baseline="-25000" dirty="0"/>
              <a:t>(4,1)</a:t>
            </a:r>
            <a:r>
              <a:rPr lang="en-US" dirty="0"/>
              <a:t>=25</a:t>
            </a:r>
            <a:endParaRPr lang="en-US" sz="1600" dirty="0"/>
          </a:p>
          <a:p>
            <a:pPr marL="342900" lvl="1" indent="-342900">
              <a:buFont typeface="+mj-lt"/>
              <a:buAutoNum type="alphaLcPeriod"/>
            </a:pPr>
            <a:r>
              <a:rPr lang="en-US" dirty="0"/>
              <a:t>V</a:t>
            </a:r>
            <a:r>
              <a:rPr lang="en-US" baseline="-25000" dirty="0"/>
              <a:t>(1,1)</a:t>
            </a:r>
            <a:r>
              <a:rPr lang="en-US" dirty="0"/>
              <a:t>=12.5, V</a:t>
            </a:r>
            <a:r>
              <a:rPr lang="en-US" baseline="-25000" dirty="0"/>
              <a:t>(1,2)</a:t>
            </a:r>
            <a:r>
              <a:rPr lang="en-US" dirty="0"/>
              <a:t>=25, V</a:t>
            </a:r>
            <a:r>
              <a:rPr lang="en-US" baseline="-25000" dirty="0"/>
              <a:t>(2,1)</a:t>
            </a:r>
            <a:r>
              <a:rPr lang="en-US" dirty="0"/>
              <a:t>=31.25, V</a:t>
            </a:r>
            <a:r>
              <a:rPr lang="en-US" baseline="-25000" dirty="0"/>
              <a:t>(2,3)</a:t>
            </a:r>
            <a:r>
              <a:rPr lang="en-US" dirty="0"/>
              <a:t>=125, V</a:t>
            </a:r>
            <a:r>
              <a:rPr lang="en-US" baseline="-25000" dirty="0"/>
              <a:t>(3,1)</a:t>
            </a:r>
            <a:r>
              <a:rPr lang="en-US" dirty="0"/>
              <a:t>=62.5, V</a:t>
            </a:r>
            <a:r>
              <a:rPr lang="en-US" baseline="-25000" dirty="0"/>
              <a:t>(3,2)</a:t>
            </a:r>
            <a:r>
              <a:rPr lang="en-US" dirty="0"/>
              <a:t>=125, V</a:t>
            </a:r>
            <a:r>
              <a:rPr lang="en-US" baseline="-25000" dirty="0"/>
              <a:t>(3,3)</a:t>
            </a:r>
            <a:r>
              <a:rPr lang="en-US" dirty="0"/>
              <a:t>=250, V</a:t>
            </a:r>
            <a:r>
              <a:rPr lang="en-US" baseline="-25000" dirty="0"/>
              <a:t>(4,1)</a:t>
            </a:r>
            <a:r>
              <a:rPr lang="en-US" dirty="0"/>
              <a:t>=31.25</a:t>
            </a:r>
            <a:endParaRPr lang="en-US" sz="1600" dirty="0"/>
          </a:p>
          <a:p>
            <a:pPr marL="342900" lvl="1" indent="-342900">
              <a:buFont typeface="+mj-lt"/>
              <a:buAutoNum type="alphaLcPeriod"/>
            </a:pPr>
            <a:r>
              <a:rPr lang="en-US" dirty="0"/>
              <a:t>V</a:t>
            </a:r>
            <a:r>
              <a:rPr lang="en-US" baseline="-25000" dirty="0"/>
              <a:t>(1,1)</a:t>
            </a:r>
            <a:r>
              <a:rPr lang="en-US" dirty="0"/>
              <a:t>=15.625, V</a:t>
            </a:r>
            <a:r>
              <a:rPr lang="en-US" baseline="-25000" dirty="0"/>
              <a:t>(1,2)</a:t>
            </a:r>
            <a:r>
              <a:rPr lang="en-US" dirty="0"/>
              <a:t>=25, V</a:t>
            </a:r>
            <a:r>
              <a:rPr lang="en-US" baseline="-25000" dirty="0"/>
              <a:t>(2,1)</a:t>
            </a:r>
            <a:r>
              <a:rPr lang="en-US" dirty="0"/>
              <a:t>=31.25, V</a:t>
            </a:r>
            <a:r>
              <a:rPr lang="en-US" baseline="-25000" dirty="0"/>
              <a:t>(2,3)</a:t>
            </a:r>
            <a:r>
              <a:rPr lang="en-US" dirty="0"/>
              <a:t>=125, V</a:t>
            </a:r>
            <a:r>
              <a:rPr lang="en-US" baseline="-25000" dirty="0"/>
              <a:t>(3,1)</a:t>
            </a:r>
            <a:r>
              <a:rPr lang="en-US" dirty="0"/>
              <a:t>=62.5, V</a:t>
            </a:r>
            <a:r>
              <a:rPr lang="en-US" baseline="-25000" dirty="0"/>
              <a:t>(3,2)</a:t>
            </a:r>
            <a:r>
              <a:rPr lang="en-US" dirty="0"/>
              <a:t>=125, V</a:t>
            </a:r>
            <a:r>
              <a:rPr lang="en-US" baseline="-25000" dirty="0"/>
              <a:t>(3,3)</a:t>
            </a:r>
            <a:r>
              <a:rPr lang="en-US" dirty="0"/>
              <a:t>=250, V</a:t>
            </a:r>
            <a:r>
              <a:rPr lang="en-US" baseline="-25000" dirty="0"/>
              <a:t>(4,1)</a:t>
            </a:r>
            <a:r>
              <a:rPr lang="en-US" dirty="0"/>
              <a:t>=31.25</a:t>
            </a:r>
            <a:endParaRPr lang="en-US" sz="1600" dirty="0"/>
          </a:p>
          <a:p>
            <a:pPr marL="342900" lvl="1" indent="-342900">
              <a:buFont typeface="+mj-lt"/>
              <a:buAutoNum type="alphaLcPeriod"/>
            </a:pPr>
            <a:r>
              <a:rPr lang="en-US" dirty="0"/>
              <a:t>V</a:t>
            </a:r>
            <a:r>
              <a:rPr lang="en-US" baseline="-25000" dirty="0"/>
              <a:t>(1,1)</a:t>
            </a:r>
            <a:r>
              <a:rPr lang="en-US" dirty="0"/>
              <a:t>=12.5, V</a:t>
            </a:r>
            <a:r>
              <a:rPr lang="en-US" baseline="-25000" dirty="0"/>
              <a:t>(1,2)</a:t>
            </a:r>
            <a:r>
              <a:rPr lang="en-US" dirty="0"/>
              <a:t>=25, V</a:t>
            </a:r>
            <a:r>
              <a:rPr lang="en-US" baseline="-25000" dirty="0"/>
              <a:t>(2,1)</a:t>
            </a:r>
            <a:r>
              <a:rPr lang="en-US" dirty="0"/>
              <a:t>=25, V</a:t>
            </a:r>
            <a:r>
              <a:rPr lang="en-US" baseline="-25000" dirty="0"/>
              <a:t>(2,3)</a:t>
            </a:r>
            <a:r>
              <a:rPr lang="en-US" dirty="0"/>
              <a:t>=25, V</a:t>
            </a:r>
            <a:r>
              <a:rPr lang="en-US" baseline="-25000" dirty="0"/>
              <a:t>(3,1)</a:t>
            </a:r>
            <a:r>
              <a:rPr lang="en-US" dirty="0"/>
              <a:t>=50, V</a:t>
            </a:r>
            <a:r>
              <a:rPr lang="en-US" baseline="-25000" dirty="0"/>
              <a:t>(3,2)</a:t>
            </a:r>
            <a:r>
              <a:rPr lang="en-US" dirty="0"/>
              <a:t>=100, V</a:t>
            </a:r>
            <a:r>
              <a:rPr lang="en-US" baseline="-25000" dirty="0"/>
              <a:t>(3,3)</a:t>
            </a:r>
            <a:r>
              <a:rPr lang="en-US" dirty="0"/>
              <a:t>=250, V</a:t>
            </a:r>
            <a:r>
              <a:rPr lang="en-US" baseline="-25000" dirty="0"/>
              <a:t>(4,1)</a:t>
            </a:r>
            <a:r>
              <a:rPr lang="en-US" dirty="0"/>
              <a:t>=25</a:t>
            </a:r>
            <a:endParaRPr lang="en-US" sz="1600" dirty="0"/>
          </a:p>
          <a:p>
            <a:pPr marL="342900" lvl="1" indent="-342900">
              <a:buFont typeface="+mj-lt"/>
              <a:buAutoNum type="alphaLcPeriod"/>
            </a:pPr>
            <a:r>
              <a:rPr lang="en-US" dirty="0"/>
              <a:t>None of the above</a:t>
            </a:r>
            <a:endParaRPr lang="en-US" sz="1600"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14</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336600" y="189379"/>
            <a:ext cx="3451225" cy="2790190"/>
          </a:xfrm>
          <a:prstGeom prst="rect">
            <a:avLst/>
          </a:prstGeom>
          <a:noFill/>
          <a:ln>
            <a:noFill/>
          </a:ln>
        </p:spPr>
      </p:pic>
      <p:sp>
        <p:nvSpPr>
          <p:cNvPr id="7" name="TextBox 6"/>
          <p:cNvSpPr txBox="1"/>
          <p:nvPr/>
        </p:nvSpPr>
        <p:spPr>
          <a:xfrm>
            <a:off x="164916" y="4449531"/>
            <a:ext cx="351366" cy="369332"/>
          </a:xfrm>
          <a:prstGeom prst="rect">
            <a:avLst/>
          </a:prstGeom>
        </p:spPr>
        <p:txBody>
          <a:bodyPr wrap="none" rtlCol="0">
            <a:spAutoFit/>
          </a:bodyPr>
          <a:lstStyle/>
          <a:p>
            <a:r>
              <a:rPr lang="en-US" dirty="0">
                <a:solidFill>
                  <a:schemeClr val="accent3">
                    <a:lumMod val="20000"/>
                    <a:lumOff val="80000"/>
                  </a:schemeClr>
                </a:solidFill>
              </a:rPr>
              <a:t>C</a:t>
            </a:r>
          </a:p>
        </p:txBody>
      </p:sp>
      <p:sp>
        <p:nvSpPr>
          <p:cNvPr id="8" name="TextBox 7"/>
          <p:cNvSpPr txBox="1"/>
          <p:nvPr/>
        </p:nvSpPr>
        <p:spPr>
          <a:xfrm>
            <a:off x="5893605" y="590415"/>
            <a:ext cx="479064" cy="369332"/>
          </a:xfrm>
          <a:prstGeom prst="rect">
            <a:avLst/>
          </a:prstGeom>
          <a:solidFill>
            <a:schemeClr val="tx1"/>
          </a:solidFill>
        </p:spPr>
        <p:txBody>
          <a:bodyPr wrap="square" rtlCol="0">
            <a:spAutoFit/>
          </a:bodyPr>
          <a:lstStyle/>
          <a:p>
            <a:r>
              <a:rPr lang="en-US" dirty="0" smtClean="0">
                <a:solidFill>
                  <a:schemeClr val="bg1"/>
                </a:solidFill>
              </a:rPr>
              <a:t>50</a:t>
            </a:r>
            <a:endParaRPr lang="en-US" dirty="0">
              <a:solidFill>
                <a:schemeClr val="bg1"/>
              </a:solidFill>
            </a:endParaRPr>
          </a:p>
        </p:txBody>
      </p:sp>
      <p:sp>
        <p:nvSpPr>
          <p:cNvPr id="9" name="TextBox 8"/>
          <p:cNvSpPr txBox="1"/>
          <p:nvPr/>
        </p:nvSpPr>
        <p:spPr>
          <a:xfrm>
            <a:off x="6525068" y="558149"/>
            <a:ext cx="571767" cy="369332"/>
          </a:xfrm>
          <a:prstGeom prst="rect">
            <a:avLst/>
          </a:prstGeom>
          <a:solidFill>
            <a:srgbClr val="FFFFFF"/>
          </a:solidFill>
        </p:spPr>
        <p:txBody>
          <a:bodyPr wrap="square" rtlCol="0">
            <a:spAutoFit/>
          </a:bodyPr>
          <a:lstStyle/>
          <a:p>
            <a:endParaRPr lang="en-US" dirty="0"/>
          </a:p>
        </p:txBody>
      </p:sp>
      <p:sp>
        <p:nvSpPr>
          <p:cNvPr id="10" name="TextBox 9"/>
          <p:cNvSpPr txBox="1"/>
          <p:nvPr/>
        </p:nvSpPr>
        <p:spPr>
          <a:xfrm>
            <a:off x="7249235" y="525883"/>
            <a:ext cx="625894" cy="369332"/>
          </a:xfrm>
          <a:prstGeom prst="rect">
            <a:avLst/>
          </a:prstGeom>
          <a:solidFill>
            <a:srgbClr val="FFFFFF"/>
          </a:solidFill>
        </p:spPr>
        <p:txBody>
          <a:bodyPr wrap="square" rtlCol="0">
            <a:spAutoFit/>
          </a:bodyPr>
          <a:lstStyle/>
          <a:p>
            <a:endParaRPr lang="en-US" dirty="0"/>
          </a:p>
        </p:txBody>
      </p:sp>
      <p:sp>
        <p:nvSpPr>
          <p:cNvPr id="11" name="TextBox 10"/>
          <p:cNvSpPr txBox="1"/>
          <p:nvPr/>
        </p:nvSpPr>
        <p:spPr>
          <a:xfrm>
            <a:off x="7249235" y="1256404"/>
            <a:ext cx="571767" cy="369332"/>
          </a:xfrm>
          <a:prstGeom prst="rect">
            <a:avLst/>
          </a:prstGeom>
          <a:solidFill>
            <a:srgbClr val="FFFFFF"/>
          </a:solidFill>
        </p:spPr>
        <p:txBody>
          <a:bodyPr wrap="square" rtlCol="0">
            <a:spAutoFit/>
          </a:bodyPr>
          <a:lstStyle/>
          <a:p>
            <a:endParaRPr lang="en-US" dirty="0"/>
          </a:p>
        </p:txBody>
      </p:sp>
      <p:sp>
        <p:nvSpPr>
          <p:cNvPr id="12" name="TextBox 11"/>
          <p:cNvSpPr txBox="1"/>
          <p:nvPr/>
        </p:nvSpPr>
        <p:spPr>
          <a:xfrm>
            <a:off x="8058016" y="2032639"/>
            <a:ext cx="571767" cy="369332"/>
          </a:xfrm>
          <a:prstGeom prst="rect">
            <a:avLst/>
          </a:prstGeom>
          <a:solidFill>
            <a:srgbClr val="FFFFFF"/>
          </a:solidFill>
        </p:spPr>
        <p:txBody>
          <a:bodyPr wrap="square" rtlCol="0">
            <a:spAutoFit/>
          </a:bodyPr>
          <a:lstStyle/>
          <a:p>
            <a:endParaRPr lang="en-US" dirty="0"/>
          </a:p>
        </p:txBody>
      </p:sp>
      <p:sp>
        <p:nvSpPr>
          <p:cNvPr id="13" name="TextBox 12"/>
          <p:cNvSpPr txBox="1"/>
          <p:nvPr/>
        </p:nvSpPr>
        <p:spPr>
          <a:xfrm>
            <a:off x="7249235" y="2032639"/>
            <a:ext cx="571767" cy="369332"/>
          </a:xfrm>
          <a:prstGeom prst="rect">
            <a:avLst/>
          </a:prstGeom>
          <a:solidFill>
            <a:srgbClr val="FFFFFF"/>
          </a:solidFill>
        </p:spPr>
        <p:txBody>
          <a:bodyPr wrap="square" rtlCol="0">
            <a:spAutoFit/>
          </a:bodyPr>
          <a:lstStyle/>
          <a:p>
            <a:endParaRPr lang="en-US" dirty="0"/>
          </a:p>
        </p:txBody>
      </p:sp>
      <p:sp>
        <p:nvSpPr>
          <p:cNvPr id="14" name="TextBox 13"/>
          <p:cNvSpPr txBox="1"/>
          <p:nvPr/>
        </p:nvSpPr>
        <p:spPr>
          <a:xfrm>
            <a:off x="6525068" y="2032639"/>
            <a:ext cx="571767" cy="369332"/>
          </a:xfrm>
          <a:prstGeom prst="rect">
            <a:avLst/>
          </a:prstGeom>
          <a:solidFill>
            <a:srgbClr val="FFFFFF"/>
          </a:solidFill>
        </p:spPr>
        <p:txBody>
          <a:bodyPr wrap="square" rtlCol="0">
            <a:spAutoFit/>
          </a:bodyPr>
          <a:lstStyle/>
          <a:p>
            <a:endParaRPr lang="en-US" dirty="0"/>
          </a:p>
        </p:txBody>
      </p:sp>
      <p:sp>
        <p:nvSpPr>
          <p:cNvPr id="15" name="TextBox 14"/>
          <p:cNvSpPr txBox="1"/>
          <p:nvPr/>
        </p:nvSpPr>
        <p:spPr>
          <a:xfrm>
            <a:off x="5800901" y="2032639"/>
            <a:ext cx="571767" cy="369332"/>
          </a:xfrm>
          <a:prstGeom prst="rect">
            <a:avLst/>
          </a:prstGeom>
          <a:solidFill>
            <a:srgbClr val="FFFFFF"/>
          </a:solidFill>
        </p:spPr>
        <p:txBody>
          <a:bodyPr wrap="square" rtlCol="0">
            <a:spAutoFit/>
          </a:bodyPr>
          <a:lstStyle/>
          <a:p>
            <a:endParaRPr lang="en-US" dirty="0"/>
          </a:p>
        </p:txBody>
      </p:sp>
      <p:sp>
        <p:nvSpPr>
          <p:cNvPr id="16" name="TextBox 15"/>
          <p:cNvSpPr txBox="1"/>
          <p:nvPr/>
        </p:nvSpPr>
        <p:spPr>
          <a:xfrm>
            <a:off x="5800901" y="1341966"/>
            <a:ext cx="571767" cy="369332"/>
          </a:xfrm>
          <a:prstGeom prst="rect">
            <a:avLst/>
          </a:prstGeom>
          <a:solidFill>
            <a:srgbClr val="FFFFFF"/>
          </a:solidFill>
        </p:spPr>
        <p:txBody>
          <a:bodyPr wrap="square" rtlCol="0">
            <a:spAutoFit/>
          </a:bodyPr>
          <a:lstStyle/>
          <a:p>
            <a:endParaRPr lang="en-US" dirty="0"/>
          </a:p>
        </p:txBody>
      </p:sp>
      <p:sp>
        <p:nvSpPr>
          <p:cNvPr id="17" name="TextBox 16"/>
          <p:cNvSpPr txBox="1"/>
          <p:nvPr/>
        </p:nvSpPr>
        <p:spPr>
          <a:xfrm>
            <a:off x="8058016" y="558149"/>
            <a:ext cx="571767" cy="369332"/>
          </a:xfrm>
          <a:prstGeom prst="rect">
            <a:avLst/>
          </a:prstGeom>
          <a:solidFill>
            <a:srgbClr val="FFFFFF"/>
          </a:solidFill>
        </p:spPr>
        <p:txBody>
          <a:bodyPr wrap="square" rtlCol="0">
            <a:spAutoFit/>
          </a:bodyPr>
          <a:lstStyle/>
          <a:p>
            <a:r>
              <a:rPr lang="en-US" dirty="0" smtClean="0">
                <a:solidFill>
                  <a:srgbClr val="000000"/>
                </a:solidFill>
              </a:rPr>
              <a:t>500</a:t>
            </a:r>
            <a:endParaRPr lang="en-US" dirty="0">
              <a:solidFill>
                <a:srgbClr val="000000"/>
              </a:solidFill>
            </a:endParaRPr>
          </a:p>
        </p:txBody>
      </p:sp>
      <p:sp>
        <p:nvSpPr>
          <p:cNvPr id="18" name="TextBox 17"/>
          <p:cNvSpPr txBox="1"/>
          <p:nvPr/>
        </p:nvSpPr>
        <p:spPr>
          <a:xfrm>
            <a:off x="8058016" y="1339096"/>
            <a:ext cx="571767" cy="369332"/>
          </a:xfrm>
          <a:prstGeom prst="rect">
            <a:avLst/>
          </a:prstGeom>
          <a:solidFill>
            <a:srgbClr val="FFFFFF"/>
          </a:solidFill>
        </p:spPr>
        <p:txBody>
          <a:bodyPr wrap="square" rtlCol="0">
            <a:spAutoFit/>
          </a:bodyPr>
          <a:lstStyle/>
          <a:p>
            <a:r>
              <a:rPr lang="en-US" dirty="0" smtClean="0">
                <a:solidFill>
                  <a:srgbClr val="000000"/>
                </a:solidFill>
              </a:rPr>
              <a:t>-50</a:t>
            </a:r>
            <a:endParaRPr lang="en-US" dirty="0">
              <a:solidFill>
                <a:srgbClr val="000000"/>
              </a:solidFill>
            </a:endParaRPr>
          </a:p>
        </p:txBody>
      </p:sp>
      <p:sp>
        <p:nvSpPr>
          <p:cNvPr id="19" name="Multiply 18"/>
          <p:cNvSpPr/>
          <p:nvPr/>
        </p:nvSpPr>
        <p:spPr>
          <a:xfrm>
            <a:off x="4393303" y="3525778"/>
            <a:ext cx="444062" cy="45673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Multiply 19"/>
          <p:cNvSpPr/>
          <p:nvPr/>
        </p:nvSpPr>
        <p:spPr>
          <a:xfrm>
            <a:off x="6081006" y="3525778"/>
            <a:ext cx="444062" cy="45673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Multiply 20"/>
          <p:cNvSpPr/>
          <p:nvPr/>
        </p:nvSpPr>
        <p:spPr>
          <a:xfrm>
            <a:off x="7653098" y="3525778"/>
            <a:ext cx="444062" cy="45673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1496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mdp</a:t>
            </a:r>
            <a:endParaRPr lang="en-US" dirty="0"/>
          </a:p>
        </p:txBody>
      </p:sp>
      <p:sp>
        <p:nvSpPr>
          <p:cNvPr id="3" name="Content Placeholder 2"/>
          <p:cNvSpPr>
            <a:spLocks noGrp="1"/>
          </p:cNvSpPr>
          <p:nvPr>
            <p:ph idx="1"/>
          </p:nvPr>
        </p:nvSpPr>
        <p:spPr>
          <a:xfrm>
            <a:off x="278527" y="1100628"/>
            <a:ext cx="8754062" cy="4546639"/>
          </a:xfrm>
        </p:spPr>
        <p:txBody>
          <a:bodyPr/>
          <a:lstStyle/>
          <a:p>
            <a:pPr marL="0" lvl="0" indent="0"/>
            <a:r>
              <a:rPr lang="en-US" dirty="0" smtClean="0"/>
              <a:t>What </a:t>
            </a:r>
            <a:r>
              <a:rPr lang="en-US" dirty="0"/>
              <a:t>are the Q values of state (3,2) in the above grid if </a:t>
            </a:r>
            <a:r>
              <a:rPr lang="en-US" dirty="0" err="1"/>
              <a:t>γ</a:t>
            </a:r>
            <a:r>
              <a:rPr lang="en-US" dirty="0"/>
              <a:t> = 0.5, c(a)=0, R(s)=-2 for non terminal states?</a:t>
            </a:r>
            <a:r>
              <a:rPr lang="en-US" sz="1600" dirty="0"/>
              <a:t> </a:t>
            </a:r>
            <a:endParaRPr lang="en-US" sz="1600" dirty="0" smtClean="0"/>
          </a:p>
          <a:p>
            <a:pPr marL="0" lvl="0" indent="0"/>
            <a:r>
              <a:rPr lang="en-US" dirty="0" smtClean="0"/>
              <a:t>(</a:t>
            </a:r>
            <a:r>
              <a:rPr lang="en-US" dirty="0"/>
              <a:t>Remember </a:t>
            </a:r>
            <a:r>
              <a:rPr lang="en-US" b="1" dirty="0"/>
              <a:t>Q</a:t>
            </a:r>
            <a:r>
              <a:rPr lang="en-US" b="1" baseline="-25000" dirty="0"/>
              <a:t>t+1</a:t>
            </a:r>
            <a:r>
              <a:rPr lang="en-US" b="1" dirty="0"/>
              <a:t>(</a:t>
            </a:r>
            <a:r>
              <a:rPr lang="en-US" b="1" dirty="0" err="1"/>
              <a:t>a,s</a:t>
            </a:r>
            <a:r>
              <a:rPr lang="en-US" b="1" dirty="0"/>
              <a:t>) = R(s) + c(a)+</a:t>
            </a:r>
            <a:r>
              <a:rPr lang="en-US" b="1" dirty="0" err="1"/>
              <a:t>γΣ</a:t>
            </a:r>
            <a:r>
              <a:rPr lang="en-US" b="1" baseline="-25000" dirty="0" err="1"/>
              <a:t>s’εS</a:t>
            </a:r>
            <a:r>
              <a:rPr lang="en-US" b="1" dirty="0"/>
              <a:t> </a:t>
            </a:r>
            <a:r>
              <a:rPr lang="en-US" b="1" dirty="0" smtClean="0"/>
              <a:t>P(</a:t>
            </a:r>
            <a:r>
              <a:rPr lang="en-US" b="1" dirty="0"/>
              <a:t>s’|</a:t>
            </a:r>
            <a:r>
              <a:rPr lang="en-US" b="1" dirty="0" err="1"/>
              <a:t>a,s</a:t>
            </a:r>
            <a:r>
              <a:rPr lang="en-US" b="1" dirty="0" smtClean="0"/>
              <a:t>)</a:t>
            </a:r>
            <a:r>
              <a:rPr lang="en-US" b="1" dirty="0" err="1" smtClean="0"/>
              <a:t>max</a:t>
            </a:r>
            <a:r>
              <a:rPr lang="en-US" b="1" baseline="-25000" dirty="0" err="1" smtClean="0"/>
              <a:t>a’εA</a:t>
            </a:r>
            <a:r>
              <a:rPr lang="en-US" b="1" dirty="0" smtClean="0"/>
              <a:t> </a:t>
            </a:r>
            <a:r>
              <a:rPr lang="en-US" b="1" dirty="0" err="1"/>
              <a:t>Q</a:t>
            </a:r>
            <a:r>
              <a:rPr lang="en-US" b="1" baseline="-25000" dirty="0" err="1"/>
              <a:t>t</a:t>
            </a:r>
            <a:r>
              <a:rPr lang="en-US" b="1" dirty="0"/>
              <a:t>(a’s’</a:t>
            </a:r>
            <a:r>
              <a:rPr lang="en-US" b="1" dirty="0" smtClean="0"/>
              <a:t>)</a:t>
            </a:r>
            <a:r>
              <a:rPr lang="en-US" dirty="0" smtClean="0"/>
              <a:t> )</a:t>
            </a:r>
          </a:p>
          <a:p>
            <a:pPr marL="0" lvl="0" indent="0"/>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600" dirty="0"/>
          </a:p>
          <a:p>
            <a:pPr marL="342900" lvl="1" indent="-342900">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600" dirty="0"/>
          </a:p>
          <a:p>
            <a:pPr marL="342900" lvl="1" indent="-342900">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600" dirty="0"/>
          </a:p>
          <a:p>
            <a:pPr marL="342900" lvl="1" indent="-342900">
              <a:buFont typeface="+mj-lt"/>
              <a:buAutoNum type="alphaLcPeriod"/>
            </a:pPr>
            <a:r>
              <a:rPr lang="en-US" dirty="0"/>
              <a:t>None of the above</a:t>
            </a:r>
            <a:endParaRPr lang="en-US" sz="16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15</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69146" y="2501786"/>
            <a:ext cx="3451225" cy="2790190"/>
          </a:xfrm>
          <a:prstGeom prst="rect">
            <a:avLst/>
          </a:prstGeom>
          <a:noFill/>
          <a:ln>
            <a:noFill/>
          </a:ln>
        </p:spPr>
      </p:pic>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78558" y="2501786"/>
            <a:ext cx="3451225" cy="2790190"/>
          </a:xfrm>
          <a:prstGeom prst="rect">
            <a:avLst/>
          </a:prstGeom>
          <a:noFill/>
          <a:ln>
            <a:noFill/>
          </a:ln>
        </p:spPr>
      </p:pic>
      <p:sp>
        <p:nvSpPr>
          <p:cNvPr id="9" name="TextBox 8"/>
          <p:cNvSpPr txBox="1"/>
          <p:nvPr/>
        </p:nvSpPr>
        <p:spPr>
          <a:xfrm>
            <a:off x="5735563" y="2902822"/>
            <a:ext cx="479064" cy="369332"/>
          </a:xfrm>
          <a:prstGeom prst="rect">
            <a:avLst/>
          </a:prstGeom>
          <a:solidFill>
            <a:schemeClr val="bg1"/>
          </a:solidFill>
        </p:spPr>
        <p:txBody>
          <a:bodyPr wrap="square" rtlCol="0">
            <a:spAutoFit/>
          </a:bodyPr>
          <a:lstStyle/>
          <a:p>
            <a:r>
              <a:rPr lang="en-US" dirty="0" smtClean="0"/>
              <a:t>50</a:t>
            </a:r>
            <a:endParaRPr lang="en-US" dirty="0"/>
          </a:p>
        </p:txBody>
      </p:sp>
      <p:sp>
        <p:nvSpPr>
          <p:cNvPr id="10" name="TextBox 9"/>
          <p:cNvSpPr txBox="1"/>
          <p:nvPr/>
        </p:nvSpPr>
        <p:spPr>
          <a:xfrm>
            <a:off x="6367026" y="2870556"/>
            <a:ext cx="571767" cy="369332"/>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7091193" y="2838290"/>
            <a:ext cx="625894" cy="369332"/>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7091193" y="3568811"/>
            <a:ext cx="571767" cy="369332"/>
          </a:xfrm>
          <a:prstGeom prst="rect">
            <a:avLst/>
          </a:prstGeom>
          <a:solidFill>
            <a:schemeClr val="bg1"/>
          </a:solidFill>
        </p:spPr>
        <p:txBody>
          <a:bodyPr wrap="square" rtlCol="0">
            <a:spAutoFit/>
          </a:bodyPr>
          <a:lstStyle/>
          <a:p>
            <a:endParaRPr lang="en-US" dirty="0"/>
          </a:p>
        </p:txBody>
      </p:sp>
      <p:sp>
        <p:nvSpPr>
          <p:cNvPr id="13" name="TextBox 12"/>
          <p:cNvSpPr txBox="1"/>
          <p:nvPr/>
        </p:nvSpPr>
        <p:spPr>
          <a:xfrm>
            <a:off x="7899974" y="4345046"/>
            <a:ext cx="571767" cy="369332"/>
          </a:xfrm>
          <a:prstGeom prst="rect">
            <a:avLst/>
          </a:prstGeom>
          <a:solidFill>
            <a:schemeClr val="bg1"/>
          </a:solidFill>
        </p:spPr>
        <p:txBody>
          <a:bodyPr wrap="square" rtlCol="0">
            <a:spAutoFit/>
          </a:bodyPr>
          <a:lstStyle/>
          <a:p>
            <a:endParaRPr lang="en-US" dirty="0"/>
          </a:p>
        </p:txBody>
      </p:sp>
      <p:sp>
        <p:nvSpPr>
          <p:cNvPr id="14" name="TextBox 13"/>
          <p:cNvSpPr txBox="1"/>
          <p:nvPr/>
        </p:nvSpPr>
        <p:spPr>
          <a:xfrm>
            <a:off x="7091193" y="4345046"/>
            <a:ext cx="571767" cy="369332"/>
          </a:xfrm>
          <a:prstGeom prst="rect">
            <a:avLst/>
          </a:prstGeom>
          <a:solidFill>
            <a:schemeClr val="bg1"/>
          </a:solidFill>
        </p:spPr>
        <p:txBody>
          <a:bodyPr wrap="square" rtlCol="0">
            <a:spAutoFit/>
          </a:bodyPr>
          <a:lstStyle/>
          <a:p>
            <a:endParaRPr lang="en-US" dirty="0"/>
          </a:p>
        </p:txBody>
      </p:sp>
      <p:sp>
        <p:nvSpPr>
          <p:cNvPr id="15" name="TextBox 14"/>
          <p:cNvSpPr txBox="1"/>
          <p:nvPr/>
        </p:nvSpPr>
        <p:spPr>
          <a:xfrm>
            <a:off x="6367026" y="4345046"/>
            <a:ext cx="571767" cy="369332"/>
          </a:xfrm>
          <a:prstGeom prst="rect">
            <a:avLst/>
          </a:prstGeom>
          <a:solidFill>
            <a:schemeClr val="bg1"/>
          </a:solidFill>
        </p:spPr>
        <p:txBody>
          <a:bodyPr wrap="square" rtlCol="0">
            <a:spAutoFit/>
          </a:bodyPr>
          <a:lstStyle/>
          <a:p>
            <a:endParaRPr lang="en-US" dirty="0"/>
          </a:p>
        </p:txBody>
      </p:sp>
      <p:sp>
        <p:nvSpPr>
          <p:cNvPr id="16" name="TextBox 15"/>
          <p:cNvSpPr txBox="1"/>
          <p:nvPr/>
        </p:nvSpPr>
        <p:spPr>
          <a:xfrm>
            <a:off x="5642859" y="4345046"/>
            <a:ext cx="571767" cy="369332"/>
          </a:xfrm>
          <a:prstGeom prst="rect">
            <a:avLst/>
          </a:prstGeom>
          <a:solidFill>
            <a:schemeClr val="bg1"/>
          </a:solidFill>
        </p:spPr>
        <p:txBody>
          <a:bodyPr wrap="square" rtlCol="0">
            <a:spAutoFit/>
          </a:bodyPr>
          <a:lstStyle/>
          <a:p>
            <a:endParaRPr lang="en-US" dirty="0"/>
          </a:p>
        </p:txBody>
      </p:sp>
      <p:sp>
        <p:nvSpPr>
          <p:cNvPr id="17" name="TextBox 16"/>
          <p:cNvSpPr txBox="1"/>
          <p:nvPr/>
        </p:nvSpPr>
        <p:spPr>
          <a:xfrm>
            <a:off x="5642859" y="3654373"/>
            <a:ext cx="571767" cy="369332"/>
          </a:xfrm>
          <a:prstGeom prst="rect">
            <a:avLst/>
          </a:prstGeom>
          <a:solidFill>
            <a:schemeClr val="bg1"/>
          </a:solidFill>
        </p:spPr>
        <p:txBody>
          <a:bodyPr wrap="square" rtlCol="0">
            <a:spAutoFit/>
          </a:bodyPr>
          <a:lstStyle/>
          <a:p>
            <a:endParaRPr lang="en-US" dirty="0"/>
          </a:p>
        </p:txBody>
      </p:sp>
      <p:sp>
        <p:nvSpPr>
          <p:cNvPr id="18" name="TextBox 17"/>
          <p:cNvSpPr txBox="1"/>
          <p:nvPr/>
        </p:nvSpPr>
        <p:spPr>
          <a:xfrm>
            <a:off x="7899974" y="2870556"/>
            <a:ext cx="571767" cy="369332"/>
          </a:xfrm>
          <a:prstGeom prst="rect">
            <a:avLst/>
          </a:prstGeom>
          <a:solidFill>
            <a:schemeClr val="bg1"/>
          </a:solidFill>
        </p:spPr>
        <p:txBody>
          <a:bodyPr wrap="square" rtlCol="0">
            <a:spAutoFit/>
          </a:bodyPr>
          <a:lstStyle/>
          <a:p>
            <a:r>
              <a:rPr lang="en-US" dirty="0" smtClean="0"/>
              <a:t>500</a:t>
            </a:r>
            <a:endParaRPr lang="en-US" dirty="0"/>
          </a:p>
        </p:txBody>
      </p:sp>
      <p:sp>
        <p:nvSpPr>
          <p:cNvPr id="19" name="TextBox 18"/>
          <p:cNvSpPr txBox="1"/>
          <p:nvPr/>
        </p:nvSpPr>
        <p:spPr>
          <a:xfrm>
            <a:off x="7899974" y="3651503"/>
            <a:ext cx="571767" cy="369332"/>
          </a:xfrm>
          <a:prstGeom prst="rect">
            <a:avLst/>
          </a:prstGeom>
          <a:solidFill>
            <a:schemeClr val="bg1"/>
          </a:solidFill>
        </p:spPr>
        <p:txBody>
          <a:bodyPr wrap="square" rtlCol="0">
            <a:spAutoFit/>
          </a:bodyPr>
          <a:lstStyle/>
          <a:p>
            <a:r>
              <a:rPr lang="en-US" dirty="0" smtClean="0"/>
              <a:t>-50</a:t>
            </a:r>
            <a:endParaRPr lang="en-US" dirty="0"/>
          </a:p>
        </p:txBody>
      </p:sp>
      <p:pic>
        <p:nvPicPr>
          <p:cNvPr id="44" name="Picture 43"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69146" y="2501786"/>
            <a:ext cx="3451225" cy="2790190"/>
          </a:xfrm>
          <a:prstGeom prst="rect">
            <a:avLst/>
          </a:prstGeom>
          <a:noFill/>
          <a:ln>
            <a:noFill/>
          </a:ln>
        </p:spPr>
      </p:pic>
      <p:sp>
        <p:nvSpPr>
          <p:cNvPr id="45" name="TextBox 44"/>
          <p:cNvSpPr txBox="1"/>
          <p:nvPr/>
        </p:nvSpPr>
        <p:spPr>
          <a:xfrm>
            <a:off x="5726151" y="2902822"/>
            <a:ext cx="479064" cy="369332"/>
          </a:xfrm>
          <a:prstGeom prst="rect">
            <a:avLst/>
          </a:prstGeom>
          <a:solidFill>
            <a:schemeClr val="tx1"/>
          </a:solidFill>
        </p:spPr>
        <p:txBody>
          <a:bodyPr wrap="square" rtlCol="0">
            <a:spAutoFit/>
          </a:bodyPr>
          <a:lstStyle/>
          <a:p>
            <a:r>
              <a:rPr lang="en-US" dirty="0" smtClean="0">
                <a:solidFill>
                  <a:schemeClr val="bg1"/>
                </a:solidFill>
              </a:rPr>
              <a:t>50</a:t>
            </a:r>
            <a:endParaRPr lang="en-US" dirty="0">
              <a:solidFill>
                <a:schemeClr val="bg1"/>
              </a:solidFill>
            </a:endParaRPr>
          </a:p>
        </p:txBody>
      </p:sp>
      <p:sp>
        <p:nvSpPr>
          <p:cNvPr id="46" name="TextBox 45"/>
          <p:cNvSpPr txBox="1"/>
          <p:nvPr/>
        </p:nvSpPr>
        <p:spPr>
          <a:xfrm>
            <a:off x="6357614" y="2870556"/>
            <a:ext cx="571767" cy="369332"/>
          </a:xfrm>
          <a:prstGeom prst="rect">
            <a:avLst/>
          </a:prstGeom>
          <a:solidFill>
            <a:srgbClr val="FFFFFF"/>
          </a:solidFill>
        </p:spPr>
        <p:txBody>
          <a:bodyPr wrap="square" rtlCol="0">
            <a:spAutoFit/>
          </a:bodyPr>
          <a:lstStyle/>
          <a:p>
            <a:endParaRPr lang="en-US" dirty="0"/>
          </a:p>
        </p:txBody>
      </p:sp>
      <p:sp>
        <p:nvSpPr>
          <p:cNvPr id="47" name="TextBox 46"/>
          <p:cNvSpPr txBox="1"/>
          <p:nvPr/>
        </p:nvSpPr>
        <p:spPr>
          <a:xfrm>
            <a:off x="7081781" y="2838290"/>
            <a:ext cx="625894" cy="369332"/>
          </a:xfrm>
          <a:prstGeom prst="rect">
            <a:avLst/>
          </a:prstGeom>
          <a:solidFill>
            <a:srgbClr val="FFFFFF"/>
          </a:solidFill>
        </p:spPr>
        <p:txBody>
          <a:bodyPr wrap="square" rtlCol="0">
            <a:spAutoFit/>
          </a:bodyPr>
          <a:lstStyle/>
          <a:p>
            <a:endParaRPr lang="en-US" dirty="0"/>
          </a:p>
        </p:txBody>
      </p:sp>
      <p:sp>
        <p:nvSpPr>
          <p:cNvPr id="48" name="TextBox 47"/>
          <p:cNvSpPr txBox="1"/>
          <p:nvPr/>
        </p:nvSpPr>
        <p:spPr>
          <a:xfrm>
            <a:off x="7081781" y="3568811"/>
            <a:ext cx="571767" cy="369332"/>
          </a:xfrm>
          <a:prstGeom prst="rect">
            <a:avLst/>
          </a:prstGeom>
          <a:solidFill>
            <a:srgbClr val="FFFFFF"/>
          </a:solidFill>
        </p:spPr>
        <p:txBody>
          <a:bodyPr wrap="square" rtlCol="0">
            <a:spAutoFit/>
          </a:bodyPr>
          <a:lstStyle/>
          <a:p>
            <a:endParaRPr lang="en-US" dirty="0"/>
          </a:p>
        </p:txBody>
      </p:sp>
      <p:sp>
        <p:nvSpPr>
          <p:cNvPr id="49" name="TextBox 48"/>
          <p:cNvSpPr txBox="1"/>
          <p:nvPr/>
        </p:nvSpPr>
        <p:spPr>
          <a:xfrm>
            <a:off x="7890562" y="4345046"/>
            <a:ext cx="571767" cy="369332"/>
          </a:xfrm>
          <a:prstGeom prst="rect">
            <a:avLst/>
          </a:prstGeom>
          <a:solidFill>
            <a:srgbClr val="FFFFFF"/>
          </a:solidFill>
        </p:spPr>
        <p:txBody>
          <a:bodyPr wrap="square" rtlCol="0">
            <a:spAutoFit/>
          </a:bodyPr>
          <a:lstStyle/>
          <a:p>
            <a:endParaRPr lang="en-US" dirty="0"/>
          </a:p>
        </p:txBody>
      </p:sp>
      <p:sp>
        <p:nvSpPr>
          <p:cNvPr id="50" name="TextBox 49"/>
          <p:cNvSpPr txBox="1"/>
          <p:nvPr/>
        </p:nvSpPr>
        <p:spPr>
          <a:xfrm>
            <a:off x="7081781" y="4345046"/>
            <a:ext cx="571767" cy="369332"/>
          </a:xfrm>
          <a:prstGeom prst="rect">
            <a:avLst/>
          </a:prstGeom>
          <a:solidFill>
            <a:srgbClr val="FFFFFF"/>
          </a:solidFill>
        </p:spPr>
        <p:txBody>
          <a:bodyPr wrap="square" rtlCol="0">
            <a:spAutoFit/>
          </a:bodyPr>
          <a:lstStyle/>
          <a:p>
            <a:endParaRPr lang="en-US" dirty="0"/>
          </a:p>
        </p:txBody>
      </p:sp>
      <p:sp>
        <p:nvSpPr>
          <p:cNvPr id="51" name="TextBox 50"/>
          <p:cNvSpPr txBox="1"/>
          <p:nvPr/>
        </p:nvSpPr>
        <p:spPr>
          <a:xfrm>
            <a:off x="6357614" y="4345046"/>
            <a:ext cx="571767" cy="369332"/>
          </a:xfrm>
          <a:prstGeom prst="rect">
            <a:avLst/>
          </a:prstGeom>
          <a:solidFill>
            <a:srgbClr val="FFFFFF"/>
          </a:solidFill>
        </p:spPr>
        <p:txBody>
          <a:bodyPr wrap="square" rtlCol="0">
            <a:spAutoFit/>
          </a:bodyPr>
          <a:lstStyle/>
          <a:p>
            <a:endParaRPr lang="en-US" dirty="0"/>
          </a:p>
        </p:txBody>
      </p:sp>
      <p:sp>
        <p:nvSpPr>
          <p:cNvPr id="52" name="TextBox 51"/>
          <p:cNvSpPr txBox="1"/>
          <p:nvPr/>
        </p:nvSpPr>
        <p:spPr>
          <a:xfrm>
            <a:off x="5633447" y="4345046"/>
            <a:ext cx="571767" cy="369332"/>
          </a:xfrm>
          <a:prstGeom prst="rect">
            <a:avLst/>
          </a:prstGeom>
          <a:solidFill>
            <a:srgbClr val="FFFFFF"/>
          </a:solidFill>
        </p:spPr>
        <p:txBody>
          <a:bodyPr wrap="square" rtlCol="0">
            <a:spAutoFit/>
          </a:bodyPr>
          <a:lstStyle/>
          <a:p>
            <a:endParaRPr lang="en-US" dirty="0"/>
          </a:p>
        </p:txBody>
      </p:sp>
      <p:sp>
        <p:nvSpPr>
          <p:cNvPr id="53" name="TextBox 52"/>
          <p:cNvSpPr txBox="1"/>
          <p:nvPr/>
        </p:nvSpPr>
        <p:spPr>
          <a:xfrm>
            <a:off x="5633447" y="3654373"/>
            <a:ext cx="571767" cy="369332"/>
          </a:xfrm>
          <a:prstGeom prst="rect">
            <a:avLst/>
          </a:prstGeom>
          <a:solidFill>
            <a:srgbClr val="FFFFFF"/>
          </a:solidFill>
        </p:spPr>
        <p:txBody>
          <a:bodyPr wrap="square" rtlCol="0">
            <a:spAutoFit/>
          </a:bodyPr>
          <a:lstStyle/>
          <a:p>
            <a:endParaRPr lang="en-US" dirty="0"/>
          </a:p>
        </p:txBody>
      </p:sp>
      <p:sp>
        <p:nvSpPr>
          <p:cNvPr id="54" name="TextBox 53"/>
          <p:cNvSpPr txBox="1"/>
          <p:nvPr/>
        </p:nvSpPr>
        <p:spPr>
          <a:xfrm>
            <a:off x="7890562" y="2870556"/>
            <a:ext cx="571767" cy="369332"/>
          </a:xfrm>
          <a:prstGeom prst="rect">
            <a:avLst/>
          </a:prstGeom>
          <a:solidFill>
            <a:srgbClr val="FFFFFF"/>
          </a:solidFill>
        </p:spPr>
        <p:txBody>
          <a:bodyPr wrap="square" rtlCol="0">
            <a:spAutoFit/>
          </a:bodyPr>
          <a:lstStyle/>
          <a:p>
            <a:r>
              <a:rPr lang="en-US" dirty="0" smtClean="0">
                <a:solidFill>
                  <a:srgbClr val="000000"/>
                </a:solidFill>
              </a:rPr>
              <a:t>500</a:t>
            </a:r>
            <a:endParaRPr lang="en-US" dirty="0">
              <a:solidFill>
                <a:srgbClr val="000000"/>
              </a:solidFill>
            </a:endParaRPr>
          </a:p>
        </p:txBody>
      </p:sp>
      <p:sp>
        <p:nvSpPr>
          <p:cNvPr id="55" name="TextBox 54"/>
          <p:cNvSpPr txBox="1"/>
          <p:nvPr/>
        </p:nvSpPr>
        <p:spPr>
          <a:xfrm>
            <a:off x="7890562" y="3651503"/>
            <a:ext cx="571767" cy="369332"/>
          </a:xfrm>
          <a:prstGeom prst="rect">
            <a:avLst/>
          </a:prstGeom>
          <a:solidFill>
            <a:srgbClr val="FFFFFF"/>
          </a:solidFill>
        </p:spPr>
        <p:txBody>
          <a:bodyPr wrap="square" rtlCol="0">
            <a:spAutoFit/>
          </a:bodyPr>
          <a:lstStyle/>
          <a:p>
            <a:r>
              <a:rPr lang="en-US" dirty="0" smtClean="0">
                <a:solidFill>
                  <a:srgbClr val="000000"/>
                </a:solidFill>
              </a:rPr>
              <a:t>-50</a:t>
            </a:r>
            <a:endParaRPr lang="en-US" dirty="0">
              <a:solidFill>
                <a:srgbClr val="000000"/>
              </a:solidFill>
            </a:endParaRPr>
          </a:p>
        </p:txBody>
      </p:sp>
    </p:spTree>
    <p:extLst>
      <p:ext uri="{BB962C8B-B14F-4D97-AF65-F5344CB8AC3E}">
        <p14:creationId xmlns:p14="http://schemas.microsoft.com/office/powerpoint/2010/main" val="34686837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mdp</a:t>
            </a:r>
            <a:endParaRPr lang="en-US" dirty="0"/>
          </a:p>
        </p:txBody>
      </p:sp>
      <p:sp>
        <p:nvSpPr>
          <p:cNvPr id="3" name="Content Placeholder 2"/>
          <p:cNvSpPr>
            <a:spLocks noGrp="1"/>
          </p:cNvSpPr>
          <p:nvPr>
            <p:ph idx="1"/>
          </p:nvPr>
        </p:nvSpPr>
        <p:spPr>
          <a:xfrm>
            <a:off x="278527" y="1100628"/>
            <a:ext cx="8754062" cy="4546639"/>
          </a:xfrm>
        </p:spPr>
        <p:txBody>
          <a:bodyPr/>
          <a:lstStyle/>
          <a:p>
            <a:pPr marL="0" lvl="0" indent="0"/>
            <a:r>
              <a:rPr lang="en-US" dirty="0" smtClean="0"/>
              <a:t>What </a:t>
            </a:r>
            <a:r>
              <a:rPr lang="en-US" dirty="0"/>
              <a:t>are the Q values of state (3,2) in the above grid if </a:t>
            </a:r>
            <a:r>
              <a:rPr lang="en-US" dirty="0" err="1"/>
              <a:t>γ</a:t>
            </a:r>
            <a:r>
              <a:rPr lang="en-US" dirty="0"/>
              <a:t> = 0.5, c(a)=0, R(s)=-2 for non terminal states?</a:t>
            </a:r>
            <a:r>
              <a:rPr lang="en-US" sz="1600" dirty="0"/>
              <a:t> </a:t>
            </a:r>
            <a:endParaRPr lang="en-US" sz="1600" dirty="0" smtClean="0"/>
          </a:p>
          <a:p>
            <a:pPr marL="0" lvl="0" indent="0"/>
            <a:r>
              <a:rPr lang="en-US" dirty="0" smtClean="0"/>
              <a:t>(</a:t>
            </a:r>
            <a:r>
              <a:rPr lang="en-US" dirty="0"/>
              <a:t>Remember </a:t>
            </a:r>
            <a:r>
              <a:rPr lang="en-US" b="1" dirty="0"/>
              <a:t>Q</a:t>
            </a:r>
            <a:r>
              <a:rPr lang="en-US" b="1" baseline="-25000" dirty="0"/>
              <a:t>t+1</a:t>
            </a:r>
            <a:r>
              <a:rPr lang="en-US" b="1" dirty="0"/>
              <a:t>(</a:t>
            </a:r>
            <a:r>
              <a:rPr lang="en-US" b="1" dirty="0" err="1"/>
              <a:t>a,s</a:t>
            </a:r>
            <a:r>
              <a:rPr lang="en-US" b="1" dirty="0"/>
              <a:t>) = R(s) + c(a)+</a:t>
            </a:r>
            <a:r>
              <a:rPr lang="en-US" b="1" dirty="0" err="1"/>
              <a:t>γΣ</a:t>
            </a:r>
            <a:r>
              <a:rPr lang="en-US" b="1" baseline="-25000" dirty="0" err="1"/>
              <a:t>s’εS</a:t>
            </a:r>
            <a:r>
              <a:rPr lang="en-US" b="1" dirty="0"/>
              <a:t> </a:t>
            </a:r>
            <a:r>
              <a:rPr lang="en-US" b="1" dirty="0" smtClean="0"/>
              <a:t>P(</a:t>
            </a:r>
            <a:r>
              <a:rPr lang="en-US" b="1" dirty="0"/>
              <a:t>s’|</a:t>
            </a:r>
            <a:r>
              <a:rPr lang="en-US" b="1" dirty="0" err="1"/>
              <a:t>a,s</a:t>
            </a:r>
            <a:r>
              <a:rPr lang="en-US" b="1" dirty="0" smtClean="0"/>
              <a:t>)</a:t>
            </a:r>
            <a:r>
              <a:rPr lang="en-US" b="1" dirty="0" err="1" smtClean="0"/>
              <a:t>max</a:t>
            </a:r>
            <a:r>
              <a:rPr lang="en-US" b="1" baseline="-25000" dirty="0" err="1" smtClean="0"/>
              <a:t>a’εA</a:t>
            </a:r>
            <a:r>
              <a:rPr lang="en-US" b="1" dirty="0" smtClean="0"/>
              <a:t> </a:t>
            </a:r>
            <a:r>
              <a:rPr lang="en-US" b="1" dirty="0" err="1"/>
              <a:t>Q</a:t>
            </a:r>
            <a:r>
              <a:rPr lang="en-US" b="1" baseline="-25000" dirty="0" err="1"/>
              <a:t>t</a:t>
            </a:r>
            <a:r>
              <a:rPr lang="en-US" b="1" dirty="0"/>
              <a:t>(a’s’</a:t>
            </a:r>
            <a:r>
              <a:rPr lang="en-US" b="1" dirty="0" smtClean="0"/>
              <a:t>)</a:t>
            </a:r>
            <a:r>
              <a:rPr lang="en-US" dirty="0" smtClean="0"/>
              <a:t> )</a:t>
            </a:r>
          </a:p>
          <a:p>
            <a:pPr marL="0" lvl="0" indent="0"/>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600" dirty="0"/>
          </a:p>
          <a:p>
            <a:pPr marL="342900" lvl="1" indent="-342900">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600" dirty="0"/>
          </a:p>
          <a:p>
            <a:pPr marL="342900" lvl="1" indent="-342900">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600" dirty="0"/>
          </a:p>
          <a:p>
            <a:pPr marL="342900" lvl="1" indent="-342900">
              <a:buFont typeface="+mj-lt"/>
              <a:buAutoNum type="alphaLcPeriod"/>
            </a:pPr>
            <a:r>
              <a:rPr lang="en-US" dirty="0"/>
              <a:t>None of the above</a:t>
            </a:r>
            <a:endParaRPr lang="en-US" sz="16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16</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69146" y="2501786"/>
            <a:ext cx="3451225" cy="2790190"/>
          </a:xfrm>
          <a:prstGeom prst="rect">
            <a:avLst/>
          </a:prstGeom>
          <a:noFill/>
          <a:ln>
            <a:noFill/>
          </a:ln>
        </p:spPr>
      </p:pic>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78558" y="2501786"/>
            <a:ext cx="3451225" cy="2790190"/>
          </a:xfrm>
          <a:prstGeom prst="rect">
            <a:avLst/>
          </a:prstGeom>
          <a:noFill/>
          <a:ln>
            <a:noFill/>
          </a:ln>
        </p:spPr>
      </p:pic>
      <p:sp>
        <p:nvSpPr>
          <p:cNvPr id="9" name="TextBox 8"/>
          <p:cNvSpPr txBox="1"/>
          <p:nvPr/>
        </p:nvSpPr>
        <p:spPr>
          <a:xfrm>
            <a:off x="5735563" y="2902822"/>
            <a:ext cx="479064" cy="369332"/>
          </a:xfrm>
          <a:prstGeom prst="rect">
            <a:avLst/>
          </a:prstGeom>
          <a:solidFill>
            <a:srgbClr val="FFFFFF"/>
          </a:solidFill>
        </p:spPr>
        <p:txBody>
          <a:bodyPr wrap="square" rtlCol="0">
            <a:spAutoFit/>
          </a:bodyPr>
          <a:lstStyle/>
          <a:p>
            <a:r>
              <a:rPr lang="en-US" dirty="0" smtClean="0">
                <a:solidFill>
                  <a:srgbClr val="000000"/>
                </a:solidFill>
              </a:rPr>
              <a:t>50</a:t>
            </a:r>
            <a:endParaRPr lang="en-US" dirty="0">
              <a:solidFill>
                <a:srgbClr val="000000"/>
              </a:solidFill>
            </a:endParaRPr>
          </a:p>
        </p:txBody>
      </p:sp>
      <p:sp>
        <p:nvSpPr>
          <p:cNvPr id="10" name="TextBox 9"/>
          <p:cNvSpPr txBox="1"/>
          <p:nvPr/>
        </p:nvSpPr>
        <p:spPr>
          <a:xfrm>
            <a:off x="6367026" y="2870556"/>
            <a:ext cx="571767" cy="369332"/>
          </a:xfrm>
          <a:prstGeom prst="rect">
            <a:avLst/>
          </a:prstGeom>
          <a:solidFill>
            <a:srgbClr val="FFFFFF"/>
          </a:solidFill>
        </p:spPr>
        <p:txBody>
          <a:bodyPr wrap="square" rtlCol="0">
            <a:spAutoFit/>
          </a:bodyPr>
          <a:lstStyle/>
          <a:p>
            <a:endParaRPr lang="en-US" dirty="0"/>
          </a:p>
        </p:txBody>
      </p:sp>
      <p:sp>
        <p:nvSpPr>
          <p:cNvPr id="11" name="TextBox 10"/>
          <p:cNvSpPr txBox="1"/>
          <p:nvPr/>
        </p:nvSpPr>
        <p:spPr>
          <a:xfrm>
            <a:off x="7091193" y="2915157"/>
            <a:ext cx="651823" cy="338554"/>
          </a:xfrm>
          <a:prstGeom prst="rect">
            <a:avLst/>
          </a:prstGeom>
          <a:solidFill>
            <a:srgbClr val="FFFFFF"/>
          </a:solidFill>
        </p:spPr>
        <p:txBody>
          <a:bodyPr wrap="square" rtlCol="0">
            <a:spAutoFit/>
          </a:bodyPr>
          <a:lstStyle/>
          <a:p>
            <a:r>
              <a:rPr lang="en-US" sz="1600" dirty="0" smtClean="0">
                <a:solidFill>
                  <a:schemeClr val="bg1"/>
                </a:solidFill>
              </a:rPr>
              <a:t>E248</a:t>
            </a:r>
            <a:endParaRPr lang="en-US" sz="1600" dirty="0">
              <a:solidFill>
                <a:schemeClr val="bg1"/>
              </a:solidFill>
            </a:endParaRPr>
          </a:p>
        </p:txBody>
      </p:sp>
      <p:sp>
        <p:nvSpPr>
          <p:cNvPr id="13" name="TextBox 12"/>
          <p:cNvSpPr txBox="1"/>
          <p:nvPr/>
        </p:nvSpPr>
        <p:spPr>
          <a:xfrm>
            <a:off x="7899974" y="4345046"/>
            <a:ext cx="571767" cy="369332"/>
          </a:xfrm>
          <a:prstGeom prst="rect">
            <a:avLst/>
          </a:prstGeom>
          <a:solidFill>
            <a:srgbClr val="FFFFFF"/>
          </a:solidFill>
        </p:spPr>
        <p:txBody>
          <a:bodyPr wrap="square" rtlCol="0">
            <a:spAutoFit/>
          </a:bodyPr>
          <a:lstStyle/>
          <a:p>
            <a:endParaRPr lang="en-US" dirty="0">
              <a:solidFill>
                <a:srgbClr val="000000"/>
              </a:solidFill>
            </a:endParaRPr>
          </a:p>
        </p:txBody>
      </p:sp>
      <p:sp>
        <p:nvSpPr>
          <p:cNvPr id="14" name="TextBox 13"/>
          <p:cNvSpPr txBox="1"/>
          <p:nvPr/>
        </p:nvSpPr>
        <p:spPr>
          <a:xfrm>
            <a:off x="7091193" y="4345046"/>
            <a:ext cx="571767" cy="323165"/>
          </a:xfrm>
          <a:prstGeom prst="rect">
            <a:avLst/>
          </a:prstGeom>
          <a:solidFill>
            <a:srgbClr val="FFFFFF"/>
          </a:solidFill>
        </p:spPr>
        <p:txBody>
          <a:bodyPr wrap="square" rtlCol="0">
            <a:spAutoFit/>
          </a:bodyPr>
          <a:lstStyle/>
          <a:p>
            <a:endParaRPr lang="en-US" sz="1500" dirty="0">
              <a:solidFill>
                <a:srgbClr val="000000"/>
              </a:solidFill>
            </a:endParaRPr>
          </a:p>
        </p:txBody>
      </p:sp>
      <p:sp>
        <p:nvSpPr>
          <p:cNvPr id="15" name="TextBox 14"/>
          <p:cNvSpPr txBox="1"/>
          <p:nvPr/>
        </p:nvSpPr>
        <p:spPr>
          <a:xfrm>
            <a:off x="6367026" y="4345046"/>
            <a:ext cx="571767" cy="369332"/>
          </a:xfrm>
          <a:prstGeom prst="rect">
            <a:avLst/>
          </a:prstGeom>
          <a:solidFill>
            <a:srgbClr val="FFFFFF"/>
          </a:solidFill>
        </p:spPr>
        <p:txBody>
          <a:bodyPr wrap="square" rtlCol="0">
            <a:spAutoFit/>
          </a:bodyPr>
          <a:lstStyle/>
          <a:p>
            <a:endParaRPr lang="en-US" dirty="0"/>
          </a:p>
        </p:txBody>
      </p:sp>
      <p:sp>
        <p:nvSpPr>
          <p:cNvPr id="16" name="TextBox 15"/>
          <p:cNvSpPr txBox="1"/>
          <p:nvPr/>
        </p:nvSpPr>
        <p:spPr>
          <a:xfrm>
            <a:off x="5642859" y="4345046"/>
            <a:ext cx="571767" cy="369332"/>
          </a:xfrm>
          <a:prstGeom prst="rect">
            <a:avLst/>
          </a:prstGeom>
          <a:solidFill>
            <a:srgbClr val="FFFFFF"/>
          </a:solidFill>
        </p:spPr>
        <p:txBody>
          <a:bodyPr wrap="square" rtlCol="0">
            <a:spAutoFit/>
          </a:bodyPr>
          <a:lstStyle/>
          <a:p>
            <a:endParaRPr lang="en-US" dirty="0"/>
          </a:p>
        </p:txBody>
      </p:sp>
      <p:sp>
        <p:nvSpPr>
          <p:cNvPr id="17" name="TextBox 16"/>
          <p:cNvSpPr txBox="1"/>
          <p:nvPr/>
        </p:nvSpPr>
        <p:spPr>
          <a:xfrm>
            <a:off x="5642859" y="3654373"/>
            <a:ext cx="571767" cy="369332"/>
          </a:xfrm>
          <a:prstGeom prst="rect">
            <a:avLst/>
          </a:prstGeom>
          <a:solidFill>
            <a:srgbClr val="FFFFFF"/>
          </a:solidFill>
        </p:spPr>
        <p:txBody>
          <a:bodyPr wrap="square" rtlCol="0">
            <a:spAutoFit/>
          </a:bodyPr>
          <a:lstStyle/>
          <a:p>
            <a:endParaRPr lang="en-US" dirty="0"/>
          </a:p>
        </p:txBody>
      </p:sp>
      <p:sp>
        <p:nvSpPr>
          <p:cNvPr id="18" name="TextBox 17"/>
          <p:cNvSpPr txBox="1"/>
          <p:nvPr/>
        </p:nvSpPr>
        <p:spPr>
          <a:xfrm>
            <a:off x="7899974" y="2870556"/>
            <a:ext cx="571767" cy="369332"/>
          </a:xfrm>
          <a:prstGeom prst="rect">
            <a:avLst/>
          </a:prstGeom>
          <a:solidFill>
            <a:srgbClr val="FFFFFF"/>
          </a:solidFill>
        </p:spPr>
        <p:txBody>
          <a:bodyPr wrap="square" rtlCol="0">
            <a:spAutoFit/>
          </a:bodyPr>
          <a:lstStyle/>
          <a:p>
            <a:r>
              <a:rPr lang="en-US" dirty="0" smtClean="0">
                <a:solidFill>
                  <a:srgbClr val="000000"/>
                </a:solidFill>
              </a:rPr>
              <a:t>500</a:t>
            </a:r>
            <a:endParaRPr lang="en-US" dirty="0">
              <a:solidFill>
                <a:srgbClr val="000000"/>
              </a:solidFill>
            </a:endParaRPr>
          </a:p>
        </p:txBody>
      </p:sp>
      <p:sp>
        <p:nvSpPr>
          <p:cNvPr id="19" name="TextBox 18"/>
          <p:cNvSpPr txBox="1"/>
          <p:nvPr/>
        </p:nvSpPr>
        <p:spPr>
          <a:xfrm>
            <a:off x="7899974" y="3651503"/>
            <a:ext cx="571767" cy="369332"/>
          </a:xfrm>
          <a:prstGeom prst="rect">
            <a:avLst/>
          </a:prstGeom>
          <a:solidFill>
            <a:srgbClr val="FFFFFF"/>
          </a:solidFill>
        </p:spPr>
        <p:txBody>
          <a:bodyPr wrap="square" rtlCol="0">
            <a:spAutoFit/>
          </a:bodyPr>
          <a:lstStyle/>
          <a:p>
            <a:r>
              <a:rPr lang="en-US" dirty="0" smtClean="0">
                <a:solidFill>
                  <a:srgbClr val="000000"/>
                </a:solidFill>
              </a:rPr>
              <a:t>-50</a:t>
            </a:r>
            <a:endParaRPr lang="en-US" dirty="0">
              <a:solidFill>
                <a:srgbClr val="000000"/>
              </a:solidFill>
            </a:endParaRPr>
          </a:p>
        </p:txBody>
      </p:sp>
      <p:sp>
        <p:nvSpPr>
          <p:cNvPr id="20" name="TextBox 19"/>
          <p:cNvSpPr txBox="1"/>
          <p:nvPr/>
        </p:nvSpPr>
        <p:spPr>
          <a:xfrm>
            <a:off x="7091193" y="3631317"/>
            <a:ext cx="651823" cy="323165"/>
          </a:xfrm>
          <a:prstGeom prst="rect">
            <a:avLst/>
          </a:prstGeom>
          <a:solidFill>
            <a:srgbClr val="FFFFFF"/>
          </a:solidFill>
        </p:spPr>
        <p:txBody>
          <a:bodyPr wrap="square" rtlCol="0">
            <a:spAutoFit/>
          </a:bodyPr>
          <a:lstStyle/>
          <a:p>
            <a:endParaRPr lang="en-US" sz="1500" dirty="0">
              <a:solidFill>
                <a:srgbClr val="000000"/>
              </a:solidFill>
            </a:endParaRPr>
          </a:p>
        </p:txBody>
      </p:sp>
    </p:spTree>
    <p:extLst>
      <p:ext uri="{BB962C8B-B14F-4D97-AF65-F5344CB8AC3E}">
        <p14:creationId xmlns:p14="http://schemas.microsoft.com/office/powerpoint/2010/main" val="6689295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mdp</a:t>
            </a:r>
            <a:endParaRPr lang="en-US" dirty="0"/>
          </a:p>
        </p:txBody>
      </p:sp>
      <p:sp>
        <p:nvSpPr>
          <p:cNvPr id="3" name="Content Placeholder 2"/>
          <p:cNvSpPr>
            <a:spLocks noGrp="1"/>
          </p:cNvSpPr>
          <p:nvPr>
            <p:ph idx="1"/>
          </p:nvPr>
        </p:nvSpPr>
        <p:spPr>
          <a:xfrm>
            <a:off x="278527" y="1100628"/>
            <a:ext cx="8754062" cy="4546639"/>
          </a:xfrm>
        </p:spPr>
        <p:txBody>
          <a:bodyPr/>
          <a:lstStyle/>
          <a:p>
            <a:pPr marL="0" lvl="0" indent="0"/>
            <a:r>
              <a:rPr lang="en-US" dirty="0" smtClean="0"/>
              <a:t>What </a:t>
            </a:r>
            <a:r>
              <a:rPr lang="en-US" dirty="0"/>
              <a:t>are the Q values of state (3,2) in the above grid if </a:t>
            </a:r>
            <a:r>
              <a:rPr lang="en-US" dirty="0" err="1"/>
              <a:t>γ</a:t>
            </a:r>
            <a:r>
              <a:rPr lang="en-US" dirty="0"/>
              <a:t> = 0.5, c(a)=0, R(s)=-2 for non terminal states?</a:t>
            </a:r>
            <a:r>
              <a:rPr lang="en-US" sz="1600" dirty="0"/>
              <a:t> </a:t>
            </a:r>
            <a:endParaRPr lang="en-US" sz="1600" dirty="0" smtClean="0"/>
          </a:p>
          <a:p>
            <a:pPr marL="0" lvl="0" indent="0"/>
            <a:r>
              <a:rPr lang="en-US" dirty="0" smtClean="0"/>
              <a:t>(</a:t>
            </a:r>
            <a:r>
              <a:rPr lang="en-US" dirty="0"/>
              <a:t>Remember </a:t>
            </a:r>
            <a:r>
              <a:rPr lang="en-US" b="1" dirty="0"/>
              <a:t>Q</a:t>
            </a:r>
            <a:r>
              <a:rPr lang="en-US" b="1" baseline="-25000" dirty="0"/>
              <a:t>t+1</a:t>
            </a:r>
            <a:r>
              <a:rPr lang="en-US" b="1" dirty="0"/>
              <a:t>(</a:t>
            </a:r>
            <a:r>
              <a:rPr lang="en-US" b="1" dirty="0" err="1"/>
              <a:t>a,s</a:t>
            </a:r>
            <a:r>
              <a:rPr lang="en-US" b="1" dirty="0"/>
              <a:t>) = R(s) + c(a)+</a:t>
            </a:r>
            <a:r>
              <a:rPr lang="en-US" b="1" dirty="0" err="1"/>
              <a:t>γΣ</a:t>
            </a:r>
            <a:r>
              <a:rPr lang="en-US" b="1" baseline="-25000" dirty="0" err="1"/>
              <a:t>s’εS</a:t>
            </a:r>
            <a:r>
              <a:rPr lang="en-US" b="1" dirty="0"/>
              <a:t> </a:t>
            </a:r>
            <a:r>
              <a:rPr lang="en-US" b="1" dirty="0" smtClean="0"/>
              <a:t>P(</a:t>
            </a:r>
            <a:r>
              <a:rPr lang="en-US" b="1" dirty="0"/>
              <a:t>s’|</a:t>
            </a:r>
            <a:r>
              <a:rPr lang="en-US" b="1" dirty="0" err="1"/>
              <a:t>a,s</a:t>
            </a:r>
            <a:r>
              <a:rPr lang="en-US" b="1" dirty="0" smtClean="0"/>
              <a:t>)</a:t>
            </a:r>
            <a:r>
              <a:rPr lang="en-US" b="1" dirty="0" err="1" smtClean="0"/>
              <a:t>max</a:t>
            </a:r>
            <a:r>
              <a:rPr lang="en-US" b="1" baseline="-25000" dirty="0" err="1" smtClean="0"/>
              <a:t>a’εA</a:t>
            </a:r>
            <a:r>
              <a:rPr lang="en-US" b="1" dirty="0" smtClean="0"/>
              <a:t> </a:t>
            </a:r>
            <a:r>
              <a:rPr lang="en-US" b="1" dirty="0" err="1"/>
              <a:t>Q</a:t>
            </a:r>
            <a:r>
              <a:rPr lang="en-US" b="1" baseline="-25000" dirty="0" err="1"/>
              <a:t>t</a:t>
            </a:r>
            <a:r>
              <a:rPr lang="en-US" b="1" dirty="0"/>
              <a:t>(a’s’</a:t>
            </a:r>
            <a:r>
              <a:rPr lang="en-US" b="1" dirty="0" smtClean="0"/>
              <a:t>)</a:t>
            </a:r>
            <a:r>
              <a:rPr lang="en-US" dirty="0" smtClean="0"/>
              <a:t> )</a:t>
            </a:r>
          </a:p>
          <a:p>
            <a:pPr marL="0" lvl="0" indent="0"/>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600" dirty="0"/>
          </a:p>
          <a:p>
            <a:pPr marL="342900" lvl="1" indent="-342900">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600" dirty="0"/>
          </a:p>
          <a:p>
            <a:pPr marL="342900" lvl="1" indent="-342900">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600" dirty="0"/>
          </a:p>
          <a:p>
            <a:pPr marL="342900" lvl="1" indent="-342900">
              <a:buFont typeface="+mj-lt"/>
              <a:buAutoNum type="alphaLcPeriod"/>
            </a:pPr>
            <a:r>
              <a:rPr lang="en-US" dirty="0"/>
              <a:t>None of the above</a:t>
            </a:r>
            <a:endParaRPr lang="en-US" sz="16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17</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69146" y="2501786"/>
            <a:ext cx="3451225" cy="2790190"/>
          </a:xfrm>
          <a:prstGeom prst="rect">
            <a:avLst/>
          </a:prstGeom>
          <a:noFill/>
          <a:ln>
            <a:noFill/>
          </a:ln>
        </p:spPr>
      </p:pic>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78558" y="2501786"/>
            <a:ext cx="3451225" cy="2790190"/>
          </a:xfrm>
          <a:prstGeom prst="rect">
            <a:avLst/>
          </a:prstGeom>
          <a:noFill/>
          <a:ln>
            <a:noFill/>
          </a:ln>
        </p:spPr>
      </p:pic>
      <p:sp>
        <p:nvSpPr>
          <p:cNvPr id="9" name="TextBox 8"/>
          <p:cNvSpPr txBox="1"/>
          <p:nvPr/>
        </p:nvSpPr>
        <p:spPr>
          <a:xfrm>
            <a:off x="5735563" y="2902822"/>
            <a:ext cx="479064" cy="369332"/>
          </a:xfrm>
          <a:prstGeom prst="rect">
            <a:avLst/>
          </a:prstGeom>
          <a:solidFill>
            <a:srgbClr val="FFFFFF"/>
          </a:solidFill>
        </p:spPr>
        <p:txBody>
          <a:bodyPr wrap="square" rtlCol="0">
            <a:spAutoFit/>
          </a:bodyPr>
          <a:lstStyle/>
          <a:p>
            <a:r>
              <a:rPr lang="en-US" dirty="0" smtClean="0">
                <a:solidFill>
                  <a:schemeClr val="bg1"/>
                </a:solidFill>
              </a:rPr>
              <a:t>50</a:t>
            </a:r>
            <a:endParaRPr lang="en-US" dirty="0">
              <a:solidFill>
                <a:schemeClr val="bg1"/>
              </a:solidFill>
            </a:endParaRPr>
          </a:p>
        </p:txBody>
      </p:sp>
      <p:sp>
        <p:nvSpPr>
          <p:cNvPr id="10" name="TextBox 9"/>
          <p:cNvSpPr txBox="1"/>
          <p:nvPr/>
        </p:nvSpPr>
        <p:spPr>
          <a:xfrm>
            <a:off x="6367026" y="2870556"/>
            <a:ext cx="571767" cy="369332"/>
          </a:xfrm>
          <a:prstGeom prst="rect">
            <a:avLst/>
          </a:prstGeom>
          <a:solidFill>
            <a:srgbClr val="FFFFFF"/>
          </a:solidFill>
        </p:spPr>
        <p:txBody>
          <a:bodyPr wrap="square" rtlCol="0">
            <a:spAutoFit/>
          </a:bodyPr>
          <a:lstStyle/>
          <a:p>
            <a:endParaRPr lang="en-US" dirty="0"/>
          </a:p>
        </p:txBody>
      </p:sp>
      <p:sp>
        <p:nvSpPr>
          <p:cNvPr id="11" name="TextBox 10"/>
          <p:cNvSpPr txBox="1"/>
          <p:nvPr/>
        </p:nvSpPr>
        <p:spPr>
          <a:xfrm>
            <a:off x="7091193" y="2915157"/>
            <a:ext cx="651823" cy="338554"/>
          </a:xfrm>
          <a:prstGeom prst="rect">
            <a:avLst/>
          </a:prstGeom>
          <a:solidFill>
            <a:srgbClr val="FFFFFF"/>
          </a:solidFill>
        </p:spPr>
        <p:txBody>
          <a:bodyPr wrap="square" rtlCol="0">
            <a:spAutoFit/>
          </a:bodyPr>
          <a:lstStyle/>
          <a:p>
            <a:r>
              <a:rPr lang="en-US" sz="1600" dirty="0" smtClean="0">
                <a:solidFill>
                  <a:srgbClr val="000000"/>
                </a:solidFill>
              </a:rPr>
              <a:t>E248</a:t>
            </a:r>
            <a:endParaRPr lang="en-US" sz="1600" dirty="0">
              <a:solidFill>
                <a:srgbClr val="000000"/>
              </a:solidFill>
            </a:endParaRPr>
          </a:p>
        </p:txBody>
      </p:sp>
      <p:sp>
        <p:nvSpPr>
          <p:cNvPr id="13" name="TextBox 12"/>
          <p:cNvSpPr txBox="1"/>
          <p:nvPr/>
        </p:nvSpPr>
        <p:spPr>
          <a:xfrm>
            <a:off x="7899974" y="4345046"/>
            <a:ext cx="571767" cy="369332"/>
          </a:xfrm>
          <a:prstGeom prst="rect">
            <a:avLst/>
          </a:prstGeom>
          <a:solidFill>
            <a:srgbClr val="FFFFFF"/>
          </a:solidFill>
        </p:spPr>
        <p:txBody>
          <a:bodyPr wrap="square" rtlCol="0">
            <a:spAutoFit/>
          </a:bodyPr>
          <a:lstStyle/>
          <a:p>
            <a:endParaRPr lang="en-US" dirty="0"/>
          </a:p>
        </p:txBody>
      </p:sp>
      <p:sp>
        <p:nvSpPr>
          <p:cNvPr id="14" name="TextBox 13"/>
          <p:cNvSpPr txBox="1"/>
          <p:nvPr/>
        </p:nvSpPr>
        <p:spPr>
          <a:xfrm>
            <a:off x="7091193" y="4345046"/>
            <a:ext cx="571767" cy="323165"/>
          </a:xfrm>
          <a:prstGeom prst="rect">
            <a:avLst/>
          </a:prstGeom>
          <a:solidFill>
            <a:srgbClr val="FFFFFF"/>
          </a:solidFill>
        </p:spPr>
        <p:txBody>
          <a:bodyPr wrap="square" rtlCol="0">
            <a:spAutoFit/>
          </a:bodyPr>
          <a:lstStyle/>
          <a:p>
            <a:endParaRPr lang="en-US" sz="1500" dirty="0"/>
          </a:p>
        </p:txBody>
      </p:sp>
      <p:sp>
        <p:nvSpPr>
          <p:cNvPr id="15" name="TextBox 14"/>
          <p:cNvSpPr txBox="1"/>
          <p:nvPr/>
        </p:nvSpPr>
        <p:spPr>
          <a:xfrm>
            <a:off x="6367026" y="4345046"/>
            <a:ext cx="571767" cy="369332"/>
          </a:xfrm>
          <a:prstGeom prst="rect">
            <a:avLst/>
          </a:prstGeom>
          <a:solidFill>
            <a:srgbClr val="FFFFFF"/>
          </a:solidFill>
        </p:spPr>
        <p:txBody>
          <a:bodyPr wrap="square" rtlCol="0">
            <a:spAutoFit/>
          </a:bodyPr>
          <a:lstStyle/>
          <a:p>
            <a:endParaRPr lang="en-US" dirty="0"/>
          </a:p>
        </p:txBody>
      </p:sp>
      <p:sp>
        <p:nvSpPr>
          <p:cNvPr id="16" name="TextBox 15"/>
          <p:cNvSpPr txBox="1"/>
          <p:nvPr/>
        </p:nvSpPr>
        <p:spPr>
          <a:xfrm>
            <a:off x="5642859" y="4345046"/>
            <a:ext cx="571767" cy="369332"/>
          </a:xfrm>
          <a:prstGeom prst="rect">
            <a:avLst/>
          </a:prstGeom>
          <a:solidFill>
            <a:srgbClr val="FFFFFF"/>
          </a:solidFill>
        </p:spPr>
        <p:txBody>
          <a:bodyPr wrap="square" rtlCol="0">
            <a:spAutoFit/>
          </a:bodyPr>
          <a:lstStyle/>
          <a:p>
            <a:endParaRPr lang="en-US" dirty="0"/>
          </a:p>
        </p:txBody>
      </p:sp>
      <p:sp>
        <p:nvSpPr>
          <p:cNvPr id="17" name="TextBox 16"/>
          <p:cNvSpPr txBox="1"/>
          <p:nvPr/>
        </p:nvSpPr>
        <p:spPr>
          <a:xfrm>
            <a:off x="5642859" y="3654373"/>
            <a:ext cx="571767" cy="369332"/>
          </a:xfrm>
          <a:prstGeom prst="rect">
            <a:avLst/>
          </a:prstGeom>
          <a:solidFill>
            <a:srgbClr val="FFFFFF"/>
          </a:solidFill>
        </p:spPr>
        <p:txBody>
          <a:bodyPr wrap="square" rtlCol="0">
            <a:spAutoFit/>
          </a:bodyPr>
          <a:lstStyle/>
          <a:p>
            <a:endParaRPr lang="en-US" dirty="0"/>
          </a:p>
        </p:txBody>
      </p:sp>
      <p:sp>
        <p:nvSpPr>
          <p:cNvPr id="18" name="TextBox 17"/>
          <p:cNvSpPr txBox="1"/>
          <p:nvPr/>
        </p:nvSpPr>
        <p:spPr>
          <a:xfrm>
            <a:off x="7899974" y="2870556"/>
            <a:ext cx="571767" cy="369332"/>
          </a:xfrm>
          <a:prstGeom prst="rect">
            <a:avLst/>
          </a:prstGeom>
          <a:solidFill>
            <a:srgbClr val="FFFFFF"/>
          </a:solidFill>
        </p:spPr>
        <p:txBody>
          <a:bodyPr wrap="square" rtlCol="0">
            <a:spAutoFit/>
          </a:bodyPr>
          <a:lstStyle/>
          <a:p>
            <a:r>
              <a:rPr lang="en-US" dirty="0" smtClean="0">
                <a:solidFill>
                  <a:srgbClr val="000000"/>
                </a:solidFill>
              </a:rPr>
              <a:t>500</a:t>
            </a:r>
            <a:endParaRPr lang="en-US" dirty="0">
              <a:solidFill>
                <a:srgbClr val="000000"/>
              </a:solidFill>
            </a:endParaRPr>
          </a:p>
        </p:txBody>
      </p:sp>
      <p:sp>
        <p:nvSpPr>
          <p:cNvPr id="19" name="TextBox 18"/>
          <p:cNvSpPr txBox="1"/>
          <p:nvPr/>
        </p:nvSpPr>
        <p:spPr>
          <a:xfrm>
            <a:off x="7899974" y="3651503"/>
            <a:ext cx="571767" cy="369332"/>
          </a:xfrm>
          <a:prstGeom prst="rect">
            <a:avLst/>
          </a:prstGeom>
          <a:solidFill>
            <a:srgbClr val="FFFFFF"/>
          </a:solidFill>
        </p:spPr>
        <p:txBody>
          <a:bodyPr wrap="square" rtlCol="0">
            <a:spAutoFit/>
          </a:bodyPr>
          <a:lstStyle/>
          <a:p>
            <a:r>
              <a:rPr lang="en-US" dirty="0" smtClean="0">
                <a:solidFill>
                  <a:srgbClr val="000000"/>
                </a:solidFill>
              </a:rPr>
              <a:t>-50</a:t>
            </a:r>
            <a:endParaRPr lang="en-US" dirty="0">
              <a:solidFill>
                <a:srgbClr val="000000"/>
              </a:solidFill>
            </a:endParaRPr>
          </a:p>
        </p:txBody>
      </p:sp>
      <p:sp>
        <p:nvSpPr>
          <p:cNvPr id="20" name="TextBox 19"/>
          <p:cNvSpPr txBox="1"/>
          <p:nvPr/>
        </p:nvSpPr>
        <p:spPr>
          <a:xfrm>
            <a:off x="7091193" y="3585356"/>
            <a:ext cx="651823" cy="323165"/>
          </a:xfrm>
          <a:prstGeom prst="rect">
            <a:avLst/>
          </a:prstGeom>
          <a:solidFill>
            <a:srgbClr val="FFFFFF"/>
          </a:solidFill>
        </p:spPr>
        <p:txBody>
          <a:bodyPr wrap="square" rtlCol="0">
            <a:spAutoFit/>
          </a:bodyPr>
          <a:lstStyle/>
          <a:p>
            <a:r>
              <a:rPr lang="en-US" sz="1500" dirty="0" smtClean="0">
                <a:solidFill>
                  <a:srgbClr val="000000"/>
                </a:solidFill>
              </a:rPr>
              <a:t>N122</a:t>
            </a:r>
            <a:endParaRPr lang="en-US" sz="1500" dirty="0">
              <a:solidFill>
                <a:srgbClr val="000000"/>
              </a:solidFill>
            </a:endParaRPr>
          </a:p>
        </p:txBody>
      </p:sp>
      <p:sp>
        <p:nvSpPr>
          <p:cNvPr id="21" name="TextBox 20"/>
          <p:cNvSpPr txBox="1"/>
          <p:nvPr/>
        </p:nvSpPr>
        <p:spPr>
          <a:xfrm>
            <a:off x="7057770" y="3849156"/>
            <a:ext cx="804223" cy="323165"/>
          </a:xfrm>
          <a:prstGeom prst="rect">
            <a:avLst/>
          </a:prstGeom>
          <a:noFill/>
        </p:spPr>
        <p:txBody>
          <a:bodyPr wrap="square" rtlCol="0">
            <a:spAutoFit/>
          </a:bodyPr>
          <a:lstStyle/>
          <a:p>
            <a:endParaRPr lang="en-US" sz="1500" dirty="0"/>
          </a:p>
        </p:txBody>
      </p:sp>
    </p:spTree>
    <p:extLst>
      <p:ext uri="{BB962C8B-B14F-4D97-AF65-F5344CB8AC3E}">
        <p14:creationId xmlns:p14="http://schemas.microsoft.com/office/powerpoint/2010/main" val="7411326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mdp</a:t>
            </a:r>
            <a:endParaRPr lang="en-US" dirty="0"/>
          </a:p>
        </p:txBody>
      </p:sp>
      <p:sp>
        <p:nvSpPr>
          <p:cNvPr id="3" name="Content Placeholder 2"/>
          <p:cNvSpPr>
            <a:spLocks noGrp="1"/>
          </p:cNvSpPr>
          <p:nvPr>
            <p:ph idx="1"/>
          </p:nvPr>
        </p:nvSpPr>
        <p:spPr>
          <a:xfrm>
            <a:off x="278527" y="1100628"/>
            <a:ext cx="8754062" cy="4546639"/>
          </a:xfrm>
        </p:spPr>
        <p:txBody>
          <a:bodyPr/>
          <a:lstStyle/>
          <a:p>
            <a:pPr marL="0" lvl="0" indent="0"/>
            <a:r>
              <a:rPr lang="en-US" dirty="0" smtClean="0"/>
              <a:t>What </a:t>
            </a:r>
            <a:r>
              <a:rPr lang="en-US" dirty="0"/>
              <a:t>are the Q values of state (3,2) in the above grid if </a:t>
            </a:r>
            <a:r>
              <a:rPr lang="en-US" dirty="0" err="1"/>
              <a:t>γ</a:t>
            </a:r>
            <a:r>
              <a:rPr lang="en-US" dirty="0"/>
              <a:t> = 0.5, c(a)=0, R(s)=-2 for non terminal states?</a:t>
            </a:r>
            <a:r>
              <a:rPr lang="en-US" sz="1600" dirty="0"/>
              <a:t> </a:t>
            </a:r>
            <a:endParaRPr lang="en-US" sz="1600" dirty="0" smtClean="0"/>
          </a:p>
          <a:p>
            <a:pPr marL="0" lvl="0" indent="0"/>
            <a:r>
              <a:rPr lang="en-US" dirty="0" smtClean="0"/>
              <a:t>(</a:t>
            </a:r>
            <a:r>
              <a:rPr lang="en-US" dirty="0"/>
              <a:t>Remember </a:t>
            </a:r>
            <a:r>
              <a:rPr lang="en-US" b="1" dirty="0"/>
              <a:t>Q</a:t>
            </a:r>
            <a:r>
              <a:rPr lang="en-US" b="1" baseline="-25000" dirty="0"/>
              <a:t>t+1</a:t>
            </a:r>
            <a:r>
              <a:rPr lang="en-US" b="1" dirty="0"/>
              <a:t>(</a:t>
            </a:r>
            <a:r>
              <a:rPr lang="en-US" b="1" dirty="0" err="1"/>
              <a:t>a,s</a:t>
            </a:r>
            <a:r>
              <a:rPr lang="en-US" b="1" dirty="0"/>
              <a:t>) = R(s) + c(a)+</a:t>
            </a:r>
            <a:r>
              <a:rPr lang="en-US" b="1" dirty="0" err="1"/>
              <a:t>γΣ</a:t>
            </a:r>
            <a:r>
              <a:rPr lang="en-US" b="1" baseline="-25000" dirty="0" err="1"/>
              <a:t>s’εS</a:t>
            </a:r>
            <a:r>
              <a:rPr lang="en-US" b="1" dirty="0"/>
              <a:t> </a:t>
            </a:r>
            <a:r>
              <a:rPr lang="en-US" b="1" dirty="0" smtClean="0"/>
              <a:t>P(</a:t>
            </a:r>
            <a:r>
              <a:rPr lang="en-US" b="1" dirty="0"/>
              <a:t>s’|</a:t>
            </a:r>
            <a:r>
              <a:rPr lang="en-US" b="1" dirty="0" err="1"/>
              <a:t>a,s</a:t>
            </a:r>
            <a:r>
              <a:rPr lang="en-US" b="1" dirty="0" smtClean="0"/>
              <a:t>)</a:t>
            </a:r>
            <a:r>
              <a:rPr lang="en-US" b="1" dirty="0" err="1" smtClean="0"/>
              <a:t>max</a:t>
            </a:r>
            <a:r>
              <a:rPr lang="en-US" b="1" baseline="-25000" dirty="0" err="1" smtClean="0"/>
              <a:t>a’εA</a:t>
            </a:r>
            <a:r>
              <a:rPr lang="en-US" b="1" dirty="0" smtClean="0"/>
              <a:t> </a:t>
            </a:r>
            <a:r>
              <a:rPr lang="en-US" b="1" dirty="0" err="1"/>
              <a:t>Q</a:t>
            </a:r>
            <a:r>
              <a:rPr lang="en-US" b="1" baseline="-25000" dirty="0" err="1"/>
              <a:t>t</a:t>
            </a:r>
            <a:r>
              <a:rPr lang="en-US" b="1" dirty="0"/>
              <a:t>(a’s’</a:t>
            </a:r>
            <a:r>
              <a:rPr lang="en-US" b="1" dirty="0" smtClean="0"/>
              <a:t>)</a:t>
            </a:r>
            <a:r>
              <a:rPr lang="en-US" dirty="0" smtClean="0"/>
              <a:t> )</a:t>
            </a:r>
          </a:p>
          <a:p>
            <a:pPr marL="0" lvl="0" indent="0"/>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600" dirty="0"/>
          </a:p>
          <a:p>
            <a:pPr marL="342900" lvl="1" indent="-342900">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600" dirty="0"/>
          </a:p>
          <a:p>
            <a:pPr marL="342900" lvl="1" indent="-342900">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600" dirty="0"/>
          </a:p>
          <a:p>
            <a:pPr marL="342900" lvl="1" indent="-342900">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600" dirty="0"/>
          </a:p>
          <a:p>
            <a:pPr marL="342900" lvl="1" indent="-342900">
              <a:buFont typeface="+mj-lt"/>
              <a:buAutoNum type="alphaLcPeriod"/>
            </a:pPr>
            <a:r>
              <a:rPr lang="en-US" dirty="0"/>
              <a:t>None of the above</a:t>
            </a:r>
            <a:endParaRPr lang="en-US" sz="16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18</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69146" y="2501786"/>
            <a:ext cx="3451225" cy="2790190"/>
          </a:xfrm>
          <a:prstGeom prst="rect">
            <a:avLst/>
          </a:prstGeom>
          <a:noFill/>
          <a:ln>
            <a:noFill/>
          </a:ln>
        </p:spPr>
      </p:pic>
      <p:sp>
        <p:nvSpPr>
          <p:cNvPr id="7" name="TextBox 6"/>
          <p:cNvSpPr txBox="1"/>
          <p:nvPr/>
        </p:nvSpPr>
        <p:spPr>
          <a:xfrm>
            <a:off x="75789" y="2701723"/>
            <a:ext cx="280724" cy="369332"/>
          </a:xfrm>
          <a:prstGeom prst="rect">
            <a:avLst/>
          </a:prstGeom>
        </p:spPr>
        <p:txBody>
          <a:bodyPr wrap="square" rtlCol="0">
            <a:spAutoFit/>
          </a:bodyPr>
          <a:lstStyle/>
          <a:p>
            <a:r>
              <a:rPr lang="en-US" dirty="0" smtClean="0">
                <a:solidFill>
                  <a:srgbClr val="FEF4CF"/>
                </a:solidFill>
              </a:rPr>
              <a:t>B</a:t>
            </a:r>
            <a:endParaRPr lang="en-US" dirty="0">
              <a:solidFill>
                <a:srgbClr val="FEF4CF"/>
              </a:solidFill>
            </a:endParaRPr>
          </a:p>
        </p:txBody>
      </p:sp>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78558" y="2501786"/>
            <a:ext cx="3451225" cy="2790190"/>
          </a:xfrm>
          <a:prstGeom prst="rect">
            <a:avLst/>
          </a:prstGeom>
          <a:noFill/>
          <a:ln>
            <a:noFill/>
          </a:ln>
        </p:spPr>
      </p:pic>
      <p:sp>
        <p:nvSpPr>
          <p:cNvPr id="9" name="TextBox 8"/>
          <p:cNvSpPr txBox="1"/>
          <p:nvPr/>
        </p:nvSpPr>
        <p:spPr>
          <a:xfrm>
            <a:off x="5735563" y="2902822"/>
            <a:ext cx="479064" cy="369332"/>
          </a:xfrm>
          <a:prstGeom prst="rect">
            <a:avLst/>
          </a:prstGeom>
          <a:solidFill>
            <a:srgbClr val="FFFFFF"/>
          </a:solidFill>
        </p:spPr>
        <p:txBody>
          <a:bodyPr wrap="square" rtlCol="0">
            <a:spAutoFit/>
          </a:bodyPr>
          <a:lstStyle/>
          <a:p>
            <a:r>
              <a:rPr lang="en-US" dirty="0" smtClean="0">
                <a:solidFill>
                  <a:srgbClr val="282828"/>
                </a:solidFill>
              </a:rPr>
              <a:t>50</a:t>
            </a:r>
            <a:endParaRPr lang="en-US" dirty="0">
              <a:solidFill>
                <a:srgbClr val="282828"/>
              </a:solidFill>
            </a:endParaRPr>
          </a:p>
        </p:txBody>
      </p:sp>
      <p:sp>
        <p:nvSpPr>
          <p:cNvPr id="10" name="TextBox 9"/>
          <p:cNvSpPr txBox="1"/>
          <p:nvPr/>
        </p:nvSpPr>
        <p:spPr>
          <a:xfrm>
            <a:off x="6367026" y="2870556"/>
            <a:ext cx="571767" cy="369332"/>
          </a:xfrm>
          <a:prstGeom prst="rect">
            <a:avLst/>
          </a:prstGeom>
          <a:solidFill>
            <a:srgbClr val="FFFFFF"/>
          </a:solidFill>
        </p:spPr>
        <p:txBody>
          <a:bodyPr wrap="square" rtlCol="0">
            <a:spAutoFit/>
          </a:bodyPr>
          <a:lstStyle/>
          <a:p>
            <a:endParaRPr lang="en-US" dirty="0">
              <a:solidFill>
                <a:srgbClr val="282828"/>
              </a:solidFill>
            </a:endParaRPr>
          </a:p>
        </p:txBody>
      </p:sp>
      <p:sp>
        <p:nvSpPr>
          <p:cNvPr id="11" name="TextBox 10"/>
          <p:cNvSpPr txBox="1"/>
          <p:nvPr/>
        </p:nvSpPr>
        <p:spPr>
          <a:xfrm>
            <a:off x="7091193" y="2915157"/>
            <a:ext cx="651823" cy="338554"/>
          </a:xfrm>
          <a:prstGeom prst="rect">
            <a:avLst/>
          </a:prstGeom>
          <a:solidFill>
            <a:srgbClr val="FFFFFF"/>
          </a:solidFill>
        </p:spPr>
        <p:txBody>
          <a:bodyPr wrap="square" rtlCol="0">
            <a:spAutoFit/>
          </a:bodyPr>
          <a:lstStyle/>
          <a:p>
            <a:r>
              <a:rPr lang="en-US" sz="1600" dirty="0" smtClean="0">
                <a:solidFill>
                  <a:schemeClr val="bg2"/>
                </a:solidFill>
              </a:rPr>
              <a:t>E248</a:t>
            </a:r>
            <a:endParaRPr lang="en-US" sz="1600" dirty="0">
              <a:solidFill>
                <a:schemeClr val="bg2"/>
              </a:solidFill>
            </a:endParaRPr>
          </a:p>
        </p:txBody>
      </p:sp>
      <p:sp>
        <p:nvSpPr>
          <p:cNvPr id="13" name="TextBox 12"/>
          <p:cNvSpPr txBox="1"/>
          <p:nvPr/>
        </p:nvSpPr>
        <p:spPr>
          <a:xfrm>
            <a:off x="7899974" y="4345046"/>
            <a:ext cx="571767" cy="369332"/>
          </a:xfrm>
          <a:prstGeom prst="rect">
            <a:avLst/>
          </a:prstGeom>
          <a:solidFill>
            <a:srgbClr val="FFFFFF"/>
          </a:solidFill>
        </p:spPr>
        <p:txBody>
          <a:bodyPr wrap="square" rtlCol="0">
            <a:spAutoFit/>
          </a:bodyPr>
          <a:lstStyle/>
          <a:p>
            <a:endParaRPr lang="en-US" dirty="0">
              <a:solidFill>
                <a:srgbClr val="282828"/>
              </a:solidFill>
            </a:endParaRPr>
          </a:p>
        </p:txBody>
      </p:sp>
      <p:sp>
        <p:nvSpPr>
          <p:cNvPr id="14" name="TextBox 13"/>
          <p:cNvSpPr txBox="1"/>
          <p:nvPr/>
        </p:nvSpPr>
        <p:spPr>
          <a:xfrm>
            <a:off x="7091193" y="4345046"/>
            <a:ext cx="571767" cy="323165"/>
          </a:xfrm>
          <a:prstGeom prst="rect">
            <a:avLst/>
          </a:prstGeom>
          <a:solidFill>
            <a:srgbClr val="FFFFFF"/>
          </a:solidFill>
        </p:spPr>
        <p:txBody>
          <a:bodyPr wrap="square" rtlCol="0">
            <a:spAutoFit/>
          </a:bodyPr>
          <a:lstStyle/>
          <a:p>
            <a:r>
              <a:rPr lang="en-US" sz="1500" dirty="0" smtClean="0">
                <a:solidFill>
                  <a:srgbClr val="282828"/>
                </a:solidFill>
              </a:rPr>
              <a:t>N59</a:t>
            </a:r>
            <a:endParaRPr lang="en-US" sz="1500" dirty="0">
              <a:solidFill>
                <a:srgbClr val="282828"/>
              </a:solidFill>
            </a:endParaRPr>
          </a:p>
        </p:txBody>
      </p:sp>
      <p:sp>
        <p:nvSpPr>
          <p:cNvPr id="15" name="TextBox 14"/>
          <p:cNvSpPr txBox="1"/>
          <p:nvPr/>
        </p:nvSpPr>
        <p:spPr>
          <a:xfrm>
            <a:off x="6367026" y="4345046"/>
            <a:ext cx="571767" cy="369332"/>
          </a:xfrm>
          <a:prstGeom prst="rect">
            <a:avLst/>
          </a:prstGeom>
          <a:solidFill>
            <a:srgbClr val="FFFFFF"/>
          </a:solidFill>
        </p:spPr>
        <p:txBody>
          <a:bodyPr wrap="square" rtlCol="0">
            <a:spAutoFit/>
          </a:bodyPr>
          <a:lstStyle/>
          <a:p>
            <a:endParaRPr lang="en-US" dirty="0">
              <a:solidFill>
                <a:srgbClr val="282828"/>
              </a:solidFill>
            </a:endParaRPr>
          </a:p>
        </p:txBody>
      </p:sp>
      <p:sp>
        <p:nvSpPr>
          <p:cNvPr id="16" name="TextBox 15"/>
          <p:cNvSpPr txBox="1"/>
          <p:nvPr/>
        </p:nvSpPr>
        <p:spPr>
          <a:xfrm>
            <a:off x="5642859" y="4345046"/>
            <a:ext cx="571767" cy="369332"/>
          </a:xfrm>
          <a:prstGeom prst="rect">
            <a:avLst/>
          </a:prstGeom>
          <a:solidFill>
            <a:srgbClr val="FFFFFF"/>
          </a:solidFill>
        </p:spPr>
        <p:txBody>
          <a:bodyPr wrap="square" rtlCol="0">
            <a:spAutoFit/>
          </a:bodyPr>
          <a:lstStyle/>
          <a:p>
            <a:endParaRPr lang="en-US" dirty="0"/>
          </a:p>
        </p:txBody>
      </p:sp>
      <p:sp>
        <p:nvSpPr>
          <p:cNvPr id="17" name="TextBox 16"/>
          <p:cNvSpPr txBox="1"/>
          <p:nvPr/>
        </p:nvSpPr>
        <p:spPr>
          <a:xfrm>
            <a:off x="5642859" y="3654373"/>
            <a:ext cx="571767" cy="369332"/>
          </a:xfrm>
          <a:prstGeom prst="rect">
            <a:avLst/>
          </a:prstGeom>
          <a:solidFill>
            <a:srgbClr val="FFFFFF"/>
          </a:solidFill>
        </p:spPr>
        <p:txBody>
          <a:bodyPr wrap="square" rtlCol="0">
            <a:spAutoFit/>
          </a:bodyPr>
          <a:lstStyle/>
          <a:p>
            <a:endParaRPr lang="en-US" dirty="0"/>
          </a:p>
        </p:txBody>
      </p:sp>
      <p:sp>
        <p:nvSpPr>
          <p:cNvPr id="18" name="TextBox 17"/>
          <p:cNvSpPr txBox="1"/>
          <p:nvPr/>
        </p:nvSpPr>
        <p:spPr>
          <a:xfrm>
            <a:off x="7899974" y="2870556"/>
            <a:ext cx="571767" cy="369332"/>
          </a:xfrm>
          <a:prstGeom prst="rect">
            <a:avLst/>
          </a:prstGeom>
          <a:solidFill>
            <a:srgbClr val="FFFFFF"/>
          </a:solidFill>
        </p:spPr>
        <p:txBody>
          <a:bodyPr wrap="square" rtlCol="0">
            <a:spAutoFit/>
          </a:bodyPr>
          <a:lstStyle/>
          <a:p>
            <a:r>
              <a:rPr lang="en-US" dirty="0" smtClean="0">
                <a:solidFill>
                  <a:srgbClr val="282828"/>
                </a:solidFill>
              </a:rPr>
              <a:t>500</a:t>
            </a:r>
            <a:endParaRPr lang="en-US" dirty="0">
              <a:solidFill>
                <a:srgbClr val="282828"/>
              </a:solidFill>
            </a:endParaRPr>
          </a:p>
        </p:txBody>
      </p:sp>
      <p:sp>
        <p:nvSpPr>
          <p:cNvPr id="19" name="TextBox 18"/>
          <p:cNvSpPr txBox="1"/>
          <p:nvPr/>
        </p:nvSpPr>
        <p:spPr>
          <a:xfrm>
            <a:off x="7899974" y="3651503"/>
            <a:ext cx="571767" cy="369332"/>
          </a:xfrm>
          <a:prstGeom prst="rect">
            <a:avLst/>
          </a:prstGeom>
          <a:solidFill>
            <a:srgbClr val="FFFFFF"/>
          </a:solidFill>
        </p:spPr>
        <p:txBody>
          <a:bodyPr wrap="square" rtlCol="0">
            <a:spAutoFit/>
          </a:bodyPr>
          <a:lstStyle/>
          <a:p>
            <a:r>
              <a:rPr lang="en-US" dirty="0" smtClean="0">
                <a:solidFill>
                  <a:srgbClr val="000000"/>
                </a:solidFill>
              </a:rPr>
              <a:t>-50</a:t>
            </a:r>
            <a:endParaRPr lang="en-US" dirty="0">
              <a:solidFill>
                <a:srgbClr val="000000"/>
              </a:solidFill>
            </a:endParaRPr>
          </a:p>
        </p:txBody>
      </p:sp>
      <p:sp>
        <p:nvSpPr>
          <p:cNvPr id="20" name="TextBox 19"/>
          <p:cNvSpPr txBox="1"/>
          <p:nvPr/>
        </p:nvSpPr>
        <p:spPr>
          <a:xfrm>
            <a:off x="7091193" y="3585356"/>
            <a:ext cx="651823" cy="323165"/>
          </a:xfrm>
          <a:prstGeom prst="rect">
            <a:avLst/>
          </a:prstGeom>
          <a:solidFill>
            <a:srgbClr val="FFFFFF"/>
          </a:solidFill>
        </p:spPr>
        <p:txBody>
          <a:bodyPr wrap="square" rtlCol="0">
            <a:spAutoFit/>
          </a:bodyPr>
          <a:lstStyle/>
          <a:p>
            <a:r>
              <a:rPr lang="en-US" sz="1500" dirty="0" smtClean="0">
                <a:solidFill>
                  <a:srgbClr val="282828"/>
                </a:solidFill>
              </a:rPr>
              <a:t>N122</a:t>
            </a:r>
            <a:endParaRPr lang="en-US" sz="1500" dirty="0">
              <a:solidFill>
                <a:srgbClr val="282828"/>
              </a:solidFill>
            </a:endParaRPr>
          </a:p>
        </p:txBody>
      </p:sp>
      <p:sp>
        <p:nvSpPr>
          <p:cNvPr id="21" name="TextBox 20"/>
          <p:cNvSpPr txBox="1"/>
          <p:nvPr/>
        </p:nvSpPr>
        <p:spPr>
          <a:xfrm>
            <a:off x="7057770" y="3849156"/>
            <a:ext cx="804223" cy="323165"/>
          </a:xfrm>
          <a:prstGeom prst="rect">
            <a:avLst/>
          </a:prstGeom>
          <a:noFill/>
        </p:spPr>
        <p:txBody>
          <a:bodyPr wrap="square" rtlCol="0">
            <a:spAutoFit/>
          </a:bodyPr>
          <a:lstStyle/>
          <a:p>
            <a:r>
              <a:rPr lang="en-US" sz="1500" dirty="0" smtClean="0"/>
              <a:t>S27.5</a:t>
            </a:r>
            <a:endParaRPr lang="en-US" sz="1500" dirty="0"/>
          </a:p>
        </p:txBody>
      </p:sp>
    </p:spTree>
    <p:extLst>
      <p:ext uri="{BB962C8B-B14F-4D97-AF65-F5344CB8AC3E}">
        <p14:creationId xmlns:p14="http://schemas.microsoft.com/office/powerpoint/2010/main" val="7411326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33" y="0"/>
            <a:ext cx="7772400" cy="1143000"/>
          </a:xfrm>
        </p:spPr>
        <p:txBody>
          <a:bodyPr/>
          <a:lstStyle/>
          <a:p>
            <a:r>
              <a:rPr lang="en-US" dirty="0" smtClean="0"/>
              <a:t>Exercise 18.6</a:t>
            </a:r>
            <a:endParaRPr lang="en-US" dirty="0"/>
          </a:p>
        </p:txBody>
      </p:sp>
      <p:sp>
        <p:nvSpPr>
          <p:cNvPr id="3" name="Content Placeholder 2"/>
          <p:cNvSpPr>
            <a:spLocks noGrp="1"/>
          </p:cNvSpPr>
          <p:nvPr>
            <p:ph idx="1"/>
          </p:nvPr>
        </p:nvSpPr>
        <p:spPr>
          <a:xfrm>
            <a:off x="305023" y="914400"/>
            <a:ext cx="8708070" cy="4711249"/>
          </a:xfrm>
        </p:spPr>
        <p:txBody>
          <a:bodyPr>
            <a:normAutofit fontScale="85000" lnSpcReduction="20000"/>
          </a:bodyPr>
          <a:lstStyle/>
          <a:p>
            <a:pPr>
              <a:buFont typeface="Arial"/>
              <a:buChar char="•"/>
            </a:pPr>
            <a:r>
              <a:rPr lang="en-US" dirty="0"/>
              <a:t>Consider the following data set comprised </a:t>
            </a:r>
            <a:r>
              <a:rPr lang="en-US" dirty="0" smtClean="0"/>
              <a:t>of</a:t>
            </a:r>
          </a:p>
          <a:p>
            <a:pPr marL="0" indent="0"/>
            <a:r>
              <a:rPr lang="en-US" dirty="0" smtClean="0"/>
              <a:t> </a:t>
            </a:r>
            <a:r>
              <a:rPr lang="en-US" dirty="0"/>
              <a:t>three binary input attributes (A1, A2, and A3) </a:t>
            </a:r>
            <a:endParaRPr lang="en-US" dirty="0" smtClean="0"/>
          </a:p>
          <a:p>
            <a:pPr marL="0" indent="0"/>
            <a:r>
              <a:rPr lang="en-US" dirty="0" smtClean="0"/>
              <a:t>and </a:t>
            </a:r>
            <a:r>
              <a:rPr lang="en-US" dirty="0"/>
              <a:t>one binary output: </a:t>
            </a:r>
          </a:p>
          <a:p>
            <a:pPr>
              <a:buFont typeface="Arial"/>
              <a:buChar char="•"/>
            </a:pPr>
            <a:r>
              <a:rPr lang="en-US" dirty="0"/>
              <a:t>Use the algorithm in Figure 18.5 (page 702) to learn a decision tree for these data. </a:t>
            </a: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smtClean="0"/>
          </a:p>
          <a:p>
            <a:pPr>
              <a:buFont typeface="Arial"/>
              <a:buChar char="•"/>
            </a:pPr>
            <a:r>
              <a:rPr lang="en-US" dirty="0" smtClean="0"/>
              <a:t>Show </a:t>
            </a:r>
            <a:r>
              <a:rPr lang="en-US" dirty="0"/>
              <a:t>the computations made to determine the attribute to split at each node. </a:t>
            </a:r>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19</a:t>
            </a:fld>
            <a:endParaRPr lang="en-US">
              <a:uFillTx/>
            </a:endParaRPr>
          </a:p>
        </p:txBody>
      </p:sp>
      <p:pic>
        <p:nvPicPr>
          <p:cNvPr id="6" name="Picture 5"/>
          <p:cNvPicPr>
            <a:picLocks noChangeAspect="1"/>
          </p:cNvPicPr>
          <p:nvPr/>
        </p:nvPicPr>
        <p:blipFill>
          <a:blip r:embed="rId2"/>
          <a:stretch>
            <a:fillRect/>
          </a:stretch>
        </p:blipFill>
        <p:spPr>
          <a:xfrm>
            <a:off x="5936290" y="90048"/>
            <a:ext cx="2967668" cy="1648704"/>
          </a:xfrm>
          <a:prstGeom prst="rect">
            <a:avLst/>
          </a:prstGeom>
          <a:solidFill>
            <a:srgbClr val="FEF4CF"/>
          </a:solidFill>
        </p:spPr>
      </p:pic>
      <p:pic>
        <p:nvPicPr>
          <p:cNvPr id="7" name="Picture 6"/>
          <p:cNvPicPr>
            <a:picLocks noChangeAspect="1" noChangeArrowheads="1"/>
          </p:cNvPicPr>
          <p:nvPr/>
        </p:nvPicPr>
        <p:blipFill>
          <a:blip r:embed="rId3"/>
          <a:srcRect l="53906" t="23958" r="8984" b="27083"/>
          <a:stretch>
            <a:fillRect/>
          </a:stretch>
        </p:blipFill>
        <p:spPr bwMode="auto">
          <a:xfrm>
            <a:off x="1726860" y="2058950"/>
            <a:ext cx="5946862" cy="2942132"/>
          </a:xfrm>
          <a:prstGeom prst="rect">
            <a:avLst/>
          </a:prstGeom>
          <a:noFill/>
          <a:ln w="9525">
            <a:noFill/>
            <a:miter lim="800000"/>
            <a:headEnd/>
            <a:tailEnd/>
          </a:ln>
          <a:effectLst/>
        </p:spPr>
      </p:pic>
    </p:spTree>
    <p:extLst>
      <p:ext uri="{BB962C8B-B14F-4D97-AF65-F5344CB8AC3E}">
        <p14:creationId xmlns:p14="http://schemas.microsoft.com/office/powerpoint/2010/main" val="20943908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4FB2BB-805B-014A-8549-7A241F6E4B99}" type="slidenum">
              <a:rPr lang="en-US"/>
              <a:pPr/>
              <a:t>2</a:t>
            </a:fld>
            <a:endParaRPr lang="en-US"/>
          </a:p>
        </p:txBody>
      </p:sp>
      <p:sp>
        <p:nvSpPr>
          <p:cNvPr id="1541122" name="Rectangle 2"/>
          <p:cNvSpPr>
            <a:spLocks noGrp="1" noChangeArrowheads="1"/>
          </p:cNvSpPr>
          <p:nvPr>
            <p:ph type="title"/>
          </p:nvPr>
        </p:nvSpPr>
        <p:spPr>
          <a:xfrm>
            <a:off x="733425" y="126449"/>
            <a:ext cx="7772400" cy="662288"/>
          </a:xfrm>
        </p:spPr>
        <p:txBody>
          <a:bodyPr/>
          <a:lstStyle/>
          <a:p>
            <a:r>
              <a:rPr lang="en-US" dirty="0"/>
              <a:t>Semantics</a:t>
            </a:r>
          </a:p>
        </p:txBody>
      </p:sp>
      <p:sp>
        <p:nvSpPr>
          <p:cNvPr id="1541123" name="Rectangle 3"/>
          <p:cNvSpPr>
            <a:spLocks noGrp="1" noChangeArrowheads="1"/>
          </p:cNvSpPr>
          <p:nvPr>
            <p:ph type="body" idx="1"/>
          </p:nvPr>
        </p:nvSpPr>
        <p:spPr>
          <a:xfrm>
            <a:off x="479843" y="840933"/>
            <a:ext cx="8574087" cy="5118100"/>
          </a:xfrm>
        </p:spPr>
        <p:txBody>
          <a:bodyPr/>
          <a:lstStyle/>
          <a:p>
            <a:pPr>
              <a:lnSpc>
                <a:spcPct val="90000"/>
              </a:lnSpc>
              <a:buNone/>
            </a:pPr>
            <a:r>
              <a:rPr lang="en-US" sz="2400" b="0" dirty="0"/>
              <a:t>If correct, the network represents the full joint distribution:</a:t>
            </a:r>
            <a:r>
              <a:rPr lang="en-US" sz="2400" b="0" dirty="0" smtClean="0"/>
              <a:t>
		P(</a:t>
            </a:r>
            <a:r>
              <a:rPr lang="en-US" sz="2400" b="0" i="1" dirty="0" smtClean="0"/>
              <a:t>x</a:t>
            </a:r>
            <a:r>
              <a:rPr lang="en-US" sz="2400" b="0" i="1" baseline="-25000" dirty="0" smtClean="0"/>
              <a:t>1</a:t>
            </a:r>
            <a:r>
              <a:rPr lang="en-US" sz="2400" b="0" i="1" dirty="0" smtClean="0"/>
              <a:t>, … ,</a:t>
            </a:r>
            <a:r>
              <a:rPr lang="en-US" sz="2400" b="0" i="1" dirty="0" err="1" smtClean="0"/>
              <a:t>x</a:t>
            </a:r>
            <a:r>
              <a:rPr lang="en-US" sz="2400" b="0" i="1" baseline="-25000" dirty="0" err="1" smtClean="0"/>
              <a:t>n</a:t>
            </a:r>
            <a:r>
              <a:rPr lang="en-US" sz="2400" b="0" dirty="0" smtClean="0"/>
              <a:t>) = </a:t>
            </a:r>
            <a:r>
              <a:rPr lang="el-GR" sz="2800" b="0" dirty="0" smtClean="0">
                <a:ea typeface="Arial" charset="0"/>
                <a:cs typeface="Arial" charset="0"/>
              </a:rPr>
              <a:t>π</a:t>
            </a:r>
            <a:r>
              <a:rPr lang="en-US" sz="2400" b="0" i="1" baseline="-25000" dirty="0" err="1" smtClean="0"/>
              <a:t>i</a:t>
            </a:r>
            <a:r>
              <a:rPr lang="en-US" sz="2400" b="0" i="1" baseline="-25000" dirty="0" smtClean="0"/>
              <a:t>=</a:t>
            </a:r>
            <a:r>
              <a:rPr lang="en-US" sz="2400" b="0" baseline="-25000" dirty="0" smtClean="0"/>
              <a:t>1</a:t>
            </a:r>
            <a:r>
              <a:rPr lang="en-US" sz="2400" b="0" i="1" dirty="0" smtClean="0"/>
              <a:t> </a:t>
            </a:r>
            <a:r>
              <a:rPr lang="en-US" sz="2400" b="0" dirty="0" smtClean="0"/>
              <a:t>P(</a:t>
            </a:r>
            <a:r>
              <a:rPr lang="en-US" sz="2400" b="0" i="1" dirty="0" smtClean="0"/>
              <a:t>x</a:t>
            </a:r>
            <a:r>
              <a:rPr lang="en-US" sz="2400" b="0" i="1" baseline="-25000" dirty="0" smtClean="0"/>
              <a:t>i </a:t>
            </a:r>
            <a:r>
              <a:rPr lang="en-US" sz="2400" b="0" i="1" dirty="0" smtClean="0"/>
              <a:t>| parents</a:t>
            </a:r>
            <a:r>
              <a:rPr lang="en-US" sz="2400" b="0" dirty="0" smtClean="0"/>
              <a:t>(</a:t>
            </a:r>
            <a:r>
              <a:rPr lang="en-US" sz="2400" b="0" i="1" dirty="0" smtClean="0"/>
              <a:t>X</a:t>
            </a:r>
            <a:r>
              <a:rPr lang="en-US" sz="2400" b="0" i="1" baseline="-25000" dirty="0" smtClean="0"/>
              <a:t>i</a:t>
            </a:r>
            <a:r>
              <a:rPr lang="en-US" sz="2400" b="0" dirty="0" smtClean="0"/>
              <a:t>))</a:t>
            </a:r>
          </a:p>
        </p:txBody>
      </p:sp>
      <p:sp>
        <p:nvSpPr>
          <p:cNvPr id="1541125" name="Text Box 5"/>
          <p:cNvSpPr txBox="1">
            <a:spLocks noChangeArrowheads="1"/>
          </p:cNvSpPr>
          <p:nvPr/>
        </p:nvSpPr>
        <p:spPr bwMode="auto">
          <a:xfrm>
            <a:off x="3095359" y="1189066"/>
            <a:ext cx="282575" cy="304800"/>
          </a:xfrm>
          <a:prstGeom prst="rect">
            <a:avLst/>
          </a:prstGeom>
          <a:noFill/>
          <a:ln w="9525">
            <a:noFill/>
            <a:miter lim="800000"/>
            <a:headEnd/>
            <a:tailEnd/>
          </a:ln>
          <a:effectLst/>
        </p:spPr>
        <p:txBody>
          <a:bodyPr wrap="none">
            <a:prstTxWarp prst="textNoShape">
              <a:avLst/>
            </a:prstTxWarp>
            <a:spAutoFit/>
          </a:bodyPr>
          <a:lstStyle/>
          <a:p>
            <a:pPr eaLnBrk="1" hangingPunct="1"/>
            <a:r>
              <a:rPr lang="en-US" sz="1400" i="1" dirty="0"/>
              <a:t>n</a:t>
            </a:r>
          </a:p>
        </p:txBody>
      </p:sp>
      <p:pic>
        <p:nvPicPr>
          <p:cNvPr id="7" name="Picture 6"/>
          <p:cNvPicPr>
            <a:picLocks noChangeAspect="1"/>
          </p:cNvPicPr>
          <p:nvPr/>
        </p:nvPicPr>
        <p:blipFill>
          <a:blip r:embed="rId3"/>
          <a:stretch>
            <a:fillRect/>
          </a:stretch>
        </p:blipFill>
        <p:spPr>
          <a:xfrm>
            <a:off x="1100605" y="1938421"/>
            <a:ext cx="6819329" cy="4573605"/>
          </a:xfrm>
          <a:prstGeom prst="rect">
            <a:avLst/>
          </a:prstGeom>
          <a:solidFill>
            <a:srgbClr val="FFFFFF"/>
          </a:solidFill>
          <a:ln>
            <a:solidFill>
              <a:srgbClr val="345DFF"/>
            </a:solidFill>
          </a:ln>
        </p:spPr>
      </p:pic>
    </p:spTree>
    <p:extLst>
      <p:ext uri="{BB962C8B-B14F-4D97-AF65-F5344CB8AC3E}">
        <p14:creationId xmlns:p14="http://schemas.microsoft.com/office/powerpoint/2010/main" val="95490512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732" y="51840"/>
            <a:ext cx="7772400" cy="1143000"/>
          </a:xfrm>
        </p:spPr>
        <p:txBody>
          <a:bodyPr/>
          <a:lstStyle/>
          <a:p>
            <a:r>
              <a:rPr lang="en-US" dirty="0" smtClean="0"/>
              <a:t>Exercise 18.6</a:t>
            </a:r>
            <a:endParaRPr lang="en-US" dirty="0"/>
          </a:p>
        </p:txBody>
      </p:sp>
      <p:sp>
        <p:nvSpPr>
          <p:cNvPr id="3" name="Content Placeholder 2"/>
          <p:cNvSpPr>
            <a:spLocks noGrp="1"/>
          </p:cNvSpPr>
          <p:nvPr>
            <p:ph idx="1"/>
          </p:nvPr>
        </p:nvSpPr>
        <p:spPr>
          <a:xfrm>
            <a:off x="685800" y="969171"/>
            <a:ext cx="7772400" cy="4364830"/>
          </a:xfrm>
        </p:spPr>
        <p:txBody>
          <a:bodyPr>
            <a:normAutofit fontScale="92500" lnSpcReduction="10000"/>
          </a:bodyPr>
          <a:lstStyle/>
          <a:p>
            <a:pPr marL="0" indent="0"/>
            <a:r>
              <a:rPr lang="en-US" dirty="0" smtClean="0"/>
              <a:t>Need </a:t>
            </a:r>
            <a:r>
              <a:rPr lang="en-US" dirty="0"/>
              <a:t>to compute Remainder(Ai) for each </a:t>
            </a:r>
            <a:r>
              <a:rPr lang="en-US" dirty="0" smtClean="0"/>
              <a:t>attribute </a:t>
            </a:r>
            <a:r>
              <a:rPr lang="en-US" dirty="0"/>
              <a:t>Ai, and select the attribute the provides the minimal remaining </a:t>
            </a:r>
            <a:r>
              <a:rPr lang="en-US" dirty="0" smtClean="0"/>
              <a:t>information</a:t>
            </a:r>
          </a:p>
          <a:p>
            <a:pPr marL="0" indent="0"/>
            <a:endParaRPr lang="en-US" dirty="0"/>
          </a:p>
          <a:p>
            <a:pPr marL="0" indent="0"/>
            <a:endParaRPr lang="en-US" dirty="0" smtClean="0"/>
          </a:p>
          <a:p>
            <a:pPr marL="0" indent="0"/>
            <a:endParaRPr lang="en-US" dirty="0"/>
          </a:p>
          <a:p>
            <a:pPr marL="0" indent="0"/>
            <a:endParaRPr lang="en-US" dirty="0" smtClean="0"/>
          </a:p>
          <a:p>
            <a:pPr marL="0" indent="0"/>
            <a:endParaRPr lang="en-US" dirty="0"/>
          </a:p>
          <a:p>
            <a:pPr marL="0" indent="0"/>
            <a:r>
              <a:rPr lang="en-US" dirty="0"/>
              <a:t> p = 2; n = 3; </a:t>
            </a:r>
          </a:p>
          <a:p>
            <a:pPr marL="0" indent="0"/>
            <a:r>
              <a:rPr lang="en-US" dirty="0" smtClean="0"/>
              <a:t>Computations </a:t>
            </a:r>
            <a:r>
              <a:rPr lang="en-US" dirty="0"/>
              <a:t>for first split: remainders for </a:t>
            </a:r>
            <a:r>
              <a:rPr lang="en-US" dirty="0" smtClean="0"/>
              <a:t>A1:</a:t>
            </a:r>
            <a:endParaRPr lang="en-US" dirty="0"/>
          </a:p>
          <a:p>
            <a:r>
              <a:rPr lang="en-US" dirty="0" smtClean="0"/>
              <a:t>A1 splits 5 cases into 4 and 1:</a:t>
            </a:r>
          </a:p>
          <a:p>
            <a:r>
              <a:rPr lang="en-US" dirty="0" smtClean="0"/>
              <a:t>p</a:t>
            </a:r>
            <a:r>
              <a:rPr lang="en-US" baseline="-25000" dirty="0" smtClean="0"/>
              <a:t>1 </a:t>
            </a:r>
            <a:r>
              <a:rPr lang="en-US" dirty="0" smtClean="0"/>
              <a:t>= 2;   n</a:t>
            </a:r>
            <a:r>
              <a:rPr lang="en-US" baseline="-25000" dirty="0" smtClean="0"/>
              <a:t>1</a:t>
            </a:r>
            <a:r>
              <a:rPr lang="en-US" dirty="0" smtClean="0"/>
              <a:t> = 2;  p</a:t>
            </a:r>
            <a:r>
              <a:rPr lang="en-US" baseline="-25000" dirty="0" smtClean="0"/>
              <a:t>2 </a:t>
            </a:r>
            <a:r>
              <a:rPr lang="en-US" dirty="0" smtClean="0"/>
              <a:t>= 0; n</a:t>
            </a:r>
            <a:r>
              <a:rPr lang="en-US" baseline="-25000" dirty="0" smtClean="0"/>
              <a:t>2</a:t>
            </a:r>
            <a:r>
              <a:rPr lang="en-US" dirty="0" smtClean="0"/>
              <a:t> = 1;</a:t>
            </a:r>
            <a:endParaRPr lang="en-US" dirty="0"/>
          </a:p>
          <a:p>
            <a:r>
              <a:rPr lang="en-US" dirty="0" smtClean="0"/>
              <a:t>A1: (</a:t>
            </a:r>
            <a:r>
              <a:rPr lang="en-US" dirty="0"/>
              <a:t>4/5)(−2/4 log(2/4) − 2/4 log(2/4)) + (1/5)(−0 − 1/1 log(1/1)) = 0.800 </a:t>
            </a:r>
            <a:endParaRPr lang="en-US" dirty="0" smtClean="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20</a:t>
            </a:fld>
            <a:endParaRPr lang="en-US">
              <a:uFillTx/>
            </a:endParaRPr>
          </a:p>
        </p:txBody>
      </p:sp>
      <p:pic>
        <p:nvPicPr>
          <p:cNvPr id="8" name="Picture 7"/>
          <p:cNvPicPr>
            <a:picLocks noChangeAspect="1"/>
          </p:cNvPicPr>
          <p:nvPr/>
        </p:nvPicPr>
        <p:blipFill>
          <a:blip r:embed="rId2"/>
          <a:stretch>
            <a:fillRect/>
          </a:stretch>
        </p:blipFill>
        <p:spPr>
          <a:xfrm>
            <a:off x="22282" y="1690346"/>
            <a:ext cx="3039905" cy="1684766"/>
          </a:xfrm>
          <a:prstGeom prst="rect">
            <a:avLst/>
          </a:prstGeom>
          <a:solidFill>
            <a:srgbClr val="FEF4CF"/>
          </a:solidFill>
        </p:spPr>
      </p:pic>
      <p:pic>
        <p:nvPicPr>
          <p:cNvPr id="9" name="Picture 8"/>
          <p:cNvPicPr>
            <a:picLocks noChangeAspect="1"/>
          </p:cNvPicPr>
          <p:nvPr/>
        </p:nvPicPr>
        <p:blipFill>
          <a:blip r:embed="rId3"/>
          <a:stretch>
            <a:fillRect/>
          </a:stretch>
        </p:blipFill>
        <p:spPr>
          <a:xfrm>
            <a:off x="3517514" y="2751555"/>
            <a:ext cx="4982893" cy="468688"/>
          </a:xfrm>
          <a:prstGeom prst="rect">
            <a:avLst/>
          </a:prstGeom>
          <a:solidFill>
            <a:srgbClr val="FEF4CF"/>
          </a:solidFill>
        </p:spPr>
      </p:pic>
      <p:pic>
        <p:nvPicPr>
          <p:cNvPr id="10" name="Picture 9"/>
          <p:cNvPicPr>
            <a:picLocks noChangeAspect="1"/>
          </p:cNvPicPr>
          <p:nvPr/>
        </p:nvPicPr>
        <p:blipFill>
          <a:blip r:embed="rId4"/>
          <a:stretch>
            <a:fillRect/>
          </a:stretch>
        </p:blipFill>
        <p:spPr>
          <a:xfrm>
            <a:off x="3305834" y="1760230"/>
            <a:ext cx="4566715" cy="913343"/>
          </a:xfrm>
          <a:prstGeom prst="rect">
            <a:avLst/>
          </a:prstGeom>
          <a:solidFill>
            <a:srgbClr val="FEF4CF"/>
          </a:solidFill>
        </p:spPr>
      </p:pic>
      <p:sp>
        <p:nvSpPr>
          <p:cNvPr id="6" name="Rectangle 5"/>
          <p:cNvSpPr/>
          <p:nvPr/>
        </p:nvSpPr>
        <p:spPr>
          <a:xfrm>
            <a:off x="381000" y="2087880"/>
            <a:ext cx="2484120" cy="457200"/>
          </a:xfrm>
          <a:prstGeom prst="rect">
            <a:avLst/>
          </a:prstGeom>
          <a:solidFill>
            <a:srgbClr val="C8EFFD">
              <a:alpha val="38824"/>
            </a:srgbClr>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381000" y="2833346"/>
            <a:ext cx="2484120" cy="457200"/>
          </a:xfrm>
          <a:prstGeom prst="rect">
            <a:avLst/>
          </a:prstGeom>
          <a:solidFill>
            <a:srgbClr val="C8EFFD">
              <a:alpha val="38824"/>
            </a:srgbClr>
          </a:solidFill>
          <a:ln>
            <a:no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7" name="Rectangle 6"/>
          <p:cNvSpPr/>
          <p:nvPr/>
        </p:nvSpPr>
        <p:spPr>
          <a:xfrm>
            <a:off x="381000" y="2545080"/>
            <a:ext cx="2484120" cy="288266"/>
          </a:xfrm>
          <a:prstGeom prst="rect">
            <a:avLst/>
          </a:prstGeom>
          <a:solidFill>
            <a:srgbClr val="FF0000">
              <a:alpha val="16078"/>
            </a:srgbClr>
          </a:solidFill>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6239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11" grpId="0" animBg="1"/>
      <p:bldP spid="11" grpId="1" animBg="1"/>
      <p:bldP spid="11" grpId="2" animBg="1"/>
      <p:bldP spid="7" grpId="0" animBg="1"/>
      <p:bldP spid="7" grpId="1" animBg="1"/>
      <p:bldP spid="7"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825" y="129819"/>
            <a:ext cx="7772400" cy="1143000"/>
          </a:xfrm>
        </p:spPr>
        <p:txBody>
          <a:bodyPr/>
          <a:lstStyle/>
          <a:p>
            <a:r>
              <a:rPr lang="en-US" dirty="0" smtClean="0"/>
              <a:t>Exercise 18.6</a:t>
            </a:r>
            <a:endParaRPr lang="en-US" dirty="0"/>
          </a:p>
        </p:txBody>
      </p:sp>
      <p:sp>
        <p:nvSpPr>
          <p:cNvPr id="3" name="Content Placeholder 2"/>
          <p:cNvSpPr>
            <a:spLocks noGrp="1"/>
          </p:cNvSpPr>
          <p:nvPr>
            <p:ph idx="1"/>
          </p:nvPr>
        </p:nvSpPr>
        <p:spPr>
          <a:xfrm>
            <a:off x="685800" y="1047150"/>
            <a:ext cx="7772400" cy="4286851"/>
          </a:xfrm>
        </p:spPr>
        <p:txBody>
          <a:bodyPr>
            <a:normAutofit fontScale="92500" lnSpcReduction="10000"/>
          </a:bodyPr>
          <a:lstStyle/>
          <a:p>
            <a:pPr marL="0" indent="0"/>
            <a:r>
              <a:rPr lang="en-US" dirty="0" smtClean="0"/>
              <a:t>Need </a:t>
            </a:r>
            <a:r>
              <a:rPr lang="en-US" dirty="0"/>
              <a:t>to compute Remainder(Ai) for each </a:t>
            </a:r>
            <a:r>
              <a:rPr lang="en-US" dirty="0" smtClean="0"/>
              <a:t>attribute </a:t>
            </a:r>
            <a:r>
              <a:rPr lang="en-US" dirty="0"/>
              <a:t>Ai, and select the attribute the provides the minimal remaining </a:t>
            </a:r>
            <a:r>
              <a:rPr lang="en-US" dirty="0" smtClean="0"/>
              <a:t>information</a:t>
            </a:r>
          </a:p>
          <a:p>
            <a:pPr marL="0" indent="0"/>
            <a:endParaRPr lang="en-US" dirty="0"/>
          </a:p>
          <a:p>
            <a:pPr marL="0" indent="0"/>
            <a:endParaRPr lang="en-US" dirty="0" smtClean="0"/>
          </a:p>
          <a:p>
            <a:pPr marL="0" indent="0"/>
            <a:endParaRPr lang="en-US" dirty="0"/>
          </a:p>
          <a:p>
            <a:pPr marL="0" indent="0"/>
            <a:endParaRPr lang="en-US" dirty="0" smtClean="0"/>
          </a:p>
          <a:p>
            <a:pPr marL="0" indent="0"/>
            <a:endParaRPr lang="en-US" dirty="0"/>
          </a:p>
          <a:p>
            <a:pPr marL="0" indent="0"/>
            <a:r>
              <a:rPr lang="en-US" dirty="0" smtClean="0"/>
              <a:t>Computations </a:t>
            </a:r>
            <a:r>
              <a:rPr lang="en-US" dirty="0"/>
              <a:t>for first split: remainders for A1, A2, and A3 are </a:t>
            </a:r>
          </a:p>
          <a:p>
            <a:r>
              <a:rPr lang="en-US" dirty="0" smtClean="0"/>
              <a:t>A1: (</a:t>
            </a:r>
            <a:r>
              <a:rPr lang="en-US" dirty="0"/>
              <a:t>4/5)(−2/4 log(2/4) − 2/4 log(2/4)) + (1/5)(−0 − 1/1 log(1/1)) = 0.800 </a:t>
            </a:r>
            <a:endParaRPr lang="en-US" dirty="0" smtClean="0"/>
          </a:p>
          <a:p>
            <a:r>
              <a:rPr lang="en-US" dirty="0" smtClean="0"/>
              <a:t>A2: (</a:t>
            </a:r>
            <a:r>
              <a:rPr lang="en-US" dirty="0"/>
              <a:t>3/5)(−2/3 log(2/3) − 1/3 log(1/3)) + (2/5)(−0 − 2/2 log(2/2)) ≈ 0.551 </a:t>
            </a:r>
            <a:endParaRPr lang="en-US" dirty="0" smtClean="0"/>
          </a:p>
          <a:p>
            <a:r>
              <a:rPr lang="en-US" dirty="0" smtClean="0"/>
              <a:t>A3: (</a:t>
            </a:r>
            <a:r>
              <a:rPr lang="en-US" dirty="0"/>
              <a:t>2/5)(−1/2 log(1/2) − 1/2 log(1/2)) + (3/5)(−1/3 log(1/3) − 2/3 log(2/3)) ≈ 0.951 </a:t>
            </a:r>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21</a:t>
            </a:fld>
            <a:endParaRPr lang="en-US">
              <a:uFillTx/>
            </a:endParaRPr>
          </a:p>
        </p:txBody>
      </p:sp>
      <p:pic>
        <p:nvPicPr>
          <p:cNvPr id="8" name="Picture 7"/>
          <p:cNvPicPr>
            <a:picLocks noChangeAspect="1"/>
          </p:cNvPicPr>
          <p:nvPr/>
        </p:nvPicPr>
        <p:blipFill>
          <a:blip r:embed="rId2"/>
          <a:stretch>
            <a:fillRect/>
          </a:stretch>
        </p:blipFill>
        <p:spPr>
          <a:xfrm>
            <a:off x="84295" y="1693517"/>
            <a:ext cx="3039905" cy="1684766"/>
          </a:xfrm>
          <a:prstGeom prst="rect">
            <a:avLst/>
          </a:prstGeom>
          <a:solidFill>
            <a:srgbClr val="FEF4CF"/>
          </a:solidFill>
        </p:spPr>
      </p:pic>
      <p:pic>
        <p:nvPicPr>
          <p:cNvPr id="9" name="Picture 8"/>
          <p:cNvPicPr>
            <a:picLocks noChangeAspect="1"/>
          </p:cNvPicPr>
          <p:nvPr/>
        </p:nvPicPr>
        <p:blipFill>
          <a:blip r:embed="rId3"/>
          <a:stretch>
            <a:fillRect/>
          </a:stretch>
        </p:blipFill>
        <p:spPr>
          <a:xfrm>
            <a:off x="3517514" y="2751555"/>
            <a:ext cx="4982893" cy="468688"/>
          </a:xfrm>
          <a:prstGeom prst="rect">
            <a:avLst/>
          </a:prstGeom>
          <a:solidFill>
            <a:srgbClr val="FEF4CF"/>
          </a:solidFill>
        </p:spPr>
      </p:pic>
      <p:pic>
        <p:nvPicPr>
          <p:cNvPr id="10" name="Picture 9"/>
          <p:cNvPicPr>
            <a:picLocks noChangeAspect="1"/>
          </p:cNvPicPr>
          <p:nvPr/>
        </p:nvPicPr>
        <p:blipFill>
          <a:blip r:embed="rId4"/>
          <a:stretch>
            <a:fillRect/>
          </a:stretch>
        </p:blipFill>
        <p:spPr>
          <a:xfrm>
            <a:off x="3514463" y="1760230"/>
            <a:ext cx="4566715" cy="913343"/>
          </a:xfrm>
          <a:prstGeom prst="rect">
            <a:avLst/>
          </a:prstGeom>
          <a:solidFill>
            <a:srgbClr val="FEF4CF"/>
          </a:solidFill>
        </p:spPr>
      </p:pic>
    </p:spTree>
    <p:extLst>
      <p:ext uri="{BB962C8B-B14F-4D97-AF65-F5344CB8AC3E}">
        <p14:creationId xmlns:p14="http://schemas.microsoft.com/office/powerpoint/2010/main" val="37200405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244" y="0"/>
            <a:ext cx="7772400" cy="1143000"/>
          </a:xfrm>
        </p:spPr>
        <p:txBody>
          <a:bodyPr/>
          <a:lstStyle/>
          <a:p>
            <a:r>
              <a:rPr lang="en-US" dirty="0" smtClean="0"/>
              <a:t>Exercise 18.6</a:t>
            </a:r>
            <a:endParaRPr lang="en-US" dirty="0"/>
          </a:p>
        </p:txBody>
      </p:sp>
      <p:sp>
        <p:nvSpPr>
          <p:cNvPr id="3" name="Content Placeholder 2"/>
          <p:cNvSpPr>
            <a:spLocks noGrp="1"/>
          </p:cNvSpPr>
          <p:nvPr>
            <p:ph idx="1"/>
          </p:nvPr>
        </p:nvSpPr>
        <p:spPr>
          <a:xfrm>
            <a:off x="256244" y="914401"/>
            <a:ext cx="8647714" cy="4732866"/>
          </a:xfrm>
        </p:spPr>
        <p:txBody>
          <a:bodyPr>
            <a:normAutofit lnSpcReduction="10000"/>
          </a:bodyPr>
          <a:lstStyle/>
          <a:p>
            <a:pPr marL="0" indent="0"/>
            <a:r>
              <a:rPr lang="en-US" sz="2800" dirty="0" smtClean="0"/>
              <a:t>After </a:t>
            </a:r>
            <a:r>
              <a:rPr lang="en-US" sz="2800" dirty="0"/>
              <a:t>splitting on A2, we compute </a:t>
            </a:r>
            <a:endParaRPr lang="en-US" sz="2800" dirty="0" smtClean="0"/>
          </a:p>
          <a:p>
            <a:pPr marL="0" indent="0"/>
            <a:r>
              <a:rPr lang="en-US" sz="2800" dirty="0" smtClean="0"/>
              <a:t>the </a:t>
            </a:r>
            <a:r>
              <a:rPr lang="en-US" sz="2800" dirty="0"/>
              <a:t>remaining information for the </a:t>
            </a:r>
            <a:endParaRPr lang="en-US" sz="2800" dirty="0" smtClean="0"/>
          </a:p>
          <a:p>
            <a:pPr marL="0" indent="0"/>
            <a:r>
              <a:rPr lang="en-US" sz="2800" dirty="0"/>
              <a:t>o</a:t>
            </a:r>
            <a:r>
              <a:rPr lang="en-US" sz="2800" dirty="0" smtClean="0"/>
              <a:t>ther two </a:t>
            </a:r>
            <a:r>
              <a:rPr lang="en-US" sz="2800" dirty="0"/>
              <a:t>attributes on the three remaining examples (x3, x4, x5) that have A2 = 1. </a:t>
            </a:r>
            <a:endParaRPr lang="en-US" sz="2800" dirty="0" smtClean="0"/>
          </a:p>
          <a:p>
            <a:pPr marL="0" indent="0"/>
            <a:endParaRPr lang="en-US" sz="2800" dirty="0" smtClean="0"/>
          </a:p>
          <a:p>
            <a:pPr marL="0" indent="0"/>
            <a:r>
              <a:rPr lang="en-US" sz="2400" dirty="0" smtClean="0"/>
              <a:t>A1: (</a:t>
            </a:r>
            <a:r>
              <a:rPr lang="en-US" sz="2400" dirty="0"/>
              <a:t>2/3)(−2/2 log(2/2) − 0) + (1/3)(−0 − 1/1 log(1/1)) = 0</a:t>
            </a:r>
            <a:br>
              <a:rPr lang="en-US" sz="2400" dirty="0"/>
            </a:br>
            <a:endParaRPr lang="en-US" sz="2400" dirty="0" smtClean="0"/>
          </a:p>
          <a:p>
            <a:r>
              <a:rPr lang="en-US" sz="2400" dirty="0" smtClean="0"/>
              <a:t>A3: (</a:t>
            </a:r>
            <a:r>
              <a:rPr lang="en-US" sz="2400" dirty="0"/>
              <a:t>1/3)(−1/1 log(1/1) − 0) + (2/3)(−1/2 log(1/2) − 1/2 log(1/2)) ≈ 0.667. </a:t>
            </a:r>
          </a:p>
          <a:p>
            <a:pPr marL="0" indent="0"/>
            <a:r>
              <a:rPr lang="en-US" sz="2800" dirty="0"/>
              <a:t>So, we select attribute A1 to split on, which correctly classifies all remaining examples. </a:t>
            </a:r>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22</a:t>
            </a:fld>
            <a:endParaRPr lang="en-US">
              <a:uFillTx/>
            </a:endParaRPr>
          </a:p>
        </p:txBody>
      </p:sp>
      <p:pic>
        <p:nvPicPr>
          <p:cNvPr id="6" name="Picture 5"/>
          <p:cNvPicPr>
            <a:picLocks noChangeAspect="1"/>
          </p:cNvPicPr>
          <p:nvPr/>
        </p:nvPicPr>
        <p:blipFill>
          <a:blip r:embed="rId2"/>
          <a:stretch>
            <a:fillRect/>
          </a:stretch>
        </p:blipFill>
        <p:spPr>
          <a:xfrm>
            <a:off x="5936290" y="90048"/>
            <a:ext cx="2967668" cy="1648704"/>
          </a:xfrm>
          <a:prstGeom prst="rect">
            <a:avLst/>
          </a:prstGeom>
          <a:solidFill>
            <a:srgbClr val="FEF4CF"/>
          </a:solidFill>
        </p:spPr>
      </p:pic>
    </p:spTree>
    <p:extLst>
      <p:ext uri="{BB962C8B-B14F-4D97-AF65-F5344CB8AC3E}">
        <p14:creationId xmlns:p14="http://schemas.microsoft.com/office/powerpoint/2010/main" val="317980290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Want more?</a:t>
            </a:r>
          </a:p>
        </p:txBody>
      </p:sp>
      <p:sp>
        <p:nvSpPr>
          <p:cNvPr id="3" name="Content Placeholder 2"/>
          <p:cNvSpPr>
            <a:spLocks noGrp="1"/>
          </p:cNvSpPr>
          <p:nvPr>
            <p:ph idx="1"/>
          </p:nvPr>
        </p:nvSpPr>
        <p:spPr/>
        <p:txBody>
          <a:bodyPr/>
          <a:lstStyle/>
          <a:p>
            <a:r>
              <a:rPr lang="en-US" dirty="0" smtClean="0"/>
              <a:t>Exercises 16.5, 17.1, 17.9, 17.10, 18.5</a:t>
            </a:r>
            <a:r>
              <a:rPr lang="en-US" dirty="0"/>
              <a:t>, 18.7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23</a:t>
            </a:fld>
            <a:endParaRPr lang="en-US">
              <a:uFillTx/>
            </a:endParaRPr>
          </a:p>
        </p:txBody>
      </p:sp>
    </p:spTree>
    <p:extLst>
      <p:ext uri="{BB962C8B-B14F-4D97-AF65-F5344CB8AC3E}">
        <p14:creationId xmlns:p14="http://schemas.microsoft.com/office/powerpoint/2010/main" val="26793737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4FB2BB-805B-014A-8549-7A241F6E4B99}" type="slidenum">
              <a:rPr lang="en-US"/>
              <a:pPr/>
              <a:t>3</a:t>
            </a:fld>
            <a:endParaRPr lang="en-US"/>
          </a:p>
        </p:txBody>
      </p:sp>
      <p:sp>
        <p:nvSpPr>
          <p:cNvPr id="1541123" name="Rectangle 3"/>
          <p:cNvSpPr>
            <a:spLocks noGrp="1" noChangeArrowheads="1"/>
          </p:cNvSpPr>
          <p:nvPr>
            <p:ph type="body" idx="1"/>
          </p:nvPr>
        </p:nvSpPr>
        <p:spPr>
          <a:xfrm>
            <a:off x="493713" y="216455"/>
            <a:ext cx="8574087" cy="5118100"/>
          </a:xfrm>
        </p:spPr>
        <p:txBody>
          <a:bodyPr/>
          <a:lstStyle/>
          <a:p>
            <a:pPr>
              <a:lnSpc>
                <a:spcPct val="90000"/>
              </a:lnSpc>
              <a:buNone/>
            </a:pPr>
            <a:r>
              <a:rPr lang="en-US" sz="2400" b="0" dirty="0" smtClean="0"/>
              <a:t>P(</a:t>
            </a:r>
            <a:r>
              <a:rPr lang="en-US" sz="2400" b="0" i="1" dirty="0" smtClean="0"/>
              <a:t>x</a:t>
            </a:r>
            <a:r>
              <a:rPr lang="en-US" sz="2400" b="0" i="1" baseline="-25000" dirty="0" smtClean="0"/>
              <a:t>1</a:t>
            </a:r>
            <a:r>
              <a:rPr lang="en-US" sz="2400" b="0" i="1" dirty="0" smtClean="0"/>
              <a:t>, … ,</a:t>
            </a:r>
            <a:r>
              <a:rPr lang="en-US" sz="2400" b="0" i="1" dirty="0" err="1" smtClean="0"/>
              <a:t>x</a:t>
            </a:r>
            <a:r>
              <a:rPr lang="en-US" sz="2400" b="0" i="1" baseline="-25000" dirty="0" err="1" smtClean="0"/>
              <a:t>n</a:t>
            </a:r>
            <a:r>
              <a:rPr lang="en-US" sz="2400" b="0" dirty="0" smtClean="0"/>
              <a:t>) = </a:t>
            </a:r>
            <a:r>
              <a:rPr lang="el-GR" sz="2800" b="0" dirty="0" smtClean="0">
                <a:ea typeface="Arial" charset="0"/>
                <a:cs typeface="Arial" charset="0"/>
              </a:rPr>
              <a:t>π</a:t>
            </a:r>
            <a:r>
              <a:rPr lang="en-US" sz="2400" b="0" i="1" baseline="-25000" dirty="0" err="1" smtClean="0"/>
              <a:t>i</a:t>
            </a:r>
            <a:r>
              <a:rPr lang="en-US" sz="2400" b="0" i="1" baseline="-25000" dirty="0" smtClean="0"/>
              <a:t>=</a:t>
            </a:r>
            <a:r>
              <a:rPr lang="en-US" sz="2400" b="0" baseline="-25000" dirty="0" smtClean="0"/>
              <a:t>1</a:t>
            </a:r>
            <a:r>
              <a:rPr lang="en-US" sz="2400" b="0" i="1" dirty="0" smtClean="0"/>
              <a:t> </a:t>
            </a:r>
            <a:r>
              <a:rPr lang="en-US" sz="2400" b="0" dirty="0" err="1" smtClean="0"/>
              <a:t>P(</a:t>
            </a:r>
            <a:r>
              <a:rPr lang="en-US" sz="2400" b="0" i="1" dirty="0" err="1" smtClean="0"/>
              <a:t>x</a:t>
            </a:r>
            <a:r>
              <a:rPr lang="en-US" sz="2400" b="0" i="1" baseline="-25000" dirty="0" err="1" smtClean="0"/>
              <a:t>i</a:t>
            </a:r>
            <a:r>
              <a:rPr lang="en-US" sz="2400" b="0" i="1" baseline="-25000" dirty="0" smtClean="0"/>
              <a:t> </a:t>
            </a:r>
            <a:r>
              <a:rPr lang="en-US" sz="2400" b="0" i="1" dirty="0" smtClean="0"/>
              <a:t>| </a:t>
            </a:r>
            <a:r>
              <a:rPr lang="en-US" sz="2400" b="0" i="1" dirty="0" err="1" smtClean="0"/>
              <a:t>parents</a:t>
            </a:r>
            <a:r>
              <a:rPr lang="en-US" sz="2400" b="0" dirty="0" err="1" smtClean="0"/>
              <a:t>(</a:t>
            </a:r>
            <a:r>
              <a:rPr lang="en-US" sz="2400" b="0" i="1" dirty="0" err="1" smtClean="0"/>
              <a:t>X</a:t>
            </a:r>
            <a:r>
              <a:rPr lang="en-US" sz="2400" b="0" i="1" baseline="-25000" dirty="0" err="1" smtClean="0"/>
              <a:t>i</a:t>
            </a:r>
            <a:r>
              <a:rPr lang="en-US" sz="2400" b="0" dirty="0" smtClean="0"/>
              <a:t>))</a:t>
            </a:r>
          </a:p>
          <a:p>
            <a:pPr>
              <a:lnSpc>
                <a:spcPct val="90000"/>
              </a:lnSpc>
            </a:pPr>
            <a:r>
              <a:rPr lang="en-US" sz="2400" b="0" dirty="0" smtClean="0"/>
              <a:t>E.g</a:t>
            </a:r>
            <a:r>
              <a:rPr lang="en-US" sz="2400" b="0" dirty="0"/>
              <a:t>., the probability of a complete false alarm (no burglary or earthquake) with two calls is:</a:t>
            </a:r>
          </a:p>
          <a:p>
            <a:pPr>
              <a:lnSpc>
                <a:spcPct val="90000"/>
              </a:lnSpc>
              <a:buFont typeface="Wingdings" charset="2"/>
              <a:buNone/>
            </a:pPr>
            <a:r>
              <a:rPr lang="en-US" sz="2400" b="0" dirty="0" err="1"/>
              <a:t>P(</a:t>
            </a:r>
            <a:r>
              <a:rPr lang="en-US" sz="2400" b="0" i="1" dirty="0" err="1"/>
              <a:t>j</a:t>
            </a:r>
            <a:r>
              <a:rPr lang="en-US" sz="2400" b="0" i="1" dirty="0" smtClean="0"/>
              <a:t>, </a:t>
            </a:r>
            <a:r>
              <a:rPr lang="en-US" sz="2400" b="0" i="1" dirty="0" err="1" smtClean="0"/>
              <a:t>m</a:t>
            </a:r>
            <a:r>
              <a:rPr lang="en-US" sz="2400" b="0" i="1" dirty="0" smtClean="0"/>
              <a:t>, a, </a:t>
            </a:r>
            <a:r>
              <a:rPr lang="en-US" sz="2400" b="0" dirty="0" err="1" smtClean="0">
                <a:sym typeface="Symbol" charset="2"/>
              </a:rPr>
              <a:t></a:t>
            </a:r>
            <a:r>
              <a:rPr lang="en-US" sz="2400" b="0" i="1" dirty="0" err="1"/>
              <a:t>b</a:t>
            </a:r>
            <a:r>
              <a:rPr lang="en-US" sz="2400" b="0" i="1" dirty="0" smtClean="0"/>
              <a:t>, </a:t>
            </a:r>
            <a:r>
              <a:rPr lang="en-US" sz="2400" b="0" dirty="0" err="1" smtClean="0">
                <a:sym typeface="Symbol" charset="2"/>
              </a:rPr>
              <a:t></a:t>
            </a:r>
            <a:r>
              <a:rPr lang="en-US" sz="2400" b="0" i="1" dirty="0" err="1"/>
              <a:t>e</a:t>
            </a:r>
            <a:r>
              <a:rPr lang="en-US" sz="2400" b="0" dirty="0" smtClean="0"/>
              <a:t>)</a:t>
            </a:r>
          </a:p>
          <a:p>
            <a:pPr>
              <a:lnSpc>
                <a:spcPct val="90000"/>
              </a:lnSpc>
              <a:buFont typeface="Wingdings" charset="2"/>
              <a:buNone/>
            </a:pPr>
            <a:r>
              <a:rPr lang="en-US" sz="2400" b="0" i="1" dirty="0"/>
              <a:t>	</a:t>
            </a:r>
            <a:r>
              <a:rPr lang="en-US" sz="2400" b="0" dirty="0"/>
              <a:t>=</a:t>
            </a:r>
            <a:r>
              <a:rPr lang="en-US" sz="2400" b="0" i="1" dirty="0"/>
              <a:t> </a:t>
            </a:r>
            <a:r>
              <a:rPr lang="en-US" sz="2400" b="0" dirty="0" err="1"/>
              <a:t>P(</a:t>
            </a:r>
            <a:r>
              <a:rPr lang="en-US" sz="2400" b="0" i="1" dirty="0" err="1"/>
              <a:t>j</a:t>
            </a:r>
            <a:r>
              <a:rPr lang="en-US" sz="2400" b="0" i="1" dirty="0"/>
              <a:t> | a</a:t>
            </a:r>
            <a:r>
              <a:rPr lang="en-US" sz="2400" b="0" dirty="0"/>
              <a:t>) </a:t>
            </a:r>
            <a:r>
              <a:rPr lang="en-US" sz="2400" b="0" dirty="0" err="1"/>
              <a:t>P(</a:t>
            </a:r>
            <a:r>
              <a:rPr lang="en-US" sz="2400" b="0" i="1" dirty="0" err="1"/>
              <a:t>m</a:t>
            </a:r>
            <a:r>
              <a:rPr lang="en-US" sz="2400" b="0" i="1" dirty="0"/>
              <a:t> | a</a:t>
            </a:r>
            <a:r>
              <a:rPr lang="en-US" sz="2400" b="0" dirty="0"/>
              <a:t>) </a:t>
            </a:r>
            <a:r>
              <a:rPr lang="en-US" sz="2400" b="0" dirty="0" err="1"/>
              <a:t>P(</a:t>
            </a:r>
            <a:r>
              <a:rPr lang="en-US" sz="2400" b="0" i="1" dirty="0" err="1"/>
              <a:t>a</a:t>
            </a:r>
            <a:r>
              <a:rPr lang="en-US" sz="2400" b="0" i="1" dirty="0"/>
              <a:t> | </a:t>
            </a:r>
            <a:r>
              <a:rPr lang="en-US" sz="2400" b="0" dirty="0" err="1">
                <a:sym typeface="Symbol" charset="2"/>
              </a:rPr>
              <a:t></a:t>
            </a:r>
            <a:r>
              <a:rPr lang="en-US" sz="2400" b="0" i="1" dirty="0" err="1"/>
              <a:t>b</a:t>
            </a:r>
            <a:r>
              <a:rPr lang="en-US" sz="2400" b="0" i="1" dirty="0"/>
              <a:t>, </a:t>
            </a:r>
            <a:r>
              <a:rPr lang="en-US" sz="2400" b="0" dirty="0" err="1">
                <a:sym typeface="Symbol" charset="2"/>
              </a:rPr>
              <a:t></a:t>
            </a:r>
            <a:r>
              <a:rPr lang="en-US" sz="2400" b="0" i="1" dirty="0" err="1"/>
              <a:t>e</a:t>
            </a:r>
            <a:r>
              <a:rPr lang="en-US" sz="2400" b="0" dirty="0"/>
              <a:t>) </a:t>
            </a:r>
            <a:r>
              <a:rPr lang="en-US" sz="2400" b="0" dirty="0" err="1"/>
              <a:t>P(</a:t>
            </a:r>
            <a:r>
              <a:rPr lang="en-US" sz="2400" b="0" dirty="0" err="1">
                <a:sym typeface="Symbol" charset="2"/>
              </a:rPr>
              <a:t></a:t>
            </a:r>
            <a:r>
              <a:rPr lang="en-US" sz="2400" b="0" i="1" dirty="0" err="1"/>
              <a:t>b</a:t>
            </a:r>
            <a:r>
              <a:rPr lang="en-US" sz="2400" b="0" dirty="0"/>
              <a:t>) </a:t>
            </a:r>
            <a:r>
              <a:rPr lang="en-US" sz="2400" b="0" dirty="0" err="1"/>
              <a:t>P(</a:t>
            </a:r>
            <a:r>
              <a:rPr lang="en-US" sz="2400" b="0" dirty="0" err="1">
                <a:sym typeface="Symbol" charset="2"/>
              </a:rPr>
              <a:t></a:t>
            </a:r>
            <a:r>
              <a:rPr lang="en-US" sz="2400" b="0" i="1" dirty="0" err="1"/>
              <a:t>e</a:t>
            </a:r>
            <a:r>
              <a:rPr lang="en-US" sz="2400" b="0" dirty="0"/>
              <a:t>)</a:t>
            </a:r>
          </a:p>
          <a:p>
            <a:pPr>
              <a:lnSpc>
                <a:spcPct val="90000"/>
              </a:lnSpc>
              <a:buFont typeface="Wingdings" charset="2"/>
              <a:buNone/>
            </a:pPr>
            <a:r>
              <a:rPr lang="en-US" sz="2400" b="0" dirty="0"/>
              <a:t>	= .</a:t>
            </a:r>
            <a:r>
              <a:rPr lang="en-US" sz="2400" b="0" dirty="0" smtClean="0"/>
              <a:t>9 </a:t>
            </a:r>
            <a:r>
              <a:rPr lang="en-US" sz="2400" b="0" dirty="0" err="1" smtClean="0"/>
              <a:t>x</a:t>
            </a:r>
            <a:r>
              <a:rPr lang="en-US" sz="2400" b="0" dirty="0" smtClean="0"/>
              <a:t> </a:t>
            </a:r>
            <a:r>
              <a:rPr lang="en-US" sz="2400" b="0" dirty="0"/>
              <a:t>.7 </a:t>
            </a:r>
            <a:r>
              <a:rPr lang="en-US" sz="2400" b="0" dirty="0" err="1"/>
              <a:t>x</a:t>
            </a:r>
            <a:r>
              <a:rPr lang="en-US" sz="2400" b="0" dirty="0"/>
              <a:t> .001 </a:t>
            </a:r>
            <a:r>
              <a:rPr lang="en-US" sz="2400" b="0" dirty="0" err="1"/>
              <a:t>x</a:t>
            </a:r>
            <a:r>
              <a:rPr lang="en-US" sz="2400" b="0" dirty="0"/>
              <a:t> .999 </a:t>
            </a:r>
            <a:r>
              <a:rPr lang="en-US" sz="2400" b="0" dirty="0" err="1"/>
              <a:t>x</a:t>
            </a:r>
            <a:r>
              <a:rPr lang="en-US" sz="2400" b="0" dirty="0"/>
              <a:t> .998 </a:t>
            </a:r>
            <a:r>
              <a:rPr lang="en-US" sz="2400" b="0" dirty="0" err="1">
                <a:sym typeface="Symbol" charset="2"/>
              </a:rPr>
              <a:t></a:t>
            </a:r>
            <a:r>
              <a:rPr lang="en-US" sz="2400" b="0" dirty="0">
                <a:sym typeface="Symbol" charset="2"/>
              </a:rPr>
              <a:t> .000063</a:t>
            </a:r>
            <a:endParaRPr lang="en-US" sz="2400" b="0" dirty="0"/>
          </a:p>
        </p:txBody>
      </p:sp>
      <p:sp>
        <p:nvSpPr>
          <p:cNvPr id="1541125" name="Text Box 5"/>
          <p:cNvSpPr txBox="1">
            <a:spLocks noChangeArrowheads="1"/>
          </p:cNvSpPr>
          <p:nvPr/>
        </p:nvSpPr>
        <p:spPr bwMode="auto">
          <a:xfrm>
            <a:off x="2272018" y="139251"/>
            <a:ext cx="204503" cy="304800"/>
          </a:xfrm>
          <a:prstGeom prst="rect">
            <a:avLst/>
          </a:prstGeom>
          <a:noFill/>
          <a:ln w="9525">
            <a:noFill/>
            <a:miter lim="800000"/>
            <a:headEnd/>
            <a:tailEnd/>
          </a:ln>
          <a:effectLst/>
        </p:spPr>
        <p:txBody>
          <a:bodyPr wrap="square">
            <a:prstTxWarp prst="textNoShape">
              <a:avLst/>
            </a:prstTxWarp>
            <a:spAutoFit/>
          </a:bodyPr>
          <a:lstStyle/>
          <a:p>
            <a:pPr eaLnBrk="1" hangingPunct="1"/>
            <a:r>
              <a:rPr lang="en-US" sz="1400" i="1" dirty="0"/>
              <a:t>n</a:t>
            </a:r>
          </a:p>
        </p:txBody>
      </p:sp>
      <p:pic>
        <p:nvPicPr>
          <p:cNvPr id="7" name="Picture 6"/>
          <p:cNvPicPr>
            <a:picLocks noChangeAspect="1"/>
          </p:cNvPicPr>
          <p:nvPr/>
        </p:nvPicPr>
        <p:blipFill>
          <a:blip r:embed="rId3"/>
          <a:stretch>
            <a:fillRect/>
          </a:stretch>
        </p:blipFill>
        <p:spPr>
          <a:xfrm>
            <a:off x="733425" y="3074737"/>
            <a:ext cx="5443981" cy="3651183"/>
          </a:xfrm>
          <a:prstGeom prst="rect">
            <a:avLst/>
          </a:prstGeom>
          <a:solidFill>
            <a:srgbClr val="FFFFFF"/>
          </a:solidFill>
          <a:ln>
            <a:solidFill>
              <a:srgbClr val="345DFF"/>
            </a:solidFill>
          </a:ln>
        </p:spPr>
      </p:pic>
    </p:spTree>
    <p:extLst>
      <p:ext uri="{BB962C8B-B14F-4D97-AF65-F5344CB8AC3E}">
        <p14:creationId xmlns:p14="http://schemas.microsoft.com/office/powerpoint/2010/main" val="339863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1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1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1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1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12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175179" y="233363"/>
            <a:ext cx="8584646" cy="639762"/>
          </a:xfrm>
        </p:spPr>
        <p:txBody>
          <a:bodyPr/>
          <a:lstStyle/>
          <a:p>
            <a:r>
              <a:rPr lang="en-US" sz="3200" dirty="0"/>
              <a:t>Enumeration in Bayesian Networks</a:t>
            </a:r>
          </a:p>
        </p:txBody>
      </p:sp>
      <p:sp>
        <p:nvSpPr>
          <p:cNvPr id="5" name="Slide Number Placeholder 5"/>
          <p:cNvSpPr>
            <a:spLocks noGrp="1"/>
          </p:cNvSpPr>
          <p:nvPr>
            <p:ph type="sldNum" sz="quarter" idx="12"/>
          </p:nvPr>
        </p:nvSpPr>
        <p:spPr/>
        <p:txBody>
          <a:bodyPr>
            <a:normAutofit/>
          </a:bodyPr>
          <a:lstStyle/>
          <a:p>
            <a:fld id="{FED97952-8A8C-7A44-9D00-17F0F485AF7E}" type="slidenum">
              <a:rPr lang="en-US"/>
              <a:pPr/>
              <a:t>4</a:t>
            </a:fld>
            <a:endParaRPr lang="en-US"/>
          </a:p>
        </p:txBody>
      </p:sp>
      <p:sp>
        <p:nvSpPr>
          <p:cNvPr id="1596419" name="Rectangle 3"/>
          <p:cNvSpPr>
            <a:spLocks noGrp="1" noChangeArrowheads="1"/>
          </p:cNvSpPr>
          <p:nvPr>
            <p:ph sz="quarter" idx="1"/>
          </p:nvPr>
        </p:nvSpPr>
        <p:spPr>
          <a:xfrm>
            <a:off x="175179" y="674538"/>
            <a:ext cx="8513762" cy="5409500"/>
          </a:xfrm>
        </p:spPr>
        <p:txBody>
          <a:bodyPr>
            <a:normAutofit/>
          </a:bodyPr>
          <a:lstStyle/>
          <a:p>
            <a:r>
              <a:rPr lang="en-US" sz="2400" dirty="0"/>
              <a:t>Compute probabilities from Bayesian network as if from FJPT, but without explicitly constructing the table</a:t>
            </a:r>
          </a:p>
          <a:p>
            <a:pPr lvl="1"/>
            <a:r>
              <a:rPr lang="en-US" sz="2000" dirty="0"/>
              <a:t>Otherwise would lose benefit of decomposing full table into network</a:t>
            </a:r>
          </a:p>
          <a:p>
            <a:r>
              <a:rPr lang="en-US" sz="2400" dirty="0"/>
              <a:t>Consider simple query on burglary network</a:t>
            </a:r>
          </a:p>
          <a:p>
            <a:pPr lvl="1">
              <a:buFont typeface="Wingdings" charset="2"/>
              <a:buNone/>
            </a:pPr>
            <a:r>
              <a:rPr lang="en-US" sz="2000" b="1" dirty="0"/>
              <a:t>P</a:t>
            </a:r>
            <a:r>
              <a:rPr lang="en-US" sz="2000" dirty="0" smtClean="0"/>
              <a:t>(</a:t>
            </a:r>
            <a:r>
              <a:rPr lang="en-US" sz="2000" i="1" dirty="0"/>
              <a:t>b</a:t>
            </a:r>
            <a:r>
              <a:rPr lang="en-US" sz="2000" dirty="0" smtClean="0"/>
              <a:t> </a:t>
            </a:r>
            <a:r>
              <a:rPr lang="en-US" sz="2000" dirty="0"/>
              <a:t>|</a:t>
            </a:r>
            <a:r>
              <a:rPr lang="en-US" sz="2000" b="1" i="1" dirty="0"/>
              <a:t> </a:t>
            </a:r>
            <a:r>
              <a:rPr lang="en-US" sz="2000" i="1" dirty="0" err="1"/>
              <a:t>j,m</a:t>
            </a:r>
            <a:r>
              <a:rPr lang="en-US" sz="2000" dirty="0"/>
              <a:t>)</a:t>
            </a:r>
          </a:p>
          <a:p>
            <a:pPr lvl="1">
              <a:buFont typeface="Wingdings" charset="2"/>
              <a:buNone/>
            </a:pPr>
            <a:r>
              <a:rPr lang="en-US" sz="2000" dirty="0"/>
              <a:t>= </a:t>
            </a:r>
            <a:r>
              <a:rPr lang="en-US" sz="2000" b="1" dirty="0"/>
              <a:t>P</a:t>
            </a:r>
            <a:r>
              <a:rPr lang="en-US" sz="2000" dirty="0" smtClean="0"/>
              <a:t>(</a:t>
            </a:r>
            <a:r>
              <a:rPr lang="en-US" sz="2000" i="1" dirty="0" err="1"/>
              <a:t>b</a:t>
            </a:r>
            <a:r>
              <a:rPr lang="en-US" sz="2000" i="1" dirty="0" err="1" smtClean="0"/>
              <a:t>,</a:t>
            </a:r>
            <a:r>
              <a:rPr lang="en-US" sz="2000" i="1" dirty="0" err="1"/>
              <a:t>j,m</a:t>
            </a:r>
            <a:r>
              <a:rPr lang="en-US" sz="2000" dirty="0"/>
              <a:t>)/P(</a:t>
            </a:r>
            <a:r>
              <a:rPr lang="en-US" sz="2000" i="1" dirty="0" err="1"/>
              <a:t>j,m</a:t>
            </a:r>
            <a:r>
              <a:rPr lang="en-US" sz="2000" dirty="0"/>
              <a:t>)</a:t>
            </a:r>
          </a:p>
          <a:p>
            <a:pPr lvl="1">
              <a:buFont typeface="Wingdings" charset="2"/>
              <a:buNone/>
            </a:pPr>
            <a:r>
              <a:rPr lang="en-US" sz="2000" dirty="0"/>
              <a:t>= </a:t>
            </a:r>
            <a:r>
              <a:rPr lang="en-US" sz="2000" i="1" dirty="0">
                <a:sym typeface="Symbol" charset="2"/>
              </a:rPr>
              <a:t></a:t>
            </a:r>
            <a:r>
              <a:rPr lang="en-US" sz="2000" b="1" dirty="0"/>
              <a:t>P</a:t>
            </a:r>
            <a:r>
              <a:rPr lang="en-US" sz="2000" dirty="0" smtClean="0"/>
              <a:t>(</a:t>
            </a:r>
            <a:r>
              <a:rPr lang="en-US" sz="2000" i="1" dirty="0" err="1"/>
              <a:t>b</a:t>
            </a:r>
            <a:r>
              <a:rPr lang="en-US" sz="2000" i="1" dirty="0" err="1" smtClean="0"/>
              <a:t>,</a:t>
            </a:r>
            <a:r>
              <a:rPr lang="en-US" sz="2000" i="1" dirty="0" err="1"/>
              <a:t>j,m</a:t>
            </a:r>
            <a:r>
              <a:rPr lang="en-US" sz="2000" dirty="0"/>
              <a:t>)</a:t>
            </a:r>
          </a:p>
          <a:p>
            <a:pPr lvl="1">
              <a:buFont typeface="Wingdings" charset="2"/>
              <a:buNone/>
            </a:pPr>
            <a:r>
              <a:rPr lang="en-US" sz="2000" dirty="0"/>
              <a:t>= </a:t>
            </a:r>
            <a:r>
              <a:rPr lang="en-US" sz="2000" i="1" dirty="0" err="1">
                <a:sym typeface="Symbol" charset="2"/>
              </a:rPr>
              <a:t></a:t>
            </a:r>
            <a:r>
              <a:rPr lang="el-GR" sz="2000" dirty="0">
                <a:ea typeface="Arial" charset="0"/>
                <a:cs typeface="Arial" charset="0"/>
              </a:rPr>
              <a:t>Σ</a:t>
            </a:r>
            <a:r>
              <a:rPr lang="el-GR" sz="2000" i="1" baseline="-25000" dirty="0">
                <a:ea typeface="Arial" charset="0"/>
                <a:cs typeface="Arial" charset="0"/>
              </a:rPr>
              <a:t>e</a:t>
            </a:r>
            <a:r>
              <a:rPr lang="el-GR" sz="2000" dirty="0">
                <a:ea typeface="Arial" charset="0"/>
                <a:cs typeface="Arial" charset="0"/>
              </a:rPr>
              <a:t>Σ</a:t>
            </a:r>
            <a:r>
              <a:rPr lang="el-GR" sz="2000" i="1" baseline="-25000" dirty="0">
                <a:ea typeface="Arial" charset="0"/>
                <a:cs typeface="Arial" charset="0"/>
              </a:rPr>
              <a:t>a</a:t>
            </a:r>
            <a:r>
              <a:rPr lang="el-GR" sz="2000" b="1" dirty="0">
                <a:ea typeface="Arial" charset="0"/>
                <a:cs typeface="Arial" charset="0"/>
              </a:rPr>
              <a:t>P</a:t>
            </a:r>
            <a:r>
              <a:rPr lang="el-GR" sz="2000" dirty="0" smtClean="0">
                <a:ea typeface="Arial" charset="0"/>
                <a:cs typeface="Arial" charset="0"/>
              </a:rPr>
              <a:t>(</a:t>
            </a:r>
            <a:r>
              <a:rPr lang="en-US" sz="2000" i="1" dirty="0">
                <a:ea typeface="Arial" charset="0"/>
                <a:cs typeface="Arial" charset="0"/>
              </a:rPr>
              <a:t>b</a:t>
            </a:r>
            <a:r>
              <a:rPr lang="el-GR" sz="2000" i="1" dirty="0" smtClean="0">
                <a:ea typeface="Arial" charset="0"/>
                <a:cs typeface="Arial" charset="0"/>
              </a:rPr>
              <a:t>,</a:t>
            </a:r>
            <a:r>
              <a:rPr lang="el-GR" sz="2000" i="1" dirty="0">
                <a:ea typeface="Arial" charset="0"/>
                <a:cs typeface="Arial" charset="0"/>
              </a:rPr>
              <a:t>e,a,j,m</a:t>
            </a:r>
            <a:r>
              <a:rPr lang="el-GR" sz="2000" dirty="0">
                <a:ea typeface="Arial" charset="0"/>
                <a:cs typeface="Arial" charset="0"/>
              </a:rPr>
              <a:t>)</a:t>
            </a:r>
          </a:p>
          <a:p>
            <a:pPr lvl="1">
              <a:buFont typeface="Wingdings" charset="2"/>
              <a:buNone/>
            </a:pPr>
            <a:r>
              <a:rPr lang="en-US" sz="2000" dirty="0">
                <a:ea typeface="Arial" charset="0"/>
                <a:cs typeface="Arial" charset="0"/>
              </a:rPr>
              <a:t>= </a:t>
            </a:r>
            <a:r>
              <a:rPr lang="en-US" sz="2000" i="1" dirty="0" err="1">
                <a:sym typeface="Symbol" charset="2"/>
              </a:rPr>
              <a:t></a:t>
            </a:r>
            <a:r>
              <a:rPr lang="el-GR" sz="2000" dirty="0">
                <a:ea typeface="Arial" charset="0"/>
                <a:cs typeface="Arial" charset="0"/>
              </a:rPr>
              <a:t>Σ</a:t>
            </a:r>
            <a:r>
              <a:rPr lang="el-GR" sz="2000" i="1" baseline="-25000" dirty="0">
                <a:ea typeface="Arial" charset="0"/>
                <a:cs typeface="Arial" charset="0"/>
              </a:rPr>
              <a:t>e</a:t>
            </a:r>
            <a:r>
              <a:rPr lang="el-GR" sz="2000" dirty="0">
                <a:ea typeface="Arial" charset="0"/>
                <a:cs typeface="Arial" charset="0"/>
              </a:rPr>
              <a:t>Σ</a:t>
            </a:r>
            <a:r>
              <a:rPr lang="el-GR" sz="2000" i="1" baseline="-25000" dirty="0">
                <a:ea typeface="Arial" charset="0"/>
                <a:cs typeface="Arial" charset="0"/>
              </a:rPr>
              <a:t>a</a:t>
            </a:r>
            <a:r>
              <a:rPr lang="el-GR" sz="2000" b="1" dirty="0">
                <a:ea typeface="Arial" charset="0"/>
                <a:cs typeface="Arial" charset="0"/>
              </a:rPr>
              <a:t>P</a:t>
            </a:r>
            <a:r>
              <a:rPr lang="el-GR" sz="2000" dirty="0" smtClean="0">
                <a:ea typeface="Arial" charset="0"/>
                <a:cs typeface="Arial" charset="0"/>
              </a:rPr>
              <a:t>(</a:t>
            </a:r>
            <a:r>
              <a:rPr lang="en-US" sz="2000" i="1" dirty="0">
                <a:ea typeface="Arial" charset="0"/>
                <a:cs typeface="Arial" charset="0"/>
              </a:rPr>
              <a:t>b</a:t>
            </a:r>
            <a:r>
              <a:rPr lang="el-GR" sz="2000" i="1" dirty="0" smtClean="0">
                <a:ea typeface="Arial" charset="0"/>
                <a:cs typeface="Arial" charset="0"/>
              </a:rPr>
              <a:t>) </a:t>
            </a:r>
            <a:r>
              <a:rPr lang="el-GR" sz="2000" i="1" dirty="0">
                <a:ea typeface="Arial" charset="0"/>
                <a:cs typeface="Arial" charset="0"/>
              </a:rPr>
              <a:t>P(e) </a:t>
            </a:r>
            <a:r>
              <a:rPr lang="el-GR" sz="2000" b="1" dirty="0">
                <a:ea typeface="Arial" charset="0"/>
                <a:cs typeface="Arial" charset="0"/>
              </a:rPr>
              <a:t>P</a:t>
            </a:r>
            <a:r>
              <a:rPr lang="el-GR" sz="2000" i="1" dirty="0">
                <a:ea typeface="Arial" charset="0"/>
                <a:cs typeface="Arial" charset="0"/>
              </a:rPr>
              <a:t>(a | </a:t>
            </a:r>
            <a:r>
              <a:rPr lang="en-US" sz="2000" i="1" dirty="0" smtClean="0">
                <a:ea typeface="Arial" charset="0"/>
                <a:cs typeface="Arial" charset="0"/>
              </a:rPr>
              <a:t>b</a:t>
            </a:r>
            <a:r>
              <a:rPr lang="el-GR" sz="2000" i="1" dirty="0" smtClean="0">
                <a:ea typeface="Arial" charset="0"/>
                <a:cs typeface="Arial" charset="0"/>
              </a:rPr>
              <a:t>,</a:t>
            </a:r>
            <a:r>
              <a:rPr lang="el-GR" sz="2000" i="1" dirty="0">
                <a:ea typeface="Arial" charset="0"/>
                <a:cs typeface="Arial" charset="0"/>
              </a:rPr>
              <a:t>e) P(j | a) P(m | a)</a:t>
            </a:r>
          </a:p>
          <a:p>
            <a:pPr lvl="1">
              <a:buFont typeface="Wingdings" charset="2"/>
              <a:buNone/>
            </a:pPr>
            <a:r>
              <a:rPr lang="en-US" sz="2000" dirty="0">
                <a:ea typeface="Arial" charset="0"/>
                <a:cs typeface="Arial" charset="0"/>
              </a:rPr>
              <a:t>= </a:t>
            </a:r>
            <a:r>
              <a:rPr lang="en-US" sz="2000" i="1" dirty="0" err="1">
                <a:sym typeface="Symbol" charset="2"/>
              </a:rPr>
              <a:t></a:t>
            </a:r>
            <a:r>
              <a:rPr lang="el-GR" sz="2000" b="1" dirty="0">
                <a:ea typeface="Arial" charset="0"/>
                <a:cs typeface="Arial" charset="0"/>
              </a:rPr>
              <a:t>P</a:t>
            </a:r>
            <a:r>
              <a:rPr lang="el-GR" sz="2000" dirty="0" smtClean="0">
                <a:ea typeface="Arial" charset="0"/>
                <a:cs typeface="Arial" charset="0"/>
              </a:rPr>
              <a:t>(</a:t>
            </a:r>
            <a:r>
              <a:rPr lang="en-US" sz="2000" i="1" dirty="0">
                <a:ea typeface="Arial" charset="0"/>
                <a:cs typeface="Arial" charset="0"/>
              </a:rPr>
              <a:t>b</a:t>
            </a:r>
            <a:r>
              <a:rPr lang="el-GR" sz="2000" i="1" dirty="0" smtClean="0">
                <a:ea typeface="Arial" charset="0"/>
                <a:cs typeface="Arial" charset="0"/>
              </a:rPr>
              <a:t>)</a:t>
            </a:r>
            <a:r>
              <a:rPr lang="el-GR" sz="2000" dirty="0">
                <a:ea typeface="Arial" charset="0"/>
                <a:cs typeface="Arial" charset="0"/>
              </a:rPr>
              <a:t>Σ</a:t>
            </a:r>
            <a:r>
              <a:rPr lang="el-GR" sz="2000" i="1" baseline="-25000" dirty="0">
                <a:ea typeface="Arial" charset="0"/>
                <a:cs typeface="Arial" charset="0"/>
              </a:rPr>
              <a:t>e </a:t>
            </a:r>
            <a:r>
              <a:rPr lang="el-GR" sz="2000" i="1" dirty="0">
                <a:ea typeface="Arial" charset="0"/>
                <a:cs typeface="Arial" charset="0"/>
              </a:rPr>
              <a:t>P(e)</a:t>
            </a:r>
            <a:r>
              <a:rPr lang="el-GR" sz="2000" i="1" baseline="-25000" dirty="0">
                <a:ea typeface="Arial" charset="0"/>
                <a:cs typeface="Arial" charset="0"/>
              </a:rPr>
              <a:t> </a:t>
            </a:r>
            <a:r>
              <a:rPr lang="el-GR" sz="2000" dirty="0">
                <a:ea typeface="Arial" charset="0"/>
                <a:cs typeface="Arial" charset="0"/>
              </a:rPr>
              <a:t>Σ</a:t>
            </a:r>
            <a:r>
              <a:rPr lang="el-GR" sz="2000" i="1" baseline="-25000" dirty="0">
                <a:ea typeface="Arial" charset="0"/>
                <a:cs typeface="Arial" charset="0"/>
              </a:rPr>
              <a:t>a</a:t>
            </a:r>
            <a:r>
              <a:rPr lang="el-GR" sz="2000" i="1" dirty="0">
                <a:ea typeface="Arial" charset="0"/>
                <a:cs typeface="Arial" charset="0"/>
              </a:rPr>
              <a:t> </a:t>
            </a:r>
            <a:r>
              <a:rPr lang="el-GR" sz="2000" b="1" dirty="0">
                <a:ea typeface="Arial" charset="0"/>
                <a:cs typeface="Arial" charset="0"/>
              </a:rPr>
              <a:t>P</a:t>
            </a:r>
            <a:r>
              <a:rPr lang="el-GR" sz="2000" i="1" dirty="0">
                <a:ea typeface="Arial" charset="0"/>
                <a:cs typeface="Arial" charset="0"/>
              </a:rPr>
              <a:t>(a | </a:t>
            </a:r>
            <a:r>
              <a:rPr lang="en-US" sz="2000" i="1" dirty="0" smtClean="0">
                <a:ea typeface="Arial" charset="0"/>
                <a:cs typeface="Arial" charset="0"/>
              </a:rPr>
              <a:t>b</a:t>
            </a:r>
            <a:r>
              <a:rPr lang="el-GR" sz="2000" i="1" dirty="0" smtClean="0">
                <a:ea typeface="Arial" charset="0"/>
                <a:cs typeface="Arial" charset="0"/>
              </a:rPr>
              <a:t>,</a:t>
            </a:r>
            <a:r>
              <a:rPr lang="el-GR" sz="2000" i="1" dirty="0">
                <a:ea typeface="Arial" charset="0"/>
                <a:cs typeface="Arial" charset="0"/>
              </a:rPr>
              <a:t>e) P(j | a) P(m | a</a:t>
            </a:r>
            <a:r>
              <a:rPr lang="el-GR" sz="2000" i="1" dirty="0" smtClean="0">
                <a:ea typeface="Arial" charset="0"/>
                <a:cs typeface="Arial" charset="0"/>
              </a:rPr>
              <a:t>)</a:t>
            </a:r>
            <a:endParaRPr lang="en-US" sz="2400" dirty="0">
              <a:ea typeface="Arial" charset="0"/>
              <a:cs typeface="Arial" charset="0"/>
            </a:endParaRPr>
          </a:p>
          <a:p>
            <a:r>
              <a:rPr lang="en-US" sz="2400" dirty="0">
                <a:ea typeface="Arial" charset="0"/>
                <a:cs typeface="Arial" charset="0"/>
              </a:rPr>
              <a:t>Compute by</a:t>
            </a:r>
            <a:r>
              <a:rPr lang="en-US" sz="2400" dirty="0" smtClean="0">
                <a:ea typeface="Arial" charset="0"/>
                <a:cs typeface="Arial" charset="0"/>
              </a:rPr>
              <a:t> proceeding through terms </a:t>
            </a:r>
            <a:r>
              <a:rPr lang="en-US" sz="2400" dirty="0">
                <a:ea typeface="Arial" charset="0"/>
                <a:cs typeface="Arial" charset="0"/>
              </a:rPr>
              <a:t>in a depth-first fashion, multiplying</a:t>
            </a:r>
            <a:r>
              <a:rPr lang="en-US" sz="2400" dirty="0" smtClean="0">
                <a:ea typeface="Arial" charset="0"/>
                <a:cs typeface="Arial" charset="0"/>
              </a:rPr>
              <a:t> and adding CPT entries </a:t>
            </a:r>
            <a:r>
              <a:rPr lang="en-US" sz="2400" dirty="0">
                <a:ea typeface="Arial" charset="0"/>
                <a:cs typeface="Arial" charset="0"/>
              </a:rPr>
              <a:t>as we go</a:t>
            </a:r>
          </a:p>
        </p:txBody>
      </p:sp>
      <p:pic>
        <p:nvPicPr>
          <p:cNvPr id="1596420" name="Picture 4" descr="Picture 1"/>
          <p:cNvPicPr>
            <a:picLocks noChangeAspect="1" noChangeArrowheads="1"/>
          </p:cNvPicPr>
          <p:nvPr/>
        </p:nvPicPr>
        <p:blipFill>
          <a:blip r:embed="rId3"/>
          <a:srcRect/>
          <a:stretch>
            <a:fillRect/>
          </a:stretch>
        </p:blipFill>
        <p:spPr bwMode="auto">
          <a:xfrm flipH="1" flipV="1">
            <a:off x="6235358" y="2260895"/>
            <a:ext cx="2333625" cy="2355850"/>
          </a:xfrm>
          <a:prstGeom prst="rect">
            <a:avLst/>
          </a:prstGeom>
          <a:noFill/>
        </p:spPr>
      </p:pic>
    </p:spTree>
    <p:extLst>
      <p:ext uri="{BB962C8B-B14F-4D97-AF65-F5344CB8AC3E}">
        <p14:creationId xmlns:p14="http://schemas.microsoft.com/office/powerpoint/2010/main" val="1471386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641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6419">
                                            <p:txEl>
                                              <p:pRg st="3" end="3"/>
                                            </p:txEl>
                                          </p:spTgt>
                                        </p:tgtEl>
                                        <p:attrNameLst>
                                          <p:attrName>style.visibility</p:attrName>
                                        </p:attrNameLst>
                                      </p:cBhvr>
                                      <p:to>
                                        <p:strVal val="visible"/>
                                      </p:to>
                                    </p:se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15964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596419">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596419">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596419">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596419">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596419">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596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41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745C75D-92C7-294A-9A6C-015350037DE3}" type="slidenum">
              <a:rPr lang="en-US"/>
              <a:pPr/>
              <a:t>5</a:t>
            </a:fld>
            <a:endParaRPr lang="en-US"/>
          </a:p>
        </p:txBody>
      </p:sp>
      <p:sp>
        <p:nvSpPr>
          <p:cNvPr id="1572866" name="Rectangle 2"/>
          <p:cNvSpPr>
            <a:spLocks noGrp="1" noChangeArrowheads="1"/>
          </p:cNvSpPr>
          <p:nvPr>
            <p:ph type="title"/>
          </p:nvPr>
        </p:nvSpPr>
        <p:spPr>
          <a:xfrm>
            <a:off x="669925" y="144463"/>
            <a:ext cx="7772400" cy="1143000"/>
          </a:xfrm>
        </p:spPr>
        <p:txBody>
          <a:bodyPr>
            <a:normAutofit/>
          </a:bodyPr>
          <a:lstStyle/>
          <a:p>
            <a:pPr>
              <a:lnSpc>
                <a:spcPct val="90000"/>
              </a:lnSpc>
            </a:pPr>
            <a:r>
              <a:rPr lang="en-US" sz="3600" dirty="0" smtClean="0"/>
              <a:t>Conditional </a:t>
            </a:r>
            <a:r>
              <a:rPr lang="en-US" sz="3600" dirty="0"/>
              <a:t>Independence of Nodes</a:t>
            </a:r>
            <a:endParaRPr lang="en-US" sz="4000" dirty="0"/>
          </a:p>
        </p:txBody>
      </p:sp>
      <p:sp>
        <p:nvSpPr>
          <p:cNvPr id="1572867" name="Rectangle 3"/>
          <p:cNvSpPr>
            <a:spLocks noGrp="1" noChangeArrowheads="1"/>
          </p:cNvSpPr>
          <p:nvPr>
            <p:ph type="body" sz="half" idx="4294967295"/>
          </p:nvPr>
        </p:nvSpPr>
        <p:spPr>
          <a:xfrm>
            <a:off x="488950" y="1343025"/>
            <a:ext cx="4006850" cy="4752975"/>
          </a:xfrm>
          <a:prstGeom prst="rect">
            <a:avLst/>
          </a:prstGeom>
        </p:spPr>
        <p:txBody>
          <a:bodyPr/>
          <a:lstStyle/>
          <a:p>
            <a:pPr>
              <a:buFont typeface="Wingdings" charset="2"/>
              <a:buNone/>
            </a:pPr>
            <a:r>
              <a:rPr lang="en-US" sz="2400"/>
              <a:t>A node is conditionally independent of its </a:t>
            </a:r>
            <a:r>
              <a:rPr lang="en-US" sz="2400" i="1"/>
              <a:t>nondescendents</a:t>
            </a:r>
            <a:r>
              <a:rPr lang="en-US" sz="2400"/>
              <a:t> given its </a:t>
            </a:r>
            <a:r>
              <a:rPr lang="en-US" sz="2400" i="1"/>
              <a:t>parents</a:t>
            </a:r>
            <a:endParaRPr lang="en-US" sz="2400"/>
          </a:p>
        </p:txBody>
      </p:sp>
      <p:sp>
        <p:nvSpPr>
          <p:cNvPr id="1572868" name="Rectangle 4"/>
          <p:cNvSpPr>
            <a:spLocks noGrp="1" noChangeArrowheads="1"/>
          </p:cNvSpPr>
          <p:nvPr>
            <p:ph type="body" sz="half" idx="4294967295"/>
          </p:nvPr>
        </p:nvSpPr>
        <p:spPr>
          <a:xfrm>
            <a:off x="4648200" y="1343025"/>
            <a:ext cx="4062413" cy="4752975"/>
          </a:xfrm>
          <a:prstGeom prst="rect">
            <a:avLst/>
          </a:prstGeom>
        </p:spPr>
        <p:txBody>
          <a:bodyPr/>
          <a:lstStyle/>
          <a:p>
            <a:pPr>
              <a:buFont typeface="Wingdings" charset="2"/>
              <a:buNone/>
            </a:pPr>
            <a:r>
              <a:rPr lang="en-US" sz="2400"/>
              <a:t>A node is conditionally independent of </a:t>
            </a:r>
            <a:r>
              <a:rPr lang="en-US" sz="2400" i="1"/>
              <a:t>all others</a:t>
            </a:r>
            <a:r>
              <a:rPr lang="en-US" sz="2400"/>
              <a:t> given its </a:t>
            </a:r>
            <a:r>
              <a:rPr lang="en-US" sz="2400" i="1"/>
              <a:t>Markov blanket</a:t>
            </a:r>
            <a:endParaRPr lang="en-US" sz="2400"/>
          </a:p>
          <a:p>
            <a:pPr lvl="1"/>
            <a:r>
              <a:rPr lang="en-US" sz="2000"/>
              <a:t>Parents, children and children’s parents</a:t>
            </a:r>
          </a:p>
        </p:txBody>
      </p:sp>
      <p:pic>
        <p:nvPicPr>
          <p:cNvPr id="1572869" name="Picture 5" descr="Picture 2"/>
          <p:cNvPicPr>
            <a:picLocks noChangeAspect="1" noChangeArrowheads="1"/>
          </p:cNvPicPr>
          <p:nvPr/>
        </p:nvPicPr>
        <p:blipFill>
          <a:blip r:embed="rId3"/>
          <a:srcRect/>
          <a:stretch>
            <a:fillRect/>
          </a:stretch>
        </p:blipFill>
        <p:spPr bwMode="auto">
          <a:xfrm flipH="1" flipV="1">
            <a:off x="544513" y="3327400"/>
            <a:ext cx="3832225" cy="3184525"/>
          </a:xfrm>
          <a:prstGeom prst="rect">
            <a:avLst/>
          </a:prstGeom>
          <a:noFill/>
        </p:spPr>
      </p:pic>
      <p:pic>
        <p:nvPicPr>
          <p:cNvPr id="1572870" name="Picture 6" descr="Picture 3"/>
          <p:cNvPicPr>
            <a:picLocks noChangeAspect="1" noChangeArrowheads="1"/>
          </p:cNvPicPr>
          <p:nvPr/>
        </p:nvPicPr>
        <p:blipFill>
          <a:blip r:embed="rId4"/>
          <a:srcRect/>
          <a:stretch>
            <a:fillRect/>
          </a:stretch>
        </p:blipFill>
        <p:spPr bwMode="auto">
          <a:xfrm flipH="1" flipV="1">
            <a:off x="4776788" y="3335338"/>
            <a:ext cx="3816350" cy="3348037"/>
          </a:xfrm>
          <a:prstGeom prst="rect">
            <a:avLst/>
          </a:prstGeom>
          <a:noFill/>
        </p:spPr>
      </p:pic>
    </p:spTree>
    <p:extLst>
      <p:ext uri="{BB962C8B-B14F-4D97-AF65-F5344CB8AC3E}">
        <p14:creationId xmlns:p14="http://schemas.microsoft.com/office/powerpoint/2010/main" val="32957818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286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57286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72868">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572868">
                                            <p:txEl>
                                              <p:pRg st="1" end="1"/>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1572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2867" grpId="0" build="p" autoUpdateAnimBg="0"/>
      <p:bldP spid="157286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formulas</a:t>
            </a:r>
            <a:endParaRPr lang="en-US" dirty="0"/>
          </a:p>
        </p:txBody>
      </p:sp>
      <p:sp>
        <p:nvSpPr>
          <p:cNvPr id="3" name="Content Placeholder 2"/>
          <p:cNvSpPr>
            <a:spLocks noGrp="1"/>
          </p:cNvSpPr>
          <p:nvPr>
            <p:ph idx="1"/>
          </p:nvPr>
        </p:nvSpPr>
        <p:spPr>
          <a:xfrm>
            <a:off x="228600" y="1707656"/>
            <a:ext cx="8915400" cy="3733800"/>
          </a:xfrm>
        </p:spPr>
        <p:txBody>
          <a:bodyPr/>
          <a:lstStyle/>
          <a:p>
            <a:pPr marL="68580" indent="0">
              <a:buNone/>
            </a:pPr>
            <a:r>
              <a:rPr lang="en-US" sz="3200" dirty="0" smtClean="0"/>
              <a:t>Conditional probability: P(</a:t>
            </a:r>
            <a:r>
              <a:rPr lang="en-US" sz="3200" i="1" dirty="0" smtClean="0"/>
              <a:t>a</a:t>
            </a:r>
            <a:r>
              <a:rPr lang="en-US" sz="3200" dirty="0" smtClean="0"/>
              <a:t> | </a:t>
            </a:r>
            <a:r>
              <a:rPr lang="en-US" sz="3200" i="1" dirty="0" smtClean="0"/>
              <a:t>b</a:t>
            </a:r>
            <a:r>
              <a:rPr lang="en-US" sz="3200" dirty="0" smtClean="0"/>
              <a:t>) = P(</a:t>
            </a:r>
            <a:r>
              <a:rPr lang="en-US" sz="3200" i="1" dirty="0" smtClean="0"/>
              <a:t>a</a:t>
            </a:r>
            <a:r>
              <a:rPr lang="en-US" sz="3200" dirty="0" smtClean="0"/>
              <a:t> </a:t>
            </a:r>
            <a:r>
              <a:rPr lang="en-US" sz="3200" dirty="0" smtClean="0">
                <a:sym typeface="Symbol" charset="2"/>
              </a:rPr>
              <a:t></a:t>
            </a:r>
            <a:r>
              <a:rPr lang="en-US" sz="3200" dirty="0" smtClean="0"/>
              <a:t> </a:t>
            </a:r>
            <a:r>
              <a:rPr lang="en-US" sz="3200" i="1" dirty="0" smtClean="0"/>
              <a:t>b</a:t>
            </a:r>
            <a:r>
              <a:rPr lang="en-US" sz="3200" dirty="0" smtClean="0"/>
              <a:t>) / P(</a:t>
            </a:r>
            <a:r>
              <a:rPr lang="en-US" sz="3200" i="1" dirty="0" smtClean="0"/>
              <a:t>b</a:t>
            </a:r>
            <a:r>
              <a:rPr lang="en-US" sz="3200" dirty="0" smtClean="0"/>
              <a:t>)</a:t>
            </a:r>
          </a:p>
          <a:p>
            <a:pPr marL="68580" indent="0">
              <a:lnSpc>
                <a:spcPct val="80000"/>
              </a:lnSpc>
              <a:buNone/>
            </a:pPr>
            <a:r>
              <a:rPr lang="en-US" sz="3200" dirty="0"/>
              <a:t>Product rule: </a:t>
            </a:r>
            <a:r>
              <a:rPr lang="en-US" sz="3200" dirty="0" smtClean="0"/>
              <a:t> P</a:t>
            </a:r>
            <a:r>
              <a:rPr lang="en-US" sz="3200" dirty="0"/>
              <a:t>(</a:t>
            </a:r>
            <a:r>
              <a:rPr lang="en-US" sz="3200" i="1" dirty="0"/>
              <a:t>a </a:t>
            </a:r>
            <a:r>
              <a:rPr lang="en-US" sz="3200" dirty="0">
                <a:sym typeface="Symbol" charset="2"/>
              </a:rPr>
              <a:t> </a:t>
            </a:r>
            <a:r>
              <a:rPr lang="en-US" sz="3200" i="1" dirty="0"/>
              <a:t>b</a:t>
            </a:r>
            <a:r>
              <a:rPr lang="en-US" sz="3200" dirty="0"/>
              <a:t>) = P(</a:t>
            </a:r>
            <a:r>
              <a:rPr lang="en-US" sz="3200" i="1" dirty="0"/>
              <a:t>a</a:t>
            </a:r>
            <a:r>
              <a:rPr lang="en-US" sz="3200" dirty="0"/>
              <a:t> | </a:t>
            </a:r>
            <a:r>
              <a:rPr lang="en-US" sz="3200" i="1" dirty="0"/>
              <a:t>b</a:t>
            </a:r>
            <a:r>
              <a:rPr lang="en-US" sz="3200" dirty="0"/>
              <a:t>) P(</a:t>
            </a:r>
            <a:r>
              <a:rPr lang="en-US" sz="3200" i="1" dirty="0"/>
              <a:t>b</a:t>
            </a:r>
            <a:r>
              <a:rPr lang="en-US" sz="3200" dirty="0"/>
              <a:t>) = P(</a:t>
            </a:r>
            <a:r>
              <a:rPr lang="en-US" sz="3200" i="1" dirty="0"/>
              <a:t>b</a:t>
            </a:r>
            <a:r>
              <a:rPr lang="en-US" sz="3200" dirty="0"/>
              <a:t> | </a:t>
            </a:r>
            <a:r>
              <a:rPr lang="en-US" sz="3200" i="1" dirty="0"/>
              <a:t>a</a:t>
            </a:r>
            <a:r>
              <a:rPr lang="en-US" sz="3200" dirty="0"/>
              <a:t>) P(</a:t>
            </a:r>
            <a:r>
              <a:rPr lang="en-US" sz="3200" i="1" dirty="0"/>
              <a:t>a</a:t>
            </a:r>
            <a:r>
              <a:rPr lang="en-US" sz="3200" dirty="0"/>
              <a:t>)</a:t>
            </a:r>
          </a:p>
          <a:p>
            <a:pPr marL="68580" indent="0">
              <a:lnSpc>
                <a:spcPct val="80000"/>
              </a:lnSpc>
              <a:buNone/>
            </a:pPr>
            <a:r>
              <a:rPr lang="en-US" sz="3200" dirty="0">
                <a:sym typeface="Symbol" charset="2"/>
              </a:rPr>
              <a:t>	 </a:t>
            </a:r>
            <a:r>
              <a:rPr lang="en-US" sz="3200" dirty="0"/>
              <a:t>Bayes' rule: P(</a:t>
            </a:r>
            <a:r>
              <a:rPr lang="en-US" sz="3200" i="1" dirty="0"/>
              <a:t>a</a:t>
            </a:r>
            <a:r>
              <a:rPr lang="en-US" sz="3200" dirty="0"/>
              <a:t> | </a:t>
            </a:r>
            <a:r>
              <a:rPr lang="en-US" sz="3200" i="1" dirty="0"/>
              <a:t>b</a:t>
            </a:r>
            <a:r>
              <a:rPr lang="en-US" sz="3200" dirty="0"/>
              <a:t>) = P(</a:t>
            </a:r>
            <a:r>
              <a:rPr lang="en-US" sz="3200" i="1" dirty="0"/>
              <a:t>b</a:t>
            </a:r>
            <a:r>
              <a:rPr lang="en-US" sz="3200" dirty="0"/>
              <a:t> | </a:t>
            </a:r>
            <a:r>
              <a:rPr lang="en-US" sz="3200" i="1" dirty="0"/>
              <a:t>a</a:t>
            </a:r>
            <a:r>
              <a:rPr lang="en-US" sz="3200" dirty="0"/>
              <a:t>) P(</a:t>
            </a:r>
            <a:r>
              <a:rPr lang="en-US" sz="3200" i="1" dirty="0"/>
              <a:t>a</a:t>
            </a:r>
            <a:r>
              <a:rPr lang="en-US" sz="3200" dirty="0"/>
              <a:t>) / P(</a:t>
            </a:r>
            <a:r>
              <a:rPr lang="en-US" sz="3200" i="1" dirty="0"/>
              <a:t>b</a:t>
            </a:r>
            <a:r>
              <a:rPr lang="en-US" sz="3200" dirty="0"/>
              <a:t>)</a:t>
            </a:r>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6</a:t>
            </a:fld>
            <a:endParaRPr lang="en-US">
              <a:uFillTx/>
            </a:endParaRPr>
          </a:p>
        </p:txBody>
      </p:sp>
    </p:spTree>
    <p:extLst>
      <p:ext uri="{BB962C8B-B14F-4D97-AF65-F5344CB8AC3E}">
        <p14:creationId xmlns:p14="http://schemas.microsoft.com/office/powerpoint/2010/main" val="34739011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Networks </a:t>
            </a:r>
            <a:r>
              <a:rPr lang="en-US" dirty="0" smtClean="0"/>
              <a:t> </a:t>
            </a:r>
            <a:endParaRPr lang="en-US" dirty="0"/>
          </a:p>
        </p:txBody>
      </p:sp>
      <p:sp>
        <p:nvSpPr>
          <p:cNvPr id="3" name="Content Placeholder 2"/>
          <p:cNvSpPr>
            <a:spLocks noGrp="1"/>
          </p:cNvSpPr>
          <p:nvPr>
            <p:ph idx="1"/>
          </p:nvPr>
        </p:nvSpPr>
        <p:spPr>
          <a:xfrm>
            <a:off x="100269" y="1100628"/>
            <a:ext cx="8690003" cy="4546639"/>
          </a:xfrm>
        </p:spPr>
        <p:txBody>
          <a:bodyPr/>
          <a:lstStyle/>
          <a:p>
            <a:pPr marL="0" indent="0"/>
            <a:r>
              <a:rPr lang="en-US" dirty="0" smtClean="0"/>
              <a:t>Given </a:t>
            </a:r>
            <a:r>
              <a:rPr lang="en-US" dirty="0"/>
              <a:t>this network calculate the following probabilities. Give both the formula and calculations with values. These questions are designed so that they can be answered with a minimum of computation. If you find yourself doing a copious amount of computation for each part, step back and consider whether there is simpler way to deduce the answer</a:t>
            </a:r>
            <a:r>
              <a:rPr lang="en-US" dirty="0" smtClean="0"/>
              <a:t>.</a:t>
            </a:r>
          </a:p>
          <a:p>
            <a:endParaRPr lang="en-US" dirty="0"/>
          </a:p>
          <a:p>
            <a:pPr marL="68580" indent="0">
              <a:buNone/>
            </a:pPr>
            <a:r>
              <a:rPr lang="en-US" dirty="0"/>
              <a:t>1. </a:t>
            </a:r>
            <a:r>
              <a:rPr lang="en-US" dirty="0" smtClean="0"/>
              <a:t>P</a:t>
            </a:r>
            <a:r>
              <a:rPr lang="en-US" dirty="0"/>
              <a:t>(</a:t>
            </a:r>
            <a:r>
              <a:rPr lang="en-US" dirty="0" err="1"/>
              <a:t>a,¬b,c,¬d</a:t>
            </a:r>
            <a:r>
              <a:rPr lang="en-US" dirty="0"/>
              <a:t>)</a:t>
            </a:r>
          </a:p>
          <a:p>
            <a:pPr marL="68580" indent="0">
              <a:buNone/>
            </a:pPr>
            <a:r>
              <a:rPr lang="en-US" dirty="0">
                <a:solidFill>
                  <a:schemeClr val="accent3">
                    <a:lumMod val="40000"/>
                    <a:lumOff val="60000"/>
                  </a:schemeClr>
                </a:solidFill>
              </a:rPr>
              <a:t>P (a)P (¬</a:t>
            </a:r>
            <a:r>
              <a:rPr lang="en-US" dirty="0" err="1">
                <a:solidFill>
                  <a:schemeClr val="accent3">
                    <a:lumMod val="40000"/>
                    <a:lumOff val="60000"/>
                  </a:schemeClr>
                </a:solidFill>
              </a:rPr>
              <a:t>b|a</a:t>
            </a:r>
            <a:r>
              <a:rPr lang="en-US" dirty="0">
                <a:solidFill>
                  <a:schemeClr val="accent3">
                    <a:lumMod val="40000"/>
                    <a:lumOff val="60000"/>
                  </a:schemeClr>
                </a:solidFill>
              </a:rPr>
              <a:t>)P (</a:t>
            </a:r>
            <a:r>
              <a:rPr lang="en-US" dirty="0" err="1">
                <a:solidFill>
                  <a:schemeClr val="accent3">
                    <a:lumMod val="40000"/>
                    <a:lumOff val="60000"/>
                  </a:schemeClr>
                </a:solidFill>
              </a:rPr>
              <a:t>c|a</a:t>
            </a:r>
            <a:r>
              <a:rPr lang="en-US" dirty="0">
                <a:solidFill>
                  <a:schemeClr val="accent3">
                    <a:lumMod val="40000"/>
                    <a:lumOff val="60000"/>
                  </a:schemeClr>
                </a:solidFill>
              </a:rPr>
              <a:t>)P (¬d|¬b)  </a:t>
            </a:r>
            <a:r>
              <a:rPr lang="en-US" dirty="0" smtClean="0">
                <a:solidFill>
                  <a:schemeClr val="accent3">
                    <a:lumMod val="40000"/>
                    <a:lumOff val="60000"/>
                  </a:schemeClr>
                </a:solidFill>
              </a:rPr>
              <a:t> </a:t>
            </a:r>
            <a:endParaRPr lang="en-US" dirty="0">
              <a:solidFill>
                <a:schemeClr val="accent3">
                  <a:lumMod val="40000"/>
                  <a:lumOff val="60000"/>
                </a:schemeClr>
              </a:solidFill>
            </a:endParaRPr>
          </a:p>
          <a:p>
            <a:pPr marL="68580" indent="0">
              <a:buNone/>
            </a:pPr>
            <a:r>
              <a:rPr lang="en-US" dirty="0">
                <a:solidFill>
                  <a:schemeClr val="accent3">
                    <a:lumMod val="40000"/>
                    <a:lumOff val="60000"/>
                  </a:schemeClr>
                </a:solidFill>
              </a:rPr>
              <a:t>= 0.1 × 0.5 × 0.4 × 0.8 = 0.016 </a:t>
            </a:r>
            <a:r>
              <a:rPr lang="en-US" dirty="0" smtClean="0">
                <a:solidFill>
                  <a:schemeClr val="accent3">
                    <a:lumMod val="40000"/>
                    <a:lumOff val="60000"/>
                  </a:schemeClr>
                </a:solidFill>
              </a:rPr>
              <a:t> </a:t>
            </a:r>
            <a:endParaRPr lang="en-US" dirty="0">
              <a:solidFill>
                <a:schemeClr val="accent3">
                  <a:lumMod val="40000"/>
                  <a:lumOff val="60000"/>
                </a:schemeClr>
              </a:solidFill>
            </a:endParaRPr>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7</a:t>
            </a:fld>
            <a:endParaRPr lang="en-US">
              <a:uFillTx/>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887470" y="2628477"/>
            <a:ext cx="5256530" cy="3018790"/>
          </a:xfrm>
          <a:prstGeom prst="rect">
            <a:avLst/>
          </a:prstGeom>
        </p:spPr>
      </p:pic>
    </p:spTree>
    <p:extLst>
      <p:ext uri="{BB962C8B-B14F-4D97-AF65-F5344CB8AC3E}">
        <p14:creationId xmlns:p14="http://schemas.microsoft.com/office/powerpoint/2010/main" val="29225874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a:t>
            </a:r>
            <a:r>
              <a:rPr lang="en-US" dirty="0" smtClean="0"/>
              <a:t>Networks</a:t>
            </a:r>
            <a:endParaRPr lang="en-US" dirty="0"/>
          </a:p>
        </p:txBody>
      </p:sp>
      <p:sp>
        <p:nvSpPr>
          <p:cNvPr id="3" name="Content Placeholder 2"/>
          <p:cNvSpPr>
            <a:spLocks noGrp="1"/>
          </p:cNvSpPr>
          <p:nvPr>
            <p:ph idx="1"/>
          </p:nvPr>
        </p:nvSpPr>
        <p:spPr>
          <a:xfrm>
            <a:off x="378795" y="1100628"/>
            <a:ext cx="7965105" cy="4546639"/>
          </a:xfrm>
        </p:spPr>
        <p:txBody>
          <a:bodyPr>
            <a:normAutofit/>
          </a:bodyPr>
          <a:lstStyle/>
          <a:p>
            <a:pPr marL="68580" indent="0">
              <a:buNone/>
            </a:pPr>
            <a:r>
              <a:rPr lang="en-US" sz="2400" dirty="0" smtClean="0"/>
              <a:t>2. P</a:t>
            </a:r>
            <a:r>
              <a:rPr lang="en-US" sz="2400" dirty="0"/>
              <a:t>(b)  </a:t>
            </a:r>
          </a:p>
          <a:p>
            <a:pPr marL="68580" indent="0">
              <a:buNone/>
            </a:pPr>
            <a:r>
              <a:rPr lang="en-US" sz="2400" dirty="0">
                <a:solidFill>
                  <a:srgbClr val="FDE99F"/>
                </a:solidFill>
              </a:rPr>
              <a:t> </a:t>
            </a:r>
          </a:p>
          <a:p>
            <a:pPr marL="68580" indent="0">
              <a:buNone/>
            </a:pPr>
            <a:r>
              <a:rPr lang="en-US" sz="2400" dirty="0">
                <a:solidFill>
                  <a:srgbClr val="FDE99F"/>
                </a:solidFill>
              </a:rPr>
              <a:t> </a:t>
            </a:r>
            <a:r>
              <a:rPr lang="en-US" dirty="0">
                <a:solidFill>
                  <a:srgbClr val="FDE99F"/>
                </a:solidFill>
              </a:rPr>
              <a:t>P(b) = ∑</a:t>
            </a:r>
            <a:r>
              <a:rPr lang="en-US" baseline="-25000" dirty="0">
                <a:solidFill>
                  <a:srgbClr val="FDE99F"/>
                </a:solidFill>
              </a:rPr>
              <a:t>A={</a:t>
            </a:r>
            <a:r>
              <a:rPr lang="en-US" baseline="-25000" dirty="0" err="1">
                <a:solidFill>
                  <a:srgbClr val="FDE99F"/>
                </a:solidFill>
              </a:rPr>
              <a:t>a,¬a</a:t>
            </a:r>
            <a:r>
              <a:rPr lang="en-US" baseline="-25000" dirty="0">
                <a:solidFill>
                  <a:srgbClr val="FDE99F"/>
                </a:solidFill>
              </a:rPr>
              <a:t>}</a:t>
            </a:r>
            <a:r>
              <a:rPr lang="en-US" dirty="0">
                <a:solidFill>
                  <a:srgbClr val="FDE99F"/>
                </a:solidFill>
              </a:rPr>
              <a:t> P(A)P(</a:t>
            </a:r>
            <a:r>
              <a:rPr lang="en-US" dirty="0" err="1">
                <a:solidFill>
                  <a:srgbClr val="FDE99F"/>
                </a:solidFill>
              </a:rPr>
              <a:t>b|A</a:t>
            </a:r>
            <a:r>
              <a:rPr lang="en-US" dirty="0">
                <a:solidFill>
                  <a:srgbClr val="FDE99F"/>
                </a:solidFill>
              </a:rPr>
              <a:t>) </a:t>
            </a:r>
          </a:p>
          <a:p>
            <a:pPr marL="68580" indent="0">
              <a:buNone/>
            </a:pPr>
            <a:r>
              <a:rPr lang="en-US" sz="2400" dirty="0">
                <a:solidFill>
                  <a:srgbClr val="FDE99F"/>
                </a:solidFill>
              </a:rPr>
              <a:t> </a:t>
            </a:r>
          </a:p>
          <a:p>
            <a:pPr marL="68580" indent="0">
              <a:buNone/>
            </a:pPr>
            <a:r>
              <a:rPr lang="en-US" dirty="0">
                <a:solidFill>
                  <a:srgbClr val="FDE99F"/>
                </a:solidFill>
              </a:rPr>
              <a:t>= 0.1 × 0.5 + 0.9 × 0.8 = </a:t>
            </a:r>
            <a:r>
              <a:rPr lang="en-US" dirty="0" smtClean="0">
                <a:solidFill>
                  <a:srgbClr val="FDE99F"/>
                </a:solidFill>
              </a:rPr>
              <a:t>0.77</a:t>
            </a:r>
            <a:endParaRPr lang="en-US" sz="2400" dirty="0">
              <a:solidFill>
                <a:srgbClr val="FDE99F"/>
              </a:solidFill>
            </a:endParaRPr>
          </a:p>
          <a:p>
            <a:pPr marL="68580" indent="0">
              <a:buNone/>
            </a:pPr>
            <a:r>
              <a:rPr lang="en-US" sz="2400" dirty="0"/>
              <a:t> </a:t>
            </a:r>
          </a:p>
          <a:p>
            <a:pPr marL="68580" indent="0">
              <a:buNone/>
            </a:pPr>
            <a:r>
              <a:rPr lang="en-US" sz="2400" dirty="0"/>
              <a:t> </a:t>
            </a:r>
            <a:r>
              <a:rPr lang="en-US" sz="2400" dirty="0" smtClean="0"/>
              <a:t>3</a:t>
            </a:r>
            <a:r>
              <a:rPr lang="en-US" sz="2400" dirty="0"/>
              <a:t>. </a:t>
            </a:r>
            <a:r>
              <a:rPr lang="en-US" sz="2400" dirty="0" smtClean="0"/>
              <a:t>P</a:t>
            </a:r>
            <a:r>
              <a:rPr lang="en-US" sz="2400" dirty="0"/>
              <a:t>(</a:t>
            </a:r>
            <a:r>
              <a:rPr lang="en-US" sz="2400" dirty="0" err="1"/>
              <a:t>a|b</a:t>
            </a:r>
            <a:r>
              <a:rPr lang="en-US" sz="2400" dirty="0" smtClean="0"/>
              <a:t>) </a:t>
            </a:r>
            <a:r>
              <a:rPr lang="en-US" dirty="0"/>
              <a:t> </a:t>
            </a:r>
            <a:endParaRPr lang="en-US" dirty="0" smtClean="0"/>
          </a:p>
          <a:p>
            <a:pPr marL="68580" indent="0">
              <a:buNone/>
            </a:pPr>
            <a:r>
              <a:rPr lang="en-US" dirty="0" smtClean="0">
                <a:solidFill>
                  <a:srgbClr val="FDE99F"/>
                </a:solidFill>
              </a:rPr>
              <a:t>P </a:t>
            </a:r>
            <a:r>
              <a:rPr lang="en-US" dirty="0">
                <a:solidFill>
                  <a:srgbClr val="FDE99F"/>
                </a:solidFill>
              </a:rPr>
              <a:t>(</a:t>
            </a:r>
            <a:r>
              <a:rPr lang="en-US" dirty="0" err="1">
                <a:solidFill>
                  <a:srgbClr val="FDE99F"/>
                </a:solidFill>
              </a:rPr>
              <a:t>a|b</a:t>
            </a:r>
            <a:r>
              <a:rPr lang="en-US" dirty="0">
                <a:solidFill>
                  <a:srgbClr val="FDE99F"/>
                </a:solidFill>
              </a:rPr>
              <a:t>) = P (</a:t>
            </a:r>
            <a:r>
              <a:rPr lang="en-US" dirty="0" err="1">
                <a:solidFill>
                  <a:srgbClr val="FDE99F"/>
                </a:solidFill>
              </a:rPr>
              <a:t>a,b</a:t>
            </a:r>
            <a:r>
              <a:rPr lang="en-US" dirty="0">
                <a:solidFill>
                  <a:srgbClr val="FDE99F"/>
                </a:solidFill>
              </a:rPr>
              <a:t>)/ P (b) = P (a)P (</a:t>
            </a:r>
            <a:r>
              <a:rPr lang="en-US" dirty="0" err="1">
                <a:solidFill>
                  <a:srgbClr val="FDE99F"/>
                </a:solidFill>
              </a:rPr>
              <a:t>b|a</a:t>
            </a:r>
            <a:r>
              <a:rPr lang="en-US" dirty="0">
                <a:solidFill>
                  <a:srgbClr val="FDE99F"/>
                </a:solidFill>
              </a:rPr>
              <a:t>) / P (b)   </a:t>
            </a:r>
          </a:p>
          <a:p>
            <a:pPr marL="68580" indent="0">
              <a:buNone/>
            </a:pPr>
            <a:r>
              <a:rPr lang="en-US" dirty="0">
                <a:solidFill>
                  <a:srgbClr val="FDE99F"/>
                </a:solidFill>
              </a:rPr>
              <a:t>		</a:t>
            </a:r>
          </a:p>
          <a:p>
            <a:pPr marL="68580" indent="0">
              <a:buNone/>
            </a:pPr>
            <a:r>
              <a:rPr lang="en-US" dirty="0">
                <a:solidFill>
                  <a:srgbClr val="FDE99F"/>
                </a:solidFill>
              </a:rPr>
              <a:t>= 0.1×0.5 / .77 = 0.064935 </a:t>
            </a:r>
          </a:p>
          <a:p>
            <a:endParaRPr lang="en-US"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8</a:t>
            </a:fld>
            <a:endParaRPr lang="en-US">
              <a:uFillTx/>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658870" y="1100628"/>
            <a:ext cx="5256530" cy="3018790"/>
          </a:xfrm>
          <a:prstGeom prst="rect">
            <a:avLst/>
          </a:prstGeom>
        </p:spPr>
      </p:pic>
    </p:spTree>
    <p:extLst>
      <p:ext uri="{BB962C8B-B14F-4D97-AF65-F5344CB8AC3E}">
        <p14:creationId xmlns:p14="http://schemas.microsoft.com/office/powerpoint/2010/main" val="11038928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230" y="129820"/>
            <a:ext cx="7772400" cy="1143000"/>
          </a:xfrm>
        </p:spPr>
        <p:txBody>
          <a:bodyPr/>
          <a:lstStyle/>
          <a:p>
            <a:r>
              <a:rPr lang="en-US" dirty="0"/>
              <a:t>Bayesian </a:t>
            </a:r>
            <a:r>
              <a:rPr lang="en-US" dirty="0" smtClean="0"/>
              <a:t>Networks</a:t>
            </a:r>
            <a:endParaRPr lang="en-US" dirty="0"/>
          </a:p>
        </p:txBody>
      </p:sp>
      <p:sp>
        <p:nvSpPr>
          <p:cNvPr id="3" name="Content Placeholder 2"/>
          <p:cNvSpPr>
            <a:spLocks noGrp="1"/>
          </p:cNvSpPr>
          <p:nvPr>
            <p:ph idx="1"/>
          </p:nvPr>
        </p:nvSpPr>
        <p:spPr>
          <a:xfrm>
            <a:off x="356513" y="1100628"/>
            <a:ext cx="7987387" cy="4546639"/>
          </a:xfrm>
        </p:spPr>
        <p:txBody>
          <a:bodyPr>
            <a:normAutofit/>
          </a:bodyPr>
          <a:lstStyle/>
          <a:p>
            <a:pPr marL="68580" indent="0">
              <a:buNone/>
            </a:pPr>
            <a:r>
              <a:rPr lang="en-US" sz="2400" dirty="0"/>
              <a:t>4. </a:t>
            </a:r>
            <a:r>
              <a:rPr lang="en-US" sz="2400" dirty="0" smtClean="0"/>
              <a:t>P</a:t>
            </a:r>
            <a:r>
              <a:rPr lang="en-US" sz="2400" dirty="0"/>
              <a:t>(</a:t>
            </a:r>
            <a:r>
              <a:rPr lang="en-US" sz="2400" dirty="0" err="1"/>
              <a:t>d|a</a:t>
            </a:r>
            <a:r>
              <a:rPr lang="en-US" sz="2400" dirty="0" smtClean="0"/>
              <a:t>)</a:t>
            </a:r>
            <a:endParaRPr lang="en-US" sz="2400" dirty="0"/>
          </a:p>
          <a:p>
            <a:pPr marL="68580" indent="0">
              <a:buNone/>
            </a:pPr>
            <a:r>
              <a:rPr lang="en-US" sz="2400" dirty="0">
                <a:solidFill>
                  <a:srgbClr val="FDE99F"/>
                </a:solidFill>
              </a:rPr>
              <a:t> </a:t>
            </a:r>
            <a:r>
              <a:rPr lang="en-US" dirty="0">
                <a:solidFill>
                  <a:srgbClr val="FDE99F"/>
                </a:solidFill>
              </a:rPr>
              <a:t>P (</a:t>
            </a:r>
            <a:r>
              <a:rPr lang="en-US" dirty="0" err="1">
                <a:solidFill>
                  <a:srgbClr val="FDE99F"/>
                </a:solidFill>
              </a:rPr>
              <a:t>d|a</a:t>
            </a:r>
            <a:r>
              <a:rPr lang="en-US" dirty="0">
                <a:solidFill>
                  <a:srgbClr val="FDE99F"/>
                </a:solidFill>
              </a:rPr>
              <a:t>) = ∑</a:t>
            </a:r>
            <a:r>
              <a:rPr lang="en-US" baseline="-25000" dirty="0">
                <a:solidFill>
                  <a:srgbClr val="FDE99F"/>
                </a:solidFill>
              </a:rPr>
              <a:t>B={</a:t>
            </a:r>
            <a:r>
              <a:rPr lang="en-US" baseline="-25000" dirty="0" err="1">
                <a:solidFill>
                  <a:srgbClr val="FDE99F"/>
                </a:solidFill>
              </a:rPr>
              <a:t>b,¬b</a:t>
            </a:r>
            <a:r>
              <a:rPr lang="en-US" baseline="-25000" dirty="0">
                <a:solidFill>
                  <a:srgbClr val="FDE99F"/>
                </a:solidFill>
              </a:rPr>
              <a:t>}</a:t>
            </a:r>
            <a:r>
              <a:rPr lang="en-US" dirty="0">
                <a:solidFill>
                  <a:srgbClr val="FDE99F"/>
                </a:solidFill>
              </a:rPr>
              <a:t> P (</a:t>
            </a:r>
            <a:r>
              <a:rPr lang="en-US" dirty="0" err="1">
                <a:solidFill>
                  <a:srgbClr val="FDE99F"/>
                </a:solidFill>
              </a:rPr>
              <a:t>d|B</a:t>
            </a:r>
            <a:r>
              <a:rPr lang="en-US" dirty="0">
                <a:solidFill>
                  <a:srgbClr val="FDE99F"/>
                </a:solidFill>
              </a:rPr>
              <a:t>)p(</a:t>
            </a:r>
            <a:r>
              <a:rPr lang="en-US" dirty="0" err="1">
                <a:solidFill>
                  <a:srgbClr val="FDE99F"/>
                </a:solidFill>
              </a:rPr>
              <a:t>B|a</a:t>
            </a:r>
            <a:r>
              <a:rPr lang="en-US" dirty="0" smtClean="0">
                <a:solidFill>
                  <a:srgbClr val="FDE99F"/>
                </a:solidFill>
              </a:rPr>
              <a:t>)</a:t>
            </a:r>
            <a:endParaRPr lang="en-US" dirty="0">
              <a:solidFill>
                <a:srgbClr val="FDE99F"/>
              </a:solidFill>
            </a:endParaRPr>
          </a:p>
          <a:p>
            <a:pPr marL="68580" indent="0">
              <a:buNone/>
            </a:pPr>
            <a:r>
              <a:rPr lang="en-US" dirty="0">
                <a:solidFill>
                  <a:srgbClr val="FDE99F"/>
                </a:solidFill>
              </a:rPr>
              <a:t> </a:t>
            </a:r>
          </a:p>
          <a:p>
            <a:pPr marL="68580" indent="0">
              <a:buNone/>
            </a:pPr>
            <a:r>
              <a:rPr lang="en-US" dirty="0">
                <a:solidFill>
                  <a:srgbClr val="FDE99F"/>
                </a:solidFill>
              </a:rPr>
              <a:t>= 0.9 × 0.5 + 0.2 × 0.5 = 0. 55 </a:t>
            </a:r>
            <a:r>
              <a:rPr lang="en-US" dirty="0" smtClean="0">
                <a:solidFill>
                  <a:srgbClr val="FDE99F"/>
                </a:solidFill>
              </a:rPr>
              <a:t> </a:t>
            </a:r>
            <a:endParaRPr lang="en-US" sz="2400" dirty="0">
              <a:solidFill>
                <a:srgbClr val="FDE99F"/>
              </a:solidFill>
            </a:endParaRPr>
          </a:p>
          <a:p>
            <a:pPr marL="68580" indent="0">
              <a:buNone/>
            </a:pPr>
            <a:endParaRPr lang="en-US" sz="2400" dirty="0" smtClean="0"/>
          </a:p>
          <a:p>
            <a:pPr marL="68580" indent="0">
              <a:buNone/>
            </a:pPr>
            <a:r>
              <a:rPr lang="en-US" sz="2400" dirty="0" smtClean="0"/>
              <a:t>5</a:t>
            </a:r>
            <a:r>
              <a:rPr lang="en-US" sz="2400" dirty="0"/>
              <a:t>. </a:t>
            </a:r>
            <a:r>
              <a:rPr lang="en-US" sz="2400" dirty="0" smtClean="0"/>
              <a:t>P</a:t>
            </a:r>
            <a:r>
              <a:rPr lang="en-US" sz="2400" dirty="0"/>
              <a:t>(</a:t>
            </a:r>
            <a:r>
              <a:rPr lang="en-US" sz="2400" dirty="0" err="1"/>
              <a:t>d|a,c</a:t>
            </a:r>
            <a:r>
              <a:rPr lang="en-US" sz="2400" dirty="0"/>
              <a:t>)  </a:t>
            </a:r>
            <a:endParaRPr lang="en-US" sz="2400" dirty="0" smtClean="0"/>
          </a:p>
          <a:p>
            <a:pPr marL="68580" indent="0">
              <a:buNone/>
            </a:pPr>
            <a:endParaRPr lang="en-US" sz="2400" dirty="0"/>
          </a:p>
          <a:p>
            <a:pPr marL="68580" indent="0">
              <a:buNone/>
            </a:pPr>
            <a:r>
              <a:rPr lang="en-US" dirty="0">
                <a:solidFill>
                  <a:srgbClr val="FDE99F"/>
                </a:solidFill>
              </a:rPr>
              <a:t>From the conditional independence properties of the graph, D ⊥ C|{A}. Hence, P(</a:t>
            </a:r>
            <a:r>
              <a:rPr lang="en-US" dirty="0" err="1">
                <a:solidFill>
                  <a:srgbClr val="FDE99F"/>
                </a:solidFill>
              </a:rPr>
              <a:t>d|a,c</a:t>
            </a:r>
            <a:r>
              <a:rPr lang="en-US" dirty="0">
                <a:solidFill>
                  <a:srgbClr val="FDE99F"/>
                </a:solidFill>
              </a:rPr>
              <a:t>) = p(</a:t>
            </a:r>
            <a:r>
              <a:rPr lang="en-US" dirty="0" err="1">
                <a:solidFill>
                  <a:srgbClr val="FDE99F"/>
                </a:solidFill>
              </a:rPr>
              <a:t>d|a</a:t>
            </a:r>
            <a:r>
              <a:rPr lang="en-US" dirty="0">
                <a:solidFill>
                  <a:srgbClr val="FDE99F"/>
                </a:solidFill>
              </a:rPr>
              <a:t>) </a:t>
            </a:r>
          </a:p>
          <a:p>
            <a:pPr marL="68580" indent="0">
              <a:buNone/>
            </a:pPr>
            <a:r>
              <a:rPr lang="en-US" dirty="0">
                <a:solidFill>
                  <a:srgbClr val="FDE99F"/>
                </a:solidFill>
              </a:rPr>
              <a:t>= </a:t>
            </a:r>
            <a:r>
              <a:rPr lang="en-US" dirty="0" smtClean="0">
                <a:solidFill>
                  <a:srgbClr val="FDE99F"/>
                </a:solidFill>
              </a:rPr>
              <a:t>0.55</a:t>
            </a:r>
            <a:endParaRPr lang="en-US" dirty="0">
              <a:solidFill>
                <a:srgbClr val="FDE99F"/>
              </a:solidFill>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9</a:t>
            </a:fld>
            <a:endParaRPr lang="en-US">
              <a:uFillTx/>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887470" y="914400"/>
            <a:ext cx="5256530" cy="3018790"/>
          </a:xfrm>
          <a:prstGeom prst="rect">
            <a:avLst/>
          </a:prstGeom>
        </p:spPr>
      </p:pic>
    </p:spTree>
    <p:extLst>
      <p:ext uri="{BB962C8B-B14F-4D97-AF65-F5344CB8AC3E}">
        <p14:creationId xmlns:p14="http://schemas.microsoft.com/office/powerpoint/2010/main" val="14631521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15500</TotalTime>
  <Words>2481</Words>
  <Application>Microsoft Macintosh PowerPoint</Application>
  <PresentationFormat>On-screen Show (4:3)</PresentationFormat>
  <Paragraphs>231</Paragraphs>
  <Slides>23</Slides>
  <Notes>10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Urban Pop</vt:lpstr>
      <vt:lpstr>PowerPoint Presentation</vt:lpstr>
      <vt:lpstr>Semantics</vt:lpstr>
      <vt:lpstr>PowerPoint Presentation</vt:lpstr>
      <vt:lpstr>Enumeration in Bayesian Networks</vt:lpstr>
      <vt:lpstr>Conditional Independence of Nodes</vt:lpstr>
      <vt:lpstr>Probability formulas</vt:lpstr>
      <vt:lpstr>Bayesian Networks  </vt:lpstr>
      <vt:lpstr>Bayesian Networks</vt:lpstr>
      <vt:lpstr>Bayesian Networks</vt:lpstr>
      <vt:lpstr>16.15  Making Simple Decisions</vt:lpstr>
      <vt:lpstr>Draw the decision network for this problem. </vt:lpstr>
      <vt:lpstr> Compute the expected utility of buying the book and of not buying it. </vt:lpstr>
      <vt:lpstr> Compute the expected utility of buying the book and of not buying it. </vt:lpstr>
      <vt:lpstr>MDP  </vt:lpstr>
      <vt:lpstr>mdp</vt:lpstr>
      <vt:lpstr>mdp</vt:lpstr>
      <vt:lpstr>mdp</vt:lpstr>
      <vt:lpstr>mdp</vt:lpstr>
      <vt:lpstr>Exercise 18.6</vt:lpstr>
      <vt:lpstr>Exercise 18.6</vt:lpstr>
      <vt:lpstr>Exercise 18.6</vt:lpstr>
      <vt:lpstr>Exercise 18.6</vt:lpstr>
      <vt:lpstr>Want more?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Sheila Tejada</cp:lastModifiedBy>
  <cp:revision>280</cp:revision>
  <dcterms:created xsi:type="dcterms:W3CDTF">2014-08-23T20:52:29Z</dcterms:created>
  <dcterms:modified xsi:type="dcterms:W3CDTF">2016-04-08T20:57:48Z</dcterms:modified>
</cp:coreProperties>
</file>