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" Target="slide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" Target="slide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slide" Target="slide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slide" Target="slide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slide" Target="slide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slide" Target="slide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" Target="slide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" Target="slide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" Target="slide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" Target="slide4.xml"/><Relationship Id="rId3" Type="http://schemas.openxmlformats.org/officeDocument/2006/relationships/slide" Target="slide5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12.xml"/><Relationship Id="rId7" Type="http://schemas.openxmlformats.org/officeDocument/2006/relationships/slide" Target="slide17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" Target="slide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" Target="slide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" Target="slide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" Target="slide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" Target="slide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" Target="slide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" Target="slide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" Target="slide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" Target="slide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" Target="slide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" Target="slide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liffy.com/go/publish/11400591" TargetMode="External"/><Relationship Id="rId3" Type="http://schemas.openxmlformats.org/officeDocument/2006/relationships/slide" Target="slide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" Target="slide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" Target="slide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" Target="slide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717550"/>
            <a:ext cx="10464800" cy="3302000"/>
          </a:xfrm>
          <a:prstGeom prst="rect">
            <a:avLst/>
          </a:prstGeom>
        </p:spPr>
        <p:txBody>
          <a:bodyPr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8000"/>
              <a:t>Project 1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354965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&lt;Black Jack (21 Point)&gt;</a:t>
            </a:r>
          </a:p>
        </p:txBody>
      </p:sp>
      <p:sp>
        <p:nvSpPr>
          <p:cNvPr id="34" name="Shape 34"/>
          <p:cNvSpPr/>
          <p:nvPr/>
        </p:nvSpPr>
        <p:spPr>
          <a:xfrm>
            <a:off x="8636469" y="6838949"/>
            <a:ext cx="4069538" cy="280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spcBef>
                <a:spcPts val="4200"/>
              </a:spcBef>
              <a:defRPr sz="1800"/>
            </a:pPr>
            <a:r>
              <a:rPr sz="3600"/>
              <a:t>CSC 5 - 48102</a:t>
            </a:r>
            <a:endParaRPr sz="3600"/>
          </a:p>
          <a:p>
            <a:pPr lvl="0" algn="l">
              <a:spcBef>
                <a:spcPts val="4200"/>
              </a:spcBef>
              <a:defRPr sz="1800"/>
            </a:pPr>
            <a:r>
              <a:rPr sz="3600"/>
              <a:t>Name:Weikang Du</a:t>
            </a:r>
            <a:endParaRPr sz="3600"/>
          </a:p>
          <a:p>
            <a:pPr lvl="0" algn="l">
              <a:spcBef>
                <a:spcPts val="4200"/>
              </a:spcBef>
              <a:defRPr sz="1800"/>
            </a:pPr>
            <a:r>
              <a:rPr sz="3600"/>
              <a:t>Date: 10/28/16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1663763" y="46566"/>
            <a:ext cx="9677274" cy="292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i="1" sz="3100"/>
              <a:t>2. set choice equal 2, break the switch</a:t>
            </a:r>
            <a:endParaRPr i="1" sz="3100"/>
          </a:p>
          <a:p>
            <a:pPr lvl="0">
              <a:defRPr sz="1800"/>
            </a:pPr>
            <a:r>
              <a:rPr i="1" sz="3100"/>
              <a:t>3. display the info. and menu, then input choice again</a:t>
            </a:r>
            <a:endParaRPr i="1" sz="3100"/>
          </a:p>
          <a:p>
            <a:pPr lvl="0">
              <a:defRPr sz="1800"/>
            </a:pPr>
            <a:r>
              <a:rPr i="1" sz="3100"/>
              <a:t>valid choice or not using while loop, break the switch</a:t>
            </a:r>
            <a:endParaRPr i="1" sz="3100"/>
          </a:p>
          <a:p>
            <a:pPr lvl="0">
              <a:defRPr sz="1800"/>
            </a:pPr>
            <a:r>
              <a:rPr i="1" sz="3100"/>
              <a:t>4. exit the program</a:t>
            </a:r>
            <a:endParaRPr i="1" sz="3100"/>
          </a:p>
          <a:p>
            <a:pPr lvl="0">
              <a:defRPr sz="1800"/>
            </a:pPr>
            <a:r>
              <a:rPr i="1" sz="3100"/>
              <a:t>while loop the switch if choice not equal 1 or 2</a:t>
            </a:r>
            <a:endParaRPr i="1" sz="3100"/>
          </a:p>
          <a:p>
            <a:pPr lvl="0">
              <a:defRPr sz="1800"/>
            </a:pPr>
            <a:r>
              <a:rPr i="1" sz="3100"/>
              <a:t>return choice;</a:t>
            </a:r>
          </a:p>
        </p:txBody>
      </p:sp>
      <p:sp>
        <p:nvSpPr>
          <p:cNvPr id="72" name="Shape 72"/>
          <p:cNvSpPr/>
          <p:nvPr/>
        </p:nvSpPr>
        <p:spPr>
          <a:xfrm>
            <a:off x="1926452" y="2946400"/>
            <a:ext cx="8305230" cy="386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i="1" sz="3100">
                <a:latin typeface="Helvetica"/>
                <a:ea typeface="Helvetica"/>
                <a:cs typeface="Helvetica"/>
                <a:sym typeface="Helvetica"/>
              </a:rPr>
              <a:t>sendCard</a:t>
            </a:r>
            <a:endParaRPr i="1" sz="3100"/>
          </a:p>
          <a:p>
            <a:pPr lvl="0">
              <a:defRPr sz="1800"/>
            </a:pPr>
            <a:r>
              <a:rPr i="1" sz="3100"/>
              <a:t>declaration the variable</a:t>
            </a:r>
            <a:endParaRPr i="1" sz="3100"/>
          </a:p>
          <a:p>
            <a:pPr lvl="0">
              <a:defRPr sz="1800"/>
            </a:pPr>
            <a:r>
              <a:rPr i="1" sz="3100"/>
              <a:t>use a unlimited while loop </a:t>
            </a:r>
            <a:endParaRPr i="1" sz="3100"/>
          </a:p>
          <a:p>
            <a:pPr lvl="0">
              <a:defRPr sz="1800"/>
            </a:pPr>
            <a:r>
              <a:rPr i="1" sz="3100"/>
              <a:t>give a random number to card  between 0-12</a:t>
            </a:r>
            <a:endParaRPr i="1" sz="3100"/>
          </a:p>
          <a:p>
            <a:pPr lvl="0">
              <a:defRPr sz="1800"/>
            </a:pPr>
            <a:r>
              <a:rPr i="1" sz="3100"/>
              <a:t>if cards array for this element is greater than 0</a:t>
            </a:r>
            <a:endParaRPr i="1" sz="3100"/>
          </a:p>
          <a:p>
            <a:pPr lvl="0">
              <a:defRPr sz="1800"/>
            </a:pPr>
            <a:r>
              <a:rPr i="1" sz="3100"/>
              <a:t>the number of this element decrement</a:t>
            </a:r>
            <a:endParaRPr i="1" sz="3100"/>
          </a:p>
          <a:p>
            <a:pPr lvl="0">
              <a:defRPr sz="1800"/>
            </a:pPr>
            <a:r>
              <a:rPr i="1" sz="3100"/>
              <a:t>then break the while loop</a:t>
            </a:r>
            <a:endParaRPr i="1" sz="3100"/>
          </a:p>
          <a:p>
            <a:pPr lvl="0">
              <a:defRPr sz="1800"/>
            </a:pPr>
            <a:r>
              <a:rPr i="1" sz="3100"/>
              <a:t>and return the card number+1</a:t>
            </a:r>
          </a:p>
        </p:txBody>
      </p:sp>
      <p:sp>
        <p:nvSpPr>
          <p:cNvPr id="73" name="Shape 73"/>
          <p:cNvSpPr/>
          <p:nvPr/>
        </p:nvSpPr>
        <p:spPr>
          <a:xfrm>
            <a:off x="-101496" y="6769100"/>
            <a:ext cx="12361126" cy="198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i="1" sz="3100">
                <a:latin typeface="Helvetica"/>
                <a:ea typeface="Helvetica"/>
                <a:cs typeface="Helvetica"/>
                <a:sym typeface="Helvetica"/>
              </a:rPr>
              <a:t>write</a:t>
            </a:r>
            <a:endParaRPr b="1" i="1" sz="3100"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i="1" sz="3100"/>
              <a:t>if not open the file exit with 0</a:t>
            </a:r>
            <a:endParaRPr i="1" sz="3100"/>
          </a:p>
          <a:p>
            <a:pPr lvl="0">
              <a:defRPr sz="1800"/>
            </a:pPr>
            <a:r>
              <a:rPr i="1" sz="3100"/>
              <a:t>otherwise, use for loop output to file the card computer get each time</a:t>
            </a:r>
            <a:endParaRPr i="1" sz="3100"/>
          </a:p>
          <a:p>
            <a:pPr lvl="0">
              <a:defRPr sz="1800"/>
            </a:pPr>
            <a:r>
              <a:rPr i="1" sz="3100"/>
              <a:t>use for loop output to file card play get each time</a:t>
            </a:r>
          </a:p>
        </p:txBody>
      </p:sp>
      <p:sp>
        <p:nvSpPr>
          <p:cNvPr id="74" name="Shape 74"/>
          <p:cNvSpPr/>
          <p:nvPr/>
        </p:nvSpPr>
        <p:spPr>
          <a:xfrm>
            <a:off x="9889066" y="8723272"/>
            <a:ext cx="2578498" cy="7592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660" y="0"/>
                </a:moveTo>
                <a:cubicBezTo>
                  <a:pt x="2366" y="0"/>
                  <a:pt x="2128" y="809"/>
                  <a:pt x="2128" y="1807"/>
                </a:cubicBezTo>
                <a:lnTo>
                  <a:pt x="2128" y="15525"/>
                </a:lnTo>
                <a:lnTo>
                  <a:pt x="0" y="18066"/>
                </a:lnTo>
                <a:lnTo>
                  <a:pt x="2214" y="20719"/>
                </a:lnTo>
                <a:cubicBezTo>
                  <a:pt x="2307" y="21241"/>
                  <a:pt x="2467" y="21600"/>
                  <a:pt x="2660" y="21600"/>
                </a:cubicBezTo>
                <a:lnTo>
                  <a:pt x="21068" y="21600"/>
                </a:lnTo>
                <a:cubicBezTo>
                  <a:pt x="21362" y="21600"/>
                  <a:pt x="21600" y="20791"/>
                  <a:pt x="21600" y="19793"/>
                </a:cubicBezTo>
                <a:lnTo>
                  <a:pt x="21600" y="1807"/>
                </a:lnTo>
                <a:cubicBezTo>
                  <a:pt x="21600" y="809"/>
                  <a:pt x="21362" y="0"/>
                  <a:pt x="21068" y="0"/>
                </a:cubicBezTo>
                <a:lnTo>
                  <a:pt x="2660" y="0"/>
                </a:lnTo>
                <a:close/>
              </a:path>
            </a:pathLst>
          </a:cu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u="sng">
                <a:hlinkClick r:id="rId2" invalidUrl="" action="ppaction://hlinksldjump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2400" u="sng">
                <a:hlinkClick r:id="" invalidUrl="" action="ppaction://hlinksldjump" tgtFrame="" tooltip="" history="1" highlightClick="0" endSnd="0"/>
              </a:rPr>
              <a:t>Back to Menu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2700231" y="268816"/>
            <a:ext cx="4878071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i="1" sz="3100"/>
              <a:t>determine the result</a:t>
            </a:r>
            <a:endParaRPr i="1" sz="3100"/>
          </a:p>
          <a:p>
            <a:pPr lvl="0">
              <a:defRPr sz="1800"/>
            </a:pPr>
            <a:r>
              <a:rPr i="1" sz="3100"/>
              <a:t>use if and else if</a:t>
            </a:r>
            <a:endParaRPr i="1" sz="3100"/>
          </a:p>
          <a:p>
            <a:pPr lvl="0">
              <a:defRPr sz="1800"/>
            </a:pPr>
            <a:r>
              <a:rPr i="1" sz="3100"/>
              <a:t>then output to file the result</a:t>
            </a:r>
          </a:p>
        </p:txBody>
      </p:sp>
      <p:sp>
        <p:nvSpPr>
          <p:cNvPr id="77" name="Shape 77"/>
          <p:cNvSpPr/>
          <p:nvPr/>
        </p:nvSpPr>
        <p:spPr>
          <a:xfrm>
            <a:off x="1848931" y="2093383"/>
            <a:ext cx="7190271" cy="433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i="1" sz="3100">
                <a:latin typeface="Helvetica"/>
                <a:ea typeface="Helvetica"/>
                <a:cs typeface="Helvetica"/>
                <a:sym typeface="Helvetica"/>
              </a:rPr>
              <a:t>read</a:t>
            </a:r>
            <a:endParaRPr b="1" i="1" sz="3100"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i="1" sz="3100"/>
              <a:t>declaration the if stream infield</a:t>
            </a:r>
            <a:endParaRPr i="1" sz="3100"/>
          </a:p>
          <a:p>
            <a:pPr lvl="0">
              <a:defRPr sz="1800"/>
            </a:pPr>
            <a:r>
              <a:rPr i="1" sz="3100"/>
              <a:t>then open the file record.txt for get data</a:t>
            </a:r>
            <a:endParaRPr i="1" sz="3100"/>
          </a:p>
          <a:p>
            <a:pPr lvl="0">
              <a:defRPr sz="1800"/>
            </a:pPr>
            <a:r>
              <a:rPr i="1" sz="3100"/>
              <a:t>if not open then exit</a:t>
            </a:r>
            <a:endParaRPr i="1" sz="3100"/>
          </a:p>
          <a:p>
            <a:pPr lvl="0">
              <a:defRPr sz="1800"/>
            </a:pPr>
            <a:r>
              <a:rPr i="1" sz="3100"/>
              <a:t>otherwise, use while loop</a:t>
            </a:r>
            <a:endParaRPr i="1" sz="3100"/>
          </a:p>
          <a:p>
            <a:pPr lvl="0">
              <a:defRPr sz="1800"/>
            </a:pPr>
            <a:r>
              <a:rPr i="1" sz="3100"/>
              <a:t>getline the data</a:t>
            </a:r>
            <a:endParaRPr i="1" sz="3100"/>
          </a:p>
          <a:p>
            <a:pPr lvl="0">
              <a:defRPr sz="1800"/>
            </a:pPr>
            <a:r>
              <a:rPr i="1" sz="3100"/>
              <a:t>if ‘’ then break the while loop</a:t>
            </a:r>
            <a:endParaRPr i="1" sz="3100"/>
          </a:p>
          <a:p>
            <a:pPr lvl="0">
              <a:defRPr sz="1800"/>
            </a:pPr>
            <a:r>
              <a:rPr i="1" sz="3100"/>
              <a:t>otherwise display the data</a:t>
            </a:r>
            <a:endParaRPr i="1" sz="3100"/>
          </a:p>
          <a:p>
            <a:pPr lvl="0">
              <a:defRPr sz="1800"/>
            </a:pPr>
            <a:r>
              <a:rPr i="1" sz="3100"/>
              <a:t>then close the file</a:t>
            </a:r>
          </a:p>
        </p:txBody>
      </p:sp>
      <p:sp>
        <p:nvSpPr>
          <p:cNvPr id="78" name="Shape 78"/>
          <p:cNvSpPr/>
          <p:nvPr/>
        </p:nvSpPr>
        <p:spPr>
          <a:xfrm>
            <a:off x="9652000" y="8537006"/>
            <a:ext cx="2578497" cy="759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660" y="0"/>
                </a:moveTo>
                <a:cubicBezTo>
                  <a:pt x="2366" y="0"/>
                  <a:pt x="2128" y="809"/>
                  <a:pt x="2128" y="1807"/>
                </a:cubicBezTo>
                <a:lnTo>
                  <a:pt x="2128" y="15525"/>
                </a:lnTo>
                <a:lnTo>
                  <a:pt x="0" y="18066"/>
                </a:lnTo>
                <a:lnTo>
                  <a:pt x="2214" y="20719"/>
                </a:lnTo>
                <a:cubicBezTo>
                  <a:pt x="2307" y="21241"/>
                  <a:pt x="2467" y="21600"/>
                  <a:pt x="2660" y="21600"/>
                </a:cubicBezTo>
                <a:lnTo>
                  <a:pt x="21068" y="21600"/>
                </a:lnTo>
                <a:cubicBezTo>
                  <a:pt x="21362" y="21600"/>
                  <a:pt x="21600" y="20791"/>
                  <a:pt x="21600" y="19793"/>
                </a:cubicBezTo>
                <a:lnTo>
                  <a:pt x="21600" y="1807"/>
                </a:lnTo>
                <a:cubicBezTo>
                  <a:pt x="21600" y="809"/>
                  <a:pt x="21362" y="0"/>
                  <a:pt x="21068" y="0"/>
                </a:cubicBezTo>
                <a:lnTo>
                  <a:pt x="2660" y="0"/>
                </a:lnTo>
                <a:close/>
              </a:path>
            </a:pathLst>
          </a:cu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u="sng">
                <a:hlinkClick r:id="rId2" invalidUrl="" action="ppaction://hlinksldjump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2400" u="sng">
                <a:hlinkClick r:id="" invalidUrl="" action="ppaction://hlinksldjump" tgtFrame="" tooltip="" history="1" highlightClick="0" endSnd="0"/>
              </a:rPr>
              <a:t>Back to Menu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289602" y="152399"/>
            <a:ext cx="392506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Sample I/O</a:t>
            </a:r>
          </a:p>
        </p:txBody>
      </p:sp>
      <p:pic>
        <p:nvPicPr>
          <p:cNvPr id="8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73040"/>
            <a:ext cx="13004800" cy="7650987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/>
        </p:nvSpPr>
        <p:spPr>
          <a:xfrm>
            <a:off x="9652000" y="8537006"/>
            <a:ext cx="2578497" cy="759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660" y="0"/>
                </a:moveTo>
                <a:cubicBezTo>
                  <a:pt x="2366" y="0"/>
                  <a:pt x="2128" y="809"/>
                  <a:pt x="2128" y="1807"/>
                </a:cubicBezTo>
                <a:lnTo>
                  <a:pt x="2128" y="15525"/>
                </a:lnTo>
                <a:lnTo>
                  <a:pt x="0" y="18066"/>
                </a:lnTo>
                <a:lnTo>
                  <a:pt x="2214" y="20719"/>
                </a:lnTo>
                <a:cubicBezTo>
                  <a:pt x="2307" y="21241"/>
                  <a:pt x="2467" y="21600"/>
                  <a:pt x="2660" y="21600"/>
                </a:cubicBezTo>
                <a:lnTo>
                  <a:pt x="21068" y="21600"/>
                </a:lnTo>
                <a:cubicBezTo>
                  <a:pt x="21362" y="21600"/>
                  <a:pt x="21600" y="20791"/>
                  <a:pt x="21600" y="19793"/>
                </a:cubicBezTo>
                <a:lnTo>
                  <a:pt x="21600" y="1807"/>
                </a:lnTo>
                <a:cubicBezTo>
                  <a:pt x="21600" y="809"/>
                  <a:pt x="21362" y="0"/>
                  <a:pt x="21068" y="0"/>
                </a:cubicBezTo>
                <a:lnTo>
                  <a:pt x="2660" y="0"/>
                </a:lnTo>
                <a:close/>
              </a:path>
            </a:pathLst>
          </a:cu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u="sng">
                <a:hlinkClick r:id="rId3" invalidUrl="" action="ppaction://hlinksldjump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2400" u="sng">
                <a:hlinkClick r:id="" invalidUrl="" action="ppaction://hlinksldjump" tgtFrame="" tooltip="" history="1" highlightClick="0" endSnd="0"/>
              </a:rPr>
              <a:t>Back to Menu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51307"/>
            <a:ext cx="13004800" cy="7650986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hape 85"/>
          <p:cNvSpPr/>
          <p:nvPr/>
        </p:nvSpPr>
        <p:spPr>
          <a:xfrm>
            <a:off x="9652000" y="8537006"/>
            <a:ext cx="2578497" cy="759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660" y="0"/>
                </a:moveTo>
                <a:cubicBezTo>
                  <a:pt x="2366" y="0"/>
                  <a:pt x="2128" y="809"/>
                  <a:pt x="2128" y="1807"/>
                </a:cubicBezTo>
                <a:lnTo>
                  <a:pt x="2128" y="15525"/>
                </a:lnTo>
                <a:lnTo>
                  <a:pt x="0" y="18066"/>
                </a:lnTo>
                <a:lnTo>
                  <a:pt x="2214" y="20719"/>
                </a:lnTo>
                <a:cubicBezTo>
                  <a:pt x="2307" y="21241"/>
                  <a:pt x="2467" y="21600"/>
                  <a:pt x="2660" y="21600"/>
                </a:cubicBezTo>
                <a:lnTo>
                  <a:pt x="21068" y="21600"/>
                </a:lnTo>
                <a:cubicBezTo>
                  <a:pt x="21362" y="21600"/>
                  <a:pt x="21600" y="20791"/>
                  <a:pt x="21600" y="19793"/>
                </a:cubicBezTo>
                <a:lnTo>
                  <a:pt x="21600" y="1807"/>
                </a:lnTo>
                <a:cubicBezTo>
                  <a:pt x="21600" y="809"/>
                  <a:pt x="21362" y="0"/>
                  <a:pt x="21068" y="0"/>
                </a:cubicBezTo>
                <a:lnTo>
                  <a:pt x="2660" y="0"/>
                </a:lnTo>
                <a:close/>
              </a:path>
            </a:pathLst>
          </a:cu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u="sng">
                <a:hlinkClick r:id="rId3" invalidUrl="" action="ppaction://hlinksldjump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2400" u="sng">
                <a:hlinkClick r:id="" invalidUrl="" action="ppaction://hlinksldjump" tgtFrame="" tooltip="" history="1" highlightClick="0" endSnd="0"/>
              </a:rPr>
              <a:t>Back to Menu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51307"/>
            <a:ext cx="13004800" cy="7650986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/>
        </p:nvSpPr>
        <p:spPr>
          <a:xfrm>
            <a:off x="9652000" y="8537006"/>
            <a:ext cx="2578497" cy="759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660" y="0"/>
                </a:moveTo>
                <a:cubicBezTo>
                  <a:pt x="2366" y="0"/>
                  <a:pt x="2128" y="809"/>
                  <a:pt x="2128" y="1807"/>
                </a:cubicBezTo>
                <a:lnTo>
                  <a:pt x="2128" y="15525"/>
                </a:lnTo>
                <a:lnTo>
                  <a:pt x="0" y="18066"/>
                </a:lnTo>
                <a:lnTo>
                  <a:pt x="2214" y="20719"/>
                </a:lnTo>
                <a:cubicBezTo>
                  <a:pt x="2307" y="21241"/>
                  <a:pt x="2467" y="21600"/>
                  <a:pt x="2660" y="21600"/>
                </a:cubicBezTo>
                <a:lnTo>
                  <a:pt x="21068" y="21600"/>
                </a:lnTo>
                <a:cubicBezTo>
                  <a:pt x="21362" y="21600"/>
                  <a:pt x="21600" y="20791"/>
                  <a:pt x="21600" y="19793"/>
                </a:cubicBezTo>
                <a:lnTo>
                  <a:pt x="21600" y="1807"/>
                </a:lnTo>
                <a:cubicBezTo>
                  <a:pt x="21600" y="809"/>
                  <a:pt x="21362" y="0"/>
                  <a:pt x="21068" y="0"/>
                </a:cubicBezTo>
                <a:lnTo>
                  <a:pt x="2660" y="0"/>
                </a:lnTo>
                <a:close/>
              </a:path>
            </a:pathLst>
          </a:cu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u="sng">
                <a:hlinkClick r:id="rId3" invalidUrl="" action="ppaction://hlinksldjump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2400" u="sng">
                <a:hlinkClick r:id="" invalidUrl="" action="ppaction://hlinksldjump" tgtFrame="" tooltip="" history="1" highlightClick="0" endSnd="0"/>
              </a:rPr>
              <a:t>Back to Menu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51307"/>
            <a:ext cx="13004800" cy="7650986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hape 91"/>
          <p:cNvSpPr/>
          <p:nvPr/>
        </p:nvSpPr>
        <p:spPr>
          <a:xfrm>
            <a:off x="9652000" y="8537006"/>
            <a:ext cx="2578497" cy="759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660" y="0"/>
                </a:moveTo>
                <a:cubicBezTo>
                  <a:pt x="2366" y="0"/>
                  <a:pt x="2128" y="809"/>
                  <a:pt x="2128" y="1807"/>
                </a:cubicBezTo>
                <a:lnTo>
                  <a:pt x="2128" y="15525"/>
                </a:lnTo>
                <a:lnTo>
                  <a:pt x="0" y="18066"/>
                </a:lnTo>
                <a:lnTo>
                  <a:pt x="2214" y="20719"/>
                </a:lnTo>
                <a:cubicBezTo>
                  <a:pt x="2307" y="21241"/>
                  <a:pt x="2467" y="21600"/>
                  <a:pt x="2660" y="21600"/>
                </a:cubicBezTo>
                <a:lnTo>
                  <a:pt x="21068" y="21600"/>
                </a:lnTo>
                <a:cubicBezTo>
                  <a:pt x="21362" y="21600"/>
                  <a:pt x="21600" y="20791"/>
                  <a:pt x="21600" y="19793"/>
                </a:cubicBezTo>
                <a:lnTo>
                  <a:pt x="21600" y="1807"/>
                </a:lnTo>
                <a:cubicBezTo>
                  <a:pt x="21600" y="809"/>
                  <a:pt x="21362" y="0"/>
                  <a:pt x="21068" y="0"/>
                </a:cubicBezTo>
                <a:lnTo>
                  <a:pt x="2660" y="0"/>
                </a:lnTo>
                <a:close/>
              </a:path>
            </a:pathLst>
          </a:cu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u="sng">
                <a:hlinkClick r:id="rId3" invalidUrl="" action="ppaction://hlinksldjump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2400" u="sng">
                <a:hlinkClick r:id="" invalidUrl="" action="ppaction://hlinksldjump" tgtFrame="" tooltip="" history="1" highlightClick="0" endSnd="0"/>
              </a:rPr>
              <a:t>Back to Menu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07316"/>
            <a:ext cx="13004801" cy="91389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393799" y="228600"/>
            <a:ext cx="4292402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8000"/>
              <a:t>Program</a:t>
            </a:r>
          </a:p>
        </p:txBody>
      </p:sp>
      <p:sp>
        <p:nvSpPr>
          <p:cNvPr id="96" name="Shape 96"/>
          <p:cNvSpPr/>
          <p:nvPr/>
        </p:nvSpPr>
        <p:spPr>
          <a:xfrm>
            <a:off x="466359" y="1816099"/>
            <a:ext cx="14764481" cy="673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400"/>
              <a:t>/* </a:t>
            </a:r>
            <a:endParaRPr sz="2400"/>
          </a:p>
          <a:p>
            <a:pPr lvl="0" algn="l">
              <a:defRPr sz="1800"/>
            </a:pPr>
            <a:r>
              <a:rPr sz="2400"/>
              <a:t> * File:   main.cpp</a:t>
            </a:r>
            <a:endParaRPr sz="2400"/>
          </a:p>
          <a:p>
            <a:pPr lvl="0" algn="l">
              <a:defRPr sz="1800"/>
            </a:pPr>
            <a:r>
              <a:rPr sz="2400"/>
              <a:t> * Author: WeikangDu</a:t>
            </a:r>
            <a:endParaRPr sz="2400"/>
          </a:p>
          <a:p>
            <a:pPr lvl="0" algn="l">
              <a:defRPr sz="1800"/>
            </a:pPr>
            <a:r>
              <a:rPr sz="2400"/>
              <a:t> * Created on October 27, 2016, 7:07 PM</a:t>
            </a:r>
            <a:endParaRPr sz="2400"/>
          </a:p>
          <a:p>
            <a:pPr lvl="0" algn="l">
              <a:defRPr sz="1800"/>
            </a:pPr>
            <a:r>
              <a:rPr sz="2400"/>
              <a:t> * Purpose: Make a Poker Game (Black Jack)</a:t>
            </a:r>
            <a:endParaRPr sz="2400"/>
          </a:p>
          <a:p>
            <a:pPr lvl="0" algn="l">
              <a:defRPr sz="1800"/>
            </a:pPr>
            <a:r>
              <a:rPr sz="2400"/>
              <a:t> */</a:t>
            </a:r>
            <a:endParaRPr sz="2400"/>
          </a:p>
          <a:p>
            <a:pPr lvl="0" algn="l">
              <a:defRPr sz="1800"/>
            </a:pPr>
            <a:endParaRPr sz="2400"/>
          </a:p>
          <a:p>
            <a:pPr lvl="0" algn="l">
              <a:defRPr sz="1800"/>
            </a:pPr>
            <a:r>
              <a:rPr sz="2400"/>
              <a:t>#include&lt;iostream&gt; //Input and output</a:t>
            </a:r>
            <a:endParaRPr sz="2400"/>
          </a:p>
          <a:p>
            <a:pPr lvl="0" algn="l">
              <a:defRPr sz="1800"/>
            </a:pPr>
            <a:r>
              <a:rPr sz="2400"/>
              <a:t>#include&lt;fstream&gt;  //I/O file</a:t>
            </a:r>
            <a:endParaRPr sz="2400"/>
          </a:p>
          <a:p>
            <a:pPr lvl="0" algn="l">
              <a:defRPr sz="1800"/>
            </a:pPr>
            <a:r>
              <a:rPr sz="2400"/>
              <a:t>#include&lt;string&gt;</a:t>
            </a:r>
            <a:endParaRPr sz="2400"/>
          </a:p>
          <a:p>
            <a:pPr lvl="0" algn="l">
              <a:defRPr sz="1800"/>
            </a:pPr>
            <a:r>
              <a:rPr sz="2400"/>
              <a:t>#include&lt;cstdlib&gt;  //For the random number</a:t>
            </a:r>
            <a:endParaRPr sz="2400"/>
          </a:p>
          <a:p>
            <a:pPr lvl="0" algn="l">
              <a:defRPr sz="1800"/>
            </a:pPr>
            <a:r>
              <a:rPr sz="2400"/>
              <a:t>#include&lt;ctime&gt;    //Time</a:t>
            </a:r>
            <a:endParaRPr sz="2400"/>
          </a:p>
          <a:p>
            <a:pPr lvl="0" algn="l">
              <a:defRPr sz="1800"/>
            </a:pPr>
            <a:endParaRPr sz="2400"/>
          </a:p>
          <a:p>
            <a:pPr lvl="0" algn="l">
              <a:defRPr sz="1800"/>
            </a:pPr>
            <a:r>
              <a:rPr sz="2400"/>
              <a:t>using namespace std;</a:t>
            </a:r>
            <a:endParaRPr sz="2400"/>
          </a:p>
          <a:p>
            <a:pPr lvl="0" algn="l">
              <a:defRPr sz="1800"/>
            </a:pPr>
            <a:r>
              <a:rPr sz="2400"/>
              <a:t>//User Libraries</a:t>
            </a:r>
            <a:endParaRPr sz="2400"/>
          </a:p>
          <a:p>
            <a:pPr lvl="0" algn="l">
              <a:defRPr sz="1800"/>
            </a:pPr>
            <a:endParaRPr sz="2400"/>
          </a:p>
          <a:p>
            <a:pPr lvl="0" algn="l">
              <a:defRPr sz="1800"/>
            </a:pPr>
            <a:r>
              <a:rPr sz="2400"/>
              <a:t>//Global Constants</a:t>
            </a:r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9652000" y="8537006"/>
            <a:ext cx="2578497" cy="759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660" y="0"/>
                </a:moveTo>
                <a:cubicBezTo>
                  <a:pt x="2366" y="0"/>
                  <a:pt x="2128" y="809"/>
                  <a:pt x="2128" y="1807"/>
                </a:cubicBezTo>
                <a:lnTo>
                  <a:pt x="2128" y="15525"/>
                </a:lnTo>
                <a:lnTo>
                  <a:pt x="0" y="18066"/>
                </a:lnTo>
                <a:lnTo>
                  <a:pt x="2214" y="20719"/>
                </a:lnTo>
                <a:cubicBezTo>
                  <a:pt x="2307" y="21241"/>
                  <a:pt x="2467" y="21600"/>
                  <a:pt x="2660" y="21600"/>
                </a:cubicBezTo>
                <a:lnTo>
                  <a:pt x="21068" y="21600"/>
                </a:lnTo>
                <a:cubicBezTo>
                  <a:pt x="21362" y="21600"/>
                  <a:pt x="21600" y="20791"/>
                  <a:pt x="21600" y="19793"/>
                </a:cubicBezTo>
                <a:lnTo>
                  <a:pt x="21600" y="1807"/>
                </a:lnTo>
                <a:cubicBezTo>
                  <a:pt x="21600" y="809"/>
                  <a:pt x="21362" y="0"/>
                  <a:pt x="21068" y="0"/>
                </a:cubicBezTo>
                <a:lnTo>
                  <a:pt x="2660" y="0"/>
                </a:lnTo>
                <a:close/>
              </a:path>
            </a:pathLst>
          </a:cu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u="sng">
                <a:hlinkClick r:id="rId2" invalidUrl="" action="ppaction://hlinksldjump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2400" u="sng">
                <a:hlinkClick r:id="" invalidUrl="" action="ppaction://hlinksldjump" tgtFrame="" tooltip="" history="1" highlightClick="0" endSnd="0"/>
              </a:rPr>
              <a:t>Back to Menu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508965" y="571499"/>
            <a:ext cx="7719670" cy="673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400"/>
              <a:t>//Function Prototypes</a:t>
            </a:r>
            <a:endParaRPr sz="2400"/>
          </a:p>
          <a:p>
            <a:pPr lvl="0" algn="l">
              <a:defRPr sz="1800"/>
            </a:pPr>
            <a:r>
              <a:rPr sz="2400"/>
              <a:t>int sendCard(int);</a:t>
            </a:r>
            <a:endParaRPr sz="2400"/>
          </a:p>
          <a:p>
            <a:pPr lvl="0" algn="l">
              <a:defRPr sz="1800"/>
            </a:pPr>
            <a:r>
              <a:rPr sz="2400"/>
              <a:t>bool cardIsempty(int);</a:t>
            </a:r>
            <a:endParaRPr sz="2400"/>
          </a:p>
          <a:p>
            <a:pPr lvl="0" algn="l">
              <a:defRPr sz="1800"/>
            </a:pPr>
            <a:r>
              <a:rPr sz="2400"/>
              <a:t>void write(ofstream &amp;outfile, int, int, int, int, int);</a:t>
            </a:r>
            <a:endParaRPr sz="2400"/>
          </a:p>
          <a:p>
            <a:pPr lvl="0" algn="l">
              <a:defRPr sz="1800"/>
            </a:pPr>
            <a:r>
              <a:rPr sz="2400"/>
              <a:t>void read();</a:t>
            </a:r>
            <a:endParaRPr sz="2400"/>
          </a:p>
          <a:p>
            <a:pPr lvl="0" algn="l">
              <a:defRPr sz="1800"/>
            </a:pPr>
            <a:r>
              <a:rPr sz="2400"/>
              <a:t>int choosRole();</a:t>
            </a:r>
            <a:endParaRPr sz="2400"/>
          </a:p>
          <a:p>
            <a:pPr lvl="0" algn="l">
              <a:defRPr sz="1800"/>
            </a:pPr>
            <a:r>
              <a:rPr sz="2400"/>
              <a:t>void playingGame(ofstream &amp;outfile);</a:t>
            </a:r>
            <a:endParaRPr sz="2400"/>
          </a:p>
          <a:p>
            <a:pPr lvl="0" algn="l">
              <a:defRPr sz="1800"/>
            </a:pPr>
            <a:r>
              <a:rPr sz="2400"/>
              <a:t>void gameEngine();</a:t>
            </a:r>
            <a:endParaRPr sz="2400"/>
          </a:p>
          <a:p>
            <a:pPr lvl="0" algn="l">
              <a:defRPr sz="1800"/>
            </a:pPr>
            <a:endParaRPr sz="2400"/>
          </a:p>
          <a:p>
            <a:pPr lvl="0" algn="l">
              <a:defRPr sz="1800"/>
            </a:pPr>
            <a:r>
              <a:rPr sz="2400"/>
              <a:t>//**************************************************************</a:t>
            </a:r>
            <a:endParaRPr sz="2400"/>
          </a:p>
          <a:p>
            <a:pPr lvl="0" algn="l">
              <a:defRPr sz="1800"/>
            </a:pPr>
            <a:r>
              <a:rPr sz="2400"/>
              <a:t>// Main function here!!                                                    *</a:t>
            </a:r>
            <a:endParaRPr sz="2400"/>
          </a:p>
          <a:p>
            <a:pPr lvl="0" algn="l">
              <a:defRPr sz="1800"/>
            </a:pPr>
            <a:r>
              <a:rPr sz="2400"/>
              <a:t>//**************************************************************</a:t>
            </a:r>
            <a:endParaRPr sz="2400"/>
          </a:p>
          <a:p>
            <a:pPr lvl="0" algn="l">
              <a:defRPr sz="1800"/>
            </a:pPr>
            <a:r>
              <a:rPr sz="2400"/>
              <a:t>int main(int argc, char** argv)</a:t>
            </a:r>
            <a:endParaRPr sz="2400"/>
          </a:p>
          <a:p>
            <a:pPr lvl="0" algn="l">
              <a:defRPr sz="1800"/>
            </a:pPr>
            <a:r>
              <a:rPr sz="2400"/>
              <a:t>{</a:t>
            </a:r>
            <a:endParaRPr sz="2400"/>
          </a:p>
          <a:p>
            <a:pPr lvl="0" algn="l">
              <a:defRPr sz="1800"/>
            </a:pPr>
            <a:r>
              <a:rPr sz="2400"/>
              <a:t>    gameEngine();</a:t>
            </a:r>
            <a:endParaRPr sz="2400"/>
          </a:p>
          <a:p>
            <a:pPr lvl="0" algn="l">
              <a:defRPr sz="1800"/>
            </a:pPr>
            <a:r>
              <a:rPr sz="2400"/>
              <a:t>    </a:t>
            </a:r>
            <a:endParaRPr sz="2400"/>
          </a:p>
          <a:p>
            <a:pPr lvl="0" algn="l">
              <a:defRPr sz="1800"/>
            </a:pPr>
            <a:r>
              <a:rPr sz="2400"/>
              <a:t>    return 0;</a:t>
            </a:r>
            <a:endParaRPr sz="2400"/>
          </a:p>
          <a:p>
            <a:pPr lvl="0" algn="l">
              <a:defRPr sz="1800"/>
            </a:pPr>
            <a:r>
              <a:rPr sz="2400"/>
              <a:t>}</a:t>
            </a:r>
          </a:p>
        </p:txBody>
      </p:sp>
      <p:sp>
        <p:nvSpPr>
          <p:cNvPr id="100" name="Shape 100"/>
          <p:cNvSpPr/>
          <p:nvPr/>
        </p:nvSpPr>
        <p:spPr>
          <a:xfrm>
            <a:off x="9652000" y="8537006"/>
            <a:ext cx="2578497" cy="759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660" y="0"/>
                </a:moveTo>
                <a:cubicBezTo>
                  <a:pt x="2366" y="0"/>
                  <a:pt x="2128" y="809"/>
                  <a:pt x="2128" y="1807"/>
                </a:cubicBezTo>
                <a:lnTo>
                  <a:pt x="2128" y="15525"/>
                </a:lnTo>
                <a:lnTo>
                  <a:pt x="0" y="18066"/>
                </a:lnTo>
                <a:lnTo>
                  <a:pt x="2214" y="20719"/>
                </a:lnTo>
                <a:cubicBezTo>
                  <a:pt x="2307" y="21241"/>
                  <a:pt x="2467" y="21600"/>
                  <a:pt x="2660" y="21600"/>
                </a:cubicBezTo>
                <a:lnTo>
                  <a:pt x="21068" y="21600"/>
                </a:lnTo>
                <a:cubicBezTo>
                  <a:pt x="21362" y="21600"/>
                  <a:pt x="21600" y="20791"/>
                  <a:pt x="21600" y="19793"/>
                </a:cubicBezTo>
                <a:lnTo>
                  <a:pt x="21600" y="1807"/>
                </a:lnTo>
                <a:cubicBezTo>
                  <a:pt x="21600" y="809"/>
                  <a:pt x="21362" y="0"/>
                  <a:pt x="21068" y="0"/>
                </a:cubicBezTo>
                <a:lnTo>
                  <a:pt x="2660" y="0"/>
                </a:lnTo>
                <a:close/>
              </a:path>
            </a:pathLst>
          </a:cu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u="sng">
                <a:hlinkClick r:id="rId2" invalidUrl="" action="ppaction://hlinksldjump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2400" u="sng">
                <a:hlinkClick r:id="" invalidUrl="" action="ppaction://hlinksldjump" tgtFrame="" tooltip="" history="1" highlightClick="0" endSnd="0"/>
              </a:rPr>
              <a:t>Back to Menu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528015" y="654049"/>
            <a:ext cx="7750150" cy="783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400"/>
              <a:t>//**************************************************************</a:t>
            </a:r>
            <a:endParaRPr sz="2400"/>
          </a:p>
          <a:p>
            <a:pPr lvl="0" algn="l">
              <a:defRPr sz="1800"/>
            </a:pPr>
            <a:r>
              <a:rPr sz="2400"/>
              <a:t>// Definition of function sendCard                                   *</a:t>
            </a:r>
            <a:endParaRPr sz="2400"/>
          </a:p>
          <a:p>
            <a:pPr lvl="0" algn="l">
              <a:defRPr sz="1800"/>
            </a:pPr>
            <a:r>
              <a:rPr sz="2400"/>
              <a:t>// This function limit the number and kind of card          *</a:t>
            </a:r>
            <a:endParaRPr sz="2400"/>
          </a:p>
          <a:p>
            <a:pPr lvl="0" algn="l">
              <a:defRPr sz="1800"/>
            </a:pPr>
            <a:r>
              <a:rPr sz="2400"/>
              <a:t>//**************************************************************</a:t>
            </a:r>
            <a:endParaRPr sz="2400"/>
          </a:p>
          <a:p>
            <a:pPr lvl="0" algn="l">
              <a:defRPr sz="1800"/>
            </a:pPr>
            <a:r>
              <a:rPr sz="2400"/>
              <a:t>int sendCard(int *cards)</a:t>
            </a:r>
            <a:endParaRPr sz="2400"/>
          </a:p>
          <a:p>
            <a:pPr lvl="0" algn="l">
              <a:defRPr sz="1800"/>
            </a:pPr>
            <a:r>
              <a:rPr sz="2400"/>
              <a:t>{</a:t>
            </a:r>
            <a:endParaRPr sz="2400"/>
          </a:p>
          <a:p>
            <a:pPr lvl="0" algn="l">
              <a:defRPr sz="1800"/>
            </a:pPr>
            <a:r>
              <a:rPr sz="2400"/>
              <a:t>    int cardIndex;</a:t>
            </a:r>
            <a:endParaRPr sz="2400"/>
          </a:p>
          <a:p>
            <a:pPr lvl="0" algn="l">
              <a:defRPr sz="1800"/>
            </a:pPr>
            <a:r>
              <a:rPr sz="2400"/>
              <a:t>    while (true)</a:t>
            </a:r>
            <a:endParaRPr sz="2400"/>
          </a:p>
          <a:p>
            <a:pPr lvl="0" algn="l">
              <a:defRPr sz="1800"/>
            </a:pPr>
            <a:r>
              <a:rPr sz="2400"/>
              <a:t>    {	</a:t>
            </a:r>
            <a:endParaRPr sz="2400"/>
          </a:p>
          <a:p>
            <a:pPr lvl="0" algn="l">
              <a:defRPr sz="1800"/>
            </a:pPr>
            <a:r>
              <a:rPr sz="2400"/>
              <a:t>        //Produce a random number</a:t>
            </a:r>
            <a:endParaRPr sz="2400"/>
          </a:p>
          <a:p>
            <a:pPr lvl="0" algn="l">
              <a:defRPr sz="1800"/>
            </a:pPr>
            <a:r>
              <a:rPr sz="2400"/>
              <a:t>        cardIndex = rand() % 13;</a:t>
            </a:r>
            <a:endParaRPr sz="2400"/>
          </a:p>
          <a:p>
            <a:pPr lvl="0" algn="l">
              <a:defRPr sz="1800"/>
            </a:pPr>
            <a:r>
              <a:rPr sz="2400"/>
              <a:t>        //Determine whether the same point card exits</a:t>
            </a:r>
            <a:endParaRPr sz="2400"/>
          </a:p>
          <a:p>
            <a:pPr lvl="0" algn="l">
              <a:defRPr sz="1800"/>
            </a:pPr>
            <a:r>
              <a:rPr sz="2400"/>
              <a:t>        if (cards[cardIndex]&gt;0)</a:t>
            </a:r>
            <a:endParaRPr sz="2400"/>
          </a:p>
          <a:p>
            <a:pPr lvl="0" algn="l">
              <a:defRPr sz="1800"/>
            </a:pPr>
            <a:r>
              <a:rPr sz="2400"/>
              <a:t>        {</a:t>
            </a:r>
            <a:endParaRPr sz="2400"/>
          </a:p>
          <a:p>
            <a:pPr lvl="0" algn="l">
              <a:defRPr sz="1800"/>
            </a:pPr>
            <a:r>
              <a:rPr sz="2400"/>
              <a:t>            cards[cardIndex]--;</a:t>
            </a:r>
            <a:endParaRPr sz="2400"/>
          </a:p>
          <a:p>
            <a:pPr lvl="0" algn="l">
              <a:defRPr sz="1800"/>
            </a:pPr>
            <a:r>
              <a:rPr sz="2400"/>
              <a:t>            break;</a:t>
            </a:r>
            <a:endParaRPr sz="2400"/>
          </a:p>
          <a:p>
            <a:pPr lvl="0" algn="l">
              <a:defRPr sz="1800"/>
            </a:pPr>
            <a:r>
              <a:rPr sz="2400"/>
              <a:t>        }</a:t>
            </a:r>
            <a:endParaRPr sz="2400"/>
          </a:p>
          <a:p>
            <a:pPr lvl="0" algn="l">
              <a:defRPr sz="1800"/>
            </a:pPr>
            <a:r>
              <a:rPr sz="2400"/>
              <a:t>    }</a:t>
            </a:r>
            <a:endParaRPr sz="2400"/>
          </a:p>
          <a:p>
            <a:pPr lvl="0" algn="l">
              <a:defRPr sz="1800"/>
            </a:pPr>
            <a:r>
              <a:rPr sz="2400"/>
              <a:t>    return (cardIndex + 1);</a:t>
            </a:r>
            <a:endParaRPr sz="2400"/>
          </a:p>
          <a:p>
            <a:pPr lvl="0" algn="l">
              <a:defRPr sz="1800"/>
            </a:pPr>
            <a:r>
              <a:rPr sz="2400"/>
              <a:t>}</a:t>
            </a:r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9652000" y="8537006"/>
            <a:ext cx="2578497" cy="759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660" y="0"/>
                </a:moveTo>
                <a:cubicBezTo>
                  <a:pt x="2366" y="0"/>
                  <a:pt x="2128" y="809"/>
                  <a:pt x="2128" y="1807"/>
                </a:cubicBezTo>
                <a:lnTo>
                  <a:pt x="2128" y="15525"/>
                </a:lnTo>
                <a:lnTo>
                  <a:pt x="0" y="18066"/>
                </a:lnTo>
                <a:lnTo>
                  <a:pt x="2214" y="20719"/>
                </a:lnTo>
                <a:cubicBezTo>
                  <a:pt x="2307" y="21241"/>
                  <a:pt x="2467" y="21600"/>
                  <a:pt x="2660" y="21600"/>
                </a:cubicBezTo>
                <a:lnTo>
                  <a:pt x="21068" y="21600"/>
                </a:lnTo>
                <a:cubicBezTo>
                  <a:pt x="21362" y="21600"/>
                  <a:pt x="21600" y="20791"/>
                  <a:pt x="21600" y="19793"/>
                </a:cubicBezTo>
                <a:lnTo>
                  <a:pt x="21600" y="1807"/>
                </a:lnTo>
                <a:cubicBezTo>
                  <a:pt x="21600" y="809"/>
                  <a:pt x="21362" y="0"/>
                  <a:pt x="21068" y="0"/>
                </a:cubicBezTo>
                <a:lnTo>
                  <a:pt x="2660" y="0"/>
                </a:lnTo>
                <a:close/>
              </a:path>
            </a:pathLst>
          </a:cu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u="sng">
                <a:hlinkClick r:id="rId2" invalidUrl="" action="ppaction://hlinksldjump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2400" u="sng">
                <a:hlinkClick r:id="" invalidUrl="" action="ppaction://hlinksldjump" tgtFrame="" tooltip="" history="1" highlightClick="0" endSnd="0"/>
              </a:rPr>
              <a:t>Back to Menu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97520" y="533399"/>
            <a:ext cx="210376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6000"/>
              <a:t>Menu</a:t>
            </a:r>
          </a:p>
        </p:txBody>
      </p:sp>
      <p:sp>
        <p:nvSpPr>
          <p:cNvPr id="37" name="Shape 37"/>
          <p:cNvSpPr/>
          <p:nvPr/>
        </p:nvSpPr>
        <p:spPr>
          <a:xfrm>
            <a:off x="1203870" y="1869016"/>
            <a:ext cx="6035130" cy="720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b="1" sz="3600" u="sng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  <a:hlinkClick r:id="" invalidUrl="" action="ppaction://hlinkshowjump?jump=nextslide" tgtFrame="" tooltip="" history="1" highlightClick="0" endSnd="0"/>
              </a:rPr>
              <a:t>Introduction</a:t>
            </a:r>
            <a:endParaRPr b="1" sz="3600" u="sng">
              <a:solidFill>
                <a:srgbClr val="0365C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/>
            </a:pPr>
            <a:endParaRPr b="1" sz="3600" u="sng">
              <a:solidFill>
                <a:srgbClr val="0365C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/>
            </a:pPr>
            <a:r>
              <a:rPr b="1" sz="3600" u="sng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  <a:hlinkClick r:id="rId2" invalidUrl="" action="ppaction://hlinksldjump" tgtFrame="" tooltip="" history="1" highlightClick="0" endSnd="0"/>
              </a:rPr>
              <a:t>Summary</a:t>
            </a:r>
            <a:endParaRPr b="1" sz="3600" u="sng">
              <a:solidFill>
                <a:srgbClr val="0365C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/>
            </a:pPr>
            <a:endParaRPr b="1" sz="3600" u="sng">
              <a:solidFill>
                <a:srgbClr val="0365C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/>
            </a:pPr>
            <a:r>
              <a:rPr b="1" sz="3600" u="sng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  <a:hlinkClick r:id="rId3" invalidUrl="" action="ppaction://hlinksldjump" tgtFrame="" tooltip="" history="1" highlightClick="0" endSnd="0"/>
              </a:rPr>
              <a:t>Flowchart</a:t>
            </a:r>
            <a:endParaRPr b="1" sz="3600" u="sng">
              <a:solidFill>
                <a:srgbClr val="0365C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/>
            </a:pPr>
            <a:endParaRPr b="1" sz="3600" u="sng">
              <a:solidFill>
                <a:srgbClr val="0365C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/>
            </a:pPr>
            <a:r>
              <a:rPr b="1" sz="3600" u="sng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  <a:hlinkClick r:id="rId4" invalidUrl="" action="ppaction://hlinksldjump" tgtFrame="" tooltip="" history="1" highlightClick="0" endSnd="0"/>
              </a:rPr>
              <a:t>Declaration main variables</a:t>
            </a:r>
            <a:endParaRPr b="1" sz="3600" u="sng">
              <a:solidFill>
                <a:srgbClr val="0365C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/>
            </a:pPr>
            <a:endParaRPr b="1" sz="3600" u="sng">
              <a:solidFill>
                <a:srgbClr val="0365C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/>
            </a:pPr>
            <a:r>
              <a:rPr b="1" sz="3600" u="sng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  <a:hlinkClick r:id="rId5" invalidUrl="" action="ppaction://hlinksldjump" tgtFrame="" tooltip="" history="1" highlightClick="0" endSnd="0"/>
              </a:rPr>
              <a:t>Pseudo Code</a:t>
            </a:r>
            <a:endParaRPr b="1" sz="3600" u="sng">
              <a:solidFill>
                <a:srgbClr val="0365C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/>
            </a:pPr>
            <a:endParaRPr b="1" sz="3600" u="sng">
              <a:solidFill>
                <a:srgbClr val="0365C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/>
            </a:pPr>
            <a:r>
              <a:rPr b="1" sz="3600" u="sng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  <a:hlinkClick r:id="rId6" invalidUrl="" action="ppaction://hlinksldjump" tgtFrame="" tooltip="" history="1" highlightClick="0" endSnd="0"/>
              </a:rPr>
              <a:t>Sample I/O</a:t>
            </a:r>
            <a:endParaRPr b="1" sz="3600" u="sng">
              <a:solidFill>
                <a:srgbClr val="0365C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/>
            </a:pPr>
            <a:endParaRPr b="1" sz="3600" u="sng">
              <a:solidFill>
                <a:srgbClr val="0365C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/>
            </a:pPr>
            <a:r>
              <a:rPr b="1" sz="3600" u="sng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  <a:hlinkClick r:id="rId7" invalidUrl="" action="ppaction://hlinksldjump" tgtFrame="" tooltip="" history="1" highlightClick="0" endSnd="0"/>
              </a:rPr>
              <a:t>Program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798779" y="749299"/>
            <a:ext cx="8240574" cy="673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400"/>
              <a:t>//******************************************************************</a:t>
            </a:r>
            <a:endParaRPr sz="2400"/>
          </a:p>
          <a:p>
            <a:pPr lvl="0" algn="l">
              <a:defRPr sz="1800"/>
            </a:pPr>
            <a:r>
              <a:rPr sz="2400"/>
              <a:t>// Definition of function cardIsempty                                    *</a:t>
            </a:r>
            <a:endParaRPr sz="2400"/>
          </a:p>
          <a:p>
            <a:pPr lvl="0" algn="l">
              <a:defRPr sz="1800"/>
            </a:pPr>
            <a:r>
              <a:rPr sz="2400"/>
              <a:t>// This function determine whether here is no card for total *</a:t>
            </a:r>
            <a:endParaRPr sz="2400"/>
          </a:p>
          <a:p>
            <a:pPr lvl="0" algn="l">
              <a:defRPr sz="1800"/>
            </a:pPr>
            <a:r>
              <a:rPr sz="2400"/>
              <a:t>// and the each kind of card                                                 *</a:t>
            </a:r>
            <a:endParaRPr sz="2400"/>
          </a:p>
          <a:p>
            <a:pPr lvl="0" algn="l">
              <a:defRPr sz="1800"/>
            </a:pPr>
            <a:r>
              <a:rPr sz="2400"/>
              <a:t>//******************************************************************</a:t>
            </a:r>
            <a:endParaRPr sz="2400"/>
          </a:p>
          <a:p>
            <a:pPr lvl="0" algn="l">
              <a:defRPr sz="1800"/>
            </a:pPr>
            <a:r>
              <a:rPr sz="2400"/>
              <a:t>bool cardIsempty(int *cards)</a:t>
            </a:r>
            <a:endParaRPr sz="2400"/>
          </a:p>
          <a:p>
            <a:pPr lvl="0" algn="l">
              <a:defRPr sz="1800"/>
            </a:pPr>
            <a:r>
              <a:rPr sz="2400"/>
              <a:t>{</a:t>
            </a:r>
            <a:endParaRPr sz="2400"/>
          </a:p>
          <a:p>
            <a:pPr lvl="0" algn="l">
              <a:defRPr sz="1800"/>
            </a:pPr>
            <a:r>
              <a:rPr sz="2400"/>
              <a:t>    bool flag=true;</a:t>
            </a:r>
            <a:endParaRPr sz="2400"/>
          </a:p>
          <a:p>
            <a:pPr lvl="0" algn="l">
              <a:defRPr sz="1800"/>
            </a:pPr>
            <a:r>
              <a:rPr sz="2400"/>
              <a:t>    for (int i=0; i&lt;13; i++)</a:t>
            </a:r>
            <a:endParaRPr sz="2400"/>
          </a:p>
          <a:p>
            <a:pPr lvl="0" algn="l">
              <a:defRPr sz="1800"/>
            </a:pPr>
            <a:r>
              <a:rPr sz="2400"/>
              <a:t>    {</a:t>
            </a:r>
            <a:endParaRPr sz="2400"/>
          </a:p>
          <a:p>
            <a:pPr lvl="0" algn="l">
              <a:defRPr sz="1800"/>
            </a:pPr>
            <a:r>
              <a:rPr sz="2400"/>
              <a:t>        if (cards[i]&gt;0)</a:t>
            </a:r>
            <a:endParaRPr sz="2400"/>
          </a:p>
          <a:p>
            <a:pPr lvl="0" algn="l">
              <a:defRPr sz="1800"/>
            </a:pPr>
            <a:r>
              <a:rPr sz="2400"/>
              <a:t>        {</a:t>
            </a:r>
            <a:endParaRPr sz="2400"/>
          </a:p>
          <a:p>
            <a:pPr lvl="0" algn="l">
              <a:defRPr sz="1800"/>
            </a:pPr>
            <a:r>
              <a:rPr sz="2400"/>
              <a:t>            flag=false;</a:t>
            </a:r>
            <a:endParaRPr sz="2400"/>
          </a:p>
          <a:p>
            <a:pPr lvl="0" algn="l">
              <a:defRPr sz="1800"/>
            </a:pPr>
            <a:r>
              <a:rPr sz="2400"/>
              <a:t>            break;</a:t>
            </a:r>
            <a:endParaRPr sz="2400"/>
          </a:p>
          <a:p>
            <a:pPr lvl="0" algn="l">
              <a:defRPr sz="1800"/>
            </a:pPr>
            <a:r>
              <a:rPr sz="2400"/>
              <a:t>        }</a:t>
            </a:r>
            <a:endParaRPr sz="2400"/>
          </a:p>
          <a:p>
            <a:pPr lvl="0" algn="l">
              <a:defRPr sz="1800"/>
            </a:pPr>
            <a:r>
              <a:rPr sz="2400"/>
              <a:t>    }</a:t>
            </a:r>
            <a:endParaRPr sz="2400"/>
          </a:p>
          <a:p>
            <a:pPr lvl="0" algn="l">
              <a:defRPr sz="1800"/>
            </a:pPr>
            <a:r>
              <a:rPr sz="2400"/>
              <a:t>    return flag;</a:t>
            </a:r>
            <a:endParaRPr sz="2400"/>
          </a:p>
          <a:p>
            <a:pPr lvl="0" algn="l">
              <a:defRPr sz="1800"/>
            </a:pPr>
            <a:r>
              <a:rPr sz="2400"/>
              <a:t>}</a:t>
            </a:r>
          </a:p>
        </p:txBody>
      </p:sp>
      <p:sp>
        <p:nvSpPr>
          <p:cNvPr id="106" name="Shape 106"/>
          <p:cNvSpPr/>
          <p:nvPr/>
        </p:nvSpPr>
        <p:spPr>
          <a:xfrm>
            <a:off x="9652000" y="8537006"/>
            <a:ext cx="2578497" cy="759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660" y="0"/>
                </a:moveTo>
                <a:cubicBezTo>
                  <a:pt x="2366" y="0"/>
                  <a:pt x="2128" y="809"/>
                  <a:pt x="2128" y="1807"/>
                </a:cubicBezTo>
                <a:lnTo>
                  <a:pt x="2128" y="15525"/>
                </a:lnTo>
                <a:lnTo>
                  <a:pt x="0" y="18066"/>
                </a:lnTo>
                <a:lnTo>
                  <a:pt x="2214" y="20719"/>
                </a:lnTo>
                <a:cubicBezTo>
                  <a:pt x="2307" y="21241"/>
                  <a:pt x="2467" y="21600"/>
                  <a:pt x="2660" y="21600"/>
                </a:cubicBezTo>
                <a:lnTo>
                  <a:pt x="21068" y="21600"/>
                </a:lnTo>
                <a:cubicBezTo>
                  <a:pt x="21362" y="21600"/>
                  <a:pt x="21600" y="20791"/>
                  <a:pt x="21600" y="19793"/>
                </a:cubicBezTo>
                <a:lnTo>
                  <a:pt x="21600" y="1807"/>
                </a:lnTo>
                <a:cubicBezTo>
                  <a:pt x="21600" y="809"/>
                  <a:pt x="21362" y="0"/>
                  <a:pt x="21068" y="0"/>
                </a:cubicBezTo>
                <a:lnTo>
                  <a:pt x="2660" y="0"/>
                </a:lnTo>
                <a:close/>
              </a:path>
            </a:pathLst>
          </a:cu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u="sng">
                <a:hlinkClick r:id="rId2" invalidUrl="" action="ppaction://hlinksldjump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2400" u="sng">
                <a:hlinkClick r:id="" invalidUrl="" action="ppaction://hlinksldjump" tgtFrame="" tooltip="" history="1" highlightClick="0" endSnd="0"/>
              </a:rPr>
              <a:t>Back to Menu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349707" y="768349"/>
            <a:ext cx="12305387" cy="709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400"/>
              <a:t>//**************************************************************</a:t>
            </a:r>
            <a:endParaRPr sz="2400"/>
          </a:p>
          <a:p>
            <a:pPr lvl="0" algn="l">
              <a:defRPr sz="1800"/>
            </a:pPr>
            <a:r>
              <a:rPr sz="2400"/>
              <a:t>// Definition of function write                                            *</a:t>
            </a:r>
            <a:endParaRPr sz="2400"/>
          </a:p>
          <a:p>
            <a:pPr lvl="0" algn="l">
              <a:defRPr sz="1800"/>
            </a:pPr>
            <a:r>
              <a:rPr sz="2400"/>
              <a:t>// This function Output the result and data to a file,        *</a:t>
            </a:r>
            <a:endParaRPr sz="2400"/>
          </a:p>
          <a:p>
            <a:pPr lvl="0" algn="l">
              <a:defRPr sz="1800"/>
            </a:pPr>
            <a:r>
              <a:rPr sz="2400"/>
              <a:t>// and determine the winner                                            *</a:t>
            </a:r>
            <a:endParaRPr sz="2400"/>
          </a:p>
          <a:p>
            <a:pPr lvl="0" algn="l">
              <a:defRPr sz="1800"/>
            </a:pPr>
            <a:r>
              <a:rPr sz="2400"/>
              <a:t>//**************************************************************</a:t>
            </a:r>
            <a:endParaRPr sz="2400"/>
          </a:p>
          <a:p>
            <a:pPr lvl="0" algn="l">
              <a:defRPr sz="1800"/>
            </a:pPr>
            <a:r>
              <a:rPr sz="2400"/>
              <a:t>void write(ofstream &amp;outfile, int round,int computerCount,int *computer,int playerCount,int *player)</a:t>
            </a:r>
            <a:endParaRPr sz="2400"/>
          </a:p>
          <a:p>
            <a:pPr lvl="0" algn="l">
              <a:defRPr sz="1800"/>
            </a:pPr>
            <a:r>
              <a:rPr sz="2400"/>
              <a:t>{</a:t>
            </a:r>
            <a:endParaRPr sz="2400"/>
          </a:p>
          <a:p>
            <a:pPr lvl="0" algn="l">
              <a:defRPr sz="1800"/>
            </a:pPr>
            <a:r>
              <a:rPr sz="2400"/>
              <a:t>    if (!outfile)</a:t>
            </a:r>
            <a:endParaRPr sz="2400"/>
          </a:p>
          <a:p>
            <a:pPr lvl="0" algn="l">
              <a:defRPr sz="1800"/>
            </a:pPr>
            <a:r>
              <a:rPr sz="2400"/>
              <a:t>    {</a:t>
            </a:r>
            <a:endParaRPr sz="2400"/>
          </a:p>
          <a:p>
            <a:pPr lvl="0" algn="l">
              <a:defRPr sz="1800"/>
            </a:pPr>
            <a:r>
              <a:rPr sz="2400"/>
              <a:t>        cout&lt;&lt;"Open file failed!"&lt;&lt;endl;</a:t>
            </a:r>
            <a:endParaRPr sz="2400"/>
          </a:p>
          <a:p>
            <a:pPr lvl="0" algn="l">
              <a:defRPr sz="1800"/>
            </a:pPr>
            <a:r>
              <a:rPr sz="2400"/>
              <a:t>    }</a:t>
            </a:r>
            <a:endParaRPr sz="2400"/>
          </a:p>
          <a:p>
            <a:pPr lvl="0" algn="l">
              <a:defRPr sz="1800"/>
            </a:pPr>
            <a:r>
              <a:rPr sz="2400"/>
              <a:t>    else</a:t>
            </a:r>
            <a:endParaRPr sz="2400"/>
          </a:p>
          <a:p>
            <a:pPr lvl="0" algn="l">
              <a:defRPr sz="1800"/>
            </a:pPr>
            <a:r>
              <a:rPr sz="2400"/>
              <a:t>    {</a:t>
            </a:r>
            <a:endParaRPr sz="2400"/>
          </a:p>
          <a:p>
            <a:pPr lvl="0" algn="l">
              <a:defRPr sz="1800"/>
            </a:pPr>
            <a:r>
              <a:rPr sz="2400"/>
              <a:t>        int sum_computer=0;</a:t>
            </a:r>
            <a:endParaRPr sz="2400"/>
          </a:p>
          <a:p>
            <a:pPr lvl="0" algn="l">
              <a:defRPr sz="1800"/>
            </a:pPr>
            <a:r>
              <a:rPr sz="2400"/>
              <a:t>        int sum_player=0;</a:t>
            </a:r>
            <a:endParaRPr sz="2400"/>
          </a:p>
          <a:p>
            <a:pPr lvl="0" algn="l">
              <a:defRPr sz="1800"/>
            </a:pPr>
            <a:r>
              <a:rPr sz="2400"/>
              <a:t>	//Output the round number</a:t>
            </a:r>
            <a:endParaRPr sz="2400"/>
          </a:p>
          <a:p>
            <a:pPr lvl="0" algn="l">
              <a:defRPr sz="1800"/>
            </a:pPr>
            <a:r>
              <a:rPr sz="2400"/>
              <a:t>        outfile&lt;&lt;"*****round"&lt;&lt;round&lt;&lt;"******\n";</a:t>
            </a:r>
            <a:endParaRPr sz="2400"/>
          </a:p>
          <a:p>
            <a:pPr lvl="0" algn="l">
              <a:defRPr sz="1800"/>
            </a:pPr>
            <a:r>
              <a:rPr sz="2400"/>
              <a:t>        outfile&lt;&lt;"Computer:\t";</a:t>
            </a:r>
          </a:p>
        </p:txBody>
      </p:sp>
      <p:sp>
        <p:nvSpPr>
          <p:cNvPr id="109" name="Shape 109"/>
          <p:cNvSpPr/>
          <p:nvPr/>
        </p:nvSpPr>
        <p:spPr>
          <a:xfrm>
            <a:off x="9652000" y="8537006"/>
            <a:ext cx="2578497" cy="759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660" y="0"/>
                </a:moveTo>
                <a:cubicBezTo>
                  <a:pt x="2366" y="0"/>
                  <a:pt x="2128" y="809"/>
                  <a:pt x="2128" y="1807"/>
                </a:cubicBezTo>
                <a:lnTo>
                  <a:pt x="2128" y="15525"/>
                </a:lnTo>
                <a:lnTo>
                  <a:pt x="0" y="18066"/>
                </a:lnTo>
                <a:lnTo>
                  <a:pt x="2214" y="20719"/>
                </a:lnTo>
                <a:cubicBezTo>
                  <a:pt x="2307" y="21241"/>
                  <a:pt x="2467" y="21600"/>
                  <a:pt x="2660" y="21600"/>
                </a:cubicBezTo>
                <a:lnTo>
                  <a:pt x="21068" y="21600"/>
                </a:lnTo>
                <a:cubicBezTo>
                  <a:pt x="21362" y="21600"/>
                  <a:pt x="21600" y="20791"/>
                  <a:pt x="21600" y="19793"/>
                </a:cubicBezTo>
                <a:lnTo>
                  <a:pt x="21600" y="1807"/>
                </a:lnTo>
                <a:cubicBezTo>
                  <a:pt x="21600" y="809"/>
                  <a:pt x="21362" y="0"/>
                  <a:pt x="21068" y="0"/>
                </a:cubicBezTo>
                <a:lnTo>
                  <a:pt x="2660" y="0"/>
                </a:lnTo>
                <a:close/>
              </a:path>
            </a:pathLst>
          </a:cu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u="sng">
                <a:hlinkClick r:id="rId2" invalidUrl="" action="ppaction://hlinksldjump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2400" u="sng">
                <a:hlinkClick r:id="" invalidUrl="" action="ppaction://hlinksldjump" tgtFrame="" tooltip="" history="1" highlightClick="0" endSnd="0"/>
              </a:rPr>
              <a:t>Back to Menu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443611" y="533400"/>
            <a:ext cx="7486092" cy="599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400"/>
              <a:t>	//Output the card number each time for computer</a:t>
            </a:r>
            <a:endParaRPr sz="2400"/>
          </a:p>
          <a:p>
            <a:pPr lvl="0" algn="l">
              <a:defRPr sz="1800"/>
            </a:pPr>
            <a:r>
              <a:rPr sz="2400"/>
              <a:t>        for (int i=0; i&lt;computerCount; i++)</a:t>
            </a:r>
            <a:endParaRPr sz="2400"/>
          </a:p>
          <a:p>
            <a:pPr lvl="0" algn="l">
              <a:defRPr sz="1800"/>
            </a:pPr>
            <a:r>
              <a:rPr sz="2400"/>
              <a:t>        {</a:t>
            </a:r>
            <a:endParaRPr sz="2400"/>
          </a:p>
          <a:p>
            <a:pPr lvl="0" algn="l">
              <a:defRPr sz="1800"/>
            </a:pPr>
            <a:r>
              <a:rPr sz="2400"/>
              <a:t>            sum_computer+=computer[i];</a:t>
            </a:r>
            <a:endParaRPr sz="2400"/>
          </a:p>
          <a:p>
            <a:pPr lvl="0" algn="l">
              <a:defRPr sz="1800"/>
            </a:pPr>
            <a:r>
              <a:rPr sz="2400"/>
              <a:t>            outfile&lt;&lt;computer[i]&lt;&lt;"\t";</a:t>
            </a:r>
            <a:endParaRPr sz="2400"/>
          </a:p>
          <a:p>
            <a:pPr lvl="0" algn="l">
              <a:defRPr sz="1800"/>
            </a:pPr>
            <a:r>
              <a:rPr sz="2400"/>
              <a:t>        }</a:t>
            </a:r>
            <a:endParaRPr sz="2400"/>
          </a:p>
          <a:p>
            <a:pPr lvl="0" algn="l">
              <a:defRPr sz="1800"/>
            </a:pPr>
            <a:r>
              <a:rPr sz="2400"/>
              <a:t>        outfile&lt;&lt;"\n";</a:t>
            </a:r>
            <a:endParaRPr sz="2400"/>
          </a:p>
          <a:p>
            <a:pPr lvl="0" algn="l">
              <a:defRPr sz="1800"/>
            </a:pPr>
            <a:r>
              <a:rPr sz="2400"/>
              <a:t>        outfile&lt;&lt;"Player  :\t";</a:t>
            </a:r>
            <a:endParaRPr sz="2400"/>
          </a:p>
          <a:p>
            <a:pPr lvl="0" algn="l">
              <a:defRPr sz="1800"/>
            </a:pPr>
            <a:r>
              <a:rPr sz="2400"/>
              <a:t>	//Output the card number each time for player</a:t>
            </a:r>
            <a:endParaRPr sz="2400"/>
          </a:p>
          <a:p>
            <a:pPr lvl="0" algn="l">
              <a:defRPr sz="1800"/>
            </a:pPr>
            <a:r>
              <a:rPr sz="2400"/>
              <a:t>        for (int i=0; i&lt;playerCount; i++)</a:t>
            </a:r>
            <a:endParaRPr sz="2400"/>
          </a:p>
          <a:p>
            <a:pPr lvl="0" algn="l">
              <a:defRPr sz="1800"/>
            </a:pPr>
            <a:r>
              <a:rPr sz="2400"/>
              <a:t>        {</a:t>
            </a:r>
            <a:endParaRPr sz="2400"/>
          </a:p>
          <a:p>
            <a:pPr lvl="0" algn="l">
              <a:defRPr sz="1800"/>
            </a:pPr>
            <a:r>
              <a:rPr sz="2400"/>
              <a:t>            sum_player+=player[i];</a:t>
            </a:r>
            <a:endParaRPr sz="2400"/>
          </a:p>
          <a:p>
            <a:pPr lvl="0" algn="l">
              <a:defRPr sz="1800"/>
            </a:pPr>
            <a:r>
              <a:rPr sz="2400"/>
              <a:t>            outfile&lt;&lt;player[i]&lt;&lt;"\t";</a:t>
            </a:r>
            <a:endParaRPr sz="2400"/>
          </a:p>
          <a:p>
            <a:pPr lvl="0" algn="l">
              <a:defRPr sz="1800"/>
            </a:pPr>
            <a:r>
              <a:rPr sz="2400"/>
              <a:t>        }</a:t>
            </a:r>
            <a:endParaRPr sz="2400"/>
          </a:p>
          <a:p>
            <a:pPr lvl="0" algn="l">
              <a:defRPr sz="1800"/>
            </a:pPr>
            <a:r>
              <a:rPr sz="2400"/>
              <a:t>        outfile&lt;&lt;"\n";</a:t>
            </a:r>
            <a:endParaRPr sz="2400"/>
          </a:p>
          <a:p>
            <a:pPr lvl="0" algn="l">
              <a:defRPr sz="1800"/>
            </a:pPr>
            <a:r>
              <a:rPr sz="2400"/>
              <a:t>        outfile&lt;&lt;"results:\t";</a:t>
            </a:r>
          </a:p>
        </p:txBody>
      </p:sp>
      <p:sp>
        <p:nvSpPr>
          <p:cNvPr id="112" name="Shape 112"/>
          <p:cNvSpPr/>
          <p:nvPr/>
        </p:nvSpPr>
        <p:spPr>
          <a:xfrm>
            <a:off x="9652000" y="8537006"/>
            <a:ext cx="2578497" cy="759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660" y="0"/>
                </a:moveTo>
                <a:cubicBezTo>
                  <a:pt x="2366" y="0"/>
                  <a:pt x="2128" y="809"/>
                  <a:pt x="2128" y="1807"/>
                </a:cubicBezTo>
                <a:lnTo>
                  <a:pt x="2128" y="15525"/>
                </a:lnTo>
                <a:lnTo>
                  <a:pt x="0" y="18066"/>
                </a:lnTo>
                <a:lnTo>
                  <a:pt x="2214" y="20719"/>
                </a:lnTo>
                <a:cubicBezTo>
                  <a:pt x="2307" y="21241"/>
                  <a:pt x="2467" y="21600"/>
                  <a:pt x="2660" y="21600"/>
                </a:cubicBezTo>
                <a:lnTo>
                  <a:pt x="21068" y="21600"/>
                </a:lnTo>
                <a:cubicBezTo>
                  <a:pt x="21362" y="21600"/>
                  <a:pt x="21600" y="20791"/>
                  <a:pt x="21600" y="19793"/>
                </a:cubicBezTo>
                <a:lnTo>
                  <a:pt x="21600" y="1807"/>
                </a:lnTo>
                <a:cubicBezTo>
                  <a:pt x="21600" y="809"/>
                  <a:pt x="21362" y="0"/>
                  <a:pt x="21068" y="0"/>
                </a:cubicBezTo>
                <a:lnTo>
                  <a:pt x="2660" y="0"/>
                </a:lnTo>
                <a:close/>
              </a:path>
            </a:pathLst>
          </a:cu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u="sng">
                <a:hlinkClick r:id="rId2" invalidUrl="" action="ppaction://hlinksldjump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2400" u="sng">
                <a:hlinkClick r:id="" invalidUrl="" action="ppaction://hlinksldjump" tgtFrame="" tooltip="" history="1" highlightClick="0" endSnd="0"/>
              </a:rPr>
              <a:t>Back to Menu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250850" y="38100"/>
            <a:ext cx="8337500" cy="967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400"/>
              <a:t>	//Determine the result and display it</a:t>
            </a:r>
            <a:endParaRPr sz="2400"/>
          </a:p>
          <a:p>
            <a:pPr lvl="0" algn="l">
              <a:defRPr sz="1800"/>
            </a:pPr>
            <a:r>
              <a:rPr sz="2400"/>
              <a:t>        if (sum_computer&gt;21 &amp;&amp; sum_player&gt;21)</a:t>
            </a:r>
            <a:endParaRPr sz="2400"/>
          </a:p>
          <a:p>
            <a:pPr lvl="0" algn="l">
              <a:defRPr sz="1800"/>
            </a:pPr>
            <a:r>
              <a:rPr sz="2400"/>
              <a:t>        {</a:t>
            </a:r>
            <a:endParaRPr sz="2400"/>
          </a:p>
          <a:p>
            <a:pPr lvl="0" algn="l">
              <a:defRPr sz="1800"/>
            </a:pPr>
            <a:r>
              <a:rPr sz="2400"/>
              <a:t>            outfile&lt;&lt;"Computer and Player are both explode!\n";</a:t>
            </a:r>
            <a:endParaRPr sz="2400"/>
          </a:p>
          <a:p>
            <a:pPr lvl="0" algn="l">
              <a:defRPr sz="1800"/>
            </a:pPr>
            <a:r>
              <a:rPr sz="2400"/>
              <a:t>        }</a:t>
            </a:r>
            <a:endParaRPr sz="2400"/>
          </a:p>
          <a:p>
            <a:pPr lvl="0" algn="l">
              <a:defRPr sz="1800"/>
            </a:pPr>
            <a:r>
              <a:rPr sz="2400"/>
              <a:t>        else if (sum_computer&lt;=21 &amp;&amp; sum_player&gt;21)</a:t>
            </a:r>
            <a:endParaRPr sz="2400"/>
          </a:p>
          <a:p>
            <a:pPr lvl="0" algn="l">
              <a:defRPr sz="1800"/>
            </a:pPr>
            <a:r>
              <a:rPr sz="2400"/>
              <a:t>        {</a:t>
            </a:r>
            <a:endParaRPr sz="2400"/>
          </a:p>
          <a:p>
            <a:pPr lvl="0" algn="l">
              <a:defRPr sz="1800"/>
            </a:pPr>
            <a:r>
              <a:rPr sz="2400"/>
              <a:t>            outfile&lt;&lt;"Computer wins!\n";</a:t>
            </a:r>
            <a:endParaRPr sz="2400"/>
          </a:p>
          <a:p>
            <a:pPr lvl="0" algn="l">
              <a:defRPr sz="1800"/>
            </a:pPr>
            <a:r>
              <a:rPr sz="2400"/>
              <a:t>        }</a:t>
            </a:r>
            <a:endParaRPr sz="2400"/>
          </a:p>
          <a:p>
            <a:pPr lvl="0" algn="l">
              <a:defRPr sz="1800"/>
            </a:pPr>
            <a:r>
              <a:rPr sz="2400"/>
              <a:t>        else if (sum_computer&gt;21 &amp;&amp; sum_player&lt;=21)</a:t>
            </a:r>
            <a:endParaRPr sz="2400"/>
          </a:p>
          <a:p>
            <a:pPr lvl="0" algn="l">
              <a:defRPr sz="1800"/>
            </a:pPr>
            <a:r>
              <a:rPr sz="2400"/>
              <a:t>        {</a:t>
            </a:r>
            <a:endParaRPr sz="2400"/>
          </a:p>
          <a:p>
            <a:pPr lvl="0" algn="l">
              <a:defRPr sz="1800"/>
            </a:pPr>
            <a:r>
              <a:rPr sz="2400"/>
              <a:t>            outfile&lt;&lt;"Player wins!\n";</a:t>
            </a:r>
            <a:endParaRPr sz="2400"/>
          </a:p>
          <a:p>
            <a:pPr lvl="0" algn="l">
              <a:defRPr sz="1800"/>
            </a:pPr>
            <a:r>
              <a:rPr sz="2400"/>
              <a:t>        }</a:t>
            </a:r>
            <a:endParaRPr sz="2400"/>
          </a:p>
          <a:p>
            <a:pPr lvl="0" algn="l">
              <a:defRPr sz="1800"/>
            </a:pPr>
            <a:r>
              <a:rPr sz="2400"/>
              <a:t>        else if (sum_computer&lt;sum_player)</a:t>
            </a:r>
            <a:endParaRPr sz="2400"/>
          </a:p>
          <a:p>
            <a:pPr lvl="0" algn="l">
              <a:defRPr sz="1800"/>
            </a:pPr>
            <a:r>
              <a:rPr sz="2400"/>
              <a:t>        {</a:t>
            </a:r>
            <a:endParaRPr sz="2400"/>
          </a:p>
          <a:p>
            <a:pPr lvl="0" algn="l">
              <a:defRPr sz="1800"/>
            </a:pPr>
            <a:r>
              <a:rPr sz="2400"/>
              <a:t>            outfile&lt;&lt;"Player wins!\n";</a:t>
            </a:r>
            <a:endParaRPr sz="2400"/>
          </a:p>
          <a:p>
            <a:pPr lvl="0" algn="l">
              <a:defRPr sz="1800"/>
            </a:pPr>
            <a:r>
              <a:rPr sz="2400"/>
              <a:t>        }</a:t>
            </a:r>
            <a:endParaRPr sz="2400"/>
          </a:p>
          <a:p>
            <a:pPr lvl="0" algn="l">
              <a:defRPr sz="1800"/>
            </a:pPr>
            <a:r>
              <a:rPr sz="2400"/>
              <a:t>        else if (sum_computer&gt;sum_player)</a:t>
            </a:r>
            <a:endParaRPr sz="2400"/>
          </a:p>
          <a:p>
            <a:pPr lvl="0" algn="l">
              <a:defRPr sz="1800"/>
            </a:pPr>
            <a:r>
              <a:rPr sz="2400"/>
              <a:t>        {</a:t>
            </a:r>
            <a:endParaRPr sz="2400"/>
          </a:p>
          <a:p>
            <a:pPr lvl="0" algn="l">
              <a:defRPr sz="1800"/>
            </a:pPr>
            <a:r>
              <a:rPr sz="2400"/>
              <a:t>            outfile&lt;&lt;"Computer wins!\n";</a:t>
            </a:r>
            <a:endParaRPr sz="2400"/>
          </a:p>
          <a:p>
            <a:pPr lvl="0" algn="l">
              <a:defRPr sz="1800"/>
            </a:pPr>
            <a:r>
              <a:rPr sz="2400"/>
              <a:t>        }</a:t>
            </a:r>
            <a:endParaRPr sz="2400"/>
          </a:p>
          <a:p>
            <a:pPr lvl="0" algn="l">
              <a:defRPr sz="1800"/>
            </a:pPr>
            <a:r>
              <a:rPr sz="2400"/>
              <a:t>        else if (sum_computer==sum_player){</a:t>
            </a:r>
            <a:endParaRPr sz="2400"/>
          </a:p>
          <a:p>
            <a:pPr lvl="0" algn="l">
              <a:defRPr sz="1800"/>
            </a:pPr>
            <a:r>
              <a:rPr sz="2400"/>
              <a:t>            outfile&lt;&lt;"No one wins!\n";</a:t>
            </a:r>
            <a:endParaRPr sz="2400"/>
          </a:p>
          <a:p>
            <a:pPr lvl="0" algn="l">
              <a:defRPr sz="1800"/>
            </a:pPr>
            <a:r>
              <a:rPr sz="2400"/>
              <a:t>        }</a:t>
            </a:r>
            <a:endParaRPr sz="2400"/>
          </a:p>
          <a:p>
            <a:pPr lvl="0" algn="l">
              <a:defRPr sz="1800"/>
            </a:pPr>
            <a:r>
              <a:rPr sz="2400"/>
              <a:t>    }</a:t>
            </a:r>
            <a:endParaRPr sz="2400"/>
          </a:p>
          <a:p>
            <a:pPr lvl="0" algn="l">
              <a:defRPr sz="1800"/>
            </a:pPr>
            <a:r>
              <a:rPr sz="2400"/>
              <a:t>}</a:t>
            </a:r>
          </a:p>
        </p:txBody>
      </p:sp>
      <p:sp>
        <p:nvSpPr>
          <p:cNvPr id="115" name="Shape 115"/>
          <p:cNvSpPr/>
          <p:nvPr/>
        </p:nvSpPr>
        <p:spPr>
          <a:xfrm>
            <a:off x="9652000" y="8537006"/>
            <a:ext cx="2578497" cy="759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660" y="0"/>
                </a:moveTo>
                <a:cubicBezTo>
                  <a:pt x="2366" y="0"/>
                  <a:pt x="2128" y="809"/>
                  <a:pt x="2128" y="1807"/>
                </a:cubicBezTo>
                <a:lnTo>
                  <a:pt x="2128" y="15525"/>
                </a:lnTo>
                <a:lnTo>
                  <a:pt x="0" y="18066"/>
                </a:lnTo>
                <a:lnTo>
                  <a:pt x="2214" y="20719"/>
                </a:lnTo>
                <a:cubicBezTo>
                  <a:pt x="2307" y="21241"/>
                  <a:pt x="2467" y="21600"/>
                  <a:pt x="2660" y="21600"/>
                </a:cubicBezTo>
                <a:lnTo>
                  <a:pt x="21068" y="21600"/>
                </a:lnTo>
                <a:cubicBezTo>
                  <a:pt x="21362" y="21600"/>
                  <a:pt x="21600" y="20791"/>
                  <a:pt x="21600" y="19793"/>
                </a:cubicBezTo>
                <a:lnTo>
                  <a:pt x="21600" y="1807"/>
                </a:lnTo>
                <a:cubicBezTo>
                  <a:pt x="21600" y="809"/>
                  <a:pt x="21362" y="0"/>
                  <a:pt x="21068" y="0"/>
                </a:cubicBezTo>
                <a:lnTo>
                  <a:pt x="2660" y="0"/>
                </a:lnTo>
                <a:close/>
              </a:path>
            </a:pathLst>
          </a:cu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u="sng">
                <a:hlinkClick r:id="rId2" invalidUrl="" action="ppaction://hlinksldjump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2400" u="sng">
                <a:hlinkClick r:id="" invalidUrl="" action="ppaction://hlinksldjump" tgtFrame="" tooltip="" history="1" highlightClick="0" endSnd="0"/>
              </a:rPr>
              <a:t>Back to Menu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280365" y="361950"/>
            <a:ext cx="7719670" cy="857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400"/>
              <a:t>//**************************************************************</a:t>
            </a:r>
            <a:endParaRPr sz="2400"/>
          </a:p>
          <a:p>
            <a:pPr lvl="0" algn="l">
              <a:defRPr sz="1800"/>
            </a:pPr>
            <a:r>
              <a:rPr sz="2400"/>
              <a:t>// Definition of function read                                           *</a:t>
            </a:r>
            <a:endParaRPr sz="2400"/>
          </a:p>
          <a:p>
            <a:pPr lvl="0" algn="l">
              <a:defRPr sz="1800"/>
            </a:pPr>
            <a:r>
              <a:rPr sz="2400"/>
              <a:t>// This function read the data from the file                     *</a:t>
            </a:r>
            <a:endParaRPr sz="2400"/>
          </a:p>
          <a:p>
            <a:pPr lvl="0" algn="l">
              <a:defRPr sz="1800"/>
            </a:pPr>
            <a:r>
              <a:rPr sz="2400"/>
              <a:t>//**************************************************************</a:t>
            </a:r>
            <a:endParaRPr sz="2400"/>
          </a:p>
          <a:p>
            <a:pPr lvl="0" algn="l">
              <a:defRPr sz="1800"/>
            </a:pPr>
            <a:r>
              <a:rPr sz="2400"/>
              <a:t>void read()</a:t>
            </a:r>
            <a:endParaRPr sz="2400"/>
          </a:p>
          <a:p>
            <a:pPr lvl="0" algn="l">
              <a:defRPr sz="1800"/>
            </a:pPr>
            <a:r>
              <a:rPr sz="2400"/>
              <a:t>{</a:t>
            </a:r>
            <a:endParaRPr sz="2400"/>
          </a:p>
          <a:p>
            <a:pPr lvl="0" algn="l">
              <a:defRPr sz="1800"/>
            </a:pPr>
            <a:r>
              <a:rPr sz="2400"/>
              <a:t>    ifstream infile;</a:t>
            </a:r>
            <a:endParaRPr sz="2400"/>
          </a:p>
          <a:p>
            <a:pPr lvl="0" algn="l">
              <a:defRPr sz="1800"/>
            </a:pPr>
            <a:r>
              <a:rPr sz="2400"/>
              <a:t>    infile.open("records.txt");</a:t>
            </a:r>
            <a:endParaRPr sz="2400"/>
          </a:p>
          <a:p>
            <a:pPr lvl="0" algn="l">
              <a:defRPr sz="1800"/>
            </a:pPr>
            <a:r>
              <a:rPr sz="2400"/>
              <a:t>    if (!infile)</a:t>
            </a:r>
            <a:endParaRPr sz="2400"/>
          </a:p>
          <a:p>
            <a:pPr lvl="0" algn="l">
              <a:defRPr sz="1800"/>
            </a:pPr>
            <a:r>
              <a:rPr sz="2400"/>
              <a:t>    {</a:t>
            </a:r>
            <a:endParaRPr sz="2400"/>
          </a:p>
          <a:p>
            <a:pPr lvl="0" algn="l">
              <a:defRPr sz="1800"/>
            </a:pPr>
            <a:r>
              <a:rPr sz="2400"/>
              <a:t>        cout&lt;&lt;"Open file failed!"&lt;&lt;endl;</a:t>
            </a:r>
            <a:endParaRPr sz="2400"/>
          </a:p>
          <a:p>
            <a:pPr lvl="0" algn="l">
              <a:defRPr sz="1800"/>
            </a:pPr>
            <a:r>
              <a:rPr sz="2400"/>
              <a:t>    }</a:t>
            </a:r>
            <a:endParaRPr sz="2400"/>
          </a:p>
          <a:p>
            <a:pPr lvl="0" algn="l">
              <a:defRPr sz="1800"/>
            </a:pPr>
            <a:r>
              <a:rPr sz="2400"/>
              <a:t>    else</a:t>
            </a:r>
            <a:endParaRPr sz="2400"/>
          </a:p>
          <a:p>
            <a:pPr lvl="0" algn="l">
              <a:defRPr sz="1800"/>
            </a:pPr>
            <a:r>
              <a:rPr sz="2400"/>
              <a:t>    {</a:t>
            </a:r>
            <a:endParaRPr sz="2400"/>
          </a:p>
          <a:p>
            <a:pPr lvl="0" algn="l">
              <a:defRPr sz="1800"/>
            </a:pPr>
            <a:r>
              <a:rPr sz="2400"/>
              <a:t>        string str;</a:t>
            </a:r>
            <a:endParaRPr sz="2400"/>
          </a:p>
          <a:p>
            <a:pPr lvl="0" algn="l">
              <a:defRPr sz="1800"/>
            </a:pPr>
            <a:r>
              <a:rPr sz="2400"/>
              <a:t>        while(!infile.eof())</a:t>
            </a:r>
            <a:endParaRPr sz="2400"/>
          </a:p>
          <a:p>
            <a:pPr lvl="0" algn="l">
              <a:defRPr sz="1800"/>
            </a:pPr>
            <a:r>
              <a:rPr sz="2400"/>
              <a:t>        {</a:t>
            </a:r>
            <a:endParaRPr sz="2400"/>
          </a:p>
          <a:p>
            <a:pPr lvl="0" algn="l">
              <a:defRPr sz="1800"/>
            </a:pPr>
            <a:r>
              <a:rPr sz="2400"/>
              <a:t>            getline(infile, str);</a:t>
            </a:r>
            <a:endParaRPr sz="2400"/>
          </a:p>
          <a:p>
            <a:pPr lvl="0" algn="l">
              <a:defRPr sz="1800"/>
            </a:pPr>
            <a:r>
              <a:rPr sz="2400"/>
              <a:t>            if(str=="")</a:t>
            </a:r>
            <a:endParaRPr sz="2400"/>
          </a:p>
          <a:p>
            <a:pPr lvl="0" algn="l">
              <a:defRPr sz="1800"/>
            </a:pPr>
            <a:r>
              <a:rPr sz="2400"/>
              <a:t>            {</a:t>
            </a:r>
            <a:endParaRPr sz="2400"/>
          </a:p>
          <a:p>
            <a:pPr lvl="0" algn="l">
              <a:defRPr sz="1800"/>
            </a:pPr>
            <a:r>
              <a:rPr sz="2400"/>
              <a:t>                break;</a:t>
            </a:r>
            <a:endParaRPr sz="2400"/>
          </a:p>
          <a:p>
            <a:pPr lvl="0" algn="l">
              <a:defRPr sz="1800"/>
            </a:pPr>
            <a:r>
              <a:rPr sz="2400"/>
              <a:t>            }</a:t>
            </a:r>
            <a:endParaRPr sz="2400"/>
          </a:p>
          <a:p>
            <a:pPr lvl="0" algn="l">
              <a:defRPr sz="1800"/>
            </a:pPr>
            <a:r>
              <a:rPr sz="2400"/>
              <a:t>          </a:t>
            </a:r>
          </a:p>
        </p:txBody>
      </p:sp>
      <p:sp>
        <p:nvSpPr>
          <p:cNvPr id="118" name="Shape 118"/>
          <p:cNvSpPr/>
          <p:nvPr/>
        </p:nvSpPr>
        <p:spPr>
          <a:xfrm>
            <a:off x="9652000" y="8537006"/>
            <a:ext cx="2578497" cy="759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660" y="0"/>
                </a:moveTo>
                <a:cubicBezTo>
                  <a:pt x="2366" y="0"/>
                  <a:pt x="2128" y="809"/>
                  <a:pt x="2128" y="1807"/>
                </a:cubicBezTo>
                <a:lnTo>
                  <a:pt x="2128" y="15525"/>
                </a:lnTo>
                <a:lnTo>
                  <a:pt x="0" y="18066"/>
                </a:lnTo>
                <a:lnTo>
                  <a:pt x="2214" y="20719"/>
                </a:lnTo>
                <a:cubicBezTo>
                  <a:pt x="2307" y="21241"/>
                  <a:pt x="2467" y="21600"/>
                  <a:pt x="2660" y="21600"/>
                </a:cubicBezTo>
                <a:lnTo>
                  <a:pt x="21068" y="21600"/>
                </a:lnTo>
                <a:cubicBezTo>
                  <a:pt x="21362" y="21600"/>
                  <a:pt x="21600" y="20791"/>
                  <a:pt x="21600" y="19793"/>
                </a:cubicBezTo>
                <a:lnTo>
                  <a:pt x="21600" y="1807"/>
                </a:lnTo>
                <a:cubicBezTo>
                  <a:pt x="21600" y="809"/>
                  <a:pt x="21362" y="0"/>
                  <a:pt x="21068" y="0"/>
                </a:cubicBezTo>
                <a:lnTo>
                  <a:pt x="2660" y="0"/>
                </a:lnTo>
                <a:close/>
              </a:path>
            </a:pathLst>
          </a:cu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u="sng">
                <a:hlinkClick r:id="rId2" invalidUrl="" action="ppaction://hlinksldjump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2400" u="sng">
                <a:hlinkClick r:id="" invalidUrl="" action="ppaction://hlinksldjump" tgtFrame="" tooltip="" history="1" highlightClick="0" endSnd="0"/>
              </a:rPr>
              <a:t>Back to Menu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936599" y="279399"/>
            <a:ext cx="3968802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400"/>
              <a:t> else</a:t>
            </a:r>
            <a:endParaRPr sz="2400"/>
          </a:p>
          <a:p>
            <a:pPr lvl="0" algn="l">
              <a:defRPr sz="1800"/>
            </a:pPr>
            <a:r>
              <a:rPr sz="2400"/>
              <a:t>            {</a:t>
            </a:r>
            <a:endParaRPr sz="2400"/>
          </a:p>
          <a:p>
            <a:pPr lvl="0" algn="l">
              <a:defRPr sz="1800"/>
            </a:pPr>
            <a:r>
              <a:rPr sz="2400"/>
              <a:t>                cout&lt;&lt;str&lt;&lt;endl;</a:t>
            </a:r>
            <a:endParaRPr sz="2400"/>
          </a:p>
          <a:p>
            <a:pPr lvl="0" algn="l">
              <a:defRPr sz="1800"/>
            </a:pPr>
            <a:r>
              <a:rPr sz="2400"/>
              <a:t>            }</a:t>
            </a:r>
            <a:endParaRPr sz="2400"/>
          </a:p>
          <a:p>
            <a:pPr lvl="0" algn="l">
              <a:defRPr sz="1800"/>
            </a:pPr>
            <a:r>
              <a:rPr sz="2400"/>
              <a:t>        }</a:t>
            </a:r>
            <a:endParaRPr sz="2400"/>
          </a:p>
          <a:p>
            <a:pPr lvl="0" algn="l">
              <a:defRPr sz="1800"/>
            </a:pPr>
            <a:r>
              <a:rPr sz="2400"/>
              <a:t>        infile.close();</a:t>
            </a:r>
            <a:endParaRPr sz="2400"/>
          </a:p>
          <a:p>
            <a:pPr lvl="0" algn="l">
              <a:defRPr sz="1800"/>
            </a:pPr>
            <a:r>
              <a:rPr sz="2400"/>
              <a:t>    }</a:t>
            </a:r>
            <a:endParaRPr sz="2400"/>
          </a:p>
          <a:p>
            <a:pPr lvl="0" algn="l">
              <a:defRPr sz="1800"/>
            </a:pPr>
            <a:r>
              <a:rPr sz="2400"/>
              <a:t>}</a:t>
            </a:r>
          </a:p>
        </p:txBody>
      </p:sp>
      <p:sp>
        <p:nvSpPr>
          <p:cNvPr id="121" name="Shape 121"/>
          <p:cNvSpPr/>
          <p:nvPr/>
        </p:nvSpPr>
        <p:spPr>
          <a:xfrm>
            <a:off x="387857" y="3435350"/>
            <a:ext cx="10501885" cy="562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400"/>
              <a:t>//**************************************************************</a:t>
            </a:r>
            <a:endParaRPr sz="2400"/>
          </a:p>
          <a:p>
            <a:pPr lvl="0" algn="l">
              <a:defRPr sz="1800"/>
            </a:pPr>
            <a:r>
              <a:rPr sz="2400"/>
              <a:t>// Definition of function choosRole                                  *</a:t>
            </a:r>
            <a:endParaRPr sz="2400"/>
          </a:p>
          <a:p>
            <a:pPr lvl="0" algn="l">
              <a:defRPr sz="1800"/>
            </a:pPr>
            <a:r>
              <a:rPr sz="2400"/>
              <a:t>// This function show the menu and return a mode        *</a:t>
            </a:r>
            <a:endParaRPr sz="2400"/>
          </a:p>
          <a:p>
            <a:pPr lvl="0" algn="l">
              <a:defRPr sz="1800"/>
            </a:pPr>
            <a:r>
              <a:rPr sz="2400"/>
              <a:t>//**************************************************************</a:t>
            </a:r>
            <a:endParaRPr sz="2400"/>
          </a:p>
          <a:p>
            <a:pPr lvl="0" algn="l">
              <a:defRPr sz="1800"/>
            </a:pPr>
            <a:r>
              <a:rPr sz="2400"/>
              <a:t>int choosRole()</a:t>
            </a:r>
            <a:endParaRPr sz="2400"/>
          </a:p>
          <a:p>
            <a:pPr lvl="0" algn="l">
              <a:defRPr sz="1800"/>
            </a:pPr>
            <a:r>
              <a:rPr sz="2400"/>
              <a:t>{</a:t>
            </a:r>
            <a:endParaRPr sz="2400"/>
          </a:p>
          <a:p>
            <a:pPr lvl="0" algn="l">
              <a:defRPr sz="1800"/>
            </a:pPr>
            <a:r>
              <a:rPr sz="2400"/>
              <a:t>    int choice;</a:t>
            </a:r>
            <a:endParaRPr sz="2400"/>
          </a:p>
          <a:p>
            <a:pPr lvl="0" algn="l">
              <a:defRPr sz="1800"/>
            </a:pPr>
            <a:r>
              <a:rPr sz="2400"/>
              <a:t>    //Display the menu</a:t>
            </a:r>
            <a:endParaRPr sz="2400"/>
          </a:p>
          <a:p>
            <a:pPr lvl="0" algn="l">
              <a:defRPr sz="1800"/>
            </a:pPr>
            <a:r>
              <a:rPr sz="2400"/>
              <a:t>    cout&lt;&lt;"Welcome to play the Black Jack Game (21 Points Game)"&lt;&lt;endl;</a:t>
            </a:r>
            <a:endParaRPr sz="2400"/>
          </a:p>
          <a:p>
            <a:pPr lvl="0" algn="l">
              <a:defRPr sz="1800"/>
            </a:pPr>
            <a:r>
              <a:rPr sz="2400"/>
              <a:t>    cout&lt;&lt;"Please enter in a number to choose the mode:"&lt;&lt;endl;</a:t>
            </a:r>
            <a:endParaRPr sz="2400"/>
          </a:p>
          <a:p>
            <a:pPr lvl="0" algn="l">
              <a:defRPr sz="1800"/>
            </a:pPr>
            <a:r>
              <a:rPr sz="2400"/>
              <a:t>    cout&lt;&lt;"1.Normal Player ( NORMAL )"&lt;&lt;endl;</a:t>
            </a:r>
            <a:endParaRPr sz="2400"/>
          </a:p>
          <a:p>
            <a:pPr lvl="0" algn="l">
              <a:defRPr sz="1800"/>
            </a:pPr>
            <a:r>
              <a:rPr sz="2400"/>
              <a:t>    cout&lt;&lt;"2.Super  Player (  EASY  )"&lt;&lt;endl;</a:t>
            </a:r>
            <a:endParaRPr sz="2400"/>
          </a:p>
          <a:p>
            <a:pPr lvl="0" algn="l">
              <a:defRPr sz="1800"/>
            </a:pPr>
            <a:r>
              <a:rPr sz="2400"/>
              <a:t>    cin&gt;&gt;choice;</a:t>
            </a:r>
            <a:endParaRPr sz="2400"/>
          </a:p>
          <a:p>
            <a:pPr lvl="0" algn="l">
              <a:defRPr sz="1800"/>
            </a:pPr>
            <a:r>
              <a:rPr sz="2400"/>
              <a:t>    return choice;</a:t>
            </a:r>
            <a:endParaRPr sz="2400"/>
          </a:p>
          <a:p>
            <a:pPr lvl="0" algn="l">
              <a:defRPr sz="1800"/>
            </a:pPr>
            <a:r>
              <a:rPr sz="2400"/>
              <a:t>}</a:t>
            </a:r>
          </a:p>
        </p:txBody>
      </p:sp>
      <p:sp>
        <p:nvSpPr>
          <p:cNvPr id="122" name="Shape 122"/>
          <p:cNvSpPr/>
          <p:nvPr/>
        </p:nvSpPr>
        <p:spPr>
          <a:xfrm>
            <a:off x="9652000" y="8537006"/>
            <a:ext cx="2578497" cy="759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660" y="0"/>
                </a:moveTo>
                <a:cubicBezTo>
                  <a:pt x="2366" y="0"/>
                  <a:pt x="2128" y="809"/>
                  <a:pt x="2128" y="1807"/>
                </a:cubicBezTo>
                <a:lnTo>
                  <a:pt x="2128" y="15525"/>
                </a:lnTo>
                <a:lnTo>
                  <a:pt x="0" y="18066"/>
                </a:lnTo>
                <a:lnTo>
                  <a:pt x="2214" y="20719"/>
                </a:lnTo>
                <a:cubicBezTo>
                  <a:pt x="2307" y="21241"/>
                  <a:pt x="2467" y="21600"/>
                  <a:pt x="2660" y="21600"/>
                </a:cubicBezTo>
                <a:lnTo>
                  <a:pt x="21068" y="21600"/>
                </a:lnTo>
                <a:cubicBezTo>
                  <a:pt x="21362" y="21600"/>
                  <a:pt x="21600" y="20791"/>
                  <a:pt x="21600" y="19793"/>
                </a:cubicBezTo>
                <a:lnTo>
                  <a:pt x="21600" y="1807"/>
                </a:lnTo>
                <a:cubicBezTo>
                  <a:pt x="21600" y="809"/>
                  <a:pt x="21362" y="0"/>
                  <a:pt x="21068" y="0"/>
                </a:cubicBezTo>
                <a:lnTo>
                  <a:pt x="2660" y="0"/>
                </a:lnTo>
                <a:close/>
              </a:path>
            </a:pathLst>
          </a:cu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u="sng">
                <a:hlinkClick r:id="rId2" invalidUrl="" action="ppaction://hlinksldjump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2400" u="sng">
                <a:hlinkClick r:id="" invalidUrl="" action="ppaction://hlinksldjump" tgtFrame="" tooltip="" history="1" highlightClick="0" endSnd="0"/>
              </a:rPr>
              <a:t>Back to Menu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214223" y="380999"/>
            <a:ext cx="12576354" cy="746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400"/>
              <a:t>//************************************************************************</a:t>
            </a:r>
            <a:endParaRPr sz="2400"/>
          </a:p>
          <a:p>
            <a:pPr lvl="0" algn="l">
              <a:defRPr sz="1800"/>
            </a:pPr>
            <a:r>
              <a:rPr sz="2400"/>
              <a:t>// Definition of function playingGame                                           *</a:t>
            </a:r>
            <a:endParaRPr sz="2400"/>
          </a:p>
          <a:p>
            <a:pPr lvl="0" algn="l">
              <a:defRPr sz="1800"/>
            </a:pPr>
            <a:r>
              <a:rPr sz="2400"/>
              <a:t>// This function send the card to computer and player,                *</a:t>
            </a:r>
            <a:endParaRPr sz="2400"/>
          </a:p>
          <a:p>
            <a:pPr lvl="0" algn="l">
              <a:defRPr sz="1800"/>
            </a:pPr>
            <a:r>
              <a:rPr sz="2400"/>
              <a:t>// and determine whether choose or not the card for each time  *</a:t>
            </a:r>
            <a:endParaRPr sz="2400"/>
          </a:p>
          <a:p>
            <a:pPr lvl="0" algn="l">
              <a:defRPr sz="1800"/>
            </a:pPr>
            <a:r>
              <a:rPr sz="2400"/>
              <a:t>//************************************************************************</a:t>
            </a:r>
            <a:endParaRPr sz="2400"/>
          </a:p>
          <a:p>
            <a:pPr lvl="0" algn="l">
              <a:defRPr sz="1800"/>
            </a:pPr>
            <a:r>
              <a:rPr sz="2400"/>
              <a:t>void playingGame(ofstream &amp;outfile) </a:t>
            </a:r>
            <a:endParaRPr sz="2400"/>
          </a:p>
          <a:p>
            <a:pPr lvl="0" algn="l">
              <a:defRPr sz="1800"/>
            </a:pPr>
            <a:r>
              <a:rPr sz="2400"/>
              <a:t>{</a:t>
            </a:r>
            <a:endParaRPr sz="2400"/>
          </a:p>
          <a:p>
            <a:pPr lvl="0" algn="l">
              <a:defRPr sz="1800"/>
            </a:pPr>
            <a:r>
              <a:rPr sz="2400"/>
              <a:t>    int tmp_card; //Temporary card number</a:t>
            </a:r>
            <a:endParaRPr sz="2400"/>
          </a:p>
          <a:p>
            <a:pPr lvl="0" algn="l">
              <a:defRPr sz="1800"/>
            </a:pPr>
            <a:r>
              <a:rPr sz="2400"/>
              <a:t>    char choice; </a:t>
            </a:r>
            <a:endParaRPr sz="2400"/>
          </a:p>
          <a:p>
            <a:pPr lvl="0" algn="l">
              <a:defRPr sz="1800"/>
            </a:pPr>
            <a:r>
              <a:rPr sz="2400"/>
              <a:t>    int card_count=0; //The times of send card</a:t>
            </a:r>
            <a:endParaRPr sz="2400"/>
          </a:p>
          <a:p>
            <a:pPr lvl="0" algn="l">
              <a:defRPr sz="1800"/>
            </a:pPr>
            <a:r>
              <a:rPr sz="2400"/>
              <a:t>    int sum_computer,sum_player; //The total number in hand for both</a:t>
            </a:r>
            <a:endParaRPr sz="2400"/>
          </a:p>
          <a:p>
            <a:pPr lvl="0" algn="l">
              <a:defRPr sz="1800"/>
            </a:pPr>
            <a:r>
              <a:rPr sz="2400"/>
              <a:t>    int role; //chose the mode</a:t>
            </a:r>
            <a:endParaRPr sz="2400"/>
          </a:p>
          <a:p>
            <a:pPr lvl="0" algn="l">
              <a:defRPr sz="1800"/>
            </a:pPr>
            <a:endParaRPr sz="2400"/>
          </a:p>
          <a:p>
            <a:pPr lvl="0" algn="l">
              <a:defRPr sz="1800"/>
            </a:pPr>
            <a:r>
              <a:rPr sz="2400"/>
              <a:t>    //Declaration the Variables</a:t>
            </a:r>
            <a:endParaRPr sz="2400"/>
          </a:p>
          <a:p>
            <a:pPr lvl="0" algn="l">
              <a:defRPr sz="1800"/>
            </a:pPr>
            <a:r>
              <a:rPr sz="2400"/>
              <a:t>    int cards[13]={ 4,4,4,4,4,4,4,4,4,4,4,4,4}; //The 13 kinds of poker and each for 4, no joker</a:t>
            </a:r>
            <a:endParaRPr sz="2400"/>
          </a:p>
          <a:p>
            <a:pPr lvl="0" algn="l">
              <a:defRPr sz="1800"/>
            </a:pPr>
            <a:r>
              <a:rPr sz="2400"/>
              <a:t>    int computer[24];</a:t>
            </a:r>
            <a:endParaRPr sz="2400"/>
          </a:p>
          <a:p>
            <a:pPr lvl="0" algn="l">
              <a:defRPr sz="1800"/>
            </a:pPr>
            <a:r>
              <a:rPr sz="2400"/>
              <a:t>    int computerCount=0; //The number of computer get card</a:t>
            </a:r>
            <a:endParaRPr sz="2400"/>
          </a:p>
          <a:p>
            <a:pPr lvl="0" algn="l">
              <a:defRPr sz="1800"/>
            </a:pPr>
            <a:r>
              <a:rPr sz="2400"/>
              <a:t>    int player[24];</a:t>
            </a:r>
            <a:endParaRPr sz="2400"/>
          </a:p>
          <a:p>
            <a:pPr lvl="0" algn="l">
              <a:defRPr sz="1800"/>
            </a:pPr>
            <a:r>
              <a:rPr sz="2400"/>
              <a:t>    int playerCount=0;   //The number of player get card</a:t>
            </a:r>
            <a:endParaRPr sz="2400"/>
          </a:p>
          <a:p>
            <a:pPr lvl="0" algn="l">
              <a:defRPr sz="1800"/>
            </a:pPr>
            <a:r>
              <a:rPr sz="2400"/>
              <a:t>    int rounds=0;      //Set the round</a:t>
            </a:r>
          </a:p>
        </p:txBody>
      </p:sp>
      <p:sp>
        <p:nvSpPr>
          <p:cNvPr id="125" name="Shape 125"/>
          <p:cNvSpPr/>
          <p:nvPr/>
        </p:nvSpPr>
        <p:spPr>
          <a:xfrm>
            <a:off x="9652000" y="8537006"/>
            <a:ext cx="2578497" cy="759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660" y="0"/>
                </a:moveTo>
                <a:cubicBezTo>
                  <a:pt x="2366" y="0"/>
                  <a:pt x="2128" y="809"/>
                  <a:pt x="2128" y="1807"/>
                </a:cubicBezTo>
                <a:lnTo>
                  <a:pt x="2128" y="15525"/>
                </a:lnTo>
                <a:lnTo>
                  <a:pt x="0" y="18066"/>
                </a:lnTo>
                <a:lnTo>
                  <a:pt x="2214" y="20719"/>
                </a:lnTo>
                <a:cubicBezTo>
                  <a:pt x="2307" y="21241"/>
                  <a:pt x="2467" y="21600"/>
                  <a:pt x="2660" y="21600"/>
                </a:cubicBezTo>
                <a:lnTo>
                  <a:pt x="21068" y="21600"/>
                </a:lnTo>
                <a:cubicBezTo>
                  <a:pt x="21362" y="21600"/>
                  <a:pt x="21600" y="20791"/>
                  <a:pt x="21600" y="19793"/>
                </a:cubicBezTo>
                <a:lnTo>
                  <a:pt x="21600" y="1807"/>
                </a:lnTo>
                <a:cubicBezTo>
                  <a:pt x="21600" y="809"/>
                  <a:pt x="21362" y="0"/>
                  <a:pt x="21068" y="0"/>
                </a:cubicBezTo>
                <a:lnTo>
                  <a:pt x="2660" y="0"/>
                </a:lnTo>
                <a:close/>
              </a:path>
            </a:pathLst>
          </a:cu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u="sng">
                <a:hlinkClick r:id="rId2" invalidUrl="" action="ppaction://hlinksldjump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2400" u="sng">
                <a:hlinkClick r:id="" invalidUrl="" action="ppaction://hlinksldjump" tgtFrame="" tooltip="" history="1" highlightClick="0" endSnd="0"/>
              </a:rPr>
              <a:t>Back to Menu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576529" y="171449"/>
            <a:ext cx="9819742" cy="783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400"/>
              <a:t>    role=choosRole();</a:t>
            </a:r>
            <a:endParaRPr sz="2400"/>
          </a:p>
          <a:p>
            <a:pPr lvl="0" algn="l">
              <a:defRPr sz="1800"/>
            </a:pPr>
            <a:r>
              <a:rPr sz="2400"/>
              <a:t>    cout&lt;&lt;"** Start the new round."&lt;&lt;endl;</a:t>
            </a:r>
            <a:endParaRPr sz="2400"/>
          </a:p>
          <a:p>
            <a:pPr lvl="0" algn="l">
              <a:defRPr sz="1800"/>
            </a:pPr>
            <a:r>
              <a:rPr sz="2400"/>
              <a:t>	</a:t>
            </a:r>
            <a:endParaRPr sz="2400"/>
          </a:p>
          <a:p>
            <a:pPr lvl="0" algn="l">
              <a:defRPr sz="1800"/>
            </a:pPr>
            <a:r>
              <a:rPr sz="2400"/>
              <a:t>    srand((unsigned)time(NULL)); //Set the seed for the random number</a:t>
            </a:r>
            <a:endParaRPr sz="2400"/>
          </a:p>
          <a:p>
            <a:pPr lvl="0" algn="l">
              <a:defRPr sz="1800"/>
            </a:pPr>
            <a:endParaRPr sz="2400"/>
          </a:p>
          <a:p>
            <a:pPr lvl="0" algn="l">
              <a:defRPr sz="1800"/>
            </a:pPr>
            <a:r>
              <a:rPr sz="2400"/>
              <a:t>    while (!cardIsempty(cards)) //Call the cardIsempty function</a:t>
            </a:r>
            <a:endParaRPr sz="2400"/>
          </a:p>
          <a:p>
            <a:pPr lvl="0" algn="l">
              <a:defRPr sz="1800"/>
            </a:pPr>
            <a:r>
              <a:rPr sz="2400"/>
              <a:t>    {</a:t>
            </a:r>
            <a:endParaRPr sz="2400"/>
          </a:p>
          <a:p>
            <a:pPr lvl="0" algn="l">
              <a:defRPr sz="1800"/>
            </a:pPr>
            <a:r>
              <a:rPr sz="2400"/>
              <a:t>        card_count=0; </a:t>
            </a:r>
            <a:endParaRPr sz="2400"/>
          </a:p>
          <a:p>
            <a:pPr lvl="0" algn="l">
              <a:defRPr sz="1800"/>
            </a:pPr>
            <a:r>
              <a:rPr sz="2400"/>
              <a:t>        sum_computer=0; </a:t>
            </a:r>
            <a:endParaRPr sz="2400"/>
          </a:p>
          <a:p>
            <a:pPr lvl="0" algn="l">
              <a:defRPr sz="1800"/>
            </a:pPr>
            <a:r>
              <a:rPr sz="2400"/>
              <a:t>        sum_player=0;  </a:t>
            </a:r>
            <a:endParaRPr sz="2400"/>
          </a:p>
          <a:p>
            <a:pPr lvl="0" algn="l">
              <a:defRPr sz="1800"/>
            </a:pPr>
            <a:r>
              <a:rPr sz="2400"/>
              <a:t>      </a:t>
            </a:r>
            <a:endParaRPr sz="2400"/>
          </a:p>
          <a:p>
            <a:pPr lvl="0" algn="l">
              <a:defRPr sz="1800"/>
            </a:pPr>
            <a:r>
              <a:rPr sz="2400"/>
              <a:t>        while (card_count&lt;4) </a:t>
            </a:r>
            <a:endParaRPr sz="2400"/>
          </a:p>
          <a:p>
            <a:pPr lvl="0" algn="l">
              <a:defRPr sz="1800"/>
            </a:pPr>
            <a:r>
              <a:rPr sz="2400"/>
              <a:t>        {	</a:t>
            </a:r>
            <a:endParaRPr sz="2400"/>
          </a:p>
          <a:p>
            <a:pPr lvl="0" algn="l">
              <a:defRPr sz="1800"/>
            </a:pPr>
            <a:r>
              <a:rPr sz="2400"/>
              <a:t>            cout &lt;&lt; "** Send computer the card.\n";</a:t>
            </a:r>
            <a:endParaRPr sz="2400"/>
          </a:p>
          <a:p>
            <a:pPr lvl="0" algn="l">
              <a:defRPr sz="1800"/>
            </a:pPr>
            <a:r>
              <a:rPr sz="2400"/>
              <a:t>            tmp_card=sendCard(cards); //Call the sendCard function</a:t>
            </a:r>
            <a:endParaRPr sz="2400"/>
          </a:p>
          <a:p>
            <a:pPr lvl="0" algn="l">
              <a:defRPr sz="1800"/>
            </a:pPr>
            <a:r>
              <a:rPr sz="2400"/>
              <a:t>            if (sum_computer+tmp_card&lt;=21)</a:t>
            </a:r>
            <a:endParaRPr sz="2400"/>
          </a:p>
          <a:p>
            <a:pPr lvl="0" algn="l">
              <a:defRPr sz="1800"/>
            </a:pPr>
            <a:r>
              <a:rPr sz="2400"/>
              <a:t>            {</a:t>
            </a:r>
            <a:endParaRPr sz="2400"/>
          </a:p>
          <a:p>
            <a:pPr lvl="0" algn="l">
              <a:defRPr sz="1800"/>
            </a:pPr>
            <a:r>
              <a:rPr sz="2400"/>
              <a:t>                sum_computer+=tmp_card; //Call the sendCard function</a:t>
            </a:r>
            <a:endParaRPr sz="2400"/>
          </a:p>
          <a:p>
            <a:pPr lvl="0" algn="l">
              <a:defRPr sz="1800"/>
            </a:pPr>
            <a:r>
              <a:rPr sz="2400"/>
              <a:t>                computer[computerCount]=tmp_card;</a:t>
            </a:r>
            <a:endParaRPr sz="2400"/>
          </a:p>
          <a:p>
            <a:pPr lvl="0" algn="l">
              <a:defRPr sz="1800"/>
            </a:pPr>
            <a:r>
              <a:rPr sz="2400"/>
              <a:t>                computerCount++;</a:t>
            </a:r>
            <a:endParaRPr sz="2400"/>
          </a:p>
          <a:p>
            <a:pPr lvl="0" algn="l">
              <a:defRPr sz="1800"/>
            </a:pPr>
            <a:r>
              <a:rPr sz="2400"/>
              <a:t>            }</a:t>
            </a:r>
          </a:p>
        </p:txBody>
      </p:sp>
      <p:sp>
        <p:nvSpPr>
          <p:cNvPr id="128" name="Shape 128"/>
          <p:cNvSpPr/>
          <p:nvPr/>
        </p:nvSpPr>
        <p:spPr>
          <a:xfrm>
            <a:off x="9652000" y="8537006"/>
            <a:ext cx="2578497" cy="759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660" y="0"/>
                </a:moveTo>
                <a:cubicBezTo>
                  <a:pt x="2366" y="0"/>
                  <a:pt x="2128" y="809"/>
                  <a:pt x="2128" y="1807"/>
                </a:cubicBezTo>
                <a:lnTo>
                  <a:pt x="2128" y="15525"/>
                </a:lnTo>
                <a:lnTo>
                  <a:pt x="0" y="18066"/>
                </a:lnTo>
                <a:lnTo>
                  <a:pt x="2214" y="20719"/>
                </a:lnTo>
                <a:cubicBezTo>
                  <a:pt x="2307" y="21241"/>
                  <a:pt x="2467" y="21600"/>
                  <a:pt x="2660" y="21600"/>
                </a:cubicBezTo>
                <a:lnTo>
                  <a:pt x="21068" y="21600"/>
                </a:lnTo>
                <a:cubicBezTo>
                  <a:pt x="21362" y="21600"/>
                  <a:pt x="21600" y="20791"/>
                  <a:pt x="21600" y="19793"/>
                </a:cubicBezTo>
                <a:lnTo>
                  <a:pt x="21600" y="1807"/>
                </a:lnTo>
                <a:cubicBezTo>
                  <a:pt x="21600" y="809"/>
                  <a:pt x="21362" y="0"/>
                  <a:pt x="21068" y="0"/>
                </a:cubicBezTo>
                <a:lnTo>
                  <a:pt x="2660" y="0"/>
                </a:lnTo>
                <a:close/>
              </a:path>
            </a:pathLst>
          </a:cu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u="sng">
                <a:hlinkClick r:id="rId2" invalidUrl="" action="ppaction://hlinksldjump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2400" u="sng">
                <a:hlinkClick r:id="" invalidUrl="" action="ppaction://hlinksldjump" tgtFrame="" tooltip="" history="1" highlightClick="0" endSnd="0"/>
              </a:rPr>
              <a:t>Back to Menu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116941" y="177800"/>
            <a:ext cx="10230918" cy="894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400"/>
              <a:t>            cout&lt;&lt;"** Send player the card.\n";</a:t>
            </a:r>
            <a:endParaRPr sz="2400"/>
          </a:p>
          <a:p>
            <a:pPr lvl="0" algn="l">
              <a:defRPr sz="1800"/>
            </a:pPr>
            <a:r>
              <a:rPr sz="2400"/>
              <a:t>            tmp_card=sendCard(cards); //Call the sendCard function</a:t>
            </a:r>
            <a:endParaRPr sz="2400"/>
          </a:p>
          <a:p>
            <a:pPr lvl="0" algn="l">
              <a:defRPr sz="1800"/>
            </a:pPr>
            <a:r>
              <a:rPr sz="2400"/>
              <a:t>			</a:t>
            </a:r>
            <a:endParaRPr sz="2400"/>
          </a:p>
          <a:p>
            <a:pPr lvl="0" algn="l">
              <a:defRPr sz="1800"/>
            </a:pPr>
            <a:r>
              <a:rPr sz="2400"/>
              <a:t>            cout&lt;&lt;"** The sum of cards in hand is: "&lt;&lt;sum_player&lt;&lt;endl;</a:t>
            </a:r>
            <a:endParaRPr sz="2400"/>
          </a:p>
          <a:p>
            <a:pPr lvl="0" algn="l">
              <a:defRPr sz="1800"/>
            </a:pPr>
            <a:r>
              <a:rPr sz="2400"/>
              <a:t>            if(role==2) //mode 2 super player</a:t>
            </a:r>
            <a:endParaRPr sz="2400"/>
          </a:p>
          <a:p>
            <a:pPr lvl="0" algn="l">
              <a:defRPr sz="1800"/>
            </a:pPr>
            <a:r>
              <a:rPr sz="2400"/>
              <a:t>            {</a:t>
            </a:r>
            <a:endParaRPr sz="2400"/>
          </a:p>
          <a:p>
            <a:pPr lvl="0" algn="l">
              <a:defRPr sz="1800"/>
            </a:pPr>
            <a:r>
              <a:rPr sz="2400"/>
              <a:t>                cout&lt;&lt;"Enter Y to see the card, or any key to deny this:";</a:t>
            </a:r>
            <a:endParaRPr sz="2400"/>
          </a:p>
          <a:p>
            <a:pPr lvl="0" algn="l">
              <a:defRPr sz="1800"/>
            </a:pPr>
            <a:r>
              <a:rPr sz="2400"/>
              <a:t>                cin&gt;&gt;choice;</a:t>
            </a:r>
            <a:endParaRPr sz="2400"/>
          </a:p>
          <a:p>
            <a:pPr lvl="0" algn="l">
              <a:defRPr sz="1800"/>
            </a:pPr>
            <a:r>
              <a:rPr sz="2400"/>
              <a:t>                if(choice=='Y'||choice=='y')</a:t>
            </a:r>
            <a:endParaRPr sz="2400"/>
          </a:p>
          <a:p>
            <a:pPr lvl="0" algn="l">
              <a:defRPr sz="1800"/>
            </a:pPr>
            <a:r>
              <a:rPr sz="2400"/>
              <a:t>                {</a:t>
            </a:r>
            <a:endParaRPr sz="2400"/>
          </a:p>
          <a:p>
            <a:pPr lvl="0" algn="l">
              <a:defRPr sz="1800"/>
            </a:pPr>
            <a:r>
              <a:rPr sz="2400"/>
              <a:t>                    cout&lt;&lt;"** The card is "&lt;&lt;tmp_card&lt;&lt;endl;</a:t>
            </a:r>
            <a:endParaRPr sz="2400"/>
          </a:p>
          <a:p>
            <a:pPr lvl="0" algn="l">
              <a:defRPr sz="1800"/>
            </a:pPr>
            <a:r>
              <a:rPr sz="2400"/>
              <a:t>                }</a:t>
            </a:r>
            <a:endParaRPr sz="2400"/>
          </a:p>
          <a:p>
            <a:pPr lvl="0" algn="l">
              <a:defRPr sz="1800"/>
            </a:pPr>
            <a:r>
              <a:rPr sz="2400"/>
              <a:t>            }</a:t>
            </a:r>
            <a:endParaRPr sz="2400"/>
          </a:p>
          <a:p>
            <a:pPr lvl="0" algn="l">
              <a:defRPr sz="1800"/>
            </a:pPr>
            <a:r>
              <a:rPr sz="2400"/>
              <a:t>			</a:t>
            </a:r>
            <a:endParaRPr sz="2400"/>
          </a:p>
          <a:p>
            <a:pPr lvl="0" algn="l">
              <a:defRPr sz="1800"/>
            </a:pPr>
            <a:r>
              <a:rPr sz="2400"/>
              <a:t>            cout &lt;&lt; "Enter Y to choose the card, or any key to deny the card:";</a:t>
            </a:r>
            <a:endParaRPr sz="2400"/>
          </a:p>
          <a:p>
            <a:pPr lvl="0" algn="l">
              <a:defRPr sz="1800"/>
            </a:pPr>
            <a:r>
              <a:rPr sz="2400"/>
              <a:t>            cin &gt;&gt; choice;</a:t>
            </a:r>
            <a:endParaRPr sz="2400"/>
          </a:p>
          <a:p>
            <a:pPr lvl="0" algn="l">
              <a:defRPr sz="1800"/>
            </a:pPr>
            <a:r>
              <a:rPr sz="2400"/>
              <a:t>            if (choice=='Y'||choice=='y')</a:t>
            </a:r>
            <a:endParaRPr sz="2400"/>
          </a:p>
          <a:p>
            <a:pPr lvl="0" algn="l">
              <a:defRPr sz="1800"/>
            </a:pPr>
            <a:r>
              <a:rPr sz="2400"/>
              <a:t>            {</a:t>
            </a:r>
            <a:endParaRPr sz="2400"/>
          </a:p>
          <a:p>
            <a:pPr lvl="0" algn="l">
              <a:defRPr sz="1800"/>
            </a:pPr>
            <a:r>
              <a:rPr sz="2400"/>
              <a:t>                sum_player+=tmp_card;</a:t>
            </a:r>
            <a:endParaRPr sz="2400"/>
          </a:p>
          <a:p>
            <a:pPr lvl="0" algn="l">
              <a:defRPr sz="1800"/>
            </a:pPr>
            <a:r>
              <a:rPr sz="2400"/>
              <a:t>                player[playerCount]=tmp_card;</a:t>
            </a:r>
            <a:endParaRPr sz="2400"/>
          </a:p>
          <a:p>
            <a:pPr lvl="0" algn="l">
              <a:defRPr sz="1800"/>
            </a:pPr>
            <a:r>
              <a:rPr sz="2400"/>
              <a:t>                playerCount++;</a:t>
            </a:r>
            <a:endParaRPr sz="2400"/>
          </a:p>
          <a:p>
            <a:pPr lvl="0" algn="l">
              <a:defRPr sz="1800"/>
            </a:pPr>
            <a:r>
              <a:rPr sz="2400"/>
              <a:t>            }</a:t>
            </a:r>
            <a:endParaRPr sz="2400"/>
          </a:p>
          <a:p>
            <a:pPr lvl="0" algn="l">
              <a:defRPr sz="1800"/>
            </a:pPr>
            <a:r>
              <a:rPr sz="2400"/>
              <a:t>            card_count++;</a:t>
            </a:r>
            <a:endParaRPr sz="2400"/>
          </a:p>
          <a:p>
            <a:pPr lvl="0" algn="l">
              <a:defRPr sz="1800"/>
            </a:pPr>
            <a:r>
              <a:rPr sz="2400"/>
              <a:t>        }</a:t>
            </a:r>
          </a:p>
        </p:txBody>
      </p:sp>
      <p:sp>
        <p:nvSpPr>
          <p:cNvPr id="131" name="Shape 131"/>
          <p:cNvSpPr/>
          <p:nvPr/>
        </p:nvSpPr>
        <p:spPr>
          <a:xfrm>
            <a:off x="9652000" y="8537006"/>
            <a:ext cx="2578497" cy="759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660" y="0"/>
                </a:moveTo>
                <a:cubicBezTo>
                  <a:pt x="2366" y="0"/>
                  <a:pt x="2128" y="809"/>
                  <a:pt x="2128" y="1807"/>
                </a:cubicBezTo>
                <a:lnTo>
                  <a:pt x="2128" y="15525"/>
                </a:lnTo>
                <a:lnTo>
                  <a:pt x="0" y="18066"/>
                </a:lnTo>
                <a:lnTo>
                  <a:pt x="2214" y="20719"/>
                </a:lnTo>
                <a:cubicBezTo>
                  <a:pt x="2307" y="21241"/>
                  <a:pt x="2467" y="21600"/>
                  <a:pt x="2660" y="21600"/>
                </a:cubicBezTo>
                <a:lnTo>
                  <a:pt x="21068" y="21600"/>
                </a:lnTo>
                <a:cubicBezTo>
                  <a:pt x="21362" y="21600"/>
                  <a:pt x="21600" y="20791"/>
                  <a:pt x="21600" y="19793"/>
                </a:cubicBezTo>
                <a:lnTo>
                  <a:pt x="21600" y="1807"/>
                </a:lnTo>
                <a:cubicBezTo>
                  <a:pt x="21600" y="809"/>
                  <a:pt x="21362" y="0"/>
                  <a:pt x="21068" y="0"/>
                </a:cubicBezTo>
                <a:lnTo>
                  <a:pt x="2660" y="0"/>
                </a:lnTo>
                <a:close/>
              </a:path>
            </a:pathLst>
          </a:cu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u="sng">
                <a:hlinkClick r:id="rId2" invalidUrl="" action="ppaction://hlinksldjump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2400" u="sng">
                <a:hlinkClick r:id="" invalidUrl="" action="ppaction://hlinksldjump" tgtFrame="" tooltip="" history="1" highlightClick="0" endSnd="0"/>
              </a:rPr>
              <a:t>Back to Menu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195681" y="152400"/>
            <a:ext cx="12105438" cy="894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400"/>
              <a:t>        rounds++;</a:t>
            </a:r>
            <a:endParaRPr sz="2400"/>
          </a:p>
          <a:p>
            <a:pPr lvl="0" algn="l">
              <a:defRPr sz="1800"/>
            </a:pPr>
            <a:r>
              <a:rPr sz="2400"/>
              <a:t>        write(outfile,rounds,computerCount,computer,playerCount,player);</a:t>
            </a:r>
            <a:endParaRPr sz="2400"/>
          </a:p>
          <a:p>
            <a:pPr lvl="0" algn="l">
              <a:defRPr sz="1800"/>
            </a:pPr>
            <a:r>
              <a:rPr sz="2400"/>
              <a:t>        cout &lt;&lt; "This round ends."&lt;&lt;endl;</a:t>
            </a:r>
            <a:endParaRPr sz="2400"/>
          </a:p>
          <a:p>
            <a:pPr lvl="0" algn="l">
              <a:defRPr sz="1800"/>
            </a:pPr>
            <a:r>
              <a:rPr sz="2400"/>
              <a:t>        cout &lt;&lt; "Enter Y to continue play, or Any key to stop the game and see the result:";</a:t>
            </a:r>
            <a:endParaRPr sz="2400"/>
          </a:p>
          <a:p>
            <a:pPr lvl="0" algn="l">
              <a:defRPr sz="1800"/>
            </a:pPr>
            <a:r>
              <a:rPr sz="2400"/>
              <a:t>        cin &gt;&gt; choice;</a:t>
            </a:r>
            <a:endParaRPr sz="2400"/>
          </a:p>
          <a:p>
            <a:pPr lvl="0" algn="l">
              <a:defRPr sz="1800"/>
            </a:pPr>
            <a:endParaRPr sz="2400"/>
          </a:p>
          <a:p>
            <a:pPr lvl="0" algn="l">
              <a:defRPr sz="1800"/>
            </a:pPr>
            <a:r>
              <a:rPr sz="2400"/>
              <a:t>        if (choice=='Y'||choice=='y')</a:t>
            </a:r>
            <a:endParaRPr sz="2400"/>
          </a:p>
          <a:p>
            <a:pPr lvl="0" algn="l">
              <a:defRPr sz="1800"/>
            </a:pPr>
            <a:r>
              <a:rPr sz="2400"/>
              <a:t>        {</a:t>
            </a:r>
            <a:endParaRPr sz="2400"/>
          </a:p>
          <a:p>
            <a:pPr lvl="0" algn="l">
              <a:defRPr sz="1800"/>
            </a:pPr>
            <a:r>
              <a:rPr sz="2400"/>
              <a:t>            computerCount=0;</a:t>
            </a:r>
            <a:endParaRPr sz="2400"/>
          </a:p>
          <a:p>
            <a:pPr lvl="0" algn="l">
              <a:defRPr sz="1800"/>
            </a:pPr>
            <a:r>
              <a:rPr sz="2400"/>
              <a:t>            playerCount=0;</a:t>
            </a:r>
            <a:endParaRPr sz="2400"/>
          </a:p>
          <a:p>
            <a:pPr lvl="0" algn="l">
              <a:defRPr sz="1800"/>
            </a:pPr>
            <a:r>
              <a:rPr sz="2400"/>
              <a:t>	</a:t>
            </a:r>
            <a:endParaRPr sz="2400"/>
          </a:p>
          <a:p>
            <a:pPr lvl="0" algn="l">
              <a:defRPr sz="1800"/>
            </a:pPr>
            <a:r>
              <a:rPr sz="2400"/>
              <a:t>            for(int j=0; j&lt;24; j++)</a:t>
            </a:r>
            <a:endParaRPr sz="2400"/>
          </a:p>
          <a:p>
            <a:pPr lvl="0" algn="l">
              <a:defRPr sz="1800"/>
            </a:pPr>
            <a:r>
              <a:rPr sz="2400"/>
              <a:t>            {</a:t>
            </a:r>
            <a:endParaRPr sz="2400"/>
          </a:p>
          <a:p>
            <a:pPr lvl="0" algn="l">
              <a:defRPr sz="1800"/>
            </a:pPr>
            <a:r>
              <a:rPr sz="2400"/>
              <a:t>		computer[j]=0;</a:t>
            </a:r>
            <a:endParaRPr sz="2400"/>
          </a:p>
          <a:p>
            <a:pPr lvl="0" algn="l">
              <a:defRPr sz="1800"/>
            </a:pPr>
            <a:r>
              <a:rPr sz="2400"/>
              <a:t>		player[j]=0;</a:t>
            </a:r>
            <a:endParaRPr sz="2400"/>
          </a:p>
          <a:p>
            <a:pPr lvl="0" algn="l">
              <a:defRPr sz="1800"/>
            </a:pPr>
            <a:r>
              <a:rPr sz="2400"/>
              <a:t>            }</a:t>
            </a:r>
            <a:endParaRPr sz="2400"/>
          </a:p>
          <a:p>
            <a:pPr lvl="0" algn="l">
              <a:defRPr sz="1800"/>
            </a:pPr>
            <a:r>
              <a:rPr sz="2400"/>
              <a:t>            for(int j=0; j&lt;13; j++)</a:t>
            </a:r>
            <a:endParaRPr sz="2400"/>
          </a:p>
          <a:p>
            <a:pPr lvl="0" algn="l">
              <a:defRPr sz="1800"/>
            </a:pPr>
            <a:r>
              <a:rPr sz="2400"/>
              <a:t>            {</a:t>
            </a:r>
            <a:endParaRPr sz="2400"/>
          </a:p>
          <a:p>
            <a:pPr lvl="0" algn="l">
              <a:defRPr sz="1800"/>
            </a:pPr>
            <a:r>
              <a:rPr sz="2400"/>
              <a:t>		cards[j]=4;</a:t>
            </a:r>
            <a:endParaRPr sz="2400"/>
          </a:p>
          <a:p>
            <a:pPr lvl="0" algn="l">
              <a:defRPr sz="1800"/>
            </a:pPr>
            <a:r>
              <a:rPr sz="2400"/>
              <a:t>		card_count=0;</a:t>
            </a:r>
            <a:endParaRPr sz="2400"/>
          </a:p>
          <a:p>
            <a:pPr lvl="0" algn="l">
              <a:defRPr sz="1800"/>
            </a:pPr>
            <a:r>
              <a:rPr sz="2400"/>
              <a:t>                continue;</a:t>
            </a:r>
            <a:endParaRPr sz="2400"/>
          </a:p>
          <a:p>
            <a:pPr lvl="0" algn="l">
              <a:defRPr sz="1800"/>
            </a:pPr>
            <a:r>
              <a:rPr sz="2400"/>
              <a:t>            }</a:t>
            </a:r>
            <a:endParaRPr sz="2400"/>
          </a:p>
          <a:p>
            <a:pPr lvl="0" algn="l">
              <a:defRPr sz="1800"/>
            </a:pPr>
            <a:r>
              <a:rPr sz="2400"/>
              <a:t>        }</a:t>
            </a:r>
            <a:endParaRPr sz="2400"/>
          </a:p>
        </p:txBody>
      </p:sp>
      <p:sp>
        <p:nvSpPr>
          <p:cNvPr id="134" name="Shape 134"/>
          <p:cNvSpPr/>
          <p:nvPr/>
        </p:nvSpPr>
        <p:spPr>
          <a:xfrm>
            <a:off x="9652000" y="8537006"/>
            <a:ext cx="2578497" cy="759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660" y="0"/>
                </a:moveTo>
                <a:cubicBezTo>
                  <a:pt x="2366" y="0"/>
                  <a:pt x="2128" y="809"/>
                  <a:pt x="2128" y="1807"/>
                </a:cubicBezTo>
                <a:lnTo>
                  <a:pt x="2128" y="15525"/>
                </a:lnTo>
                <a:lnTo>
                  <a:pt x="0" y="18066"/>
                </a:lnTo>
                <a:lnTo>
                  <a:pt x="2214" y="20719"/>
                </a:lnTo>
                <a:cubicBezTo>
                  <a:pt x="2307" y="21241"/>
                  <a:pt x="2467" y="21600"/>
                  <a:pt x="2660" y="21600"/>
                </a:cubicBezTo>
                <a:lnTo>
                  <a:pt x="21068" y="21600"/>
                </a:lnTo>
                <a:cubicBezTo>
                  <a:pt x="21362" y="21600"/>
                  <a:pt x="21600" y="20791"/>
                  <a:pt x="21600" y="19793"/>
                </a:cubicBezTo>
                <a:lnTo>
                  <a:pt x="21600" y="1807"/>
                </a:lnTo>
                <a:cubicBezTo>
                  <a:pt x="21600" y="809"/>
                  <a:pt x="21362" y="0"/>
                  <a:pt x="21068" y="0"/>
                </a:cubicBezTo>
                <a:lnTo>
                  <a:pt x="2660" y="0"/>
                </a:lnTo>
                <a:close/>
              </a:path>
            </a:pathLst>
          </a:cu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u="sng">
                <a:hlinkClick r:id="rId2" invalidUrl="" action="ppaction://hlinksldjump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2400" u="sng">
                <a:hlinkClick r:id="" invalidUrl="" action="ppaction://hlinksldjump" tgtFrame="" tooltip="" history="1" highlightClick="0" endSnd="0"/>
              </a:rPr>
              <a:t>Back to Menu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64752" y="444584"/>
            <a:ext cx="455830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6000"/>
              <a:t>Introduction</a:t>
            </a:r>
          </a:p>
        </p:txBody>
      </p:sp>
      <p:sp>
        <p:nvSpPr>
          <p:cNvPr id="40" name="Shape 40"/>
          <p:cNvSpPr/>
          <p:nvPr/>
        </p:nvSpPr>
        <p:spPr>
          <a:xfrm>
            <a:off x="521406" y="1673091"/>
            <a:ext cx="52642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Title : Black Jack ( 21 Point )</a:t>
            </a:r>
          </a:p>
        </p:txBody>
      </p:sp>
      <p:sp>
        <p:nvSpPr>
          <p:cNvPr id="41" name="Shape 41"/>
          <p:cNvSpPr/>
          <p:nvPr/>
        </p:nvSpPr>
        <p:spPr>
          <a:xfrm>
            <a:off x="534193" y="2787298"/>
            <a:ext cx="12495214" cy="521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600"/>
              <a:t>Actually, I changed some rule of this game:</a:t>
            </a:r>
            <a:endParaRPr sz="2600"/>
          </a:p>
          <a:p>
            <a:pPr lvl="1" algn="l">
              <a:defRPr sz="1800"/>
            </a:pPr>
            <a:r>
              <a:rPr sz="2600"/>
              <a:t>There are 52 cards, and each round has 4 times to send card, each time for 1 card.</a:t>
            </a:r>
            <a:endParaRPr sz="2600"/>
          </a:p>
          <a:p>
            <a:pPr lvl="1" algn="l">
              <a:defRPr sz="1800"/>
            </a:pPr>
            <a:endParaRPr sz="2600"/>
          </a:p>
          <a:p>
            <a:pPr lvl="1" algn="l">
              <a:defRPr sz="1800"/>
            </a:pPr>
            <a:r>
              <a:rPr sz="2600"/>
              <a:t>I made the game to Player vs. Computer. There are two mode for player:</a:t>
            </a:r>
            <a:endParaRPr sz="2600"/>
          </a:p>
          <a:p>
            <a:pPr lvl="1" algn="l">
              <a:defRPr sz="1800"/>
            </a:pPr>
            <a:endParaRPr sz="2600"/>
          </a:p>
          <a:p>
            <a:pPr lvl="1" algn="l">
              <a:defRPr sz="1800"/>
            </a:pPr>
            <a:r>
              <a:rPr sz="2600"/>
              <a:t>   1. Normal Player: Player is able to know how many points in hand, but he/she</a:t>
            </a:r>
            <a:endParaRPr sz="2600"/>
          </a:p>
          <a:p>
            <a:pPr lvl="2" algn="l">
              <a:defRPr sz="1800"/>
            </a:pPr>
            <a:r>
              <a:rPr sz="2600"/>
              <a:t>    could not know the next card number, therefore, this mode is hard one and</a:t>
            </a:r>
            <a:endParaRPr sz="2600"/>
          </a:p>
          <a:p>
            <a:pPr lvl="2" algn="l">
              <a:defRPr sz="1800"/>
            </a:pPr>
            <a:r>
              <a:rPr sz="2600"/>
              <a:t>    player want to get closer 21 but not exceeds 21 as possible.</a:t>
            </a:r>
            <a:endParaRPr sz="2600"/>
          </a:p>
          <a:p>
            <a:pPr lvl="2" algn="l">
              <a:defRPr sz="1800"/>
            </a:pPr>
            <a:endParaRPr sz="2600"/>
          </a:p>
          <a:p>
            <a:pPr lvl="2" algn="l">
              <a:defRPr sz="1800"/>
            </a:pPr>
            <a:r>
              <a:rPr sz="2600"/>
              <a:t>2. Super Player: Player also can know how many points in hand, and he/she </a:t>
            </a:r>
            <a:endParaRPr sz="2600"/>
          </a:p>
          <a:p>
            <a:pPr lvl="3" algn="l">
              <a:defRPr sz="1800"/>
            </a:pPr>
            <a:r>
              <a:rPr sz="2600"/>
              <a:t> has power to see the number of next card and decide to choose or deny.</a:t>
            </a:r>
            <a:endParaRPr sz="2600"/>
          </a:p>
        </p:txBody>
      </p:sp>
      <p:sp>
        <p:nvSpPr>
          <p:cNvPr id="42" name="Shape 42"/>
          <p:cNvSpPr/>
          <p:nvPr/>
        </p:nvSpPr>
        <p:spPr>
          <a:xfrm>
            <a:off x="9652000" y="8537006"/>
            <a:ext cx="2578497" cy="759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660" y="0"/>
                </a:moveTo>
                <a:cubicBezTo>
                  <a:pt x="2366" y="0"/>
                  <a:pt x="2128" y="809"/>
                  <a:pt x="2128" y="1807"/>
                </a:cubicBezTo>
                <a:lnTo>
                  <a:pt x="2128" y="15525"/>
                </a:lnTo>
                <a:lnTo>
                  <a:pt x="0" y="18066"/>
                </a:lnTo>
                <a:lnTo>
                  <a:pt x="2214" y="20719"/>
                </a:lnTo>
                <a:cubicBezTo>
                  <a:pt x="2307" y="21241"/>
                  <a:pt x="2467" y="21600"/>
                  <a:pt x="2660" y="21600"/>
                </a:cubicBezTo>
                <a:lnTo>
                  <a:pt x="21068" y="21600"/>
                </a:lnTo>
                <a:cubicBezTo>
                  <a:pt x="21362" y="21600"/>
                  <a:pt x="21600" y="20791"/>
                  <a:pt x="21600" y="19793"/>
                </a:cubicBezTo>
                <a:lnTo>
                  <a:pt x="21600" y="1807"/>
                </a:lnTo>
                <a:cubicBezTo>
                  <a:pt x="21600" y="809"/>
                  <a:pt x="21362" y="0"/>
                  <a:pt x="21068" y="0"/>
                </a:cubicBezTo>
                <a:lnTo>
                  <a:pt x="2660" y="0"/>
                </a:lnTo>
                <a:close/>
              </a:path>
            </a:pathLst>
          </a:cu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u="sng">
                <a:hlinkClick r:id="rId2" invalidUrl="" action="ppaction://hlinksldjump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2400" u="sng">
                <a:hlinkClick r:id="" invalidUrl="" action="ppaction://hlinksldjump" tgtFrame="" tooltip="" history="1" highlightClick="0" endSnd="0"/>
              </a:rPr>
              <a:t>Back to Menu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740917" y="120650"/>
            <a:ext cx="2074165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400"/>
              <a:t>        {</a:t>
            </a:r>
            <a:endParaRPr sz="2400"/>
          </a:p>
          <a:p>
            <a:pPr lvl="0" algn="l">
              <a:defRPr sz="1800"/>
            </a:pPr>
            <a:r>
              <a:rPr sz="2400"/>
              <a:t>            break;</a:t>
            </a:r>
            <a:endParaRPr sz="2400"/>
          </a:p>
          <a:p>
            <a:pPr lvl="0" algn="l">
              <a:defRPr sz="1800"/>
            </a:pPr>
            <a:r>
              <a:rPr sz="2400"/>
              <a:t>        }</a:t>
            </a:r>
            <a:endParaRPr sz="2400"/>
          </a:p>
          <a:p>
            <a:pPr lvl="0" algn="l">
              <a:defRPr sz="1800"/>
            </a:pPr>
            <a:r>
              <a:rPr sz="2400"/>
              <a:t>    }</a:t>
            </a:r>
            <a:endParaRPr sz="2400"/>
          </a:p>
          <a:p>
            <a:pPr lvl="0" algn="l">
              <a:defRPr sz="1800"/>
            </a:pPr>
            <a:r>
              <a:rPr sz="2400"/>
              <a:t>}</a:t>
            </a:r>
          </a:p>
        </p:txBody>
      </p:sp>
      <p:sp>
        <p:nvSpPr>
          <p:cNvPr id="137" name="Shape 137"/>
          <p:cNvSpPr/>
          <p:nvPr/>
        </p:nvSpPr>
        <p:spPr>
          <a:xfrm>
            <a:off x="153365" y="2247899"/>
            <a:ext cx="7719670" cy="673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400"/>
              <a:t>//**************************************************************</a:t>
            </a:r>
            <a:endParaRPr sz="2400"/>
          </a:p>
          <a:p>
            <a:pPr lvl="0" algn="l">
              <a:defRPr sz="1800"/>
            </a:pPr>
            <a:r>
              <a:rPr sz="2400"/>
              <a:t>// Definition of function gameEngine                              *</a:t>
            </a:r>
            <a:endParaRPr sz="2400"/>
          </a:p>
          <a:p>
            <a:pPr lvl="0" algn="l">
              <a:defRPr sz="1800"/>
            </a:pPr>
            <a:r>
              <a:rPr sz="2400"/>
              <a:t>//**************************************************************</a:t>
            </a:r>
            <a:endParaRPr sz="2400"/>
          </a:p>
          <a:p>
            <a:pPr lvl="0" algn="l">
              <a:defRPr sz="1800"/>
            </a:pPr>
            <a:r>
              <a:rPr sz="2400"/>
              <a:t>void gameEngine()</a:t>
            </a:r>
            <a:endParaRPr sz="2400"/>
          </a:p>
          <a:p>
            <a:pPr lvl="0" algn="l">
              <a:defRPr sz="1800"/>
            </a:pPr>
            <a:r>
              <a:rPr sz="2400"/>
              <a:t>{</a:t>
            </a:r>
            <a:endParaRPr sz="2400"/>
          </a:p>
          <a:p>
            <a:pPr lvl="0" algn="l">
              <a:defRPr sz="1800"/>
            </a:pPr>
            <a:r>
              <a:rPr sz="2400"/>
              <a:t>    ofstream outfile;</a:t>
            </a:r>
            <a:endParaRPr sz="2400"/>
          </a:p>
          <a:p>
            <a:pPr lvl="0" algn="l">
              <a:defRPr sz="1800"/>
            </a:pPr>
            <a:r>
              <a:rPr sz="2400"/>
              <a:t>    outfile.open("records.txt");</a:t>
            </a:r>
            <a:endParaRPr sz="2400"/>
          </a:p>
          <a:p>
            <a:pPr lvl="0" algn="l">
              <a:defRPr sz="1800"/>
            </a:pPr>
            <a:r>
              <a:rPr sz="2400"/>
              <a:t>    if (!outfile)</a:t>
            </a:r>
            <a:endParaRPr sz="2400"/>
          </a:p>
          <a:p>
            <a:pPr lvl="0" algn="l">
              <a:defRPr sz="1800"/>
            </a:pPr>
            <a:r>
              <a:rPr sz="2400"/>
              <a:t>    {</a:t>
            </a:r>
            <a:endParaRPr sz="2400"/>
          </a:p>
          <a:p>
            <a:pPr lvl="0" algn="l">
              <a:defRPr sz="1800"/>
            </a:pPr>
            <a:r>
              <a:rPr sz="2400"/>
              <a:t>        cout&lt;&lt;"Open file failed!"&lt;&lt;endl;</a:t>
            </a:r>
            <a:endParaRPr sz="2400"/>
          </a:p>
          <a:p>
            <a:pPr lvl="0" algn="l">
              <a:defRPr sz="1800"/>
            </a:pPr>
            <a:r>
              <a:rPr sz="2400"/>
              <a:t>    }</a:t>
            </a:r>
            <a:endParaRPr sz="2400"/>
          </a:p>
          <a:p>
            <a:pPr lvl="0" algn="l">
              <a:defRPr sz="1800"/>
            </a:pPr>
            <a:r>
              <a:rPr sz="2400"/>
              <a:t>    else</a:t>
            </a:r>
            <a:endParaRPr sz="2400"/>
          </a:p>
          <a:p>
            <a:pPr lvl="0" algn="l">
              <a:defRPr sz="1800"/>
            </a:pPr>
            <a:r>
              <a:rPr sz="2400"/>
              <a:t>    {</a:t>
            </a:r>
            <a:endParaRPr sz="2400"/>
          </a:p>
          <a:p>
            <a:pPr lvl="0" algn="l">
              <a:defRPr sz="1800"/>
            </a:pPr>
            <a:r>
              <a:rPr sz="2400"/>
              <a:t>        playingGame(outfile);</a:t>
            </a:r>
            <a:endParaRPr sz="2400"/>
          </a:p>
          <a:p>
            <a:pPr lvl="0" algn="l">
              <a:defRPr sz="1800"/>
            </a:pPr>
            <a:r>
              <a:rPr sz="2400"/>
              <a:t>        outfile.close();</a:t>
            </a:r>
            <a:endParaRPr sz="2400"/>
          </a:p>
          <a:p>
            <a:pPr lvl="0" algn="l">
              <a:defRPr sz="1800"/>
            </a:pPr>
            <a:r>
              <a:rPr sz="2400"/>
              <a:t>        read();</a:t>
            </a:r>
            <a:endParaRPr sz="2400"/>
          </a:p>
          <a:p>
            <a:pPr lvl="0" algn="l">
              <a:defRPr sz="1800"/>
            </a:pPr>
            <a:r>
              <a:rPr sz="2400"/>
              <a:t>    }</a:t>
            </a:r>
            <a:endParaRPr sz="2400"/>
          </a:p>
          <a:p>
            <a:pPr lvl="0" algn="l">
              <a:defRPr sz="1800"/>
            </a:pPr>
            <a:r>
              <a:rPr sz="2400"/>
              <a:t>}</a:t>
            </a:r>
          </a:p>
        </p:txBody>
      </p:sp>
      <p:sp>
        <p:nvSpPr>
          <p:cNvPr id="138" name="Shape 138"/>
          <p:cNvSpPr/>
          <p:nvPr/>
        </p:nvSpPr>
        <p:spPr>
          <a:xfrm>
            <a:off x="9652000" y="8537006"/>
            <a:ext cx="2578497" cy="759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660" y="0"/>
                </a:moveTo>
                <a:cubicBezTo>
                  <a:pt x="2366" y="0"/>
                  <a:pt x="2128" y="809"/>
                  <a:pt x="2128" y="1807"/>
                </a:cubicBezTo>
                <a:lnTo>
                  <a:pt x="2128" y="15525"/>
                </a:lnTo>
                <a:lnTo>
                  <a:pt x="0" y="18066"/>
                </a:lnTo>
                <a:lnTo>
                  <a:pt x="2214" y="20719"/>
                </a:lnTo>
                <a:cubicBezTo>
                  <a:pt x="2307" y="21241"/>
                  <a:pt x="2467" y="21600"/>
                  <a:pt x="2660" y="21600"/>
                </a:cubicBezTo>
                <a:lnTo>
                  <a:pt x="21068" y="21600"/>
                </a:lnTo>
                <a:cubicBezTo>
                  <a:pt x="21362" y="21600"/>
                  <a:pt x="21600" y="20791"/>
                  <a:pt x="21600" y="19793"/>
                </a:cubicBezTo>
                <a:lnTo>
                  <a:pt x="21600" y="1807"/>
                </a:lnTo>
                <a:cubicBezTo>
                  <a:pt x="21600" y="809"/>
                  <a:pt x="21362" y="0"/>
                  <a:pt x="21068" y="0"/>
                </a:cubicBezTo>
                <a:lnTo>
                  <a:pt x="2660" y="0"/>
                </a:lnTo>
                <a:close/>
              </a:path>
            </a:pathLst>
          </a:cu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u="sng">
                <a:hlinkClick r:id="rId2" invalidUrl="" action="ppaction://hlinksldjump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2400" u="sng">
                <a:hlinkClick r:id="" invalidUrl="" action="ppaction://hlinksldjump" tgtFrame="" tooltip="" history="1" highlightClick="0" endSnd="0"/>
              </a:rPr>
              <a:t>Back to Menu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441621" y="849733"/>
            <a:ext cx="2461665" cy="703090"/>
          </a:xfrm>
          <a:prstGeom prst="rect">
            <a:avLst/>
          </a:prstGeom>
        </p:spPr>
        <p:txBody>
          <a:bodyPr/>
          <a:lstStyle>
            <a:lvl1pPr defTabSz="385572">
              <a:defRPr b="1" sz="396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960"/>
              <a:t>Summary</a:t>
            </a:r>
          </a:p>
        </p:txBody>
      </p:sp>
      <p:sp>
        <p:nvSpPr>
          <p:cNvPr id="45" name="Shape 45"/>
          <p:cNvSpPr/>
          <p:nvPr/>
        </p:nvSpPr>
        <p:spPr>
          <a:xfrm>
            <a:off x="463741" y="2273299"/>
            <a:ext cx="6461457" cy="20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200"/>
              <a:t>Project Size: about 300 lines</a:t>
            </a:r>
            <a:endParaRPr sz="3200"/>
          </a:p>
          <a:p>
            <a:pPr lvl="0" algn="l">
              <a:defRPr sz="1800"/>
            </a:pPr>
            <a:endParaRPr sz="3200"/>
          </a:p>
          <a:p>
            <a:pPr lvl="0" algn="l">
              <a:defRPr sz="1800"/>
            </a:pPr>
            <a:r>
              <a:rPr sz="3200"/>
              <a:t>The number of variables: about 16</a:t>
            </a:r>
            <a:endParaRPr sz="3200"/>
          </a:p>
        </p:txBody>
      </p:sp>
      <p:sp>
        <p:nvSpPr>
          <p:cNvPr id="46" name="Shape 46"/>
          <p:cNvSpPr/>
          <p:nvPr/>
        </p:nvSpPr>
        <p:spPr>
          <a:xfrm>
            <a:off x="466555" y="4566508"/>
            <a:ext cx="11334567" cy="246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600"/>
              <a:t>I made it around one week, and developed it one week.</a:t>
            </a:r>
            <a:endParaRPr sz="2600"/>
          </a:p>
          <a:p>
            <a:pPr lvl="0" algn="l">
              <a:defRPr sz="1800"/>
            </a:pPr>
            <a:r>
              <a:rPr sz="2600"/>
              <a:t>It was hard to make the partial of computer, therefore,</a:t>
            </a:r>
            <a:endParaRPr sz="2600"/>
          </a:p>
          <a:p>
            <a:pPr lvl="0" algn="l">
              <a:defRPr sz="1800"/>
            </a:pPr>
            <a:r>
              <a:rPr sz="2600"/>
              <a:t>the computer can predict whether it will exceed 21. So</a:t>
            </a:r>
            <a:endParaRPr sz="2600"/>
          </a:p>
          <a:p>
            <a:pPr lvl="0" algn="l">
              <a:defRPr sz="1800"/>
            </a:pPr>
            <a:r>
              <a:rPr sz="2600"/>
              <a:t>the computer will never exceed 21, however, the player </a:t>
            </a:r>
            <a:endParaRPr sz="2600"/>
          </a:p>
          <a:p>
            <a:pPr lvl="0" algn="l">
              <a:defRPr sz="1800"/>
            </a:pPr>
            <a:r>
              <a:rPr sz="2600"/>
              <a:t>can not predict that.</a:t>
            </a:r>
            <a:endParaRPr sz="2600"/>
          </a:p>
          <a:p>
            <a:pPr lvl="0" algn="l">
              <a:defRPr sz="1800"/>
            </a:pPr>
            <a:r>
              <a:rPr sz="2600"/>
              <a:t>And also, I used some array I learned from internet and book.</a:t>
            </a:r>
          </a:p>
        </p:txBody>
      </p:sp>
      <p:sp>
        <p:nvSpPr>
          <p:cNvPr id="47" name="Shape 47"/>
          <p:cNvSpPr/>
          <p:nvPr/>
        </p:nvSpPr>
        <p:spPr>
          <a:xfrm>
            <a:off x="9652000" y="8537006"/>
            <a:ext cx="2578497" cy="759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660" y="0"/>
                </a:moveTo>
                <a:cubicBezTo>
                  <a:pt x="2366" y="0"/>
                  <a:pt x="2128" y="809"/>
                  <a:pt x="2128" y="1807"/>
                </a:cubicBezTo>
                <a:lnTo>
                  <a:pt x="2128" y="15525"/>
                </a:lnTo>
                <a:lnTo>
                  <a:pt x="0" y="18066"/>
                </a:lnTo>
                <a:lnTo>
                  <a:pt x="2214" y="20719"/>
                </a:lnTo>
                <a:cubicBezTo>
                  <a:pt x="2307" y="21241"/>
                  <a:pt x="2467" y="21600"/>
                  <a:pt x="2660" y="21600"/>
                </a:cubicBezTo>
                <a:lnTo>
                  <a:pt x="21068" y="21600"/>
                </a:lnTo>
                <a:cubicBezTo>
                  <a:pt x="21362" y="21600"/>
                  <a:pt x="21600" y="20791"/>
                  <a:pt x="21600" y="19793"/>
                </a:cubicBezTo>
                <a:lnTo>
                  <a:pt x="21600" y="1807"/>
                </a:lnTo>
                <a:cubicBezTo>
                  <a:pt x="21600" y="809"/>
                  <a:pt x="21362" y="0"/>
                  <a:pt x="21068" y="0"/>
                </a:cubicBezTo>
                <a:lnTo>
                  <a:pt x="2660" y="0"/>
                </a:lnTo>
                <a:close/>
              </a:path>
            </a:pathLst>
          </a:cu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u="sng">
                <a:hlinkClick r:id="rId2" invalidUrl="" action="ppaction://hlinksldjump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2400" u="sng">
                <a:hlinkClick r:id="" invalidUrl="" action="ppaction://hlinksldjump" tgtFrame="" tooltip="" history="1" highlightClick="0" endSnd="0"/>
              </a:rPr>
              <a:t>Back to Menu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3072851" y="4375149"/>
            <a:ext cx="6859098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900" u="sng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  <a:hlinkClick r:id="rId2" invalidUrl="" action="" tgtFrame="" tooltip="" history="1" highlightClick="0" endSnd="0"/>
              </a:defRPr>
            </a:lvl1pPr>
          </a:lstStyle>
          <a:p>
            <a:pPr lvl="0">
              <a:defRPr b="0" sz="1800" u="none">
                <a:solidFill>
                  <a:srgbClr val="000000"/>
                </a:solidFill>
              </a:defRPr>
            </a:pPr>
            <a:r>
              <a:rPr b="1" sz="5900" u="sng">
                <a:solidFill>
                  <a:srgbClr val="0365C0"/>
                </a:solidFill>
                <a:hlinkClick r:id="rId2" invalidUrl="" action="" tgtFrame="" tooltip="" history="1" highlightClick="0" endSnd="0"/>
              </a:rPr>
              <a:t>Click for Flowchart</a:t>
            </a:r>
          </a:p>
        </p:txBody>
      </p:sp>
      <p:sp>
        <p:nvSpPr>
          <p:cNvPr id="50" name="Shape 50"/>
          <p:cNvSpPr/>
          <p:nvPr/>
        </p:nvSpPr>
        <p:spPr>
          <a:xfrm>
            <a:off x="9652000" y="8537006"/>
            <a:ext cx="2578497" cy="759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660" y="0"/>
                </a:moveTo>
                <a:cubicBezTo>
                  <a:pt x="2366" y="0"/>
                  <a:pt x="2128" y="809"/>
                  <a:pt x="2128" y="1807"/>
                </a:cubicBezTo>
                <a:lnTo>
                  <a:pt x="2128" y="15525"/>
                </a:lnTo>
                <a:lnTo>
                  <a:pt x="0" y="18066"/>
                </a:lnTo>
                <a:lnTo>
                  <a:pt x="2214" y="20719"/>
                </a:lnTo>
                <a:cubicBezTo>
                  <a:pt x="2307" y="21241"/>
                  <a:pt x="2467" y="21600"/>
                  <a:pt x="2660" y="21600"/>
                </a:cubicBezTo>
                <a:lnTo>
                  <a:pt x="21068" y="21600"/>
                </a:lnTo>
                <a:cubicBezTo>
                  <a:pt x="21362" y="21600"/>
                  <a:pt x="21600" y="20791"/>
                  <a:pt x="21600" y="19793"/>
                </a:cubicBezTo>
                <a:lnTo>
                  <a:pt x="21600" y="1807"/>
                </a:lnTo>
                <a:cubicBezTo>
                  <a:pt x="21600" y="809"/>
                  <a:pt x="21362" y="0"/>
                  <a:pt x="21068" y="0"/>
                </a:cubicBezTo>
                <a:lnTo>
                  <a:pt x="2660" y="0"/>
                </a:lnTo>
                <a:close/>
              </a:path>
            </a:pathLst>
          </a:cu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u="sng">
                <a:hlinkClick r:id="rId3" invalidUrl="" action="ppaction://hlinksldjump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2400" u="sng">
                <a:hlinkClick r:id="" invalidUrl="" action="ppaction://hlinksldjump" tgtFrame="" tooltip="" history="1" highlightClick="0" endSnd="0"/>
              </a:rPr>
              <a:t>Back to Menu</a:t>
            </a:r>
          </a:p>
        </p:txBody>
      </p:sp>
      <p:sp>
        <p:nvSpPr>
          <p:cNvPr id="51" name="Shape 51"/>
          <p:cNvSpPr/>
          <p:nvPr/>
        </p:nvSpPr>
        <p:spPr>
          <a:xfrm>
            <a:off x="426423" y="200593"/>
            <a:ext cx="3431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Flowchart</a:t>
            </a:r>
          </a:p>
        </p:txBody>
      </p:sp>
      <p:sp>
        <p:nvSpPr>
          <p:cNvPr id="52" name="Shape 52"/>
          <p:cNvSpPr/>
          <p:nvPr/>
        </p:nvSpPr>
        <p:spPr>
          <a:xfrm>
            <a:off x="480390" y="1327150"/>
            <a:ext cx="24428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Using Cliffy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Table 54"/>
          <p:cNvGraphicFramePr/>
          <p:nvPr/>
        </p:nvGraphicFramePr>
        <p:xfrm>
          <a:off x="1270000" y="863600"/>
          <a:ext cx="10464800" cy="744008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5232400"/>
                <a:gridCol w="5232400"/>
              </a:tblGrid>
              <a:tr h="601133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SetIcon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Describtion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17550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card[13]={4,4,4,4,4,4,4,4,4,4,4,4,4}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000"/>
                        <a:t>There are 13 kinds of card and each kind for 4, so total card number is 52.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11200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computerCount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000"/>
                        <a:t>The number of times the computer got the card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01133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playerCount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000"/>
                        <a:t>The number of times the player got the card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01133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rounds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000"/>
                        <a:t>The counter for round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01133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cardIndex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000"/>
                        <a:t>Determine the each kind of card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01133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flag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000"/>
                        <a:t>Make sure whether card is empty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01133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sum_computer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000"/>
                        <a:t>The total points in hand of computer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01133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sum_player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000"/>
                        <a:t>The total points in hand of player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01133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tmd_card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000"/>
                        <a:t>Temporary card random number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01133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choice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000"/>
                        <a:t>Choose card or Deny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01133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"/>
                        </a:rPr>
                        <a:t>role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000"/>
                        <a:t>The game mode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55" name="Shape 55"/>
          <p:cNvSpPr/>
          <p:nvPr/>
        </p:nvSpPr>
        <p:spPr>
          <a:xfrm>
            <a:off x="9652000" y="8537006"/>
            <a:ext cx="2578497" cy="759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660" y="0"/>
                </a:moveTo>
                <a:cubicBezTo>
                  <a:pt x="2366" y="0"/>
                  <a:pt x="2128" y="809"/>
                  <a:pt x="2128" y="1807"/>
                </a:cubicBezTo>
                <a:lnTo>
                  <a:pt x="2128" y="15525"/>
                </a:lnTo>
                <a:lnTo>
                  <a:pt x="0" y="18066"/>
                </a:lnTo>
                <a:lnTo>
                  <a:pt x="2214" y="20719"/>
                </a:lnTo>
                <a:cubicBezTo>
                  <a:pt x="2307" y="21241"/>
                  <a:pt x="2467" y="21600"/>
                  <a:pt x="2660" y="21600"/>
                </a:cubicBezTo>
                <a:lnTo>
                  <a:pt x="21068" y="21600"/>
                </a:lnTo>
                <a:cubicBezTo>
                  <a:pt x="21362" y="21600"/>
                  <a:pt x="21600" y="20791"/>
                  <a:pt x="21600" y="19793"/>
                </a:cubicBezTo>
                <a:lnTo>
                  <a:pt x="21600" y="1807"/>
                </a:lnTo>
                <a:cubicBezTo>
                  <a:pt x="21600" y="809"/>
                  <a:pt x="21362" y="0"/>
                  <a:pt x="21068" y="0"/>
                </a:cubicBezTo>
                <a:lnTo>
                  <a:pt x="2660" y="0"/>
                </a:lnTo>
                <a:close/>
              </a:path>
            </a:pathLst>
          </a:cu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u="sng">
                <a:hlinkClick r:id="rId2" invalidUrl="" action="ppaction://hlinksldjump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2400" u="sng">
                <a:hlinkClick r:id="" invalidUrl="" action="ppaction://hlinksldjump" tgtFrame="" tooltip="" history="1" highlightClick="0" endSnd="0"/>
              </a:rPr>
              <a:t>Back to Menu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187663" y="270933"/>
            <a:ext cx="477240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Pseudo Code</a:t>
            </a:r>
          </a:p>
        </p:txBody>
      </p:sp>
      <p:pic>
        <p:nvPicPr>
          <p:cNvPr id="5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1456" y="1138766"/>
            <a:ext cx="4441944" cy="3363187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/>
        </p:nvSpPr>
        <p:spPr>
          <a:xfrm>
            <a:off x="782952" y="1359859"/>
            <a:ext cx="5884762" cy="292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i="1" sz="3100"/>
              <a:t>Opening comments</a:t>
            </a:r>
            <a:endParaRPr i="1" sz="3100"/>
          </a:p>
          <a:p>
            <a:pPr lvl="0">
              <a:defRPr sz="1800"/>
            </a:pPr>
            <a:r>
              <a:rPr i="1" sz="3100"/>
              <a:t>All using system Libraries</a:t>
            </a:r>
            <a:endParaRPr i="1" sz="3100"/>
          </a:p>
          <a:p>
            <a:pPr lvl="0">
              <a:defRPr sz="1800"/>
            </a:pPr>
            <a:r>
              <a:rPr i="1" sz="3100"/>
              <a:t>then, set the function prototypes</a:t>
            </a:r>
            <a:endParaRPr i="1" sz="3100"/>
          </a:p>
          <a:p>
            <a:pPr lvl="0">
              <a:defRPr sz="1800"/>
            </a:pPr>
            <a:r>
              <a:rPr i="1" sz="3100"/>
              <a:t>enter main</a:t>
            </a:r>
            <a:endParaRPr i="1" sz="3100"/>
          </a:p>
          <a:p>
            <a:pPr lvl="0">
              <a:defRPr sz="1800"/>
            </a:pPr>
            <a:r>
              <a:rPr i="1" sz="3100"/>
              <a:t>function(gameEngine)</a:t>
            </a:r>
            <a:endParaRPr i="1" sz="3100"/>
          </a:p>
          <a:p>
            <a:pPr lvl="0">
              <a:defRPr sz="1800"/>
            </a:pPr>
            <a:r>
              <a:rPr i="1" sz="3100"/>
              <a:t>exit the program return 0</a:t>
            </a:r>
          </a:p>
        </p:txBody>
      </p:sp>
      <p:pic>
        <p:nvPicPr>
          <p:cNvPr id="60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48421" y="5979386"/>
            <a:ext cx="6815481" cy="2695902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>
            <a:off x="-38676" y="5009952"/>
            <a:ext cx="6139486" cy="433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i="1" sz="3100"/>
              <a:t>gameEngine function</a:t>
            </a:r>
            <a:endParaRPr i="1" sz="3100"/>
          </a:p>
          <a:p>
            <a:pPr lvl="0">
              <a:defRPr sz="1800"/>
            </a:pPr>
            <a:r>
              <a:rPr i="1" sz="3100"/>
              <a:t>Declaration the variable </a:t>
            </a:r>
            <a:endParaRPr i="1" sz="3100"/>
          </a:p>
          <a:p>
            <a:pPr lvl="0">
              <a:defRPr sz="1800"/>
            </a:pPr>
            <a:r>
              <a:rPr i="1" sz="3100"/>
              <a:t>open the file ‘record.txt’ for output</a:t>
            </a:r>
            <a:endParaRPr i="1" sz="3100"/>
          </a:p>
          <a:p>
            <a:pPr lvl="0">
              <a:defRPr sz="1800"/>
            </a:pPr>
            <a:r>
              <a:rPr i="1" sz="3100"/>
              <a:t>verify open success or not</a:t>
            </a:r>
            <a:endParaRPr i="1" sz="3100"/>
          </a:p>
          <a:p>
            <a:pPr lvl="0">
              <a:defRPr sz="1800"/>
            </a:pPr>
            <a:r>
              <a:rPr i="1" sz="3100"/>
              <a:t>if not then finish the function</a:t>
            </a:r>
            <a:endParaRPr i="1" sz="3100"/>
          </a:p>
          <a:p>
            <a:pPr lvl="0">
              <a:defRPr sz="1800"/>
            </a:pPr>
            <a:r>
              <a:rPr i="1" sz="3100"/>
              <a:t>otherwise, function playingGame</a:t>
            </a:r>
            <a:endParaRPr i="1" sz="3100"/>
          </a:p>
          <a:p>
            <a:pPr lvl="0">
              <a:defRPr sz="1800"/>
            </a:pPr>
            <a:r>
              <a:rPr i="1" sz="3100"/>
              <a:t>then close the file</a:t>
            </a:r>
            <a:endParaRPr i="1" sz="3100"/>
          </a:p>
          <a:p>
            <a:pPr lvl="0">
              <a:defRPr sz="1800"/>
            </a:pPr>
            <a:r>
              <a:rPr i="1" sz="3100"/>
              <a:t>and read the file again for output</a:t>
            </a:r>
            <a:endParaRPr i="1" sz="3100"/>
          </a:p>
          <a:p>
            <a:pPr lvl="0">
              <a:defRPr sz="1800"/>
            </a:pPr>
            <a:r>
              <a:rPr i="1" sz="3100"/>
              <a:t>then finish the function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661887" y="476250"/>
            <a:ext cx="11273334" cy="808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i="1" sz="3100">
                <a:latin typeface="Helvetica"/>
                <a:ea typeface="Helvetica"/>
                <a:cs typeface="Helvetica"/>
                <a:sym typeface="Helvetica"/>
              </a:rPr>
              <a:t>playingGame</a:t>
            </a:r>
            <a:endParaRPr b="1" i="1" sz="3100"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i="1" sz="3100"/>
              <a:t>Declaration the variables</a:t>
            </a:r>
            <a:endParaRPr i="1" sz="3100"/>
          </a:p>
          <a:p>
            <a:pPr lvl="0">
              <a:defRPr sz="1800"/>
            </a:pPr>
            <a:r>
              <a:rPr i="1" sz="3100"/>
              <a:t>set the ‘role’ get from function choosRole</a:t>
            </a:r>
            <a:endParaRPr i="1" sz="3100"/>
          </a:p>
          <a:p>
            <a:pPr lvl="0">
              <a:defRPr sz="1800"/>
            </a:pPr>
            <a:r>
              <a:rPr i="1" sz="3100"/>
              <a:t>set the seed for random</a:t>
            </a:r>
            <a:endParaRPr i="1" sz="3100"/>
          </a:p>
          <a:p>
            <a:pPr lvl="0">
              <a:defRPr sz="1800"/>
            </a:pPr>
            <a:r>
              <a:rPr i="1" sz="3100"/>
              <a:t>use while loop check function cardIsempty true of false</a:t>
            </a:r>
            <a:endParaRPr i="1" sz="3100"/>
          </a:p>
          <a:p>
            <a:pPr lvl="0">
              <a:defRPr sz="1800"/>
            </a:pPr>
            <a:r>
              <a:rPr i="1" sz="3100"/>
              <a:t>use while lop limit the card counter</a:t>
            </a:r>
            <a:endParaRPr i="1" sz="3100"/>
          </a:p>
          <a:p>
            <a:pPr lvl="0">
              <a:defRPr sz="1800"/>
            </a:pPr>
            <a:r>
              <a:rPr i="1" sz="3100"/>
              <a:t>then send computer card</a:t>
            </a:r>
            <a:endParaRPr i="1" sz="3100"/>
          </a:p>
          <a:p>
            <a:pPr lvl="0">
              <a:defRPr sz="1800"/>
            </a:pPr>
            <a:r>
              <a:rPr i="1" sz="3100"/>
              <a:t>computer can cheat for determine voiding exceed maximum</a:t>
            </a:r>
            <a:endParaRPr i="1" sz="3100"/>
          </a:p>
          <a:p>
            <a:pPr lvl="0">
              <a:defRPr sz="1800"/>
            </a:pPr>
            <a:r>
              <a:rPr i="1" sz="3100"/>
              <a:t>if not exceed maximum then add this number to computer total</a:t>
            </a:r>
            <a:endParaRPr i="1" sz="3100"/>
          </a:p>
          <a:p>
            <a:pPr lvl="0">
              <a:defRPr sz="1800"/>
            </a:pPr>
            <a:r>
              <a:rPr i="1" sz="3100"/>
              <a:t>then send player card</a:t>
            </a:r>
            <a:endParaRPr i="1" sz="3100"/>
          </a:p>
          <a:p>
            <a:pPr lvl="0">
              <a:defRPr sz="1800"/>
            </a:pPr>
            <a:r>
              <a:rPr i="1" sz="3100"/>
              <a:t>if role is super then ask user that look the card number or not</a:t>
            </a:r>
            <a:endParaRPr i="1" sz="3100"/>
          </a:p>
          <a:p>
            <a:pPr lvl="0">
              <a:defRPr sz="1800"/>
            </a:pPr>
            <a:r>
              <a:rPr i="1" sz="3100"/>
              <a:t>if does, then output the card number</a:t>
            </a:r>
            <a:endParaRPr i="1" sz="3100"/>
          </a:p>
          <a:p>
            <a:pPr lvl="0">
              <a:defRPr sz="1800"/>
            </a:pPr>
            <a:r>
              <a:rPr i="1" sz="3100"/>
              <a:t>and then ask want the card or not</a:t>
            </a:r>
            <a:endParaRPr i="1" sz="3100"/>
          </a:p>
          <a:p>
            <a:pPr lvl="0">
              <a:defRPr sz="1800"/>
            </a:pPr>
            <a:r>
              <a:rPr i="1" sz="3100"/>
              <a:t>if dose, then add the card number to total</a:t>
            </a:r>
            <a:endParaRPr i="1" sz="3100"/>
          </a:p>
          <a:p>
            <a:pPr lvl="0">
              <a:defRPr sz="1800"/>
            </a:pPr>
            <a:r>
              <a:rPr i="1" sz="3100"/>
              <a:t>card counter increment then determine by while loop above.</a:t>
            </a:r>
            <a:endParaRPr i="1" sz="3100"/>
          </a:p>
          <a:p>
            <a:pPr lvl="0">
              <a:defRPr sz="1800"/>
            </a:pPr>
            <a:r>
              <a:rPr i="1" sz="3100"/>
              <a:t>then increment the round number</a:t>
            </a:r>
            <a:endParaRPr i="1" sz="3100"/>
          </a:p>
        </p:txBody>
      </p:sp>
      <p:sp>
        <p:nvSpPr>
          <p:cNvPr id="64" name="Shape 64"/>
          <p:cNvSpPr/>
          <p:nvPr/>
        </p:nvSpPr>
        <p:spPr>
          <a:xfrm>
            <a:off x="9652000" y="8537006"/>
            <a:ext cx="2578497" cy="759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660" y="0"/>
                </a:moveTo>
                <a:cubicBezTo>
                  <a:pt x="2366" y="0"/>
                  <a:pt x="2128" y="809"/>
                  <a:pt x="2128" y="1807"/>
                </a:cubicBezTo>
                <a:lnTo>
                  <a:pt x="2128" y="15525"/>
                </a:lnTo>
                <a:lnTo>
                  <a:pt x="0" y="18066"/>
                </a:lnTo>
                <a:lnTo>
                  <a:pt x="2214" y="20719"/>
                </a:lnTo>
                <a:cubicBezTo>
                  <a:pt x="2307" y="21241"/>
                  <a:pt x="2467" y="21600"/>
                  <a:pt x="2660" y="21600"/>
                </a:cubicBezTo>
                <a:lnTo>
                  <a:pt x="21068" y="21600"/>
                </a:lnTo>
                <a:cubicBezTo>
                  <a:pt x="21362" y="21600"/>
                  <a:pt x="21600" y="20791"/>
                  <a:pt x="21600" y="19793"/>
                </a:cubicBezTo>
                <a:lnTo>
                  <a:pt x="21600" y="1807"/>
                </a:lnTo>
                <a:cubicBezTo>
                  <a:pt x="21600" y="809"/>
                  <a:pt x="21362" y="0"/>
                  <a:pt x="21068" y="0"/>
                </a:cubicBezTo>
                <a:lnTo>
                  <a:pt x="2660" y="0"/>
                </a:lnTo>
                <a:close/>
              </a:path>
            </a:pathLst>
          </a:cu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u="sng">
                <a:hlinkClick r:id="rId2" invalidUrl="" action="ppaction://hlinksldjump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2400" u="sng">
                <a:hlinkClick r:id="" invalidUrl="" action="ppaction://hlinksldjump" tgtFrame="" tooltip="" history="1" highlightClick="0" endSnd="0"/>
              </a:rPr>
              <a:t>Back to Menu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251834" y="448733"/>
            <a:ext cx="9552865" cy="198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i="1" sz="3100"/>
              <a:t>write function</a:t>
            </a:r>
            <a:endParaRPr i="1" sz="3100"/>
          </a:p>
          <a:p>
            <a:pPr lvl="0">
              <a:defRPr sz="1800"/>
            </a:pPr>
            <a:r>
              <a:rPr i="1" sz="3100"/>
              <a:t>ask the player for continue play round or not</a:t>
            </a:r>
            <a:endParaRPr i="1" sz="3100"/>
          </a:p>
          <a:p>
            <a:pPr lvl="0">
              <a:defRPr sz="1800"/>
            </a:pPr>
            <a:r>
              <a:rPr i="1" sz="3100"/>
              <a:t>if dose, set the prior total data to 0</a:t>
            </a:r>
            <a:endParaRPr i="1" sz="3100"/>
          </a:p>
          <a:p>
            <a:pPr lvl="0">
              <a:defRPr sz="1800"/>
            </a:pPr>
            <a:r>
              <a:rPr i="1" sz="3100"/>
              <a:t>if not then break the while loop for check cardIsempty</a:t>
            </a:r>
          </a:p>
        </p:txBody>
      </p:sp>
      <p:sp>
        <p:nvSpPr>
          <p:cNvPr id="67" name="Shape 67"/>
          <p:cNvSpPr/>
          <p:nvPr/>
        </p:nvSpPr>
        <p:spPr>
          <a:xfrm>
            <a:off x="923292" y="2842683"/>
            <a:ext cx="10209950" cy="339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i="1" sz="3100">
                <a:latin typeface="Helvetica"/>
                <a:ea typeface="Helvetica"/>
                <a:cs typeface="Helvetica"/>
                <a:sym typeface="Helvetica"/>
              </a:rPr>
              <a:t>cardIsempty</a:t>
            </a:r>
            <a:endParaRPr b="1" i="1" sz="3100"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i="1" sz="3100"/>
              <a:t>set the true flag</a:t>
            </a:r>
            <a:endParaRPr i="1" sz="3100"/>
          </a:p>
          <a:p>
            <a:pPr lvl="0">
              <a:defRPr sz="1800"/>
            </a:pPr>
            <a:r>
              <a:rPr i="1" sz="3100"/>
              <a:t>use for loop</a:t>
            </a:r>
            <a:endParaRPr i="1" sz="3100"/>
          </a:p>
          <a:p>
            <a:pPr lvl="0">
              <a:defRPr sz="1800"/>
            </a:pPr>
            <a:r>
              <a:rPr i="1" sz="3100"/>
              <a:t>check each element in card array is greater then 0 or not</a:t>
            </a:r>
            <a:endParaRPr i="1" sz="3100"/>
          </a:p>
          <a:p>
            <a:pPr lvl="0">
              <a:defRPr sz="1800"/>
            </a:pPr>
            <a:r>
              <a:rPr i="1" sz="3100"/>
              <a:t>if does let the flag false</a:t>
            </a:r>
            <a:endParaRPr i="1" sz="3100"/>
          </a:p>
          <a:p>
            <a:pPr lvl="0">
              <a:defRPr sz="1800"/>
            </a:pPr>
            <a:r>
              <a:rPr i="1" sz="3100"/>
              <a:t>and break the the for loop</a:t>
            </a:r>
            <a:endParaRPr i="1" sz="3100"/>
          </a:p>
          <a:p>
            <a:pPr lvl="0">
              <a:defRPr sz="1800"/>
            </a:pPr>
            <a:r>
              <a:rPr i="1" sz="3100"/>
              <a:t>return this flag</a:t>
            </a:r>
          </a:p>
        </p:txBody>
      </p:sp>
      <p:sp>
        <p:nvSpPr>
          <p:cNvPr id="68" name="Shape 68"/>
          <p:cNvSpPr/>
          <p:nvPr/>
        </p:nvSpPr>
        <p:spPr>
          <a:xfrm>
            <a:off x="2528013" y="6045200"/>
            <a:ext cx="7000508" cy="386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i="1" sz="3100">
                <a:latin typeface="Helvetica"/>
                <a:ea typeface="Helvetica"/>
                <a:cs typeface="Helvetica"/>
                <a:sym typeface="Helvetica"/>
              </a:rPr>
              <a:t>ChoosRole</a:t>
            </a:r>
            <a:endParaRPr b="1" i="1" sz="3100"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i="1" sz="3100"/>
              <a:t>declaration the variable choice</a:t>
            </a:r>
            <a:endParaRPr i="1" sz="3100"/>
          </a:p>
          <a:p>
            <a:pPr lvl="0">
              <a:defRPr sz="1800"/>
            </a:pPr>
            <a:r>
              <a:rPr i="1" sz="3100"/>
              <a:t>out put the message and choice</a:t>
            </a:r>
            <a:endParaRPr i="1" sz="3100"/>
          </a:p>
          <a:p>
            <a:pPr lvl="0">
              <a:defRPr sz="1800"/>
            </a:pPr>
            <a:r>
              <a:rPr i="1" sz="3100"/>
              <a:t>get the input</a:t>
            </a:r>
            <a:endParaRPr i="1" sz="3100"/>
          </a:p>
          <a:p>
            <a:pPr lvl="0">
              <a:defRPr sz="1800"/>
            </a:pPr>
            <a:r>
              <a:rPr i="1" sz="3100"/>
              <a:t>verify the valid input using while loop</a:t>
            </a:r>
            <a:endParaRPr i="1" sz="3100"/>
          </a:p>
          <a:p>
            <a:pPr lvl="0">
              <a:defRPr sz="1800"/>
            </a:pPr>
            <a:r>
              <a:rPr i="1" sz="3100"/>
              <a:t>then switch the choice</a:t>
            </a:r>
            <a:endParaRPr i="1" sz="3100"/>
          </a:p>
          <a:p>
            <a:pPr lvl="0">
              <a:defRPr sz="1800"/>
            </a:pPr>
            <a:r>
              <a:rPr i="1" sz="3100"/>
              <a:t>1. set choice equal 1, break the switch</a:t>
            </a:r>
            <a:endParaRPr i="1" sz="3100"/>
          </a:p>
        </p:txBody>
      </p:sp>
      <p:sp>
        <p:nvSpPr>
          <p:cNvPr id="69" name="Shape 69"/>
          <p:cNvSpPr/>
          <p:nvPr/>
        </p:nvSpPr>
        <p:spPr>
          <a:xfrm>
            <a:off x="9652000" y="8537006"/>
            <a:ext cx="2578497" cy="759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660" y="0"/>
                </a:moveTo>
                <a:cubicBezTo>
                  <a:pt x="2366" y="0"/>
                  <a:pt x="2128" y="809"/>
                  <a:pt x="2128" y="1807"/>
                </a:cubicBezTo>
                <a:lnTo>
                  <a:pt x="2128" y="15525"/>
                </a:lnTo>
                <a:lnTo>
                  <a:pt x="0" y="18066"/>
                </a:lnTo>
                <a:lnTo>
                  <a:pt x="2214" y="20719"/>
                </a:lnTo>
                <a:cubicBezTo>
                  <a:pt x="2307" y="21241"/>
                  <a:pt x="2467" y="21600"/>
                  <a:pt x="2660" y="21600"/>
                </a:cubicBezTo>
                <a:lnTo>
                  <a:pt x="21068" y="21600"/>
                </a:lnTo>
                <a:cubicBezTo>
                  <a:pt x="21362" y="21600"/>
                  <a:pt x="21600" y="20791"/>
                  <a:pt x="21600" y="19793"/>
                </a:cubicBezTo>
                <a:lnTo>
                  <a:pt x="21600" y="1807"/>
                </a:lnTo>
                <a:cubicBezTo>
                  <a:pt x="21600" y="809"/>
                  <a:pt x="21362" y="0"/>
                  <a:pt x="21068" y="0"/>
                </a:cubicBezTo>
                <a:lnTo>
                  <a:pt x="2660" y="0"/>
                </a:lnTo>
                <a:close/>
              </a:path>
            </a:pathLst>
          </a:cu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u="sng">
                <a:hlinkClick r:id="rId2" invalidUrl="" action="ppaction://hlinksldjump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2400" u="sng">
                <a:hlinkClick r:id="" invalidUrl="" action="ppaction://hlinksldjump" tgtFrame="" tooltip="" history="1" highlightClick="0" endSnd="0"/>
              </a:rPr>
              <a:t>Back to Menu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