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89714-5D1C-4883-9882-08BA99EE29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E1C2E9-B495-4A4B-9BB7-7AF87740D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561084-97FC-4F6F-A990-F4F9CAA4CCE6}"/>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5" name="页脚占位符 4">
            <a:extLst>
              <a:ext uri="{FF2B5EF4-FFF2-40B4-BE49-F238E27FC236}">
                <a16:creationId xmlns:a16="http://schemas.microsoft.com/office/drawing/2014/main" id="{69F41F60-DB67-4AFC-A2AB-A1B23BEEE5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411246-1218-4A54-9262-A24DE30199A6}"/>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84926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9A7B7-DE22-445A-B283-226B9A2458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AFA10E-4B6D-4277-A9EF-20BC0D15CC0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2F38EE-80BE-4379-ADF5-5AE95F1CB83E}"/>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5" name="页脚占位符 4">
            <a:extLst>
              <a:ext uri="{FF2B5EF4-FFF2-40B4-BE49-F238E27FC236}">
                <a16:creationId xmlns:a16="http://schemas.microsoft.com/office/drawing/2014/main" id="{AAB562A6-1CD9-410E-914D-8F406B2B1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56D3C1-0FFD-45BF-8C04-75F33D8EDAE6}"/>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13990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2CA706-2FAE-4D05-939D-337C98B12E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2D2F58-7C1C-49AC-AA94-6BB2E1AFDAD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DDFBE0-227A-471C-8F3A-917FFB6613B6}"/>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5" name="页脚占位符 4">
            <a:extLst>
              <a:ext uri="{FF2B5EF4-FFF2-40B4-BE49-F238E27FC236}">
                <a16:creationId xmlns:a16="http://schemas.microsoft.com/office/drawing/2014/main" id="{4EB7747B-1C25-4CAD-B1CE-079A698A8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7C0820-3C5E-46AD-A1E0-B284AA1D8F87}"/>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13961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1B928-C599-4D9E-8A89-90CA5F8025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BE4F22-DDA8-45F7-96A5-69B0A8820DA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B189A4-F3A8-402D-ACFE-D41E8DC02DF2}"/>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5" name="页脚占位符 4">
            <a:extLst>
              <a:ext uri="{FF2B5EF4-FFF2-40B4-BE49-F238E27FC236}">
                <a16:creationId xmlns:a16="http://schemas.microsoft.com/office/drawing/2014/main" id="{25E39843-708B-42F2-A4B7-ECC7AA7253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F27CF5-0D68-40B0-B1E1-300702B72688}"/>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93984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FF3ED-E4F6-4181-B30A-7935C79197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E7597B-8DC1-4961-8C98-F6AE1CD06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931F36E-38D1-49CC-9150-B5B0D28C853F}"/>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5" name="页脚占位符 4">
            <a:extLst>
              <a:ext uri="{FF2B5EF4-FFF2-40B4-BE49-F238E27FC236}">
                <a16:creationId xmlns:a16="http://schemas.microsoft.com/office/drawing/2014/main" id="{3C401DB7-2234-4F63-88EB-EA846407D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0857A-6261-4AD5-B121-D2E3FB891502}"/>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99059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EAA1C-C2C4-480E-B823-42D66FBD9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CB7F2-FA21-4F65-B40A-39CA1721ACE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712B016-D588-49EF-8A84-53D88B97C0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5C78683-0E69-4FD6-BE88-FFFD9559620D}"/>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6" name="页脚占位符 5">
            <a:extLst>
              <a:ext uri="{FF2B5EF4-FFF2-40B4-BE49-F238E27FC236}">
                <a16:creationId xmlns:a16="http://schemas.microsoft.com/office/drawing/2014/main" id="{C585F00F-9947-46F7-8C9B-8ECA6588D0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E07A7A-0528-4B29-BA00-35ACEA145431}"/>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199502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A1D88-6165-46DA-9C3D-D17839AC23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349597-F6B8-43B8-B1C5-E2D527C16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80A5E39-7389-4C8B-846E-555D0BCC1FF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EBEBB1-8BE5-4CFF-92CC-B257C03DA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ADA32F-B4EA-47A6-BD06-5F6CAA3C3FD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7170D0D-E879-4066-948B-48DCD75C909A}"/>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8" name="页脚占位符 7">
            <a:extLst>
              <a:ext uri="{FF2B5EF4-FFF2-40B4-BE49-F238E27FC236}">
                <a16:creationId xmlns:a16="http://schemas.microsoft.com/office/drawing/2014/main" id="{AC189A6C-C332-4DBC-84A2-25AFC4984D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5E3728-9EC5-4EF0-9ED7-AA9BC151D45A}"/>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146115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10F17-E867-47E3-A246-4D23DFC0F2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D7C5DE-E64F-4241-B49C-197239BA4FF6}"/>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4" name="页脚占位符 3">
            <a:extLst>
              <a:ext uri="{FF2B5EF4-FFF2-40B4-BE49-F238E27FC236}">
                <a16:creationId xmlns:a16="http://schemas.microsoft.com/office/drawing/2014/main" id="{A67D71DD-6790-4462-9037-3DCE52106C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F6E57A-0EA4-4E50-9764-EAD459E279F7}"/>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8724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E598C9-B64D-4381-823A-49104736A7FB}"/>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3" name="页脚占位符 2">
            <a:extLst>
              <a:ext uri="{FF2B5EF4-FFF2-40B4-BE49-F238E27FC236}">
                <a16:creationId xmlns:a16="http://schemas.microsoft.com/office/drawing/2014/main" id="{5194FE3B-5E30-4BD3-AB38-074E664E4E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3BC7D2-8799-4492-B010-FC31D9DF8A80}"/>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09069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E5689-BFB4-410F-9795-CF361EE080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3E3DF3-A165-4BC7-A0AA-D896638B7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9E85EB-4182-4841-9538-FC6663982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AC2CCF9-4C00-4AAF-AC2F-FDF8308A6700}"/>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6" name="页脚占位符 5">
            <a:extLst>
              <a:ext uri="{FF2B5EF4-FFF2-40B4-BE49-F238E27FC236}">
                <a16:creationId xmlns:a16="http://schemas.microsoft.com/office/drawing/2014/main" id="{BFBD4392-8485-4B4C-8DF8-B60DA10929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3E8B30-43AC-486B-8ACB-D8B9B4D6ED4E}"/>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74785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60A72-F995-4990-8378-91FE568304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9BE622-8C05-47B7-B997-E4E33A30B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15EAC1-0FAE-4DEE-9FD6-C27600A96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F328BD-9386-48AC-A1E3-9B8DD8B2A823}"/>
              </a:ext>
            </a:extLst>
          </p:cNvPr>
          <p:cNvSpPr>
            <a:spLocks noGrp="1"/>
          </p:cNvSpPr>
          <p:nvPr>
            <p:ph type="dt" sz="half" idx="10"/>
          </p:nvPr>
        </p:nvSpPr>
        <p:spPr/>
        <p:txBody>
          <a:bodyPr/>
          <a:lstStyle/>
          <a:p>
            <a:fld id="{85AF36E0-9C42-413C-AC3D-1BDC0B8B174E}" type="datetimeFigureOut">
              <a:rPr lang="zh-CN" altLang="en-US" smtClean="0"/>
              <a:t>2018/5/26/Sat</a:t>
            </a:fld>
            <a:endParaRPr lang="zh-CN" altLang="en-US"/>
          </a:p>
        </p:txBody>
      </p:sp>
      <p:sp>
        <p:nvSpPr>
          <p:cNvPr id="6" name="页脚占位符 5">
            <a:extLst>
              <a:ext uri="{FF2B5EF4-FFF2-40B4-BE49-F238E27FC236}">
                <a16:creationId xmlns:a16="http://schemas.microsoft.com/office/drawing/2014/main" id="{1F4AF7B1-6C9F-4DDC-9485-60701411C4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9C87DF-5C48-426C-AFA6-15E0BE7A35DD}"/>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03961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BE506A-5F52-43AC-BD81-C15B4DEA2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0036A5-94A5-4308-A601-8950C8976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B304AB-8794-4F6A-A81F-844117BA4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F36E0-9C42-413C-AC3D-1BDC0B8B174E}" type="datetimeFigureOut">
              <a:rPr lang="zh-CN" altLang="en-US" smtClean="0"/>
              <a:t>2018/5/26/Sat</a:t>
            </a:fld>
            <a:endParaRPr lang="zh-CN" altLang="en-US"/>
          </a:p>
        </p:txBody>
      </p:sp>
      <p:sp>
        <p:nvSpPr>
          <p:cNvPr id="5" name="页脚占位符 4">
            <a:extLst>
              <a:ext uri="{FF2B5EF4-FFF2-40B4-BE49-F238E27FC236}">
                <a16:creationId xmlns:a16="http://schemas.microsoft.com/office/drawing/2014/main" id="{C712FCFF-5DDD-469B-B227-E0F669D30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61ED05-02CF-47DF-AE87-4A008D0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628293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p:txBody>
          <a:bodyPr/>
          <a:lstStyle/>
          <a:p>
            <a:r>
              <a:rPr lang="zh-CN" altLang="en-US" dirty="0"/>
              <a:t>基于多</a:t>
            </a:r>
            <a:r>
              <a:rPr lang="en-US" altLang="zh-CN" dirty="0"/>
              <a:t>Agent</a:t>
            </a:r>
            <a:r>
              <a:rPr lang="zh-CN" altLang="en-US" dirty="0"/>
              <a:t>的柔性生产动态调度系统研究</a:t>
            </a:r>
          </a:p>
        </p:txBody>
      </p:sp>
      <p:sp>
        <p:nvSpPr>
          <p:cNvPr id="3" name="副标题 2">
            <a:extLst>
              <a:ext uri="{FF2B5EF4-FFF2-40B4-BE49-F238E27FC236}">
                <a16:creationId xmlns:a16="http://schemas.microsoft.com/office/drawing/2014/main" id="{515C2A95-8A9B-4293-A032-83197C2CC88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1553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976544" y="479393"/>
            <a:ext cx="9691456" cy="4545368"/>
          </a:xfrm>
        </p:spPr>
        <p:txBody>
          <a:bodyPr>
            <a:noAutofit/>
          </a:bodyPr>
          <a:lstStyle/>
          <a:p>
            <a:pPr algn="l"/>
            <a:r>
              <a:rPr lang="zh-CN" altLang="en-US" sz="1800" dirty="0"/>
              <a:t>一、</a:t>
            </a:r>
            <a:r>
              <a:rPr lang="zh-CN" altLang="zh-CN" sz="1800" b="1" dirty="0"/>
              <a:t>基于多</a:t>
            </a:r>
            <a:r>
              <a:rPr lang="en-US" altLang="zh-CN" sz="1800" b="1" dirty="0"/>
              <a:t>Agent</a:t>
            </a:r>
            <a:r>
              <a:rPr lang="zh-CN" altLang="zh-CN" sz="1800" b="1" dirty="0"/>
              <a:t>的生产任务跨区域分解策略</a:t>
            </a:r>
            <a:endParaRPr lang="en-US" altLang="zh-CN" sz="1800" b="1" dirty="0"/>
          </a:p>
          <a:p>
            <a:pPr algn="l"/>
            <a:r>
              <a:rPr lang="zh-CN" altLang="en-US" sz="1800" b="1" dirty="0"/>
              <a:t>该策略根据生产任务的工艺要求以及企业各地区工厂的生产能力，把生产任务进行分解，分配到对应工厂的车间设备上，在满足任务交货期的基本前提下，提高企业对异地性资源的利用率。</a:t>
            </a:r>
            <a:endParaRPr lang="en-US" altLang="zh-CN" sz="1800" b="1" dirty="0"/>
          </a:p>
          <a:p>
            <a:pPr algn="l"/>
            <a:endParaRPr lang="en-US" altLang="zh-CN" sz="1800" dirty="0"/>
          </a:p>
          <a:p>
            <a:pPr algn="l"/>
            <a:r>
              <a:rPr lang="zh-CN" altLang="en-US" sz="1800" dirty="0"/>
              <a:t>本研究将生产任务分为三种粒度：</a:t>
            </a:r>
            <a:r>
              <a:rPr lang="zh-CN" altLang="zh-CN" dirty="0"/>
              <a:t>分别是产品级任务</a:t>
            </a:r>
            <a:r>
              <a:rPr lang="en-US" altLang="zh-CN" dirty="0"/>
              <a:t>PRT</a:t>
            </a:r>
            <a:r>
              <a:rPr lang="zh-CN" altLang="zh-CN" dirty="0"/>
              <a:t>（</a:t>
            </a:r>
            <a:r>
              <a:rPr lang="en-US" altLang="zh-CN" dirty="0"/>
              <a:t>product task</a:t>
            </a:r>
            <a:r>
              <a:rPr lang="zh-CN" altLang="zh-CN" dirty="0"/>
              <a:t>）、工件级任务</a:t>
            </a:r>
            <a:r>
              <a:rPr lang="en-US" altLang="zh-CN" dirty="0"/>
              <a:t>PT</a:t>
            </a:r>
            <a:r>
              <a:rPr lang="zh-CN" altLang="zh-CN" dirty="0"/>
              <a:t>（</a:t>
            </a:r>
            <a:r>
              <a:rPr lang="en-US" altLang="zh-CN" dirty="0"/>
              <a:t>part </a:t>
            </a:r>
            <a:r>
              <a:rPr lang="en-US" altLang="zh-CN" dirty="0" err="1"/>
              <a:t>tast</a:t>
            </a:r>
            <a:r>
              <a:rPr lang="zh-CN" altLang="zh-CN" dirty="0"/>
              <a:t>）和工序级任务</a:t>
            </a:r>
            <a:r>
              <a:rPr lang="en-US" altLang="zh-CN" dirty="0"/>
              <a:t>WPT</a:t>
            </a:r>
            <a:r>
              <a:rPr lang="zh-CN" altLang="zh-CN" dirty="0"/>
              <a:t>（</a:t>
            </a:r>
            <a:r>
              <a:rPr lang="en-US" altLang="zh-CN" dirty="0"/>
              <a:t>working procedure task</a:t>
            </a:r>
            <a:r>
              <a:rPr lang="zh-CN" altLang="zh-CN" dirty="0"/>
              <a:t>），与产品的构造相似，一个产品由若干工件组成，一个工件由一组工序按照工艺约束组成。</a:t>
            </a:r>
            <a:r>
              <a:rPr lang="en-US" altLang="zh-CN" dirty="0"/>
              <a:t>PRT</a:t>
            </a:r>
            <a:r>
              <a:rPr lang="zh-CN" altLang="zh-CN" dirty="0"/>
              <a:t>、</a:t>
            </a:r>
            <a:r>
              <a:rPr lang="en-US" altLang="zh-CN" dirty="0"/>
              <a:t>PT</a:t>
            </a:r>
            <a:r>
              <a:rPr lang="zh-CN" altLang="zh-CN" dirty="0"/>
              <a:t>、</a:t>
            </a:r>
            <a:r>
              <a:rPr lang="en-US" altLang="zh-CN" dirty="0"/>
              <a:t>WPT</a:t>
            </a:r>
            <a:r>
              <a:rPr lang="zh-CN" altLang="zh-CN" dirty="0"/>
              <a:t>分别对应产品、工件和工序。</a:t>
            </a:r>
            <a:endParaRPr lang="en-US" altLang="zh-CN" dirty="0"/>
          </a:p>
          <a:p>
            <a:pPr algn="l"/>
            <a:endParaRPr lang="en-US" altLang="zh-CN" sz="1800" dirty="0"/>
          </a:p>
          <a:p>
            <a:pPr algn="l"/>
            <a:r>
              <a:rPr lang="en-US" altLang="zh-CN" dirty="0"/>
              <a:t>MT=&lt;</a:t>
            </a:r>
            <a:r>
              <a:rPr lang="en-US" altLang="zh-CN" dirty="0" err="1"/>
              <a:t>MTInfo</a:t>
            </a:r>
            <a:r>
              <a:rPr lang="en-US" altLang="zh-CN" dirty="0"/>
              <a:t>, Constraint, Construction, Resource&gt;</a:t>
            </a:r>
            <a:endParaRPr lang="zh-CN" altLang="zh-CN" dirty="0"/>
          </a:p>
          <a:p>
            <a:pPr algn="l"/>
            <a:r>
              <a:rPr lang="zh-CN" altLang="en-US" sz="1800" dirty="0"/>
              <a:t>基本信息</a:t>
            </a:r>
            <a:r>
              <a:rPr lang="en-US" altLang="zh-CN" sz="1800" dirty="0" err="1"/>
              <a:t>MTInfo</a:t>
            </a:r>
            <a:r>
              <a:rPr lang="zh-CN" altLang="en-US" sz="1800" dirty="0"/>
              <a:t>、生产约束</a:t>
            </a:r>
            <a:r>
              <a:rPr lang="en-US" altLang="zh-CN" sz="1800" dirty="0"/>
              <a:t>Constraint</a:t>
            </a:r>
            <a:r>
              <a:rPr lang="zh-CN" altLang="en-US" sz="1800" dirty="0"/>
              <a:t>，子任务构成</a:t>
            </a:r>
            <a:r>
              <a:rPr lang="en-US" altLang="zh-CN" sz="1800" dirty="0"/>
              <a:t>Construction</a:t>
            </a:r>
            <a:r>
              <a:rPr lang="zh-CN" altLang="en-US" sz="1800" dirty="0"/>
              <a:t>，资源需求</a:t>
            </a:r>
            <a:r>
              <a:rPr lang="en-US" altLang="zh-CN" sz="1800" dirty="0"/>
              <a:t>Resource</a:t>
            </a:r>
            <a:endParaRPr lang="zh-CN" altLang="en-US" sz="1800" dirty="0"/>
          </a:p>
        </p:txBody>
      </p:sp>
    </p:spTree>
    <p:extLst>
      <p:ext uri="{BB962C8B-B14F-4D97-AF65-F5344CB8AC3E}">
        <p14:creationId xmlns:p14="http://schemas.microsoft.com/office/powerpoint/2010/main" val="13356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zh-CN" dirty="0"/>
              <a:t>生产任务跨区域分解策略中各</a:t>
            </a:r>
            <a:r>
              <a:rPr lang="en-US" altLang="zh-CN" dirty="0"/>
              <a:t>Agent</a:t>
            </a:r>
            <a:r>
              <a:rPr lang="zh-CN" altLang="zh-CN" dirty="0"/>
              <a:t>的协作流程</a:t>
            </a:r>
            <a:endParaRPr lang="en-US" altLang="zh-CN" dirty="0"/>
          </a:p>
          <a:p>
            <a:pPr algn="l"/>
            <a:r>
              <a:rPr lang="zh-CN" altLang="zh-CN" dirty="0"/>
              <a:t>（</a:t>
            </a:r>
            <a:r>
              <a:rPr lang="en-US" altLang="zh-CN" dirty="0"/>
              <a:t>1</a:t>
            </a:r>
            <a:r>
              <a:rPr lang="zh-CN" altLang="zh-CN" dirty="0"/>
              <a:t>）封装生产任务</a:t>
            </a:r>
            <a:r>
              <a:rPr lang="en-US" altLang="zh-CN" dirty="0"/>
              <a:t>MT</a:t>
            </a:r>
            <a:r>
              <a:rPr lang="zh-CN" altLang="zh-CN" dirty="0"/>
              <a:t>。</a:t>
            </a:r>
          </a:p>
          <a:p>
            <a:pPr algn="l"/>
            <a:r>
              <a:rPr lang="zh-CN" altLang="zh-CN" dirty="0"/>
              <a:t>（</a:t>
            </a:r>
            <a:r>
              <a:rPr lang="en-US" altLang="zh-CN" dirty="0"/>
              <a:t>2</a:t>
            </a:r>
            <a:r>
              <a:rPr lang="zh-CN" altLang="zh-CN" dirty="0"/>
              <a:t>）任务发布。</a:t>
            </a:r>
            <a:r>
              <a:rPr lang="zh-CN" altLang="en-US" dirty="0"/>
              <a:t>上层</a:t>
            </a:r>
            <a:r>
              <a:rPr lang="en-US" altLang="zh-CN" dirty="0"/>
              <a:t>Agent</a:t>
            </a:r>
            <a:r>
              <a:rPr lang="zh-CN" altLang="zh-CN" dirty="0"/>
              <a:t>把</a:t>
            </a:r>
            <a:r>
              <a:rPr lang="en-US" altLang="zh-CN" dirty="0"/>
              <a:t>MT</a:t>
            </a:r>
            <a:r>
              <a:rPr lang="zh-CN" altLang="zh-CN" dirty="0"/>
              <a:t>广播至其下</a:t>
            </a:r>
            <a:r>
              <a:rPr lang="zh-CN" altLang="en-US" dirty="0"/>
              <a:t>的子</a:t>
            </a:r>
            <a:r>
              <a:rPr lang="en-US" altLang="zh-CN" dirty="0"/>
              <a:t>Agent</a:t>
            </a:r>
            <a:r>
              <a:rPr lang="zh-CN" altLang="zh-CN" dirty="0"/>
              <a:t>。</a:t>
            </a:r>
          </a:p>
          <a:p>
            <a:pPr algn="l"/>
            <a:r>
              <a:rPr lang="zh-CN" altLang="zh-CN" dirty="0"/>
              <a:t>（</a:t>
            </a:r>
            <a:r>
              <a:rPr lang="en-US" altLang="zh-CN" dirty="0"/>
              <a:t>3</a:t>
            </a:r>
            <a:r>
              <a:rPr lang="zh-CN" altLang="zh-CN" dirty="0"/>
              <a:t>）资源</a:t>
            </a:r>
            <a:r>
              <a:rPr lang="en-US" altLang="zh-CN" dirty="0"/>
              <a:t>Agent</a:t>
            </a:r>
            <a:r>
              <a:rPr lang="zh-CN" altLang="zh-CN" dirty="0"/>
              <a:t>内进行粒度判定以及任务分解。上层</a:t>
            </a:r>
            <a:r>
              <a:rPr lang="en-US" altLang="zh-CN" dirty="0"/>
              <a:t>Agent</a:t>
            </a:r>
            <a:r>
              <a:rPr lang="zh-CN" altLang="zh-CN" dirty="0"/>
              <a:t>接收到</a:t>
            </a:r>
            <a:r>
              <a:rPr lang="en-US" altLang="zh-CN" dirty="0"/>
              <a:t>MT</a:t>
            </a:r>
            <a:r>
              <a:rPr lang="zh-CN" altLang="zh-CN" dirty="0"/>
              <a:t>后，若</a:t>
            </a:r>
            <a:r>
              <a:rPr lang="en-US" altLang="zh-CN" dirty="0"/>
              <a:t>MT</a:t>
            </a:r>
            <a:r>
              <a:rPr lang="zh-CN" altLang="zh-CN" dirty="0"/>
              <a:t>粒度与</a:t>
            </a:r>
            <a:r>
              <a:rPr lang="en-US" altLang="zh-CN" dirty="0"/>
              <a:t>Agent</a:t>
            </a:r>
            <a:r>
              <a:rPr lang="zh-CN" altLang="zh-CN" dirty="0"/>
              <a:t>级别相同，进行能力判定</a:t>
            </a:r>
            <a:r>
              <a:rPr lang="zh-CN" altLang="en-US" dirty="0"/>
              <a:t>。</a:t>
            </a:r>
            <a:r>
              <a:rPr lang="zh-CN" altLang="zh-CN" dirty="0"/>
              <a:t>若</a:t>
            </a:r>
            <a:r>
              <a:rPr lang="en-US" altLang="zh-CN" dirty="0"/>
              <a:t>MT</a:t>
            </a:r>
            <a:r>
              <a:rPr lang="zh-CN" altLang="zh-CN" dirty="0"/>
              <a:t>粒度小于</a:t>
            </a:r>
            <a:r>
              <a:rPr lang="en-US" altLang="zh-CN" dirty="0"/>
              <a:t>Agent</a:t>
            </a:r>
            <a:r>
              <a:rPr lang="zh-CN" altLang="zh-CN" dirty="0"/>
              <a:t>的级别，直接把</a:t>
            </a:r>
            <a:r>
              <a:rPr lang="en-US" altLang="zh-CN" dirty="0"/>
              <a:t>TM</a:t>
            </a:r>
            <a:r>
              <a:rPr lang="zh-CN" altLang="zh-CN" dirty="0"/>
              <a:t>广播至其下各个子</a:t>
            </a:r>
            <a:r>
              <a:rPr lang="en-US" altLang="zh-CN" dirty="0"/>
              <a:t>Agent</a:t>
            </a:r>
            <a:r>
              <a:rPr lang="zh-CN" altLang="zh-CN" dirty="0"/>
              <a:t>，由子</a:t>
            </a:r>
            <a:r>
              <a:rPr lang="en-US" altLang="zh-CN" dirty="0"/>
              <a:t>Agent</a:t>
            </a:r>
            <a:r>
              <a:rPr lang="zh-CN" altLang="zh-CN" dirty="0"/>
              <a:t>进行能力判定；若</a:t>
            </a:r>
            <a:r>
              <a:rPr lang="en-US" altLang="zh-CN" dirty="0"/>
              <a:t>MT</a:t>
            </a:r>
            <a:r>
              <a:rPr lang="zh-CN" altLang="zh-CN" dirty="0"/>
              <a:t>粒度大于资源</a:t>
            </a:r>
            <a:r>
              <a:rPr lang="en-US" altLang="zh-CN" dirty="0"/>
              <a:t>Agent</a:t>
            </a:r>
            <a:r>
              <a:rPr lang="zh-CN" altLang="zh-CN" dirty="0"/>
              <a:t>的级别，需对</a:t>
            </a:r>
            <a:r>
              <a:rPr lang="en-US" altLang="zh-CN" dirty="0"/>
              <a:t>MT</a:t>
            </a:r>
            <a:r>
              <a:rPr lang="zh-CN" altLang="zh-CN" dirty="0"/>
              <a:t>的子任务集合</a:t>
            </a:r>
            <a:r>
              <a:rPr lang="en-US" altLang="zh-CN" dirty="0"/>
              <a:t>COMP</a:t>
            </a:r>
            <a:r>
              <a:rPr lang="zh-CN" altLang="zh-CN" dirty="0"/>
              <a:t>进一步分解，得到粒度更低的若干子任务，并逐一把子任务广播至其下的子</a:t>
            </a:r>
            <a:r>
              <a:rPr lang="en-US" altLang="zh-CN" dirty="0"/>
              <a:t>Agent</a:t>
            </a:r>
          </a:p>
          <a:p>
            <a:pPr algn="l"/>
            <a:r>
              <a:rPr lang="zh-CN" altLang="zh-CN" dirty="0"/>
              <a:t>（</a:t>
            </a:r>
            <a:r>
              <a:rPr lang="en-US" altLang="zh-CN" dirty="0"/>
              <a:t>4</a:t>
            </a:r>
            <a:r>
              <a:rPr lang="zh-CN" altLang="zh-CN" dirty="0"/>
              <a:t>）能力判定。即根据自身的原材料和设备配置与</a:t>
            </a:r>
            <a:r>
              <a:rPr lang="en-US" altLang="zh-CN" dirty="0"/>
              <a:t>MT</a:t>
            </a:r>
            <a:r>
              <a:rPr lang="zh-CN" altLang="zh-CN" dirty="0"/>
              <a:t>对资源的需求进行对比</a:t>
            </a:r>
            <a:endParaRPr lang="en-US" altLang="zh-CN" dirty="0"/>
          </a:p>
          <a:p>
            <a:pPr algn="l"/>
            <a:r>
              <a:rPr lang="zh-CN" altLang="zh-CN" dirty="0"/>
              <a:t>（</a:t>
            </a:r>
            <a:r>
              <a:rPr lang="en-US" altLang="zh-CN" dirty="0"/>
              <a:t>5</a:t>
            </a:r>
            <a:r>
              <a:rPr lang="zh-CN" altLang="zh-CN" dirty="0"/>
              <a:t>）</a:t>
            </a:r>
            <a:r>
              <a:rPr lang="zh-CN" altLang="en-US" dirty="0"/>
              <a:t>算法</a:t>
            </a:r>
            <a:r>
              <a:rPr lang="en-US" altLang="zh-CN" dirty="0"/>
              <a:t>Agent</a:t>
            </a:r>
            <a:r>
              <a:rPr lang="zh-CN" altLang="zh-CN" dirty="0"/>
              <a:t>计算调度方案。</a:t>
            </a:r>
            <a:endParaRPr lang="en-US" altLang="zh-CN" dirty="0"/>
          </a:p>
          <a:p>
            <a:pPr algn="l"/>
            <a:r>
              <a:rPr lang="zh-CN" altLang="zh-CN" dirty="0"/>
              <a:t>（</a:t>
            </a:r>
            <a:r>
              <a:rPr lang="en-US" altLang="zh-CN" dirty="0"/>
              <a:t>6</a:t>
            </a:r>
            <a:r>
              <a:rPr lang="zh-CN" altLang="zh-CN" dirty="0"/>
              <a:t>）结果筛选。</a:t>
            </a:r>
            <a:endParaRPr lang="zh-CN" altLang="en-US" sz="1800" dirty="0"/>
          </a:p>
        </p:txBody>
      </p:sp>
    </p:spTree>
    <p:extLst>
      <p:ext uri="{BB962C8B-B14F-4D97-AF65-F5344CB8AC3E}">
        <p14:creationId xmlns:p14="http://schemas.microsoft.com/office/powerpoint/2010/main" val="312974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en-US" altLang="zh-CN" sz="1800" dirty="0"/>
              <a:t>2</a:t>
            </a:r>
            <a:r>
              <a:rPr lang="zh-CN" altLang="zh-CN" sz="1800" b="1" dirty="0"/>
              <a:t>基于多</a:t>
            </a:r>
            <a:r>
              <a:rPr lang="en-US" altLang="zh-CN" sz="1800" b="1" dirty="0"/>
              <a:t>Agent</a:t>
            </a:r>
            <a:r>
              <a:rPr lang="zh-CN" altLang="zh-CN" sz="1800" b="1" dirty="0"/>
              <a:t>的异常调度策略</a:t>
            </a:r>
            <a:endParaRPr lang="en-US" altLang="zh-CN" sz="1800" b="1" dirty="0"/>
          </a:p>
          <a:p>
            <a:pPr algn="l"/>
            <a:r>
              <a:rPr lang="zh-CN" altLang="zh-CN" sz="1800" dirty="0"/>
              <a:t>当生产过程出现异常因素时，系统需要及时。快速地进行响应并采取对应的措施，进行调度方案的调整，即开启异常调度过程。系统面临的异常因素通常包括设备故障、订单取消、紧急订单、原材料短缺等等。</a:t>
            </a:r>
            <a:endParaRPr lang="en-US" altLang="zh-CN" sz="1800" dirty="0"/>
          </a:p>
          <a:p>
            <a:pPr algn="l"/>
            <a:endParaRPr lang="en-US" altLang="zh-CN" sz="1800" dirty="0"/>
          </a:p>
          <a:p>
            <a:pPr algn="l"/>
            <a:r>
              <a:rPr lang="zh-CN" altLang="en-US" sz="1800" dirty="0"/>
              <a:t>（</a:t>
            </a:r>
            <a:r>
              <a:rPr lang="en-US" altLang="zh-CN" sz="1800" dirty="0"/>
              <a:t>1</a:t>
            </a:r>
            <a:r>
              <a:rPr lang="zh-CN" altLang="en-US" sz="1800" dirty="0"/>
              <a:t>）</a:t>
            </a:r>
            <a:r>
              <a:rPr lang="zh-CN" altLang="zh-CN" sz="1800" b="1" dirty="0"/>
              <a:t>紧急订单条件下的异常调度策略</a:t>
            </a:r>
            <a:br>
              <a:rPr lang="en-US" altLang="zh-CN" sz="1800" b="1" dirty="0"/>
            </a:br>
            <a:r>
              <a:rPr lang="zh-CN" altLang="zh-CN" sz="1800" dirty="0"/>
              <a:t>当生产订单被标记为紧急订单时，对应的生产任务拥有最高优先级</a:t>
            </a:r>
            <a:r>
              <a:rPr lang="zh-CN" altLang="en-US" sz="1800" dirty="0"/>
              <a:t>，分为局部最高优先级和全局最高优先级</a:t>
            </a:r>
            <a:endParaRPr lang="en-US" altLang="zh-CN" sz="1800" dirty="0"/>
          </a:p>
          <a:p>
            <a:pPr algn="l"/>
            <a:r>
              <a:rPr lang="en-US" altLang="zh-CN" sz="1800" dirty="0"/>
              <a:t>&lt;1&gt;</a:t>
            </a:r>
            <a:r>
              <a:rPr lang="zh-CN" altLang="en-US" sz="1800" dirty="0"/>
              <a:t>局部最高优先级：</a:t>
            </a:r>
            <a:r>
              <a:rPr lang="zh-CN" altLang="zh-CN" sz="1800" dirty="0"/>
              <a:t>紧急任务被插入到任务队列的最前端</a:t>
            </a:r>
            <a:r>
              <a:rPr lang="zh-CN" altLang="en-US" sz="1800" dirty="0"/>
              <a:t>；</a:t>
            </a:r>
            <a:endParaRPr lang="en-US" altLang="zh-CN" sz="1800" dirty="0"/>
          </a:p>
          <a:p>
            <a:pPr algn="l"/>
            <a:r>
              <a:rPr lang="en-US" altLang="zh-CN" sz="1800" dirty="0"/>
              <a:t>&lt;2&gt;</a:t>
            </a:r>
            <a:r>
              <a:rPr lang="zh-CN" altLang="en-US" sz="1800" dirty="0"/>
              <a:t>全局最高优先级：</a:t>
            </a:r>
            <a:r>
              <a:rPr lang="zh-CN" altLang="zh-CN" sz="1800" dirty="0"/>
              <a:t>系统所有生产任务中具有最高优先级，包括已安排在设备加工序列中的生产任务。</a:t>
            </a:r>
            <a:r>
              <a:rPr lang="zh-CN" altLang="en-US" sz="1800" dirty="0"/>
              <a:t>异常调度时，系统先执行一次“打赌”，按照正常的任务分解和分配流程完成生产任务在各工厂设备加工序列中的分配，查看调度结果能够满足紧急任务的交货期。若无法满足，</a:t>
            </a:r>
            <a:r>
              <a:rPr lang="zh-CN" altLang="zh-CN" sz="1800" dirty="0"/>
              <a:t>对系统中所有设备</a:t>
            </a:r>
            <a:r>
              <a:rPr lang="en-US" altLang="zh-CN" sz="1800" dirty="0"/>
              <a:t>Agent</a:t>
            </a:r>
            <a:r>
              <a:rPr lang="zh-CN" altLang="zh-CN" sz="1800" dirty="0"/>
              <a:t>所记录的加工序列进行备份后清空，而后系统在各设备空闲的前提下进行生产任务的跨区域分解流程，完成紧急订单的任务分配，而后对设备</a:t>
            </a:r>
            <a:r>
              <a:rPr lang="en-US" altLang="zh-CN" sz="1800" dirty="0"/>
              <a:t>Agent</a:t>
            </a:r>
            <a:r>
              <a:rPr lang="zh-CN" altLang="zh-CN" sz="1800" dirty="0"/>
              <a:t>原有的工序任务的备份按照相对顺序放回到对应设备的工序序列中。</a:t>
            </a:r>
          </a:p>
          <a:p>
            <a:pPr algn="l"/>
            <a:endParaRPr lang="zh-CN" altLang="en-US" sz="1800" dirty="0"/>
          </a:p>
        </p:txBody>
      </p:sp>
    </p:spTree>
    <p:extLst>
      <p:ext uri="{BB962C8B-B14F-4D97-AF65-F5344CB8AC3E}">
        <p14:creationId xmlns:p14="http://schemas.microsoft.com/office/powerpoint/2010/main" val="136364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en-US" altLang="zh-CN" sz="1800" dirty="0"/>
              <a:t>2</a:t>
            </a:r>
            <a:r>
              <a:rPr lang="zh-CN" altLang="zh-CN" sz="1800" b="1" dirty="0"/>
              <a:t>基于多</a:t>
            </a:r>
            <a:r>
              <a:rPr lang="en-US" altLang="zh-CN" sz="1800" b="1" dirty="0"/>
              <a:t>Agent</a:t>
            </a:r>
            <a:r>
              <a:rPr lang="zh-CN" altLang="zh-CN" sz="1800" b="1" dirty="0"/>
              <a:t>的异常调度策略</a:t>
            </a:r>
            <a:endParaRPr lang="en-US" altLang="zh-CN" sz="1800" b="1" dirty="0"/>
          </a:p>
          <a:p>
            <a:pPr algn="l"/>
            <a:r>
              <a:rPr lang="zh-CN" altLang="en-US" sz="1800" dirty="0"/>
              <a:t>（</a:t>
            </a:r>
            <a:r>
              <a:rPr lang="en-US" altLang="zh-CN" sz="1800" dirty="0"/>
              <a:t>2</a:t>
            </a:r>
            <a:r>
              <a:rPr lang="zh-CN" altLang="en-US" sz="1800" dirty="0"/>
              <a:t>）</a:t>
            </a:r>
            <a:r>
              <a:rPr lang="zh-CN" altLang="zh-CN" sz="1800" b="1" dirty="0"/>
              <a:t>设备故障条件下的异常调度策略</a:t>
            </a:r>
            <a:endParaRPr lang="en-US" altLang="zh-CN" sz="1800" b="1" dirty="0"/>
          </a:p>
          <a:p>
            <a:pPr algn="l"/>
            <a:r>
              <a:rPr lang="zh-CN" altLang="zh-CN" sz="1800" dirty="0"/>
              <a:t>当设备由于零部件磨损、断裂等导致设备故障无法运行时</a:t>
            </a:r>
            <a:r>
              <a:rPr lang="en-US" altLang="zh-CN" sz="1800" baseline="30000" dirty="0"/>
              <a:t>[39]</a:t>
            </a:r>
            <a:r>
              <a:rPr lang="zh-CN" altLang="zh-CN" sz="1800" dirty="0"/>
              <a:t>，将导致原本安排给该设备的生产任务无法进行加工，同时由于工件中工序存在顺序约束，同属一工件的安排在正常设备上的工序任务也无法按照原生产计划进行，因此必须调整原有的调度方案。</a:t>
            </a:r>
          </a:p>
          <a:p>
            <a:pPr algn="l"/>
            <a:r>
              <a:rPr lang="zh-CN" altLang="en-US" sz="1800" dirty="0"/>
              <a:t>本研究对设备故障作出以下假设：</a:t>
            </a:r>
            <a:endParaRPr lang="en-US" altLang="zh-CN" sz="1800" dirty="0"/>
          </a:p>
          <a:p>
            <a:pPr algn="l"/>
            <a:r>
              <a:rPr lang="en-US" altLang="zh-CN" sz="1800" dirty="0"/>
              <a:t>a)</a:t>
            </a:r>
            <a:r>
              <a:rPr lang="zh-CN" altLang="zh-CN" dirty="0"/>
              <a:t>工序加工过程不可中断</a:t>
            </a:r>
            <a:endParaRPr lang="en-US" altLang="zh-CN" dirty="0"/>
          </a:p>
          <a:p>
            <a:pPr algn="l"/>
            <a:r>
              <a:rPr lang="en-US" altLang="zh-CN" sz="1800" dirty="0"/>
              <a:t>b)</a:t>
            </a:r>
            <a:r>
              <a:rPr lang="zh-CN" altLang="zh-CN" dirty="0"/>
              <a:t>工件任务由所属地区的工厂优先处理</a:t>
            </a:r>
            <a:endParaRPr lang="en-US" altLang="zh-CN" sz="1800" dirty="0"/>
          </a:p>
          <a:p>
            <a:pPr algn="l"/>
            <a:endParaRPr lang="en-US" altLang="zh-CN" sz="1800" dirty="0"/>
          </a:p>
          <a:p>
            <a:pPr algn="l"/>
            <a:r>
              <a:rPr lang="zh-CN" altLang="zh-CN" b="1" dirty="0"/>
              <a:t>异常调度策略</a:t>
            </a:r>
            <a:r>
              <a:rPr lang="zh-CN" altLang="en-US" b="1" dirty="0"/>
              <a:t>执行过程</a:t>
            </a:r>
            <a:endParaRPr lang="en-US" altLang="zh-CN" b="1" dirty="0"/>
          </a:p>
          <a:p>
            <a:pPr algn="l"/>
            <a:r>
              <a:rPr lang="zh-CN" altLang="en-US" b="1" dirty="0"/>
              <a:t>（</a:t>
            </a:r>
            <a:r>
              <a:rPr lang="en-US" altLang="zh-CN" b="1" dirty="0"/>
              <a:t>1</a:t>
            </a:r>
            <a:r>
              <a:rPr lang="zh-CN" altLang="en-US" b="1" dirty="0"/>
              <a:t>）监控</a:t>
            </a:r>
            <a:r>
              <a:rPr lang="en-US" altLang="zh-CN" b="1" dirty="0"/>
              <a:t>Agent </a:t>
            </a:r>
            <a:r>
              <a:rPr lang="zh-CN" altLang="en-US" b="1" dirty="0"/>
              <a:t>读取并通知故障信息</a:t>
            </a:r>
            <a:endParaRPr lang="en-US" altLang="zh-CN" b="1" dirty="0"/>
          </a:p>
          <a:p>
            <a:pPr algn="l"/>
            <a:r>
              <a:rPr lang="zh-CN" altLang="en-US" b="1" dirty="0"/>
              <a:t>（</a:t>
            </a:r>
            <a:r>
              <a:rPr lang="en-US" altLang="zh-CN" b="1" dirty="0"/>
              <a:t>2</a:t>
            </a:r>
            <a:r>
              <a:rPr lang="zh-CN" altLang="en-US" b="1" dirty="0"/>
              <a:t>）</a:t>
            </a:r>
            <a:r>
              <a:rPr lang="zh-CN" altLang="zh-CN" dirty="0"/>
              <a:t>工序回收与工件任务封装</a:t>
            </a:r>
            <a:endParaRPr lang="en-US" altLang="zh-CN" dirty="0"/>
          </a:p>
          <a:p>
            <a:pPr algn="l"/>
            <a:r>
              <a:rPr lang="zh-CN" altLang="en-US" dirty="0"/>
              <a:t>（</a:t>
            </a:r>
            <a:r>
              <a:rPr lang="en-US" altLang="zh-CN" dirty="0"/>
              <a:t>3</a:t>
            </a:r>
            <a:r>
              <a:rPr lang="zh-CN" altLang="en-US" dirty="0"/>
              <a:t>）执行生产任务跨区域分解流程</a:t>
            </a:r>
            <a:endParaRPr lang="en-US" altLang="zh-CN" dirty="0"/>
          </a:p>
        </p:txBody>
      </p:sp>
    </p:spTree>
    <p:extLst>
      <p:ext uri="{BB962C8B-B14F-4D97-AF65-F5344CB8AC3E}">
        <p14:creationId xmlns:p14="http://schemas.microsoft.com/office/powerpoint/2010/main" val="18081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柔性生产动态调度系统中的调度算法</a:t>
            </a:r>
          </a:p>
        </p:txBody>
      </p:sp>
    </p:spTree>
    <p:extLst>
      <p:ext uri="{BB962C8B-B14F-4D97-AF65-F5344CB8AC3E}">
        <p14:creationId xmlns:p14="http://schemas.microsoft.com/office/powerpoint/2010/main" val="152475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sz="1800" dirty="0"/>
                  <a:t>四柔性生产调度系统中的调度算法</a:t>
                </a:r>
                <a:endParaRPr lang="en-US" altLang="zh-CN" sz="1800" dirty="0"/>
              </a:p>
              <a:p>
                <a:pPr algn="l"/>
                <a:r>
                  <a:rPr lang="zh-CN" altLang="en-US" sz="1800" dirty="0"/>
                  <a:t>本研究使用改进的蚁群算法作为调度算法。柔性作业调度问题</a:t>
                </a:r>
                <a:r>
                  <a:rPr lang="en-US" altLang="zh-CN" sz="1800" dirty="0"/>
                  <a:t>(FJSP)</a:t>
                </a:r>
                <a:r>
                  <a:rPr lang="zh-CN" altLang="en-US" sz="1800" dirty="0"/>
                  <a:t>与</a:t>
                </a:r>
                <a:r>
                  <a:rPr lang="en-US" altLang="zh-CN" sz="1800" dirty="0"/>
                  <a:t>TSP</a:t>
                </a:r>
                <a:r>
                  <a:rPr lang="zh-CN" altLang="en-US" sz="1800" dirty="0"/>
                  <a:t>最大的区别在于</a:t>
                </a:r>
                <a:r>
                  <a:rPr lang="en-US" altLang="zh-CN" sz="1800" dirty="0"/>
                  <a:t>FJSP</a:t>
                </a:r>
                <a:r>
                  <a:rPr lang="zh-CN" altLang="en-US" sz="1800" dirty="0"/>
                  <a:t>中同属一工件的工件存在顺序约束以及机器选择，因此在基本蚁群算法</a:t>
                </a:r>
                <a:endParaRPr lang="en-US" altLang="zh-CN" sz="1800" dirty="0"/>
              </a:p>
              <a:p>
                <a:pPr algn="l"/>
                <a:r>
                  <a:rPr lang="zh-CN" altLang="en-US" sz="1800" dirty="0"/>
                  <a:t>中</a:t>
                </a:r>
                <a:r>
                  <a:rPr lang="en-US" altLang="zh-CN" sz="1800" dirty="0"/>
                  <a:t>TSP</a:t>
                </a:r>
                <a:r>
                  <a:rPr lang="zh-CN" altLang="en-US" sz="1800" dirty="0"/>
                  <a:t>和</a:t>
                </a:r>
                <a:r>
                  <a:rPr lang="en-US" altLang="zh-CN" sz="1800" dirty="0"/>
                  <a:t>FJSP</a:t>
                </a:r>
                <a:r>
                  <a:rPr lang="zh-CN" altLang="en-US" sz="1800" dirty="0"/>
                  <a:t>的数学表达式存在差异：</a:t>
                </a:r>
                <a:endParaRPr lang="en-US" altLang="zh-CN" sz="1800" dirty="0"/>
              </a:p>
              <a:p>
                <a:pPr algn="l"/>
                <a14:m>
                  <m:oMathPara xmlns:m="http://schemas.openxmlformats.org/officeDocument/2006/math">
                    <m:oMathParaPr>
                      <m:jc m:val="centerGroup"/>
                    </m:oMathParaPr>
                    <m:oMath xmlns:m="http://schemas.openxmlformats.org/officeDocument/2006/math">
                      <m:sSubSup>
                        <m:sSubSupPr>
                          <m:ctrlPr>
                            <a:rPr lang="zh-CN" altLang="zh-CN" sz="1800" i="1"/>
                          </m:ctrlPr>
                        </m:sSubSupPr>
                        <m:e>
                          <m:r>
                            <a:rPr lang="en-US" altLang="zh-CN" sz="1800" i="1"/>
                            <m:t>𝑃</m:t>
                          </m:r>
                        </m:e>
                        <m:sub>
                          <m:r>
                            <a:rPr lang="en-US" altLang="zh-CN" sz="1800" i="1"/>
                            <m:t>𝑖</m:t>
                          </m:r>
                          <m:r>
                            <a:rPr lang="en-US" altLang="zh-CN" sz="1800" i="1"/>
                            <m:t>,</m:t>
                          </m:r>
                          <m:r>
                            <a:rPr lang="en-US" altLang="zh-CN" sz="1800" i="1"/>
                            <m:t>𝑗</m:t>
                          </m:r>
                        </m:sub>
                        <m:sup>
                          <m:r>
                            <a:rPr lang="en-US" altLang="zh-CN" sz="1800" i="1"/>
                            <m:t>𝑥</m:t>
                          </m:r>
                        </m:sup>
                      </m:sSubSup>
                      <m:r>
                        <a:rPr lang="en-US" altLang="zh-CN" sz="1800"/>
                        <m:t>(</m:t>
                      </m:r>
                      <m:r>
                        <a:rPr lang="en-US" altLang="zh-CN" sz="1800" i="1"/>
                        <m:t>𝑡</m:t>
                      </m:r>
                      <m:r>
                        <a:rPr lang="en-US" altLang="zh-CN" sz="1800"/>
                        <m:t>)=</m:t>
                      </m:r>
                      <m:d>
                        <m:dPr>
                          <m:begChr m:val="{"/>
                          <m:endChr m:val=""/>
                          <m:ctrlPr>
                            <a:rPr lang="zh-CN" altLang="zh-CN" sz="1800" i="1"/>
                          </m:ctrlPr>
                        </m:dPr>
                        <m:e>
                          <m:eqArr>
                            <m:eqArrPr>
                              <m:ctrlPr>
                                <a:rPr lang="zh-CN" altLang="zh-CN" sz="1800" i="1"/>
                              </m:ctrlPr>
                            </m:eqArrPr>
                            <m:e>
                              <m:f>
                                <m:fPr>
                                  <m:ctrlPr>
                                    <a:rPr lang="zh-CN" altLang="zh-CN" sz="1800" i="1"/>
                                  </m:ctrlPr>
                                </m:fPr>
                                <m:num>
                                  <m:sSubSup>
                                    <m:sSubSupPr>
                                      <m:ctrlPr>
                                        <a:rPr lang="zh-CN" altLang="zh-CN" sz="1800" i="1"/>
                                      </m:ctrlPr>
                                    </m:sSubSupPr>
                                    <m:e>
                                      <m:r>
                                        <a:rPr lang="en-US" altLang="zh-CN" sz="1800" i="1"/>
                                        <m:t>𝜏</m:t>
                                      </m:r>
                                    </m:e>
                                    <m:sub>
                                      <m:r>
                                        <a:rPr lang="en-US" altLang="zh-CN" sz="1800" i="1"/>
                                        <m:t>𝑖</m:t>
                                      </m:r>
                                      <m:r>
                                        <a:rPr lang="en-US" altLang="zh-CN" sz="1800" i="1"/>
                                        <m:t>,</m:t>
                                      </m:r>
                                      <m:r>
                                        <a:rPr lang="en-US" altLang="zh-CN" sz="1800" i="1"/>
                                        <m:t>𝑗</m:t>
                                      </m:r>
                                    </m:sub>
                                    <m:sup>
                                      <m:r>
                                        <a:rPr lang="en-US" altLang="zh-CN" sz="1800" i="1"/>
                                        <m:t>𝛼</m:t>
                                      </m:r>
                                    </m:sup>
                                  </m:sSubSup>
                                  <m:r>
                                    <a:rPr lang="en-US" altLang="zh-CN" sz="1800" i="1"/>
                                    <m:t>(</m:t>
                                  </m:r>
                                  <m:r>
                                    <a:rPr lang="en-US" altLang="zh-CN" sz="1800" i="1"/>
                                    <m:t>𝑡</m:t>
                                  </m:r>
                                  <m:r>
                                    <a:rPr lang="en-US" altLang="zh-CN" sz="1800" i="1"/>
                                    <m:t>)</m:t>
                                  </m:r>
                                  <m:sSubSup>
                                    <m:sSubSupPr>
                                      <m:ctrlPr>
                                        <a:rPr lang="zh-CN" altLang="zh-CN" sz="1800" i="1"/>
                                      </m:ctrlPr>
                                    </m:sSubSupPr>
                                    <m:e>
                                      <m:r>
                                        <a:rPr lang="en-US" altLang="zh-CN" sz="1800" i="1"/>
                                        <m:t>𝜂</m:t>
                                      </m:r>
                                    </m:e>
                                    <m:sub>
                                      <m:r>
                                        <a:rPr lang="en-US" altLang="zh-CN" sz="1800" i="1"/>
                                        <m:t>𝑖</m:t>
                                      </m:r>
                                      <m:r>
                                        <a:rPr lang="en-US" altLang="zh-CN" sz="1800" i="1"/>
                                        <m:t>,</m:t>
                                      </m:r>
                                      <m:r>
                                        <a:rPr lang="en-US" altLang="zh-CN" sz="1800" i="1"/>
                                        <m:t>𝑗</m:t>
                                      </m:r>
                                    </m:sub>
                                    <m:sup>
                                      <m:r>
                                        <a:rPr lang="en-US" altLang="zh-CN" sz="1800" i="1"/>
                                        <m:t>𝛽</m:t>
                                      </m:r>
                                    </m:sup>
                                  </m:sSubSup>
                                  <m:r>
                                    <a:rPr lang="en-US" altLang="zh-CN" sz="1800" i="1"/>
                                    <m:t>(</m:t>
                                  </m:r>
                                  <m:r>
                                    <a:rPr lang="en-US" altLang="zh-CN" sz="1800" i="1"/>
                                    <m:t>𝑡</m:t>
                                  </m:r>
                                  <m:r>
                                    <a:rPr lang="en-US" altLang="zh-CN" sz="1800" i="1"/>
                                    <m:t>)</m:t>
                                  </m:r>
                                </m:num>
                                <m:den>
                                  <m:nary>
                                    <m:naryPr>
                                      <m:chr m:val="∑"/>
                                      <m:limLoc m:val="undOvr"/>
                                      <m:supHide m:val="on"/>
                                      <m:ctrlPr>
                                        <a:rPr lang="zh-CN" altLang="zh-CN" sz="1800" i="1"/>
                                      </m:ctrlPr>
                                    </m:naryPr>
                                    <m:sub>
                                      <m:r>
                                        <a:rPr lang="en-US" altLang="zh-CN" sz="1800" i="1"/>
                                        <m:t>𝑠</m:t>
                                      </m:r>
                                      <m:r>
                                        <a:rPr lang="en-US" altLang="zh-CN" sz="1800" i="1"/>
                                        <m:t>∈</m:t>
                                      </m:r>
                                      <m:sSubSup>
                                        <m:sSubSupPr>
                                          <m:ctrlPr>
                                            <a:rPr lang="zh-CN" altLang="zh-CN" sz="1800" i="1"/>
                                          </m:ctrlPr>
                                        </m:sSubSupPr>
                                        <m:e>
                                          <m:r>
                                            <a:rPr lang="en-US" altLang="zh-CN" sz="1800" i="1"/>
                                            <m:t>𝑎𝑙𝑙𝑜𝑤𝑒𝑑</m:t>
                                          </m:r>
                                        </m:e>
                                        <m:sub>
                                          <m:r>
                                            <a:rPr lang="en-US" altLang="zh-CN" sz="1800" i="1"/>
                                            <m:t>𝑖</m:t>
                                          </m:r>
                                        </m:sub>
                                        <m:sup>
                                          <m:r>
                                            <a:rPr lang="en-US" altLang="zh-CN" sz="1800" i="1"/>
                                            <m:t>𝑥</m:t>
                                          </m:r>
                                        </m:sup>
                                      </m:sSubSup>
                                    </m:sub>
                                    <m:sup/>
                                    <m:e>
                                      <m:sSubSup>
                                        <m:sSubSupPr>
                                          <m:ctrlPr>
                                            <a:rPr lang="zh-CN" altLang="zh-CN" sz="1800" i="1"/>
                                          </m:ctrlPr>
                                        </m:sSubSupPr>
                                        <m:e>
                                          <m:r>
                                            <a:rPr lang="en-US" altLang="zh-CN" sz="1800" i="1"/>
                                            <m:t>𝜏</m:t>
                                          </m:r>
                                        </m:e>
                                        <m:sub>
                                          <m:r>
                                            <a:rPr lang="en-US" altLang="zh-CN" sz="1800" i="1"/>
                                            <m:t>𝑖</m:t>
                                          </m:r>
                                          <m:r>
                                            <a:rPr lang="en-US" altLang="zh-CN" sz="1800" i="1"/>
                                            <m:t>,</m:t>
                                          </m:r>
                                          <m:r>
                                            <a:rPr lang="en-US" altLang="zh-CN" sz="1800" i="1"/>
                                            <m:t>𝑠</m:t>
                                          </m:r>
                                        </m:sub>
                                        <m:sup>
                                          <m:r>
                                            <a:rPr lang="en-US" altLang="zh-CN" sz="1800" i="1"/>
                                            <m:t>𝛼</m:t>
                                          </m:r>
                                        </m:sup>
                                      </m:sSubSup>
                                      <m:r>
                                        <a:rPr lang="en-US" altLang="zh-CN" sz="1800" i="1"/>
                                        <m:t>(</m:t>
                                      </m:r>
                                      <m:r>
                                        <a:rPr lang="en-US" altLang="zh-CN" sz="1800" i="1"/>
                                        <m:t>𝑡</m:t>
                                      </m:r>
                                      <m:r>
                                        <a:rPr lang="en-US" altLang="zh-CN" sz="1800" i="1"/>
                                        <m:t>)</m:t>
                                      </m:r>
                                      <m:sSubSup>
                                        <m:sSubSupPr>
                                          <m:ctrlPr>
                                            <a:rPr lang="zh-CN" altLang="zh-CN" sz="1800" i="1"/>
                                          </m:ctrlPr>
                                        </m:sSubSupPr>
                                        <m:e>
                                          <m:r>
                                            <a:rPr lang="en-US" altLang="zh-CN" sz="1800" i="1"/>
                                            <m:t>𝜂</m:t>
                                          </m:r>
                                        </m:e>
                                        <m:sub>
                                          <m:r>
                                            <a:rPr lang="en-US" altLang="zh-CN" sz="1800" i="1"/>
                                            <m:t>𝑖</m:t>
                                          </m:r>
                                          <m:r>
                                            <a:rPr lang="en-US" altLang="zh-CN" sz="1800" i="1"/>
                                            <m:t>,</m:t>
                                          </m:r>
                                          <m:r>
                                            <a:rPr lang="en-US" altLang="zh-CN" sz="1800" i="1"/>
                                            <m:t>𝑠</m:t>
                                          </m:r>
                                        </m:sub>
                                        <m:sup>
                                          <m:r>
                                            <a:rPr lang="en-US" altLang="zh-CN" sz="1800" i="1"/>
                                            <m:t>𝛽</m:t>
                                          </m:r>
                                        </m:sup>
                                      </m:sSubSup>
                                      <m:r>
                                        <a:rPr lang="en-US" altLang="zh-CN" sz="1800" i="1"/>
                                        <m:t>(</m:t>
                                      </m:r>
                                      <m:r>
                                        <a:rPr lang="en-US" altLang="zh-CN" sz="1800" i="1"/>
                                        <m:t>𝑡</m:t>
                                      </m:r>
                                      <m:r>
                                        <a:rPr lang="en-US" altLang="zh-CN" sz="1800" i="1"/>
                                        <m:t>)</m:t>
                                      </m:r>
                                    </m:e>
                                  </m:nary>
                                </m:den>
                              </m:f>
                              <m:r>
                                <a:rPr lang="en-US" altLang="zh-CN" sz="1800"/>
                                <m:t>,  &amp;</m:t>
                              </m:r>
                              <m:r>
                                <a:rPr lang="en-US" altLang="zh-CN" sz="1800" i="1"/>
                                <m:t>𝑗</m:t>
                              </m:r>
                              <m:r>
                                <a:rPr lang="en-US" altLang="zh-CN" sz="1800"/>
                                <m:t>∈</m:t>
                              </m:r>
                              <m:sSubSup>
                                <m:sSubSupPr>
                                  <m:ctrlPr>
                                    <a:rPr lang="zh-CN" altLang="zh-CN" sz="1800" i="1"/>
                                  </m:ctrlPr>
                                </m:sSubSupPr>
                                <m:e>
                                  <m:r>
                                    <a:rPr lang="en-US" altLang="zh-CN" sz="1800" i="1"/>
                                    <m:t>𝑎𝑙𝑙𝑜𝑤𝑒𝑑</m:t>
                                  </m:r>
                                </m:e>
                                <m:sub>
                                  <m:r>
                                    <a:rPr lang="en-US" altLang="zh-CN" sz="1800" i="1"/>
                                    <m:t>𝑖</m:t>
                                  </m:r>
                                </m:sub>
                                <m:sup>
                                  <m:r>
                                    <a:rPr lang="en-US" altLang="zh-CN" sz="1800" i="1"/>
                                    <m:t>𝑥</m:t>
                                  </m:r>
                                </m:sup>
                              </m:sSubSup>
                            </m:e>
                            <m:e>
                              <m:r>
                                <a:rPr lang="en-US" altLang="zh-CN" sz="1800"/>
                                <m:t>0                       ,  &amp;</m:t>
                              </m:r>
                              <m:r>
                                <a:rPr lang="en-US" altLang="zh-CN" sz="1800" i="1"/>
                                <m:t>𝑜𝑡h𝑒𝑟𝑤𝑖𝑠𝑒</m:t>
                              </m:r>
                            </m:e>
                          </m:eqArr>
                        </m:e>
                      </m:d>
                    </m:oMath>
                  </m:oMathPara>
                </a14:m>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14:m>
                  <m:oMathPara xmlns:m="http://schemas.openxmlformats.org/officeDocument/2006/math">
                    <m:oMathParaPr>
                      <m:jc m:val="centerGroup"/>
                    </m:oMathParaPr>
                    <m:oMath xmlns:m="http://schemas.openxmlformats.org/officeDocument/2006/math">
                      <m:sSubSup>
                        <m:sSubSupPr>
                          <m:ctrlPr>
                            <a:rPr lang="zh-CN" altLang="zh-CN" sz="1800" i="1"/>
                          </m:ctrlPr>
                        </m:sSubSupPr>
                        <m:e>
                          <m:r>
                            <a:rPr lang="en-US" altLang="zh-CN" sz="1800" i="1"/>
                            <m:t>𝜂</m:t>
                          </m:r>
                        </m:e>
                        <m:sub>
                          <m:r>
                            <a:rPr lang="en-US" altLang="zh-CN" sz="1800" i="1"/>
                            <m:t>𝑖</m:t>
                          </m:r>
                          <m:r>
                            <a:rPr lang="en-US" altLang="zh-CN" sz="1800" i="1"/>
                            <m:t>,</m:t>
                          </m:r>
                          <m:r>
                            <a:rPr lang="en-US" altLang="zh-CN" sz="1800" i="1"/>
                            <m:t>𝑗</m:t>
                          </m:r>
                          <m:r>
                            <a:rPr lang="en-US" altLang="zh-CN" sz="1800" i="1"/>
                            <m:t>,</m:t>
                          </m:r>
                          <m:r>
                            <a:rPr lang="en-US" altLang="zh-CN" sz="1800" i="1"/>
                            <m:t>𝑘</m:t>
                          </m:r>
                        </m:sub>
                        <m:sup>
                          <m:r>
                            <a:rPr lang="en-US" altLang="zh-CN" sz="1800" i="1"/>
                            <m:t>𝑥</m:t>
                          </m:r>
                        </m:sup>
                      </m:sSubSup>
                      <m:r>
                        <a:rPr lang="en-US" altLang="zh-CN" sz="1800"/>
                        <m:t>(</m:t>
                      </m:r>
                      <m:r>
                        <a:rPr lang="en-US" altLang="zh-CN" sz="1800" i="1"/>
                        <m:t>𝑡</m:t>
                      </m:r>
                      <m:r>
                        <a:rPr lang="en-US" altLang="zh-CN" sz="1800"/>
                        <m:t>)=  </m:t>
                      </m:r>
                      <m:f>
                        <m:fPr>
                          <m:ctrlPr>
                            <a:rPr lang="zh-CN" altLang="zh-CN" sz="1800" i="1"/>
                          </m:ctrlPr>
                        </m:fPr>
                        <m:num>
                          <m:r>
                            <a:rPr lang="en-US" altLang="zh-CN" sz="1800" i="1"/>
                            <m:t>1</m:t>
                          </m:r>
                        </m:num>
                        <m:den>
                          <m:sSub>
                            <m:sSubPr>
                              <m:ctrlPr>
                                <a:rPr lang="zh-CN" altLang="zh-CN" sz="1800" i="1"/>
                              </m:ctrlPr>
                            </m:sSubPr>
                            <m:e>
                              <m:r>
                                <a:rPr lang="en-US" altLang="zh-CN" sz="1800" i="1"/>
                                <m:t>𝑐</m:t>
                              </m:r>
                            </m:e>
                            <m:sub>
                              <m:r>
                                <a:rPr lang="en-US" altLang="zh-CN" sz="1800" i="1"/>
                                <m:t>𝑖</m:t>
                              </m:r>
                              <m:r>
                                <a:rPr lang="en-US" altLang="zh-CN" sz="1800" i="1"/>
                                <m:t>,</m:t>
                              </m:r>
                              <m:r>
                                <a:rPr lang="en-US" altLang="zh-CN" sz="1800" i="1"/>
                                <m:t>𝑗</m:t>
                              </m:r>
                              <m:r>
                                <a:rPr lang="en-US" altLang="zh-CN" sz="1800" i="1"/>
                                <m:t>,</m:t>
                              </m:r>
                              <m:r>
                                <a:rPr lang="en-US" altLang="zh-CN" sz="1800" i="1"/>
                                <m:t>𝑘</m:t>
                              </m:r>
                            </m:sub>
                          </m:sSub>
                        </m:den>
                      </m:f>
                      <m:r>
                        <a:rPr lang="en-US" altLang="zh-CN" sz="1800"/>
                        <m:t>,  </m:t>
                      </m:r>
                      <m:r>
                        <a:rPr lang="en-US" altLang="zh-CN" sz="1800" i="1"/>
                        <m:t>𝑗</m:t>
                      </m:r>
                      <m:r>
                        <a:rPr lang="en-US" altLang="zh-CN" sz="1800"/>
                        <m:t>∈</m:t>
                      </m:r>
                      <m:sSubSup>
                        <m:sSubSupPr>
                          <m:ctrlPr>
                            <a:rPr lang="zh-CN" altLang="zh-CN" sz="1800" i="1"/>
                          </m:ctrlPr>
                        </m:sSubSupPr>
                        <m:e>
                          <m:r>
                            <a:rPr lang="en-US" altLang="zh-CN" sz="1800" i="1"/>
                            <m:t>𝑎𝑙𝑙𝑜𝑤𝑒𝑑</m:t>
                          </m:r>
                        </m:e>
                        <m:sub>
                          <m:r>
                            <a:rPr lang="en-US" altLang="zh-CN" sz="1800" i="1"/>
                            <m:t>𝑖</m:t>
                          </m:r>
                        </m:sub>
                        <m:sup>
                          <m:r>
                            <a:rPr lang="en-US" altLang="zh-CN" sz="1800" i="1"/>
                            <m:t>𝑥</m:t>
                          </m:r>
                        </m:sup>
                      </m:sSubSup>
                      <m:r>
                        <a:rPr lang="en-US" altLang="zh-CN" sz="1800" i="1"/>
                        <m:t>, </m:t>
                      </m:r>
                      <m:r>
                        <a:rPr lang="en-US" altLang="zh-CN" sz="1800" i="1"/>
                        <m:t>𝑘</m:t>
                      </m:r>
                      <m:r>
                        <a:rPr lang="en-US" altLang="zh-CN" sz="1800"/>
                        <m:t>∈</m:t>
                      </m:r>
                      <m:sSubSup>
                        <m:sSubSupPr>
                          <m:ctrlPr>
                            <a:rPr lang="zh-CN" altLang="zh-CN" sz="1800" i="1"/>
                          </m:ctrlPr>
                        </m:sSubSupPr>
                        <m:e>
                          <m:r>
                            <a:rPr lang="en-US" altLang="zh-CN" sz="1800" i="1"/>
                            <m:t>𝑀𝐶</m:t>
                          </m:r>
                        </m:e>
                        <m:sub>
                          <m:r>
                            <a:rPr lang="en-US" altLang="zh-CN" sz="1800" i="1"/>
                            <m:t>𝑖</m:t>
                          </m:r>
                          <m:r>
                            <a:rPr lang="en-US" altLang="zh-CN" sz="1800" i="1"/>
                            <m:t>,</m:t>
                          </m:r>
                          <m:r>
                            <a:rPr lang="en-US" altLang="zh-CN" sz="1800" i="1"/>
                            <m:t>𝑗</m:t>
                          </m:r>
                        </m:sub>
                        <m:sup>
                          <m:r>
                            <a:rPr lang="en-US" altLang="zh-CN" sz="1800" i="1"/>
                            <m:t> </m:t>
                          </m:r>
                        </m:sup>
                      </m:sSubSup>
                    </m:oMath>
                  </m:oMathPara>
                </a14:m>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p:txBody>
          </p:sp>
        </mc:Choice>
        <mc:Fallback>
          <p:sp>
            <p:nvSpPr>
              <p:cNvPr id="8" name="副标题 2">
                <a:extLst>
                  <a:ext uri="{FF2B5EF4-FFF2-40B4-BE49-F238E27FC236}">
                    <a16:creationId xmlns:a16="http://schemas.microsoft.com/office/drawing/2014/main" id="{9CFD6E50-AA4E-4C30-9601-D0B17FC987E2}"/>
                  </a:ext>
                </a:extLst>
              </p:cNvPr>
              <p:cNvSpPr>
                <a:spLocks noGrp="1" noRot="1" noChangeAspect="1" noMove="1" noResize="1" noEditPoints="1" noAdjustHandles="1" noChangeArrowheads="1" noChangeShapeType="1" noTextEdit="1"/>
              </p:cNvSpPr>
              <p:nvPr>
                <p:ph type="subTitle" idx="1"/>
              </p:nvPr>
            </p:nvSpPr>
            <p:spPr>
              <a:xfrm>
                <a:off x="887767" y="479392"/>
                <a:ext cx="9780233" cy="5157927"/>
              </a:xfrm>
              <a:blipFill>
                <a:blip r:embed="rId2"/>
                <a:stretch>
                  <a:fillRect l="-561" t="-1300" r="-499" b="-94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712CDB54-A6B4-4EB7-9DD9-528317F6A706}"/>
                  </a:ext>
                </a:extLst>
              </p:cNvPr>
              <p:cNvSpPr/>
              <p:nvPr/>
            </p:nvSpPr>
            <p:spPr>
              <a:xfrm>
                <a:off x="3830604" y="2845892"/>
                <a:ext cx="4530791" cy="116621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zh-CN" altLang="en-US">
                              <a:latin typeface="Cambria Math" panose="02040503050406030204" pitchFamily="18" charset="0"/>
                            </a:rPr>
                          </m:ctrlPr>
                        </m:sSubSupPr>
                        <m:e>
                          <m:r>
                            <a:rPr lang="zh-CN" altLang="en-US" i="1">
                              <a:latin typeface="Cambria Math" panose="02040503050406030204" pitchFamily="18" charset="0"/>
                            </a:rPr>
                            <m:t>𝜂</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up>
                          <m:r>
                            <a:rPr lang="zh-CN" altLang="en-US" i="0">
                              <a:latin typeface="Cambria Math" panose="02040503050406030204" pitchFamily="18" charset="0"/>
                            </a:rPr>
                            <m:t> </m:t>
                          </m:r>
                        </m:sup>
                      </m:sSubSup>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nary>
                                <m:naryPr>
                                  <m:chr m:val="∑"/>
                                  <m:limLoc m:val="undOvr"/>
                                  <m:supHide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𝑀𝐶</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sub>
                                  </m:sSub>
                                </m:sub>
                                <m:sup/>
                                <m:e>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𝜂</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𝑘</m:t>
                                          </m:r>
                                        </m:sub>
                                        <m:sup>
                                          <m:r>
                                            <a:rPr lang="zh-CN" altLang="en-US" i="1">
                                              <a:latin typeface="Cambria Math" panose="02040503050406030204" pitchFamily="18" charset="0"/>
                                            </a:rPr>
                                            <m:t>𝑥</m:t>
                                          </m:r>
                                          <m:r>
                                            <a:rPr lang="zh-CN" altLang="en-US" i="0">
                                              <a:latin typeface="Cambria Math" panose="02040503050406030204" pitchFamily="18" charset="0"/>
                                            </a:rPr>
                                            <m:t> </m:t>
                                          </m:r>
                                        </m:sup>
                                      </m:sSubSup>
                                      <m:r>
                                        <a:rPr lang="zh-CN" altLang="en-US" i="0">
                                          <a:latin typeface="Cambria Math" panose="02040503050406030204" pitchFamily="18" charset="0"/>
                                        </a:rPr>
                                        <m:t>(</m:t>
                                      </m:r>
                                      <m:r>
                                        <a:rPr lang="zh-CN" altLang="en-US" i="1">
                                          <a:latin typeface="Cambria Math" panose="02040503050406030204" pitchFamily="18" charset="0"/>
                                        </a:rPr>
                                        <m:t>𝑡</m:t>
                                      </m:r>
                                    </m:e>
                                  </m:d>
                                </m:e>
                              </m:nary>
                              <m:r>
                                <a:rPr lang="zh-CN" altLang="en-US" i="0">
                                  <a:latin typeface="Cambria Math" panose="02040503050406030204" pitchFamily="18" charset="0"/>
                                </a:rPr>
                                <m:t>,  &amp;</m:t>
                              </m:r>
                              <m:r>
                                <a:rPr lang="zh-CN" altLang="en-US" i="1">
                                  <a:latin typeface="Cambria Math" panose="02040503050406030204" pitchFamily="18" charset="0"/>
                                </a:rPr>
                                <m:t>𝑗</m:t>
                              </m:r>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𝑎𝑙𝑙𝑜𝑤𝑒𝑑</m:t>
                                  </m:r>
                                </m:e>
                                <m:sub>
                                  <m:r>
                                    <a:rPr lang="zh-CN" altLang="en-US" i="1">
                                      <a:latin typeface="Cambria Math" panose="02040503050406030204" pitchFamily="18" charset="0"/>
                                    </a:rPr>
                                    <m:t>𝑖</m:t>
                                  </m:r>
                                </m:sub>
                                <m:sup>
                                  <m:r>
                                    <a:rPr lang="zh-CN" altLang="en-US" i="1">
                                      <a:latin typeface="Cambria Math" panose="02040503050406030204" pitchFamily="18" charset="0"/>
                                    </a:rPr>
                                    <m:t>𝑥</m:t>
                                  </m:r>
                                </m:sup>
                              </m:sSubSup>
                            </m:e>
                            <m:e>
                              <m:r>
                                <a:rPr lang="zh-CN" altLang="en-US" i="0">
                                  <a:latin typeface="Cambria Math" panose="02040503050406030204" pitchFamily="18" charset="0"/>
                                </a:rPr>
                                <m:t>0            ,  &amp;</m:t>
                              </m:r>
                              <m:r>
                                <a:rPr lang="zh-CN" altLang="en-US" i="1">
                                  <a:latin typeface="Cambria Math" panose="02040503050406030204" pitchFamily="18" charset="0"/>
                                </a:rPr>
                                <m:t>𝑜𝑡h𝑒𝑟𝑤𝑖𝑠𝑒</m:t>
                              </m:r>
                            </m:e>
                          </m:eqArr>
                        </m:e>
                      </m:d>
                    </m:oMath>
                  </m:oMathPara>
                </a14:m>
                <a:endParaRPr lang="zh-CN" altLang="en-US" dirty="0"/>
              </a:p>
            </p:txBody>
          </p:sp>
        </mc:Choice>
        <mc:Fallback>
          <p:sp>
            <p:nvSpPr>
              <p:cNvPr id="3" name="矩形 2">
                <a:extLst>
                  <a:ext uri="{FF2B5EF4-FFF2-40B4-BE49-F238E27FC236}">
                    <a16:creationId xmlns:a16="http://schemas.microsoft.com/office/drawing/2014/main" id="{712CDB54-A6B4-4EB7-9DD9-528317F6A706}"/>
                  </a:ext>
                </a:extLst>
              </p:cNvPr>
              <p:cNvSpPr>
                <a:spLocks noRot="1" noChangeAspect="1" noMove="1" noResize="1" noEditPoints="1" noAdjustHandles="1" noChangeArrowheads="1" noChangeShapeType="1" noTextEdit="1"/>
              </p:cNvSpPr>
              <p:nvPr/>
            </p:nvSpPr>
            <p:spPr>
              <a:xfrm>
                <a:off x="3830604" y="2845892"/>
                <a:ext cx="4530791" cy="116621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474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sz="1800" dirty="0"/>
              <a:t>对基本蚁群算法的改进</a:t>
            </a:r>
            <a:endParaRPr lang="en-US" altLang="zh-CN" sz="1800" dirty="0"/>
          </a:p>
          <a:p>
            <a:pPr algn="l"/>
            <a:r>
              <a:rPr lang="zh-CN" altLang="en-US" sz="1800" dirty="0"/>
              <a:t>基本蚁群算法的缺点：收敛慢、易早熟</a:t>
            </a:r>
            <a:endParaRPr lang="en-US" altLang="zh-CN" sz="1800" dirty="0"/>
          </a:p>
          <a:p>
            <a:pPr algn="l"/>
            <a:endParaRPr lang="en-US" altLang="zh-CN" sz="1800" dirty="0"/>
          </a:p>
          <a:p>
            <a:pPr algn="l"/>
            <a:r>
              <a:rPr lang="zh-CN" altLang="en-US" sz="1800" dirty="0"/>
              <a:t>改进：</a:t>
            </a:r>
            <a:endParaRPr lang="en-US" altLang="zh-CN" sz="1800" dirty="0"/>
          </a:p>
          <a:p>
            <a:pPr algn="l"/>
            <a:r>
              <a:rPr lang="zh-CN" altLang="en-US" sz="1800" dirty="0"/>
              <a:t>（</a:t>
            </a:r>
            <a:r>
              <a:rPr lang="en-US" altLang="zh-CN" sz="1800" dirty="0"/>
              <a:t>1</a:t>
            </a:r>
            <a:r>
              <a:rPr lang="zh-CN" altLang="en-US" sz="1800" dirty="0"/>
              <a:t>）设置信息素浓度的最大值和最小值</a:t>
            </a:r>
            <a:endParaRPr lang="en-US" altLang="zh-CN" sz="1800" dirty="0"/>
          </a:p>
          <a:p>
            <a:pPr algn="l"/>
            <a:r>
              <a:rPr lang="zh-CN" altLang="en-US" sz="1800" dirty="0"/>
              <a:t>（</a:t>
            </a:r>
            <a:r>
              <a:rPr lang="en-US" altLang="zh-CN" sz="1800" dirty="0"/>
              <a:t>2</a:t>
            </a:r>
            <a:r>
              <a:rPr lang="zh-CN" altLang="en-US" sz="1800" dirty="0"/>
              <a:t>）只对每轮迭代中的最优蚂蚁的路径进行信息素更新，更新公式为：</a:t>
            </a:r>
            <a:endParaRPr lang="en-US" altLang="zh-CN" sz="1800" dirty="0"/>
          </a:p>
          <a:p>
            <a:pPr algn="l"/>
            <a:r>
              <a:rPr lang="zh-CN" altLang="en-US" sz="1800" dirty="0"/>
              <a:t>（</a:t>
            </a:r>
            <a:r>
              <a:rPr lang="en-US" altLang="zh-CN" sz="1800" dirty="0"/>
              <a:t>3</a:t>
            </a:r>
            <a:r>
              <a:rPr lang="zh-CN" altLang="en-US" sz="1800" dirty="0"/>
              <a:t>）在前</a:t>
            </a:r>
            <a:r>
              <a:rPr lang="en-US" altLang="zh-CN" sz="1800" dirty="0"/>
              <a:t>10%</a:t>
            </a:r>
            <a:r>
              <a:rPr lang="zh-CN" altLang="en-US" sz="1800" dirty="0"/>
              <a:t>的迭代次数中，均匀分布蚂蚁的位置</a:t>
            </a:r>
            <a:endParaRPr lang="en-US" altLang="zh-CN" sz="1800" dirty="0"/>
          </a:p>
          <a:p>
            <a:pPr algn="l"/>
            <a:r>
              <a:rPr lang="zh-CN" altLang="en-US" sz="1800" dirty="0"/>
              <a:t>（</a:t>
            </a:r>
            <a:r>
              <a:rPr lang="en-US" altLang="zh-CN" sz="1800" dirty="0"/>
              <a:t>4</a:t>
            </a:r>
            <a:r>
              <a:rPr lang="zh-CN" altLang="en-US" sz="1800" dirty="0"/>
              <a:t>）在前</a:t>
            </a:r>
            <a:r>
              <a:rPr lang="en-US" altLang="zh-CN" sz="1800" dirty="0"/>
              <a:t>10%</a:t>
            </a:r>
            <a:r>
              <a:rPr lang="zh-CN" altLang="en-US" sz="1800" dirty="0"/>
              <a:t>的迭代次数中，忽略信息素的指引作用</a:t>
            </a:r>
            <a:endParaRPr lang="en-US" altLang="zh-CN" sz="1800" dirty="0"/>
          </a:p>
          <a:p>
            <a:pPr algn="l"/>
            <a:r>
              <a:rPr lang="zh-CN" altLang="en-US" sz="1800" dirty="0"/>
              <a:t>（</a:t>
            </a:r>
            <a:r>
              <a:rPr lang="en-US" altLang="zh-CN" sz="1800" dirty="0"/>
              <a:t>5</a:t>
            </a:r>
            <a:r>
              <a:rPr lang="zh-CN" altLang="en-US" sz="1800" dirty="0"/>
              <a:t>）当蚂蚁的当前解时间大于全局最优解时，终止该蚂蚁的后续搜索</a:t>
            </a:r>
            <a:r>
              <a:rPr lang="en-US" altLang="zh-CN" sz="1800" dirty="0"/>
              <a:t>	</a:t>
            </a:r>
            <a:endParaRPr lang="en-US" altLang="zh-CN" dirty="0"/>
          </a:p>
        </p:txBody>
      </p:sp>
    </p:spTree>
    <p:extLst>
      <p:ext uri="{BB962C8B-B14F-4D97-AF65-F5344CB8AC3E}">
        <p14:creationId xmlns:p14="http://schemas.microsoft.com/office/powerpoint/2010/main" val="39646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sz="1800" dirty="0"/>
              <a:t>改进蚁群算法的实验验证</a:t>
            </a:r>
            <a:endParaRPr lang="en-US" altLang="zh-CN" sz="1800" dirty="0"/>
          </a:p>
          <a:p>
            <a:pPr algn="l"/>
            <a:endParaRPr lang="en-US" altLang="zh-CN" dirty="0"/>
          </a:p>
        </p:txBody>
      </p:sp>
    </p:spTree>
    <p:extLst>
      <p:ext uri="{BB962C8B-B14F-4D97-AF65-F5344CB8AC3E}">
        <p14:creationId xmlns:p14="http://schemas.microsoft.com/office/powerpoint/2010/main" val="192727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基于多</a:t>
            </a:r>
            <a:r>
              <a:rPr lang="en-US" altLang="zh-CN" dirty="0"/>
              <a:t>Agent</a:t>
            </a:r>
            <a:r>
              <a:rPr lang="zh-CN" altLang="en-US" dirty="0"/>
              <a:t>的动态调度系统实现</a:t>
            </a:r>
          </a:p>
        </p:txBody>
      </p:sp>
    </p:spTree>
    <p:extLst>
      <p:ext uri="{BB962C8B-B14F-4D97-AF65-F5344CB8AC3E}">
        <p14:creationId xmlns:p14="http://schemas.microsoft.com/office/powerpoint/2010/main" val="417443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1956076" y="1014272"/>
            <a:ext cx="12007389" cy="7289341"/>
          </a:xfrm>
        </p:spPr>
        <p:txBody>
          <a:bodyPr>
            <a:noAutofit/>
          </a:bodyPr>
          <a:lstStyle/>
          <a:p>
            <a:pPr algn="l"/>
            <a:r>
              <a:rPr lang="zh-CN" altLang="en-US" dirty="0"/>
              <a:t>多</a:t>
            </a:r>
            <a:r>
              <a:rPr lang="en-US" altLang="zh-CN" dirty="0"/>
              <a:t>Agent</a:t>
            </a:r>
            <a:r>
              <a:rPr lang="zh-CN" altLang="en-US" dirty="0"/>
              <a:t>系统的面向对象设计</a:t>
            </a:r>
            <a:endParaRPr lang="en-US" altLang="zh-CN" dirty="0"/>
          </a:p>
          <a:p>
            <a:pPr algn="l"/>
            <a:r>
              <a:rPr lang="en-US" altLang="zh-CN" dirty="0"/>
              <a:t>Agent</a:t>
            </a:r>
            <a:r>
              <a:rPr lang="zh-CN" altLang="en-US" dirty="0"/>
              <a:t>可</a:t>
            </a:r>
            <a:endParaRPr lang="en-US" altLang="zh-CN" dirty="0"/>
          </a:p>
          <a:p>
            <a:pPr algn="l"/>
            <a:r>
              <a:rPr lang="zh-CN" altLang="en-US" dirty="0"/>
              <a:t>看作是粒度更大，具有智能性的对象。</a:t>
            </a:r>
            <a:endParaRPr lang="en-US" altLang="zh-CN" dirty="0"/>
          </a:p>
        </p:txBody>
      </p:sp>
      <p:sp>
        <p:nvSpPr>
          <p:cNvPr id="2" name="Rectangle 2">
            <a:extLst>
              <a:ext uri="{FF2B5EF4-FFF2-40B4-BE49-F238E27FC236}">
                <a16:creationId xmlns:a16="http://schemas.microsoft.com/office/drawing/2014/main" id="{E577A380-5E33-43A5-978F-F2693D1C0207}"/>
              </a:ext>
            </a:extLst>
          </p:cNvPr>
          <p:cNvSpPr>
            <a:spLocks noChangeArrowheads="1"/>
          </p:cNvSpPr>
          <p:nvPr/>
        </p:nvSpPr>
        <p:spPr bwMode="auto">
          <a:xfrm>
            <a:off x="1068309" y="534879"/>
            <a:ext cx="14968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D4165BE5-D3FE-43E6-AF0F-AD122A2DFF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9604BE4-F6A6-4A62-AF16-53A2B3351577}"/>
              </a:ext>
            </a:extLst>
          </p:cNvPr>
          <p:cNvGraphicFramePr>
            <a:graphicFrameLocks noChangeAspect="1"/>
          </p:cNvGraphicFramePr>
          <p:nvPr>
            <p:extLst>
              <p:ext uri="{D42A27DB-BD31-4B8C-83A1-F6EECF244321}">
                <p14:modId xmlns:p14="http://schemas.microsoft.com/office/powerpoint/2010/main" val="2675067459"/>
              </p:ext>
            </p:extLst>
          </p:nvPr>
        </p:nvGraphicFramePr>
        <p:xfrm>
          <a:off x="2163777" y="1014271"/>
          <a:ext cx="8818076" cy="5679191"/>
        </p:xfrm>
        <a:graphic>
          <a:graphicData uri="http://schemas.openxmlformats.org/presentationml/2006/ole">
            <mc:AlternateContent xmlns:mc="http://schemas.openxmlformats.org/markup-compatibility/2006">
              <mc:Choice xmlns:v="urn:schemas-microsoft-com:vml" Requires="v">
                <p:oleObj spid="_x0000_s6155" name="Visio" r:id="rId3" imgW="13855827" imgH="8923782" progId="Visio.Drawing.11">
                  <p:embed/>
                </p:oleObj>
              </mc:Choice>
              <mc:Fallback>
                <p:oleObj name="Visio" r:id="rId3" imgW="13855827" imgH="892378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77" y="1014271"/>
                        <a:ext cx="8818076" cy="5679191"/>
                      </a:xfrm>
                      <a:prstGeom prst="rect">
                        <a:avLst/>
                      </a:prstGeom>
                      <a:noFill/>
                    </p:spPr>
                  </p:pic>
                </p:oleObj>
              </mc:Fallback>
            </mc:AlternateContent>
          </a:graphicData>
        </a:graphic>
      </p:graphicFrame>
    </p:spTree>
    <p:extLst>
      <p:ext uri="{BB962C8B-B14F-4D97-AF65-F5344CB8AC3E}">
        <p14:creationId xmlns:p14="http://schemas.microsoft.com/office/powerpoint/2010/main" val="230519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背景研究</a:t>
            </a:r>
          </a:p>
        </p:txBody>
      </p:sp>
    </p:spTree>
    <p:extLst>
      <p:ext uri="{BB962C8B-B14F-4D97-AF65-F5344CB8AC3E}">
        <p14:creationId xmlns:p14="http://schemas.microsoft.com/office/powerpoint/2010/main" val="269422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1956076" y="1014272"/>
            <a:ext cx="12007389" cy="7289341"/>
          </a:xfrm>
        </p:spPr>
        <p:txBody>
          <a:bodyPr>
            <a:noAutofit/>
          </a:bodyPr>
          <a:lstStyle/>
          <a:p>
            <a:pPr algn="l"/>
            <a:r>
              <a:rPr lang="zh-CN" altLang="en-US" dirty="0"/>
              <a:t>制造型企业的生产管理流程</a:t>
            </a:r>
            <a:endParaRPr lang="en-US" altLang="zh-CN" dirty="0"/>
          </a:p>
          <a:p>
            <a:pPr algn="l"/>
            <a:endParaRPr lang="en-US" altLang="zh-CN" dirty="0"/>
          </a:p>
        </p:txBody>
      </p:sp>
      <p:sp>
        <p:nvSpPr>
          <p:cNvPr id="2" name="Rectangle 2">
            <a:extLst>
              <a:ext uri="{FF2B5EF4-FFF2-40B4-BE49-F238E27FC236}">
                <a16:creationId xmlns:a16="http://schemas.microsoft.com/office/drawing/2014/main" id="{E577A380-5E33-43A5-978F-F2693D1C0207}"/>
              </a:ext>
            </a:extLst>
          </p:cNvPr>
          <p:cNvSpPr>
            <a:spLocks noChangeArrowheads="1"/>
          </p:cNvSpPr>
          <p:nvPr/>
        </p:nvSpPr>
        <p:spPr bwMode="auto">
          <a:xfrm>
            <a:off x="1068309" y="534879"/>
            <a:ext cx="149683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A377442-1EBA-4394-8AD0-5A329BF12496}"/>
              </a:ext>
            </a:extLst>
          </p:cNvPr>
          <p:cNvGraphicFramePr>
            <a:graphicFrameLocks noChangeAspect="1"/>
          </p:cNvGraphicFramePr>
          <p:nvPr>
            <p:extLst>
              <p:ext uri="{D42A27DB-BD31-4B8C-83A1-F6EECF244321}">
                <p14:modId xmlns:p14="http://schemas.microsoft.com/office/powerpoint/2010/main" val="865627251"/>
              </p:ext>
            </p:extLst>
          </p:nvPr>
        </p:nvGraphicFramePr>
        <p:xfrm>
          <a:off x="1258430" y="1612242"/>
          <a:ext cx="7807393" cy="2894120"/>
        </p:xfrm>
        <a:graphic>
          <a:graphicData uri="http://schemas.openxmlformats.org/presentationml/2006/ole">
            <mc:AlternateContent xmlns:mc="http://schemas.openxmlformats.org/markup-compatibility/2006">
              <mc:Choice xmlns:v="urn:schemas-microsoft-com:vml" Requires="v">
                <p:oleObj spid="_x0000_s4109" name="Visio" r:id="rId3" imgW="4642866" imgH="1723644" progId="Visio.Drawing.11">
                  <p:embed/>
                </p:oleObj>
              </mc:Choice>
              <mc:Fallback>
                <p:oleObj name="Visio" r:id="rId3" imgW="4642866" imgH="17236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430" y="1612242"/>
                        <a:ext cx="7807393" cy="2894120"/>
                      </a:xfrm>
                      <a:prstGeom prst="rect">
                        <a:avLst/>
                      </a:prstGeom>
                      <a:noFill/>
                    </p:spPr>
                  </p:pic>
                </p:oleObj>
              </mc:Fallback>
            </mc:AlternateContent>
          </a:graphicData>
        </a:graphic>
      </p:graphicFrame>
    </p:spTree>
    <p:extLst>
      <p:ext uri="{BB962C8B-B14F-4D97-AF65-F5344CB8AC3E}">
        <p14:creationId xmlns:p14="http://schemas.microsoft.com/office/powerpoint/2010/main" val="69439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sz="1800" dirty="0"/>
              <a:t>调度系统分为以下模块：</a:t>
            </a:r>
            <a:endParaRPr lang="en-US" altLang="zh-CN" sz="1800" dirty="0"/>
          </a:p>
          <a:p>
            <a:pPr algn="l"/>
            <a:endParaRPr lang="en-US" altLang="zh-CN"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85D59FB3-616E-4883-A918-23EBF0222BDC}"/>
              </a:ext>
            </a:extLst>
          </p:cNvPr>
          <p:cNvGraphicFramePr>
            <a:graphicFrameLocks noChangeAspect="1"/>
          </p:cNvGraphicFramePr>
          <p:nvPr>
            <p:extLst>
              <p:ext uri="{D42A27DB-BD31-4B8C-83A1-F6EECF244321}">
                <p14:modId xmlns:p14="http://schemas.microsoft.com/office/powerpoint/2010/main" val="1800461526"/>
              </p:ext>
            </p:extLst>
          </p:nvPr>
        </p:nvGraphicFramePr>
        <p:xfrm>
          <a:off x="2947386" y="1038687"/>
          <a:ext cx="5433134" cy="4163221"/>
        </p:xfrm>
        <a:graphic>
          <a:graphicData uri="http://schemas.openxmlformats.org/presentationml/2006/ole">
            <mc:AlternateContent xmlns:mc="http://schemas.openxmlformats.org/markup-compatibility/2006">
              <mc:Choice xmlns:v="urn:schemas-microsoft-com:vml" Requires="v">
                <p:oleObj spid="_x0000_s7178" name="Visio" r:id="rId3" imgW="4967097" imgH="3814953" progId="Visio.Drawing.11">
                  <p:embed/>
                </p:oleObj>
              </mc:Choice>
              <mc:Fallback>
                <p:oleObj name="Visio" r:id="rId3" imgW="4967097" imgH="381495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7386" y="1038687"/>
                        <a:ext cx="5433134" cy="4163221"/>
                      </a:xfrm>
                      <a:prstGeom prst="rect">
                        <a:avLst/>
                      </a:prstGeom>
                      <a:noFill/>
                    </p:spPr>
                  </p:pic>
                </p:oleObj>
              </mc:Fallback>
            </mc:AlternateContent>
          </a:graphicData>
        </a:graphic>
      </p:graphicFrame>
    </p:spTree>
    <p:extLst>
      <p:ext uri="{BB962C8B-B14F-4D97-AF65-F5344CB8AC3E}">
        <p14:creationId xmlns:p14="http://schemas.microsoft.com/office/powerpoint/2010/main" val="255581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sz="1800" dirty="0"/>
              <a:t>登录模块：</a:t>
            </a:r>
            <a:r>
              <a:rPr lang="zh-CN" altLang="zh-CN" sz="1800" dirty="0"/>
              <a:t>提供用户的登录和注册功能，根据用户权限提供对应的系统操作。</a:t>
            </a:r>
            <a:endParaRPr lang="en-US" altLang="zh-CN" sz="1800"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2119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zh-CN" dirty="0"/>
              <a:t>信息管理模块：提供对员工信息和物料信息的增删查改</a:t>
            </a:r>
            <a:endParaRPr lang="en-US" altLang="zh-CN" sz="1800"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4052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r>
              <a:rPr lang="zh-CN" altLang="zh-CN" dirty="0"/>
              <a:t>资源管理模块：可用于对各个地区的工厂中车间结构以及设备配置进行查看和修改，同时可查看设备的工作状态。</a:t>
            </a:r>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4257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zh-CN" dirty="0"/>
              <a:t>工艺管理模块：对系统内产品的工艺信息进行管理，可查看产品的组成，工件的加工工艺等。当用户是工艺管理员时，可对工艺信息进行增删查改。</a:t>
            </a:r>
            <a:endParaRPr lang="en-US" altLang="zh-CN" sz="1800"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82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r>
              <a:rPr lang="zh-CN" altLang="zh-CN" dirty="0"/>
              <a:t>生产调度模块：用于接收客户的生产订单并制定对应的调度方案，提供对改进蚁群算法的参数设置以优化调度结果。也可由系统管理员直接设置参与调度的生产任务并制定生产计划。</a:t>
            </a:r>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9915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dirty="0"/>
              <a:t>对生产任务跨区域分解策略的验证</a:t>
            </a:r>
            <a:endParaRPr lang="zh-CN" altLang="zh-CN"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5134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dirty="0"/>
              <a:t>对生产任务跨区域分解策略的验证</a:t>
            </a:r>
            <a:endParaRPr lang="zh-CN" altLang="zh-CN"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49825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dirty="0"/>
              <a:t>生产任务跨区域分解策略的验证</a:t>
            </a:r>
            <a:endParaRPr lang="zh-CN" altLang="zh-CN"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1122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1029810" y="479393"/>
            <a:ext cx="9638190" cy="701337"/>
          </a:xfrm>
        </p:spPr>
        <p:txBody>
          <a:bodyPr>
            <a:normAutofit/>
          </a:bodyPr>
          <a:lstStyle/>
          <a:p>
            <a:pPr algn="l"/>
            <a:r>
              <a:rPr lang="en-US" altLang="zh-CN" sz="1800" dirty="0"/>
              <a:t>1</a:t>
            </a:r>
            <a:r>
              <a:rPr lang="zh-CN" altLang="en-US" sz="1800" dirty="0"/>
              <a:t>、制造业是我国大力发展的支柱产业，在经济全球化影响下，制造业面临着激烈的竞争，各国正重塑制造业发展模式，出台各种制造业创新举措。</a:t>
            </a:r>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zh-CN" altLang="en-US" sz="1800" dirty="0"/>
          </a:p>
        </p:txBody>
      </p:sp>
      <p:pic>
        <p:nvPicPr>
          <p:cNvPr id="2" name="图片 1">
            <a:extLst>
              <a:ext uri="{FF2B5EF4-FFF2-40B4-BE49-F238E27FC236}">
                <a16:creationId xmlns:a16="http://schemas.microsoft.com/office/drawing/2014/main" id="{2AC93DC0-980F-41F6-82B3-69370B736731}"/>
              </a:ext>
            </a:extLst>
          </p:cNvPr>
          <p:cNvPicPr>
            <a:picLocks noChangeAspect="1"/>
          </p:cNvPicPr>
          <p:nvPr/>
        </p:nvPicPr>
        <p:blipFill>
          <a:blip r:embed="rId2"/>
          <a:stretch>
            <a:fillRect/>
          </a:stretch>
        </p:blipFill>
        <p:spPr>
          <a:xfrm>
            <a:off x="2796466" y="1041533"/>
            <a:ext cx="6228471" cy="4506780"/>
          </a:xfrm>
          <a:prstGeom prst="rect">
            <a:avLst/>
          </a:prstGeom>
        </p:spPr>
      </p:pic>
    </p:spTree>
    <p:extLst>
      <p:ext uri="{BB962C8B-B14F-4D97-AF65-F5344CB8AC3E}">
        <p14:creationId xmlns:p14="http://schemas.microsoft.com/office/powerpoint/2010/main" val="1042871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b="1" dirty="0"/>
              <a:t>对</a:t>
            </a:r>
            <a:r>
              <a:rPr lang="zh-CN" altLang="zh-CN" b="1" dirty="0"/>
              <a:t>设备故障条件下的多</a:t>
            </a:r>
            <a:r>
              <a:rPr lang="en-US" altLang="zh-CN" b="1" dirty="0"/>
              <a:t>Agent</a:t>
            </a:r>
            <a:r>
              <a:rPr lang="zh-CN" altLang="zh-CN" b="1" dirty="0"/>
              <a:t>异常调度策略</a:t>
            </a:r>
            <a:r>
              <a:rPr lang="zh-CN" altLang="en-US" b="1" dirty="0"/>
              <a:t>的验证</a:t>
            </a:r>
            <a:endParaRPr lang="zh-CN" altLang="zh-CN" dirty="0"/>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7388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887767" y="479392"/>
            <a:ext cx="9780233" cy="5157927"/>
          </a:xfrm>
        </p:spPr>
        <p:txBody>
          <a:bodyPr>
            <a:noAutofit/>
          </a:bodyPr>
          <a:lstStyle/>
          <a:p>
            <a:pPr algn="l"/>
            <a:r>
              <a:rPr lang="zh-CN" altLang="en-US" sz="1800" b="1" dirty="0"/>
              <a:t>总结与展望</a:t>
            </a:r>
            <a:endParaRPr lang="en-US" altLang="zh-CN" sz="1800" b="1" dirty="0"/>
          </a:p>
          <a:p>
            <a:pPr algn="l"/>
            <a:endParaRPr lang="en-US" altLang="zh-CN" sz="1800" b="1" dirty="0"/>
          </a:p>
          <a:p>
            <a:pPr algn="l"/>
            <a:r>
              <a:rPr lang="zh-CN" altLang="en-US" sz="1800" b="1" dirty="0"/>
              <a:t>主要工作和创新包括：</a:t>
            </a:r>
            <a:endParaRPr lang="en-US" altLang="zh-CN" sz="1800" b="1" dirty="0"/>
          </a:p>
          <a:p>
            <a:pPr algn="l"/>
            <a:r>
              <a:rPr lang="zh-CN" altLang="en-US" sz="1800" dirty="0"/>
              <a:t>（</a:t>
            </a:r>
            <a:r>
              <a:rPr lang="en-US" altLang="zh-CN" sz="1800" dirty="0"/>
              <a:t>1</a:t>
            </a:r>
            <a:r>
              <a:rPr lang="zh-CN" altLang="en-US" sz="1800" dirty="0"/>
              <a:t>）设计了生产任务跨区域分解策略，更符合制造企业的实际需求</a:t>
            </a:r>
            <a:endParaRPr lang="en-US" altLang="zh-CN" sz="1800" dirty="0"/>
          </a:p>
          <a:p>
            <a:pPr algn="l"/>
            <a:r>
              <a:rPr lang="zh-CN" altLang="en-US" sz="1800" dirty="0"/>
              <a:t>（</a:t>
            </a:r>
            <a:r>
              <a:rPr lang="en-US" altLang="zh-CN" sz="1800" dirty="0"/>
              <a:t>2</a:t>
            </a:r>
            <a:r>
              <a:rPr lang="zh-CN" altLang="en-US" sz="1800" dirty="0"/>
              <a:t>）利用多</a:t>
            </a:r>
            <a:r>
              <a:rPr lang="en-US" altLang="zh-CN" sz="1800" dirty="0"/>
              <a:t>Agent</a:t>
            </a:r>
            <a:r>
              <a:rPr lang="zh-CN" altLang="en-US" sz="1800" dirty="0"/>
              <a:t>系统中</a:t>
            </a:r>
            <a:r>
              <a:rPr lang="en-US" altLang="zh-CN" sz="1800" dirty="0"/>
              <a:t>Agent</a:t>
            </a:r>
            <a:r>
              <a:rPr lang="zh-CN" altLang="en-US" sz="1800" dirty="0"/>
              <a:t>的灵活交互实现企业对异常因素的快速响应</a:t>
            </a:r>
            <a:endParaRPr lang="en-US" altLang="zh-CN" sz="1800" dirty="0"/>
          </a:p>
          <a:p>
            <a:pPr algn="l"/>
            <a:r>
              <a:rPr lang="zh-CN" altLang="en-US" sz="1800" dirty="0"/>
              <a:t>（</a:t>
            </a:r>
            <a:r>
              <a:rPr lang="en-US" altLang="zh-CN" sz="1800" dirty="0"/>
              <a:t>3</a:t>
            </a:r>
            <a:r>
              <a:rPr lang="zh-CN" altLang="en-US" sz="1800" dirty="0"/>
              <a:t>）开发了多</a:t>
            </a:r>
            <a:r>
              <a:rPr lang="en-US" altLang="zh-CN" sz="1800" dirty="0"/>
              <a:t>Agent</a:t>
            </a:r>
            <a:r>
              <a:rPr lang="zh-CN" altLang="en-US" sz="1800" dirty="0"/>
              <a:t>柔性生产调度系统，集成了改进的蚁群算法，实现企业生产管理的自动化和智能化，保证生产效率。</a:t>
            </a:r>
            <a:endParaRPr lang="en-US" altLang="zh-CN" sz="1800" dirty="0"/>
          </a:p>
          <a:p>
            <a:pPr algn="l"/>
            <a:endParaRPr lang="en-US" altLang="zh-CN" sz="1800" dirty="0"/>
          </a:p>
          <a:p>
            <a:pPr algn="l"/>
            <a:r>
              <a:rPr lang="zh-CN" altLang="en-US" sz="1800" dirty="0"/>
              <a:t>不足之处和后续的工作开展：</a:t>
            </a:r>
            <a:endParaRPr lang="en-US" altLang="zh-CN" sz="1800" dirty="0"/>
          </a:p>
          <a:p>
            <a:pPr algn="l"/>
            <a:r>
              <a:rPr lang="zh-CN" altLang="en-US" sz="1800" dirty="0"/>
              <a:t>（</a:t>
            </a:r>
            <a:r>
              <a:rPr lang="en-US" altLang="zh-CN" sz="1800" dirty="0"/>
              <a:t>1</a:t>
            </a:r>
            <a:r>
              <a:rPr lang="zh-CN" altLang="en-US" sz="1800" dirty="0"/>
              <a:t>）调度算法是基于最小化最大完成时间的单目标优化算法，今后可考虑包括生产成本、机器负载等因素，并结合多种调度算法来提高系统生产调度的实用性。</a:t>
            </a:r>
            <a:endParaRPr lang="en-US" altLang="zh-CN" sz="1800" dirty="0"/>
          </a:p>
          <a:p>
            <a:pPr algn="l"/>
            <a:r>
              <a:rPr lang="zh-CN" altLang="en-US" sz="1800" dirty="0"/>
              <a:t>（</a:t>
            </a:r>
            <a:r>
              <a:rPr lang="en-US" altLang="zh-CN" sz="1800" dirty="0"/>
              <a:t>2</a:t>
            </a:r>
            <a:r>
              <a:rPr lang="zh-CN" altLang="en-US" sz="1800" dirty="0"/>
              <a:t>）在生产跨区域跨区域分解过程以及算法</a:t>
            </a:r>
            <a:r>
              <a:rPr lang="en-US" altLang="zh-CN" sz="1800" dirty="0"/>
              <a:t>Agent</a:t>
            </a:r>
            <a:r>
              <a:rPr lang="zh-CN" altLang="en-US" sz="1800" dirty="0"/>
              <a:t>调度算法过程中，可进一步考虑工件在设备、车间以及各地区工厂之间的转移时间对最终调度方案的影响</a:t>
            </a:r>
            <a:endParaRPr lang="en-US" altLang="zh-CN" sz="1800" dirty="0"/>
          </a:p>
          <a:p>
            <a:pPr algn="l"/>
            <a:r>
              <a:rPr lang="zh-CN" altLang="en-US" sz="1800" dirty="0"/>
              <a:t>（</a:t>
            </a:r>
            <a:r>
              <a:rPr lang="en-US" altLang="zh-CN" sz="1800" dirty="0"/>
              <a:t>3</a:t>
            </a:r>
            <a:r>
              <a:rPr lang="zh-CN" altLang="en-US" sz="1800" dirty="0"/>
              <a:t>）</a:t>
            </a:r>
            <a:r>
              <a:rPr lang="zh-CN" altLang="zh-CN" sz="1800" dirty="0"/>
              <a:t>由于条件所限，本文的调度系统是在单机环境下运行的</a:t>
            </a:r>
            <a:r>
              <a:rPr lang="zh-CN" altLang="en-US" sz="1800" dirty="0"/>
              <a:t>，并且是通过仿真的方式对系统的可行性进行验证，后续可</a:t>
            </a:r>
            <a:r>
              <a:rPr lang="zh-CN" altLang="zh-CN" sz="1800" dirty="0"/>
              <a:t>以互联网为媒介，实现真正的分布式多</a:t>
            </a:r>
            <a:r>
              <a:rPr lang="en-US" altLang="zh-CN" sz="1800" dirty="0"/>
              <a:t>Agent</a:t>
            </a:r>
            <a:r>
              <a:rPr lang="zh-CN" altLang="zh-CN" sz="1800" dirty="0"/>
              <a:t>系统</a:t>
            </a:r>
            <a:r>
              <a:rPr lang="zh-CN" altLang="en-US" sz="1800" dirty="0"/>
              <a:t>的同时，在企业实际的生产环境中进行系统的可行性验证</a:t>
            </a:r>
            <a:r>
              <a:rPr lang="zh-CN" altLang="zh-CN" sz="1800" dirty="0"/>
              <a:t>。</a:t>
            </a:r>
          </a:p>
        </p:txBody>
      </p:sp>
      <p:sp>
        <p:nvSpPr>
          <p:cNvPr id="2" name="Rectangle 2">
            <a:extLst>
              <a:ext uri="{FF2B5EF4-FFF2-40B4-BE49-F238E27FC236}">
                <a16:creationId xmlns:a16="http://schemas.microsoft.com/office/drawing/2014/main" id="{10EE25B2-DBAA-46C8-A057-293EFB05BB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4836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976544" y="479393"/>
            <a:ext cx="9691456" cy="4545368"/>
          </a:xfrm>
        </p:spPr>
        <p:txBody>
          <a:bodyPr>
            <a:normAutofit fontScale="92500" lnSpcReduction="10000"/>
          </a:bodyPr>
          <a:lstStyle/>
          <a:p>
            <a:pPr algn="l"/>
            <a:r>
              <a:rPr lang="zh-CN" altLang="en-US" sz="1800" dirty="0"/>
              <a:t>我国和国外制造业相比，还有着巨大的差距，普遍存在以下问题：</a:t>
            </a:r>
            <a:endParaRPr lang="en-US" altLang="zh-CN" sz="1800" dirty="0"/>
          </a:p>
          <a:p>
            <a:pPr algn="l"/>
            <a:r>
              <a:rPr lang="en-US" altLang="zh-CN" sz="1800" dirty="0"/>
              <a:t>1</a:t>
            </a:r>
            <a:r>
              <a:rPr lang="zh-CN" altLang="en-US" sz="1800" dirty="0"/>
              <a:t>、生产模式向面向订单的小批量多品种甚至是单件定制化生产转变，企业需要最大限度地满足客户需求成为在众多企业激烈竞争中立足并取胜的关键。</a:t>
            </a:r>
            <a:r>
              <a:rPr lang="zh-CN" altLang="zh-CN" sz="1800" dirty="0"/>
              <a:t>产品功能和结构的升级，因此产品在工艺规划上具备更多的柔性，单一的资源配置和生产方式无法满足柔性生产的需求，这对企业在生产调度的效率和质量上有了更高的要求。</a:t>
            </a:r>
          </a:p>
          <a:p>
            <a:pPr algn="l"/>
            <a:r>
              <a:rPr lang="en-US" altLang="zh-CN" sz="1800" dirty="0"/>
              <a:t>2</a:t>
            </a:r>
            <a:r>
              <a:rPr lang="zh-CN" altLang="en-US" sz="1800" dirty="0"/>
              <a:t>、在制造全球化的影响下，</a:t>
            </a:r>
            <a:r>
              <a:rPr lang="zh-CN" altLang="zh-CN" sz="1800" dirty="0"/>
              <a:t>制造业的生产服务对象的范围扩大到世界各地，企业在生产上的控制方式从集中控制式向分布式转变</a:t>
            </a:r>
            <a:r>
              <a:rPr lang="zh-CN" altLang="en-US" sz="1800" dirty="0"/>
              <a:t>，企业需要综合利用异地性的人才、设备和技术，提高资源利用率。</a:t>
            </a:r>
            <a:endParaRPr lang="en-US" altLang="zh-CN" sz="1800" dirty="0"/>
          </a:p>
          <a:p>
            <a:pPr algn="l"/>
            <a:r>
              <a:rPr lang="en-US" altLang="zh-CN" sz="1800" dirty="0"/>
              <a:t>3</a:t>
            </a:r>
            <a:r>
              <a:rPr lang="zh-CN" altLang="en-US" sz="1800" dirty="0"/>
              <a:t>、</a:t>
            </a:r>
            <a:r>
              <a:rPr lang="zh-CN" altLang="zh-CN" sz="1800" dirty="0"/>
              <a:t>企业所处的生产环境充满动态不确定性，如紧急订单、订单撤销、原料紧缺、设备故障等多种异常因素，严重干扰企业正常的生产调度</a:t>
            </a:r>
            <a:r>
              <a:rPr lang="zh-CN" altLang="en-US" sz="1800" dirty="0"/>
              <a:t>。</a:t>
            </a:r>
            <a:endParaRPr lang="en-US" altLang="zh-CN" sz="1800" dirty="0"/>
          </a:p>
          <a:p>
            <a:pPr algn="l"/>
            <a:r>
              <a:rPr lang="en-US" altLang="zh-CN" sz="1800" dirty="0"/>
              <a:t>4</a:t>
            </a:r>
            <a:r>
              <a:rPr lang="zh-CN" altLang="en-US" sz="1800" dirty="0"/>
              <a:t>、传统制造型企业在调度计划上依然高度依赖调度员的先验知识进行手动安排，消息传递通过人为传递，效率低下。</a:t>
            </a:r>
            <a:endParaRPr lang="en-US" altLang="zh-CN" sz="1800" dirty="0"/>
          </a:p>
          <a:p>
            <a:pPr algn="l"/>
            <a:endParaRPr lang="en-US" altLang="zh-CN" sz="1800" dirty="0"/>
          </a:p>
          <a:p>
            <a:pPr algn="l"/>
            <a:r>
              <a:rPr lang="zh-CN" altLang="en-US" sz="1800" dirty="0"/>
              <a:t>企业需要一个高效的调度系统，</a:t>
            </a:r>
            <a:r>
              <a:rPr lang="zh-CN" altLang="zh-CN" sz="1800" dirty="0"/>
              <a:t>集成企业生产管理的各个环节</a:t>
            </a:r>
            <a:r>
              <a:rPr lang="zh-CN" altLang="en-US" sz="1800" dirty="0"/>
              <a:t>，实现提高企业生产调度的效率和资源利用率，实现生产管理的自动化和智能化。本研究通过构建动态调度系统，集成改进的蚁群算法作为系统的柔性作业车间调度算法，把系统的功能分配到对应的</a:t>
            </a:r>
            <a:r>
              <a:rPr lang="en-US" altLang="zh-CN" sz="1800" dirty="0"/>
              <a:t>Agent</a:t>
            </a:r>
            <a:r>
              <a:rPr lang="zh-CN" altLang="en-US" sz="1800" dirty="0"/>
              <a:t>中，由</a:t>
            </a:r>
            <a:r>
              <a:rPr lang="en-US" altLang="zh-CN" sz="1800" dirty="0"/>
              <a:t>Agent</a:t>
            </a:r>
            <a:r>
              <a:rPr lang="zh-CN" altLang="en-US" sz="1800"/>
              <a:t>之间的协调交互实现系统生产管理的自动化和智能化，提高企业的生产效率以及资源利用率。</a:t>
            </a:r>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zh-CN" altLang="en-US" sz="1800" dirty="0"/>
          </a:p>
        </p:txBody>
      </p:sp>
    </p:spTree>
    <p:extLst>
      <p:ext uri="{BB962C8B-B14F-4D97-AF65-F5344CB8AC3E}">
        <p14:creationId xmlns:p14="http://schemas.microsoft.com/office/powerpoint/2010/main" val="221902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多</a:t>
            </a:r>
            <a:r>
              <a:rPr lang="en-US" altLang="zh-CN" dirty="0"/>
              <a:t>Agent</a:t>
            </a:r>
            <a:r>
              <a:rPr lang="zh-CN" altLang="en-US" dirty="0"/>
              <a:t>调度系统设计</a:t>
            </a:r>
          </a:p>
        </p:txBody>
      </p:sp>
    </p:spTree>
    <p:extLst>
      <p:ext uri="{BB962C8B-B14F-4D97-AF65-F5344CB8AC3E}">
        <p14:creationId xmlns:p14="http://schemas.microsoft.com/office/powerpoint/2010/main" val="429371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976544" y="479393"/>
            <a:ext cx="9691456" cy="4545368"/>
          </a:xfrm>
        </p:spPr>
        <p:txBody>
          <a:bodyPr>
            <a:noAutofit/>
          </a:bodyPr>
          <a:lstStyle/>
          <a:p>
            <a:pPr algn="l"/>
            <a:r>
              <a:rPr lang="zh-CN" altLang="en-US" sz="1800" dirty="0"/>
              <a:t>系统功能分析：</a:t>
            </a:r>
            <a:endParaRPr lang="en-US" altLang="zh-CN" sz="1800" dirty="0"/>
          </a:p>
          <a:p>
            <a:pPr algn="l"/>
            <a:r>
              <a:rPr lang="en-US" altLang="zh-CN" sz="1800" dirty="0"/>
              <a:t>1</a:t>
            </a:r>
            <a:r>
              <a:rPr lang="zh-CN" altLang="en-US" sz="1800" dirty="0"/>
              <a:t>、接收并处理生产订单</a:t>
            </a:r>
            <a:endParaRPr lang="en-US" altLang="zh-CN" sz="1800" dirty="0"/>
          </a:p>
          <a:p>
            <a:pPr algn="l"/>
            <a:r>
              <a:rPr lang="zh-CN" altLang="zh-CN" sz="1800" dirty="0"/>
              <a:t>提炼客户对产品数量、精度、规格、交货期等要求</a:t>
            </a:r>
            <a:r>
              <a:rPr lang="zh-CN" altLang="en-US" sz="1800" dirty="0"/>
              <a:t>，进行订单审核</a:t>
            </a:r>
            <a:endParaRPr lang="en-US" altLang="zh-CN" sz="1800" dirty="0"/>
          </a:p>
          <a:p>
            <a:pPr algn="l"/>
            <a:r>
              <a:rPr lang="en-US" altLang="zh-CN" sz="1800" dirty="0"/>
              <a:t>2</a:t>
            </a:r>
            <a:r>
              <a:rPr lang="zh-CN" altLang="en-US" sz="1800" dirty="0"/>
              <a:t>、订单任务分解与分配</a:t>
            </a:r>
            <a:endParaRPr lang="en-US" altLang="zh-CN" sz="1800" dirty="0"/>
          </a:p>
          <a:p>
            <a:pPr algn="l"/>
            <a:r>
              <a:rPr lang="zh-CN" altLang="zh-CN" sz="1800" dirty="0"/>
              <a:t>工件的工序集合，根据工序在机器选择和加工路径的柔性特点计算调度方案，并向生产设备下达加工任务</a:t>
            </a:r>
            <a:endParaRPr lang="en-US" altLang="zh-CN" sz="1800" dirty="0"/>
          </a:p>
          <a:p>
            <a:pPr algn="l"/>
            <a:r>
              <a:rPr lang="en-US" altLang="zh-CN" sz="1800" dirty="0"/>
              <a:t>3</a:t>
            </a:r>
            <a:r>
              <a:rPr lang="zh-CN" altLang="en-US" sz="1800" dirty="0"/>
              <a:t>、异常调度</a:t>
            </a:r>
            <a:endParaRPr lang="en-US" altLang="zh-CN" sz="1800" dirty="0"/>
          </a:p>
          <a:p>
            <a:pPr algn="l"/>
            <a:r>
              <a:rPr lang="zh-CN" altLang="zh-CN" sz="1800" dirty="0"/>
              <a:t>能够快速响应如订单撤销、紧急订单、设备故障等异常因素，开启异常调度，尽量降低原生产计划对交货期、加工成本和设备负荷的影响</a:t>
            </a:r>
            <a:endParaRPr lang="en-US" altLang="zh-CN" sz="1800" dirty="0"/>
          </a:p>
          <a:p>
            <a:pPr algn="l"/>
            <a:r>
              <a:rPr lang="en-US" altLang="zh-CN" sz="1800" dirty="0"/>
              <a:t>4</a:t>
            </a:r>
            <a:r>
              <a:rPr lang="zh-CN" altLang="en-US" sz="1800" dirty="0"/>
              <a:t>、自动化管理</a:t>
            </a:r>
            <a:endParaRPr lang="en-US" altLang="zh-CN" sz="1800" dirty="0"/>
          </a:p>
          <a:p>
            <a:pPr algn="l"/>
            <a:r>
              <a:rPr lang="zh-CN" altLang="zh-CN" sz="1800" dirty="0"/>
              <a:t>对系统数据的高效管理，包括工艺信息、制造资源信息、历史工作信息、设备故障信息</a:t>
            </a:r>
            <a:endParaRPr lang="en-US" altLang="zh-CN" sz="1800" dirty="0"/>
          </a:p>
          <a:p>
            <a:pPr algn="l"/>
            <a:endParaRPr lang="en-US" altLang="zh-CN" sz="1800" dirty="0"/>
          </a:p>
          <a:p>
            <a:pPr algn="l"/>
            <a:r>
              <a:rPr lang="zh-CN" altLang="en-US" sz="1800" dirty="0"/>
              <a:t>对应的，本研究的调度系统</a:t>
            </a:r>
            <a:r>
              <a:rPr lang="zh-CN" altLang="zh-CN" sz="1800" dirty="0"/>
              <a:t>分别设计了五类</a:t>
            </a:r>
            <a:r>
              <a:rPr lang="en-US" altLang="zh-CN" sz="1800" dirty="0"/>
              <a:t>Agent</a:t>
            </a:r>
            <a:r>
              <a:rPr lang="zh-CN" altLang="zh-CN" sz="1800" dirty="0"/>
              <a:t>，包括管理</a:t>
            </a:r>
            <a:r>
              <a:rPr lang="en-US" altLang="zh-CN" sz="1800" dirty="0"/>
              <a:t>Agent</a:t>
            </a:r>
            <a:r>
              <a:rPr lang="zh-CN" altLang="zh-CN" sz="1800" dirty="0"/>
              <a:t>、资源</a:t>
            </a:r>
            <a:r>
              <a:rPr lang="en-US" altLang="zh-CN" sz="1800" dirty="0"/>
              <a:t>Agent</a:t>
            </a:r>
            <a:r>
              <a:rPr lang="zh-CN" altLang="zh-CN" sz="1800" dirty="0"/>
              <a:t>、工艺</a:t>
            </a:r>
            <a:r>
              <a:rPr lang="en-US" altLang="zh-CN" sz="1800" dirty="0"/>
              <a:t>Agent</a:t>
            </a:r>
            <a:r>
              <a:rPr lang="zh-CN" altLang="zh-CN" sz="1800" dirty="0"/>
              <a:t>、算法</a:t>
            </a:r>
            <a:r>
              <a:rPr lang="en-US" altLang="zh-CN" sz="1800" dirty="0"/>
              <a:t>Agent</a:t>
            </a:r>
            <a:r>
              <a:rPr lang="zh-CN" altLang="zh-CN" sz="1800" dirty="0"/>
              <a:t>、和监控</a:t>
            </a:r>
            <a:r>
              <a:rPr lang="en-US" altLang="zh-CN" sz="1800" dirty="0"/>
              <a:t>Agent</a:t>
            </a:r>
            <a:endParaRPr lang="zh-CN" altLang="en-US" sz="1800" dirty="0"/>
          </a:p>
        </p:txBody>
      </p:sp>
    </p:spTree>
    <p:extLst>
      <p:ext uri="{BB962C8B-B14F-4D97-AF65-F5344CB8AC3E}">
        <p14:creationId xmlns:p14="http://schemas.microsoft.com/office/powerpoint/2010/main" val="6995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976544" y="479393"/>
            <a:ext cx="9691456" cy="4545368"/>
          </a:xfrm>
        </p:spPr>
        <p:txBody>
          <a:bodyPr>
            <a:normAutofit/>
          </a:bodyPr>
          <a:lstStyle/>
          <a:p>
            <a:pPr algn="l"/>
            <a:r>
              <a:rPr lang="zh-CN" altLang="en-US" sz="1800" dirty="0"/>
              <a:t>资源</a:t>
            </a:r>
            <a:r>
              <a:rPr lang="en-US" altLang="zh-CN" sz="1800" dirty="0"/>
              <a:t>Agent</a:t>
            </a:r>
            <a:r>
              <a:rPr lang="zh-CN" altLang="en-US" sz="1800" dirty="0"/>
              <a:t>：代表制造企业内的制造资源，分为车间</a:t>
            </a:r>
            <a:r>
              <a:rPr lang="en-US" altLang="zh-CN" sz="1800" dirty="0"/>
              <a:t>Agent</a:t>
            </a:r>
            <a:r>
              <a:rPr lang="zh-CN" altLang="en-US" sz="1800" dirty="0"/>
              <a:t>和设备</a:t>
            </a:r>
            <a:r>
              <a:rPr lang="en-US" altLang="zh-CN" sz="1800" dirty="0"/>
              <a:t>Agent</a:t>
            </a:r>
            <a:r>
              <a:rPr lang="zh-CN" altLang="en-US" sz="1800" dirty="0"/>
              <a:t>。</a:t>
            </a:r>
            <a:r>
              <a:rPr lang="zh-CN" altLang="zh-CN" sz="1800" dirty="0"/>
              <a:t>设备</a:t>
            </a:r>
            <a:r>
              <a:rPr lang="en-US" altLang="zh-CN" sz="1800" dirty="0"/>
              <a:t>Agent</a:t>
            </a:r>
            <a:r>
              <a:rPr lang="zh-CN" altLang="zh-CN" sz="1800" dirty="0"/>
              <a:t>对应一个加工设备，记录设备的各项信息，包括设备名称、编号、工作状态、加工能力等；车间</a:t>
            </a:r>
            <a:r>
              <a:rPr lang="en-US" altLang="zh-CN" sz="1800" dirty="0"/>
              <a:t>Agent</a:t>
            </a:r>
            <a:r>
              <a:rPr lang="zh-CN" altLang="zh-CN" sz="1800" dirty="0"/>
              <a:t>对应系统内的一个车间，负责对该车间中的设备</a:t>
            </a:r>
            <a:r>
              <a:rPr lang="en-US" altLang="zh-CN" sz="1800" dirty="0"/>
              <a:t>Agent</a:t>
            </a:r>
            <a:r>
              <a:rPr lang="zh-CN" altLang="zh-CN" sz="1800" dirty="0"/>
              <a:t>进行管理</a:t>
            </a:r>
            <a:r>
              <a:rPr lang="zh-CN" altLang="en-US" sz="1800" dirty="0"/>
              <a:t>。</a:t>
            </a:r>
            <a:r>
              <a:rPr lang="zh-CN" altLang="zh-CN" sz="1800" dirty="0"/>
              <a:t>根据企业制造资源的分布式特点，同属一座工厂内的车间</a:t>
            </a:r>
            <a:r>
              <a:rPr lang="en-US" altLang="zh-CN" sz="1800" dirty="0"/>
              <a:t>Agent</a:t>
            </a:r>
            <a:r>
              <a:rPr lang="zh-CN" altLang="zh-CN" sz="1800" dirty="0"/>
              <a:t>和设备</a:t>
            </a:r>
            <a:r>
              <a:rPr lang="en-US" altLang="zh-CN" sz="1800" dirty="0"/>
              <a:t>Agent</a:t>
            </a:r>
            <a:r>
              <a:rPr lang="zh-CN" altLang="zh-CN" sz="1800" dirty="0"/>
              <a:t>构成一个资源</a:t>
            </a:r>
            <a:r>
              <a:rPr lang="en-US" altLang="zh-CN" sz="1800" dirty="0"/>
              <a:t>Agent</a:t>
            </a:r>
            <a:r>
              <a:rPr lang="zh-CN" altLang="zh-CN" sz="1800" dirty="0"/>
              <a:t>组</a:t>
            </a:r>
            <a:r>
              <a:rPr lang="zh-CN" altLang="en-US" sz="1800" dirty="0"/>
              <a:t>。</a:t>
            </a:r>
            <a:endParaRPr lang="en-US" altLang="zh-CN" sz="1800" dirty="0"/>
          </a:p>
          <a:p>
            <a:pPr algn="l"/>
            <a:endParaRPr lang="en-US" altLang="zh-CN" sz="1800" dirty="0"/>
          </a:p>
          <a:p>
            <a:pPr algn="l"/>
            <a:r>
              <a:rPr lang="zh-CN" altLang="en-US" sz="1800" dirty="0"/>
              <a:t>管理</a:t>
            </a:r>
            <a:r>
              <a:rPr lang="en-US" altLang="zh-CN" sz="1800" dirty="0"/>
              <a:t>Agent</a:t>
            </a:r>
            <a:r>
              <a:rPr lang="zh-CN" altLang="en-US" sz="1800" dirty="0"/>
              <a:t>：</a:t>
            </a:r>
            <a:r>
              <a:rPr lang="zh-CN" altLang="zh-CN" sz="1800" dirty="0"/>
              <a:t>分为全局管理</a:t>
            </a:r>
            <a:r>
              <a:rPr lang="en-US" altLang="zh-CN" sz="1800" dirty="0"/>
              <a:t>Agent</a:t>
            </a:r>
            <a:r>
              <a:rPr lang="zh-CN" altLang="zh-CN" sz="1800" dirty="0"/>
              <a:t>和子管理</a:t>
            </a:r>
            <a:r>
              <a:rPr lang="en-US" altLang="zh-CN" sz="1800" dirty="0"/>
              <a:t>Agent</a:t>
            </a:r>
            <a:r>
              <a:rPr lang="zh-CN" altLang="zh-CN" sz="1800" dirty="0"/>
              <a:t>。全局管理</a:t>
            </a:r>
            <a:r>
              <a:rPr lang="en-US" altLang="zh-CN" sz="1800" dirty="0"/>
              <a:t>Agent</a:t>
            </a:r>
            <a:r>
              <a:rPr lang="zh-CN" altLang="zh-CN" sz="1800" dirty="0"/>
              <a:t>相当于系统内部的管理员，协调</a:t>
            </a:r>
            <a:r>
              <a:rPr lang="en-US" altLang="zh-CN" sz="1800" dirty="0"/>
              <a:t>Agent</a:t>
            </a:r>
            <a:r>
              <a:rPr lang="zh-CN" altLang="zh-CN" sz="1800" dirty="0"/>
              <a:t>间的通信和任务配合流程。每个</a:t>
            </a:r>
            <a:r>
              <a:rPr lang="en-US" altLang="zh-CN" sz="1800" dirty="0"/>
              <a:t>Agent</a:t>
            </a:r>
            <a:r>
              <a:rPr lang="zh-CN" altLang="zh-CN" sz="1800" dirty="0"/>
              <a:t>在启动运行后需在全局管理</a:t>
            </a:r>
            <a:r>
              <a:rPr lang="en-US" altLang="zh-CN" sz="1800" dirty="0"/>
              <a:t>Agent</a:t>
            </a:r>
            <a:r>
              <a:rPr lang="zh-CN" altLang="zh-CN" sz="1800" dirty="0"/>
              <a:t>注册自身的通信标识，通信标识是</a:t>
            </a:r>
            <a:r>
              <a:rPr lang="en-US" altLang="zh-CN" sz="1800" dirty="0"/>
              <a:t>Agent</a:t>
            </a:r>
            <a:r>
              <a:rPr lang="zh-CN" altLang="zh-CN" sz="1800" dirty="0"/>
              <a:t>间通信和任务协调的重要依据。其次全局管理</a:t>
            </a:r>
            <a:r>
              <a:rPr lang="en-US" altLang="zh-CN" sz="1800" dirty="0"/>
              <a:t>Agent</a:t>
            </a:r>
            <a:r>
              <a:rPr lang="zh-CN" altLang="zh-CN" sz="1800" dirty="0"/>
              <a:t>作为系统对外的通信接口，负责接收并审核来自客户的生产订单，根据交货期对订单任务进行优先级排序，协调资源</a:t>
            </a:r>
            <a:r>
              <a:rPr lang="en-US" altLang="zh-CN" sz="1800" dirty="0"/>
              <a:t>Agent</a:t>
            </a:r>
            <a:r>
              <a:rPr lang="zh-CN" altLang="zh-CN" sz="1800" dirty="0"/>
              <a:t>和算法</a:t>
            </a:r>
            <a:r>
              <a:rPr lang="en-US" altLang="zh-CN" sz="1800" dirty="0"/>
              <a:t>Agent</a:t>
            </a:r>
            <a:r>
              <a:rPr lang="zh-CN" altLang="zh-CN" sz="1800" dirty="0"/>
              <a:t>对任务进行分解分配工作。同属一个地区工厂的资源</a:t>
            </a:r>
            <a:r>
              <a:rPr lang="en-US" altLang="zh-CN" sz="1800" dirty="0"/>
              <a:t>Agent</a:t>
            </a:r>
            <a:r>
              <a:rPr lang="zh-CN" altLang="zh-CN" sz="1800" dirty="0"/>
              <a:t>将构成一个资源</a:t>
            </a:r>
            <a:r>
              <a:rPr lang="en-US" altLang="zh-CN" sz="1800" dirty="0"/>
              <a:t>Agent</a:t>
            </a:r>
            <a:r>
              <a:rPr lang="zh-CN" altLang="zh-CN" sz="1800" dirty="0"/>
              <a:t>组，而子管理</a:t>
            </a:r>
            <a:r>
              <a:rPr lang="en-US" altLang="zh-CN" sz="1800" dirty="0"/>
              <a:t>Agent</a:t>
            </a:r>
            <a:r>
              <a:rPr lang="zh-CN" altLang="zh-CN" sz="1800" dirty="0"/>
              <a:t>是系统分配给一个资源</a:t>
            </a:r>
            <a:r>
              <a:rPr lang="en-US" altLang="zh-CN" sz="1800" dirty="0"/>
              <a:t>Agent</a:t>
            </a:r>
            <a:r>
              <a:rPr lang="zh-CN" altLang="zh-CN" sz="1800" dirty="0"/>
              <a:t>组的管理员，作为</a:t>
            </a:r>
            <a:r>
              <a:rPr lang="en-US" altLang="zh-CN" sz="1800" dirty="0"/>
              <a:t>Agent</a:t>
            </a:r>
            <a:r>
              <a:rPr lang="zh-CN" altLang="zh-CN" sz="1800" dirty="0"/>
              <a:t>组与全局管理</a:t>
            </a:r>
            <a:r>
              <a:rPr lang="en-US" altLang="zh-CN" sz="1800" dirty="0"/>
              <a:t>Agent</a:t>
            </a:r>
            <a:r>
              <a:rPr lang="zh-CN" altLang="zh-CN" sz="1800" dirty="0"/>
              <a:t>通信的主要接口。当子管理</a:t>
            </a:r>
            <a:r>
              <a:rPr lang="en-US" altLang="zh-CN" sz="1800" dirty="0"/>
              <a:t>Agent</a:t>
            </a:r>
            <a:r>
              <a:rPr lang="zh-CN" altLang="zh-CN" sz="1800" dirty="0"/>
              <a:t>接收到全局管理</a:t>
            </a:r>
            <a:r>
              <a:rPr lang="en-US" altLang="zh-CN" sz="1800" dirty="0"/>
              <a:t>Agent</a:t>
            </a:r>
            <a:r>
              <a:rPr lang="zh-CN" altLang="zh-CN" sz="1800" dirty="0"/>
              <a:t>传递的订单任务后，根据其下车间</a:t>
            </a:r>
            <a:r>
              <a:rPr lang="en-US" altLang="zh-CN" sz="1800" dirty="0"/>
              <a:t>Agent</a:t>
            </a:r>
            <a:r>
              <a:rPr lang="zh-CN" altLang="zh-CN" sz="1800" dirty="0"/>
              <a:t>的设备配置和加工能力来判断能否完成该任务。</a:t>
            </a:r>
            <a:endParaRPr lang="en-US" altLang="zh-CN" sz="1800" dirty="0"/>
          </a:p>
          <a:p>
            <a:pPr algn="l"/>
            <a:endParaRPr lang="zh-CN" altLang="en-US" sz="1800" dirty="0"/>
          </a:p>
        </p:txBody>
      </p:sp>
    </p:spTree>
    <p:extLst>
      <p:ext uri="{BB962C8B-B14F-4D97-AF65-F5344CB8AC3E}">
        <p14:creationId xmlns:p14="http://schemas.microsoft.com/office/powerpoint/2010/main" val="294985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976544" y="479393"/>
            <a:ext cx="9691456" cy="4545368"/>
          </a:xfrm>
        </p:spPr>
        <p:txBody>
          <a:bodyPr>
            <a:normAutofit/>
          </a:bodyPr>
          <a:lstStyle/>
          <a:p>
            <a:pPr algn="l"/>
            <a:r>
              <a:rPr lang="zh-CN" altLang="zh-CN" sz="1800" dirty="0"/>
              <a:t>工艺</a:t>
            </a:r>
            <a:r>
              <a:rPr lang="en-US" altLang="zh-CN" sz="1800" dirty="0"/>
              <a:t>Agent: </a:t>
            </a:r>
            <a:r>
              <a:rPr lang="zh-CN" altLang="zh-CN" sz="1800" dirty="0"/>
              <a:t>负责对系统的产品工艺信息进行管理，为其他</a:t>
            </a:r>
            <a:r>
              <a:rPr lang="en-US" altLang="zh-CN" sz="1800" dirty="0"/>
              <a:t>Agent</a:t>
            </a:r>
            <a:r>
              <a:rPr lang="zh-CN" altLang="zh-CN" sz="1800" dirty="0"/>
              <a:t>提供数据查询服务</a:t>
            </a:r>
            <a:endParaRPr lang="en-US" altLang="zh-CN" sz="1800" dirty="0"/>
          </a:p>
          <a:p>
            <a:pPr algn="l"/>
            <a:endParaRPr lang="en-US" altLang="zh-CN" sz="1800" dirty="0"/>
          </a:p>
          <a:p>
            <a:pPr algn="l"/>
            <a:r>
              <a:rPr lang="zh-CN" altLang="zh-CN" sz="1800" dirty="0"/>
              <a:t>监控</a:t>
            </a:r>
            <a:r>
              <a:rPr lang="en-US" altLang="zh-CN" sz="1800" dirty="0"/>
              <a:t>Agent:</a:t>
            </a:r>
            <a:r>
              <a:rPr lang="zh-CN" altLang="zh-CN" sz="1800" dirty="0"/>
              <a:t>代表系统内的检测设备。监控</a:t>
            </a:r>
            <a:r>
              <a:rPr lang="en-US" altLang="zh-CN" sz="1800" dirty="0"/>
              <a:t>Agent</a:t>
            </a:r>
            <a:r>
              <a:rPr lang="zh-CN" altLang="zh-CN" sz="1800" dirty="0"/>
              <a:t>读取监控设备采集的设备工作状态信息，</a:t>
            </a:r>
            <a:r>
              <a:rPr lang="zh-CN" altLang="en-US" sz="1800" dirty="0"/>
              <a:t>传递故障信息，通知开启异常调度</a:t>
            </a:r>
            <a:r>
              <a:rPr lang="zh-CN" altLang="zh-CN" sz="1800" dirty="0"/>
              <a:t>。</a:t>
            </a:r>
            <a:endParaRPr lang="en-US" altLang="zh-CN" sz="1800" dirty="0"/>
          </a:p>
          <a:p>
            <a:pPr algn="l"/>
            <a:endParaRPr lang="zh-CN" altLang="zh-CN" sz="1800" dirty="0"/>
          </a:p>
          <a:p>
            <a:pPr algn="l"/>
            <a:r>
              <a:rPr lang="zh-CN" altLang="zh-CN" sz="1800" dirty="0"/>
              <a:t>算法</a:t>
            </a:r>
            <a:r>
              <a:rPr lang="en-US" altLang="zh-CN" sz="1800" dirty="0"/>
              <a:t>Agent: </a:t>
            </a:r>
            <a:r>
              <a:rPr lang="zh-CN" altLang="zh-CN" sz="1800" dirty="0"/>
              <a:t>封装了调度系统内的算法逻辑，基于特定的设备集合和生产任务为资源</a:t>
            </a:r>
            <a:r>
              <a:rPr lang="en-US" altLang="zh-CN" sz="1800" dirty="0"/>
              <a:t>Agent</a:t>
            </a:r>
            <a:r>
              <a:rPr lang="zh-CN" altLang="zh-CN" sz="1800" dirty="0"/>
              <a:t>组提供调度方案的计算服务。本文的算法</a:t>
            </a:r>
            <a:r>
              <a:rPr lang="en-US" altLang="zh-CN" sz="1800" dirty="0"/>
              <a:t>Agent</a:t>
            </a:r>
            <a:r>
              <a:rPr lang="zh-CN" altLang="zh-CN" sz="1800" dirty="0"/>
              <a:t>选择了基于改进蚁群算法的柔性作业车间调度算法。</a:t>
            </a:r>
            <a:endParaRPr lang="en-US" altLang="zh-CN" sz="1800" dirty="0"/>
          </a:p>
          <a:p>
            <a:pPr algn="l"/>
            <a:endParaRPr lang="en-US" altLang="zh-CN" sz="1800" dirty="0"/>
          </a:p>
          <a:p>
            <a:pPr algn="l"/>
            <a:r>
              <a:rPr lang="zh-CN" altLang="en-US" sz="1800" dirty="0"/>
              <a:t>最终系统的结构为：</a:t>
            </a:r>
          </a:p>
        </p:txBody>
      </p:sp>
      <p:sp>
        <p:nvSpPr>
          <p:cNvPr id="2" name="Rectangle 2">
            <a:extLst>
              <a:ext uri="{FF2B5EF4-FFF2-40B4-BE49-F238E27FC236}">
                <a16:creationId xmlns:a16="http://schemas.microsoft.com/office/drawing/2014/main" id="{09CF579B-3060-4D68-8D8C-CA3DBC5193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32977406-25B9-47F6-A2D1-89B9C4CBE688}"/>
              </a:ext>
            </a:extLst>
          </p:cNvPr>
          <p:cNvGraphicFramePr>
            <a:graphicFrameLocks noChangeAspect="1"/>
          </p:cNvGraphicFramePr>
          <p:nvPr>
            <p:extLst>
              <p:ext uri="{D42A27DB-BD31-4B8C-83A1-F6EECF244321}">
                <p14:modId xmlns:p14="http://schemas.microsoft.com/office/powerpoint/2010/main" val="2028580098"/>
              </p:ext>
            </p:extLst>
          </p:nvPr>
        </p:nvGraphicFramePr>
        <p:xfrm>
          <a:off x="2281561" y="2469979"/>
          <a:ext cx="5914682" cy="2918767"/>
        </p:xfrm>
        <a:graphic>
          <a:graphicData uri="http://schemas.openxmlformats.org/presentationml/2006/ole">
            <mc:AlternateContent xmlns:mc="http://schemas.openxmlformats.org/markup-compatibility/2006">
              <mc:Choice xmlns:v="urn:schemas-microsoft-com:vml" Requires="v">
                <p:oleObj spid="_x0000_s1060" name="Visio" r:id="rId3" imgW="2867085" imgH="1409762" progId="Visio.Drawing.15">
                  <p:embed/>
                </p:oleObj>
              </mc:Choice>
              <mc:Fallback>
                <p:oleObj name="Visio" r:id="rId3" imgW="2867085" imgH="140976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561" y="2469979"/>
                        <a:ext cx="5914682" cy="2918767"/>
                      </a:xfrm>
                      <a:prstGeom prst="rect">
                        <a:avLst/>
                      </a:prstGeom>
                      <a:noFill/>
                    </p:spPr>
                  </p:pic>
                </p:oleObj>
              </mc:Fallback>
            </mc:AlternateContent>
          </a:graphicData>
        </a:graphic>
      </p:graphicFrame>
    </p:spTree>
    <p:extLst>
      <p:ext uri="{BB962C8B-B14F-4D97-AF65-F5344CB8AC3E}">
        <p14:creationId xmlns:p14="http://schemas.microsoft.com/office/powerpoint/2010/main" val="69470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多</a:t>
            </a:r>
            <a:r>
              <a:rPr lang="en-US" altLang="zh-CN" dirty="0"/>
              <a:t>Agent</a:t>
            </a:r>
            <a:r>
              <a:rPr lang="zh-CN" altLang="en-US" dirty="0"/>
              <a:t>调度系统中</a:t>
            </a:r>
            <a:r>
              <a:rPr lang="en-US" altLang="zh-CN" dirty="0"/>
              <a:t>Agent</a:t>
            </a:r>
            <a:r>
              <a:rPr lang="zh-CN" altLang="en-US" dirty="0"/>
              <a:t>的协作机制</a:t>
            </a:r>
          </a:p>
        </p:txBody>
      </p:sp>
    </p:spTree>
    <p:extLst>
      <p:ext uri="{BB962C8B-B14F-4D97-AF65-F5344CB8AC3E}">
        <p14:creationId xmlns:p14="http://schemas.microsoft.com/office/powerpoint/2010/main" val="8636070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2844</TotalTime>
  <Words>2122</Words>
  <Application>Microsoft Office PowerPoint</Application>
  <PresentationFormat>宽屏</PresentationFormat>
  <Paragraphs>130</Paragraphs>
  <Slides>31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8" baseType="lpstr">
      <vt:lpstr>等线</vt:lpstr>
      <vt:lpstr>等线 Light</vt:lpstr>
      <vt:lpstr>Arial</vt:lpstr>
      <vt:lpstr>Cambria Math</vt:lpstr>
      <vt:lpstr>Office 主题​​</vt:lpstr>
      <vt:lpstr>Microsoft Visio 绘图</vt:lpstr>
      <vt:lpstr>Microsoft Visio 2003-2010 绘图</vt:lpstr>
      <vt:lpstr>基于多Agent的柔性生产动态调度系统研究</vt:lpstr>
      <vt:lpstr>背景研究</vt:lpstr>
      <vt:lpstr>PowerPoint 演示文稿</vt:lpstr>
      <vt:lpstr>PowerPoint 演示文稿</vt:lpstr>
      <vt:lpstr>多Agent调度系统设计</vt:lpstr>
      <vt:lpstr>PowerPoint 演示文稿</vt:lpstr>
      <vt:lpstr>PowerPoint 演示文稿</vt:lpstr>
      <vt:lpstr>PowerPoint 演示文稿</vt:lpstr>
      <vt:lpstr>多Agent调度系统中Agent的协作机制</vt:lpstr>
      <vt:lpstr>PowerPoint 演示文稿</vt:lpstr>
      <vt:lpstr>PowerPoint 演示文稿</vt:lpstr>
      <vt:lpstr>PowerPoint 演示文稿</vt:lpstr>
      <vt:lpstr>PowerPoint 演示文稿</vt:lpstr>
      <vt:lpstr>柔性生产动态调度系统中的调度算法</vt:lpstr>
      <vt:lpstr>PowerPoint 演示文稿</vt:lpstr>
      <vt:lpstr>PowerPoint 演示文稿</vt:lpstr>
      <vt:lpstr>PowerPoint 演示文稿</vt:lpstr>
      <vt:lpstr>基于多Agent的动态调度系统实现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Will</dc:creator>
  <cp:lastModifiedBy>Will</cp:lastModifiedBy>
  <cp:revision>77</cp:revision>
  <dcterms:created xsi:type="dcterms:W3CDTF">2018-05-24T11:48:07Z</dcterms:created>
  <dcterms:modified xsi:type="dcterms:W3CDTF">2018-05-27T09:39:19Z</dcterms:modified>
</cp:coreProperties>
</file>