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389714-5D1C-4883-9882-08BA99EE29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DE1C2E9-B495-4A4B-9BB7-7AF87740D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3561084-97FC-4F6F-A990-F4F9CAA4CCE6}"/>
              </a:ext>
            </a:extLst>
          </p:cNvPr>
          <p:cNvSpPr>
            <a:spLocks noGrp="1"/>
          </p:cNvSpPr>
          <p:nvPr>
            <p:ph type="dt" sz="half" idx="10"/>
          </p:nvPr>
        </p:nvSpPr>
        <p:spPr/>
        <p:txBody>
          <a:bodyPr/>
          <a:lstStyle/>
          <a:p>
            <a:fld id="{85AF36E0-9C42-413C-AC3D-1BDC0B8B174E}" type="datetimeFigureOut">
              <a:rPr lang="zh-CN" altLang="en-US" smtClean="0"/>
              <a:t>2018/5/25</a:t>
            </a:fld>
            <a:endParaRPr lang="zh-CN" altLang="en-US"/>
          </a:p>
        </p:txBody>
      </p:sp>
      <p:sp>
        <p:nvSpPr>
          <p:cNvPr id="5" name="页脚占位符 4">
            <a:extLst>
              <a:ext uri="{FF2B5EF4-FFF2-40B4-BE49-F238E27FC236}">
                <a16:creationId xmlns:a16="http://schemas.microsoft.com/office/drawing/2014/main" id="{69F41F60-DB67-4AFC-A2AB-A1B23BEEE5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411246-1218-4A54-9262-A24DE30199A6}"/>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3849268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9A7B7-DE22-445A-B283-226B9A24583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AFA10E-4B6D-4277-A9EF-20BC0D15CC0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2F38EE-80BE-4379-ADF5-5AE95F1CB83E}"/>
              </a:ext>
            </a:extLst>
          </p:cNvPr>
          <p:cNvSpPr>
            <a:spLocks noGrp="1"/>
          </p:cNvSpPr>
          <p:nvPr>
            <p:ph type="dt" sz="half" idx="10"/>
          </p:nvPr>
        </p:nvSpPr>
        <p:spPr/>
        <p:txBody>
          <a:bodyPr/>
          <a:lstStyle/>
          <a:p>
            <a:fld id="{85AF36E0-9C42-413C-AC3D-1BDC0B8B174E}" type="datetimeFigureOut">
              <a:rPr lang="zh-CN" altLang="en-US" smtClean="0"/>
              <a:t>2018/5/25</a:t>
            </a:fld>
            <a:endParaRPr lang="zh-CN" altLang="en-US"/>
          </a:p>
        </p:txBody>
      </p:sp>
      <p:sp>
        <p:nvSpPr>
          <p:cNvPr id="5" name="页脚占位符 4">
            <a:extLst>
              <a:ext uri="{FF2B5EF4-FFF2-40B4-BE49-F238E27FC236}">
                <a16:creationId xmlns:a16="http://schemas.microsoft.com/office/drawing/2014/main" id="{AAB562A6-1CD9-410E-914D-8F406B2B17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56D3C1-0FFD-45BF-8C04-75F33D8EDAE6}"/>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3139905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02CA706-2FAE-4D05-939D-337C98B12E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92D2F58-7C1C-49AC-AA94-6BB2E1AFDAD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DDFBE0-227A-471C-8F3A-917FFB6613B6}"/>
              </a:ext>
            </a:extLst>
          </p:cNvPr>
          <p:cNvSpPr>
            <a:spLocks noGrp="1"/>
          </p:cNvSpPr>
          <p:nvPr>
            <p:ph type="dt" sz="half" idx="10"/>
          </p:nvPr>
        </p:nvSpPr>
        <p:spPr/>
        <p:txBody>
          <a:bodyPr/>
          <a:lstStyle/>
          <a:p>
            <a:fld id="{85AF36E0-9C42-413C-AC3D-1BDC0B8B174E}" type="datetimeFigureOut">
              <a:rPr lang="zh-CN" altLang="en-US" smtClean="0"/>
              <a:t>2018/5/25</a:t>
            </a:fld>
            <a:endParaRPr lang="zh-CN" altLang="en-US"/>
          </a:p>
        </p:txBody>
      </p:sp>
      <p:sp>
        <p:nvSpPr>
          <p:cNvPr id="5" name="页脚占位符 4">
            <a:extLst>
              <a:ext uri="{FF2B5EF4-FFF2-40B4-BE49-F238E27FC236}">
                <a16:creationId xmlns:a16="http://schemas.microsoft.com/office/drawing/2014/main" id="{4EB7747B-1C25-4CAD-B1CE-079A698A86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7C0820-3C5E-46AD-A1E0-B284AA1D8F87}"/>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213961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01B928-C599-4D9E-8A89-90CA5F8025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BE4F22-DDA8-45F7-96A5-69B0A8820DA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B189A4-F3A8-402D-ACFE-D41E8DC02DF2}"/>
              </a:ext>
            </a:extLst>
          </p:cNvPr>
          <p:cNvSpPr>
            <a:spLocks noGrp="1"/>
          </p:cNvSpPr>
          <p:nvPr>
            <p:ph type="dt" sz="half" idx="10"/>
          </p:nvPr>
        </p:nvSpPr>
        <p:spPr/>
        <p:txBody>
          <a:bodyPr/>
          <a:lstStyle/>
          <a:p>
            <a:fld id="{85AF36E0-9C42-413C-AC3D-1BDC0B8B174E}" type="datetimeFigureOut">
              <a:rPr lang="zh-CN" altLang="en-US" smtClean="0"/>
              <a:t>2018/5/25</a:t>
            </a:fld>
            <a:endParaRPr lang="zh-CN" altLang="en-US"/>
          </a:p>
        </p:txBody>
      </p:sp>
      <p:sp>
        <p:nvSpPr>
          <p:cNvPr id="5" name="页脚占位符 4">
            <a:extLst>
              <a:ext uri="{FF2B5EF4-FFF2-40B4-BE49-F238E27FC236}">
                <a16:creationId xmlns:a16="http://schemas.microsoft.com/office/drawing/2014/main" id="{25E39843-708B-42F2-A4B7-ECC7AA7253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F27CF5-0D68-40B0-B1E1-300702B72688}"/>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93984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FF3ED-E4F6-4181-B30A-7935C79197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1E7597B-8DC1-4961-8C98-F6AE1CD066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931F36E-38D1-49CC-9150-B5B0D28C853F}"/>
              </a:ext>
            </a:extLst>
          </p:cNvPr>
          <p:cNvSpPr>
            <a:spLocks noGrp="1"/>
          </p:cNvSpPr>
          <p:nvPr>
            <p:ph type="dt" sz="half" idx="10"/>
          </p:nvPr>
        </p:nvSpPr>
        <p:spPr/>
        <p:txBody>
          <a:bodyPr/>
          <a:lstStyle/>
          <a:p>
            <a:fld id="{85AF36E0-9C42-413C-AC3D-1BDC0B8B174E}" type="datetimeFigureOut">
              <a:rPr lang="zh-CN" altLang="en-US" smtClean="0"/>
              <a:t>2018/5/25</a:t>
            </a:fld>
            <a:endParaRPr lang="zh-CN" altLang="en-US"/>
          </a:p>
        </p:txBody>
      </p:sp>
      <p:sp>
        <p:nvSpPr>
          <p:cNvPr id="5" name="页脚占位符 4">
            <a:extLst>
              <a:ext uri="{FF2B5EF4-FFF2-40B4-BE49-F238E27FC236}">
                <a16:creationId xmlns:a16="http://schemas.microsoft.com/office/drawing/2014/main" id="{3C401DB7-2234-4F63-88EB-EA846407DF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20857A-6261-4AD5-B121-D2E3FB891502}"/>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299059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EAA1C-C2C4-480E-B823-42D66FBD99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5CB7F2-FA21-4F65-B40A-39CA1721ACE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712B016-D588-49EF-8A84-53D88B97C0E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5C78683-0E69-4FD6-BE88-FFFD9559620D}"/>
              </a:ext>
            </a:extLst>
          </p:cNvPr>
          <p:cNvSpPr>
            <a:spLocks noGrp="1"/>
          </p:cNvSpPr>
          <p:nvPr>
            <p:ph type="dt" sz="half" idx="10"/>
          </p:nvPr>
        </p:nvSpPr>
        <p:spPr/>
        <p:txBody>
          <a:bodyPr/>
          <a:lstStyle/>
          <a:p>
            <a:fld id="{85AF36E0-9C42-413C-AC3D-1BDC0B8B174E}" type="datetimeFigureOut">
              <a:rPr lang="zh-CN" altLang="en-US" smtClean="0"/>
              <a:t>2018/5/25</a:t>
            </a:fld>
            <a:endParaRPr lang="zh-CN" altLang="en-US"/>
          </a:p>
        </p:txBody>
      </p:sp>
      <p:sp>
        <p:nvSpPr>
          <p:cNvPr id="6" name="页脚占位符 5">
            <a:extLst>
              <a:ext uri="{FF2B5EF4-FFF2-40B4-BE49-F238E27FC236}">
                <a16:creationId xmlns:a16="http://schemas.microsoft.com/office/drawing/2014/main" id="{C585F00F-9947-46F7-8C9B-8ECA6588D0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E07A7A-0528-4B29-BA00-35ACEA145431}"/>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1995027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A1D88-6165-46DA-9C3D-D17839AC231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6349597-F6B8-43B8-B1C5-E2D527C16C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80A5E39-7389-4C8B-846E-555D0BCC1FF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0EBEBB1-8BE5-4CFF-92CC-B257C03DA1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DADA32F-B4EA-47A6-BD06-5F6CAA3C3FD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7170D0D-E879-4066-948B-48DCD75C909A}"/>
              </a:ext>
            </a:extLst>
          </p:cNvPr>
          <p:cNvSpPr>
            <a:spLocks noGrp="1"/>
          </p:cNvSpPr>
          <p:nvPr>
            <p:ph type="dt" sz="half" idx="10"/>
          </p:nvPr>
        </p:nvSpPr>
        <p:spPr/>
        <p:txBody>
          <a:bodyPr/>
          <a:lstStyle/>
          <a:p>
            <a:fld id="{85AF36E0-9C42-413C-AC3D-1BDC0B8B174E}" type="datetimeFigureOut">
              <a:rPr lang="zh-CN" altLang="en-US" smtClean="0"/>
              <a:t>2018/5/25</a:t>
            </a:fld>
            <a:endParaRPr lang="zh-CN" altLang="en-US"/>
          </a:p>
        </p:txBody>
      </p:sp>
      <p:sp>
        <p:nvSpPr>
          <p:cNvPr id="8" name="页脚占位符 7">
            <a:extLst>
              <a:ext uri="{FF2B5EF4-FFF2-40B4-BE49-F238E27FC236}">
                <a16:creationId xmlns:a16="http://schemas.microsoft.com/office/drawing/2014/main" id="{AC189A6C-C332-4DBC-84A2-25AFC4984D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C5E3728-9EC5-4EF0-9ED7-AA9BC151D45A}"/>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146115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10F17-E867-47E3-A246-4D23DFC0F25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D7C5DE-E64F-4241-B49C-197239BA4FF6}"/>
              </a:ext>
            </a:extLst>
          </p:cNvPr>
          <p:cNvSpPr>
            <a:spLocks noGrp="1"/>
          </p:cNvSpPr>
          <p:nvPr>
            <p:ph type="dt" sz="half" idx="10"/>
          </p:nvPr>
        </p:nvSpPr>
        <p:spPr/>
        <p:txBody>
          <a:bodyPr/>
          <a:lstStyle/>
          <a:p>
            <a:fld id="{85AF36E0-9C42-413C-AC3D-1BDC0B8B174E}" type="datetimeFigureOut">
              <a:rPr lang="zh-CN" altLang="en-US" smtClean="0"/>
              <a:t>2018/5/25</a:t>
            </a:fld>
            <a:endParaRPr lang="zh-CN" altLang="en-US"/>
          </a:p>
        </p:txBody>
      </p:sp>
      <p:sp>
        <p:nvSpPr>
          <p:cNvPr id="4" name="页脚占位符 3">
            <a:extLst>
              <a:ext uri="{FF2B5EF4-FFF2-40B4-BE49-F238E27FC236}">
                <a16:creationId xmlns:a16="http://schemas.microsoft.com/office/drawing/2014/main" id="{A67D71DD-6790-4462-9037-3DCE52106C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F6E57A-0EA4-4E50-9764-EAD459E279F7}"/>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387246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E598C9-B64D-4381-823A-49104736A7FB}"/>
              </a:ext>
            </a:extLst>
          </p:cNvPr>
          <p:cNvSpPr>
            <a:spLocks noGrp="1"/>
          </p:cNvSpPr>
          <p:nvPr>
            <p:ph type="dt" sz="half" idx="10"/>
          </p:nvPr>
        </p:nvSpPr>
        <p:spPr/>
        <p:txBody>
          <a:bodyPr/>
          <a:lstStyle/>
          <a:p>
            <a:fld id="{85AF36E0-9C42-413C-AC3D-1BDC0B8B174E}" type="datetimeFigureOut">
              <a:rPr lang="zh-CN" altLang="en-US" smtClean="0"/>
              <a:t>2018/5/25</a:t>
            </a:fld>
            <a:endParaRPr lang="zh-CN" altLang="en-US"/>
          </a:p>
        </p:txBody>
      </p:sp>
      <p:sp>
        <p:nvSpPr>
          <p:cNvPr id="3" name="页脚占位符 2">
            <a:extLst>
              <a:ext uri="{FF2B5EF4-FFF2-40B4-BE49-F238E27FC236}">
                <a16:creationId xmlns:a16="http://schemas.microsoft.com/office/drawing/2014/main" id="{5194FE3B-5E30-4BD3-AB38-074E664E4E5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C3BC7D2-8799-4492-B010-FC31D9DF8A80}"/>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209069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E5689-BFB4-410F-9795-CF361EE080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63E3DF3-A165-4BC7-A0AA-D896638B71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79E85EB-4182-4841-9538-FC6663982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AC2CCF9-4C00-4AAF-AC2F-FDF8308A6700}"/>
              </a:ext>
            </a:extLst>
          </p:cNvPr>
          <p:cNvSpPr>
            <a:spLocks noGrp="1"/>
          </p:cNvSpPr>
          <p:nvPr>
            <p:ph type="dt" sz="half" idx="10"/>
          </p:nvPr>
        </p:nvSpPr>
        <p:spPr/>
        <p:txBody>
          <a:bodyPr/>
          <a:lstStyle/>
          <a:p>
            <a:fld id="{85AF36E0-9C42-413C-AC3D-1BDC0B8B174E}" type="datetimeFigureOut">
              <a:rPr lang="zh-CN" altLang="en-US" smtClean="0"/>
              <a:t>2018/5/25</a:t>
            </a:fld>
            <a:endParaRPr lang="zh-CN" altLang="en-US"/>
          </a:p>
        </p:txBody>
      </p:sp>
      <p:sp>
        <p:nvSpPr>
          <p:cNvPr id="6" name="页脚占位符 5">
            <a:extLst>
              <a:ext uri="{FF2B5EF4-FFF2-40B4-BE49-F238E27FC236}">
                <a16:creationId xmlns:a16="http://schemas.microsoft.com/office/drawing/2014/main" id="{BFBD4392-8485-4B4C-8DF8-B60DA10929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3E8B30-43AC-486B-8ACB-D8B9B4D6ED4E}"/>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3747858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60A72-F995-4990-8378-91FE568304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09BE622-8C05-47B7-B997-E4E33A30BF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615EAC1-0FAE-4DEE-9FD6-C27600A96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1F328BD-9386-48AC-A1E3-9B8DD8B2A823}"/>
              </a:ext>
            </a:extLst>
          </p:cNvPr>
          <p:cNvSpPr>
            <a:spLocks noGrp="1"/>
          </p:cNvSpPr>
          <p:nvPr>
            <p:ph type="dt" sz="half" idx="10"/>
          </p:nvPr>
        </p:nvSpPr>
        <p:spPr/>
        <p:txBody>
          <a:bodyPr/>
          <a:lstStyle/>
          <a:p>
            <a:fld id="{85AF36E0-9C42-413C-AC3D-1BDC0B8B174E}" type="datetimeFigureOut">
              <a:rPr lang="zh-CN" altLang="en-US" smtClean="0"/>
              <a:t>2018/5/25</a:t>
            </a:fld>
            <a:endParaRPr lang="zh-CN" altLang="en-US"/>
          </a:p>
        </p:txBody>
      </p:sp>
      <p:sp>
        <p:nvSpPr>
          <p:cNvPr id="6" name="页脚占位符 5">
            <a:extLst>
              <a:ext uri="{FF2B5EF4-FFF2-40B4-BE49-F238E27FC236}">
                <a16:creationId xmlns:a16="http://schemas.microsoft.com/office/drawing/2014/main" id="{1F4AF7B1-6C9F-4DDC-9485-60701411C4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9C87DF-5C48-426C-AFA6-15E0BE7A35DD}"/>
              </a:ext>
            </a:extLst>
          </p:cNvPr>
          <p:cNvSpPr>
            <a:spLocks noGrp="1"/>
          </p:cNvSpPr>
          <p:nvPr>
            <p:ph type="sldNum" sz="quarter" idx="12"/>
          </p:nvPr>
        </p:nvSpPr>
        <p:spPr/>
        <p:txBody>
          <a:body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203961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BE506A-5F52-43AC-BD81-C15B4DEA24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10036A5-94A5-4308-A601-8950C8976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B304AB-8794-4F6A-A81F-844117BA4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F36E0-9C42-413C-AC3D-1BDC0B8B174E}" type="datetimeFigureOut">
              <a:rPr lang="zh-CN" altLang="en-US" smtClean="0"/>
              <a:t>2018/5/25</a:t>
            </a:fld>
            <a:endParaRPr lang="zh-CN" altLang="en-US"/>
          </a:p>
        </p:txBody>
      </p:sp>
      <p:sp>
        <p:nvSpPr>
          <p:cNvPr id="5" name="页脚占位符 4">
            <a:extLst>
              <a:ext uri="{FF2B5EF4-FFF2-40B4-BE49-F238E27FC236}">
                <a16:creationId xmlns:a16="http://schemas.microsoft.com/office/drawing/2014/main" id="{C712FCFF-5DDD-469B-B227-E0F669D30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C61ED05-02CF-47DF-AE87-4A008D010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8D1AD-016F-4ED4-806B-58033D8570C1}" type="slidenum">
              <a:rPr lang="zh-CN" altLang="en-US" smtClean="0"/>
              <a:t>‹#›</a:t>
            </a:fld>
            <a:endParaRPr lang="zh-CN" altLang="en-US"/>
          </a:p>
        </p:txBody>
      </p:sp>
    </p:spTree>
    <p:extLst>
      <p:ext uri="{BB962C8B-B14F-4D97-AF65-F5344CB8AC3E}">
        <p14:creationId xmlns:p14="http://schemas.microsoft.com/office/powerpoint/2010/main" val="3628293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E3B63-B259-4545-BF5E-35030AA15785}"/>
              </a:ext>
            </a:extLst>
          </p:cNvPr>
          <p:cNvSpPr>
            <a:spLocks noGrp="1"/>
          </p:cNvSpPr>
          <p:nvPr>
            <p:ph type="ctrTitle"/>
          </p:nvPr>
        </p:nvSpPr>
        <p:spPr/>
        <p:txBody>
          <a:bodyPr/>
          <a:lstStyle/>
          <a:p>
            <a:r>
              <a:rPr lang="zh-CN" altLang="en-US" dirty="0"/>
              <a:t>基于多</a:t>
            </a:r>
            <a:r>
              <a:rPr lang="en-US" altLang="zh-CN" dirty="0"/>
              <a:t>Agent</a:t>
            </a:r>
            <a:r>
              <a:rPr lang="zh-CN" altLang="en-US" dirty="0"/>
              <a:t>的柔性生产动态调度系统研究</a:t>
            </a:r>
          </a:p>
        </p:txBody>
      </p:sp>
      <p:sp>
        <p:nvSpPr>
          <p:cNvPr id="3" name="副标题 2">
            <a:extLst>
              <a:ext uri="{FF2B5EF4-FFF2-40B4-BE49-F238E27FC236}">
                <a16:creationId xmlns:a16="http://schemas.microsoft.com/office/drawing/2014/main" id="{515C2A95-8A9B-4293-A032-83197C2CC88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1553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E3B63-B259-4545-BF5E-35030AA15785}"/>
              </a:ext>
            </a:extLst>
          </p:cNvPr>
          <p:cNvSpPr>
            <a:spLocks noGrp="1"/>
          </p:cNvSpPr>
          <p:nvPr>
            <p:ph type="ctrTitle"/>
          </p:nvPr>
        </p:nvSpPr>
        <p:spPr>
          <a:xfrm>
            <a:off x="1586144" y="1734923"/>
            <a:ext cx="9144000" cy="2387600"/>
          </a:xfrm>
        </p:spPr>
        <p:txBody>
          <a:bodyPr/>
          <a:lstStyle/>
          <a:p>
            <a:r>
              <a:rPr lang="zh-CN" altLang="en-US" dirty="0"/>
              <a:t>背景研究</a:t>
            </a:r>
          </a:p>
        </p:txBody>
      </p:sp>
    </p:spTree>
    <p:extLst>
      <p:ext uri="{BB962C8B-B14F-4D97-AF65-F5344CB8AC3E}">
        <p14:creationId xmlns:p14="http://schemas.microsoft.com/office/powerpoint/2010/main" val="269422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1029810" y="479393"/>
            <a:ext cx="9638190" cy="701337"/>
          </a:xfrm>
        </p:spPr>
        <p:txBody>
          <a:bodyPr>
            <a:normAutofit/>
          </a:bodyPr>
          <a:lstStyle/>
          <a:p>
            <a:pPr algn="l"/>
            <a:r>
              <a:rPr lang="en-US" altLang="zh-CN" sz="1800" dirty="0"/>
              <a:t>1</a:t>
            </a:r>
            <a:r>
              <a:rPr lang="zh-CN" altLang="en-US" sz="1800" dirty="0"/>
              <a:t>、制造业是我国大力发展的支柱产业，在经济全球化影响下，制造业面临着激烈的竞争，各国正重塑制造业发展模式，出台各种制造业创新举措。</a:t>
            </a:r>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zh-CN" altLang="en-US" sz="1800" dirty="0"/>
          </a:p>
        </p:txBody>
      </p:sp>
      <p:pic>
        <p:nvPicPr>
          <p:cNvPr id="2" name="图片 1">
            <a:extLst>
              <a:ext uri="{FF2B5EF4-FFF2-40B4-BE49-F238E27FC236}">
                <a16:creationId xmlns:a16="http://schemas.microsoft.com/office/drawing/2014/main" id="{2AC93DC0-980F-41F6-82B3-69370B736731}"/>
              </a:ext>
            </a:extLst>
          </p:cNvPr>
          <p:cNvPicPr>
            <a:picLocks noChangeAspect="1"/>
          </p:cNvPicPr>
          <p:nvPr/>
        </p:nvPicPr>
        <p:blipFill>
          <a:blip r:embed="rId2"/>
          <a:stretch>
            <a:fillRect/>
          </a:stretch>
        </p:blipFill>
        <p:spPr>
          <a:xfrm>
            <a:off x="2796466" y="1041533"/>
            <a:ext cx="6228471" cy="4506780"/>
          </a:xfrm>
          <a:prstGeom prst="rect">
            <a:avLst/>
          </a:prstGeom>
        </p:spPr>
      </p:pic>
    </p:spTree>
    <p:extLst>
      <p:ext uri="{BB962C8B-B14F-4D97-AF65-F5344CB8AC3E}">
        <p14:creationId xmlns:p14="http://schemas.microsoft.com/office/powerpoint/2010/main" val="104287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2">
            <a:extLst>
              <a:ext uri="{FF2B5EF4-FFF2-40B4-BE49-F238E27FC236}">
                <a16:creationId xmlns:a16="http://schemas.microsoft.com/office/drawing/2014/main" id="{9CFD6E50-AA4E-4C30-9601-D0B17FC987E2}"/>
              </a:ext>
            </a:extLst>
          </p:cNvPr>
          <p:cNvSpPr>
            <a:spLocks noGrp="1"/>
          </p:cNvSpPr>
          <p:nvPr>
            <p:ph type="subTitle" idx="1"/>
          </p:nvPr>
        </p:nvSpPr>
        <p:spPr>
          <a:xfrm>
            <a:off x="976544" y="479393"/>
            <a:ext cx="9691456" cy="4545368"/>
          </a:xfrm>
        </p:spPr>
        <p:txBody>
          <a:bodyPr>
            <a:normAutofit fontScale="92500" lnSpcReduction="10000"/>
          </a:bodyPr>
          <a:lstStyle/>
          <a:p>
            <a:pPr algn="l"/>
            <a:r>
              <a:rPr lang="zh-CN" altLang="en-US" sz="1800" dirty="0"/>
              <a:t>我国和国外制造业相比，还有着巨大的差距，普遍存在以下问题：</a:t>
            </a:r>
            <a:endParaRPr lang="en-US" altLang="zh-CN" sz="1800" dirty="0"/>
          </a:p>
          <a:p>
            <a:pPr algn="l"/>
            <a:r>
              <a:rPr lang="en-US" altLang="zh-CN" sz="1800" dirty="0"/>
              <a:t>1</a:t>
            </a:r>
            <a:r>
              <a:rPr lang="zh-CN" altLang="en-US" sz="1800" dirty="0"/>
              <a:t>、生产模式向面向订单的小批量多品种甚至是单件定制化生产转变，企业需要最大限度地满足客户需求成为在众多企业激烈竞争中立足并取胜的关键。</a:t>
            </a:r>
            <a:r>
              <a:rPr lang="zh-CN" altLang="zh-CN" sz="1800" dirty="0"/>
              <a:t>产品功能和结构的升级，因此产品在工艺规划上具备更多的柔性，单一的资源配置和生产方式无法满足柔性生产的需求，这对企业在生产调度的效率和质量上有了更高的要求。</a:t>
            </a:r>
          </a:p>
          <a:p>
            <a:pPr algn="l"/>
            <a:r>
              <a:rPr lang="en-US" altLang="zh-CN" sz="1800" dirty="0"/>
              <a:t>2</a:t>
            </a:r>
            <a:r>
              <a:rPr lang="zh-CN" altLang="en-US" sz="1800" dirty="0"/>
              <a:t>、在制造全球化的影响下，</a:t>
            </a:r>
            <a:r>
              <a:rPr lang="zh-CN" altLang="zh-CN" sz="1800" dirty="0"/>
              <a:t>制造业的生产服务对象的范围扩大到世界各地，企业在生产上的控制方式从集中控制式向分布式转变</a:t>
            </a:r>
            <a:r>
              <a:rPr lang="zh-CN" altLang="en-US" sz="1800" dirty="0"/>
              <a:t>，企业需要综合利用异地性的人才、设备和技术，提高资源利用率。</a:t>
            </a:r>
            <a:endParaRPr lang="en-US" altLang="zh-CN" sz="1800" dirty="0"/>
          </a:p>
          <a:p>
            <a:pPr algn="l"/>
            <a:r>
              <a:rPr lang="en-US" altLang="zh-CN" sz="1800" dirty="0"/>
              <a:t>3</a:t>
            </a:r>
            <a:r>
              <a:rPr lang="zh-CN" altLang="en-US" sz="1800" dirty="0"/>
              <a:t>、</a:t>
            </a:r>
            <a:r>
              <a:rPr lang="zh-CN" altLang="zh-CN" sz="1800" dirty="0"/>
              <a:t>企业所处的生产环境充满动态不确定性，如紧急订单、订单撤销、原料紧缺、设备故障等多种异常因素，严重干扰企业正常的生产调度</a:t>
            </a:r>
            <a:r>
              <a:rPr lang="zh-CN" altLang="en-US" sz="1800" dirty="0"/>
              <a:t>。</a:t>
            </a:r>
            <a:endParaRPr lang="en-US" altLang="zh-CN" sz="1800" dirty="0"/>
          </a:p>
          <a:p>
            <a:pPr algn="l"/>
            <a:r>
              <a:rPr lang="en-US" altLang="zh-CN" sz="1800" dirty="0"/>
              <a:t>4</a:t>
            </a:r>
            <a:r>
              <a:rPr lang="zh-CN" altLang="en-US" sz="1800" dirty="0"/>
              <a:t>、传统制造型企业在调度计划上依然高度依赖调度员的先验知识进行手动安排，消息传递通过人为传递，效率低下。</a:t>
            </a:r>
            <a:endParaRPr lang="en-US" altLang="zh-CN" sz="1800" dirty="0"/>
          </a:p>
          <a:p>
            <a:pPr algn="l"/>
            <a:endParaRPr lang="en-US" altLang="zh-CN" sz="1800" dirty="0"/>
          </a:p>
          <a:p>
            <a:pPr algn="l"/>
            <a:r>
              <a:rPr lang="zh-CN" altLang="en-US" sz="1800" dirty="0"/>
              <a:t>企业需要一个高效的调度系统，</a:t>
            </a:r>
            <a:r>
              <a:rPr lang="zh-CN" altLang="zh-CN" sz="1800" dirty="0"/>
              <a:t>集成企业生产管理的各个环节</a:t>
            </a:r>
            <a:r>
              <a:rPr lang="zh-CN" altLang="en-US" sz="1800" dirty="0"/>
              <a:t>，实现提高企业生产调度的效率和资源利用率，实现生产管理的自动化和智能化。本研究通过构建动态调度系统，集成改进的蚁群算法作为系统的柔性作业车间调度算法，把系统的功能分配到对应的</a:t>
            </a:r>
            <a:r>
              <a:rPr lang="en-US" altLang="zh-CN" sz="1800" dirty="0"/>
              <a:t>Agent</a:t>
            </a:r>
            <a:r>
              <a:rPr lang="zh-CN" altLang="en-US" sz="1800" dirty="0"/>
              <a:t>中，由</a:t>
            </a:r>
            <a:r>
              <a:rPr lang="en-US" altLang="zh-CN" sz="1800" dirty="0"/>
              <a:t>Agent</a:t>
            </a:r>
            <a:r>
              <a:rPr lang="zh-CN" altLang="en-US" sz="1800"/>
              <a:t>之间的协调交互实现系统生产管理的自动化和智能化，提高企业的生产效率以及资源利用率。</a:t>
            </a:r>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en-US" altLang="zh-CN" sz="1800" dirty="0"/>
          </a:p>
          <a:p>
            <a:pPr algn="l"/>
            <a:endParaRPr lang="zh-CN" altLang="en-US" sz="1800" dirty="0"/>
          </a:p>
        </p:txBody>
      </p:sp>
    </p:spTree>
    <p:extLst>
      <p:ext uri="{BB962C8B-B14F-4D97-AF65-F5344CB8AC3E}">
        <p14:creationId xmlns:p14="http://schemas.microsoft.com/office/powerpoint/2010/main" val="221902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DE3B63-B259-4545-BF5E-35030AA15785}"/>
              </a:ext>
            </a:extLst>
          </p:cNvPr>
          <p:cNvSpPr>
            <a:spLocks noGrp="1"/>
          </p:cNvSpPr>
          <p:nvPr>
            <p:ph type="ctrTitle"/>
          </p:nvPr>
        </p:nvSpPr>
        <p:spPr>
          <a:xfrm>
            <a:off x="1586144" y="1734923"/>
            <a:ext cx="9144000" cy="2387600"/>
          </a:xfrm>
        </p:spPr>
        <p:txBody>
          <a:bodyPr/>
          <a:lstStyle/>
          <a:p>
            <a:r>
              <a:rPr lang="zh-CN" altLang="en-US" dirty="0"/>
              <a:t>背景研究</a:t>
            </a:r>
          </a:p>
        </p:txBody>
      </p:sp>
    </p:spTree>
    <p:extLst>
      <p:ext uri="{BB962C8B-B14F-4D97-AF65-F5344CB8AC3E}">
        <p14:creationId xmlns:p14="http://schemas.microsoft.com/office/powerpoint/2010/main" val="42937168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TotalTime>
  <Words>367</Words>
  <Application>Microsoft Office PowerPoint</Application>
  <PresentationFormat>宽屏</PresentationFormat>
  <Paragraphs>23</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基于多Agent的柔性生产动态调度系统研究</vt:lpstr>
      <vt:lpstr>背景研究</vt:lpstr>
      <vt:lpstr>PowerPoint 演示文稿</vt:lpstr>
      <vt:lpstr>PowerPoint 演示文稿</vt:lpstr>
      <vt:lpstr>背景研究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Will</dc:creator>
  <cp:lastModifiedBy>LWL</cp:lastModifiedBy>
  <cp:revision>20</cp:revision>
  <dcterms:created xsi:type="dcterms:W3CDTF">2018-05-24T11:48:07Z</dcterms:created>
  <dcterms:modified xsi:type="dcterms:W3CDTF">2018-05-25T08:56:51Z</dcterms:modified>
</cp:coreProperties>
</file>