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413" r:id="rId2"/>
    <p:sldId id="365" r:id="rId3"/>
    <p:sldId id="366" r:id="rId4"/>
    <p:sldId id="411" r:id="rId5"/>
    <p:sldId id="518" r:id="rId6"/>
    <p:sldId id="412" r:id="rId7"/>
    <p:sldId id="443" r:id="rId8"/>
    <p:sldId id="520" r:id="rId9"/>
    <p:sldId id="521" r:id="rId10"/>
    <p:sldId id="529" r:id="rId11"/>
    <p:sldId id="530" r:id="rId12"/>
    <p:sldId id="532" r:id="rId13"/>
    <p:sldId id="533" r:id="rId14"/>
    <p:sldId id="519" r:id="rId15"/>
    <p:sldId id="404" r:id="rId16"/>
    <p:sldId id="484" r:id="rId17"/>
    <p:sldId id="522" r:id="rId18"/>
    <p:sldId id="523" r:id="rId19"/>
    <p:sldId id="524" r:id="rId20"/>
    <p:sldId id="525" r:id="rId21"/>
    <p:sldId id="526" r:id="rId22"/>
    <p:sldId id="535" r:id="rId23"/>
    <p:sldId id="534" r:id="rId24"/>
    <p:sldId id="527" r:id="rId25"/>
    <p:sldId id="528"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86">
          <p15:clr>
            <a:srgbClr val="A4A3A4"/>
          </p15:clr>
        </p15:guide>
        <p15:guide id="2" pos="51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3138"/>
    <a:srgbClr val="152F47"/>
    <a:srgbClr val="FFC000"/>
    <a:srgbClr val="B12725"/>
    <a:srgbClr val="05BAC8"/>
    <a:srgbClr val="21AB82"/>
    <a:srgbClr val="F14124"/>
    <a:srgbClr val="5DCEAF"/>
    <a:srgbClr val="1A92A2"/>
    <a:srgbClr val="F692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6211" autoAdjust="0"/>
  </p:normalViewPr>
  <p:slideViewPr>
    <p:cSldViewPr snapToGrid="0">
      <p:cViewPr varScale="1">
        <p:scale>
          <a:sx n="100" d="100"/>
          <a:sy n="100" d="100"/>
        </p:scale>
        <p:origin x="108" y="384"/>
      </p:cViewPr>
      <p:guideLst>
        <p:guide orient="horz" pos="1086"/>
        <p:guide pos="5110"/>
      </p:guideLst>
    </p:cSldViewPr>
  </p:slideViewPr>
  <p:notesTextViewPr>
    <p:cViewPr>
      <p:scale>
        <a:sx n="66" d="100"/>
        <a:sy n="66" d="100"/>
      </p:scale>
      <p:origin x="0" y="0"/>
    </p:cViewPr>
  </p:notesTextViewPr>
  <p:sorterViewPr>
    <p:cViewPr>
      <p:scale>
        <a:sx n="60" d="100"/>
        <a:sy n="60" d="100"/>
      </p:scale>
      <p:origin x="0" y="30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3007C-0BBF-4CAD-B02F-7664B804665F}" type="datetimeFigureOut">
              <a:rPr lang="zh-CN" altLang="en-US" smtClean="0"/>
              <a:t>2018/1/18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7DC7C-EA85-41EA-BE8E-3BC04B9579C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10</a:t>
            </a:fld>
            <a:endParaRPr lang="zh-CN" altLang="en-US"/>
          </a:p>
        </p:txBody>
      </p:sp>
    </p:spTree>
    <p:extLst>
      <p:ext uri="{BB962C8B-B14F-4D97-AF65-F5344CB8AC3E}">
        <p14:creationId xmlns:p14="http://schemas.microsoft.com/office/powerpoint/2010/main" val="3615610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11</a:t>
            </a:fld>
            <a:endParaRPr lang="zh-CN" altLang="en-US"/>
          </a:p>
        </p:txBody>
      </p:sp>
    </p:spTree>
    <p:extLst>
      <p:ext uri="{BB962C8B-B14F-4D97-AF65-F5344CB8AC3E}">
        <p14:creationId xmlns:p14="http://schemas.microsoft.com/office/powerpoint/2010/main" val="102016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12</a:t>
            </a:fld>
            <a:endParaRPr lang="zh-CN" altLang="en-US"/>
          </a:p>
        </p:txBody>
      </p:sp>
    </p:spTree>
    <p:extLst>
      <p:ext uri="{BB962C8B-B14F-4D97-AF65-F5344CB8AC3E}">
        <p14:creationId xmlns:p14="http://schemas.microsoft.com/office/powerpoint/2010/main" val="3012023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13</a:t>
            </a:fld>
            <a:endParaRPr lang="zh-CN" altLang="en-US"/>
          </a:p>
        </p:txBody>
      </p:sp>
    </p:spTree>
    <p:extLst>
      <p:ext uri="{BB962C8B-B14F-4D97-AF65-F5344CB8AC3E}">
        <p14:creationId xmlns:p14="http://schemas.microsoft.com/office/powerpoint/2010/main" val="1452793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14</a:t>
            </a:fld>
            <a:endParaRPr lang="zh-CN" altLang="en-US"/>
          </a:p>
        </p:txBody>
      </p:sp>
    </p:spTree>
    <p:extLst>
      <p:ext uri="{BB962C8B-B14F-4D97-AF65-F5344CB8AC3E}">
        <p14:creationId xmlns:p14="http://schemas.microsoft.com/office/powerpoint/2010/main" val="781155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17</a:t>
            </a:fld>
            <a:endParaRPr lang="zh-CN" altLang="en-US"/>
          </a:p>
        </p:txBody>
      </p:sp>
    </p:spTree>
    <p:extLst>
      <p:ext uri="{BB962C8B-B14F-4D97-AF65-F5344CB8AC3E}">
        <p14:creationId xmlns:p14="http://schemas.microsoft.com/office/powerpoint/2010/main" val="31800126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18</a:t>
            </a:fld>
            <a:endParaRPr lang="zh-CN" altLang="en-US"/>
          </a:p>
        </p:txBody>
      </p:sp>
    </p:spTree>
    <p:extLst>
      <p:ext uri="{BB962C8B-B14F-4D97-AF65-F5344CB8AC3E}">
        <p14:creationId xmlns:p14="http://schemas.microsoft.com/office/powerpoint/2010/main" val="2212558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19</a:t>
            </a:fld>
            <a:endParaRPr lang="zh-CN" altLang="en-US"/>
          </a:p>
        </p:txBody>
      </p:sp>
    </p:spTree>
    <p:extLst>
      <p:ext uri="{BB962C8B-B14F-4D97-AF65-F5344CB8AC3E}">
        <p14:creationId xmlns:p14="http://schemas.microsoft.com/office/powerpoint/2010/main" val="2163646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20</a:t>
            </a:fld>
            <a:endParaRPr lang="zh-CN" altLang="en-US"/>
          </a:p>
        </p:txBody>
      </p:sp>
    </p:spTree>
    <p:extLst>
      <p:ext uri="{BB962C8B-B14F-4D97-AF65-F5344CB8AC3E}">
        <p14:creationId xmlns:p14="http://schemas.microsoft.com/office/powerpoint/2010/main" val="744123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21</a:t>
            </a:fld>
            <a:endParaRPr lang="zh-CN" altLang="en-US"/>
          </a:p>
        </p:txBody>
      </p:sp>
    </p:spTree>
    <p:extLst>
      <p:ext uri="{BB962C8B-B14F-4D97-AF65-F5344CB8AC3E}">
        <p14:creationId xmlns:p14="http://schemas.microsoft.com/office/powerpoint/2010/main" val="25333268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22</a:t>
            </a:fld>
            <a:endParaRPr lang="zh-CN" altLang="en-US"/>
          </a:p>
        </p:txBody>
      </p:sp>
    </p:spTree>
    <p:extLst>
      <p:ext uri="{BB962C8B-B14F-4D97-AF65-F5344CB8AC3E}">
        <p14:creationId xmlns:p14="http://schemas.microsoft.com/office/powerpoint/2010/main" val="4149485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23</a:t>
            </a:fld>
            <a:endParaRPr lang="zh-CN" altLang="en-US"/>
          </a:p>
        </p:txBody>
      </p:sp>
    </p:spTree>
    <p:extLst>
      <p:ext uri="{BB962C8B-B14F-4D97-AF65-F5344CB8AC3E}">
        <p14:creationId xmlns:p14="http://schemas.microsoft.com/office/powerpoint/2010/main" val="5398612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24</a:t>
            </a:fld>
            <a:endParaRPr lang="zh-CN" altLang="en-US"/>
          </a:p>
        </p:txBody>
      </p:sp>
    </p:spTree>
    <p:extLst>
      <p:ext uri="{BB962C8B-B14F-4D97-AF65-F5344CB8AC3E}">
        <p14:creationId xmlns:p14="http://schemas.microsoft.com/office/powerpoint/2010/main" val="39650043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25</a:t>
            </a:fld>
            <a:endParaRPr lang="zh-CN" altLang="en-US"/>
          </a:p>
        </p:txBody>
      </p:sp>
    </p:spTree>
    <p:extLst>
      <p:ext uri="{BB962C8B-B14F-4D97-AF65-F5344CB8AC3E}">
        <p14:creationId xmlns:p14="http://schemas.microsoft.com/office/powerpoint/2010/main" val="2835723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8</a:t>
            </a:fld>
            <a:endParaRPr lang="zh-CN" altLang="en-US"/>
          </a:p>
        </p:txBody>
      </p:sp>
    </p:spTree>
    <p:extLst>
      <p:ext uri="{BB962C8B-B14F-4D97-AF65-F5344CB8AC3E}">
        <p14:creationId xmlns:p14="http://schemas.microsoft.com/office/powerpoint/2010/main" val="1449292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7DC7C-EA85-41EA-BE8E-3BC04B9579CE}" type="slidenum">
              <a:rPr lang="zh-CN" altLang="en-US" smtClean="0"/>
              <a:t>9</a:t>
            </a:fld>
            <a:endParaRPr lang="zh-CN" altLang="en-US"/>
          </a:p>
        </p:txBody>
      </p:sp>
    </p:spTree>
    <p:extLst>
      <p:ext uri="{BB962C8B-B14F-4D97-AF65-F5344CB8AC3E}">
        <p14:creationId xmlns:p14="http://schemas.microsoft.com/office/powerpoint/2010/main" val="1401360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C9E60F58-3108-4415-857A-6D0360DF626E}" type="datetimeFigureOut">
              <a:rPr lang="zh-CN" altLang="en-US" smtClean="0"/>
              <a:t>2018/1/18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AE85CE2-CEAD-46BB-861E-7D62265DC96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CB94C5-14CB-487D-A19E-35A678269769}" type="datetimeFigureOut">
              <a:rPr lang="zh-CN" altLang="en-US" smtClean="0"/>
              <a:t>2018/1/18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6DCC4D0-06CB-405D-A570-FCBB4E8A3C2A}"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D0CE79-49FB-443D-BEF8-6B709DE8FD0C}" type="datetimeFigureOut">
              <a:rPr lang="zh-CN" altLang="en-US" smtClean="0"/>
              <a:t>2018/1/18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906490-237C-474C-BA2E-D98840BC1F8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125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原创设计师QQ598969553                    _1"/>
          <p:cNvSpPr>
            <a:spLocks noChangeArrowheads="1"/>
          </p:cNvSpPr>
          <p:nvPr/>
        </p:nvSpPr>
        <p:spPr bwMode="auto">
          <a:xfrm>
            <a:off x="1983335" y="2598003"/>
            <a:ext cx="822532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800" b="1" dirty="0">
                <a:solidFill>
                  <a:schemeClr val="bg1"/>
                </a:solidFill>
                <a:effectLst>
                  <a:outerShdw blurRad="63500" dist="635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基于多</a:t>
            </a:r>
            <a:r>
              <a:rPr lang="en-US" altLang="zh-CN" sz="4800" b="1" dirty="0">
                <a:solidFill>
                  <a:schemeClr val="bg1"/>
                </a:solidFill>
                <a:effectLst>
                  <a:outerShdw blurRad="63500" dist="635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4800" b="1" dirty="0">
                <a:solidFill>
                  <a:schemeClr val="bg1"/>
                </a:solidFill>
                <a:effectLst>
                  <a:outerShdw blurRad="63500" dist="635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的动态调度系统</a:t>
            </a: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477B257-C64E-4FE9-9F95-B034D602BBC4}"/>
              </a:ext>
            </a:extLst>
          </p:cNvPr>
          <p:cNvPicPr>
            <a:picLocks noChangeAspect="1"/>
          </p:cNvPicPr>
          <p:nvPr/>
        </p:nvPicPr>
        <p:blipFill>
          <a:blip r:embed="rId3"/>
          <a:stretch>
            <a:fillRect/>
          </a:stretch>
        </p:blipFill>
        <p:spPr>
          <a:xfrm>
            <a:off x="1729642" y="1770076"/>
            <a:ext cx="8732716" cy="3317848"/>
          </a:xfrm>
          <a:prstGeom prst="rect">
            <a:avLst/>
          </a:prstGeom>
        </p:spPr>
      </p:pic>
      <p:sp>
        <p:nvSpPr>
          <p:cNvPr id="62" name="原创设计师QQ598969553                    _17"/>
          <p:cNvSpPr>
            <a:spLocks noChangeArrowheads="1"/>
          </p:cNvSpPr>
          <p:nvPr/>
        </p:nvSpPr>
        <p:spPr bwMode="auto">
          <a:xfrm>
            <a:off x="4875153" y="151407"/>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系统设计</a:t>
            </a:r>
          </a:p>
        </p:txBody>
      </p:sp>
      <p:cxnSp>
        <p:nvCxnSpPr>
          <p:cNvPr id="70" name="原创设计师QQ598969553                    _18"/>
          <p:cNvCxnSpPr>
            <a:cxnSpLocks/>
          </p:cNvCxnSpPr>
          <p:nvPr/>
        </p:nvCxnSpPr>
        <p:spPr>
          <a:xfrm flipH="1" flipV="1">
            <a:off x="7469393" y="536127"/>
            <a:ext cx="4366372" cy="9973"/>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a:cxnSpLocks/>
          </p:cNvCxnSpPr>
          <p:nvPr/>
        </p:nvCxnSpPr>
        <p:spPr>
          <a:xfrm flipH="1" flipV="1">
            <a:off x="330201" y="543560"/>
            <a:ext cx="4392406" cy="254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9" name="原创设计师QQ598969553                    _6">
            <a:extLst>
              <a:ext uri="{FF2B5EF4-FFF2-40B4-BE49-F238E27FC236}">
                <a16:creationId xmlns:a16="http://schemas.microsoft.com/office/drawing/2014/main" id="{8C1E6A6F-7818-45FF-A307-B725E651AC33}"/>
              </a:ext>
            </a:extLst>
          </p:cNvPr>
          <p:cNvSpPr>
            <a:spLocks noChangeArrowheads="1"/>
          </p:cNvSpPr>
          <p:nvPr/>
        </p:nvSpPr>
        <p:spPr bwMode="auto">
          <a:xfrm>
            <a:off x="496252" y="5583209"/>
            <a:ext cx="1150429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系统启动时，最先启动的是全局管理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，其次是工艺</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。当工厂开始运作，车间和设备投入使用时，对应的管理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以及其下的各个车间</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、设备</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、算法</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等会</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随之启动。</a:t>
            </a:r>
          </a:p>
        </p:txBody>
      </p:sp>
    </p:spTree>
    <p:extLst>
      <p:ext uri="{BB962C8B-B14F-4D97-AF65-F5344CB8AC3E}">
        <p14:creationId xmlns:p14="http://schemas.microsoft.com/office/powerpoint/2010/main" val="106820440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0C93E6B-9B52-4646-B5BF-DB4D43684F93}"/>
              </a:ext>
            </a:extLst>
          </p:cNvPr>
          <p:cNvPicPr>
            <a:picLocks noChangeAspect="1"/>
          </p:cNvPicPr>
          <p:nvPr/>
        </p:nvPicPr>
        <p:blipFill>
          <a:blip r:embed="rId3"/>
          <a:stretch>
            <a:fillRect/>
          </a:stretch>
        </p:blipFill>
        <p:spPr>
          <a:xfrm>
            <a:off x="1709046" y="1770076"/>
            <a:ext cx="8773908" cy="3317848"/>
          </a:xfrm>
          <a:prstGeom prst="rect">
            <a:avLst/>
          </a:prstGeom>
        </p:spPr>
      </p:pic>
      <p:sp>
        <p:nvSpPr>
          <p:cNvPr id="62" name="原创设计师QQ598969553                    _17"/>
          <p:cNvSpPr>
            <a:spLocks noChangeArrowheads="1"/>
          </p:cNvSpPr>
          <p:nvPr/>
        </p:nvSpPr>
        <p:spPr bwMode="auto">
          <a:xfrm>
            <a:off x="4875153" y="151407"/>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系统设计</a:t>
            </a:r>
          </a:p>
        </p:txBody>
      </p:sp>
      <p:cxnSp>
        <p:nvCxnSpPr>
          <p:cNvPr id="70" name="原创设计师QQ598969553                    _18"/>
          <p:cNvCxnSpPr>
            <a:cxnSpLocks/>
          </p:cNvCxnSpPr>
          <p:nvPr/>
        </p:nvCxnSpPr>
        <p:spPr>
          <a:xfrm flipH="1" flipV="1">
            <a:off x="7469393" y="536127"/>
            <a:ext cx="4366372" cy="9973"/>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a:cxnSpLocks/>
          </p:cNvCxnSpPr>
          <p:nvPr/>
        </p:nvCxnSpPr>
        <p:spPr>
          <a:xfrm flipH="1" flipV="1">
            <a:off x="330201" y="543560"/>
            <a:ext cx="4392406" cy="254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8" name="原创设计师QQ598969553                    _6">
            <a:extLst>
              <a:ext uri="{FF2B5EF4-FFF2-40B4-BE49-F238E27FC236}">
                <a16:creationId xmlns:a16="http://schemas.microsoft.com/office/drawing/2014/main" id="{C56CF00B-CA0B-49B2-BA56-9BC2F94E63D5}"/>
              </a:ext>
            </a:extLst>
          </p:cNvPr>
          <p:cNvSpPr>
            <a:spLocks noChangeArrowheads="1"/>
          </p:cNvSpPr>
          <p:nvPr/>
        </p:nvSpPr>
        <p:spPr bwMode="auto">
          <a:xfrm>
            <a:off x="496252" y="5583209"/>
            <a:ext cx="1150429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系统启动时，最先启动的是全局管理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，其次是工艺</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。当工厂投入使用时，对应的管理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以及其下的各个车间</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会随之启动。</a:t>
            </a:r>
          </a:p>
        </p:txBody>
      </p:sp>
    </p:spTree>
    <p:extLst>
      <p:ext uri="{BB962C8B-B14F-4D97-AF65-F5344CB8AC3E}">
        <p14:creationId xmlns:p14="http://schemas.microsoft.com/office/powerpoint/2010/main" val="55518404"/>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F723734-7117-4DBE-AFA9-CD069C9776A3}"/>
              </a:ext>
            </a:extLst>
          </p:cNvPr>
          <p:cNvPicPr>
            <a:picLocks noChangeAspect="1"/>
          </p:cNvPicPr>
          <p:nvPr/>
        </p:nvPicPr>
        <p:blipFill>
          <a:blip r:embed="rId3"/>
          <a:stretch>
            <a:fillRect/>
          </a:stretch>
        </p:blipFill>
        <p:spPr>
          <a:xfrm>
            <a:off x="1721844" y="1770076"/>
            <a:ext cx="8748312" cy="3317848"/>
          </a:xfrm>
          <a:prstGeom prst="rect">
            <a:avLst/>
          </a:prstGeom>
        </p:spPr>
      </p:pic>
      <p:sp>
        <p:nvSpPr>
          <p:cNvPr id="62" name="原创设计师QQ598969553                    _17"/>
          <p:cNvSpPr>
            <a:spLocks noChangeArrowheads="1"/>
          </p:cNvSpPr>
          <p:nvPr/>
        </p:nvSpPr>
        <p:spPr bwMode="auto">
          <a:xfrm>
            <a:off x="4875153" y="151407"/>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系统设计</a:t>
            </a:r>
          </a:p>
        </p:txBody>
      </p:sp>
      <p:cxnSp>
        <p:nvCxnSpPr>
          <p:cNvPr id="70" name="原创设计师QQ598969553                    _18"/>
          <p:cNvCxnSpPr>
            <a:cxnSpLocks/>
          </p:cNvCxnSpPr>
          <p:nvPr/>
        </p:nvCxnSpPr>
        <p:spPr>
          <a:xfrm flipH="1" flipV="1">
            <a:off x="7469393" y="536127"/>
            <a:ext cx="4366372" cy="9973"/>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a:cxnSpLocks/>
          </p:cNvCxnSpPr>
          <p:nvPr/>
        </p:nvCxnSpPr>
        <p:spPr>
          <a:xfrm flipH="1" flipV="1">
            <a:off x="330201" y="543560"/>
            <a:ext cx="4392406" cy="254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9" name="原创设计师QQ598969553                    _6">
            <a:extLst>
              <a:ext uri="{FF2B5EF4-FFF2-40B4-BE49-F238E27FC236}">
                <a16:creationId xmlns:a16="http://schemas.microsoft.com/office/drawing/2014/main" id="{8C1E6A6F-7818-45FF-A307-B725E651AC33}"/>
              </a:ext>
            </a:extLst>
          </p:cNvPr>
          <p:cNvSpPr>
            <a:spLocks noChangeArrowheads="1"/>
          </p:cNvSpPr>
          <p:nvPr/>
        </p:nvSpPr>
        <p:spPr bwMode="auto">
          <a:xfrm>
            <a:off x="496252" y="5583209"/>
            <a:ext cx="1150429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系统接收到订单任务后，传送至全局管理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把任务发布到各个工厂，每个工厂通过任务进行分解分配后，返回调度方案。其中调度方案交由算法</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计算。全局管理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从中筛选出最优解。</a:t>
            </a:r>
          </a:p>
        </p:txBody>
      </p:sp>
    </p:spTree>
    <p:extLst>
      <p:ext uri="{BB962C8B-B14F-4D97-AF65-F5344CB8AC3E}">
        <p14:creationId xmlns:p14="http://schemas.microsoft.com/office/powerpoint/2010/main" val="38922539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6C72762-7FF3-454A-8CC0-5A1BCC77714F}"/>
              </a:ext>
            </a:extLst>
          </p:cNvPr>
          <p:cNvPicPr>
            <a:picLocks noChangeAspect="1"/>
          </p:cNvPicPr>
          <p:nvPr/>
        </p:nvPicPr>
        <p:blipFill>
          <a:blip r:embed="rId3"/>
          <a:stretch>
            <a:fillRect/>
          </a:stretch>
        </p:blipFill>
        <p:spPr>
          <a:xfrm>
            <a:off x="1721843" y="1773027"/>
            <a:ext cx="8748314" cy="3311946"/>
          </a:xfrm>
          <a:prstGeom prst="rect">
            <a:avLst/>
          </a:prstGeom>
        </p:spPr>
      </p:pic>
      <p:sp>
        <p:nvSpPr>
          <p:cNvPr id="62" name="原创设计师QQ598969553                    _17"/>
          <p:cNvSpPr>
            <a:spLocks noChangeArrowheads="1"/>
          </p:cNvSpPr>
          <p:nvPr/>
        </p:nvSpPr>
        <p:spPr bwMode="auto">
          <a:xfrm>
            <a:off x="4875153" y="151407"/>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系统设计</a:t>
            </a:r>
          </a:p>
        </p:txBody>
      </p:sp>
      <p:cxnSp>
        <p:nvCxnSpPr>
          <p:cNvPr id="70" name="原创设计师QQ598969553                    _18"/>
          <p:cNvCxnSpPr>
            <a:cxnSpLocks/>
          </p:cNvCxnSpPr>
          <p:nvPr/>
        </p:nvCxnSpPr>
        <p:spPr>
          <a:xfrm flipH="1" flipV="1">
            <a:off x="7469393" y="536127"/>
            <a:ext cx="4366372" cy="9973"/>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a:cxnSpLocks/>
          </p:cNvCxnSpPr>
          <p:nvPr/>
        </p:nvCxnSpPr>
        <p:spPr>
          <a:xfrm flipH="1" flipV="1">
            <a:off x="330201" y="543560"/>
            <a:ext cx="4392406" cy="254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9" name="原创设计师QQ598969553                    _6">
            <a:extLst>
              <a:ext uri="{FF2B5EF4-FFF2-40B4-BE49-F238E27FC236}">
                <a16:creationId xmlns:a16="http://schemas.microsoft.com/office/drawing/2014/main" id="{8C1E6A6F-7818-45FF-A307-B725E651AC33}"/>
              </a:ext>
            </a:extLst>
          </p:cNvPr>
          <p:cNvSpPr>
            <a:spLocks noChangeArrowheads="1"/>
          </p:cNvSpPr>
          <p:nvPr/>
        </p:nvSpPr>
        <p:spPr bwMode="auto">
          <a:xfrm>
            <a:off x="496252" y="5583209"/>
            <a:ext cx="1150429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当设备出现故障时，监控</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发送故障信息到管理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响起警报通知维修人员作进一步确认，确定设备的故障类型、导致的后果以及需要的维修时间，并由维修</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对维修人员的工作进度进行仿真。最后全局管理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发起一次重调度。</a:t>
            </a:r>
          </a:p>
        </p:txBody>
      </p:sp>
    </p:spTree>
    <p:extLst>
      <p:ext uri="{BB962C8B-B14F-4D97-AF65-F5344CB8AC3E}">
        <p14:creationId xmlns:p14="http://schemas.microsoft.com/office/powerpoint/2010/main" val="94212576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875153" y="151407"/>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系统设计</a:t>
            </a:r>
          </a:p>
        </p:txBody>
      </p:sp>
      <p:cxnSp>
        <p:nvCxnSpPr>
          <p:cNvPr id="70" name="原创设计师QQ598969553                    _18"/>
          <p:cNvCxnSpPr>
            <a:cxnSpLocks/>
          </p:cNvCxnSpPr>
          <p:nvPr/>
        </p:nvCxnSpPr>
        <p:spPr>
          <a:xfrm flipH="1" flipV="1">
            <a:off x="7469393" y="536127"/>
            <a:ext cx="4366372" cy="9973"/>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a:cxnSpLocks/>
          </p:cNvCxnSpPr>
          <p:nvPr/>
        </p:nvCxnSpPr>
        <p:spPr>
          <a:xfrm flipH="1" flipV="1">
            <a:off x="330201" y="543560"/>
            <a:ext cx="4392406" cy="254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原创设计师QQ598969553                    _6">
                <a:extLst>
                  <a:ext uri="{FF2B5EF4-FFF2-40B4-BE49-F238E27FC236}">
                    <a16:creationId xmlns:a16="http://schemas.microsoft.com/office/drawing/2014/main" id="{AF402B4A-FDCB-40C9-975B-0AF4CAD5E854}"/>
                  </a:ext>
                </a:extLst>
              </p:cNvPr>
              <p:cNvSpPr>
                <a:spLocks noChangeArrowheads="1"/>
              </p:cNvSpPr>
              <p:nvPr/>
            </p:nvSpPr>
            <p:spPr bwMode="auto">
              <a:xfrm>
                <a:off x="343852" y="920848"/>
                <a:ext cx="11504295" cy="516936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间的通信协商基于</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TCP</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Socket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通信方式。同属一个车间或者工厂的</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可通过局域网或者信总线进行信息交换。</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为提高</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间的通信效率以及兼顾</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CPU</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性能，每个</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的通信模块使用线程池和同步阻塞队列来处理来自其他</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的请求。</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线程池实现设置好初始线程数目，最大线程数目。同步阻塞队列没有容量，每一个请求的插入操作都必须等待一个对应的删除操作，反之亦然。因此</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接收到的请求不会被真实保存，而是直接提交给线程池中的空闲线程处理，若无空闲线程，则新建线程。若线程数目已达最大值，则执行拒绝策略。这里拒绝策略简单设置为丢弃请求，并返回通知给请求方，要求请求方延迟某个时间后重新进行请求。</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为了兼顾</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CPU</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性能，通过以下公式动态计算线程池的最大线程数目：</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a:t>
                </a:r>
                <a14:m>
                  <m:oMath xmlns:m="http://schemas.openxmlformats.org/officeDocument/2006/math">
                    <m:r>
                      <m:rPr>
                        <m:sty m:val="p"/>
                      </m:rPr>
                      <a:rPr lang="en-US" altLang="zh-CN" sz="2000" smtClean="0">
                        <a:solidFill>
                          <a:schemeClr val="bg1"/>
                        </a:solidFill>
                        <a:latin typeface="Cambria Math" panose="02040503050406030204" pitchFamily="18" charset="0"/>
                      </a:rPr>
                      <m:t>N</m:t>
                    </m:r>
                    <m:r>
                      <a:rPr lang="en-US" altLang="zh-CN" sz="2000" smtClean="0">
                        <a:solidFill>
                          <a:schemeClr val="bg1"/>
                        </a:solidFill>
                        <a:latin typeface="Cambria Math" panose="02040503050406030204" pitchFamily="18" charset="0"/>
                      </a:rPr>
                      <m:t>=</m:t>
                    </m:r>
                    <m:r>
                      <m:rPr>
                        <m:sty m:val="p"/>
                      </m:rPr>
                      <a:rPr lang="en-US" altLang="zh-CN" sz="2000" smtClean="0">
                        <a:solidFill>
                          <a:schemeClr val="bg1"/>
                        </a:solidFill>
                        <a:latin typeface="Cambria Math" panose="02040503050406030204" pitchFamily="18" charset="0"/>
                      </a:rPr>
                      <m:t>Ncpu</m:t>
                    </m:r>
                    <m:r>
                      <a:rPr lang="en-US" altLang="zh-CN" sz="2000" smtClean="0">
                        <a:solidFill>
                          <a:schemeClr val="bg1"/>
                        </a:solidFill>
                        <a:latin typeface="Cambria Math" panose="02040503050406030204" pitchFamily="18" charset="0"/>
                      </a:rPr>
                      <m:t>×</m:t>
                    </m:r>
                    <m:r>
                      <m:rPr>
                        <m:sty m:val="p"/>
                      </m:rPr>
                      <a:rPr lang="en-US" altLang="zh-CN" sz="2000" smtClean="0">
                        <a:solidFill>
                          <a:schemeClr val="bg1"/>
                        </a:solidFill>
                        <a:latin typeface="Cambria Math" panose="02040503050406030204" pitchFamily="18" charset="0"/>
                      </a:rPr>
                      <m:t>Ucpu</m:t>
                    </m:r>
                    <m:r>
                      <a:rPr lang="en-US" altLang="zh-CN" sz="2000" smtClean="0">
                        <a:solidFill>
                          <a:schemeClr val="bg1"/>
                        </a:solidFill>
                        <a:latin typeface="Cambria Math" panose="02040503050406030204" pitchFamily="18" charset="0"/>
                      </a:rPr>
                      <m:t>×</m:t>
                    </m:r>
                    <m:d>
                      <m:dPr>
                        <m:ctrlPr>
                          <a:rPr lang="zh-CN" altLang="zh-CN" sz="2000" i="1">
                            <a:solidFill>
                              <a:schemeClr val="bg1"/>
                            </a:solidFill>
                            <a:latin typeface="Cambria Math" panose="02040503050406030204" pitchFamily="18" charset="0"/>
                          </a:rPr>
                        </m:ctrlPr>
                      </m:dPr>
                      <m:e>
                        <m:r>
                          <a:rPr lang="en-US" altLang="zh-CN" sz="2000" i="1">
                            <a:solidFill>
                              <a:schemeClr val="bg1"/>
                            </a:solidFill>
                            <a:latin typeface="Cambria Math" panose="02040503050406030204" pitchFamily="18" charset="0"/>
                          </a:rPr>
                          <m:t>1+</m:t>
                        </m:r>
                        <m:f>
                          <m:fPr>
                            <m:ctrlPr>
                              <a:rPr lang="zh-CN" altLang="zh-CN" sz="2000" i="1">
                                <a:solidFill>
                                  <a:schemeClr val="bg1"/>
                                </a:solidFill>
                                <a:latin typeface="Cambria Math" panose="02040503050406030204" pitchFamily="18" charset="0"/>
                              </a:rPr>
                            </m:ctrlPr>
                          </m:fPr>
                          <m:num>
                            <m:sSub>
                              <m:sSubPr>
                                <m:ctrlPr>
                                  <a:rPr lang="zh-CN" altLang="zh-CN" sz="2000" i="1">
                                    <a:solidFill>
                                      <a:schemeClr val="bg1"/>
                                    </a:solidFill>
                                    <a:latin typeface="Cambria Math" panose="02040503050406030204" pitchFamily="18" charset="0"/>
                                  </a:rPr>
                                </m:ctrlPr>
                              </m:sSubPr>
                              <m:e>
                                <m:r>
                                  <a:rPr lang="en-US" altLang="zh-CN" sz="2000" i="1">
                                    <a:solidFill>
                                      <a:schemeClr val="bg1"/>
                                    </a:solidFill>
                                    <a:latin typeface="Cambria Math" panose="02040503050406030204" pitchFamily="18" charset="0"/>
                                  </a:rPr>
                                  <m:t>𝑇</m:t>
                                </m:r>
                              </m:e>
                              <m:sub>
                                <m:r>
                                  <a:rPr lang="en-US" altLang="zh-CN" sz="2000" i="1">
                                    <a:solidFill>
                                      <a:schemeClr val="bg1"/>
                                    </a:solidFill>
                                    <a:latin typeface="Cambria Math" panose="02040503050406030204" pitchFamily="18" charset="0"/>
                                  </a:rPr>
                                  <m:t>𝑤</m:t>
                                </m:r>
                              </m:sub>
                            </m:sSub>
                          </m:num>
                          <m:den>
                            <m:sSub>
                              <m:sSubPr>
                                <m:ctrlPr>
                                  <a:rPr lang="zh-CN" altLang="zh-CN" sz="2000" i="1">
                                    <a:solidFill>
                                      <a:schemeClr val="bg1"/>
                                    </a:solidFill>
                                    <a:latin typeface="Cambria Math" panose="02040503050406030204" pitchFamily="18" charset="0"/>
                                  </a:rPr>
                                </m:ctrlPr>
                              </m:sSubPr>
                              <m:e>
                                <m:r>
                                  <a:rPr lang="en-US" altLang="zh-CN" sz="2000" i="1">
                                    <a:solidFill>
                                      <a:schemeClr val="bg1"/>
                                    </a:solidFill>
                                    <a:latin typeface="Cambria Math" panose="02040503050406030204" pitchFamily="18" charset="0"/>
                                  </a:rPr>
                                  <m:t>𝑇</m:t>
                                </m:r>
                              </m:e>
                              <m:sub>
                                <m:r>
                                  <a:rPr lang="en-US" altLang="zh-CN" sz="2000" i="1">
                                    <a:solidFill>
                                      <a:schemeClr val="bg1"/>
                                    </a:solidFill>
                                    <a:latin typeface="Cambria Math" panose="02040503050406030204" pitchFamily="18" charset="0"/>
                                  </a:rPr>
                                  <m:t>𝑐</m:t>
                                </m:r>
                              </m:sub>
                            </m:sSub>
                          </m:den>
                        </m:f>
                      </m:e>
                    </m:d>
                  </m:oMath>
                </a14:m>
                <a:endParaRPr lang="en-US" altLang="zh-CN" dirty="0"/>
              </a:p>
              <a:p>
                <a:r>
                  <a:rPr lang="zh-CN" altLang="en-US"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其中，</a:t>
                </a:r>
                <a:r>
                  <a:rPr lang="en-US" altLang="zh-CN" dirty="0">
                    <a:solidFill>
                      <a:schemeClr val="bg1"/>
                    </a:solidFill>
                  </a:rPr>
                  <a:t> </a:t>
                </a:r>
                <a14:m>
                  <m:oMath xmlns:m="http://schemas.openxmlformats.org/officeDocument/2006/math">
                    <m:r>
                      <m:rPr>
                        <m:sty m:val="p"/>
                      </m:rPr>
                      <a:rPr lang="en-US" altLang="zh-CN">
                        <a:solidFill>
                          <a:schemeClr val="bg1"/>
                        </a:solidFill>
                        <a:latin typeface="Cambria Math" panose="02040503050406030204" pitchFamily="18" charset="0"/>
                      </a:rPr>
                      <m:t>Ncpu</m:t>
                    </m:r>
                  </m:oMath>
                </a14:m>
                <a:r>
                  <a:rPr lang="zh-CN" altLang="en-US"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为主机</a:t>
                </a:r>
                <a:r>
                  <a:rPr lang="en-US" altLang="zh-CN"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CPU</a:t>
                </a:r>
                <a:r>
                  <a:rPr lang="zh-CN" altLang="en-US"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数量，</a:t>
                </a:r>
                <a:r>
                  <a:rPr lang="en-US" altLang="zh-CN" dirty="0">
                    <a:solidFill>
                      <a:schemeClr val="bg1"/>
                    </a:solidFill>
                  </a:rPr>
                  <a:t> </a:t>
                </a:r>
                <a14:m>
                  <m:oMath xmlns:m="http://schemas.openxmlformats.org/officeDocument/2006/math">
                    <m:r>
                      <m:rPr>
                        <m:sty m:val="p"/>
                      </m:rPr>
                      <a:rPr lang="en-US" altLang="zh-CN">
                        <a:solidFill>
                          <a:schemeClr val="bg1"/>
                        </a:solidFill>
                        <a:latin typeface="Cambria Math" panose="02040503050406030204" pitchFamily="18" charset="0"/>
                      </a:rPr>
                      <m:t>Ucpu</m:t>
                    </m:r>
                  </m:oMath>
                </a14:m>
                <a:r>
                  <a:rPr lang="zh-CN" altLang="en-US"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为主机</a:t>
                </a:r>
                <a:r>
                  <a:rPr lang="en-US" altLang="zh-CN"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CPU</a:t>
                </a:r>
                <a:r>
                  <a:rPr lang="zh-CN" altLang="en-US"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使用率，</a:t>
                </a:r>
                <a:r>
                  <a:rPr lang="zh-CN" altLang="zh-CN" dirty="0">
                    <a:solidFill>
                      <a:schemeClr val="bg1"/>
                    </a:solidFill>
                  </a:rPr>
                  <a:t> </a:t>
                </a:r>
                <a14:m>
                  <m:oMath xmlns:m="http://schemas.openxmlformats.org/officeDocument/2006/math">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𝑇</m:t>
                        </m:r>
                      </m:e>
                      <m:sub>
                        <m:r>
                          <a:rPr lang="en-US" altLang="zh-CN" i="1">
                            <a:solidFill>
                              <a:schemeClr val="bg1"/>
                            </a:solidFill>
                            <a:latin typeface="Cambria Math" panose="02040503050406030204" pitchFamily="18" charset="0"/>
                          </a:rPr>
                          <m:t>𝑤</m:t>
                        </m:r>
                      </m:sub>
                    </m:sSub>
                  </m:oMath>
                </a14:m>
                <a:r>
                  <a:rPr lang="zh-CN" altLang="en-US"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为线程等待时间，</a:t>
                </a:r>
                <a:r>
                  <a:rPr lang="zh-CN" altLang="zh-CN" dirty="0">
                    <a:solidFill>
                      <a:schemeClr val="bg1"/>
                    </a:solidFill>
                  </a:rPr>
                  <a:t> </a:t>
                </a:r>
                <a14:m>
                  <m:oMath xmlns:m="http://schemas.openxmlformats.org/officeDocument/2006/math">
                    <m:sSub>
                      <m:sSubPr>
                        <m:ctrlPr>
                          <a:rPr lang="zh-CN"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𝑇</m:t>
                        </m:r>
                      </m:e>
                      <m:sub>
                        <m:r>
                          <a:rPr lang="en-US" altLang="zh-CN" i="1">
                            <a:solidFill>
                              <a:schemeClr val="bg1"/>
                            </a:solidFill>
                            <a:latin typeface="Cambria Math" panose="02040503050406030204" pitchFamily="18" charset="0"/>
                          </a:rPr>
                          <m:t>𝑐</m:t>
                        </m:r>
                      </m:sub>
                    </m:sSub>
                  </m:oMath>
                </a14:m>
                <a:r>
                  <a:rPr lang="zh-CN" altLang="en-US"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为线程处理请求的计算时间。</a:t>
                </a:r>
                <a:endParaRPr lang="zh-CN" altLang="zh-CN" dirty="0"/>
              </a:p>
              <a:p>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p:sp>
            <p:nvSpPr>
              <p:cNvPr id="6" name="原创设计师QQ598969553                    _6">
                <a:extLst>
                  <a:ext uri="{FF2B5EF4-FFF2-40B4-BE49-F238E27FC236}">
                    <a16:creationId xmlns:a16="http://schemas.microsoft.com/office/drawing/2014/main" id="{AF402B4A-FDCB-40C9-975B-0AF4CAD5E854}"/>
                  </a:ext>
                </a:extLst>
              </p:cNvPr>
              <p:cNvSpPr>
                <a:spLocks noRot="1" noChangeAspect="1" noMove="1" noResize="1" noEditPoints="1" noAdjustHandles="1" noChangeArrowheads="1" noChangeShapeType="1" noTextEdit="1"/>
              </p:cNvSpPr>
              <p:nvPr/>
            </p:nvSpPr>
            <p:spPr bwMode="auto">
              <a:xfrm>
                <a:off x="343852" y="920848"/>
                <a:ext cx="11504295" cy="5169364"/>
              </a:xfrm>
              <a:prstGeom prst="rect">
                <a:avLst/>
              </a:prstGeom>
              <a:blipFill>
                <a:blip r:embed="rId3"/>
                <a:stretch>
                  <a:fillRect l="-636" t="-82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482705043"/>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原创设计师QQ598969553                    _1"/>
          <p:cNvSpPr txBox="1"/>
          <p:nvPr/>
        </p:nvSpPr>
        <p:spPr>
          <a:xfrm>
            <a:off x="5060300" y="1609615"/>
            <a:ext cx="2071401" cy="2215991"/>
          </a:xfrm>
          <a:prstGeom prst="rect">
            <a:avLst/>
          </a:prstGeom>
          <a:noFill/>
          <a:effectLst/>
        </p:spPr>
        <p:txBody>
          <a:bodyPr wrap="none" rtlCol="0">
            <a:spAutoFit/>
          </a:bodyPr>
          <a:lstStyle/>
          <a:p>
            <a:pPr algn="ctr"/>
            <a:r>
              <a:rPr lang="en-US" altLang="zh-CN" sz="13800" dirty="0">
                <a:solidFill>
                  <a:srgbClr val="FEFEFE"/>
                </a:solidFill>
                <a:effectLst>
                  <a:outerShdw blurRad="50800" dist="38100" dir="2700000" algn="tl" rotWithShape="0">
                    <a:prstClr val="black">
                      <a:alpha val="40000"/>
                    </a:prstClr>
                  </a:outerShdw>
                </a:effectLst>
                <a:latin typeface="Impact" panose="020B0806030902050204" pitchFamily="34" charset="0"/>
                <a:ea typeface="方正姚体" panose="02010601030101010101" pitchFamily="2" charset="-122"/>
              </a:rPr>
              <a:t>03</a:t>
            </a:r>
            <a:endParaRPr lang="zh-CN" altLang="en-US" sz="13800" dirty="0">
              <a:solidFill>
                <a:srgbClr val="FEFEFE"/>
              </a:solidFill>
              <a:effectLst>
                <a:outerShdw blurRad="50800" dist="38100" dir="2700000" algn="tl" rotWithShape="0">
                  <a:prstClr val="black">
                    <a:alpha val="40000"/>
                  </a:prstClr>
                </a:outerShdw>
              </a:effectLst>
              <a:latin typeface="Impact" panose="020B0806030902050204" pitchFamily="34" charset="0"/>
              <a:ea typeface="方正姚体" panose="02010601030101010101" pitchFamily="2" charset="-122"/>
            </a:endParaRPr>
          </a:p>
        </p:txBody>
      </p:sp>
      <p:sp>
        <p:nvSpPr>
          <p:cNvPr id="15" name="原创设计师QQ598969553                    _2"/>
          <p:cNvSpPr>
            <a:spLocks noChangeArrowheads="1"/>
          </p:cNvSpPr>
          <p:nvPr/>
        </p:nvSpPr>
        <p:spPr bwMode="auto">
          <a:xfrm>
            <a:off x="2541180" y="4325055"/>
            <a:ext cx="710963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5400" b="1" dirty="0">
                <a:solidFill>
                  <a:srgbClr val="FEFEFE"/>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调度规则和重调度规则</a:t>
            </a:r>
            <a:endParaRPr lang="en-US" altLang="en-US" sz="5400" b="1" dirty="0">
              <a:solidFill>
                <a:srgbClr val="FEFEFE"/>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6" name="原创设计师QQ598969553                    _3"/>
          <p:cNvCxnSpPr/>
          <p:nvPr/>
        </p:nvCxnSpPr>
        <p:spPr>
          <a:xfrm flipH="1">
            <a:off x="4504766" y="3993174"/>
            <a:ext cx="3140012" cy="2"/>
          </a:xfrm>
          <a:prstGeom prst="line">
            <a:avLst/>
          </a:prstGeom>
          <a:ln w="12700">
            <a:solidFill>
              <a:srgbClr val="FEFEFE"/>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233862" y="164739"/>
            <a:ext cx="357020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调度和重调度</a:t>
            </a:r>
          </a:p>
        </p:txBody>
      </p:sp>
      <p:cxnSp>
        <p:nvCxnSpPr>
          <p:cNvPr id="70" name="原创设计师QQ598969553                    _18"/>
          <p:cNvCxnSpPr/>
          <p:nvPr/>
        </p:nvCxnSpPr>
        <p:spPr>
          <a:xfrm flipH="1" flipV="1">
            <a:off x="8037195" y="518160"/>
            <a:ext cx="3798570" cy="2794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p:nvPr/>
        </p:nvCxnSpPr>
        <p:spPr>
          <a:xfrm flipH="1" flipV="1">
            <a:off x="330200" y="543560"/>
            <a:ext cx="3722370" cy="762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2" name="原创设计师QQ598969553                    _6"/>
          <p:cNvSpPr>
            <a:spLocks noChangeArrowheads="1"/>
          </p:cNvSpPr>
          <p:nvPr/>
        </p:nvSpPr>
        <p:spPr bwMode="auto">
          <a:xfrm>
            <a:off x="344170" y="1193165"/>
            <a:ext cx="11504295"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任务分解分配策略</a:t>
            </a:r>
            <a:endPar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当系统收到订单任务，完成合法性判断后，交由资源模块进行任务分解，根据各车间的加工能力决定任务分配方案。任务分解过程为：</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步骤</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&lt;1&gt;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：全局管理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把任务广播至各子管理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，判断任务合法性。若通过，执行步骤</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&lt;2&gt;.</a:t>
            </a:r>
          </a:p>
          <a:p>
            <a:pPr algn="l"/>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步骤</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&lt;2&gt;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把任务发布到其下的各个车间</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，车间</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把任务所要求的设备集合与拥有的设备列表进行对比，判断任务能否完成。若存在车间能够完成，从中选取对交货期满足得最好的调度方案，结束分解分配过程。若不存在车间能够完成，执行步骤</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&lt;3&gt;.</a:t>
            </a:r>
          </a:p>
          <a:p>
            <a:pPr algn="l"/>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步骤</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&lt;3&gt;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：若任务（产品级</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零部件级）可分解，全局管理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把任务分解，得到子任务集合；把集合内的子任务逐个发布到各子管理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，执行步骤</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&lt;2&gt;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；若任务（工序级）不可分解，结束分解过程。</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233862" y="164739"/>
            <a:ext cx="357020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调度和重调度</a:t>
            </a:r>
          </a:p>
        </p:txBody>
      </p:sp>
      <p:cxnSp>
        <p:nvCxnSpPr>
          <p:cNvPr id="70" name="原创设计师QQ598969553                    _18"/>
          <p:cNvCxnSpPr/>
          <p:nvPr/>
        </p:nvCxnSpPr>
        <p:spPr>
          <a:xfrm flipH="1" flipV="1">
            <a:off x="8037195" y="518160"/>
            <a:ext cx="3798570" cy="2794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p:nvPr/>
        </p:nvCxnSpPr>
        <p:spPr>
          <a:xfrm flipH="1" flipV="1">
            <a:off x="330200" y="543560"/>
            <a:ext cx="3722370" cy="762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2" name="原创设计师QQ598969553                    _6"/>
          <p:cNvSpPr>
            <a:spLocks noChangeArrowheads="1"/>
          </p:cNvSpPr>
          <p:nvPr/>
        </p:nvSpPr>
        <p:spPr bwMode="auto">
          <a:xfrm>
            <a:off x="344170" y="1193165"/>
            <a:ext cx="11504295"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基于蚁群算法的车间调度策略</a:t>
            </a:r>
            <a:endPar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endPar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任务分解分配策略最终得到若干任务分配的可行解，对于其中的最优解需要由算法</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进行筛选。</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资源</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判断能完成任务后，会把任务集合和设备集合发送到算法</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。算法</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基于对应的设备</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所模拟的设备工作状态，执行调度策略对任务进行分配，以得到用时最少的调度方案。</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算法</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收到的任务集合通常是一个或多个零部件的加工工艺，把各个零部件的加工流程图的起点相连得到全局的起点</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S</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，把各个终点相连得到全局终点</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E</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，最终得到蚁群算法进行路径搜索的有向无环图。</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3331079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233862" y="164739"/>
            <a:ext cx="357020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调度和重调度</a:t>
            </a:r>
          </a:p>
        </p:txBody>
      </p:sp>
      <p:cxnSp>
        <p:nvCxnSpPr>
          <p:cNvPr id="70" name="原创设计师QQ598969553                    _18"/>
          <p:cNvCxnSpPr/>
          <p:nvPr/>
        </p:nvCxnSpPr>
        <p:spPr>
          <a:xfrm flipH="1" flipV="1">
            <a:off x="8037195" y="518160"/>
            <a:ext cx="3798570" cy="2794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p:nvPr/>
        </p:nvCxnSpPr>
        <p:spPr>
          <a:xfrm flipH="1" flipV="1">
            <a:off x="330200" y="543560"/>
            <a:ext cx="3722370" cy="762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原创设计师QQ598969553                    _6"/>
              <p:cNvSpPr>
                <a:spLocks noChangeArrowheads="1"/>
              </p:cNvSpPr>
              <p:nvPr/>
            </p:nvSpPr>
            <p:spPr bwMode="auto">
              <a:xfrm>
                <a:off x="343852" y="934180"/>
                <a:ext cx="11504295" cy="582980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p>
                <a:pPr algn="l"/>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调度策略的数学模型：</a:t>
                </a:r>
                <a:endPar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endPar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信息素浓度矩阵：</a:t>
                </a:r>
                <a14:m>
                  <m:oMath xmlns:m="http://schemas.openxmlformats.org/officeDocument/2006/math">
                    <m:r>
                      <m:rPr>
                        <m:sty m:val="p"/>
                      </m:rPr>
                      <a:rPr lang="en-US" altLang="zh-CN" sz="2000" smtClean="0">
                        <a:solidFill>
                          <a:schemeClr val="bg1"/>
                        </a:solidFill>
                        <a:latin typeface="Cambria Math" panose="02040503050406030204" pitchFamily="18" charset="0"/>
                      </a:rPr>
                      <m:t>d</m:t>
                    </m:r>
                    <m:r>
                      <a:rPr lang="en-US" altLang="zh-CN" sz="2000" smtClean="0">
                        <a:solidFill>
                          <a:schemeClr val="bg1"/>
                        </a:solidFill>
                        <a:latin typeface="Cambria Math" panose="02040503050406030204" pitchFamily="18" charset="0"/>
                      </a:rPr>
                      <m:t>[</m:t>
                    </m:r>
                    <m:r>
                      <m:rPr>
                        <m:sty m:val="p"/>
                      </m:rPr>
                      <a:rPr lang="en-US" altLang="zh-CN" sz="2000" smtClean="0">
                        <a:solidFill>
                          <a:schemeClr val="bg1"/>
                        </a:solidFill>
                        <a:latin typeface="Cambria Math" panose="02040503050406030204" pitchFamily="18" charset="0"/>
                      </a:rPr>
                      <m:t>n</m:t>
                    </m:r>
                    <m:r>
                      <a:rPr lang="en-US" altLang="zh-CN" sz="2000" smtClean="0">
                        <a:solidFill>
                          <a:schemeClr val="bg1"/>
                        </a:solidFill>
                        <a:latin typeface="Cambria Math" panose="02040503050406030204" pitchFamily="18" charset="0"/>
                      </a:rPr>
                      <m:t>,</m:t>
                    </m:r>
                    <m:r>
                      <m:rPr>
                        <m:sty m:val="p"/>
                      </m:rPr>
                      <a:rPr lang="en-US" altLang="zh-CN" sz="2000" smtClean="0">
                        <a:solidFill>
                          <a:schemeClr val="bg1"/>
                        </a:solidFill>
                        <a:latin typeface="Cambria Math" panose="02040503050406030204" pitchFamily="18" charset="0"/>
                      </a:rPr>
                      <m:t>n</m:t>
                    </m:r>
                    <m:r>
                      <a:rPr lang="en-US" altLang="zh-CN" sz="2000" smtClean="0">
                        <a:solidFill>
                          <a:schemeClr val="bg1"/>
                        </a:solidFill>
                        <a:latin typeface="Cambria Math" panose="02040503050406030204" pitchFamily="18" charset="0"/>
                      </a:rPr>
                      <m:t>]</m:t>
                    </m:r>
                  </m:oMath>
                </a14:m>
                <a:r>
                  <a:rPr lang="en-US" altLang="zh-CN" sz="2000" dirty="0">
                    <a:solidFill>
                      <a:schemeClr val="bg1"/>
                    </a:solidFill>
                  </a:rPr>
                  <a:t> </a:t>
                </a:r>
                <a:r>
                  <a:rPr lang="en-US" altLang="zh-CN" sz="2000" dirty="0">
                    <a:solidFill>
                      <a:schemeClr val="bg1"/>
                    </a:solidFill>
                    <a:latin typeface="黑体" panose="02010609060101010101" pitchFamily="49" charset="-122"/>
                    <a:ea typeface="黑体" panose="02010609060101010101" pitchFamily="49" charset="-122"/>
                  </a:rPr>
                  <a:t>, n</a:t>
                </a:r>
                <a:r>
                  <a:rPr lang="zh-CN" altLang="en-US" sz="2000" dirty="0">
                    <a:solidFill>
                      <a:schemeClr val="bg1"/>
                    </a:solidFill>
                    <a:latin typeface="黑体" panose="02010609060101010101" pitchFamily="49" charset="-122"/>
                    <a:ea typeface="黑体" panose="02010609060101010101" pitchFamily="49" charset="-122"/>
                  </a:rPr>
                  <a:t>为工序数目</a:t>
                </a:r>
                <a:endParaRPr lang="en-US" altLang="zh-CN" sz="2000" dirty="0">
                  <a:solidFill>
                    <a:schemeClr val="bg1"/>
                  </a:solidFill>
                  <a:latin typeface="黑体" panose="02010609060101010101" pitchFamily="49" charset="-122"/>
                  <a:ea typeface="黑体" panose="02010609060101010101" pitchFamily="49" charset="-122"/>
                </a:endParaRPr>
              </a:p>
              <a:p>
                <a:r>
                  <a:rPr lang="zh-CN" altLang="en-US" sz="2000" dirty="0">
                    <a:solidFill>
                      <a:schemeClr val="bg1"/>
                    </a:solidFill>
                    <a:latin typeface="黑体" panose="02010609060101010101" pitchFamily="49" charset="-122"/>
                    <a:ea typeface="黑体" panose="02010609060101010101" pitchFamily="49" charset="-122"/>
                  </a:rPr>
                  <a:t>蚂蚁</a:t>
                </a:r>
                <a:r>
                  <a:rPr lang="en-US" altLang="zh-CN" sz="2000" dirty="0">
                    <a:solidFill>
                      <a:schemeClr val="bg1"/>
                    </a:solidFill>
                    <a:latin typeface="黑体" panose="02010609060101010101" pitchFamily="49" charset="-122"/>
                    <a:ea typeface="黑体" panose="02010609060101010101" pitchFamily="49" charset="-122"/>
                  </a:rPr>
                  <a:t>x</a:t>
                </a:r>
                <a:r>
                  <a:rPr lang="zh-CN" altLang="en-US" sz="2000" dirty="0">
                    <a:solidFill>
                      <a:schemeClr val="bg1"/>
                    </a:solidFill>
                    <a:latin typeface="黑体" panose="02010609060101010101" pitchFamily="49" charset="-122"/>
                    <a:ea typeface="黑体" panose="02010609060101010101" pitchFamily="49" charset="-122"/>
                  </a:rPr>
                  <a:t>在工序</a:t>
                </a:r>
                <a:r>
                  <a:rPr lang="en-US" altLang="zh-CN" sz="2000" dirty="0" err="1">
                    <a:solidFill>
                      <a:schemeClr val="bg1"/>
                    </a:solidFill>
                    <a:latin typeface="黑体" panose="02010609060101010101" pitchFamily="49" charset="-122"/>
                    <a:ea typeface="黑体" panose="02010609060101010101" pitchFamily="49" charset="-122"/>
                  </a:rPr>
                  <a:t>i</a:t>
                </a:r>
                <a:r>
                  <a:rPr lang="zh-CN" altLang="en-US" sz="2000" dirty="0">
                    <a:solidFill>
                      <a:schemeClr val="bg1"/>
                    </a:solidFill>
                    <a:latin typeface="黑体" panose="02010609060101010101" pitchFamily="49" charset="-122"/>
                    <a:ea typeface="黑体" panose="02010609060101010101" pitchFamily="49" charset="-122"/>
                  </a:rPr>
                  <a:t>处的可选池：</a:t>
                </a:r>
                <a:r>
                  <a:rPr lang="zh-CN" altLang="zh-CN" dirty="0"/>
                  <a:t> </a:t>
                </a:r>
                <a14:m>
                  <m:oMath xmlns:m="http://schemas.openxmlformats.org/officeDocument/2006/math">
                    <m:sSubSup>
                      <m:sSubSupPr>
                        <m:ctrlPr>
                          <a:rPr lang="zh-CN" altLang="zh-CN" sz="2000" i="1" smtClean="0">
                            <a:solidFill>
                              <a:schemeClr val="bg1"/>
                            </a:solidFill>
                            <a:latin typeface="Cambria Math" panose="02040503050406030204" pitchFamily="18" charset="0"/>
                          </a:rPr>
                        </m:ctrlPr>
                      </m:sSubSupPr>
                      <m:e>
                        <m:r>
                          <a:rPr lang="en-US" altLang="zh-CN" sz="2000" i="1" smtClean="0">
                            <a:solidFill>
                              <a:schemeClr val="bg1"/>
                            </a:solidFill>
                            <a:latin typeface="Cambria Math" panose="02040503050406030204" pitchFamily="18" charset="0"/>
                          </a:rPr>
                          <m:t>𝑎𝑙𝑙𝑜𝑤𝑒𝑑</m:t>
                        </m:r>
                      </m:e>
                      <m:sub>
                        <m:r>
                          <a:rPr lang="en-US" altLang="zh-CN" sz="2000" i="1">
                            <a:solidFill>
                              <a:schemeClr val="bg1"/>
                            </a:solidFill>
                            <a:latin typeface="Cambria Math" panose="02040503050406030204" pitchFamily="18" charset="0"/>
                          </a:rPr>
                          <m:t>𝑖</m:t>
                        </m:r>
                      </m:sub>
                      <m:sup>
                        <m:r>
                          <a:rPr lang="en-US" altLang="zh-CN" sz="2000" i="1">
                            <a:solidFill>
                              <a:schemeClr val="bg1"/>
                            </a:solidFill>
                            <a:latin typeface="Cambria Math" panose="02040503050406030204" pitchFamily="18" charset="0"/>
                          </a:rPr>
                          <m:t>𝑥</m:t>
                        </m:r>
                      </m:sup>
                    </m:sSubSup>
                  </m:oMath>
                </a14:m>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工序</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j</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的加工选项池：</a:t>
                </a:r>
                <a:r>
                  <a:rPr lang="zh-CN" altLang="zh-CN" dirty="0"/>
                  <a:t> </a:t>
                </a:r>
                <a14:m>
                  <m:oMath xmlns:m="http://schemas.openxmlformats.org/officeDocument/2006/math">
                    <m:sSub>
                      <m:sSubPr>
                        <m:ctrlPr>
                          <a:rPr lang="zh-CN" altLang="zh-CN" sz="2000" i="1" smtClean="0">
                            <a:solidFill>
                              <a:schemeClr val="bg1"/>
                            </a:solidFill>
                            <a:latin typeface="Cambria Math" panose="02040503050406030204" pitchFamily="18" charset="0"/>
                          </a:rPr>
                        </m:ctrlPr>
                      </m:sSubPr>
                      <m:e>
                        <m:r>
                          <a:rPr lang="en-US" altLang="zh-CN" sz="2000" i="1">
                            <a:solidFill>
                              <a:schemeClr val="bg1"/>
                            </a:solidFill>
                            <a:latin typeface="Cambria Math" panose="02040503050406030204" pitchFamily="18" charset="0"/>
                          </a:rPr>
                          <m:t>𝑜𝑝𝑒𝑟𝑎𝑡𝑖𝑜𝑛</m:t>
                        </m:r>
                      </m:e>
                      <m:sub>
                        <m:r>
                          <a:rPr lang="en-US" altLang="zh-CN" sz="2000" i="1">
                            <a:solidFill>
                              <a:schemeClr val="bg1"/>
                            </a:solidFill>
                            <a:latin typeface="Cambria Math" panose="02040503050406030204" pitchFamily="18" charset="0"/>
                          </a:rPr>
                          <m:t>𝑗</m:t>
                        </m:r>
                      </m:sub>
                    </m:sSub>
                  </m:oMath>
                </a14:m>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蚂蚁</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x</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从工序</a:t>
                </a:r>
                <a:r>
                  <a:rPr lang="en-US" altLang="zh-CN" sz="2000" dirty="0" err="1">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i</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转移到工序</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j</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的信息启发式：</a:t>
                </a:r>
                <a:r>
                  <a:rPr lang="zh-CN" altLang="zh-CN" sz="2000" dirty="0">
                    <a:solidFill>
                      <a:schemeClr val="bg1"/>
                    </a:solidFill>
                  </a:rPr>
                  <a:t> </a:t>
                </a:r>
                <a14:m>
                  <m:oMath xmlns:m="http://schemas.openxmlformats.org/officeDocument/2006/math">
                    <m:sSubSup>
                      <m:sSubSupPr>
                        <m:ctrlPr>
                          <a:rPr lang="zh-CN" altLang="zh-CN" sz="2000" i="1">
                            <a:solidFill>
                              <a:schemeClr val="bg1"/>
                            </a:solidFill>
                            <a:latin typeface="Cambria Math" panose="02040503050406030204" pitchFamily="18" charset="0"/>
                          </a:rPr>
                        </m:ctrlPr>
                      </m:sSubSupPr>
                      <m:e>
                        <m:r>
                          <a:rPr lang="en-US" altLang="zh-CN" sz="2000" i="1">
                            <a:solidFill>
                              <a:schemeClr val="bg1"/>
                            </a:solidFill>
                            <a:latin typeface="Cambria Math" panose="02040503050406030204" pitchFamily="18" charset="0"/>
                          </a:rPr>
                          <m:t>𝜏</m:t>
                        </m:r>
                      </m:e>
                      <m:sub>
                        <m:r>
                          <a:rPr lang="en-US" altLang="zh-CN" sz="2000" i="1">
                            <a:solidFill>
                              <a:schemeClr val="bg1"/>
                            </a:solidFill>
                            <a:latin typeface="Cambria Math" panose="02040503050406030204" pitchFamily="18" charset="0"/>
                          </a:rPr>
                          <m:t>𝑖</m:t>
                        </m:r>
                        <m:r>
                          <a:rPr lang="en-US" altLang="zh-CN" sz="2000" i="1">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𝑗</m:t>
                        </m:r>
                      </m:sub>
                      <m:sup>
                        <m:r>
                          <a:rPr lang="en-US" altLang="zh-CN" sz="2000" i="1">
                            <a:solidFill>
                              <a:schemeClr val="bg1"/>
                            </a:solidFill>
                            <a:latin typeface="Cambria Math" panose="02040503050406030204" pitchFamily="18" charset="0"/>
                          </a:rPr>
                          <m:t>𝑥</m:t>
                        </m:r>
                      </m:sup>
                    </m:sSubSup>
                    <m:r>
                      <a:rPr lang="en-US" altLang="zh-CN" sz="2000">
                        <a:solidFill>
                          <a:schemeClr val="bg1"/>
                        </a:solidFill>
                        <a:latin typeface="Cambria Math" panose="02040503050406030204" pitchFamily="18" charset="0"/>
                      </a:rPr>
                      <m:t>=</m:t>
                    </m:r>
                    <m:f>
                      <m:fPr>
                        <m:ctrlPr>
                          <a:rPr lang="zh-CN" altLang="zh-CN" sz="2000" i="1">
                            <a:solidFill>
                              <a:schemeClr val="bg1"/>
                            </a:solidFill>
                            <a:latin typeface="Cambria Math" panose="02040503050406030204" pitchFamily="18" charset="0"/>
                          </a:rPr>
                        </m:ctrlPr>
                      </m:fPr>
                      <m:num>
                        <m:r>
                          <m:rPr>
                            <m:sty m:val="p"/>
                          </m:rPr>
                          <a:rPr lang="en-US" altLang="zh-CN" sz="2000">
                            <a:solidFill>
                              <a:schemeClr val="bg1"/>
                            </a:solidFill>
                            <a:latin typeface="Cambria Math" panose="02040503050406030204" pitchFamily="18" charset="0"/>
                          </a:rPr>
                          <m:t>d</m:t>
                        </m:r>
                        <m:r>
                          <a:rPr lang="en-US" altLang="zh-CN" sz="2000">
                            <a:solidFill>
                              <a:schemeClr val="bg1"/>
                            </a:solidFill>
                            <a:latin typeface="Cambria Math" panose="02040503050406030204" pitchFamily="18" charset="0"/>
                          </a:rPr>
                          <m:t>[</m:t>
                        </m:r>
                        <m:r>
                          <m:rPr>
                            <m:sty m:val="p"/>
                          </m:rPr>
                          <a:rPr lang="en-US" altLang="zh-CN" sz="2000">
                            <a:solidFill>
                              <a:schemeClr val="bg1"/>
                            </a:solidFill>
                            <a:latin typeface="Cambria Math" panose="02040503050406030204" pitchFamily="18" charset="0"/>
                          </a:rPr>
                          <m:t>i</m:t>
                        </m:r>
                        <m:r>
                          <a:rPr lang="en-US" altLang="zh-CN" sz="2000">
                            <a:solidFill>
                              <a:schemeClr val="bg1"/>
                            </a:solidFill>
                            <a:latin typeface="Cambria Math" panose="02040503050406030204" pitchFamily="18" charset="0"/>
                          </a:rPr>
                          <m:t>,</m:t>
                        </m:r>
                        <m:r>
                          <m:rPr>
                            <m:sty m:val="p"/>
                          </m:rPr>
                          <a:rPr lang="en-US" altLang="zh-CN" sz="2000">
                            <a:solidFill>
                              <a:schemeClr val="bg1"/>
                            </a:solidFill>
                            <a:latin typeface="Cambria Math" panose="02040503050406030204" pitchFamily="18" charset="0"/>
                          </a:rPr>
                          <m:t>j</m:t>
                        </m:r>
                        <m:r>
                          <a:rPr lang="en-US" altLang="zh-CN" sz="2000">
                            <a:solidFill>
                              <a:schemeClr val="bg1"/>
                            </a:solidFill>
                            <a:latin typeface="Cambria Math" panose="02040503050406030204" pitchFamily="18" charset="0"/>
                          </a:rPr>
                          <m:t>]</m:t>
                        </m:r>
                      </m:num>
                      <m:den>
                        <m:nary>
                          <m:naryPr>
                            <m:chr m:val="∑"/>
                            <m:limLoc m:val="undOvr"/>
                            <m:ctrlPr>
                              <a:rPr lang="zh-CN" altLang="zh-CN" sz="2000" i="1">
                                <a:solidFill>
                                  <a:schemeClr val="bg1"/>
                                </a:solidFill>
                                <a:latin typeface="Cambria Math" panose="02040503050406030204" pitchFamily="18" charset="0"/>
                              </a:rPr>
                            </m:ctrlPr>
                          </m:naryPr>
                          <m:sub>
                            <m:r>
                              <a:rPr lang="en-US" altLang="zh-CN" sz="2000" i="1">
                                <a:solidFill>
                                  <a:schemeClr val="bg1"/>
                                </a:solidFill>
                                <a:latin typeface="Cambria Math" panose="02040503050406030204" pitchFamily="18" charset="0"/>
                              </a:rPr>
                              <m:t>𝑗</m:t>
                            </m:r>
                            <m:r>
                              <a:rPr lang="en-US" altLang="zh-CN" sz="2000" i="1">
                                <a:solidFill>
                                  <a:schemeClr val="bg1"/>
                                </a:solidFill>
                                <a:latin typeface="Cambria Math" panose="02040503050406030204" pitchFamily="18" charset="0"/>
                              </a:rPr>
                              <m:t>=1</m:t>
                            </m:r>
                          </m:sub>
                          <m:sup>
                            <m:d>
                              <m:dPr>
                                <m:begChr m:val="|"/>
                                <m:endChr m:val="|"/>
                                <m:ctrlPr>
                                  <a:rPr lang="zh-CN" altLang="zh-CN" sz="2000" i="1">
                                    <a:solidFill>
                                      <a:schemeClr val="bg1"/>
                                    </a:solidFill>
                                    <a:latin typeface="Cambria Math" panose="02040503050406030204" pitchFamily="18" charset="0"/>
                                  </a:rPr>
                                </m:ctrlPr>
                              </m:dPr>
                              <m:e>
                                <m:sSubSup>
                                  <m:sSubSupPr>
                                    <m:ctrlPr>
                                      <a:rPr lang="zh-CN" altLang="zh-CN" sz="2000" i="1">
                                        <a:solidFill>
                                          <a:schemeClr val="bg1"/>
                                        </a:solidFill>
                                        <a:latin typeface="Cambria Math" panose="02040503050406030204" pitchFamily="18" charset="0"/>
                                      </a:rPr>
                                    </m:ctrlPr>
                                  </m:sSubSupPr>
                                  <m:e>
                                    <m:r>
                                      <a:rPr lang="en-US" altLang="zh-CN" sz="2000" i="1">
                                        <a:solidFill>
                                          <a:schemeClr val="bg1"/>
                                        </a:solidFill>
                                        <a:latin typeface="Cambria Math" panose="02040503050406030204" pitchFamily="18" charset="0"/>
                                      </a:rPr>
                                      <m:t>𝑎𝑙𝑙𝑜𝑤𝑒𝑑</m:t>
                                    </m:r>
                                  </m:e>
                                  <m:sub>
                                    <m:r>
                                      <a:rPr lang="en-US" altLang="zh-CN" sz="2000" i="1">
                                        <a:solidFill>
                                          <a:schemeClr val="bg1"/>
                                        </a:solidFill>
                                        <a:latin typeface="Cambria Math" panose="02040503050406030204" pitchFamily="18" charset="0"/>
                                      </a:rPr>
                                      <m:t>𝑖</m:t>
                                    </m:r>
                                  </m:sub>
                                  <m:sup>
                                    <m:r>
                                      <a:rPr lang="en-US" altLang="zh-CN" sz="2000" i="1">
                                        <a:solidFill>
                                          <a:schemeClr val="bg1"/>
                                        </a:solidFill>
                                        <a:latin typeface="Cambria Math" panose="02040503050406030204" pitchFamily="18" charset="0"/>
                                      </a:rPr>
                                      <m:t>𝑥</m:t>
                                    </m:r>
                                  </m:sup>
                                </m:sSubSup>
                              </m:e>
                            </m:d>
                          </m:sup>
                          <m:e>
                            <m:r>
                              <m:rPr>
                                <m:sty m:val="p"/>
                              </m:rPr>
                              <a:rPr lang="en-US" altLang="zh-CN" sz="2000">
                                <a:solidFill>
                                  <a:schemeClr val="bg1"/>
                                </a:solidFill>
                                <a:latin typeface="Cambria Math" panose="02040503050406030204" pitchFamily="18" charset="0"/>
                              </a:rPr>
                              <m:t>d</m:t>
                            </m:r>
                            <m:r>
                              <a:rPr lang="en-US" altLang="zh-CN" sz="2000">
                                <a:solidFill>
                                  <a:schemeClr val="bg1"/>
                                </a:solidFill>
                                <a:latin typeface="Cambria Math" panose="02040503050406030204" pitchFamily="18" charset="0"/>
                              </a:rPr>
                              <m:t>[</m:t>
                            </m:r>
                            <m:r>
                              <m:rPr>
                                <m:sty m:val="p"/>
                              </m:rPr>
                              <a:rPr lang="en-US" altLang="zh-CN" sz="2000">
                                <a:solidFill>
                                  <a:schemeClr val="bg1"/>
                                </a:solidFill>
                                <a:latin typeface="Cambria Math" panose="02040503050406030204" pitchFamily="18" charset="0"/>
                              </a:rPr>
                              <m:t>i</m:t>
                            </m:r>
                            <m:r>
                              <a:rPr lang="en-US" altLang="zh-CN" sz="2000">
                                <a:solidFill>
                                  <a:schemeClr val="bg1"/>
                                </a:solidFill>
                                <a:latin typeface="Cambria Math" panose="02040503050406030204" pitchFamily="18" charset="0"/>
                              </a:rPr>
                              <m:t>,</m:t>
                            </m:r>
                            <m:r>
                              <m:rPr>
                                <m:sty m:val="p"/>
                              </m:rPr>
                              <a:rPr lang="en-US" altLang="zh-CN" sz="2000">
                                <a:solidFill>
                                  <a:schemeClr val="bg1"/>
                                </a:solidFill>
                                <a:latin typeface="Cambria Math" panose="02040503050406030204" pitchFamily="18" charset="0"/>
                              </a:rPr>
                              <m:t>j</m:t>
                            </m:r>
                            <m:r>
                              <a:rPr lang="en-US" altLang="zh-CN" sz="2000">
                                <a:solidFill>
                                  <a:schemeClr val="bg1"/>
                                </a:solidFill>
                                <a:latin typeface="Cambria Math" panose="02040503050406030204" pitchFamily="18" charset="0"/>
                              </a:rPr>
                              <m:t>]</m:t>
                            </m:r>
                          </m:e>
                        </m:nary>
                      </m:den>
                    </m:f>
                  </m:oMath>
                </a14:m>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蚂蚁</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x</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从工序</a:t>
                </a:r>
                <a:r>
                  <a:rPr lang="en-US" altLang="zh-CN" sz="2000" dirty="0" err="1">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i</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转移到工序</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j</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的加工选项</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k</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的期望启发式</a:t>
                </a:r>
                <a:r>
                  <a:rPr lang="zh-CN" altLang="en-US" sz="24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zh-CN" sz="2000" dirty="0">
                    <a:solidFill>
                      <a:schemeClr val="bg1"/>
                    </a:solidFill>
                  </a:rPr>
                  <a:t> </a:t>
                </a:r>
                <a14:m>
                  <m:oMath xmlns:m="http://schemas.openxmlformats.org/officeDocument/2006/math">
                    <m:sSubSup>
                      <m:sSubSupPr>
                        <m:ctrlPr>
                          <a:rPr lang="zh-CN" altLang="zh-CN" sz="2000" i="1">
                            <a:solidFill>
                              <a:schemeClr val="bg1"/>
                            </a:solidFill>
                            <a:latin typeface="Cambria Math" panose="02040503050406030204" pitchFamily="18" charset="0"/>
                          </a:rPr>
                        </m:ctrlPr>
                      </m:sSubSupPr>
                      <m:e>
                        <m:r>
                          <a:rPr lang="en-US" altLang="zh-CN" sz="2000" i="1">
                            <a:solidFill>
                              <a:schemeClr val="bg1"/>
                            </a:solidFill>
                            <a:latin typeface="Cambria Math" panose="02040503050406030204" pitchFamily="18" charset="0"/>
                          </a:rPr>
                          <m:t>𝜂</m:t>
                        </m:r>
                      </m:e>
                      <m:sub>
                        <m:r>
                          <a:rPr lang="en-US" altLang="zh-CN" sz="2000" i="1">
                            <a:solidFill>
                              <a:schemeClr val="bg1"/>
                            </a:solidFill>
                            <a:latin typeface="Cambria Math" panose="02040503050406030204" pitchFamily="18" charset="0"/>
                          </a:rPr>
                          <m:t>𝑖</m:t>
                        </m:r>
                        <m:r>
                          <a:rPr lang="en-US" altLang="zh-CN" sz="2000" i="1">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𝑗</m:t>
                        </m:r>
                        <m:r>
                          <a:rPr lang="en-US" altLang="zh-CN" sz="2000" i="1">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𝑘</m:t>
                        </m:r>
                      </m:sub>
                      <m:sup>
                        <m:r>
                          <a:rPr lang="en-US" altLang="zh-CN" sz="2000" i="1">
                            <a:solidFill>
                              <a:schemeClr val="bg1"/>
                            </a:solidFill>
                            <a:latin typeface="Cambria Math" panose="02040503050406030204" pitchFamily="18" charset="0"/>
                          </a:rPr>
                          <m:t>𝑥</m:t>
                        </m:r>
                      </m:sup>
                    </m:sSubSup>
                    <m:r>
                      <a:rPr lang="en-US" altLang="zh-CN" sz="2000" i="1">
                        <a:solidFill>
                          <a:schemeClr val="bg1"/>
                        </a:solidFill>
                        <a:latin typeface="Cambria Math" panose="02040503050406030204" pitchFamily="18" charset="0"/>
                      </a:rPr>
                      <m:t>=</m:t>
                    </m:r>
                    <m:f>
                      <m:fPr>
                        <m:ctrlPr>
                          <a:rPr lang="zh-CN" altLang="zh-CN" sz="2000" i="1">
                            <a:solidFill>
                              <a:schemeClr val="bg1"/>
                            </a:solidFill>
                            <a:latin typeface="Cambria Math" panose="02040503050406030204" pitchFamily="18" charset="0"/>
                          </a:rPr>
                        </m:ctrlPr>
                      </m:fPr>
                      <m:num>
                        <m:sSub>
                          <m:sSubPr>
                            <m:ctrlPr>
                              <a:rPr lang="zh-CN" altLang="zh-CN" sz="2000" i="1">
                                <a:solidFill>
                                  <a:schemeClr val="bg1"/>
                                </a:solidFill>
                                <a:latin typeface="Cambria Math" panose="02040503050406030204" pitchFamily="18" charset="0"/>
                              </a:rPr>
                            </m:ctrlPr>
                          </m:sSubPr>
                          <m:e>
                            <m:r>
                              <a:rPr lang="en-US" altLang="zh-CN" sz="2000" i="1">
                                <a:solidFill>
                                  <a:schemeClr val="bg1"/>
                                </a:solidFill>
                                <a:latin typeface="Cambria Math" panose="02040503050406030204" pitchFamily="18" charset="0"/>
                              </a:rPr>
                              <m:t>𝑇</m:t>
                            </m:r>
                          </m:e>
                          <m:sub>
                            <m:r>
                              <a:rPr lang="en-US" altLang="zh-CN" sz="2000" i="1">
                                <a:solidFill>
                                  <a:schemeClr val="bg1"/>
                                </a:solidFill>
                                <a:latin typeface="Cambria Math" panose="02040503050406030204" pitchFamily="18" charset="0"/>
                              </a:rPr>
                              <m:t>𝑗</m:t>
                            </m:r>
                            <m:r>
                              <a:rPr lang="en-US" altLang="zh-CN" sz="2000" i="1">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𝑘</m:t>
                            </m:r>
                          </m:sub>
                        </m:sSub>
                      </m:num>
                      <m:den>
                        <m:nary>
                          <m:naryPr>
                            <m:chr m:val="∑"/>
                            <m:limLoc m:val="undOvr"/>
                            <m:ctrlPr>
                              <a:rPr lang="zh-CN" altLang="zh-CN" sz="2000" i="1">
                                <a:solidFill>
                                  <a:schemeClr val="bg1"/>
                                </a:solidFill>
                                <a:latin typeface="Cambria Math" panose="02040503050406030204" pitchFamily="18" charset="0"/>
                              </a:rPr>
                            </m:ctrlPr>
                          </m:naryPr>
                          <m:sub>
                            <m:r>
                              <a:rPr lang="en-US" altLang="zh-CN" sz="2000" i="1">
                                <a:solidFill>
                                  <a:schemeClr val="bg1"/>
                                </a:solidFill>
                                <a:latin typeface="Cambria Math" panose="02040503050406030204" pitchFamily="18" charset="0"/>
                              </a:rPr>
                              <m:t>𝑘</m:t>
                            </m:r>
                            <m:r>
                              <a:rPr lang="en-US" altLang="zh-CN" sz="2000" i="1">
                                <a:solidFill>
                                  <a:schemeClr val="bg1"/>
                                </a:solidFill>
                                <a:latin typeface="Cambria Math" panose="02040503050406030204" pitchFamily="18" charset="0"/>
                              </a:rPr>
                              <m:t>=1</m:t>
                            </m:r>
                          </m:sub>
                          <m:sup>
                            <m:d>
                              <m:dPr>
                                <m:begChr m:val="|"/>
                                <m:endChr m:val="|"/>
                                <m:ctrlPr>
                                  <a:rPr lang="zh-CN" altLang="zh-CN" sz="2000" i="1">
                                    <a:solidFill>
                                      <a:schemeClr val="bg1"/>
                                    </a:solidFill>
                                    <a:latin typeface="Cambria Math" panose="02040503050406030204" pitchFamily="18" charset="0"/>
                                  </a:rPr>
                                </m:ctrlPr>
                              </m:dPr>
                              <m:e>
                                <m:sSub>
                                  <m:sSubPr>
                                    <m:ctrlPr>
                                      <a:rPr lang="zh-CN" altLang="zh-CN" sz="2000" i="1">
                                        <a:solidFill>
                                          <a:schemeClr val="bg1"/>
                                        </a:solidFill>
                                        <a:latin typeface="Cambria Math" panose="02040503050406030204" pitchFamily="18" charset="0"/>
                                      </a:rPr>
                                    </m:ctrlPr>
                                  </m:sSubPr>
                                  <m:e>
                                    <m:r>
                                      <a:rPr lang="en-US" altLang="zh-CN" sz="2000" i="1">
                                        <a:solidFill>
                                          <a:schemeClr val="bg1"/>
                                        </a:solidFill>
                                        <a:latin typeface="Cambria Math" panose="02040503050406030204" pitchFamily="18" charset="0"/>
                                      </a:rPr>
                                      <m:t>𝑜𝑝𝑒𝑟𝑎𝑡𝑖𝑜𝑛</m:t>
                                    </m:r>
                                  </m:e>
                                  <m:sub>
                                    <m:r>
                                      <a:rPr lang="en-US" altLang="zh-CN" sz="2000" i="1">
                                        <a:solidFill>
                                          <a:schemeClr val="bg1"/>
                                        </a:solidFill>
                                        <a:latin typeface="Cambria Math" panose="02040503050406030204" pitchFamily="18" charset="0"/>
                                      </a:rPr>
                                      <m:t>𝑗</m:t>
                                    </m:r>
                                  </m:sub>
                                </m:sSub>
                              </m:e>
                            </m:d>
                          </m:sup>
                          <m:e>
                            <m:sSub>
                              <m:sSubPr>
                                <m:ctrlPr>
                                  <a:rPr lang="zh-CN" altLang="zh-CN" sz="2000" i="1">
                                    <a:solidFill>
                                      <a:schemeClr val="bg1"/>
                                    </a:solidFill>
                                    <a:latin typeface="Cambria Math" panose="02040503050406030204" pitchFamily="18" charset="0"/>
                                  </a:rPr>
                                </m:ctrlPr>
                              </m:sSubPr>
                              <m:e>
                                <m:r>
                                  <a:rPr lang="en-US" altLang="zh-CN" sz="2000" i="1">
                                    <a:solidFill>
                                      <a:schemeClr val="bg1"/>
                                    </a:solidFill>
                                    <a:latin typeface="Cambria Math" panose="02040503050406030204" pitchFamily="18" charset="0"/>
                                  </a:rPr>
                                  <m:t>𝑇</m:t>
                                </m:r>
                              </m:e>
                              <m:sub>
                                <m:r>
                                  <a:rPr lang="en-US" altLang="zh-CN" sz="2000" i="1">
                                    <a:solidFill>
                                      <a:schemeClr val="bg1"/>
                                    </a:solidFill>
                                    <a:latin typeface="Cambria Math" panose="02040503050406030204" pitchFamily="18" charset="0"/>
                                  </a:rPr>
                                  <m:t>𝑗</m:t>
                                </m:r>
                                <m:r>
                                  <a:rPr lang="en-US" altLang="zh-CN" sz="2000" i="1">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𝑘</m:t>
                                </m:r>
                              </m:sub>
                            </m:sSub>
                          </m:e>
                        </m:nary>
                      </m:den>
                    </m:f>
                    <m:r>
                      <a:rPr lang="en-US" altLang="zh-CN" sz="2000" i="1">
                        <a:solidFill>
                          <a:schemeClr val="bg1"/>
                        </a:solidFill>
                        <a:latin typeface="Cambria Math" panose="02040503050406030204" pitchFamily="18" charset="0"/>
                      </a:rPr>
                      <m:t> ,  </m:t>
                    </m:r>
                    <m:r>
                      <a:rPr lang="en-US" altLang="zh-CN" sz="2000" i="1">
                        <a:solidFill>
                          <a:schemeClr val="bg1"/>
                        </a:solidFill>
                        <a:latin typeface="Cambria Math" panose="02040503050406030204" pitchFamily="18" charset="0"/>
                      </a:rPr>
                      <m:t>𝑗</m:t>
                    </m:r>
                    <m:r>
                      <a:rPr lang="en-US" altLang="zh-CN" sz="2000" i="1">
                        <a:solidFill>
                          <a:schemeClr val="bg1"/>
                        </a:solidFill>
                        <a:latin typeface="Cambria Math" panose="02040503050406030204" pitchFamily="18" charset="0"/>
                      </a:rPr>
                      <m:t>∈</m:t>
                    </m:r>
                    <m:sSubSup>
                      <m:sSubSupPr>
                        <m:ctrlPr>
                          <a:rPr lang="zh-CN" altLang="zh-CN" sz="2000" i="1">
                            <a:solidFill>
                              <a:schemeClr val="bg1"/>
                            </a:solidFill>
                            <a:latin typeface="Cambria Math" panose="02040503050406030204" pitchFamily="18" charset="0"/>
                          </a:rPr>
                        </m:ctrlPr>
                      </m:sSubSupPr>
                      <m:e>
                        <m:r>
                          <a:rPr lang="en-US" altLang="zh-CN" sz="2000" i="1">
                            <a:solidFill>
                              <a:schemeClr val="bg1"/>
                            </a:solidFill>
                            <a:latin typeface="Cambria Math" panose="02040503050406030204" pitchFamily="18" charset="0"/>
                          </a:rPr>
                          <m:t>𝑎𝑙𝑙𝑜𝑤𝑒𝑑</m:t>
                        </m:r>
                      </m:e>
                      <m:sub>
                        <m:r>
                          <a:rPr lang="en-US" altLang="zh-CN" sz="2000" i="1">
                            <a:solidFill>
                              <a:schemeClr val="bg1"/>
                            </a:solidFill>
                            <a:latin typeface="Cambria Math" panose="02040503050406030204" pitchFamily="18" charset="0"/>
                          </a:rPr>
                          <m:t>𝑖</m:t>
                        </m:r>
                      </m:sub>
                      <m:sup>
                        <m:r>
                          <a:rPr lang="en-US" altLang="zh-CN" sz="2000" i="1">
                            <a:solidFill>
                              <a:schemeClr val="bg1"/>
                            </a:solidFill>
                            <a:latin typeface="Cambria Math" panose="02040503050406030204" pitchFamily="18" charset="0"/>
                          </a:rPr>
                          <m:t>𝑥</m:t>
                        </m:r>
                      </m:sup>
                    </m:sSubSup>
                  </m:oMath>
                </a14:m>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蚂蚁</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x</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从工序</a:t>
                </a:r>
                <a:r>
                  <a:rPr lang="en-US" altLang="zh-CN" sz="2000" dirty="0" err="1">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i</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转移到工序</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j</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的加工选项</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k</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的概率：</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zh-CN" dirty="0"/>
                  <a:t> </a:t>
                </a:r>
                <a14:m>
                  <m:oMath xmlns:m="http://schemas.openxmlformats.org/officeDocument/2006/math">
                    <m:sSubSup>
                      <m:sSubSupPr>
                        <m:ctrlPr>
                          <a:rPr lang="zh-CN" altLang="zh-CN" sz="2000" i="1" smtClean="0">
                            <a:solidFill>
                              <a:schemeClr val="bg1"/>
                            </a:solidFill>
                            <a:latin typeface="Cambria Math" panose="02040503050406030204" pitchFamily="18" charset="0"/>
                          </a:rPr>
                        </m:ctrlPr>
                      </m:sSubSupPr>
                      <m:e>
                        <m:r>
                          <a:rPr lang="en-US" altLang="zh-CN" sz="2000" i="1">
                            <a:solidFill>
                              <a:schemeClr val="bg1"/>
                            </a:solidFill>
                            <a:latin typeface="Cambria Math" panose="02040503050406030204" pitchFamily="18" charset="0"/>
                          </a:rPr>
                          <m:t>𝑝</m:t>
                        </m:r>
                      </m:e>
                      <m:sub>
                        <m:r>
                          <a:rPr lang="en-US" altLang="zh-CN" sz="2000" i="1">
                            <a:solidFill>
                              <a:schemeClr val="bg1"/>
                            </a:solidFill>
                            <a:latin typeface="Cambria Math" panose="02040503050406030204" pitchFamily="18" charset="0"/>
                          </a:rPr>
                          <m:t>𝑖</m:t>
                        </m:r>
                        <m:r>
                          <a:rPr lang="en-US" altLang="zh-CN" sz="2000" i="1">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𝑗</m:t>
                        </m:r>
                        <m:r>
                          <a:rPr lang="en-US" altLang="zh-CN" sz="2000" i="1">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𝑘</m:t>
                        </m:r>
                      </m:sub>
                      <m:sup>
                        <m:r>
                          <a:rPr lang="en-US" altLang="zh-CN" sz="2000" i="1">
                            <a:solidFill>
                              <a:schemeClr val="bg1"/>
                            </a:solidFill>
                            <a:latin typeface="Cambria Math" panose="02040503050406030204" pitchFamily="18" charset="0"/>
                          </a:rPr>
                          <m:t>𝑥</m:t>
                        </m:r>
                      </m:sup>
                    </m:sSubSup>
                    <m:r>
                      <a:rPr lang="en-US" altLang="zh-CN" sz="2000" i="1">
                        <a:solidFill>
                          <a:schemeClr val="bg1"/>
                        </a:solidFill>
                        <a:latin typeface="Cambria Math" panose="02040503050406030204" pitchFamily="18" charset="0"/>
                      </a:rPr>
                      <m:t>=</m:t>
                    </m:r>
                    <m:f>
                      <m:fPr>
                        <m:ctrlPr>
                          <a:rPr lang="zh-CN" altLang="zh-CN" sz="2000" i="1">
                            <a:solidFill>
                              <a:schemeClr val="bg1"/>
                            </a:solidFill>
                            <a:latin typeface="Cambria Math" panose="02040503050406030204" pitchFamily="18" charset="0"/>
                          </a:rPr>
                        </m:ctrlPr>
                      </m:fPr>
                      <m:num>
                        <m:sSubSup>
                          <m:sSubSupPr>
                            <m:ctrlPr>
                              <a:rPr lang="zh-CN" altLang="zh-CN" sz="2000" i="1">
                                <a:solidFill>
                                  <a:schemeClr val="bg1"/>
                                </a:solidFill>
                                <a:latin typeface="Cambria Math" panose="02040503050406030204" pitchFamily="18" charset="0"/>
                              </a:rPr>
                            </m:ctrlPr>
                          </m:sSubSupPr>
                          <m:e>
                            <m:r>
                              <a:rPr lang="en-US" altLang="zh-CN" sz="2000" i="1">
                                <a:solidFill>
                                  <a:schemeClr val="bg1"/>
                                </a:solidFill>
                                <a:latin typeface="Cambria Math" panose="02040503050406030204" pitchFamily="18" charset="0"/>
                              </a:rPr>
                              <m:t>𝜏</m:t>
                            </m:r>
                          </m:e>
                          <m:sub>
                            <m:r>
                              <a:rPr lang="en-US" altLang="zh-CN" sz="2000" i="1">
                                <a:solidFill>
                                  <a:schemeClr val="bg1"/>
                                </a:solidFill>
                                <a:latin typeface="Cambria Math" panose="02040503050406030204" pitchFamily="18" charset="0"/>
                              </a:rPr>
                              <m:t>𝑖</m:t>
                            </m:r>
                            <m:r>
                              <a:rPr lang="en-US" altLang="zh-CN" sz="2000" i="1">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𝑗</m:t>
                            </m:r>
                          </m:sub>
                          <m:sup>
                            <m:r>
                              <a:rPr lang="en-US" altLang="zh-CN" sz="2000" i="1">
                                <a:solidFill>
                                  <a:schemeClr val="bg1"/>
                                </a:solidFill>
                                <a:latin typeface="Cambria Math" panose="02040503050406030204" pitchFamily="18" charset="0"/>
                              </a:rPr>
                              <m:t>𝛼</m:t>
                            </m:r>
                          </m:sup>
                        </m:sSubSup>
                        <m:r>
                          <a:rPr lang="en-US" altLang="zh-CN" sz="2000" i="1">
                            <a:solidFill>
                              <a:schemeClr val="bg1"/>
                            </a:solidFill>
                            <a:latin typeface="Cambria Math" panose="02040503050406030204" pitchFamily="18" charset="0"/>
                          </a:rPr>
                          <m:t>×</m:t>
                        </m:r>
                        <m:sSubSup>
                          <m:sSubSupPr>
                            <m:ctrlPr>
                              <a:rPr lang="zh-CN" altLang="zh-CN" sz="2000" i="1">
                                <a:solidFill>
                                  <a:schemeClr val="bg1"/>
                                </a:solidFill>
                                <a:latin typeface="Cambria Math" panose="02040503050406030204" pitchFamily="18" charset="0"/>
                              </a:rPr>
                            </m:ctrlPr>
                          </m:sSubSupPr>
                          <m:e>
                            <m:r>
                              <a:rPr lang="en-US" altLang="zh-CN" sz="2000" i="1">
                                <a:solidFill>
                                  <a:schemeClr val="bg1"/>
                                </a:solidFill>
                                <a:latin typeface="Cambria Math" panose="02040503050406030204" pitchFamily="18" charset="0"/>
                              </a:rPr>
                              <m:t>𝜂</m:t>
                            </m:r>
                          </m:e>
                          <m:sub>
                            <m:r>
                              <a:rPr lang="en-US" altLang="zh-CN" sz="2000" i="1">
                                <a:solidFill>
                                  <a:schemeClr val="bg1"/>
                                </a:solidFill>
                                <a:latin typeface="Cambria Math" panose="02040503050406030204" pitchFamily="18" charset="0"/>
                              </a:rPr>
                              <m:t>𝑖</m:t>
                            </m:r>
                            <m:r>
                              <a:rPr lang="en-US" altLang="zh-CN" sz="2000" i="1">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𝑗</m:t>
                            </m:r>
                            <m:r>
                              <a:rPr lang="en-US" altLang="zh-CN" sz="2000" i="1">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𝑘</m:t>
                            </m:r>
                          </m:sub>
                          <m:sup>
                            <m:r>
                              <a:rPr lang="en-US" altLang="zh-CN" sz="2000" i="1">
                                <a:solidFill>
                                  <a:schemeClr val="bg1"/>
                                </a:solidFill>
                                <a:latin typeface="Cambria Math" panose="02040503050406030204" pitchFamily="18" charset="0"/>
                              </a:rPr>
                              <m:t>𝛽</m:t>
                            </m:r>
                          </m:sup>
                        </m:sSubSup>
                      </m:num>
                      <m:den>
                        <m:nary>
                          <m:naryPr>
                            <m:chr m:val="∑"/>
                            <m:limLoc m:val="undOvr"/>
                            <m:ctrlPr>
                              <a:rPr lang="zh-CN" altLang="zh-CN" sz="2000" i="1">
                                <a:solidFill>
                                  <a:schemeClr val="bg1"/>
                                </a:solidFill>
                                <a:latin typeface="Cambria Math" panose="02040503050406030204" pitchFamily="18" charset="0"/>
                              </a:rPr>
                            </m:ctrlPr>
                          </m:naryPr>
                          <m:sub>
                            <m:r>
                              <a:rPr lang="en-US" altLang="zh-CN" sz="2000" i="1">
                                <a:solidFill>
                                  <a:schemeClr val="bg1"/>
                                </a:solidFill>
                                <a:latin typeface="Cambria Math" panose="02040503050406030204" pitchFamily="18" charset="0"/>
                              </a:rPr>
                              <m:t>𝑘</m:t>
                            </m:r>
                            <m:r>
                              <a:rPr lang="en-US" altLang="zh-CN" sz="2000" i="1">
                                <a:solidFill>
                                  <a:schemeClr val="bg1"/>
                                </a:solidFill>
                                <a:latin typeface="Cambria Math" panose="02040503050406030204" pitchFamily="18" charset="0"/>
                              </a:rPr>
                              <m:t>=1</m:t>
                            </m:r>
                          </m:sub>
                          <m:sup>
                            <m:d>
                              <m:dPr>
                                <m:begChr m:val="|"/>
                                <m:endChr m:val="|"/>
                                <m:ctrlPr>
                                  <a:rPr lang="zh-CN" altLang="zh-CN" sz="2000" i="1">
                                    <a:solidFill>
                                      <a:schemeClr val="bg1"/>
                                    </a:solidFill>
                                    <a:latin typeface="Cambria Math" panose="02040503050406030204" pitchFamily="18" charset="0"/>
                                  </a:rPr>
                                </m:ctrlPr>
                              </m:dPr>
                              <m:e>
                                <m:sSub>
                                  <m:sSubPr>
                                    <m:ctrlPr>
                                      <a:rPr lang="zh-CN" altLang="zh-CN" sz="2000" i="1">
                                        <a:solidFill>
                                          <a:schemeClr val="bg1"/>
                                        </a:solidFill>
                                        <a:latin typeface="Cambria Math" panose="02040503050406030204" pitchFamily="18" charset="0"/>
                                      </a:rPr>
                                    </m:ctrlPr>
                                  </m:sSubPr>
                                  <m:e>
                                    <m:r>
                                      <a:rPr lang="en-US" altLang="zh-CN" sz="2000" i="1">
                                        <a:solidFill>
                                          <a:schemeClr val="bg1"/>
                                        </a:solidFill>
                                        <a:latin typeface="Cambria Math" panose="02040503050406030204" pitchFamily="18" charset="0"/>
                                      </a:rPr>
                                      <m:t>𝑜𝑝𝑒𝑟𝑎𝑡𝑖𝑜𝑛</m:t>
                                    </m:r>
                                  </m:e>
                                  <m:sub>
                                    <m:r>
                                      <a:rPr lang="en-US" altLang="zh-CN" sz="2000" i="1">
                                        <a:solidFill>
                                          <a:schemeClr val="bg1"/>
                                        </a:solidFill>
                                        <a:latin typeface="Cambria Math" panose="02040503050406030204" pitchFamily="18" charset="0"/>
                                      </a:rPr>
                                      <m:t>𝑗</m:t>
                                    </m:r>
                                  </m:sub>
                                </m:sSub>
                              </m:e>
                            </m:d>
                          </m:sup>
                          <m:e>
                            <m:nary>
                              <m:naryPr>
                                <m:chr m:val="∑"/>
                                <m:limLoc m:val="undOvr"/>
                                <m:ctrlPr>
                                  <a:rPr lang="zh-CN" altLang="zh-CN" sz="2000" i="1">
                                    <a:solidFill>
                                      <a:schemeClr val="bg1"/>
                                    </a:solidFill>
                                    <a:latin typeface="Cambria Math" panose="02040503050406030204" pitchFamily="18" charset="0"/>
                                  </a:rPr>
                                </m:ctrlPr>
                              </m:naryPr>
                              <m:sub>
                                <m:r>
                                  <a:rPr lang="en-US" altLang="zh-CN" sz="2000" i="1">
                                    <a:solidFill>
                                      <a:schemeClr val="bg1"/>
                                    </a:solidFill>
                                    <a:latin typeface="Cambria Math" panose="02040503050406030204" pitchFamily="18" charset="0"/>
                                  </a:rPr>
                                  <m:t>𝑗</m:t>
                                </m:r>
                                <m:r>
                                  <a:rPr lang="en-US" altLang="zh-CN" sz="2000" i="1">
                                    <a:solidFill>
                                      <a:schemeClr val="bg1"/>
                                    </a:solidFill>
                                    <a:latin typeface="Cambria Math" panose="02040503050406030204" pitchFamily="18" charset="0"/>
                                  </a:rPr>
                                  <m:t>=1</m:t>
                                </m:r>
                              </m:sub>
                              <m:sup>
                                <m:d>
                                  <m:dPr>
                                    <m:begChr m:val="|"/>
                                    <m:endChr m:val="|"/>
                                    <m:ctrlPr>
                                      <a:rPr lang="zh-CN" altLang="zh-CN" sz="2000" i="1">
                                        <a:solidFill>
                                          <a:schemeClr val="bg1"/>
                                        </a:solidFill>
                                        <a:latin typeface="Cambria Math" panose="02040503050406030204" pitchFamily="18" charset="0"/>
                                      </a:rPr>
                                    </m:ctrlPr>
                                  </m:dPr>
                                  <m:e>
                                    <m:sSubSup>
                                      <m:sSubSupPr>
                                        <m:ctrlPr>
                                          <a:rPr lang="zh-CN" altLang="zh-CN" sz="2000" i="1">
                                            <a:solidFill>
                                              <a:schemeClr val="bg1"/>
                                            </a:solidFill>
                                            <a:latin typeface="Cambria Math" panose="02040503050406030204" pitchFamily="18" charset="0"/>
                                          </a:rPr>
                                        </m:ctrlPr>
                                      </m:sSubSupPr>
                                      <m:e>
                                        <m:r>
                                          <a:rPr lang="en-US" altLang="zh-CN" sz="2000" i="1">
                                            <a:solidFill>
                                              <a:schemeClr val="bg1"/>
                                            </a:solidFill>
                                            <a:latin typeface="Cambria Math" panose="02040503050406030204" pitchFamily="18" charset="0"/>
                                          </a:rPr>
                                          <m:t>𝑎𝑙𝑙𝑜𝑤𝑒𝑑</m:t>
                                        </m:r>
                                      </m:e>
                                      <m:sub>
                                        <m:r>
                                          <a:rPr lang="en-US" altLang="zh-CN" sz="2000" i="1">
                                            <a:solidFill>
                                              <a:schemeClr val="bg1"/>
                                            </a:solidFill>
                                            <a:latin typeface="Cambria Math" panose="02040503050406030204" pitchFamily="18" charset="0"/>
                                          </a:rPr>
                                          <m:t>𝑖</m:t>
                                        </m:r>
                                      </m:sub>
                                      <m:sup>
                                        <m:r>
                                          <a:rPr lang="en-US" altLang="zh-CN" sz="2000" i="1">
                                            <a:solidFill>
                                              <a:schemeClr val="bg1"/>
                                            </a:solidFill>
                                            <a:latin typeface="Cambria Math" panose="02040503050406030204" pitchFamily="18" charset="0"/>
                                          </a:rPr>
                                          <m:t>𝑥</m:t>
                                        </m:r>
                                      </m:sup>
                                    </m:sSubSup>
                                  </m:e>
                                </m:d>
                              </m:sup>
                              <m:e>
                                <m:sSubSup>
                                  <m:sSubSupPr>
                                    <m:ctrlPr>
                                      <a:rPr lang="zh-CN" altLang="zh-CN" sz="2000" i="1">
                                        <a:solidFill>
                                          <a:schemeClr val="bg1"/>
                                        </a:solidFill>
                                        <a:latin typeface="Cambria Math" panose="02040503050406030204" pitchFamily="18" charset="0"/>
                                      </a:rPr>
                                    </m:ctrlPr>
                                  </m:sSubSupPr>
                                  <m:e>
                                    <m:r>
                                      <a:rPr lang="en-US" altLang="zh-CN" sz="2000" i="1">
                                        <a:solidFill>
                                          <a:schemeClr val="bg1"/>
                                        </a:solidFill>
                                        <a:latin typeface="Cambria Math" panose="02040503050406030204" pitchFamily="18" charset="0"/>
                                      </a:rPr>
                                      <m:t>𝜏</m:t>
                                    </m:r>
                                  </m:e>
                                  <m:sub>
                                    <m:r>
                                      <a:rPr lang="en-US" altLang="zh-CN" sz="2000" i="1">
                                        <a:solidFill>
                                          <a:schemeClr val="bg1"/>
                                        </a:solidFill>
                                        <a:latin typeface="Cambria Math" panose="02040503050406030204" pitchFamily="18" charset="0"/>
                                      </a:rPr>
                                      <m:t>𝑖</m:t>
                                    </m:r>
                                    <m:r>
                                      <a:rPr lang="en-US" altLang="zh-CN" sz="2000" i="1">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𝑗</m:t>
                                    </m:r>
                                  </m:sub>
                                  <m:sup>
                                    <m:r>
                                      <a:rPr lang="en-US" altLang="zh-CN" sz="2000" i="1">
                                        <a:solidFill>
                                          <a:schemeClr val="bg1"/>
                                        </a:solidFill>
                                        <a:latin typeface="Cambria Math" panose="02040503050406030204" pitchFamily="18" charset="0"/>
                                      </a:rPr>
                                      <m:t>𝛼</m:t>
                                    </m:r>
                                  </m:sup>
                                </m:sSubSup>
                                <m:r>
                                  <a:rPr lang="en-US" altLang="zh-CN" sz="2000" i="1">
                                    <a:solidFill>
                                      <a:schemeClr val="bg1"/>
                                    </a:solidFill>
                                    <a:latin typeface="Cambria Math" panose="02040503050406030204" pitchFamily="18" charset="0"/>
                                  </a:rPr>
                                  <m:t>×</m:t>
                                </m:r>
                                <m:sSubSup>
                                  <m:sSubSupPr>
                                    <m:ctrlPr>
                                      <a:rPr lang="zh-CN" altLang="zh-CN" sz="2000" i="1">
                                        <a:solidFill>
                                          <a:schemeClr val="bg1"/>
                                        </a:solidFill>
                                        <a:latin typeface="Cambria Math" panose="02040503050406030204" pitchFamily="18" charset="0"/>
                                      </a:rPr>
                                    </m:ctrlPr>
                                  </m:sSubSupPr>
                                  <m:e>
                                    <m:r>
                                      <a:rPr lang="en-US" altLang="zh-CN" sz="2000" i="1">
                                        <a:solidFill>
                                          <a:schemeClr val="bg1"/>
                                        </a:solidFill>
                                        <a:latin typeface="Cambria Math" panose="02040503050406030204" pitchFamily="18" charset="0"/>
                                      </a:rPr>
                                      <m:t>𝜂</m:t>
                                    </m:r>
                                  </m:e>
                                  <m:sub>
                                    <m:r>
                                      <a:rPr lang="en-US" altLang="zh-CN" sz="2000" i="1">
                                        <a:solidFill>
                                          <a:schemeClr val="bg1"/>
                                        </a:solidFill>
                                        <a:latin typeface="Cambria Math" panose="02040503050406030204" pitchFamily="18" charset="0"/>
                                      </a:rPr>
                                      <m:t>𝑖</m:t>
                                    </m:r>
                                    <m:r>
                                      <a:rPr lang="en-US" altLang="zh-CN" sz="2000" i="1">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𝑗</m:t>
                                    </m:r>
                                    <m:r>
                                      <a:rPr lang="en-US" altLang="zh-CN" sz="2000" i="1">
                                        <a:solidFill>
                                          <a:schemeClr val="bg1"/>
                                        </a:solidFill>
                                        <a:latin typeface="Cambria Math" panose="02040503050406030204" pitchFamily="18" charset="0"/>
                                      </a:rPr>
                                      <m:t>,</m:t>
                                    </m:r>
                                    <m:r>
                                      <a:rPr lang="en-US" altLang="zh-CN" sz="2000" i="1">
                                        <a:solidFill>
                                          <a:schemeClr val="bg1"/>
                                        </a:solidFill>
                                        <a:latin typeface="Cambria Math" panose="02040503050406030204" pitchFamily="18" charset="0"/>
                                      </a:rPr>
                                      <m:t>𝑘</m:t>
                                    </m:r>
                                  </m:sub>
                                  <m:sup>
                                    <m:r>
                                      <a:rPr lang="en-US" altLang="zh-CN" sz="2000" i="1">
                                        <a:solidFill>
                                          <a:schemeClr val="bg1"/>
                                        </a:solidFill>
                                        <a:latin typeface="Cambria Math" panose="02040503050406030204" pitchFamily="18" charset="0"/>
                                      </a:rPr>
                                      <m:t>𝛽</m:t>
                                    </m:r>
                                  </m:sup>
                                </m:sSubSup>
                              </m:e>
                            </m:nary>
                          </m:e>
                        </m:nary>
                      </m:den>
                    </m:f>
                    <m:r>
                      <a:rPr lang="en-US" altLang="zh-CN" sz="2000" i="1">
                        <a:solidFill>
                          <a:schemeClr val="bg1"/>
                        </a:solidFill>
                        <a:latin typeface="Cambria Math" panose="02040503050406030204" pitchFamily="18" charset="0"/>
                      </a:rPr>
                      <m:t>    </m:t>
                    </m:r>
                    <m:r>
                      <m:rPr>
                        <m:sty m:val="p"/>
                      </m:rPr>
                      <a:rPr lang="en-US" altLang="zh-CN" sz="2000">
                        <a:solidFill>
                          <a:schemeClr val="bg1"/>
                        </a:solidFill>
                        <a:latin typeface="Cambria Math" panose="02040503050406030204" pitchFamily="18" charset="0"/>
                      </a:rPr>
                      <m:t>j</m:t>
                    </m:r>
                    <m:r>
                      <a:rPr lang="en-US" altLang="zh-CN" sz="2000">
                        <a:solidFill>
                          <a:schemeClr val="bg1"/>
                        </a:solidFill>
                        <a:latin typeface="Cambria Math" panose="02040503050406030204" pitchFamily="18" charset="0"/>
                      </a:rPr>
                      <m:t>∈</m:t>
                    </m:r>
                    <m:sSubSup>
                      <m:sSubSupPr>
                        <m:ctrlPr>
                          <a:rPr lang="zh-CN" altLang="zh-CN" sz="2000" i="1">
                            <a:solidFill>
                              <a:schemeClr val="bg1"/>
                            </a:solidFill>
                            <a:latin typeface="Cambria Math" panose="02040503050406030204" pitchFamily="18" charset="0"/>
                          </a:rPr>
                        </m:ctrlPr>
                      </m:sSubSupPr>
                      <m:e>
                        <m:r>
                          <a:rPr lang="en-US" altLang="zh-CN" sz="2000" i="1">
                            <a:solidFill>
                              <a:schemeClr val="bg1"/>
                            </a:solidFill>
                            <a:latin typeface="Cambria Math" panose="02040503050406030204" pitchFamily="18" charset="0"/>
                          </a:rPr>
                          <m:t>𝑎𝑙𝑙𝑜𝑤𝑒𝑑</m:t>
                        </m:r>
                      </m:e>
                      <m:sub>
                        <m:r>
                          <a:rPr lang="en-US" altLang="zh-CN" sz="2000" i="1">
                            <a:solidFill>
                              <a:schemeClr val="bg1"/>
                            </a:solidFill>
                            <a:latin typeface="Cambria Math" panose="02040503050406030204" pitchFamily="18" charset="0"/>
                          </a:rPr>
                          <m:t>𝑖</m:t>
                        </m:r>
                      </m:sub>
                      <m:sup>
                        <m:r>
                          <a:rPr lang="en-US" altLang="zh-CN" sz="2000" i="1">
                            <a:solidFill>
                              <a:schemeClr val="bg1"/>
                            </a:solidFill>
                            <a:latin typeface="Cambria Math" panose="02040503050406030204" pitchFamily="18" charset="0"/>
                          </a:rPr>
                          <m:t>𝑥</m:t>
                        </m:r>
                      </m:sup>
                    </m:sSubSup>
                    <m:r>
                      <a:rPr lang="en-US" altLang="zh-CN" sz="2000" i="1">
                        <a:solidFill>
                          <a:schemeClr val="bg1"/>
                        </a:solidFill>
                        <a:latin typeface="Cambria Math" panose="02040503050406030204" pitchFamily="18" charset="0"/>
                      </a:rPr>
                      <m:t> , </m:t>
                    </m:r>
                    <m:r>
                      <a:rPr lang="en-US" altLang="zh-CN" sz="2000" i="1">
                        <a:solidFill>
                          <a:schemeClr val="bg1"/>
                        </a:solidFill>
                        <a:latin typeface="Cambria Math" panose="02040503050406030204" pitchFamily="18" charset="0"/>
                      </a:rPr>
                      <m:t>𝑘</m:t>
                    </m:r>
                    <m:r>
                      <a:rPr lang="en-US" altLang="zh-CN" sz="2000">
                        <a:solidFill>
                          <a:schemeClr val="bg1"/>
                        </a:solidFill>
                        <a:latin typeface="Cambria Math" panose="02040503050406030204" pitchFamily="18" charset="0"/>
                      </a:rPr>
                      <m:t>∈</m:t>
                    </m:r>
                    <m:sSub>
                      <m:sSubPr>
                        <m:ctrlPr>
                          <a:rPr lang="zh-CN" altLang="zh-CN" sz="2000" i="1" smtClean="0">
                            <a:solidFill>
                              <a:schemeClr val="bg1"/>
                            </a:solidFill>
                            <a:latin typeface="Cambria Math" panose="02040503050406030204" pitchFamily="18" charset="0"/>
                          </a:rPr>
                        </m:ctrlPr>
                      </m:sSubPr>
                      <m:e>
                        <m:r>
                          <a:rPr lang="en-US" altLang="zh-CN" sz="2000" i="1">
                            <a:solidFill>
                              <a:schemeClr val="bg1"/>
                            </a:solidFill>
                            <a:latin typeface="Cambria Math" panose="02040503050406030204" pitchFamily="18" charset="0"/>
                          </a:rPr>
                          <m:t>𝑜𝑝𝑒𝑟𝑎𝑡𝑖𝑜𝑛</m:t>
                        </m:r>
                      </m:e>
                      <m:sub>
                        <m:r>
                          <a:rPr lang="en-US" altLang="zh-CN" sz="2000" i="1">
                            <a:solidFill>
                              <a:schemeClr val="bg1"/>
                            </a:solidFill>
                            <a:latin typeface="Cambria Math" panose="02040503050406030204" pitchFamily="18" charset="0"/>
                          </a:rPr>
                          <m:t>𝑗</m:t>
                        </m:r>
                      </m:sub>
                    </m:sSub>
                  </m:oMath>
                </a14:m>
                <a:endParaRPr lang="zh-CN" altLang="zh-CN" dirty="0"/>
              </a:p>
              <a:p>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xmlns="">
          <p:sp>
            <p:nvSpPr>
              <p:cNvPr id="2" name="原创设计师QQ598969553                    _6"/>
              <p:cNvSpPr>
                <a:spLocks noRot="1" noChangeAspect="1" noMove="1" noResize="1" noEditPoints="1" noAdjustHandles="1" noChangeArrowheads="1" noChangeShapeType="1" noTextEdit="1"/>
              </p:cNvSpPr>
              <p:nvPr/>
            </p:nvSpPr>
            <p:spPr bwMode="auto">
              <a:xfrm>
                <a:off x="343852" y="934180"/>
                <a:ext cx="11504295" cy="5829801"/>
              </a:xfrm>
              <a:prstGeom prst="rect">
                <a:avLst/>
              </a:prstGeom>
              <a:blipFill>
                <a:blip r:embed="rId3"/>
                <a:stretch>
                  <a:fillRect l="-1165" t="-125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18536847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233862" y="164739"/>
            <a:ext cx="357020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调度和重调度</a:t>
            </a:r>
          </a:p>
        </p:txBody>
      </p:sp>
      <p:cxnSp>
        <p:nvCxnSpPr>
          <p:cNvPr id="70" name="原创设计师QQ598969553                    _18"/>
          <p:cNvCxnSpPr/>
          <p:nvPr/>
        </p:nvCxnSpPr>
        <p:spPr>
          <a:xfrm flipH="1" flipV="1">
            <a:off x="8037195" y="518160"/>
            <a:ext cx="3798570" cy="2794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p:nvPr/>
        </p:nvCxnSpPr>
        <p:spPr>
          <a:xfrm flipH="1" flipV="1">
            <a:off x="330200" y="543560"/>
            <a:ext cx="3722370" cy="762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2" name="原创设计师QQ598969553                    _6"/>
          <p:cNvSpPr>
            <a:spLocks noChangeArrowheads="1"/>
          </p:cNvSpPr>
          <p:nvPr/>
        </p:nvSpPr>
        <p:spPr bwMode="auto">
          <a:xfrm>
            <a:off x="344170" y="1193165"/>
            <a:ext cx="11504295"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算法</a:t>
            </a:r>
            <a:r>
              <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的重调度调度策略</a:t>
            </a:r>
            <a:endPar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endPar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设备故障、原料短缺、订单变更、紧急插单等异常因素都会引起重调度，这里主要介绍因设备故障引起的重调度策略。</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设备故障导致的后果分两种：工作效率下降和中止运行。前者设备仍能运作，但在该设备上加工的工序的执行时间要延长。</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重调度执行过程如下：</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步骤</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&lt;1&gt;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：工序回收。移除所有设备</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上跟分配在故障设备的工序同属一个零部件的加工工序。</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步骤</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&lt;2&gt;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：执行分解分配策略。此时的任务集合是被移除工序所属的零部件任务，由于这些任务中可能存在部分工序已经是加工完成的了，因此只考虑已加工工序的后续未完成工序。若故障设备需停止运行，对应设备</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不参与重调度过程；若设备工作效率下降，对应设备</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仍可参与，但需要修改工序在该设备的执行时间。</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步骤</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&lt;3&gt;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：算法</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执行基于蚁群算法的车间调度策略，筛选最优的重调度方案。</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93363724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原创设计师QQ598969553                    _1"/>
          <p:cNvSpPr txBox="1"/>
          <p:nvPr/>
        </p:nvSpPr>
        <p:spPr>
          <a:xfrm>
            <a:off x="5962557" y="1910890"/>
            <a:ext cx="561372" cy="584775"/>
          </a:xfrm>
          <a:prstGeom prst="rect">
            <a:avLst/>
          </a:prstGeom>
          <a:noFill/>
          <a:effectLst/>
        </p:spPr>
        <p:txBody>
          <a:bodyPr wrap="none" rtlCol="0">
            <a:spAutoFit/>
          </a:bodyPr>
          <a:lstStyle/>
          <a:p>
            <a:r>
              <a:rPr lang="en-US" altLang="zh-CN" sz="3200" dirty="0">
                <a:gradFill>
                  <a:gsLst>
                    <a:gs pos="0">
                      <a:schemeClr val="bg1"/>
                    </a:gs>
                    <a:gs pos="100000">
                      <a:srgbClr val="B6B6B6"/>
                    </a:gs>
                  </a:gsLst>
                  <a:lin ang="5400000" scaled="0"/>
                </a:gradFill>
                <a:effectLst>
                  <a:outerShdw blurRad="50800" dist="38100" dir="2700000" algn="tl" rotWithShape="0">
                    <a:prstClr val="black">
                      <a:alpha val="40000"/>
                    </a:prstClr>
                  </a:outerShdw>
                </a:effectLst>
                <a:latin typeface="Impact" panose="020B0806030902050204" pitchFamily="34" charset="0"/>
              </a:rPr>
              <a:t>  </a:t>
            </a:r>
            <a:r>
              <a:rPr lang="en-US" altLang="zh-CN" sz="3200" dirty="0">
                <a:solidFill>
                  <a:schemeClr val="bg1"/>
                </a:solidFill>
                <a:effectLst>
                  <a:outerShdw blurRad="50800" dist="38100" dir="2700000" algn="tl" rotWithShape="0">
                    <a:prstClr val="black">
                      <a:alpha val="40000"/>
                    </a:prstClr>
                  </a:outerShdw>
                </a:effectLst>
                <a:latin typeface="Impact" panose="020B0806030902050204" pitchFamily="34" charset="0"/>
              </a:rPr>
              <a:t>1.</a:t>
            </a:r>
            <a:endParaRPr lang="en-US" altLang="zh-CN" sz="2400" dirty="0">
              <a:solidFill>
                <a:schemeClr val="bg1"/>
              </a:solidFill>
              <a:effectLst>
                <a:outerShdw blurRad="50800" dist="38100" dir="2700000" algn="tl" rotWithShape="0">
                  <a:prstClr val="black">
                    <a:alpha val="40000"/>
                  </a:prstClr>
                </a:outerShdw>
              </a:effectLst>
              <a:latin typeface="Impact" panose="020B0806030902050204" pitchFamily="34" charset="0"/>
            </a:endParaRPr>
          </a:p>
        </p:txBody>
      </p:sp>
      <p:sp>
        <p:nvSpPr>
          <p:cNvPr id="15" name="原创设计师QQ598969553                    _2"/>
          <p:cNvSpPr txBox="1"/>
          <p:nvPr/>
        </p:nvSpPr>
        <p:spPr>
          <a:xfrm>
            <a:off x="5924172" y="2750485"/>
            <a:ext cx="678391" cy="584775"/>
          </a:xfrm>
          <a:prstGeom prst="rect">
            <a:avLst/>
          </a:prstGeom>
          <a:noFill/>
          <a:effectLst/>
        </p:spPr>
        <p:txBody>
          <a:bodyPr wrap="none" rtlCol="0">
            <a:spAutoFit/>
          </a:bodyPr>
          <a:lstStyle/>
          <a:p>
            <a:r>
              <a:rPr lang="en-US" altLang="zh-CN" sz="3200" b="1" dirty="0"/>
              <a:t>  </a:t>
            </a:r>
            <a:r>
              <a:rPr lang="en-US" altLang="zh-CN" sz="3200" dirty="0">
                <a:solidFill>
                  <a:schemeClr val="bg1"/>
                </a:solidFill>
                <a:effectLst>
                  <a:outerShdw blurRad="50800" dist="38100" dir="2700000" algn="tl" rotWithShape="0">
                    <a:prstClr val="black">
                      <a:alpha val="40000"/>
                    </a:prstClr>
                  </a:outerShdw>
                </a:effectLst>
                <a:latin typeface="Impact" panose="020B0806030902050204" pitchFamily="34" charset="0"/>
              </a:rPr>
              <a:t>2.</a:t>
            </a:r>
            <a:endParaRPr lang="en-US" altLang="zh-CN" sz="2400" dirty="0">
              <a:solidFill>
                <a:schemeClr val="bg1"/>
              </a:solidFill>
              <a:effectLst>
                <a:outerShdw blurRad="50800" dist="38100" dir="2700000" algn="tl" rotWithShape="0">
                  <a:prstClr val="black">
                    <a:alpha val="40000"/>
                  </a:prstClr>
                </a:outerShdw>
              </a:effectLst>
              <a:latin typeface="Impact" panose="020B0806030902050204" pitchFamily="34" charset="0"/>
            </a:endParaRPr>
          </a:p>
        </p:txBody>
      </p:sp>
      <p:sp>
        <p:nvSpPr>
          <p:cNvPr id="16" name="原创设计师QQ598969553                    _3"/>
          <p:cNvSpPr txBox="1"/>
          <p:nvPr/>
        </p:nvSpPr>
        <p:spPr>
          <a:xfrm>
            <a:off x="5976984" y="3590080"/>
            <a:ext cx="622286" cy="584775"/>
          </a:xfrm>
          <a:prstGeom prst="rect">
            <a:avLst/>
          </a:prstGeom>
          <a:noFill/>
          <a:effectLst/>
        </p:spPr>
        <p:txBody>
          <a:bodyPr wrap="none" rtlCol="0">
            <a:spAutoFit/>
          </a:bodyPr>
          <a:lstStyle/>
          <a:p>
            <a:r>
              <a:rPr lang="en-US" altLang="zh-CN" sz="3200" dirty="0">
                <a:solidFill>
                  <a:schemeClr val="tx1">
                    <a:lumMod val="95000"/>
                    <a:lumOff val="5000"/>
                  </a:schemeClr>
                </a:solidFill>
                <a:latin typeface="Impact" panose="020B0806030902050204" pitchFamily="34" charset="0"/>
              </a:rPr>
              <a:t>  </a:t>
            </a:r>
            <a:r>
              <a:rPr lang="en-US" altLang="zh-CN" sz="3200" dirty="0">
                <a:solidFill>
                  <a:schemeClr val="bg1"/>
                </a:solidFill>
                <a:effectLst>
                  <a:outerShdw blurRad="50800" dist="38100" dir="2700000" algn="tl" rotWithShape="0">
                    <a:prstClr val="black">
                      <a:alpha val="40000"/>
                    </a:prstClr>
                  </a:outerShdw>
                </a:effectLst>
                <a:latin typeface="Impact" panose="020B0806030902050204" pitchFamily="34" charset="0"/>
              </a:rPr>
              <a:t>3.</a:t>
            </a:r>
            <a:endParaRPr lang="en-US" altLang="zh-CN" sz="2400" dirty="0">
              <a:solidFill>
                <a:schemeClr val="bg1"/>
              </a:solidFill>
              <a:effectLst>
                <a:outerShdw blurRad="50800" dist="38100" dir="2700000" algn="tl" rotWithShape="0">
                  <a:prstClr val="black">
                    <a:alpha val="40000"/>
                  </a:prstClr>
                </a:outerShdw>
              </a:effectLst>
              <a:latin typeface="Impact" panose="020B0806030902050204" pitchFamily="34" charset="0"/>
            </a:endParaRPr>
          </a:p>
        </p:txBody>
      </p:sp>
      <p:sp>
        <p:nvSpPr>
          <p:cNvPr id="17" name="原创设计师QQ598969553                    _4"/>
          <p:cNvSpPr txBox="1"/>
          <p:nvPr/>
        </p:nvSpPr>
        <p:spPr>
          <a:xfrm>
            <a:off x="5962557" y="4429675"/>
            <a:ext cx="651140" cy="584775"/>
          </a:xfrm>
          <a:prstGeom prst="rect">
            <a:avLst/>
          </a:prstGeom>
          <a:noFill/>
          <a:effectLst/>
        </p:spPr>
        <p:txBody>
          <a:bodyPr wrap="none" rtlCol="0">
            <a:spAutoFit/>
          </a:bodyPr>
          <a:lstStyle/>
          <a:p>
            <a:r>
              <a:rPr lang="en-US" altLang="zh-CN" sz="3200" b="1" dirty="0"/>
              <a:t>  </a:t>
            </a:r>
            <a:r>
              <a:rPr lang="en-US" altLang="zh-CN" sz="3200" dirty="0">
                <a:solidFill>
                  <a:schemeClr val="bg1"/>
                </a:solidFill>
                <a:effectLst>
                  <a:outerShdw blurRad="50800" dist="38100" dir="2700000" algn="tl" rotWithShape="0">
                    <a:prstClr val="black">
                      <a:alpha val="40000"/>
                    </a:prstClr>
                  </a:outerShdw>
                </a:effectLst>
                <a:latin typeface="Impact" panose="020B0806030902050204" pitchFamily="34" charset="0"/>
              </a:rPr>
              <a:t>4.</a:t>
            </a:r>
            <a:endParaRPr lang="en-US" altLang="zh-CN" sz="2400" dirty="0">
              <a:solidFill>
                <a:schemeClr val="bg1"/>
              </a:solidFill>
              <a:effectLst>
                <a:outerShdw blurRad="50800" dist="38100" dir="2700000" algn="tl" rotWithShape="0">
                  <a:prstClr val="black">
                    <a:alpha val="40000"/>
                  </a:prstClr>
                </a:outerShdw>
              </a:effectLst>
              <a:latin typeface="Impact" panose="020B0806030902050204" pitchFamily="34" charset="0"/>
            </a:endParaRPr>
          </a:p>
        </p:txBody>
      </p:sp>
      <p:cxnSp>
        <p:nvCxnSpPr>
          <p:cNvPr id="18" name="原创设计师QQ598969553                    _5"/>
          <p:cNvCxnSpPr/>
          <p:nvPr/>
        </p:nvCxnSpPr>
        <p:spPr>
          <a:xfrm>
            <a:off x="6793901" y="1910890"/>
            <a:ext cx="0" cy="3056549"/>
          </a:xfrm>
          <a:prstGeom prst="line">
            <a:avLst/>
          </a:prstGeom>
          <a:ln>
            <a:solidFill>
              <a:srgbClr val="FDFDFD"/>
            </a:solidFill>
          </a:ln>
        </p:spPr>
        <p:style>
          <a:lnRef idx="1">
            <a:schemeClr val="accent1"/>
          </a:lnRef>
          <a:fillRef idx="0">
            <a:schemeClr val="accent1"/>
          </a:fillRef>
          <a:effectRef idx="0">
            <a:schemeClr val="accent1"/>
          </a:effectRef>
          <a:fontRef idx="minor">
            <a:schemeClr val="tx1"/>
          </a:fontRef>
        </p:style>
      </p:cxnSp>
      <p:sp>
        <p:nvSpPr>
          <p:cNvPr id="19" name="原创设计师QQ598969553                    _6"/>
          <p:cNvSpPr>
            <a:spLocks noChangeArrowheads="1"/>
          </p:cNvSpPr>
          <p:nvPr/>
        </p:nvSpPr>
        <p:spPr bwMode="auto">
          <a:xfrm>
            <a:off x="7007243" y="1942133"/>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背景简介</a:t>
            </a:r>
            <a:endParaRPr lang="en-US"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原创设计师QQ598969553                    _7"/>
          <p:cNvSpPr>
            <a:spLocks noChangeArrowheads="1"/>
          </p:cNvSpPr>
          <p:nvPr/>
        </p:nvSpPr>
        <p:spPr bwMode="auto">
          <a:xfrm>
            <a:off x="7007243" y="2780934"/>
            <a:ext cx="30780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多</a:t>
            </a:r>
            <a:r>
              <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系统设计</a:t>
            </a:r>
            <a:endParaRPr lang="en-US"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原创设计师QQ598969553                    _8"/>
          <p:cNvSpPr>
            <a:spLocks noChangeArrowheads="1"/>
          </p:cNvSpPr>
          <p:nvPr/>
        </p:nvSpPr>
        <p:spPr bwMode="auto">
          <a:xfrm>
            <a:off x="7013336" y="3621323"/>
            <a:ext cx="30572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调度与重调度策略</a:t>
            </a:r>
            <a:endParaRPr lang="en-US"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原创设计师QQ598969553                    _9"/>
          <p:cNvSpPr>
            <a:spLocks noChangeArrowheads="1"/>
          </p:cNvSpPr>
          <p:nvPr/>
        </p:nvSpPr>
        <p:spPr bwMode="auto">
          <a:xfrm>
            <a:off x="7007243" y="4460124"/>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实验设计</a:t>
            </a:r>
          </a:p>
        </p:txBody>
      </p:sp>
      <p:sp>
        <p:nvSpPr>
          <p:cNvPr id="23" name="原创设计师QQ598969553                    _10"/>
          <p:cNvSpPr>
            <a:spLocks noChangeArrowheads="1"/>
          </p:cNvSpPr>
          <p:nvPr/>
        </p:nvSpPr>
        <p:spPr bwMode="auto">
          <a:xfrm>
            <a:off x="2870840" y="2620557"/>
            <a:ext cx="230704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7200" b="1" dirty="0">
                <a:solidFill>
                  <a:schemeClr val="bg1"/>
                </a:solidFill>
                <a:effectLst>
                  <a:outerShdw blurRad="63500" dist="635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目 录</a:t>
            </a:r>
            <a:endParaRPr lang="en-US" altLang="en-US" sz="7200" b="1" dirty="0">
              <a:solidFill>
                <a:schemeClr val="bg1"/>
              </a:solidFill>
              <a:effectLst>
                <a:outerShdw blurRad="63500" dist="635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原创设计师QQ598969553                    _11"/>
          <p:cNvSpPr txBox="1"/>
          <p:nvPr/>
        </p:nvSpPr>
        <p:spPr>
          <a:xfrm>
            <a:off x="2588712" y="3820886"/>
            <a:ext cx="2871299" cy="646331"/>
          </a:xfrm>
          <a:prstGeom prst="rect">
            <a:avLst/>
          </a:prstGeom>
          <a:noFill/>
        </p:spPr>
        <p:txBody>
          <a:bodyPr wrap="none" rtlCol="0">
            <a:spAutoFit/>
          </a:bodyPr>
          <a:lstStyle/>
          <a:p>
            <a:r>
              <a:rPr lang="en-US" altLang="zh-CN" sz="3600" dirty="0">
                <a:solidFill>
                  <a:schemeClr val="bg1"/>
                </a:solidFill>
                <a:effectLst>
                  <a:outerShdw blurRad="63500" dist="63500" dir="2700000" algn="tl" rotWithShape="0">
                    <a:prstClr val="black">
                      <a:alpha val="40000"/>
                    </a:prstClr>
                  </a:outerShdw>
                </a:effectLst>
                <a:latin typeface="Kartika" panose="02020503030404060203" pitchFamily="18" charset="0"/>
                <a:ea typeface="方正姚体" panose="02010601030101010101" pitchFamily="2" charset="-122"/>
                <a:cs typeface="Kartika" panose="02020503030404060203" pitchFamily="18" charset="0"/>
              </a:rPr>
              <a:t>CONCENTS</a:t>
            </a:r>
            <a:endParaRPr lang="zh-CN" altLang="en-US" sz="3600" dirty="0">
              <a:solidFill>
                <a:schemeClr val="bg1"/>
              </a:solidFill>
              <a:effectLst>
                <a:outerShdw blurRad="63500" dist="63500" dir="2700000" algn="tl" rotWithShape="0">
                  <a:prstClr val="black">
                    <a:alpha val="40000"/>
                  </a:prstClr>
                </a:outerShdw>
              </a:effectLst>
              <a:latin typeface="Kartika" panose="02020503030404060203" pitchFamily="18" charset="0"/>
              <a:ea typeface="方正姚体" panose="02010601030101010101" pitchFamily="2" charset="-122"/>
              <a:cs typeface="Kartika" panose="02020503030404060203"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原创设计师QQ598969553                    _1"/>
          <p:cNvSpPr txBox="1"/>
          <p:nvPr/>
        </p:nvSpPr>
        <p:spPr>
          <a:xfrm>
            <a:off x="5060300" y="1599455"/>
            <a:ext cx="2071401" cy="2215991"/>
          </a:xfrm>
          <a:prstGeom prst="rect">
            <a:avLst/>
          </a:prstGeom>
          <a:noFill/>
          <a:effectLst/>
        </p:spPr>
        <p:txBody>
          <a:bodyPr wrap="none" rtlCol="0">
            <a:spAutoFit/>
          </a:bodyPr>
          <a:lstStyle/>
          <a:p>
            <a:pPr algn="ctr"/>
            <a:r>
              <a:rPr lang="en-US" altLang="zh-CN" sz="13800" dirty="0">
                <a:solidFill>
                  <a:srgbClr val="FEFEFE"/>
                </a:solidFill>
                <a:effectLst>
                  <a:outerShdw blurRad="50800" dist="38100" dir="2700000" algn="tl" rotWithShape="0">
                    <a:prstClr val="black">
                      <a:alpha val="40000"/>
                    </a:prstClr>
                  </a:outerShdw>
                </a:effectLst>
                <a:latin typeface="Impact" panose="020B0806030902050204" pitchFamily="34" charset="0"/>
                <a:ea typeface="方正姚体" panose="02010601030101010101" pitchFamily="2" charset="-122"/>
              </a:rPr>
              <a:t>04</a:t>
            </a:r>
            <a:endParaRPr lang="zh-CN" altLang="en-US" sz="13800" dirty="0">
              <a:solidFill>
                <a:srgbClr val="FEFEFE"/>
              </a:solidFill>
              <a:effectLst>
                <a:outerShdw blurRad="50800" dist="38100" dir="2700000" algn="tl" rotWithShape="0">
                  <a:prstClr val="black">
                    <a:alpha val="40000"/>
                  </a:prstClr>
                </a:outerShdw>
              </a:effectLst>
              <a:latin typeface="Impact" panose="020B0806030902050204" pitchFamily="34" charset="0"/>
              <a:ea typeface="方正姚体" panose="02010601030101010101" pitchFamily="2" charset="-122"/>
            </a:endParaRPr>
          </a:p>
        </p:txBody>
      </p:sp>
      <p:sp>
        <p:nvSpPr>
          <p:cNvPr id="15" name="原创设计师QQ598969553                    _2"/>
          <p:cNvSpPr>
            <a:spLocks noChangeArrowheads="1"/>
          </p:cNvSpPr>
          <p:nvPr/>
        </p:nvSpPr>
        <p:spPr bwMode="auto">
          <a:xfrm>
            <a:off x="4597444" y="4485240"/>
            <a:ext cx="295465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5400" b="1" dirty="0">
                <a:solidFill>
                  <a:srgbClr val="FEFEFE"/>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实验设计</a:t>
            </a:r>
          </a:p>
        </p:txBody>
      </p:sp>
      <p:cxnSp>
        <p:nvCxnSpPr>
          <p:cNvPr id="16" name="原创设计师QQ598969553                    _3"/>
          <p:cNvCxnSpPr/>
          <p:nvPr/>
        </p:nvCxnSpPr>
        <p:spPr>
          <a:xfrm flipH="1">
            <a:off x="4504766" y="4150342"/>
            <a:ext cx="3140012" cy="2"/>
          </a:xfrm>
          <a:prstGeom prst="line">
            <a:avLst/>
          </a:prstGeom>
          <a:ln w="12700">
            <a:solidFill>
              <a:srgbClr val="FEFEF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951134"/>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875153" y="158839"/>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实验设计</a:t>
            </a:r>
          </a:p>
        </p:txBody>
      </p:sp>
      <p:cxnSp>
        <p:nvCxnSpPr>
          <p:cNvPr id="70" name="原创设计师QQ598969553                    _18"/>
          <p:cNvCxnSpPr>
            <a:cxnSpLocks/>
          </p:cNvCxnSpPr>
          <p:nvPr/>
        </p:nvCxnSpPr>
        <p:spPr>
          <a:xfrm flipH="1" flipV="1">
            <a:off x="7480151" y="532130"/>
            <a:ext cx="4355614" cy="1397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a:cxnSpLocks/>
          </p:cNvCxnSpPr>
          <p:nvPr/>
        </p:nvCxnSpPr>
        <p:spPr>
          <a:xfrm flipH="1">
            <a:off x="330200" y="532130"/>
            <a:ext cx="4381649" cy="1143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2" name="原创设计师QQ598969553                    _6"/>
          <p:cNvSpPr>
            <a:spLocks noChangeArrowheads="1"/>
          </p:cNvSpPr>
          <p:nvPr/>
        </p:nvSpPr>
        <p:spPr bwMode="auto">
          <a:xfrm>
            <a:off x="344170" y="1193165"/>
            <a:ext cx="1150429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8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实验目的：</a:t>
            </a:r>
            <a:endParaRPr lang="en-US" altLang="zh-CN" sz="28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、验证分解分配策略和基于蚁群算法的车间调度算法的可行性，即在调度方案的计算上和实际的最优调度方案能在一定的误差范围内。</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、验证多</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系统在复杂生产环境下应对动态不确定性的能力，包括设备故障</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修复、紧急插单等突发状况。</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原创设计师QQ598969553                    _6">
            <a:extLst>
              <a:ext uri="{FF2B5EF4-FFF2-40B4-BE49-F238E27FC236}">
                <a16:creationId xmlns:a16="http://schemas.microsoft.com/office/drawing/2014/main" id="{2F8D42C3-B0E2-4BEB-B9AD-967DB117A548}"/>
              </a:ext>
            </a:extLst>
          </p:cNvPr>
          <p:cNvSpPr>
            <a:spLocks noChangeArrowheads="1"/>
          </p:cNvSpPr>
          <p:nvPr/>
        </p:nvSpPr>
        <p:spPr bwMode="auto">
          <a:xfrm>
            <a:off x="344170" y="3719457"/>
            <a:ext cx="115042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8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实验仿真模型：</a:t>
            </a: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实验以美的总装内机自动线为背景。</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90553560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875153" y="158839"/>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实验设计</a:t>
            </a:r>
          </a:p>
        </p:txBody>
      </p:sp>
      <p:cxnSp>
        <p:nvCxnSpPr>
          <p:cNvPr id="70" name="原创设计师QQ598969553                    _18"/>
          <p:cNvCxnSpPr>
            <a:cxnSpLocks/>
          </p:cNvCxnSpPr>
          <p:nvPr/>
        </p:nvCxnSpPr>
        <p:spPr>
          <a:xfrm flipH="1" flipV="1">
            <a:off x="7480151" y="532130"/>
            <a:ext cx="4355614" cy="1397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a:cxnSpLocks/>
          </p:cNvCxnSpPr>
          <p:nvPr/>
        </p:nvCxnSpPr>
        <p:spPr>
          <a:xfrm flipH="1">
            <a:off x="330200" y="532130"/>
            <a:ext cx="4381649" cy="1143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2" name="原创设计师QQ598969553                    _6"/>
          <p:cNvSpPr>
            <a:spLocks noChangeArrowheads="1"/>
          </p:cNvSpPr>
          <p:nvPr/>
        </p:nvSpPr>
        <p:spPr bwMode="auto">
          <a:xfrm>
            <a:off x="344170" y="1193165"/>
            <a:ext cx="1150429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8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实验目的：</a:t>
            </a:r>
            <a:endParaRPr lang="en-US" altLang="zh-CN" sz="28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、验证分解分配策略和基于蚁群算法的车间调度算法的可行性，即在调度方案的计算上和实际的最优调度方案能在一定的误差范围内。</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、验证多</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系统在复杂生产环境下应对动态不确定性的能力，包括设备故障</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修复、紧急插单等突发状况。</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原创设计师QQ598969553                    _6">
            <a:extLst>
              <a:ext uri="{FF2B5EF4-FFF2-40B4-BE49-F238E27FC236}">
                <a16:creationId xmlns:a16="http://schemas.microsoft.com/office/drawing/2014/main" id="{2F8D42C3-B0E2-4BEB-B9AD-967DB117A548}"/>
              </a:ext>
            </a:extLst>
          </p:cNvPr>
          <p:cNvSpPr>
            <a:spLocks noChangeArrowheads="1"/>
          </p:cNvSpPr>
          <p:nvPr/>
        </p:nvSpPr>
        <p:spPr bwMode="auto">
          <a:xfrm>
            <a:off x="344170" y="3719457"/>
            <a:ext cx="115042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8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实验仿真模型：</a:t>
            </a: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实验以美的总装内机自动线为背景。</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a:extLst>
              <a:ext uri="{FF2B5EF4-FFF2-40B4-BE49-F238E27FC236}">
                <a16:creationId xmlns:a16="http://schemas.microsoft.com/office/drawing/2014/main" id="{EAFAB5B9-4F06-4929-9DCF-AF450E67A34F}"/>
              </a:ext>
            </a:extLst>
          </p:cNvPr>
          <p:cNvPicPr>
            <a:picLocks noChangeAspect="1"/>
          </p:cNvPicPr>
          <p:nvPr/>
        </p:nvPicPr>
        <p:blipFill>
          <a:blip r:embed="rId3"/>
          <a:stretch>
            <a:fillRect/>
          </a:stretch>
        </p:blipFill>
        <p:spPr>
          <a:xfrm>
            <a:off x="2369991" y="0"/>
            <a:ext cx="7452018" cy="6858000"/>
          </a:xfrm>
          <a:prstGeom prst="rect">
            <a:avLst/>
          </a:prstGeom>
        </p:spPr>
      </p:pic>
    </p:spTree>
    <p:extLst>
      <p:ext uri="{BB962C8B-B14F-4D97-AF65-F5344CB8AC3E}">
        <p14:creationId xmlns:p14="http://schemas.microsoft.com/office/powerpoint/2010/main" val="421794739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875153" y="158839"/>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实验设计</a:t>
            </a:r>
          </a:p>
        </p:txBody>
      </p:sp>
      <p:cxnSp>
        <p:nvCxnSpPr>
          <p:cNvPr id="70" name="原创设计师QQ598969553                    _18"/>
          <p:cNvCxnSpPr>
            <a:cxnSpLocks/>
          </p:cNvCxnSpPr>
          <p:nvPr/>
        </p:nvCxnSpPr>
        <p:spPr>
          <a:xfrm flipH="1" flipV="1">
            <a:off x="7480151" y="532130"/>
            <a:ext cx="4355614" cy="1397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a:cxnSpLocks/>
          </p:cNvCxnSpPr>
          <p:nvPr/>
        </p:nvCxnSpPr>
        <p:spPr>
          <a:xfrm flipH="1">
            <a:off x="330200" y="532130"/>
            <a:ext cx="4381649" cy="1143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2" name="原创设计师QQ598969553                    _6"/>
          <p:cNvSpPr>
            <a:spLocks noChangeArrowheads="1"/>
          </p:cNvSpPr>
          <p:nvPr/>
        </p:nvSpPr>
        <p:spPr bwMode="auto">
          <a:xfrm>
            <a:off x="344170" y="1193165"/>
            <a:ext cx="11504295"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8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实验目的：</a:t>
            </a:r>
            <a:endParaRPr lang="en-US" altLang="zh-CN" sz="28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、验证分解分配策略和基于蚁群算法的车间调度算法的可行性，即在调度方案的计算上和实际的最优调度方案能在一定的误差范围内。</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、验证多</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系统在复杂生产环境下应对动态不确定性的能力，包括设备故障</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修复、紧急插单等突发状况。</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原创设计师QQ598969553                    _6">
            <a:extLst>
              <a:ext uri="{FF2B5EF4-FFF2-40B4-BE49-F238E27FC236}">
                <a16:creationId xmlns:a16="http://schemas.microsoft.com/office/drawing/2014/main" id="{2F8D42C3-B0E2-4BEB-B9AD-967DB117A548}"/>
              </a:ext>
            </a:extLst>
          </p:cNvPr>
          <p:cNvSpPr>
            <a:spLocks noChangeArrowheads="1"/>
          </p:cNvSpPr>
          <p:nvPr/>
        </p:nvSpPr>
        <p:spPr bwMode="auto">
          <a:xfrm>
            <a:off x="344170" y="3719457"/>
            <a:ext cx="1150429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8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实验仿真模型：</a:t>
            </a: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实验以美的总装内机自动线为</a:t>
            </a:r>
            <a:r>
              <a:rPr lang="zh-CN" altLang="en-US"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背景。</a:t>
            </a:r>
          </a:p>
          <a:p>
            <a:pPr algn="l"/>
            <a:r>
              <a:rPr lang="zh-CN" altLang="en-US"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该自动线的装配工位、机械手合计</a:t>
            </a:r>
            <a:r>
              <a:rPr lang="en-US" altLang="zh-CN"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33</a:t>
            </a:r>
            <a:r>
              <a:rPr lang="zh-CN" altLang="en-US"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个，如固定板安装工位、电机盖安装工位等。</a:t>
            </a:r>
            <a:endParaRPr lang="en-US" altLang="zh-CN"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在该仿真模型中，设计</a:t>
            </a:r>
            <a:r>
              <a:rPr lang="en-US" altLang="zh-CN"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15</a:t>
            </a:r>
            <a:r>
              <a:rPr lang="zh-CN" altLang="en-US"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种工位</a:t>
            </a:r>
            <a:r>
              <a:rPr lang="en-US" altLang="zh-CN"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装配设备，分配到三个车间中；设计</a:t>
            </a:r>
            <a:r>
              <a:rPr lang="en-US" altLang="zh-CN"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种零部件的加工工艺，其中每个工序能在</a:t>
            </a:r>
            <a:r>
              <a:rPr lang="en-US" altLang="zh-CN"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种以上设备上进行，每种产品包含</a:t>
            </a:r>
            <a:r>
              <a:rPr lang="en-US" altLang="zh-CN"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种以上零部件。</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18646224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875153" y="158839"/>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实验设计</a:t>
            </a:r>
          </a:p>
        </p:txBody>
      </p:sp>
      <p:cxnSp>
        <p:nvCxnSpPr>
          <p:cNvPr id="70" name="原创设计师QQ598969553                    _18"/>
          <p:cNvCxnSpPr>
            <a:cxnSpLocks/>
          </p:cNvCxnSpPr>
          <p:nvPr/>
        </p:nvCxnSpPr>
        <p:spPr>
          <a:xfrm flipH="1" flipV="1">
            <a:off x="7480151" y="532130"/>
            <a:ext cx="4355614" cy="1397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a:cxnSpLocks/>
          </p:cNvCxnSpPr>
          <p:nvPr/>
        </p:nvCxnSpPr>
        <p:spPr>
          <a:xfrm flipH="1">
            <a:off x="330200" y="532130"/>
            <a:ext cx="4381649" cy="1143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2" name="原创设计师QQ598969553                    _6"/>
          <p:cNvSpPr>
            <a:spLocks noChangeArrowheads="1"/>
          </p:cNvSpPr>
          <p:nvPr/>
        </p:nvSpPr>
        <p:spPr bwMode="auto">
          <a:xfrm>
            <a:off x="344170" y="1193165"/>
            <a:ext cx="115042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28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设计三个实验：</a:t>
            </a:r>
            <a:endParaRPr lang="en-US" altLang="zh-CN" sz="28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原创设计师QQ598969553                    _6">
            <a:extLst>
              <a:ext uri="{FF2B5EF4-FFF2-40B4-BE49-F238E27FC236}">
                <a16:creationId xmlns:a16="http://schemas.microsoft.com/office/drawing/2014/main" id="{2F8D42C3-B0E2-4BEB-B9AD-967DB117A548}"/>
              </a:ext>
            </a:extLst>
          </p:cNvPr>
          <p:cNvSpPr>
            <a:spLocks noChangeArrowheads="1"/>
          </p:cNvSpPr>
          <p:nvPr/>
        </p:nvSpPr>
        <p:spPr bwMode="auto">
          <a:xfrm>
            <a:off x="344170" y="1847626"/>
            <a:ext cx="1150429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、调度策略实验：</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实验包含两种方案</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）各设备初始为空闲，比较调度策略所得方案与实际最优方案之间的时间误差。</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）各设备初始存在加工任务，比较调度策略所得方案与实际最优方案之间的时间误差。</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同时还需要比较调度方案所需的计算时间。</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原创设计师QQ598969553                    _6">
            <a:extLst>
              <a:ext uri="{FF2B5EF4-FFF2-40B4-BE49-F238E27FC236}">
                <a16:creationId xmlns:a16="http://schemas.microsoft.com/office/drawing/2014/main" id="{4E041BFD-8439-4D20-9203-1586DBC9C802}"/>
              </a:ext>
            </a:extLst>
          </p:cNvPr>
          <p:cNvSpPr>
            <a:spLocks noChangeArrowheads="1"/>
          </p:cNvSpPr>
          <p:nvPr/>
        </p:nvSpPr>
        <p:spPr bwMode="auto">
          <a:xfrm>
            <a:off x="344170" y="3902336"/>
            <a:ext cx="1150429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、设备故障</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修复导致的重调度实验：</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为每种设备设定一个故障触发的概率以及故障修复所需的时间，在设备故障和故障修复时各进行一次重调度，比较重调度和正常调度两种情况下的任务完成时间，以及重调度过程所需要的计算时间。</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原创设计师QQ598969553                    _6">
            <a:extLst>
              <a:ext uri="{FF2B5EF4-FFF2-40B4-BE49-F238E27FC236}">
                <a16:creationId xmlns:a16="http://schemas.microsoft.com/office/drawing/2014/main" id="{0C0DB0B8-FE71-4201-84FC-C479650A1399}"/>
              </a:ext>
            </a:extLst>
          </p:cNvPr>
          <p:cNvSpPr>
            <a:spLocks noChangeArrowheads="1"/>
          </p:cNvSpPr>
          <p:nvPr/>
        </p:nvSpPr>
        <p:spPr bwMode="auto">
          <a:xfrm>
            <a:off x="344170" y="5341493"/>
            <a:ext cx="1150429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、订单取消、更改、紧急订单导致的重调度实验：</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该情况下的调度规则相对简单，主要是验证任务变更对其他任务的影响。</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034319949"/>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原创设计师QQ598969553                    _1"/>
          <p:cNvSpPr txBox="1"/>
          <p:nvPr/>
        </p:nvSpPr>
        <p:spPr>
          <a:xfrm>
            <a:off x="4667564" y="1943699"/>
            <a:ext cx="2856872" cy="2215991"/>
          </a:xfrm>
          <a:prstGeom prst="rect">
            <a:avLst/>
          </a:prstGeom>
          <a:noFill/>
          <a:effectLst/>
        </p:spPr>
        <p:txBody>
          <a:bodyPr wrap="none" rtlCol="0">
            <a:spAutoFit/>
          </a:bodyPr>
          <a:lstStyle/>
          <a:p>
            <a:pPr algn="ctr"/>
            <a:r>
              <a:rPr lang="en-US" altLang="zh-CN" sz="13800" dirty="0">
                <a:solidFill>
                  <a:srgbClr val="FEFEFE"/>
                </a:solidFill>
                <a:effectLst>
                  <a:outerShdw blurRad="50800" dist="38100" dir="2700000" algn="tl" rotWithShape="0">
                    <a:prstClr val="black">
                      <a:alpha val="40000"/>
                    </a:prstClr>
                  </a:outerShdw>
                </a:effectLst>
                <a:latin typeface="Impact" panose="020B0806030902050204" pitchFamily="34" charset="0"/>
                <a:ea typeface="方正姚体" panose="02010601030101010101" pitchFamily="2" charset="-122"/>
              </a:rPr>
              <a:t>END</a:t>
            </a:r>
            <a:endParaRPr lang="zh-CN" altLang="en-US" sz="13800" dirty="0">
              <a:solidFill>
                <a:srgbClr val="FEFEFE"/>
              </a:solidFill>
              <a:effectLst>
                <a:outerShdw blurRad="50800" dist="38100" dir="2700000" algn="tl" rotWithShape="0">
                  <a:prstClr val="black">
                    <a:alpha val="40000"/>
                  </a:prstClr>
                </a:outerShdw>
              </a:effectLst>
              <a:latin typeface="Impact" panose="020B0806030902050204" pitchFamily="34" charset="0"/>
              <a:ea typeface="方正姚体" panose="02010601030101010101" pitchFamily="2" charset="-122"/>
            </a:endParaRPr>
          </a:p>
        </p:txBody>
      </p:sp>
    </p:spTree>
    <p:extLst>
      <p:ext uri="{BB962C8B-B14F-4D97-AF65-F5344CB8AC3E}">
        <p14:creationId xmlns:p14="http://schemas.microsoft.com/office/powerpoint/2010/main" val="3306251435"/>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原创设计师QQ598969553                    _1"/>
          <p:cNvSpPr txBox="1"/>
          <p:nvPr/>
        </p:nvSpPr>
        <p:spPr>
          <a:xfrm>
            <a:off x="5192548" y="1599455"/>
            <a:ext cx="1806905" cy="2215991"/>
          </a:xfrm>
          <a:prstGeom prst="rect">
            <a:avLst/>
          </a:prstGeom>
          <a:noFill/>
          <a:effectLst/>
        </p:spPr>
        <p:txBody>
          <a:bodyPr wrap="none" rtlCol="0">
            <a:spAutoFit/>
          </a:bodyPr>
          <a:lstStyle/>
          <a:p>
            <a:pPr algn="ctr"/>
            <a:r>
              <a:rPr lang="en-US" altLang="zh-CN" sz="13800" dirty="0">
                <a:solidFill>
                  <a:srgbClr val="FEFEFE"/>
                </a:solidFill>
                <a:effectLst>
                  <a:outerShdw blurRad="50800" dist="38100" dir="2700000" algn="tl" rotWithShape="0">
                    <a:prstClr val="black">
                      <a:alpha val="40000"/>
                    </a:prstClr>
                  </a:outerShdw>
                </a:effectLst>
                <a:latin typeface="Impact" panose="020B0806030902050204" pitchFamily="34" charset="0"/>
                <a:ea typeface="方正姚体" panose="02010601030101010101" pitchFamily="2" charset="-122"/>
              </a:rPr>
              <a:t>01</a:t>
            </a:r>
            <a:endParaRPr lang="zh-CN" altLang="en-US" sz="13800" dirty="0">
              <a:solidFill>
                <a:srgbClr val="FEFEFE"/>
              </a:solidFill>
              <a:effectLst>
                <a:outerShdw blurRad="50800" dist="38100" dir="2700000" algn="tl" rotWithShape="0">
                  <a:prstClr val="black">
                    <a:alpha val="40000"/>
                  </a:prstClr>
                </a:outerShdw>
              </a:effectLst>
              <a:latin typeface="Impact" panose="020B0806030902050204" pitchFamily="34" charset="0"/>
              <a:ea typeface="方正姚体" panose="02010601030101010101" pitchFamily="2" charset="-122"/>
            </a:endParaRPr>
          </a:p>
        </p:txBody>
      </p:sp>
      <p:sp>
        <p:nvSpPr>
          <p:cNvPr id="15" name="原创设计师QQ598969553                    _2"/>
          <p:cNvSpPr>
            <a:spLocks noChangeArrowheads="1"/>
          </p:cNvSpPr>
          <p:nvPr/>
        </p:nvSpPr>
        <p:spPr bwMode="auto">
          <a:xfrm>
            <a:off x="4697283" y="4028024"/>
            <a:ext cx="314001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5400" b="1" dirty="0">
                <a:solidFill>
                  <a:srgbClr val="FEFEFE"/>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背景</a:t>
            </a:r>
            <a:r>
              <a:rPr lang="zh-CN" sz="5400" b="1" dirty="0">
                <a:solidFill>
                  <a:srgbClr val="FEFEFE"/>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简介</a:t>
            </a:r>
          </a:p>
        </p:txBody>
      </p:sp>
      <p:cxnSp>
        <p:nvCxnSpPr>
          <p:cNvPr id="16" name="原创设计师QQ598969553                    _3"/>
          <p:cNvCxnSpPr/>
          <p:nvPr/>
        </p:nvCxnSpPr>
        <p:spPr>
          <a:xfrm flipH="1">
            <a:off x="4504766" y="3921734"/>
            <a:ext cx="3140012" cy="2"/>
          </a:xfrm>
          <a:prstGeom prst="line">
            <a:avLst/>
          </a:prstGeom>
          <a:ln w="12700">
            <a:solidFill>
              <a:srgbClr val="FEFEFE"/>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875153" y="158912"/>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背景介绍</a:t>
            </a:r>
          </a:p>
        </p:txBody>
      </p:sp>
      <p:cxnSp>
        <p:nvCxnSpPr>
          <p:cNvPr id="70" name="原创设计师QQ598969553                    _18"/>
          <p:cNvCxnSpPr/>
          <p:nvPr/>
        </p:nvCxnSpPr>
        <p:spPr>
          <a:xfrm flipH="1" flipV="1">
            <a:off x="8235919" y="543633"/>
            <a:ext cx="3600000" cy="253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p:nvPr/>
        </p:nvCxnSpPr>
        <p:spPr>
          <a:xfrm flipH="1" flipV="1">
            <a:off x="329953" y="543633"/>
            <a:ext cx="3600000" cy="253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19" name="原创设计师QQ598969553                    _6"/>
          <p:cNvSpPr>
            <a:spLocks noChangeArrowheads="1"/>
          </p:cNvSpPr>
          <p:nvPr/>
        </p:nvSpPr>
        <p:spPr bwMode="auto">
          <a:xfrm>
            <a:off x="330218" y="1242363"/>
            <a:ext cx="55354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制造业面临的市场环境复杂多变</a:t>
            </a:r>
          </a:p>
        </p:txBody>
      </p:sp>
      <p:sp>
        <p:nvSpPr>
          <p:cNvPr id="2" name="原创设计师QQ598969553                    _6"/>
          <p:cNvSpPr>
            <a:spLocks noChangeArrowheads="1"/>
          </p:cNvSpPr>
          <p:nvPr/>
        </p:nvSpPr>
        <p:spPr bwMode="auto">
          <a:xfrm>
            <a:off x="330835" y="1943100"/>
            <a:ext cx="115042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a:extLst>
              <a:ext uri="{FF2B5EF4-FFF2-40B4-BE49-F238E27FC236}">
                <a16:creationId xmlns:a16="http://schemas.microsoft.com/office/drawing/2014/main" id="{FD46420D-1200-403C-9FF0-758E1AF30377}"/>
              </a:ext>
            </a:extLst>
          </p:cNvPr>
          <p:cNvPicPr>
            <a:picLocks noChangeAspect="1"/>
          </p:cNvPicPr>
          <p:nvPr/>
        </p:nvPicPr>
        <p:blipFill>
          <a:blip r:embed="rId3"/>
          <a:stretch>
            <a:fillRect/>
          </a:stretch>
        </p:blipFill>
        <p:spPr>
          <a:xfrm>
            <a:off x="1993124" y="2136171"/>
            <a:ext cx="8408176" cy="25856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875153" y="158912"/>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背景介绍</a:t>
            </a:r>
          </a:p>
        </p:txBody>
      </p:sp>
      <p:cxnSp>
        <p:nvCxnSpPr>
          <p:cNvPr id="70" name="原创设计师QQ598969553                    _18"/>
          <p:cNvCxnSpPr/>
          <p:nvPr/>
        </p:nvCxnSpPr>
        <p:spPr>
          <a:xfrm flipH="1" flipV="1">
            <a:off x="8235919" y="543633"/>
            <a:ext cx="3600000" cy="253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p:nvPr/>
        </p:nvCxnSpPr>
        <p:spPr>
          <a:xfrm flipH="1" flipV="1">
            <a:off x="329953" y="543633"/>
            <a:ext cx="3600000" cy="253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19" name="原创设计师QQ598969553                    _6"/>
          <p:cNvSpPr>
            <a:spLocks noChangeArrowheads="1"/>
          </p:cNvSpPr>
          <p:nvPr/>
        </p:nvSpPr>
        <p:spPr bwMode="auto">
          <a:xfrm>
            <a:off x="330218" y="1242363"/>
            <a:ext cx="66127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现代车间调度过程中存在多种柔性因素</a:t>
            </a:r>
          </a:p>
        </p:txBody>
      </p:sp>
      <p:sp>
        <p:nvSpPr>
          <p:cNvPr id="2" name="原创设计师QQ598969553                    _6"/>
          <p:cNvSpPr>
            <a:spLocks noChangeArrowheads="1"/>
          </p:cNvSpPr>
          <p:nvPr/>
        </p:nvSpPr>
        <p:spPr bwMode="auto">
          <a:xfrm>
            <a:off x="330835" y="1943100"/>
            <a:ext cx="1150429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每个工件各加工工序具有多个可选加工工艺，以及受工艺约束的工序排序和机器选择等柔性因素存在，使得各工件加工具有多条可选工艺路线。随着问题规模的增长，求解时间将呈指数增长。</a:t>
            </a:r>
          </a:p>
        </p:txBody>
      </p:sp>
      <p:sp>
        <p:nvSpPr>
          <p:cNvPr id="9" name="原创设计师QQ598969553                    _6">
            <a:extLst>
              <a:ext uri="{FF2B5EF4-FFF2-40B4-BE49-F238E27FC236}">
                <a16:creationId xmlns:a16="http://schemas.microsoft.com/office/drawing/2014/main" id="{4C33B566-0CC0-4EA4-884F-338FA1A86010}"/>
              </a:ext>
            </a:extLst>
          </p:cNvPr>
          <p:cNvSpPr>
            <a:spLocks noChangeArrowheads="1"/>
          </p:cNvSpPr>
          <p:nvPr/>
        </p:nvSpPr>
        <p:spPr bwMode="auto">
          <a:xfrm>
            <a:off x="330218" y="3162520"/>
            <a:ext cx="51764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8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制造过程中存在多种不确定性</a:t>
            </a:r>
          </a:p>
        </p:txBody>
      </p:sp>
      <p:sp>
        <p:nvSpPr>
          <p:cNvPr id="12" name="原创设计师QQ598969553                    _6">
            <a:extLst>
              <a:ext uri="{FF2B5EF4-FFF2-40B4-BE49-F238E27FC236}">
                <a16:creationId xmlns:a16="http://schemas.microsoft.com/office/drawing/2014/main" id="{8E789741-8250-4B1B-BC73-AFA0AAC582BB}"/>
              </a:ext>
            </a:extLst>
          </p:cNvPr>
          <p:cNvSpPr>
            <a:spLocks noChangeArrowheads="1"/>
          </p:cNvSpPr>
          <p:nvPr/>
        </p:nvSpPr>
        <p:spPr bwMode="auto">
          <a:xfrm>
            <a:off x="329953" y="3843331"/>
            <a:ext cx="1150429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如由于工艺复杂和精度问题导致测试不合格，需返工返修；</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设备磨损、断裂、老化等故障问题导致工作效率下降甚至中断运行；</a:t>
            </a:r>
            <a:endPar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20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外部环境引起的不确定性：订单修改、撤回、紧急插单等问题。</a:t>
            </a:r>
            <a:endPar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481382318"/>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原创设计师QQ598969553                    _1"/>
          <p:cNvSpPr txBox="1"/>
          <p:nvPr/>
        </p:nvSpPr>
        <p:spPr>
          <a:xfrm>
            <a:off x="5085147" y="1599455"/>
            <a:ext cx="2021707" cy="2215991"/>
          </a:xfrm>
          <a:prstGeom prst="rect">
            <a:avLst/>
          </a:prstGeom>
          <a:noFill/>
          <a:effectLst/>
        </p:spPr>
        <p:txBody>
          <a:bodyPr wrap="none" rtlCol="0">
            <a:spAutoFit/>
          </a:bodyPr>
          <a:lstStyle/>
          <a:p>
            <a:pPr algn="ctr"/>
            <a:r>
              <a:rPr lang="en-US" altLang="zh-CN" sz="13800" dirty="0">
                <a:solidFill>
                  <a:srgbClr val="FEFEFE"/>
                </a:solidFill>
                <a:effectLst>
                  <a:outerShdw blurRad="50800" dist="38100" dir="2700000" algn="tl" rotWithShape="0">
                    <a:prstClr val="black">
                      <a:alpha val="40000"/>
                    </a:prstClr>
                  </a:outerShdw>
                </a:effectLst>
                <a:latin typeface="Impact" panose="020B0806030902050204" pitchFamily="34" charset="0"/>
                <a:ea typeface="方正姚体" panose="02010601030101010101" pitchFamily="2" charset="-122"/>
              </a:rPr>
              <a:t>02</a:t>
            </a:r>
            <a:endParaRPr lang="zh-CN" altLang="en-US" sz="13800" dirty="0">
              <a:solidFill>
                <a:srgbClr val="FEFEFE"/>
              </a:solidFill>
              <a:effectLst>
                <a:outerShdw blurRad="50800" dist="38100" dir="2700000" algn="tl" rotWithShape="0">
                  <a:prstClr val="black">
                    <a:alpha val="40000"/>
                  </a:prstClr>
                </a:outerShdw>
              </a:effectLst>
              <a:latin typeface="Impact" panose="020B0806030902050204" pitchFamily="34" charset="0"/>
              <a:ea typeface="方正姚体" panose="02010601030101010101" pitchFamily="2" charset="-122"/>
            </a:endParaRPr>
          </a:p>
        </p:txBody>
      </p:sp>
      <p:sp>
        <p:nvSpPr>
          <p:cNvPr id="15" name="原创设计师QQ598969553                    _2"/>
          <p:cNvSpPr>
            <a:spLocks noChangeArrowheads="1"/>
          </p:cNvSpPr>
          <p:nvPr/>
        </p:nvSpPr>
        <p:spPr bwMode="auto">
          <a:xfrm>
            <a:off x="2845362" y="4101383"/>
            <a:ext cx="645881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5400" b="1" dirty="0">
                <a:solidFill>
                  <a:srgbClr val="FEFEFE"/>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多</a:t>
            </a:r>
            <a:r>
              <a:rPr lang="en-US" altLang="zh-CN" sz="5400" b="1" dirty="0">
                <a:solidFill>
                  <a:srgbClr val="FEFEFE"/>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5400" b="1" dirty="0">
                <a:solidFill>
                  <a:srgbClr val="FEFEFE"/>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系统的设计</a:t>
            </a:r>
            <a:endParaRPr lang="en-US" altLang="en-US" sz="5400" b="1" dirty="0">
              <a:solidFill>
                <a:srgbClr val="FEFEFE"/>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16" name="原创设计师QQ598969553                    _3"/>
          <p:cNvCxnSpPr/>
          <p:nvPr/>
        </p:nvCxnSpPr>
        <p:spPr>
          <a:xfrm flipH="1">
            <a:off x="4504766" y="3921734"/>
            <a:ext cx="3140012" cy="2"/>
          </a:xfrm>
          <a:prstGeom prst="line">
            <a:avLst/>
          </a:prstGeom>
          <a:ln w="12700">
            <a:solidFill>
              <a:srgbClr val="FEFEFE"/>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875153" y="151407"/>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系统设计</a:t>
            </a:r>
          </a:p>
        </p:txBody>
      </p:sp>
      <p:cxnSp>
        <p:nvCxnSpPr>
          <p:cNvPr id="70" name="原创设计师QQ598969553                    _18"/>
          <p:cNvCxnSpPr>
            <a:cxnSpLocks/>
          </p:cNvCxnSpPr>
          <p:nvPr/>
        </p:nvCxnSpPr>
        <p:spPr>
          <a:xfrm flipH="1" flipV="1">
            <a:off x="7469393" y="536127"/>
            <a:ext cx="4366372" cy="9973"/>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a:cxnSpLocks/>
          </p:cNvCxnSpPr>
          <p:nvPr/>
        </p:nvCxnSpPr>
        <p:spPr>
          <a:xfrm flipH="1" flipV="1">
            <a:off x="330201" y="543560"/>
            <a:ext cx="4392406" cy="254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13" name="原创设计师QQ598969553                    _6">
            <a:extLst>
              <a:ext uri="{FF2B5EF4-FFF2-40B4-BE49-F238E27FC236}">
                <a16:creationId xmlns:a16="http://schemas.microsoft.com/office/drawing/2014/main" id="{D460DFB2-2941-4EBC-BD7C-C85639CC655F}"/>
              </a:ext>
            </a:extLst>
          </p:cNvPr>
          <p:cNvSpPr>
            <a:spLocks noChangeArrowheads="1"/>
          </p:cNvSpPr>
          <p:nvPr/>
        </p:nvSpPr>
        <p:spPr bwMode="auto">
          <a:xfrm>
            <a:off x="330201" y="920848"/>
            <a:ext cx="1150429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管理</a:t>
            </a:r>
            <a:r>
              <a:rPr lang="en-US" altLang="zh-CN"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系统的车间管理员，负责对系统内的</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进行管理和监控，功能包括</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的注册和注销、用户空调订单合法性检验、订单任务优先级的判定、</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运作状态的监控、系统工作日志的记录等。</a:t>
            </a:r>
          </a:p>
        </p:txBody>
      </p:sp>
      <p:sp>
        <p:nvSpPr>
          <p:cNvPr id="14" name="原创设计师QQ598969553                    _6">
            <a:extLst>
              <a:ext uri="{FF2B5EF4-FFF2-40B4-BE49-F238E27FC236}">
                <a16:creationId xmlns:a16="http://schemas.microsoft.com/office/drawing/2014/main" id="{DB21F30E-4470-448E-9602-DC3F6499E296}"/>
              </a:ext>
            </a:extLst>
          </p:cNvPr>
          <p:cNvSpPr>
            <a:spLocks noChangeArrowheads="1"/>
          </p:cNvSpPr>
          <p:nvPr/>
        </p:nvSpPr>
        <p:spPr bwMode="auto">
          <a:xfrm>
            <a:off x="330200" y="2244204"/>
            <a:ext cx="1150429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资源</a:t>
            </a:r>
            <a:r>
              <a:rPr lang="en-US" altLang="zh-CN"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资源</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表示系统中的车间和设备资源，负责对订单任务进行分解和分配，其中设备</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对所连接设备的工作状态和工作进度进行仿真。根据制造系统的结构，资源</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分为车间</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和设备</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。车间</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对其下的设备</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进行管辖。</a:t>
            </a:r>
          </a:p>
        </p:txBody>
      </p:sp>
      <p:sp>
        <p:nvSpPr>
          <p:cNvPr id="15" name="原创设计师QQ598969553                    _6">
            <a:extLst>
              <a:ext uri="{FF2B5EF4-FFF2-40B4-BE49-F238E27FC236}">
                <a16:creationId xmlns:a16="http://schemas.microsoft.com/office/drawing/2014/main" id="{AFA85B17-9965-471B-B57F-49E3A340B1AF}"/>
              </a:ext>
            </a:extLst>
          </p:cNvPr>
          <p:cNvSpPr>
            <a:spLocks noChangeArrowheads="1"/>
          </p:cNvSpPr>
          <p:nvPr/>
        </p:nvSpPr>
        <p:spPr bwMode="auto">
          <a:xfrm>
            <a:off x="427019" y="3661206"/>
            <a:ext cx="1150429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工艺</a:t>
            </a:r>
            <a:r>
              <a:rPr lang="en-US" altLang="zh-CN"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负责管理系统内的产品工艺信息和库存原材料，类似数据库，为其他</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提供产品工艺信息的查询接口</a:t>
            </a:r>
          </a:p>
        </p:txBody>
      </p:sp>
      <p:sp>
        <p:nvSpPr>
          <p:cNvPr id="16" name="原创设计师QQ598969553                    _6">
            <a:extLst>
              <a:ext uri="{FF2B5EF4-FFF2-40B4-BE49-F238E27FC236}">
                <a16:creationId xmlns:a16="http://schemas.microsoft.com/office/drawing/2014/main" id="{F35BEE51-3D71-45F6-A27C-374115C88E5E}"/>
              </a:ext>
            </a:extLst>
          </p:cNvPr>
          <p:cNvSpPr>
            <a:spLocks noChangeArrowheads="1"/>
          </p:cNvSpPr>
          <p:nvPr/>
        </p:nvSpPr>
        <p:spPr bwMode="auto">
          <a:xfrm>
            <a:off x="427018" y="4876504"/>
            <a:ext cx="1150429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监控</a:t>
            </a:r>
            <a:r>
              <a:rPr lang="en-US" altLang="zh-CN"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表示系统内的监控设备，如</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RFID</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读取器、摄像头、机械状态监测设备、机械故障诊断仪等，负责加工设备工作状态的信息采集以及故障分析，并将相关数据传送至管理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endPar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875153" y="151407"/>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系统设计</a:t>
            </a:r>
          </a:p>
        </p:txBody>
      </p:sp>
      <p:cxnSp>
        <p:nvCxnSpPr>
          <p:cNvPr id="70" name="原创设计师QQ598969553                    _18"/>
          <p:cNvCxnSpPr>
            <a:cxnSpLocks/>
          </p:cNvCxnSpPr>
          <p:nvPr/>
        </p:nvCxnSpPr>
        <p:spPr>
          <a:xfrm flipH="1" flipV="1">
            <a:off x="7469393" y="536127"/>
            <a:ext cx="4366372" cy="9973"/>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a:cxnSpLocks/>
          </p:cNvCxnSpPr>
          <p:nvPr/>
        </p:nvCxnSpPr>
        <p:spPr>
          <a:xfrm flipH="1" flipV="1">
            <a:off x="330201" y="543560"/>
            <a:ext cx="4392406" cy="254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13" name="原创设计师QQ598969553                    _6">
            <a:extLst>
              <a:ext uri="{FF2B5EF4-FFF2-40B4-BE49-F238E27FC236}">
                <a16:creationId xmlns:a16="http://schemas.microsoft.com/office/drawing/2014/main" id="{D460DFB2-2941-4EBC-BD7C-C85639CC655F}"/>
              </a:ext>
            </a:extLst>
          </p:cNvPr>
          <p:cNvSpPr>
            <a:spLocks noChangeArrowheads="1"/>
          </p:cNvSpPr>
          <p:nvPr/>
        </p:nvSpPr>
        <p:spPr bwMode="auto">
          <a:xfrm>
            <a:off x="330201" y="920848"/>
            <a:ext cx="115042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维修</a:t>
            </a:r>
            <a:r>
              <a:rPr lang="en-US" altLang="zh-CN"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对维修人员的工作状态和工作进度进行仿真。</a:t>
            </a:r>
          </a:p>
        </p:txBody>
      </p:sp>
      <p:sp>
        <p:nvSpPr>
          <p:cNvPr id="14" name="原创设计师QQ598969553                    _6">
            <a:extLst>
              <a:ext uri="{FF2B5EF4-FFF2-40B4-BE49-F238E27FC236}">
                <a16:creationId xmlns:a16="http://schemas.microsoft.com/office/drawing/2014/main" id="{DB21F30E-4470-448E-9602-DC3F6499E296}"/>
              </a:ext>
            </a:extLst>
          </p:cNvPr>
          <p:cNvSpPr>
            <a:spLocks noChangeArrowheads="1"/>
          </p:cNvSpPr>
          <p:nvPr/>
        </p:nvSpPr>
        <p:spPr bwMode="auto">
          <a:xfrm>
            <a:off x="330200" y="1613345"/>
            <a:ext cx="1150429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算法</a:t>
            </a:r>
            <a:r>
              <a:rPr lang="en-US" altLang="zh-CN"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对调度算法的逻辑封装，根据资源</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传达的设备集合以及加工任务进行问题求解，得到完成任务的最短时间。主要包含调度规则和应对突发不确定性的重调度策略。</a:t>
            </a:r>
          </a:p>
        </p:txBody>
      </p:sp>
    </p:spTree>
    <p:extLst>
      <p:ext uri="{BB962C8B-B14F-4D97-AF65-F5344CB8AC3E}">
        <p14:creationId xmlns:p14="http://schemas.microsoft.com/office/powerpoint/2010/main" val="113895226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原创设计师QQ598969553                    _17"/>
          <p:cNvSpPr>
            <a:spLocks noChangeArrowheads="1"/>
          </p:cNvSpPr>
          <p:nvPr/>
        </p:nvSpPr>
        <p:spPr bwMode="auto">
          <a:xfrm>
            <a:off x="4875153" y="151407"/>
            <a:ext cx="24416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4400" b="1"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系统设计</a:t>
            </a:r>
          </a:p>
        </p:txBody>
      </p:sp>
      <p:cxnSp>
        <p:nvCxnSpPr>
          <p:cNvPr id="70" name="原创设计师QQ598969553                    _18"/>
          <p:cNvCxnSpPr>
            <a:cxnSpLocks/>
          </p:cNvCxnSpPr>
          <p:nvPr/>
        </p:nvCxnSpPr>
        <p:spPr>
          <a:xfrm flipH="1" flipV="1">
            <a:off x="7469393" y="536127"/>
            <a:ext cx="4366372" cy="9973"/>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71" name="原创设计师QQ598969553                    _19"/>
          <p:cNvCxnSpPr>
            <a:cxnSpLocks/>
          </p:cNvCxnSpPr>
          <p:nvPr/>
        </p:nvCxnSpPr>
        <p:spPr>
          <a:xfrm flipH="1" flipV="1">
            <a:off x="330201" y="543560"/>
            <a:ext cx="4392406" cy="254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31049280-2E76-4992-9704-57D5883BEE6E}"/>
              </a:ext>
            </a:extLst>
          </p:cNvPr>
          <p:cNvPicPr>
            <a:picLocks noChangeAspect="1"/>
          </p:cNvPicPr>
          <p:nvPr/>
        </p:nvPicPr>
        <p:blipFill>
          <a:blip r:embed="rId3"/>
          <a:stretch>
            <a:fillRect/>
          </a:stretch>
        </p:blipFill>
        <p:spPr>
          <a:xfrm>
            <a:off x="1682673" y="1760103"/>
            <a:ext cx="8826654" cy="3337794"/>
          </a:xfrm>
          <a:prstGeom prst="rect">
            <a:avLst/>
          </a:prstGeom>
        </p:spPr>
      </p:pic>
      <p:sp>
        <p:nvSpPr>
          <p:cNvPr id="15" name="原创设计师QQ598969553                    _6">
            <a:extLst>
              <a:ext uri="{FF2B5EF4-FFF2-40B4-BE49-F238E27FC236}">
                <a16:creationId xmlns:a16="http://schemas.microsoft.com/office/drawing/2014/main" id="{FAAEEAEE-35EB-4302-A4B5-9D58F3C93A84}"/>
              </a:ext>
            </a:extLst>
          </p:cNvPr>
          <p:cNvSpPr>
            <a:spLocks noChangeArrowheads="1"/>
          </p:cNvSpPr>
          <p:nvPr/>
        </p:nvSpPr>
        <p:spPr bwMode="auto">
          <a:xfrm>
            <a:off x="496252" y="5583209"/>
            <a:ext cx="1150429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系统由一个全局管理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进行管理。由于多</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系统是分布式的系统，各个工厂的地理位置可能在任意的地点，因此为每个工厂分配一个子管理</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，对其中的车间设备进行管理。每个工厂又会配备若干算法</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、维修</a:t>
            </a:r>
            <a:r>
              <a:rPr lang="en-US" altLang="zh-CN"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Agent</a:t>
            </a:r>
            <a:r>
              <a:rPr lang="zh-CN" altLang="en-US" sz="2000" dirty="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sym typeface="微软雅黑" panose="020B0503020204020204" pitchFamily="34" charset="-122"/>
              </a:rPr>
              <a:t>，数量视车间设备的规模而定。</a:t>
            </a:r>
          </a:p>
        </p:txBody>
      </p:sp>
    </p:spTree>
    <p:extLst>
      <p:ext uri="{BB962C8B-B14F-4D97-AF65-F5344CB8AC3E}">
        <p14:creationId xmlns:p14="http://schemas.microsoft.com/office/powerpoint/2010/main" val="327998696"/>
      </p:ext>
    </p:extLst>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A000120141119A46KPBG</Template>
  <TotalTime>947</TotalTime>
  <Words>2114</Words>
  <Application>Microsoft Office PowerPoint</Application>
  <PresentationFormat>宽屏</PresentationFormat>
  <Paragraphs>158</Paragraphs>
  <Slides>25</Slides>
  <Notes>25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方正姚体</vt:lpstr>
      <vt:lpstr>黑体</vt:lpstr>
      <vt:lpstr>宋体</vt:lpstr>
      <vt:lpstr>微软雅黑</vt:lpstr>
      <vt:lpstr>Arial</vt:lpstr>
      <vt:lpstr>Calibri</vt:lpstr>
      <vt:lpstr>Calibri Light</vt:lpstr>
      <vt:lpstr>Cambria Math</vt:lpstr>
      <vt:lpstr>Impact</vt:lpstr>
      <vt:lpstr>Kartika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LWL</cp:lastModifiedBy>
  <cp:revision>585</cp:revision>
  <dcterms:created xsi:type="dcterms:W3CDTF">2014-06-18T03:33:00Z</dcterms:created>
  <dcterms:modified xsi:type="dcterms:W3CDTF">2018-01-17T17:38:17Z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