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3" r:id="rId3"/>
    <p:sldId id="365" r:id="rId5"/>
    <p:sldId id="366" r:id="rId6"/>
    <p:sldId id="411" r:id="rId7"/>
    <p:sldId id="441" r:id="rId8"/>
    <p:sldId id="442" r:id="rId9"/>
    <p:sldId id="412" r:id="rId10"/>
    <p:sldId id="443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4" r:id="rId20"/>
    <p:sldId id="475" r:id="rId21"/>
    <p:sldId id="477" r:id="rId22"/>
    <p:sldId id="478" r:id="rId23"/>
    <p:sldId id="513" r:id="rId24"/>
    <p:sldId id="514" r:id="rId25"/>
    <p:sldId id="481" r:id="rId26"/>
    <p:sldId id="495" r:id="rId27"/>
    <p:sldId id="496" r:id="rId28"/>
    <p:sldId id="483" r:id="rId29"/>
    <p:sldId id="404" r:id="rId30"/>
    <p:sldId id="484" r:id="rId31"/>
    <p:sldId id="486" r:id="rId32"/>
    <p:sldId id="487" r:id="rId33"/>
    <p:sldId id="488" r:id="rId34"/>
    <p:sldId id="489" r:id="rId35"/>
    <p:sldId id="490" r:id="rId36"/>
    <p:sldId id="491" r:id="rId37"/>
    <p:sldId id="492" r:id="rId38"/>
    <p:sldId id="515" r:id="rId39"/>
    <p:sldId id="516" r:id="rId40"/>
    <p:sldId id="517" r:id="rId41"/>
    <p:sldId id="493" r:id="rId42"/>
    <p:sldId id="399" r:id="rId43"/>
    <p:sldId id="386" r:id="rId44"/>
    <p:sldId id="494" r:id="rId45"/>
    <p:sldId id="394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138"/>
    <a:srgbClr val="152F47"/>
    <a:srgbClr val="FFC000"/>
    <a:srgbClr val="B12725"/>
    <a:srgbClr val="05BAC8"/>
    <a:srgbClr val="21AB82"/>
    <a:srgbClr val="F14124"/>
    <a:srgbClr val="5DCEAF"/>
    <a:srgbClr val="1A92A2"/>
    <a:srgbClr val="F69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6211" autoAdjust="0"/>
  </p:normalViewPr>
  <p:slideViewPr>
    <p:cSldViewPr snapToGrid="0">
      <p:cViewPr>
        <p:scale>
          <a:sx n="50" d="100"/>
          <a:sy n="50" d="100"/>
        </p:scale>
        <p:origin x="-1014" y="-1662"/>
      </p:cViewPr>
      <p:guideLst>
        <p:guide orient="horz" pos="1086"/>
        <p:guide pos="511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0" d="100"/>
        <a:sy n="60" d="100"/>
      </p:scale>
      <p:origin x="0" y="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94C5-14CB-487D-A19E-35A6782697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CC4D0-06CB-405D-A570-FCBB4E8A3C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原创设计师QQ598969553                    _1"/>
          <p:cNvSpPr>
            <a:spLocks noChangeArrowheads="1"/>
          </p:cNvSpPr>
          <p:nvPr/>
        </p:nvSpPr>
        <p:spPr bwMode="auto">
          <a:xfrm>
            <a:off x="3337561" y="1401008"/>
            <a:ext cx="5516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自动化测试方案</a:t>
            </a:r>
            <a:endParaRPr lang="zh-CN" altLang="en-US" sz="6000" b="1" dirty="0">
              <a:solidFill>
                <a:schemeClr val="bg1"/>
              </a:solidFill>
              <a:effectLst>
                <a:outerShdw blurRad="63500" dist="635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原创设计师QQ598969553                    _3"/>
          <p:cNvSpPr txBox="1"/>
          <p:nvPr/>
        </p:nvSpPr>
        <p:spPr>
          <a:xfrm>
            <a:off x="4741228" y="2713272"/>
            <a:ext cx="2593975" cy="52197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CODE REVIEW</a:t>
            </a:r>
            <a:endParaRPr lang="en-US" altLang="zh-CN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cs typeface="Kartika" panose="02020503030404060203" pitchFamily="18" charset="0"/>
            </a:endParaRPr>
          </a:p>
        </p:txBody>
      </p:sp>
      <p:sp>
        <p:nvSpPr>
          <p:cNvPr id="2" name="原创设计师QQ598969553                    _3"/>
          <p:cNvSpPr txBox="1"/>
          <p:nvPr/>
        </p:nvSpPr>
        <p:spPr>
          <a:xfrm>
            <a:off x="5235576" y="4484287"/>
            <a:ext cx="1605280" cy="5835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p>
            <a:pPr algn="ctr"/>
            <a:r>
              <a:rPr lang="zh-CN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汇报人：梁慰乐</a:t>
            </a:r>
            <a:endParaRPr lang="zh-CN" altLang="en-US" sz="1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cs typeface="Kartika" panose="02020503030404060203" pitchFamily="18" charset="0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导师：陈功</a:t>
            </a:r>
            <a:endParaRPr lang="zh-CN" altLang="en-US" sz="1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  <a:endParaRPr lang="zh-CN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46996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Monkey&amp;MonkeyRunner</a:t>
            </a:r>
            <a:endParaRPr lang="en-US" altLang="zh-CN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30835" y="1943100"/>
            <a:ext cx="11504295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也是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SDK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提供的测试工具，专门用于功能性测试，可以简单把它理解为一个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包，使用其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，可以编写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脚本去安装、启动一个应用程序，并能够定位应用中的各个控件，向其发送特定的事件流事件（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touch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drag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等）。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功能：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、多设备控制：能同时对多个设备和模拟器进行测试；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、截图、图片相似度比较；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、提供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MonkeyRecorder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录制回放脚本；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原理</a:t>
            </a:r>
            <a:endParaRPr lang="zh-CN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46996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Monkey&amp;MonkeyRunner</a:t>
            </a:r>
            <a:endParaRPr lang="en-US" altLang="zh-CN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30835" y="1943100"/>
            <a:ext cx="1150429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运行在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PC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端，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运行在设备上，可以简单认为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发送事件命令，由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操作设备，两者通过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Socket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通信。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0045" y="782955"/>
            <a:ext cx="5753735" cy="5681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  <a:endParaRPr lang="zh-CN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29279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endParaRPr lang="en-US" altLang="zh-CN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30835" y="1943100"/>
            <a:ext cx="11504295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几个重要的基础类：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MonkeyRunner: 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连接设备、线程休眠，加载、保存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MonkeyImage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；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MonkeyDevice: 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设备的实例，由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MonkeyRunner.waitForConnection()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返回，提供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drag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touch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 getText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方法；</a:t>
            </a:r>
            <a:endParaRPr lang="en-US" altLang="zh-CN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MonkeyImage: 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截图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HierarchyViewer、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EasyMonkeyDevice: 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两者配合可根据控件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定位到元素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  <a:endParaRPr lang="zh-CN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1134300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测试流程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--aapt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解析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apk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获取包名和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Launch Activity</a:t>
            </a:r>
            <a:endParaRPr lang="en-US" altLang="zh-CN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845" y="1921510"/>
            <a:ext cx="9951085" cy="4201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  <a:endParaRPr lang="zh-CN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98374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测试流程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--MonkeyRunner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安装、启动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apk</a:t>
            </a:r>
            <a:endParaRPr lang="en-US" altLang="zh-CN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785" y="1891665"/>
            <a:ext cx="6685915" cy="3485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  <a:endParaRPr lang="zh-CN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96837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测试流程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根据坐标或者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定位、操作元素</a:t>
            </a:r>
            <a:endParaRPr lang="zh-CN" alt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260" y="1823720"/>
            <a:ext cx="8961755" cy="1514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60" y="3841750"/>
            <a:ext cx="7133590" cy="1314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  <a:endParaRPr lang="zh-CN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00" y="1202055"/>
            <a:ext cx="1137539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测试流程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验证结果（</a:t>
            </a:r>
            <a:r>
              <a:rPr 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截图比对、定位元素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275" y="1857375"/>
            <a:ext cx="5990590" cy="1809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5" y="4222115"/>
            <a:ext cx="6762115" cy="257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  <a:endParaRPr lang="zh-CN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43503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的局限性</a:t>
            </a:r>
            <a:endParaRPr lang="zh-CN" alt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30835" y="1943100"/>
            <a:ext cx="115042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设备厂商多，定制化和很普遍，界面差异大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9370" y="1724025"/>
            <a:ext cx="2993390" cy="49580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670" y="1724025"/>
            <a:ext cx="3169285" cy="4958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  <a:endParaRPr lang="zh-CN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43503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的局限性</a:t>
            </a:r>
            <a:endParaRPr lang="zh-CN" alt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30835" y="1943100"/>
            <a:ext cx="115042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、对混合应用的的支持性很差、无法定位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WebView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中控件元素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635" y="571500"/>
            <a:ext cx="9142730" cy="5714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  <a:endParaRPr lang="zh-CN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43503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的局限性</a:t>
            </a:r>
            <a:endParaRPr lang="zh-CN" alt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30835" y="1943100"/>
            <a:ext cx="115042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、对混合应用的的支持性很差、无法定位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WebView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中控件元素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7855" y="749935"/>
            <a:ext cx="7219950" cy="559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原创设计师QQ598969553                    _1"/>
          <p:cNvSpPr txBox="1"/>
          <p:nvPr/>
        </p:nvSpPr>
        <p:spPr>
          <a:xfrm>
            <a:off x="5962557" y="1910890"/>
            <a:ext cx="561372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gradFill>
                  <a:gsLst>
                    <a:gs pos="0">
                      <a:schemeClr val="bg1"/>
                    </a:gs>
                    <a:gs pos="100000">
                      <a:srgbClr val="B6B6B6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  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1.</a:t>
            </a:r>
            <a:endParaRPr lang="en-US" altLang="zh-CN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5" name="原创设计师QQ598969553                    _2"/>
          <p:cNvSpPr txBox="1"/>
          <p:nvPr/>
        </p:nvSpPr>
        <p:spPr>
          <a:xfrm>
            <a:off x="5924172" y="2750485"/>
            <a:ext cx="678391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  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2.</a:t>
            </a:r>
            <a:endParaRPr lang="en-US" altLang="zh-CN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6" name="原创设计师QQ598969553                    _3"/>
          <p:cNvSpPr txBox="1"/>
          <p:nvPr/>
        </p:nvSpPr>
        <p:spPr>
          <a:xfrm>
            <a:off x="5976984" y="3590080"/>
            <a:ext cx="622286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  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3.</a:t>
            </a:r>
            <a:endParaRPr lang="en-US" altLang="zh-CN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7" name="原创设计师QQ598969553                    _4"/>
          <p:cNvSpPr txBox="1"/>
          <p:nvPr/>
        </p:nvSpPr>
        <p:spPr>
          <a:xfrm>
            <a:off x="5962557" y="4429675"/>
            <a:ext cx="65114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  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4.</a:t>
            </a:r>
            <a:endParaRPr lang="en-US" altLang="zh-CN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cxnSp>
        <p:nvCxnSpPr>
          <p:cNvPr id="18" name="原创设计师QQ598969553                    _5"/>
          <p:cNvCxnSpPr/>
          <p:nvPr/>
        </p:nvCxnSpPr>
        <p:spPr>
          <a:xfrm>
            <a:off x="6793901" y="1910890"/>
            <a:ext cx="0" cy="3056549"/>
          </a:xfrm>
          <a:prstGeom prst="line">
            <a:avLst/>
          </a:prstGeom>
          <a:ln>
            <a:solidFill>
              <a:srgbClr val="FDFD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7007243" y="1942133"/>
            <a:ext cx="26720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自动化测试简介</a:t>
            </a:r>
            <a:endParaRPr lang="en-US" alt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原创设计师QQ598969553                    _7"/>
          <p:cNvSpPr>
            <a:spLocks noChangeArrowheads="1"/>
          </p:cNvSpPr>
          <p:nvPr/>
        </p:nvSpPr>
        <p:spPr bwMode="auto">
          <a:xfrm>
            <a:off x="7007243" y="2780934"/>
            <a:ext cx="29279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endParaRPr lang="en-US" alt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原创设计师QQ598969553                    _8"/>
          <p:cNvSpPr>
            <a:spLocks noChangeArrowheads="1"/>
          </p:cNvSpPr>
          <p:nvPr/>
        </p:nvSpPr>
        <p:spPr bwMode="auto">
          <a:xfrm>
            <a:off x="7013336" y="3621323"/>
            <a:ext cx="160909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  <a:endParaRPr lang="en-US" alt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原创设计师QQ598969553                    _9"/>
          <p:cNvSpPr>
            <a:spLocks noChangeArrowheads="1"/>
          </p:cNvSpPr>
          <p:nvPr/>
        </p:nvSpPr>
        <p:spPr bwMode="auto">
          <a:xfrm>
            <a:off x="7007243" y="4460124"/>
            <a:ext cx="192913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总结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&amp;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展望</a:t>
            </a:r>
            <a:endParaRPr lang="zh-CN" alt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原创设计师QQ598969553                    _10"/>
          <p:cNvSpPr>
            <a:spLocks noChangeArrowheads="1"/>
          </p:cNvSpPr>
          <p:nvPr/>
        </p:nvSpPr>
        <p:spPr bwMode="auto">
          <a:xfrm>
            <a:off x="2870840" y="2620557"/>
            <a:ext cx="230704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录</a:t>
            </a:r>
            <a:endParaRPr lang="en-US" altLang="en-US" sz="7200" b="1" dirty="0">
              <a:solidFill>
                <a:schemeClr val="bg1"/>
              </a:solidFill>
              <a:effectLst>
                <a:outerShdw blurRad="63500" dist="635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原创设计师QQ598969553                    _11"/>
          <p:cNvSpPr txBox="1"/>
          <p:nvPr/>
        </p:nvSpPr>
        <p:spPr>
          <a:xfrm>
            <a:off x="2588712" y="3820886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CONCENTS</a:t>
            </a:r>
            <a:endParaRPr lang="zh-CN" altLang="en-US" sz="3600" dirty="0">
              <a:solidFill>
                <a:schemeClr val="bg1"/>
              </a:solidFill>
              <a:effectLst>
                <a:outerShdw blurRad="63500" dist="635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  <a:endParaRPr lang="zh-CN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43503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的局限性</a:t>
            </a:r>
            <a:endParaRPr lang="zh-CN" alt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30835" y="1943100"/>
            <a:ext cx="1150429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、对混合应用的的支持性很差、无法定位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WebView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中控件元素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折中的办法是根据坐标对元素进行操作，例如：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2455" y="288925"/>
            <a:ext cx="7245350" cy="6402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  <a:endParaRPr lang="zh-CN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43503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的局限性</a:t>
            </a:r>
            <a:endParaRPr lang="zh-CN" alt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30835" y="1943100"/>
            <a:ext cx="11504295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、对混合应用的的支持性很差、无法定位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WebView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中控件元素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折中的办法是根据坐标对元素进行操作，例如：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）先在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768*1280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的设备中获取元素的坐标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60,98)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1080*1920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的设备中进行坐标转化：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x=60*(1080.0/768);</a:t>
            </a:r>
            <a:endParaRPr lang="en-US" altLang="zh-CN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y=98*(1920.0/1280);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835" y="4293870"/>
            <a:ext cx="6438265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5818505"/>
            <a:ext cx="8733155" cy="704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  <a:endParaRPr lang="zh-CN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43503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的局限性</a:t>
            </a:r>
            <a:endParaRPr lang="zh-CN" alt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30835" y="1943100"/>
            <a:ext cx="11504295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、对混合应用的的支持性很差、无法定位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WebView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中控件元素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折中的办法是根据坐标对元素进行操作，例如：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）先在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768*1280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的设备中获取元素的坐标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(60,98)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1080*1920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的设备中进行坐标转化：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x=60*(1080.0/768);</a:t>
            </a:r>
            <a:endParaRPr lang="en-US" altLang="zh-CN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y=98*(1920.0/1280);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835" y="4293870"/>
            <a:ext cx="6438265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5818505"/>
            <a:ext cx="8733155" cy="704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715" y="111760"/>
            <a:ext cx="4242435" cy="6634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370" y="111760"/>
            <a:ext cx="4241165" cy="6634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  <a:endParaRPr lang="zh-CN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43503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的局限性</a:t>
            </a:r>
            <a:endParaRPr lang="zh-CN" alt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30835" y="1943100"/>
            <a:ext cx="115042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适合在原生应用里面进行测试。但页面内可能会出现多个控件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相同的情况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  <a:endParaRPr lang="zh-CN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43503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的局限性</a:t>
            </a:r>
            <a:endParaRPr lang="zh-CN" alt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30835" y="1943100"/>
            <a:ext cx="115042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适合在原生应用里面进行测试。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065" y="653415"/>
            <a:ext cx="9142730" cy="5714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  <a:endParaRPr lang="zh-CN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43503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的局限性</a:t>
            </a:r>
            <a:endParaRPr lang="zh-CN" alt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30835" y="1943100"/>
            <a:ext cx="115042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适合在原生应用里面进行测试。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065" y="653415"/>
            <a:ext cx="9142730" cy="57143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65" y="653415"/>
            <a:ext cx="9142730" cy="5714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  <a:endParaRPr lang="zh-CN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43503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的局限性</a:t>
            </a:r>
            <a:endParaRPr lang="zh-CN" alt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30835" y="1943100"/>
            <a:ext cx="115042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重复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控件定位的解决方法</a:t>
            </a:r>
            <a:endParaRPr lang="en-US" altLang="zh-CN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3601085"/>
            <a:ext cx="7761605" cy="29902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2552065"/>
            <a:ext cx="5752465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原创设计师QQ598969553                    _1"/>
          <p:cNvSpPr txBox="1"/>
          <p:nvPr/>
        </p:nvSpPr>
        <p:spPr>
          <a:xfrm>
            <a:off x="5060300" y="1609615"/>
            <a:ext cx="2071401" cy="221599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方正姚体" panose="02010601030101010101" pitchFamily="2" charset="-122"/>
              </a:rPr>
              <a:t>03</a:t>
            </a:r>
            <a:endParaRPr lang="zh-CN" altLang="en-US" sz="13800" dirty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方正姚体" panose="02010601030101010101" pitchFamily="2" charset="-122"/>
            </a:endParaRPr>
          </a:p>
        </p:txBody>
      </p:sp>
      <p:sp>
        <p:nvSpPr>
          <p:cNvPr id="15" name="原创设计师QQ598969553                    _2"/>
          <p:cNvSpPr>
            <a:spLocks noChangeArrowheads="1"/>
          </p:cNvSpPr>
          <p:nvPr/>
        </p:nvSpPr>
        <p:spPr bwMode="auto">
          <a:xfrm>
            <a:off x="4645879" y="4328072"/>
            <a:ext cx="293243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54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  <a:endParaRPr lang="en-US" altLang="en-US" sz="5400" b="1" dirty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6" name="原创设计师QQ598969553                    _3"/>
          <p:cNvCxnSpPr/>
          <p:nvPr/>
        </p:nvCxnSpPr>
        <p:spPr>
          <a:xfrm flipH="1">
            <a:off x="4504766" y="3993174"/>
            <a:ext cx="3140012" cy="2"/>
          </a:xfrm>
          <a:prstGeom prst="line">
            <a:avLst/>
          </a:prstGeom>
          <a:ln w="1270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4233862" y="164739"/>
            <a:ext cx="354076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  <a:endParaRPr lang="zh-CN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 flipV="1">
            <a:off x="8037195" y="518160"/>
            <a:ext cx="3798570" cy="2794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3722370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44170" y="1193165"/>
            <a:ext cx="11504295" cy="532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是一个</a:t>
            </a:r>
            <a:r>
              <a:rPr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开源、跨平台的自动化测试工具，适用于测试原生或者混合型的移动app，支持</a:t>
            </a:r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Android/IOS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WebDriver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协议驱动移动设备，可以使用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、Python、Ruby、C#、Clojure、Objective-c、JavaScript以及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Perl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等语言编写测试脚本。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可以集成任意测试框架驱动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，如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TestNg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JUnit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支持多设备检测。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开源，社区很活跃。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在Android 4.2以上是用UiAutomator，Android 2.3 ~ 4.1用的是 Instrumentation，也就说Appium同时封装了UiAutomator和Instrumentation。所以Appium拥有了以上几大框架的所有优点：跨App，支持Native App、Hybird App、Web App，还支持N种语言来编写你的测试脚本。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4233862" y="164739"/>
            <a:ext cx="354076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原理</a:t>
            </a:r>
            <a:endParaRPr lang="zh-CN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 flipV="1">
            <a:off x="8037195" y="518160"/>
            <a:ext cx="3798570" cy="2794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3722370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44170" y="1193165"/>
            <a:ext cx="11504295" cy="439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C/S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架构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运行的时候Server端会监听Client端发过来的命令，翻译这些命令发送给移动设备或模拟器，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  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然后移动设备或模拟器做出响应的反应。正是因为这种架构，所以Client可以使用Appium   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  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client libraries多种语言的测试脚本，而且Server端完全可以部署在服务器上，甚至云服务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  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器。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 Server:</a:t>
            </a:r>
            <a:endParaRPr lang="en-US" altLang="zh-CN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  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Node.js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编写。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 Client:</a:t>
            </a:r>
            <a:endParaRPr lang="en-US" altLang="zh-CN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	  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执行测试脚本的机器，可以狭义理解为使用各种语言编写的脚本。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Session: 每个Client连接到Server以后都会有一个Session ID，而且Client发送命令到Server端都需 	  要这个Session ID，因为这个seesion id代表了你所打开的浏览器或者是移动设备的模拟器。	  所以你甚至可以打开N个Session，同时测试不同的设备或模拟器。</a:t>
            </a:r>
            <a:endParaRPr lang="en-US" altLang="zh-CN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原创设计师QQ598969553                    _1"/>
          <p:cNvSpPr txBox="1"/>
          <p:nvPr/>
        </p:nvSpPr>
        <p:spPr>
          <a:xfrm>
            <a:off x="5192548" y="1599455"/>
            <a:ext cx="1806905" cy="221599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方正姚体" panose="02010601030101010101" pitchFamily="2" charset="-122"/>
              </a:rPr>
              <a:t>01</a:t>
            </a:r>
            <a:endParaRPr lang="zh-CN" altLang="en-US" sz="13800" dirty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方正姚体" panose="02010601030101010101" pitchFamily="2" charset="-122"/>
            </a:endParaRPr>
          </a:p>
        </p:txBody>
      </p:sp>
      <p:sp>
        <p:nvSpPr>
          <p:cNvPr id="15" name="原创设计师QQ598969553                    _2"/>
          <p:cNvSpPr>
            <a:spLocks noChangeArrowheads="1"/>
          </p:cNvSpPr>
          <p:nvPr/>
        </p:nvSpPr>
        <p:spPr bwMode="auto">
          <a:xfrm>
            <a:off x="3632276" y="4156569"/>
            <a:ext cx="498348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sz="54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自动化测试简介</a:t>
            </a:r>
            <a:endParaRPr lang="zh-CN" sz="5400" b="1" dirty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6" name="原创设计师QQ598969553                    _3"/>
          <p:cNvCxnSpPr/>
          <p:nvPr/>
        </p:nvCxnSpPr>
        <p:spPr>
          <a:xfrm flipH="1">
            <a:off x="4504766" y="3921734"/>
            <a:ext cx="3140012" cy="2"/>
          </a:xfrm>
          <a:prstGeom prst="line">
            <a:avLst/>
          </a:prstGeom>
          <a:ln w="1270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4233862" y="164739"/>
            <a:ext cx="354076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原理</a:t>
            </a:r>
            <a:endParaRPr lang="zh-CN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 flipV="1">
            <a:off x="8037195" y="518160"/>
            <a:ext cx="3798570" cy="2794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3722370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原创设计师QQ598969553                    _6"/>
          <p:cNvSpPr>
            <a:spLocks noChangeArrowheads="1"/>
          </p:cNvSpPr>
          <p:nvPr/>
        </p:nvSpPr>
        <p:spPr bwMode="auto">
          <a:xfrm>
            <a:off x="599440" y="5095240"/>
            <a:ext cx="11504295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左边：我们编写的测试脚本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中间：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 Server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，接受、解析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WebDriver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标准请求，转发给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Bootstrap.jar</a:t>
            </a:r>
            <a:endParaRPr lang="en-US" altLang="zh-CN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右边：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Bootstrap.jar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安装在设备上，接受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命令，调用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UIAutomator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来执行操作，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返回执行结果。</a:t>
            </a:r>
            <a:endParaRPr lang="en-US" altLang="zh-CN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8280" y="1219835"/>
            <a:ext cx="9235440" cy="3623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706812" y="167914"/>
            <a:ext cx="465836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测试流程</a:t>
            </a:r>
            <a:endParaRPr lang="zh-CN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 flipV="1">
            <a:off x="8620125" y="526415"/>
            <a:ext cx="3215640" cy="1968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>
            <a:off x="330200" y="526415"/>
            <a:ext cx="2905760" cy="1714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44170" y="1217930"/>
            <a:ext cx="115042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、创建DesiredCapabilities对象，向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服务器发起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WebDriver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请求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" y="1670050"/>
            <a:ext cx="9714230" cy="4685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706812" y="167914"/>
            <a:ext cx="465836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测试流程</a:t>
            </a:r>
            <a:endParaRPr lang="zh-CN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 flipV="1">
            <a:off x="8620125" y="526415"/>
            <a:ext cx="3215640" cy="1968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>
            <a:off x="330200" y="526415"/>
            <a:ext cx="2905760" cy="1714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44170" y="1217930"/>
            <a:ext cx="115042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、使用测试框架驱动测试脚本，默认是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JUnit</a:t>
            </a:r>
            <a:endParaRPr lang="en-US" altLang="zh-CN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" y="1718945"/>
            <a:ext cx="8371205" cy="3847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706812" y="167914"/>
            <a:ext cx="465836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测试流程</a:t>
            </a:r>
            <a:endParaRPr lang="zh-CN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 flipV="1">
            <a:off x="8620125" y="526415"/>
            <a:ext cx="3215640" cy="1968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>
            <a:off x="330200" y="526415"/>
            <a:ext cx="2905760" cy="1714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44170" y="1217930"/>
            <a:ext cx="115042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、运行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XML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启动测试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" y="1748790"/>
            <a:ext cx="8752205" cy="3885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706812" y="167914"/>
            <a:ext cx="465836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测试流程</a:t>
            </a:r>
            <a:endParaRPr lang="zh-CN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 flipV="1">
            <a:off x="8620125" y="526415"/>
            <a:ext cx="3215640" cy="1968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>
            <a:off x="330200" y="526415"/>
            <a:ext cx="2905760" cy="1714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44170" y="1217930"/>
            <a:ext cx="115042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、生成测试报告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" y="1894205"/>
            <a:ext cx="11656060" cy="4394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706812" y="167914"/>
            <a:ext cx="465836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测试流程</a:t>
            </a:r>
            <a:endParaRPr lang="zh-CN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 flipV="1">
            <a:off x="8620125" y="526415"/>
            <a:ext cx="3215640" cy="1968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>
            <a:off x="330200" y="526415"/>
            <a:ext cx="2905760" cy="1714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44170" y="1217930"/>
            <a:ext cx="115042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、生成测试报告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" y="1616710"/>
            <a:ext cx="10295255" cy="4810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408362" y="152674"/>
            <a:ext cx="52120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测试通过的判断依据</a:t>
            </a:r>
            <a:endParaRPr lang="en-US" altLang="zh-CN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8817610" y="546100"/>
            <a:ext cx="3018155" cy="1333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>
            <a:off x="330200" y="526415"/>
            <a:ext cx="2905760" cy="1714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44170" y="1217930"/>
            <a:ext cx="115042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、能够通过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ClassName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Text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XPath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定位元素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" y="1689735"/>
            <a:ext cx="11142980" cy="1123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408362" y="152674"/>
            <a:ext cx="52120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测试通过的判断依据</a:t>
            </a:r>
            <a:endParaRPr lang="en-US" altLang="zh-CN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8817610" y="546100"/>
            <a:ext cx="3018155" cy="1333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>
            <a:off x="330200" y="526415"/>
            <a:ext cx="2905760" cy="1714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44170" y="1217930"/>
            <a:ext cx="115042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、能够通过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ClassName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Text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XPath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定位元素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381000"/>
            <a:ext cx="6944360" cy="49079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" y="5642610"/>
            <a:ext cx="10876280" cy="923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408362" y="152674"/>
            <a:ext cx="52120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测试通过的判断依据</a:t>
            </a:r>
            <a:endParaRPr lang="en-US" altLang="zh-CN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8817610" y="546100"/>
            <a:ext cx="3018155" cy="1333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>
            <a:off x="330200" y="526415"/>
            <a:ext cx="2905760" cy="1714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44170" y="1217930"/>
            <a:ext cx="1150429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、获取元素的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，与正确结果进行对比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7425" y="344170"/>
            <a:ext cx="3742055" cy="6198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4571047" y="150769"/>
            <a:ext cx="24180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代码结构</a:t>
            </a:r>
            <a:endParaRPr lang="zh-CN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 flipV="1">
            <a:off x="7245350" y="518160"/>
            <a:ext cx="4590415" cy="2794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>
            <a:off x="330200" y="518160"/>
            <a:ext cx="3885565" cy="2540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44170" y="1217930"/>
            <a:ext cx="11504295" cy="1630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Appium+Java+Selenium+TestNg</a:t>
            </a:r>
            <a:endParaRPr 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设计模式：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PageObject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，减少代码冗余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以页面为单位，把每一个页面封装为一个类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Page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，只负责提供页面内元素，当元素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变化时，只需要更改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Page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类即可。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3048635"/>
            <a:ext cx="2105025" cy="171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970" y="3048635"/>
            <a:ext cx="2952115" cy="26282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170" y="3058160"/>
            <a:ext cx="2694940" cy="2400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6335" y="3058160"/>
            <a:ext cx="2837815" cy="2409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5228272" y="119019"/>
            <a:ext cx="13004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  <a:endParaRPr lang="zh-CN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42363"/>
            <a:ext cx="3383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什么是自动化测试？</a:t>
            </a:r>
            <a:endParaRPr lang="zh-CN" alt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30835" y="1943100"/>
            <a:ext cx="1150429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把以人为驱动的测试行为改成机器执行，通过精心设计的测试用例，由机器按照测试用例的执行步骤对应用进行自动操作，然后输出结果，并与正确结果进行比较。自动化测试可以极大的节省人力、时间，提高测试效率。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原创设计师QQ598969553                    _6"/>
          <p:cNvSpPr>
            <a:spLocks noChangeArrowheads="1"/>
          </p:cNvSpPr>
          <p:nvPr/>
        </p:nvSpPr>
        <p:spPr bwMode="auto">
          <a:xfrm>
            <a:off x="3255028" y="5919773"/>
            <a:ext cx="50698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定位元素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操作元素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--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比对结果</a:t>
            </a:r>
            <a:endParaRPr lang="zh-CN" altLang="en-US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6200" y="3233420"/>
            <a:ext cx="6523355" cy="2341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原创设计师QQ598969553                    _1"/>
          <p:cNvSpPr txBox="1"/>
          <p:nvPr/>
        </p:nvSpPr>
        <p:spPr>
          <a:xfrm>
            <a:off x="5060300" y="1599455"/>
            <a:ext cx="2071401" cy="221599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方正姚体" panose="02010601030101010101" pitchFamily="2" charset="-122"/>
              </a:rPr>
              <a:t>04</a:t>
            </a:r>
            <a:endParaRPr lang="zh-CN" altLang="en-US" sz="13800" dirty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方正姚体" panose="02010601030101010101" pitchFamily="2" charset="-122"/>
            </a:endParaRPr>
          </a:p>
        </p:txBody>
      </p:sp>
      <p:sp>
        <p:nvSpPr>
          <p:cNvPr id="15" name="原创设计师QQ598969553                    _2"/>
          <p:cNvSpPr>
            <a:spLocks noChangeArrowheads="1"/>
          </p:cNvSpPr>
          <p:nvPr/>
        </p:nvSpPr>
        <p:spPr bwMode="auto">
          <a:xfrm>
            <a:off x="4299169" y="4510005"/>
            <a:ext cx="355092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总结</a:t>
            </a:r>
            <a:r>
              <a:rPr lang="en-US" altLang="zh-CN" sz="54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&amp;</a:t>
            </a:r>
            <a:r>
              <a:rPr lang="zh-CN" altLang="en-US" sz="54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展望</a:t>
            </a:r>
            <a:endParaRPr lang="zh-CN" altLang="en-US" sz="5400" b="1" dirty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6" name="原创设计师QQ598969553                    _3"/>
          <p:cNvCxnSpPr/>
          <p:nvPr/>
        </p:nvCxnSpPr>
        <p:spPr>
          <a:xfrm flipH="1">
            <a:off x="4504766" y="4150342"/>
            <a:ext cx="3140012" cy="2"/>
          </a:xfrm>
          <a:prstGeom prst="line">
            <a:avLst/>
          </a:prstGeom>
          <a:ln w="1270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"/>
          <p:cNvSpPr>
            <a:spLocks noChangeArrowheads="1"/>
          </p:cNvSpPr>
          <p:nvPr/>
        </p:nvSpPr>
        <p:spPr bwMode="auto">
          <a:xfrm>
            <a:off x="4995227" y="84094"/>
            <a:ext cx="155448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总结</a:t>
            </a:r>
            <a:endParaRPr lang="zh-CN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2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3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44170" y="1217930"/>
            <a:ext cx="11504295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目前优秀的自动化测试工具比较少，比较看好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Robotium</a:t>
            </a:r>
            <a:endParaRPr lang="en-US" altLang="zh-CN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测试相对来说比较容易，测试开发难度不小，可以在已有开源的测试框架上进行定制化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测试过程中考虑得不够全面，测试用例设计得远远不够：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例如：无网络环境下的测试，账号密码输入中文、图片验证码的识别、连续快速点击按钮等等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压力测试方面还很欠缺，目前只对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做了简单的测试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"/>
          <p:cNvSpPr>
            <a:spLocks noChangeArrowheads="1"/>
          </p:cNvSpPr>
          <p:nvPr/>
        </p:nvSpPr>
        <p:spPr bwMode="auto">
          <a:xfrm>
            <a:off x="4995227" y="84094"/>
            <a:ext cx="155448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展望</a:t>
            </a:r>
            <a:endParaRPr lang="zh-CN" altLang="en-US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2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3"/>
          <p:cNvCxnSpPr/>
          <p:nvPr/>
        </p:nvCxnSpPr>
        <p:spPr>
          <a:xfrm flipH="1" flipV="1">
            <a:off x="329953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44170" y="1217930"/>
            <a:ext cx="11504295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完善测试用例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阅读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的源码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Robotium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进行自动化测试，并与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Appium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进行比较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完善压力测试，压力测试工具比较少，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通过高频率操作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UI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发现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BUG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，现在也有对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CPU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GPU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，内存进行压力测试的工具，如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StabilityTest</a:t>
            </a:r>
            <a:endParaRPr lang="en-US" altLang="zh-CN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原创设计师QQ598969553                    _3"/>
          <p:cNvSpPr txBox="1"/>
          <p:nvPr/>
        </p:nvSpPr>
        <p:spPr>
          <a:xfrm>
            <a:off x="448945" y="500380"/>
            <a:ext cx="11360150" cy="39693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以往仅仅专注于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Android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的应用开发，现在在</a:t>
            </a:r>
            <a:r>
              <a:rPr lang="en-US" altLang="zh-CN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SDK</a:t>
            </a:r>
            <a:r>
              <a:rPr lang="zh-CN" alt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开发、插件化、自动化测试上经历了从无到有的认知过程，真的学到了很多。无论做前端、后台，拓宽视野，发散思维都很有必要。</a:t>
            </a:r>
            <a:endParaRPr lang="zh-CN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cs typeface="Kartika" panose="02020503030404060203" pitchFamily="18" charset="0"/>
            </a:endParaRPr>
          </a:p>
          <a:p>
            <a:pPr algn="l"/>
            <a:endParaRPr lang="zh-CN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cs typeface="Kartika" panose="02020503030404060203" pitchFamily="18" charset="0"/>
            </a:endParaRPr>
          </a:p>
          <a:p>
            <a:pPr algn="l"/>
            <a:r>
              <a:rPr lang="zh-CN" alt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其他实习生朋友都很厉害，跟你们交流，阅读你们的周报，真的获益良多。</a:t>
            </a:r>
            <a:endParaRPr lang="zh-CN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cs typeface="Kartika" panose="02020503030404060203" pitchFamily="18" charset="0"/>
            </a:endParaRPr>
          </a:p>
          <a:p>
            <a:pPr algn="l"/>
            <a:endParaRPr lang="zh-CN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cs typeface="Kartika" panose="02020503030404060203" pitchFamily="18" charset="0"/>
            </a:endParaRPr>
          </a:p>
          <a:p>
            <a:pPr algn="l"/>
            <a:r>
              <a:rPr lang="zh-CN" altLang="en-US" sz="2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  <a:cs typeface="Kartika" panose="02020503030404060203" pitchFamily="18" charset="0"/>
              </a:rPr>
              <a:t>最后，能来网易游戏实习则感到很幸运，谢谢各位前辈的关照，感谢陈功导师，感谢菲姐，感谢老杨，感谢各位！</a:t>
            </a:r>
            <a:endParaRPr lang="zh-CN" altLang="en-US" sz="28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  <a:cs typeface="Kartika" panose="02020503030404060203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6464" y="15395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15" name="原创设计师QQ598969553                    _2"/>
          <p:cNvSpPr>
            <a:spLocks noChangeArrowheads="1"/>
          </p:cNvSpPr>
          <p:nvPr/>
        </p:nvSpPr>
        <p:spPr bwMode="auto">
          <a:xfrm>
            <a:off x="4654769" y="4897355"/>
            <a:ext cx="288226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en-US" sz="54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Thanks!</a:t>
            </a:r>
            <a:endParaRPr lang="en-US" sz="5400" b="1" dirty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709987" y="151404"/>
            <a:ext cx="40944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自动化测试工具</a:t>
            </a:r>
            <a:endParaRPr lang="zh-CN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>
            <a:off x="330200" y="542925"/>
            <a:ext cx="3014345" cy="63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4380" y="1297305"/>
            <a:ext cx="7761605" cy="4980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709987" y="151404"/>
            <a:ext cx="409448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自动化测试工具</a:t>
            </a:r>
            <a:endParaRPr lang="zh-CN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 flipV="1">
            <a:off x="8235919" y="543633"/>
            <a:ext cx="3600000" cy="253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>
            <a:off x="330200" y="542925"/>
            <a:ext cx="3014345" cy="635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740" y="1362710"/>
            <a:ext cx="10408920" cy="439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原创设计师QQ598969553                    _1"/>
          <p:cNvSpPr txBox="1"/>
          <p:nvPr/>
        </p:nvSpPr>
        <p:spPr>
          <a:xfrm>
            <a:off x="5085147" y="1599455"/>
            <a:ext cx="2021707" cy="221599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ea typeface="方正姚体" panose="02010601030101010101" pitchFamily="2" charset="-122"/>
              </a:rPr>
              <a:t>02</a:t>
            </a:r>
            <a:endParaRPr lang="zh-CN" altLang="en-US" sz="13800" dirty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ea typeface="方正姚体" panose="02010601030101010101" pitchFamily="2" charset="-122"/>
            </a:endParaRPr>
          </a:p>
        </p:txBody>
      </p:sp>
      <p:sp>
        <p:nvSpPr>
          <p:cNvPr id="15" name="原创设计师QQ598969553                    _2"/>
          <p:cNvSpPr>
            <a:spLocks noChangeArrowheads="1"/>
          </p:cNvSpPr>
          <p:nvPr/>
        </p:nvSpPr>
        <p:spPr bwMode="auto">
          <a:xfrm>
            <a:off x="3357321" y="4178159"/>
            <a:ext cx="5477510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54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endParaRPr lang="en-US" altLang="en-US" sz="5400" b="1" dirty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6" name="原创设计师QQ598969553                    _3"/>
          <p:cNvCxnSpPr/>
          <p:nvPr/>
        </p:nvCxnSpPr>
        <p:spPr>
          <a:xfrm flipH="1">
            <a:off x="4504766" y="3921734"/>
            <a:ext cx="3140012" cy="2"/>
          </a:xfrm>
          <a:prstGeom prst="line">
            <a:avLst/>
          </a:prstGeom>
          <a:ln w="1270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  <a:endParaRPr lang="zh-CN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46996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Monkey&amp;MonkeyRunner</a:t>
            </a:r>
            <a:endParaRPr lang="en-US" altLang="zh-CN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原创设计师QQ598969553                    _6"/>
          <p:cNvSpPr>
            <a:spLocks noChangeArrowheads="1"/>
          </p:cNvSpPr>
          <p:nvPr/>
        </p:nvSpPr>
        <p:spPr bwMode="auto">
          <a:xfrm>
            <a:off x="330835" y="1943100"/>
            <a:ext cx="11504295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l"/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Android SDK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提供的一个命令行工具，可以运行在模拟器或者真机上。它向系统发送随机的用户事件流，通常事件流的频率很高（每秒上万次），来测试应用的稳定性。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缺点：用户事件流是随机的，不能自定义，仅能指定事件流事件数量、频率；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不支持条件判断、无法读取界面信息；</a:t>
            </a:r>
            <a:endParaRPr lang="en-US" altLang="zh-CN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当程序发生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ANR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</a:t>
            </a:r>
            <a:r>
              <a:rPr lang="en-US" altLang="zh-CN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</a:t>
            </a:r>
            <a:r>
              <a:rPr lang="zh-CN" altLang="en-US" sz="20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才会终止。</a:t>
            </a:r>
            <a:endParaRPr lang="zh-CN" altLang="en-US" sz="2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原创设计师QQ598969553                    _17"/>
          <p:cNvSpPr>
            <a:spLocks noChangeArrowheads="1"/>
          </p:cNvSpPr>
          <p:nvPr/>
        </p:nvSpPr>
        <p:spPr bwMode="auto">
          <a:xfrm>
            <a:off x="3159442" y="214269"/>
            <a:ext cx="561213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MonkeyRunner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  <a:endParaRPr lang="zh-CN" altLang="en-US" sz="4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0" name="原创设计师QQ598969553                    _18"/>
          <p:cNvCxnSpPr/>
          <p:nvPr/>
        </p:nvCxnSpPr>
        <p:spPr>
          <a:xfrm flipH="1">
            <a:off x="9107805" y="546100"/>
            <a:ext cx="2727960" cy="508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原创设计师QQ598969553                    _19"/>
          <p:cNvCxnSpPr/>
          <p:nvPr/>
        </p:nvCxnSpPr>
        <p:spPr>
          <a:xfrm flipH="1" flipV="1">
            <a:off x="330200" y="543560"/>
            <a:ext cx="2569845" cy="7620"/>
          </a:xfrm>
          <a:prstGeom prst="line">
            <a:avLst/>
          </a:prstGeom>
          <a:ln w="19050"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原创设计师QQ598969553                    _6"/>
          <p:cNvSpPr>
            <a:spLocks noChangeArrowheads="1"/>
          </p:cNvSpPr>
          <p:nvPr/>
        </p:nvSpPr>
        <p:spPr bwMode="auto">
          <a:xfrm>
            <a:off x="330218" y="1202358"/>
            <a:ext cx="46996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Monkey&amp;MonkeyRunner</a:t>
            </a:r>
            <a:endParaRPr lang="en-US" altLang="zh-CN" sz="2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895" y="1871980"/>
            <a:ext cx="9123680" cy="4819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A000120141119A46KPBG</Template>
  <TotalTime>0</TotalTime>
  <Words>4486</Words>
  <Application>WPS 演示</Application>
  <PresentationFormat>自定义</PresentationFormat>
  <Paragraphs>300</Paragraphs>
  <Slides>43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华文细黑</vt:lpstr>
      <vt:lpstr>Kartika</vt:lpstr>
      <vt:lpstr>Impact</vt:lpstr>
      <vt:lpstr>方正姚体</vt:lpstr>
      <vt:lpstr>Calibri Light</vt:lpstr>
      <vt:lpstr>Calibri</vt:lpstr>
      <vt:lpstr>PMingLiU-ExtB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cp:lastModifiedBy>gzliangweile</cp:lastModifiedBy>
  <cp:revision>506</cp:revision>
  <dcterms:created xsi:type="dcterms:W3CDTF">2014-06-18T03:33:00Z</dcterms:created>
  <dcterms:modified xsi:type="dcterms:W3CDTF">2017-08-24T10:39:12Z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