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413" r:id="rId2"/>
    <p:sldId id="365" r:id="rId3"/>
    <p:sldId id="366" r:id="rId4"/>
    <p:sldId id="411" r:id="rId5"/>
    <p:sldId id="518" r:id="rId6"/>
    <p:sldId id="412" r:id="rId7"/>
    <p:sldId id="443" r:id="rId8"/>
    <p:sldId id="520" r:id="rId9"/>
    <p:sldId id="521" r:id="rId10"/>
    <p:sldId id="519" r:id="rId11"/>
    <p:sldId id="404" r:id="rId12"/>
    <p:sldId id="484" r:id="rId13"/>
    <p:sldId id="522" r:id="rId14"/>
    <p:sldId id="523" r:id="rId15"/>
    <p:sldId id="524" r:id="rId16"/>
    <p:sldId id="525" r:id="rId17"/>
    <p:sldId id="526" r:id="rId18"/>
    <p:sldId id="527" r:id="rId19"/>
    <p:sldId id="528"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86">
          <p15:clr>
            <a:srgbClr val="A4A3A4"/>
          </p15:clr>
        </p15:guide>
        <p15:guide id="2" pos="511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3138"/>
    <a:srgbClr val="152F47"/>
    <a:srgbClr val="FFC000"/>
    <a:srgbClr val="B12725"/>
    <a:srgbClr val="05BAC8"/>
    <a:srgbClr val="21AB82"/>
    <a:srgbClr val="F14124"/>
    <a:srgbClr val="5DCEAF"/>
    <a:srgbClr val="1A92A2"/>
    <a:srgbClr val="F692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6211" autoAdjust="0"/>
  </p:normalViewPr>
  <p:slideViewPr>
    <p:cSldViewPr snapToGrid="0">
      <p:cViewPr varScale="1">
        <p:scale>
          <a:sx n="89" d="100"/>
          <a:sy n="89" d="100"/>
        </p:scale>
        <p:origin x="474" y="90"/>
      </p:cViewPr>
      <p:guideLst>
        <p:guide orient="horz" pos="1086"/>
        <p:guide pos="5110"/>
      </p:guideLst>
    </p:cSldViewPr>
  </p:slideViewPr>
  <p:notesTextViewPr>
    <p:cViewPr>
      <p:scale>
        <a:sx n="66" d="100"/>
        <a:sy n="66" d="100"/>
      </p:scale>
      <p:origin x="0" y="0"/>
    </p:cViewPr>
  </p:notesTextViewPr>
  <p:sorterViewPr>
    <p:cViewPr>
      <p:scale>
        <a:sx n="60" d="100"/>
        <a:sy n="60" d="100"/>
      </p:scale>
      <p:origin x="0" y="30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3007C-0BBF-4CAD-B02F-7664B804665F}" type="datetimeFigureOut">
              <a:rPr lang="zh-CN" altLang="en-US" smtClean="0"/>
              <a:t>2018/1/17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27DC7C-EA85-41EA-BE8E-3BC04B9579C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10</a:t>
            </a:fld>
            <a:endParaRPr lang="zh-CN" altLang="en-US"/>
          </a:p>
        </p:txBody>
      </p:sp>
    </p:spTree>
    <p:extLst>
      <p:ext uri="{BB962C8B-B14F-4D97-AF65-F5344CB8AC3E}">
        <p14:creationId xmlns:p14="http://schemas.microsoft.com/office/powerpoint/2010/main" val="781155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13</a:t>
            </a:fld>
            <a:endParaRPr lang="zh-CN" altLang="en-US"/>
          </a:p>
        </p:txBody>
      </p:sp>
    </p:spTree>
    <p:extLst>
      <p:ext uri="{BB962C8B-B14F-4D97-AF65-F5344CB8AC3E}">
        <p14:creationId xmlns:p14="http://schemas.microsoft.com/office/powerpoint/2010/main" val="3180012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14</a:t>
            </a:fld>
            <a:endParaRPr lang="zh-CN" altLang="en-US"/>
          </a:p>
        </p:txBody>
      </p:sp>
    </p:spTree>
    <p:extLst>
      <p:ext uri="{BB962C8B-B14F-4D97-AF65-F5344CB8AC3E}">
        <p14:creationId xmlns:p14="http://schemas.microsoft.com/office/powerpoint/2010/main" val="2212558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15</a:t>
            </a:fld>
            <a:endParaRPr lang="zh-CN" altLang="en-US"/>
          </a:p>
        </p:txBody>
      </p:sp>
    </p:spTree>
    <p:extLst>
      <p:ext uri="{BB962C8B-B14F-4D97-AF65-F5344CB8AC3E}">
        <p14:creationId xmlns:p14="http://schemas.microsoft.com/office/powerpoint/2010/main" val="2163646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16</a:t>
            </a:fld>
            <a:endParaRPr lang="zh-CN" altLang="en-US"/>
          </a:p>
        </p:txBody>
      </p:sp>
    </p:spTree>
    <p:extLst>
      <p:ext uri="{BB962C8B-B14F-4D97-AF65-F5344CB8AC3E}">
        <p14:creationId xmlns:p14="http://schemas.microsoft.com/office/powerpoint/2010/main" val="7441236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17</a:t>
            </a:fld>
            <a:endParaRPr lang="zh-CN" altLang="en-US"/>
          </a:p>
        </p:txBody>
      </p:sp>
    </p:spTree>
    <p:extLst>
      <p:ext uri="{BB962C8B-B14F-4D97-AF65-F5344CB8AC3E}">
        <p14:creationId xmlns:p14="http://schemas.microsoft.com/office/powerpoint/2010/main" val="2533326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18</a:t>
            </a:fld>
            <a:endParaRPr lang="zh-CN" altLang="en-US"/>
          </a:p>
        </p:txBody>
      </p:sp>
    </p:spTree>
    <p:extLst>
      <p:ext uri="{BB962C8B-B14F-4D97-AF65-F5344CB8AC3E}">
        <p14:creationId xmlns:p14="http://schemas.microsoft.com/office/powerpoint/2010/main" val="3965004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19</a:t>
            </a:fld>
            <a:endParaRPr lang="zh-CN" altLang="en-US"/>
          </a:p>
        </p:txBody>
      </p:sp>
    </p:spTree>
    <p:extLst>
      <p:ext uri="{BB962C8B-B14F-4D97-AF65-F5344CB8AC3E}">
        <p14:creationId xmlns:p14="http://schemas.microsoft.com/office/powerpoint/2010/main" val="2835723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8</a:t>
            </a:fld>
            <a:endParaRPr lang="zh-CN" altLang="en-US"/>
          </a:p>
        </p:txBody>
      </p:sp>
    </p:spTree>
    <p:extLst>
      <p:ext uri="{BB962C8B-B14F-4D97-AF65-F5344CB8AC3E}">
        <p14:creationId xmlns:p14="http://schemas.microsoft.com/office/powerpoint/2010/main" val="1449292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9</a:t>
            </a:fld>
            <a:endParaRPr lang="zh-CN" altLang="en-US"/>
          </a:p>
        </p:txBody>
      </p:sp>
    </p:spTree>
    <p:extLst>
      <p:ext uri="{BB962C8B-B14F-4D97-AF65-F5344CB8AC3E}">
        <p14:creationId xmlns:p14="http://schemas.microsoft.com/office/powerpoint/2010/main" val="1401360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C9E60F58-3108-4415-857A-6D0360DF626E}" type="datetimeFigureOut">
              <a:rPr lang="zh-CN" altLang="en-US" smtClean="0"/>
              <a:t>2018/1/17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E85CE2-CEAD-46BB-861E-7D62265DC96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CB94C5-14CB-487D-A19E-35A678269769}" type="datetimeFigureOut">
              <a:rPr lang="zh-CN" altLang="en-US" smtClean="0"/>
              <a:t>2018/1/17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6DCC4D0-06CB-405D-A570-FCBB4E8A3C2A}"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D0CE79-49FB-443D-BEF8-6B709DE8FD0C}" type="datetimeFigureOut">
              <a:rPr lang="zh-CN" altLang="en-US" smtClean="0"/>
              <a:t>2018/1/17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906490-237C-474C-BA2E-D98840BC1F8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1250"/>
    </mc:Choice>
    <mc:Fallback xmlns="">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原创设计师QQ598969553                    _1"/>
          <p:cNvSpPr>
            <a:spLocks noChangeArrowheads="1"/>
          </p:cNvSpPr>
          <p:nvPr/>
        </p:nvSpPr>
        <p:spPr bwMode="auto">
          <a:xfrm>
            <a:off x="1983335" y="2598003"/>
            <a:ext cx="822532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4800" b="1" dirty="0">
                <a:solidFill>
                  <a:schemeClr val="bg1"/>
                </a:solidFill>
                <a:effectLst>
                  <a:outerShdw blurRad="63500" dist="635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基于多</a:t>
            </a:r>
            <a:r>
              <a:rPr lang="en-US" altLang="zh-CN" sz="4800" b="1" dirty="0">
                <a:solidFill>
                  <a:schemeClr val="bg1"/>
                </a:solidFill>
                <a:effectLst>
                  <a:outerShdw blurRad="63500" dist="635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4800" b="1" dirty="0">
                <a:solidFill>
                  <a:schemeClr val="bg1"/>
                </a:solidFill>
                <a:effectLst>
                  <a:outerShdw blurRad="63500" dist="635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的动态调度系统</a:t>
            </a: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原创设计师QQ598969553                    _17"/>
          <p:cNvSpPr>
            <a:spLocks noChangeArrowheads="1"/>
          </p:cNvSpPr>
          <p:nvPr/>
        </p:nvSpPr>
        <p:spPr bwMode="auto">
          <a:xfrm>
            <a:off x="4875153" y="151407"/>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系统设计</a:t>
            </a:r>
          </a:p>
        </p:txBody>
      </p:sp>
      <p:cxnSp>
        <p:nvCxnSpPr>
          <p:cNvPr id="70" name="原创设计师QQ598969553                    _18"/>
          <p:cNvCxnSpPr>
            <a:cxnSpLocks/>
          </p:cNvCxnSpPr>
          <p:nvPr/>
        </p:nvCxnSpPr>
        <p:spPr>
          <a:xfrm flipH="1" flipV="1">
            <a:off x="7469393" y="536127"/>
            <a:ext cx="4366372" cy="9973"/>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a:cxnSpLocks/>
          </p:cNvCxnSpPr>
          <p:nvPr/>
        </p:nvCxnSpPr>
        <p:spPr>
          <a:xfrm flipH="1" flipV="1">
            <a:off x="330201" y="543560"/>
            <a:ext cx="4392406" cy="254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 name="原创设计师QQ598969553                    _6">
                <a:extLst>
                  <a:ext uri="{FF2B5EF4-FFF2-40B4-BE49-F238E27FC236}">
                    <a16:creationId xmlns:a16="http://schemas.microsoft.com/office/drawing/2014/main" id="{AF402B4A-FDCB-40C9-975B-0AF4CAD5E854}"/>
                  </a:ext>
                </a:extLst>
              </p:cNvPr>
              <p:cNvSpPr>
                <a:spLocks noChangeArrowheads="1"/>
              </p:cNvSpPr>
              <p:nvPr/>
            </p:nvSpPr>
            <p:spPr bwMode="auto">
              <a:xfrm>
                <a:off x="343852" y="920848"/>
                <a:ext cx="11504295" cy="486133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间的通信协商基于</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TCP</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的</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Socket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通信方式。</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      为提高</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间的通信效率以及兼顾</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CPU</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性能，每个</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的通信模块使用线程池和同步阻塞队列来处理来自其他</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的请求。</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      </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      线程池实现设置好初始线程数目，最大线程数目。同步阻塞队列没有容量，每一个请求的插入操作都必须等待一个对应的删除操作，反之亦然。因此</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接收到的请求不会被真实保存，而是直接提交给线程池中的空闲线程处理，若无空闲线程，则新建线程。若线程数目已达最大值，则执行拒绝策略。这里拒绝策略简单设置为丢弃请求，并返回通知给请求方，要求请求方延迟某个时间后重新进行请求。</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为了兼顾</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CPU</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性能，通过以下公式动态计算线程池的最大线程数目：</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		                </a:t>
                </a:r>
                <a14:m>
                  <m:oMath xmlns:m="http://schemas.openxmlformats.org/officeDocument/2006/math">
                    <m:r>
                      <m:rPr>
                        <m:sty m:val="p"/>
                      </m:rPr>
                      <a:rPr lang="en-US" altLang="zh-CN" sz="2000" smtClean="0">
                        <a:solidFill>
                          <a:schemeClr val="bg1"/>
                        </a:solidFill>
                      </a:rPr>
                      <m:t>N</m:t>
                    </m:r>
                    <m:r>
                      <a:rPr lang="en-US" altLang="zh-CN" sz="2000" smtClean="0">
                        <a:solidFill>
                          <a:schemeClr val="bg1"/>
                        </a:solidFill>
                      </a:rPr>
                      <m:t>=</m:t>
                    </m:r>
                    <m:r>
                      <m:rPr>
                        <m:sty m:val="p"/>
                      </m:rPr>
                      <a:rPr lang="en-US" altLang="zh-CN" sz="2000" smtClean="0">
                        <a:solidFill>
                          <a:schemeClr val="bg1"/>
                        </a:solidFill>
                      </a:rPr>
                      <m:t>Ncpu</m:t>
                    </m:r>
                    <m:r>
                      <a:rPr lang="en-US" altLang="zh-CN" sz="2000" smtClean="0">
                        <a:solidFill>
                          <a:schemeClr val="bg1"/>
                        </a:solidFill>
                      </a:rPr>
                      <m:t>×</m:t>
                    </m:r>
                    <m:r>
                      <m:rPr>
                        <m:sty m:val="p"/>
                      </m:rPr>
                      <a:rPr lang="en-US" altLang="zh-CN" sz="2000" smtClean="0">
                        <a:solidFill>
                          <a:schemeClr val="bg1"/>
                        </a:solidFill>
                      </a:rPr>
                      <m:t>Ucpu</m:t>
                    </m:r>
                    <m:r>
                      <a:rPr lang="en-US" altLang="zh-CN" sz="2000" smtClean="0">
                        <a:solidFill>
                          <a:schemeClr val="bg1"/>
                        </a:solidFill>
                      </a:rPr>
                      <m:t>×</m:t>
                    </m:r>
                    <m:d>
                      <m:dPr>
                        <m:ctrlPr>
                          <a:rPr lang="zh-CN" altLang="zh-CN" sz="2000" i="1">
                            <a:solidFill>
                              <a:schemeClr val="bg1"/>
                            </a:solidFill>
                          </a:rPr>
                        </m:ctrlPr>
                      </m:dPr>
                      <m:e>
                        <m:r>
                          <a:rPr lang="en-US" altLang="zh-CN" sz="2000" i="1">
                            <a:solidFill>
                              <a:schemeClr val="bg1"/>
                            </a:solidFill>
                          </a:rPr>
                          <m:t>1+</m:t>
                        </m:r>
                        <m:f>
                          <m:fPr>
                            <m:ctrlPr>
                              <a:rPr lang="zh-CN" altLang="zh-CN" sz="2000" i="1">
                                <a:solidFill>
                                  <a:schemeClr val="bg1"/>
                                </a:solidFill>
                              </a:rPr>
                            </m:ctrlPr>
                          </m:fPr>
                          <m:num>
                            <m:sSub>
                              <m:sSubPr>
                                <m:ctrlPr>
                                  <a:rPr lang="zh-CN" altLang="zh-CN" sz="2000" i="1">
                                    <a:solidFill>
                                      <a:schemeClr val="bg1"/>
                                    </a:solidFill>
                                  </a:rPr>
                                </m:ctrlPr>
                              </m:sSubPr>
                              <m:e>
                                <m:r>
                                  <a:rPr lang="en-US" altLang="zh-CN" sz="2000" i="1">
                                    <a:solidFill>
                                      <a:schemeClr val="bg1"/>
                                    </a:solidFill>
                                  </a:rPr>
                                  <m:t>𝑇</m:t>
                                </m:r>
                              </m:e>
                              <m:sub>
                                <m:r>
                                  <a:rPr lang="en-US" altLang="zh-CN" sz="2000" i="1">
                                    <a:solidFill>
                                      <a:schemeClr val="bg1"/>
                                    </a:solidFill>
                                  </a:rPr>
                                  <m:t>𝑤</m:t>
                                </m:r>
                              </m:sub>
                            </m:sSub>
                          </m:num>
                          <m:den>
                            <m:sSub>
                              <m:sSubPr>
                                <m:ctrlPr>
                                  <a:rPr lang="zh-CN" altLang="zh-CN" sz="2000" i="1">
                                    <a:solidFill>
                                      <a:schemeClr val="bg1"/>
                                    </a:solidFill>
                                  </a:rPr>
                                </m:ctrlPr>
                              </m:sSubPr>
                              <m:e>
                                <m:r>
                                  <a:rPr lang="en-US" altLang="zh-CN" sz="2000" i="1">
                                    <a:solidFill>
                                      <a:schemeClr val="bg1"/>
                                    </a:solidFill>
                                  </a:rPr>
                                  <m:t>𝑇</m:t>
                                </m:r>
                              </m:e>
                              <m:sub>
                                <m:r>
                                  <a:rPr lang="en-US" altLang="zh-CN" sz="2000" i="1">
                                    <a:solidFill>
                                      <a:schemeClr val="bg1"/>
                                    </a:solidFill>
                                  </a:rPr>
                                  <m:t>𝑐</m:t>
                                </m:r>
                              </m:sub>
                            </m:sSub>
                          </m:den>
                        </m:f>
                      </m:e>
                    </m:d>
                  </m:oMath>
                </a14:m>
                <a:endParaRPr lang="en-US" altLang="zh-CN" dirty="0"/>
              </a:p>
              <a:p>
                <a:r>
                  <a:rPr lang="zh-CN" altLang="en-US"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其中，</a:t>
                </a:r>
                <a:r>
                  <a:rPr lang="en-US" altLang="zh-CN" dirty="0">
                    <a:solidFill>
                      <a:schemeClr val="bg1"/>
                    </a:solidFill>
                  </a:rPr>
                  <a:t> </a:t>
                </a:r>
                <a14:m>
                  <m:oMath xmlns:m="http://schemas.openxmlformats.org/officeDocument/2006/math">
                    <m:r>
                      <m:rPr>
                        <m:sty m:val="p"/>
                      </m:rPr>
                      <a:rPr lang="en-US" altLang="zh-CN">
                        <a:solidFill>
                          <a:schemeClr val="bg1"/>
                        </a:solidFill>
                        <a:latin typeface="Cambria Math" panose="02040503050406030204" pitchFamily="18" charset="0"/>
                      </a:rPr>
                      <m:t>Ncpu</m:t>
                    </m:r>
                  </m:oMath>
                </a14:m>
                <a:r>
                  <a:rPr lang="zh-CN" altLang="en-US"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为主机</a:t>
                </a:r>
                <a:r>
                  <a:rPr lang="en-US" altLang="zh-CN"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CPU</a:t>
                </a:r>
                <a:r>
                  <a:rPr lang="zh-CN" altLang="en-US"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数量，</a:t>
                </a:r>
                <a:r>
                  <a:rPr lang="en-US" altLang="zh-CN" dirty="0">
                    <a:solidFill>
                      <a:schemeClr val="bg1"/>
                    </a:solidFill>
                  </a:rPr>
                  <a:t> </a:t>
                </a:r>
                <a14:m>
                  <m:oMath xmlns:m="http://schemas.openxmlformats.org/officeDocument/2006/math">
                    <m:r>
                      <m:rPr>
                        <m:sty m:val="p"/>
                      </m:rPr>
                      <a:rPr lang="en-US" altLang="zh-CN">
                        <a:solidFill>
                          <a:schemeClr val="bg1"/>
                        </a:solidFill>
                        <a:latin typeface="Cambria Math" panose="02040503050406030204" pitchFamily="18" charset="0"/>
                      </a:rPr>
                      <m:t>Ucpu</m:t>
                    </m:r>
                  </m:oMath>
                </a14:m>
                <a:r>
                  <a:rPr lang="zh-CN" altLang="en-US"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为主机</a:t>
                </a:r>
                <a:r>
                  <a:rPr lang="en-US" altLang="zh-CN"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CPU</a:t>
                </a:r>
                <a:r>
                  <a:rPr lang="zh-CN" altLang="en-US"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使用率，</a:t>
                </a:r>
                <a:r>
                  <a:rPr lang="zh-CN" altLang="zh-CN" dirty="0">
                    <a:solidFill>
                      <a:schemeClr val="bg1"/>
                    </a:solidFill>
                  </a:rPr>
                  <a:t> </a:t>
                </a:r>
                <a14:m>
                  <m:oMath xmlns:m="http://schemas.openxmlformats.org/officeDocument/2006/math">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𝑇</m:t>
                        </m:r>
                      </m:e>
                      <m:sub>
                        <m:r>
                          <a:rPr lang="en-US" altLang="zh-CN" i="1">
                            <a:solidFill>
                              <a:schemeClr val="bg1"/>
                            </a:solidFill>
                            <a:latin typeface="Cambria Math" panose="02040503050406030204" pitchFamily="18" charset="0"/>
                          </a:rPr>
                          <m:t>𝑤</m:t>
                        </m:r>
                      </m:sub>
                    </m:sSub>
                  </m:oMath>
                </a14:m>
                <a:r>
                  <a:rPr lang="zh-CN" altLang="en-US"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为线程等待时间，</a:t>
                </a:r>
                <a:r>
                  <a:rPr lang="zh-CN" altLang="zh-CN" dirty="0">
                    <a:solidFill>
                      <a:schemeClr val="bg1"/>
                    </a:solidFill>
                  </a:rPr>
                  <a:t> </a:t>
                </a:r>
                <a14:m>
                  <m:oMath xmlns:m="http://schemas.openxmlformats.org/officeDocument/2006/math">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𝑇</m:t>
                        </m:r>
                      </m:e>
                      <m:sub>
                        <m:r>
                          <a:rPr lang="en-US" altLang="zh-CN" i="1">
                            <a:solidFill>
                              <a:schemeClr val="bg1"/>
                            </a:solidFill>
                            <a:latin typeface="Cambria Math" panose="02040503050406030204" pitchFamily="18" charset="0"/>
                          </a:rPr>
                          <m:t>𝑐</m:t>
                        </m:r>
                      </m:sub>
                    </m:sSub>
                  </m:oMath>
                </a14:m>
                <a:r>
                  <a:rPr lang="zh-CN" altLang="en-US"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为线程处理请求的计算时间。</a:t>
                </a:r>
                <a:endParaRPr lang="zh-CN" altLang="zh-CN" dirty="0"/>
              </a:p>
              <a:p>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mc:Choice>
        <mc:Fallback>
          <p:sp>
            <p:nvSpPr>
              <p:cNvPr id="6" name="原创设计师QQ598969553                    _6">
                <a:extLst>
                  <a:ext uri="{FF2B5EF4-FFF2-40B4-BE49-F238E27FC236}">
                    <a16:creationId xmlns:a16="http://schemas.microsoft.com/office/drawing/2014/main" id="{AF402B4A-FDCB-40C9-975B-0AF4CAD5E854}"/>
                  </a:ext>
                </a:extLst>
              </p:cNvPr>
              <p:cNvSpPr>
                <a:spLocks noRot="1" noChangeAspect="1" noMove="1" noResize="1" noEditPoints="1" noAdjustHandles="1" noChangeArrowheads="1" noChangeShapeType="1" noTextEdit="1"/>
              </p:cNvSpPr>
              <p:nvPr/>
            </p:nvSpPr>
            <p:spPr bwMode="auto">
              <a:xfrm>
                <a:off x="343852" y="920848"/>
                <a:ext cx="11504295" cy="4861331"/>
              </a:xfrm>
              <a:prstGeom prst="rect">
                <a:avLst/>
              </a:prstGeom>
              <a:blipFill>
                <a:blip r:embed="rId3"/>
                <a:stretch>
                  <a:fillRect l="-636" t="-87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482705043"/>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原创设计师QQ598969553                    _1"/>
          <p:cNvSpPr txBox="1"/>
          <p:nvPr/>
        </p:nvSpPr>
        <p:spPr>
          <a:xfrm>
            <a:off x="5060300" y="1609615"/>
            <a:ext cx="2071401" cy="2215991"/>
          </a:xfrm>
          <a:prstGeom prst="rect">
            <a:avLst/>
          </a:prstGeom>
          <a:noFill/>
          <a:effectLst/>
        </p:spPr>
        <p:txBody>
          <a:bodyPr wrap="none" rtlCol="0">
            <a:spAutoFit/>
          </a:bodyPr>
          <a:lstStyle/>
          <a:p>
            <a:pPr algn="ctr"/>
            <a:r>
              <a:rPr lang="en-US" altLang="zh-CN" sz="13800" dirty="0">
                <a:solidFill>
                  <a:srgbClr val="FEFEFE"/>
                </a:solidFill>
                <a:effectLst>
                  <a:outerShdw blurRad="50800" dist="38100" dir="2700000" algn="tl" rotWithShape="0">
                    <a:prstClr val="black">
                      <a:alpha val="40000"/>
                    </a:prstClr>
                  </a:outerShdw>
                </a:effectLst>
                <a:latin typeface="Impact" panose="020B0806030902050204" pitchFamily="34" charset="0"/>
                <a:ea typeface="方正姚体" panose="02010601030101010101" pitchFamily="2" charset="-122"/>
              </a:rPr>
              <a:t>03</a:t>
            </a:r>
            <a:endParaRPr lang="zh-CN" altLang="en-US" sz="13800" dirty="0">
              <a:solidFill>
                <a:srgbClr val="FEFEFE"/>
              </a:solidFill>
              <a:effectLst>
                <a:outerShdw blurRad="50800" dist="38100" dir="2700000" algn="tl" rotWithShape="0">
                  <a:prstClr val="black">
                    <a:alpha val="40000"/>
                  </a:prstClr>
                </a:outerShdw>
              </a:effectLst>
              <a:latin typeface="Impact" panose="020B0806030902050204" pitchFamily="34" charset="0"/>
              <a:ea typeface="方正姚体" panose="02010601030101010101" pitchFamily="2" charset="-122"/>
            </a:endParaRPr>
          </a:p>
        </p:txBody>
      </p:sp>
      <p:sp>
        <p:nvSpPr>
          <p:cNvPr id="15" name="原创设计师QQ598969553                    _2"/>
          <p:cNvSpPr>
            <a:spLocks noChangeArrowheads="1"/>
          </p:cNvSpPr>
          <p:nvPr/>
        </p:nvSpPr>
        <p:spPr bwMode="auto">
          <a:xfrm>
            <a:off x="2541180" y="4325055"/>
            <a:ext cx="710963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5400" b="1" dirty="0">
                <a:solidFill>
                  <a:srgbClr val="FEFEFE"/>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调度规则和重调度规则</a:t>
            </a:r>
            <a:endParaRPr lang="en-US" altLang="en-US" sz="5400" b="1" dirty="0">
              <a:solidFill>
                <a:srgbClr val="FEFEFE"/>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6" name="原创设计师QQ598969553                    _3"/>
          <p:cNvCxnSpPr/>
          <p:nvPr/>
        </p:nvCxnSpPr>
        <p:spPr>
          <a:xfrm flipH="1">
            <a:off x="4504766" y="3993174"/>
            <a:ext cx="3140012" cy="2"/>
          </a:xfrm>
          <a:prstGeom prst="line">
            <a:avLst/>
          </a:prstGeom>
          <a:ln w="12700">
            <a:solidFill>
              <a:srgbClr val="FEFEFE"/>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原创设计师QQ598969553                    _17"/>
          <p:cNvSpPr>
            <a:spLocks noChangeArrowheads="1"/>
          </p:cNvSpPr>
          <p:nvPr/>
        </p:nvSpPr>
        <p:spPr bwMode="auto">
          <a:xfrm>
            <a:off x="4233862" y="164739"/>
            <a:ext cx="357020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调度和重调度</a:t>
            </a:r>
          </a:p>
        </p:txBody>
      </p:sp>
      <p:cxnSp>
        <p:nvCxnSpPr>
          <p:cNvPr id="70" name="原创设计师QQ598969553                    _18"/>
          <p:cNvCxnSpPr/>
          <p:nvPr/>
        </p:nvCxnSpPr>
        <p:spPr>
          <a:xfrm flipH="1" flipV="1">
            <a:off x="8037195" y="518160"/>
            <a:ext cx="3798570" cy="2794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p:nvPr/>
        </p:nvCxnSpPr>
        <p:spPr>
          <a:xfrm flipH="1" flipV="1">
            <a:off x="330200" y="543560"/>
            <a:ext cx="3722370" cy="762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2" name="原创设计师QQ598969553                    _6"/>
          <p:cNvSpPr>
            <a:spLocks noChangeArrowheads="1"/>
          </p:cNvSpPr>
          <p:nvPr/>
        </p:nvSpPr>
        <p:spPr bwMode="auto">
          <a:xfrm>
            <a:off x="344170" y="1193165"/>
            <a:ext cx="11504295"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任务分解分配策略</a:t>
            </a:r>
            <a:endPar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当系统收到订单任务，完成合法性判断后，交由资源模块进行任务分解，根据各车间的加工能力决定任务分配方案。任务分解过程为：</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步骤</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&lt;1&gt;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：全局管理</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把任务广播至各子管理</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，判断任务合法性。若通过，执行步骤</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&lt;2&gt;.</a:t>
            </a: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步骤</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&lt;2&gt;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：管理</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把任务发布到其下的各个车间</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，车间</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把任务所要求的设备集合与拥有的设备列表进行对比，判断任务能否完成。若存在车间能够完成，从中选取对交货期满足得最好的调度方案，结束分解分配过程。若不存在车间能够完成，执行步骤</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&lt;3&gt;.</a:t>
            </a: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步骤</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&lt;3&gt;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：若任务（产品级</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零部件级）可分解，全局管理</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把任务分解，得到子任务集合；把集合内的子任务逐个发布到各子管理</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，执行步骤</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&lt;2&gt;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；若任务（工序级）不可分解，结束分解过程。</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原创设计师QQ598969553                    _17"/>
          <p:cNvSpPr>
            <a:spLocks noChangeArrowheads="1"/>
          </p:cNvSpPr>
          <p:nvPr/>
        </p:nvSpPr>
        <p:spPr bwMode="auto">
          <a:xfrm>
            <a:off x="4233862" y="164739"/>
            <a:ext cx="357020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调度和重调度</a:t>
            </a:r>
          </a:p>
        </p:txBody>
      </p:sp>
      <p:cxnSp>
        <p:nvCxnSpPr>
          <p:cNvPr id="70" name="原创设计师QQ598969553                    _18"/>
          <p:cNvCxnSpPr/>
          <p:nvPr/>
        </p:nvCxnSpPr>
        <p:spPr>
          <a:xfrm flipH="1" flipV="1">
            <a:off x="8037195" y="518160"/>
            <a:ext cx="3798570" cy="2794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p:nvPr/>
        </p:nvCxnSpPr>
        <p:spPr>
          <a:xfrm flipH="1" flipV="1">
            <a:off x="330200" y="543560"/>
            <a:ext cx="3722370" cy="762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2" name="原创设计师QQ598969553                    _6"/>
          <p:cNvSpPr>
            <a:spLocks noChangeArrowheads="1"/>
          </p:cNvSpPr>
          <p:nvPr/>
        </p:nvSpPr>
        <p:spPr bwMode="auto">
          <a:xfrm>
            <a:off x="344170" y="1193165"/>
            <a:ext cx="11504295" cy="37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基于蚁群算法的车间调度策略</a:t>
            </a:r>
            <a:endPar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endPar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任务分解分配策略最终得到若干任务分配的可行解，对于其中的最优解需要由算法</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进行筛选。</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      资源</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判断能完成任务后，会把任务集合和设备集合发送到算法</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。算法</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基于对应的设备</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所模拟的设备工作状态，执行调度策略对任务进行分配，以得到用时最少的调度方案。</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      算法</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收到的任务集合通常是一个或多个零部件的加工工艺，把各个零部件的加工流程图的起点相连得到全局的起点</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S</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，把各个终点相连得到全局终点</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E</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，最终得到蚁群算法进行路径搜索的有向无环图。</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3331079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原创设计师QQ598969553                    _17"/>
          <p:cNvSpPr>
            <a:spLocks noChangeArrowheads="1"/>
          </p:cNvSpPr>
          <p:nvPr/>
        </p:nvSpPr>
        <p:spPr bwMode="auto">
          <a:xfrm>
            <a:off x="4233862" y="164739"/>
            <a:ext cx="357020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调度和重调度</a:t>
            </a:r>
          </a:p>
        </p:txBody>
      </p:sp>
      <p:cxnSp>
        <p:nvCxnSpPr>
          <p:cNvPr id="70" name="原创设计师QQ598969553                    _18"/>
          <p:cNvCxnSpPr/>
          <p:nvPr/>
        </p:nvCxnSpPr>
        <p:spPr>
          <a:xfrm flipH="1" flipV="1">
            <a:off x="8037195" y="518160"/>
            <a:ext cx="3798570" cy="2794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p:nvPr/>
        </p:nvCxnSpPr>
        <p:spPr>
          <a:xfrm flipH="1" flipV="1">
            <a:off x="330200" y="543560"/>
            <a:ext cx="3722370" cy="762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 name="原创设计师QQ598969553                    _6"/>
              <p:cNvSpPr>
                <a:spLocks noChangeArrowheads="1"/>
              </p:cNvSpPr>
              <p:nvPr/>
            </p:nvSpPr>
            <p:spPr bwMode="auto">
              <a:xfrm>
                <a:off x="343852" y="934180"/>
                <a:ext cx="11504295" cy="582980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lgn="l"/>
                <a:r>
                  <a:rPr lang="zh-CN"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调度策略的数学模型：</a:t>
                </a:r>
                <a:endPar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endPar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信息素浓度矩阵：</a:t>
                </a:r>
                <a14:m>
                  <m:oMath xmlns:m="http://schemas.openxmlformats.org/officeDocument/2006/math">
                    <m:r>
                      <m:rPr>
                        <m:sty m:val="p"/>
                      </m:rPr>
                      <a:rPr lang="en-US" altLang="zh-CN" sz="2000" smtClean="0">
                        <a:solidFill>
                          <a:schemeClr val="bg1"/>
                        </a:solidFill>
                      </a:rPr>
                      <m:t>d</m:t>
                    </m:r>
                    <m:r>
                      <a:rPr lang="en-US" altLang="zh-CN" sz="2000" smtClean="0">
                        <a:solidFill>
                          <a:schemeClr val="bg1"/>
                        </a:solidFill>
                      </a:rPr>
                      <m:t>[</m:t>
                    </m:r>
                    <m:r>
                      <m:rPr>
                        <m:sty m:val="p"/>
                      </m:rPr>
                      <a:rPr lang="en-US" altLang="zh-CN" sz="2000" smtClean="0">
                        <a:solidFill>
                          <a:schemeClr val="bg1"/>
                        </a:solidFill>
                      </a:rPr>
                      <m:t>n</m:t>
                    </m:r>
                    <m:r>
                      <a:rPr lang="en-US" altLang="zh-CN" sz="2000" smtClean="0">
                        <a:solidFill>
                          <a:schemeClr val="bg1"/>
                        </a:solidFill>
                      </a:rPr>
                      <m:t>,</m:t>
                    </m:r>
                    <m:r>
                      <m:rPr>
                        <m:sty m:val="p"/>
                      </m:rPr>
                      <a:rPr lang="en-US" altLang="zh-CN" sz="2000" smtClean="0">
                        <a:solidFill>
                          <a:schemeClr val="bg1"/>
                        </a:solidFill>
                      </a:rPr>
                      <m:t>n</m:t>
                    </m:r>
                    <m:r>
                      <a:rPr lang="en-US" altLang="zh-CN" sz="2000" smtClean="0">
                        <a:solidFill>
                          <a:schemeClr val="bg1"/>
                        </a:solidFill>
                      </a:rPr>
                      <m:t>]</m:t>
                    </m:r>
                  </m:oMath>
                </a14:m>
                <a:r>
                  <a:rPr lang="en-US" altLang="zh-CN" sz="2000" dirty="0">
                    <a:solidFill>
                      <a:schemeClr val="bg1"/>
                    </a:solidFill>
                  </a:rPr>
                  <a:t> </a:t>
                </a:r>
                <a:r>
                  <a:rPr lang="en-US" altLang="zh-CN" sz="2000" dirty="0">
                    <a:solidFill>
                      <a:schemeClr val="bg1"/>
                    </a:solidFill>
                    <a:latin typeface="黑体" panose="02010609060101010101" pitchFamily="49" charset="-122"/>
                    <a:ea typeface="黑体" panose="02010609060101010101" pitchFamily="49" charset="-122"/>
                  </a:rPr>
                  <a:t>, n</a:t>
                </a:r>
                <a:r>
                  <a:rPr lang="zh-CN" altLang="en-US" sz="2000" dirty="0">
                    <a:solidFill>
                      <a:schemeClr val="bg1"/>
                    </a:solidFill>
                    <a:latin typeface="黑体" panose="02010609060101010101" pitchFamily="49" charset="-122"/>
                    <a:ea typeface="黑体" panose="02010609060101010101" pitchFamily="49" charset="-122"/>
                  </a:rPr>
                  <a:t>为工序数目</a:t>
                </a:r>
                <a:endParaRPr lang="en-US" altLang="zh-CN" sz="2000" dirty="0">
                  <a:solidFill>
                    <a:schemeClr val="bg1"/>
                  </a:solidFill>
                  <a:latin typeface="黑体" panose="02010609060101010101" pitchFamily="49" charset="-122"/>
                  <a:ea typeface="黑体" panose="02010609060101010101" pitchFamily="49" charset="-122"/>
                </a:endParaRPr>
              </a:p>
              <a:p>
                <a:r>
                  <a:rPr lang="zh-CN" altLang="en-US" sz="2000" dirty="0">
                    <a:solidFill>
                      <a:schemeClr val="bg1"/>
                    </a:solidFill>
                    <a:latin typeface="黑体" panose="02010609060101010101" pitchFamily="49" charset="-122"/>
                    <a:ea typeface="黑体" panose="02010609060101010101" pitchFamily="49" charset="-122"/>
                  </a:rPr>
                  <a:t>蚂蚁</a:t>
                </a:r>
                <a:r>
                  <a:rPr lang="en-US" altLang="zh-CN" sz="2000" dirty="0">
                    <a:solidFill>
                      <a:schemeClr val="bg1"/>
                    </a:solidFill>
                    <a:latin typeface="黑体" panose="02010609060101010101" pitchFamily="49" charset="-122"/>
                    <a:ea typeface="黑体" panose="02010609060101010101" pitchFamily="49" charset="-122"/>
                  </a:rPr>
                  <a:t>x</a:t>
                </a:r>
                <a:r>
                  <a:rPr lang="zh-CN" altLang="en-US" sz="2000" dirty="0">
                    <a:solidFill>
                      <a:schemeClr val="bg1"/>
                    </a:solidFill>
                    <a:latin typeface="黑体" panose="02010609060101010101" pitchFamily="49" charset="-122"/>
                    <a:ea typeface="黑体" panose="02010609060101010101" pitchFamily="49" charset="-122"/>
                  </a:rPr>
                  <a:t>在工序</a:t>
                </a:r>
                <a:r>
                  <a:rPr lang="en-US" altLang="zh-CN" sz="2000" dirty="0" err="1">
                    <a:solidFill>
                      <a:schemeClr val="bg1"/>
                    </a:solidFill>
                    <a:latin typeface="黑体" panose="02010609060101010101" pitchFamily="49" charset="-122"/>
                    <a:ea typeface="黑体" panose="02010609060101010101" pitchFamily="49" charset="-122"/>
                  </a:rPr>
                  <a:t>i</a:t>
                </a:r>
                <a:r>
                  <a:rPr lang="zh-CN" altLang="en-US" sz="2000" dirty="0">
                    <a:solidFill>
                      <a:schemeClr val="bg1"/>
                    </a:solidFill>
                    <a:latin typeface="黑体" panose="02010609060101010101" pitchFamily="49" charset="-122"/>
                    <a:ea typeface="黑体" panose="02010609060101010101" pitchFamily="49" charset="-122"/>
                  </a:rPr>
                  <a:t>处的可选池：</a:t>
                </a:r>
                <a:r>
                  <a:rPr lang="zh-CN" altLang="zh-CN" dirty="0"/>
                  <a:t> </a:t>
                </a:r>
                <a14:m>
                  <m:oMath xmlns:m="http://schemas.openxmlformats.org/officeDocument/2006/math">
                    <m:sSubSup>
                      <m:sSubSupPr>
                        <m:ctrlPr>
                          <a:rPr lang="zh-CN" altLang="zh-CN" sz="2000" i="1" smtClean="0">
                            <a:solidFill>
                              <a:schemeClr val="bg1"/>
                            </a:solidFill>
                          </a:rPr>
                        </m:ctrlPr>
                      </m:sSubSupPr>
                      <m:e>
                        <m:r>
                          <a:rPr lang="en-US" altLang="zh-CN" sz="2000" i="1" smtClean="0">
                            <a:solidFill>
                              <a:schemeClr val="bg1"/>
                            </a:solidFill>
                          </a:rPr>
                          <m:t>𝑎𝑙𝑙𝑜𝑤𝑒𝑑</m:t>
                        </m:r>
                      </m:e>
                      <m:sub>
                        <m:r>
                          <a:rPr lang="en-US" altLang="zh-CN" sz="2000" i="1">
                            <a:solidFill>
                              <a:schemeClr val="bg1"/>
                            </a:solidFill>
                          </a:rPr>
                          <m:t>𝑖</m:t>
                        </m:r>
                      </m:sub>
                      <m:sup>
                        <m:r>
                          <a:rPr lang="en-US" altLang="zh-CN" sz="2000" i="1">
                            <a:solidFill>
                              <a:schemeClr val="bg1"/>
                            </a:solidFill>
                          </a:rPr>
                          <m:t>𝑥</m:t>
                        </m:r>
                      </m:sup>
                    </m:sSubSup>
                  </m:oMath>
                </a14:m>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工序</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j</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的加工选项池：</a:t>
                </a:r>
                <a:r>
                  <a:rPr lang="zh-CN" altLang="zh-CN" dirty="0"/>
                  <a:t> </a:t>
                </a:r>
                <a14:m>
                  <m:oMath xmlns:m="http://schemas.openxmlformats.org/officeDocument/2006/math">
                    <m:sSub>
                      <m:sSubPr>
                        <m:ctrlPr>
                          <a:rPr lang="zh-CN" altLang="zh-CN" sz="2000" i="1" smtClean="0">
                            <a:solidFill>
                              <a:schemeClr val="bg1"/>
                            </a:solidFill>
                          </a:rPr>
                        </m:ctrlPr>
                      </m:sSubPr>
                      <m:e>
                        <m:r>
                          <a:rPr lang="en-US" altLang="zh-CN" sz="2000" i="1">
                            <a:solidFill>
                              <a:schemeClr val="bg1"/>
                            </a:solidFill>
                          </a:rPr>
                          <m:t>𝑜𝑝𝑒𝑟𝑎𝑡𝑖𝑜𝑛</m:t>
                        </m:r>
                      </m:e>
                      <m:sub>
                        <m:r>
                          <a:rPr lang="en-US" altLang="zh-CN" sz="2000" i="1">
                            <a:solidFill>
                              <a:schemeClr val="bg1"/>
                            </a:solidFill>
                          </a:rPr>
                          <m:t>𝑗</m:t>
                        </m:r>
                      </m:sub>
                    </m:sSub>
                  </m:oMath>
                </a14:m>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蚂蚁</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x</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从工序</a:t>
                </a:r>
                <a:r>
                  <a:rPr lang="en-US" altLang="zh-CN" sz="2000" dirty="0" err="1">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i</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转移到工序</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j</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的信息启发式：</a:t>
                </a:r>
                <a:r>
                  <a:rPr lang="zh-CN" altLang="zh-CN" sz="2000" dirty="0">
                    <a:solidFill>
                      <a:schemeClr val="bg1"/>
                    </a:solidFill>
                  </a:rPr>
                  <a:t> </a:t>
                </a:r>
                <a14:m>
                  <m:oMath xmlns:m="http://schemas.openxmlformats.org/officeDocument/2006/math">
                    <m:sSubSup>
                      <m:sSubSupPr>
                        <m:ctrlPr>
                          <a:rPr lang="zh-CN" altLang="zh-CN" sz="2000" i="1">
                            <a:solidFill>
                              <a:schemeClr val="bg1"/>
                            </a:solidFill>
                            <a:latin typeface="Cambria Math" panose="02040503050406030204" pitchFamily="18" charset="0"/>
                          </a:rPr>
                        </m:ctrlPr>
                      </m:sSubSupPr>
                      <m:e>
                        <m:r>
                          <a:rPr lang="en-US" altLang="zh-CN" sz="2000" i="1">
                            <a:solidFill>
                              <a:schemeClr val="bg1"/>
                            </a:solidFill>
                            <a:latin typeface="Cambria Math" panose="02040503050406030204" pitchFamily="18" charset="0"/>
                          </a:rPr>
                          <m:t>𝜏</m:t>
                        </m:r>
                      </m:e>
                      <m:sub>
                        <m:r>
                          <a:rPr lang="en-US" altLang="zh-CN" sz="2000" i="1">
                            <a:solidFill>
                              <a:schemeClr val="bg1"/>
                            </a:solidFill>
                            <a:latin typeface="Cambria Math" panose="02040503050406030204" pitchFamily="18" charset="0"/>
                          </a:rPr>
                          <m:t>𝑖</m:t>
                        </m:r>
                        <m:r>
                          <a:rPr lang="en-US" altLang="zh-CN" sz="2000" i="1">
                            <a:solidFill>
                              <a:schemeClr val="bg1"/>
                            </a:solidFill>
                            <a:latin typeface="Cambria Math" panose="02040503050406030204" pitchFamily="18" charset="0"/>
                          </a:rPr>
                          <m:t>,</m:t>
                        </m:r>
                        <m:r>
                          <a:rPr lang="en-US" altLang="zh-CN" sz="2000" i="1">
                            <a:solidFill>
                              <a:schemeClr val="bg1"/>
                            </a:solidFill>
                            <a:latin typeface="Cambria Math" panose="02040503050406030204" pitchFamily="18" charset="0"/>
                          </a:rPr>
                          <m:t>𝑗</m:t>
                        </m:r>
                      </m:sub>
                      <m:sup>
                        <m:r>
                          <a:rPr lang="en-US" altLang="zh-CN" sz="2000" i="1">
                            <a:solidFill>
                              <a:schemeClr val="bg1"/>
                            </a:solidFill>
                            <a:latin typeface="Cambria Math" panose="02040503050406030204" pitchFamily="18" charset="0"/>
                          </a:rPr>
                          <m:t>𝑥</m:t>
                        </m:r>
                      </m:sup>
                    </m:sSubSup>
                    <m:r>
                      <a:rPr lang="en-US" altLang="zh-CN" sz="2000">
                        <a:solidFill>
                          <a:schemeClr val="bg1"/>
                        </a:solidFill>
                        <a:latin typeface="Cambria Math" panose="02040503050406030204" pitchFamily="18" charset="0"/>
                      </a:rPr>
                      <m:t>=</m:t>
                    </m:r>
                    <m:f>
                      <m:fPr>
                        <m:ctrlPr>
                          <a:rPr lang="zh-CN" altLang="zh-CN" sz="2000" i="1">
                            <a:solidFill>
                              <a:schemeClr val="bg1"/>
                            </a:solidFill>
                            <a:latin typeface="Cambria Math" panose="02040503050406030204" pitchFamily="18" charset="0"/>
                          </a:rPr>
                        </m:ctrlPr>
                      </m:fPr>
                      <m:num>
                        <m:r>
                          <m:rPr>
                            <m:sty m:val="p"/>
                          </m:rPr>
                          <a:rPr lang="en-US" altLang="zh-CN" sz="2000">
                            <a:solidFill>
                              <a:schemeClr val="bg1"/>
                            </a:solidFill>
                            <a:latin typeface="Cambria Math" panose="02040503050406030204" pitchFamily="18" charset="0"/>
                          </a:rPr>
                          <m:t>d</m:t>
                        </m:r>
                        <m:r>
                          <a:rPr lang="en-US" altLang="zh-CN" sz="2000">
                            <a:solidFill>
                              <a:schemeClr val="bg1"/>
                            </a:solidFill>
                            <a:latin typeface="Cambria Math" panose="02040503050406030204" pitchFamily="18" charset="0"/>
                          </a:rPr>
                          <m:t>[</m:t>
                        </m:r>
                        <m:r>
                          <m:rPr>
                            <m:sty m:val="p"/>
                          </m:rPr>
                          <a:rPr lang="en-US" altLang="zh-CN" sz="2000">
                            <a:solidFill>
                              <a:schemeClr val="bg1"/>
                            </a:solidFill>
                            <a:latin typeface="Cambria Math" panose="02040503050406030204" pitchFamily="18" charset="0"/>
                          </a:rPr>
                          <m:t>i</m:t>
                        </m:r>
                        <m:r>
                          <a:rPr lang="en-US" altLang="zh-CN" sz="2000">
                            <a:solidFill>
                              <a:schemeClr val="bg1"/>
                            </a:solidFill>
                            <a:latin typeface="Cambria Math" panose="02040503050406030204" pitchFamily="18" charset="0"/>
                          </a:rPr>
                          <m:t>,</m:t>
                        </m:r>
                        <m:r>
                          <m:rPr>
                            <m:sty m:val="p"/>
                          </m:rPr>
                          <a:rPr lang="en-US" altLang="zh-CN" sz="2000">
                            <a:solidFill>
                              <a:schemeClr val="bg1"/>
                            </a:solidFill>
                            <a:latin typeface="Cambria Math" panose="02040503050406030204" pitchFamily="18" charset="0"/>
                          </a:rPr>
                          <m:t>j</m:t>
                        </m:r>
                        <m:r>
                          <a:rPr lang="en-US" altLang="zh-CN" sz="2000">
                            <a:solidFill>
                              <a:schemeClr val="bg1"/>
                            </a:solidFill>
                            <a:latin typeface="Cambria Math" panose="02040503050406030204" pitchFamily="18" charset="0"/>
                          </a:rPr>
                          <m:t>]</m:t>
                        </m:r>
                      </m:num>
                      <m:den>
                        <m:nary>
                          <m:naryPr>
                            <m:chr m:val="∑"/>
                            <m:limLoc m:val="undOvr"/>
                            <m:ctrlPr>
                              <a:rPr lang="zh-CN" altLang="zh-CN" sz="2000" i="1">
                                <a:solidFill>
                                  <a:schemeClr val="bg1"/>
                                </a:solidFill>
                                <a:latin typeface="Cambria Math" panose="02040503050406030204" pitchFamily="18" charset="0"/>
                              </a:rPr>
                            </m:ctrlPr>
                          </m:naryPr>
                          <m:sub>
                            <m:r>
                              <a:rPr lang="en-US" altLang="zh-CN" sz="2000" i="1">
                                <a:solidFill>
                                  <a:schemeClr val="bg1"/>
                                </a:solidFill>
                                <a:latin typeface="Cambria Math" panose="02040503050406030204" pitchFamily="18" charset="0"/>
                              </a:rPr>
                              <m:t>𝑗</m:t>
                            </m:r>
                            <m:r>
                              <a:rPr lang="en-US" altLang="zh-CN" sz="2000" i="1">
                                <a:solidFill>
                                  <a:schemeClr val="bg1"/>
                                </a:solidFill>
                                <a:latin typeface="Cambria Math" panose="02040503050406030204" pitchFamily="18" charset="0"/>
                              </a:rPr>
                              <m:t>=1</m:t>
                            </m:r>
                          </m:sub>
                          <m:sup>
                            <m:d>
                              <m:dPr>
                                <m:begChr m:val="|"/>
                                <m:endChr m:val="|"/>
                                <m:ctrlPr>
                                  <a:rPr lang="zh-CN" altLang="zh-CN" sz="2000" i="1">
                                    <a:solidFill>
                                      <a:schemeClr val="bg1"/>
                                    </a:solidFill>
                                    <a:latin typeface="Cambria Math" panose="02040503050406030204" pitchFamily="18" charset="0"/>
                                  </a:rPr>
                                </m:ctrlPr>
                              </m:dPr>
                              <m:e>
                                <m:sSubSup>
                                  <m:sSubSupPr>
                                    <m:ctrlPr>
                                      <a:rPr lang="zh-CN" altLang="zh-CN" sz="2000" i="1">
                                        <a:solidFill>
                                          <a:schemeClr val="bg1"/>
                                        </a:solidFill>
                                        <a:latin typeface="Cambria Math" panose="02040503050406030204" pitchFamily="18" charset="0"/>
                                      </a:rPr>
                                    </m:ctrlPr>
                                  </m:sSubSupPr>
                                  <m:e>
                                    <m:r>
                                      <a:rPr lang="en-US" altLang="zh-CN" sz="2000" i="1">
                                        <a:solidFill>
                                          <a:schemeClr val="bg1"/>
                                        </a:solidFill>
                                        <a:latin typeface="Cambria Math" panose="02040503050406030204" pitchFamily="18" charset="0"/>
                                      </a:rPr>
                                      <m:t>𝑎𝑙𝑙𝑜𝑤𝑒𝑑</m:t>
                                    </m:r>
                                  </m:e>
                                  <m:sub>
                                    <m:r>
                                      <a:rPr lang="en-US" altLang="zh-CN" sz="2000" i="1">
                                        <a:solidFill>
                                          <a:schemeClr val="bg1"/>
                                        </a:solidFill>
                                        <a:latin typeface="Cambria Math" panose="02040503050406030204" pitchFamily="18" charset="0"/>
                                      </a:rPr>
                                      <m:t>𝑖</m:t>
                                    </m:r>
                                  </m:sub>
                                  <m:sup>
                                    <m:r>
                                      <a:rPr lang="en-US" altLang="zh-CN" sz="2000" i="1">
                                        <a:solidFill>
                                          <a:schemeClr val="bg1"/>
                                        </a:solidFill>
                                        <a:latin typeface="Cambria Math" panose="02040503050406030204" pitchFamily="18" charset="0"/>
                                      </a:rPr>
                                      <m:t>𝑥</m:t>
                                    </m:r>
                                  </m:sup>
                                </m:sSubSup>
                              </m:e>
                            </m:d>
                          </m:sup>
                          <m:e>
                            <m:r>
                              <m:rPr>
                                <m:sty m:val="p"/>
                              </m:rPr>
                              <a:rPr lang="en-US" altLang="zh-CN" sz="2000">
                                <a:solidFill>
                                  <a:schemeClr val="bg1"/>
                                </a:solidFill>
                                <a:latin typeface="Cambria Math" panose="02040503050406030204" pitchFamily="18" charset="0"/>
                              </a:rPr>
                              <m:t>d</m:t>
                            </m:r>
                            <m:r>
                              <a:rPr lang="en-US" altLang="zh-CN" sz="2000">
                                <a:solidFill>
                                  <a:schemeClr val="bg1"/>
                                </a:solidFill>
                                <a:latin typeface="Cambria Math" panose="02040503050406030204" pitchFamily="18" charset="0"/>
                              </a:rPr>
                              <m:t>[</m:t>
                            </m:r>
                            <m:r>
                              <m:rPr>
                                <m:sty m:val="p"/>
                              </m:rPr>
                              <a:rPr lang="en-US" altLang="zh-CN" sz="2000">
                                <a:solidFill>
                                  <a:schemeClr val="bg1"/>
                                </a:solidFill>
                                <a:latin typeface="Cambria Math" panose="02040503050406030204" pitchFamily="18" charset="0"/>
                              </a:rPr>
                              <m:t>i</m:t>
                            </m:r>
                            <m:r>
                              <a:rPr lang="en-US" altLang="zh-CN" sz="2000">
                                <a:solidFill>
                                  <a:schemeClr val="bg1"/>
                                </a:solidFill>
                                <a:latin typeface="Cambria Math" panose="02040503050406030204" pitchFamily="18" charset="0"/>
                              </a:rPr>
                              <m:t>,</m:t>
                            </m:r>
                            <m:r>
                              <m:rPr>
                                <m:sty m:val="p"/>
                              </m:rPr>
                              <a:rPr lang="en-US" altLang="zh-CN" sz="2000">
                                <a:solidFill>
                                  <a:schemeClr val="bg1"/>
                                </a:solidFill>
                                <a:latin typeface="Cambria Math" panose="02040503050406030204" pitchFamily="18" charset="0"/>
                              </a:rPr>
                              <m:t>j</m:t>
                            </m:r>
                            <m:r>
                              <a:rPr lang="en-US" altLang="zh-CN" sz="2000">
                                <a:solidFill>
                                  <a:schemeClr val="bg1"/>
                                </a:solidFill>
                                <a:latin typeface="Cambria Math" panose="02040503050406030204" pitchFamily="18" charset="0"/>
                              </a:rPr>
                              <m:t>]</m:t>
                            </m:r>
                          </m:e>
                        </m:nary>
                      </m:den>
                    </m:f>
                  </m:oMath>
                </a14:m>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蚂蚁</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x</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从工序</a:t>
                </a:r>
                <a:r>
                  <a:rPr lang="en-US" altLang="zh-CN" sz="2000" dirty="0" err="1">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i</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转移到工序</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j</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的加工选项</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k</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的期望启发式</a:t>
                </a:r>
                <a:r>
                  <a:rPr lang="zh-CN" altLang="en-US" sz="24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zh-CN" sz="2000" dirty="0">
                    <a:solidFill>
                      <a:schemeClr val="bg1"/>
                    </a:solidFill>
                  </a:rPr>
                  <a:t> </a:t>
                </a:r>
                <a14:m>
                  <m:oMath xmlns:m="http://schemas.openxmlformats.org/officeDocument/2006/math">
                    <m:sSubSup>
                      <m:sSubSupPr>
                        <m:ctrlPr>
                          <a:rPr lang="zh-CN" altLang="zh-CN" sz="2000" i="1">
                            <a:solidFill>
                              <a:schemeClr val="bg1"/>
                            </a:solidFill>
                          </a:rPr>
                        </m:ctrlPr>
                      </m:sSubSupPr>
                      <m:e>
                        <m:r>
                          <a:rPr lang="en-US" altLang="zh-CN" sz="2000" i="1">
                            <a:solidFill>
                              <a:schemeClr val="bg1"/>
                            </a:solidFill>
                          </a:rPr>
                          <m:t>𝜂</m:t>
                        </m:r>
                      </m:e>
                      <m:sub>
                        <m:r>
                          <a:rPr lang="en-US" altLang="zh-CN" sz="2000" i="1">
                            <a:solidFill>
                              <a:schemeClr val="bg1"/>
                            </a:solidFill>
                          </a:rPr>
                          <m:t>𝑖</m:t>
                        </m:r>
                        <m:r>
                          <a:rPr lang="en-US" altLang="zh-CN" sz="2000" i="1">
                            <a:solidFill>
                              <a:schemeClr val="bg1"/>
                            </a:solidFill>
                          </a:rPr>
                          <m:t>,</m:t>
                        </m:r>
                        <m:r>
                          <a:rPr lang="en-US" altLang="zh-CN" sz="2000" i="1">
                            <a:solidFill>
                              <a:schemeClr val="bg1"/>
                            </a:solidFill>
                          </a:rPr>
                          <m:t>𝑗</m:t>
                        </m:r>
                        <m:r>
                          <a:rPr lang="en-US" altLang="zh-CN" sz="2000" i="1">
                            <a:solidFill>
                              <a:schemeClr val="bg1"/>
                            </a:solidFill>
                          </a:rPr>
                          <m:t>,</m:t>
                        </m:r>
                        <m:r>
                          <a:rPr lang="en-US" altLang="zh-CN" sz="2000" i="1">
                            <a:solidFill>
                              <a:schemeClr val="bg1"/>
                            </a:solidFill>
                          </a:rPr>
                          <m:t>𝑘</m:t>
                        </m:r>
                      </m:sub>
                      <m:sup>
                        <m:r>
                          <a:rPr lang="en-US" altLang="zh-CN" sz="2000" i="1">
                            <a:solidFill>
                              <a:schemeClr val="bg1"/>
                            </a:solidFill>
                          </a:rPr>
                          <m:t>𝑥</m:t>
                        </m:r>
                      </m:sup>
                    </m:sSubSup>
                    <m:r>
                      <a:rPr lang="en-US" altLang="zh-CN" sz="2000" i="1">
                        <a:solidFill>
                          <a:schemeClr val="bg1"/>
                        </a:solidFill>
                      </a:rPr>
                      <m:t>=</m:t>
                    </m:r>
                    <m:f>
                      <m:fPr>
                        <m:ctrlPr>
                          <a:rPr lang="zh-CN" altLang="zh-CN" sz="2000" i="1">
                            <a:solidFill>
                              <a:schemeClr val="bg1"/>
                            </a:solidFill>
                          </a:rPr>
                        </m:ctrlPr>
                      </m:fPr>
                      <m:num>
                        <m:sSub>
                          <m:sSubPr>
                            <m:ctrlPr>
                              <a:rPr lang="zh-CN" altLang="zh-CN" sz="2000" i="1">
                                <a:solidFill>
                                  <a:schemeClr val="bg1"/>
                                </a:solidFill>
                              </a:rPr>
                            </m:ctrlPr>
                          </m:sSubPr>
                          <m:e>
                            <m:r>
                              <a:rPr lang="en-US" altLang="zh-CN" sz="2000" i="1">
                                <a:solidFill>
                                  <a:schemeClr val="bg1"/>
                                </a:solidFill>
                              </a:rPr>
                              <m:t>𝑇</m:t>
                            </m:r>
                          </m:e>
                          <m:sub>
                            <m:r>
                              <a:rPr lang="en-US" altLang="zh-CN" sz="2000" i="1">
                                <a:solidFill>
                                  <a:schemeClr val="bg1"/>
                                </a:solidFill>
                              </a:rPr>
                              <m:t>𝑗</m:t>
                            </m:r>
                            <m:r>
                              <a:rPr lang="en-US" altLang="zh-CN" sz="2000" i="1">
                                <a:solidFill>
                                  <a:schemeClr val="bg1"/>
                                </a:solidFill>
                              </a:rPr>
                              <m:t>,</m:t>
                            </m:r>
                            <m:r>
                              <a:rPr lang="en-US" altLang="zh-CN" sz="2000" i="1">
                                <a:solidFill>
                                  <a:schemeClr val="bg1"/>
                                </a:solidFill>
                              </a:rPr>
                              <m:t>𝑘</m:t>
                            </m:r>
                          </m:sub>
                        </m:sSub>
                      </m:num>
                      <m:den>
                        <m:nary>
                          <m:naryPr>
                            <m:chr m:val="∑"/>
                            <m:limLoc m:val="undOvr"/>
                            <m:ctrlPr>
                              <a:rPr lang="zh-CN" altLang="zh-CN" sz="2000" i="1">
                                <a:solidFill>
                                  <a:schemeClr val="bg1"/>
                                </a:solidFill>
                              </a:rPr>
                            </m:ctrlPr>
                          </m:naryPr>
                          <m:sub>
                            <m:r>
                              <a:rPr lang="en-US" altLang="zh-CN" sz="2000" i="1">
                                <a:solidFill>
                                  <a:schemeClr val="bg1"/>
                                </a:solidFill>
                              </a:rPr>
                              <m:t>𝑘</m:t>
                            </m:r>
                            <m:r>
                              <a:rPr lang="en-US" altLang="zh-CN" sz="2000" i="1">
                                <a:solidFill>
                                  <a:schemeClr val="bg1"/>
                                </a:solidFill>
                              </a:rPr>
                              <m:t>=1</m:t>
                            </m:r>
                          </m:sub>
                          <m:sup>
                            <m:d>
                              <m:dPr>
                                <m:begChr m:val="|"/>
                                <m:endChr m:val="|"/>
                                <m:ctrlPr>
                                  <a:rPr lang="zh-CN" altLang="zh-CN" sz="2000" i="1">
                                    <a:solidFill>
                                      <a:schemeClr val="bg1"/>
                                    </a:solidFill>
                                  </a:rPr>
                                </m:ctrlPr>
                              </m:dPr>
                              <m:e>
                                <m:sSub>
                                  <m:sSubPr>
                                    <m:ctrlPr>
                                      <a:rPr lang="zh-CN" altLang="zh-CN" sz="2000" i="1">
                                        <a:solidFill>
                                          <a:schemeClr val="bg1"/>
                                        </a:solidFill>
                                      </a:rPr>
                                    </m:ctrlPr>
                                  </m:sSubPr>
                                  <m:e>
                                    <m:r>
                                      <a:rPr lang="en-US" altLang="zh-CN" sz="2000" i="1">
                                        <a:solidFill>
                                          <a:schemeClr val="bg1"/>
                                        </a:solidFill>
                                      </a:rPr>
                                      <m:t>𝑜𝑝𝑒𝑟𝑎𝑡𝑖𝑜𝑛</m:t>
                                    </m:r>
                                  </m:e>
                                  <m:sub>
                                    <m:r>
                                      <a:rPr lang="en-US" altLang="zh-CN" sz="2000" i="1">
                                        <a:solidFill>
                                          <a:schemeClr val="bg1"/>
                                        </a:solidFill>
                                      </a:rPr>
                                      <m:t>𝑗</m:t>
                                    </m:r>
                                  </m:sub>
                                </m:sSub>
                              </m:e>
                            </m:d>
                          </m:sup>
                          <m:e>
                            <m:sSub>
                              <m:sSubPr>
                                <m:ctrlPr>
                                  <a:rPr lang="zh-CN" altLang="zh-CN" sz="2000" i="1">
                                    <a:solidFill>
                                      <a:schemeClr val="bg1"/>
                                    </a:solidFill>
                                  </a:rPr>
                                </m:ctrlPr>
                              </m:sSubPr>
                              <m:e>
                                <m:r>
                                  <a:rPr lang="en-US" altLang="zh-CN" sz="2000" i="1">
                                    <a:solidFill>
                                      <a:schemeClr val="bg1"/>
                                    </a:solidFill>
                                  </a:rPr>
                                  <m:t>𝑇</m:t>
                                </m:r>
                              </m:e>
                              <m:sub>
                                <m:r>
                                  <a:rPr lang="en-US" altLang="zh-CN" sz="2000" i="1">
                                    <a:solidFill>
                                      <a:schemeClr val="bg1"/>
                                    </a:solidFill>
                                  </a:rPr>
                                  <m:t>𝑗</m:t>
                                </m:r>
                                <m:r>
                                  <a:rPr lang="en-US" altLang="zh-CN" sz="2000" i="1">
                                    <a:solidFill>
                                      <a:schemeClr val="bg1"/>
                                    </a:solidFill>
                                  </a:rPr>
                                  <m:t>,</m:t>
                                </m:r>
                                <m:r>
                                  <a:rPr lang="en-US" altLang="zh-CN" sz="2000" i="1">
                                    <a:solidFill>
                                      <a:schemeClr val="bg1"/>
                                    </a:solidFill>
                                  </a:rPr>
                                  <m:t>𝑘</m:t>
                                </m:r>
                              </m:sub>
                            </m:sSub>
                          </m:e>
                        </m:nary>
                      </m:den>
                    </m:f>
                    <m:r>
                      <a:rPr lang="en-US" altLang="zh-CN" sz="2000" i="1">
                        <a:solidFill>
                          <a:schemeClr val="bg1"/>
                        </a:solidFill>
                      </a:rPr>
                      <m:t> ,  </m:t>
                    </m:r>
                    <m:r>
                      <a:rPr lang="en-US" altLang="zh-CN" sz="2000" i="1">
                        <a:solidFill>
                          <a:schemeClr val="bg1"/>
                        </a:solidFill>
                      </a:rPr>
                      <m:t>𝑗</m:t>
                    </m:r>
                    <m:r>
                      <a:rPr lang="en-US" altLang="zh-CN" sz="2000" i="1">
                        <a:solidFill>
                          <a:schemeClr val="bg1"/>
                        </a:solidFill>
                      </a:rPr>
                      <m:t>∈</m:t>
                    </m:r>
                    <m:sSubSup>
                      <m:sSubSupPr>
                        <m:ctrlPr>
                          <a:rPr lang="zh-CN" altLang="zh-CN" sz="2000" i="1">
                            <a:solidFill>
                              <a:schemeClr val="bg1"/>
                            </a:solidFill>
                          </a:rPr>
                        </m:ctrlPr>
                      </m:sSubSupPr>
                      <m:e>
                        <m:r>
                          <a:rPr lang="en-US" altLang="zh-CN" sz="2000" i="1">
                            <a:solidFill>
                              <a:schemeClr val="bg1"/>
                            </a:solidFill>
                          </a:rPr>
                          <m:t>𝑎𝑙𝑙𝑜𝑤𝑒𝑑</m:t>
                        </m:r>
                      </m:e>
                      <m:sub>
                        <m:r>
                          <a:rPr lang="en-US" altLang="zh-CN" sz="2000" i="1">
                            <a:solidFill>
                              <a:schemeClr val="bg1"/>
                            </a:solidFill>
                          </a:rPr>
                          <m:t>𝑖</m:t>
                        </m:r>
                      </m:sub>
                      <m:sup>
                        <m:r>
                          <a:rPr lang="en-US" altLang="zh-CN" sz="2000" i="1">
                            <a:solidFill>
                              <a:schemeClr val="bg1"/>
                            </a:solidFill>
                          </a:rPr>
                          <m:t>𝑥</m:t>
                        </m:r>
                      </m:sup>
                    </m:sSubSup>
                  </m:oMath>
                </a14:m>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蚂蚁</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x</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从工序</a:t>
                </a:r>
                <a:r>
                  <a:rPr lang="en-US" altLang="zh-CN" sz="2000" dirty="0" err="1">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i</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转移到工序</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j</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的加工选项</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k</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的概率：</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zh-CN" dirty="0"/>
                  <a:t> </a:t>
                </a:r>
                <a14:m>
                  <m:oMath xmlns:m="http://schemas.openxmlformats.org/officeDocument/2006/math">
                    <m:sSubSup>
                      <m:sSubSupPr>
                        <m:ctrlPr>
                          <a:rPr lang="zh-CN" altLang="zh-CN" sz="2000" i="1" smtClean="0">
                            <a:solidFill>
                              <a:schemeClr val="bg1"/>
                            </a:solidFill>
                          </a:rPr>
                        </m:ctrlPr>
                      </m:sSubSupPr>
                      <m:e>
                        <m:r>
                          <a:rPr lang="en-US" altLang="zh-CN" sz="2000" i="1">
                            <a:solidFill>
                              <a:schemeClr val="bg1"/>
                            </a:solidFill>
                          </a:rPr>
                          <m:t>𝑝</m:t>
                        </m:r>
                      </m:e>
                      <m:sub>
                        <m:r>
                          <a:rPr lang="en-US" altLang="zh-CN" sz="2000" i="1">
                            <a:solidFill>
                              <a:schemeClr val="bg1"/>
                            </a:solidFill>
                          </a:rPr>
                          <m:t>𝑖</m:t>
                        </m:r>
                        <m:r>
                          <a:rPr lang="en-US" altLang="zh-CN" sz="2000" i="1">
                            <a:solidFill>
                              <a:schemeClr val="bg1"/>
                            </a:solidFill>
                          </a:rPr>
                          <m:t>,</m:t>
                        </m:r>
                        <m:r>
                          <a:rPr lang="en-US" altLang="zh-CN" sz="2000" i="1">
                            <a:solidFill>
                              <a:schemeClr val="bg1"/>
                            </a:solidFill>
                          </a:rPr>
                          <m:t>𝑗</m:t>
                        </m:r>
                        <m:r>
                          <a:rPr lang="en-US" altLang="zh-CN" sz="2000" i="1">
                            <a:solidFill>
                              <a:schemeClr val="bg1"/>
                            </a:solidFill>
                          </a:rPr>
                          <m:t>,</m:t>
                        </m:r>
                        <m:r>
                          <a:rPr lang="en-US" altLang="zh-CN" sz="2000" i="1">
                            <a:solidFill>
                              <a:schemeClr val="bg1"/>
                            </a:solidFill>
                          </a:rPr>
                          <m:t>𝑘</m:t>
                        </m:r>
                      </m:sub>
                      <m:sup>
                        <m:r>
                          <a:rPr lang="en-US" altLang="zh-CN" sz="2000" i="1">
                            <a:solidFill>
                              <a:schemeClr val="bg1"/>
                            </a:solidFill>
                          </a:rPr>
                          <m:t>𝑥</m:t>
                        </m:r>
                      </m:sup>
                    </m:sSubSup>
                    <m:r>
                      <a:rPr lang="en-US" altLang="zh-CN" sz="2000" i="1">
                        <a:solidFill>
                          <a:schemeClr val="bg1"/>
                        </a:solidFill>
                      </a:rPr>
                      <m:t>=</m:t>
                    </m:r>
                    <m:f>
                      <m:fPr>
                        <m:ctrlPr>
                          <a:rPr lang="zh-CN" altLang="zh-CN" sz="2000" i="1">
                            <a:solidFill>
                              <a:schemeClr val="bg1"/>
                            </a:solidFill>
                          </a:rPr>
                        </m:ctrlPr>
                      </m:fPr>
                      <m:num>
                        <m:sSubSup>
                          <m:sSubSupPr>
                            <m:ctrlPr>
                              <a:rPr lang="zh-CN" altLang="zh-CN" sz="2000" i="1">
                                <a:solidFill>
                                  <a:schemeClr val="bg1"/>
                                </a:solidFill>
                              </a:rPr>
                            </m:ctrlPr>
                          </m:sSubSupPr>
                          <m:e>
                            <m:r>
                              <a:rPr lang="en-US" altLang="zh-CN" sz="2000" i="1">
                                <a:solidFill>
                                  <a:schemeClr val="bg1"/>
                                </a:solidFill>
                              </a:rPr>
                              <m:t>𝜏</m:t>
                            </m:r>
                          </m:e>
                          <m:sub>
                            <m:r>
                              <a:rPr lang="en-US" altLang="zh-CN" sz="2000" i="1">
                                <a:solidFill>
                                  <a:schemeClr val="bg1"/>
                                </a:solidFill>
                              </a:rPr>
                              <m:t>𝑖</m:t>
                            </m:r>
                            <m:r>
                              <a:rPr lang="en-US" altLang="zh-CN" sz="2000" i="1">
                                <a:solidFill>
                                  <a:schemeClr val="bg1"/>
                                </a:solidFill>
                              </a:rPr>
                              <m:t>,</m:t>
                            </m:r>
                            <m:r>
                              <a:rPr lang="en-US" altLang="zh-CN" sz="2000" i="1">
                                <a:solidFill>
                                  <a:schemeClr val="bg1"/>
                                </a:solidFill>
                              </a:rPr>
                              <m:t>𝑗</m:t>
                            </m:r>
                          </m:sub>
                          <m:sup>
                            <m:r>
                              <a:rPr lang="en-US" altLang="zh-CN" sz="2000" i="1">
                                <a:solidFill>
                                  <a:schemeClr val="bg1"/>
                                </a:solidFill>
                              </a:rPr>
                              <m:t>𝛼</m:t>
                            </m:r>
                          </m:sup>
                        </m:sSubSup>
                        <m:r>
                          <a:rPr lang="en-US" altLang="zh-CN" sz="2000" i="1">
                            <a:solidFill>
                              <a:schemeClr val="bg1"/>
                            </a:solidFill>
                          </a:rPr>
                          <m:t>×</m:t>
                        </m:r>
                        <m:sSubSup>
                          <m:sSubSupPr>
                            <m:ctrlPr>
                              <a:rPr lang="zh-CN" altLang="zh-CN" sz="2000" i="1">
                                <a:solidFill>
                                  <a:schemeClr val="bg1"/>
                                </a:solidFill>
                              </a:rPr>
                            </m:ctrlPr>
                          </m:sSubSupPr>
                          <m:e>
                            <m:r>
                              <a:rPr lang="en-US" altLang="zh-CN" sz="2000" i="1">
                                <a:solidFill>
                                  <a:schemeClr val="bg1"/>
                                </a:solidFill>
                              </a:rPr>
                              <m:t>𝜂</m:t>
                            </m:r>
                          </m:e>
                          <m:sub>
                            <m:r>
                              <a:rPr lang="en-US" altLang="zh-CN" sz="2000" i="1">
                                <a:solidFill>
                                  <a:schemeClr val="bg1"/>
                                </a:solidFill>
                              </a:rPr>
                              <m:t>𝑖</m:t>
                            </m:r>
                            <m:r>
                              <a:rPr lang="en-US" altLang="zh-CN" sz="2000" i="1">
                                <a:solidFill>
                                  <a:schemeClr val="bg1"/>
                                </a:solidFill>
                              </a:rPr>
                              <m:t>,</m:t>
                            </m:r>
                            <m:r>
                              <a:rPr lang="en-US" altLang="zh-CN" sz="2000" i="1">
                                <a:solidFill>
                                  <a:schemeClr val="bg1"/>
                                </a:solidFill>
                              </a:rPr>
                              <m:t>𝑗</m:t>
                            </m:r>
                            <m:r>
                              <a:rPr lang="en-US" altLang="zh-CN" sz="2000" i="1">
                                <a:solidFill>
                                  <a:schemeClr val="bg1"/>
                                </a:solidFill>
                              </a:rPr>
                              <m:t>,</m:t>
                            </m:r>
                            <m:r>
                              <a:rPr lang="en-US" altLang="zh-CN" sz="2000" i="1">
                                <a:solidFill>
                                  <a:schemeClr val="bg1"/>
                                </a:solidFill>
                              </a:rPr>
                              <m:t>𝑘</m:t>
                            </m:r>
                          </m:sub>
                          <m:sup>
                            <m:r>
                              <a:rPr lang="en-US" altLang="zh-CN" sz="2000" i="1">
                                <a:solidFill>
                                  <a:schemeClr val="bg1"/>
                                </a:solidFill>
                              </a:rPr>
                              <m:t>𝛽</m:t>
                            </m:r>
                          </m:sup>
                        </m:sSubSup>
                      </m:num>
                      <m:den>
                        <m:nary>
                          <m:naryPr>
                            <m:chr m:val="∑"/>
                            <m:limLoc m:val="undOvr"/>
                            <m:ctrlPr>
                              <a:rPr lang="zh-CN" altLang="zh-CN" sz="2000" i="1">
                                <a:solidFill>
                                  <a:schemeClr val="bg1"/>
                                </a:solidFill>
                              </a:rPr>
                            </m:ctrlPr>
                          </m:naryPr>
                          <m:sub>
                            <m:r>
                              <a:rPr lang="en-US" altLang="zh-CN" sz="2000" i="1">
                                <a:solidFill>
                                  <a:schemeClr val="bg1"/>
                                </a:solidFill>
                              </a:rPr>
                              <m:t>𝑘</m:t>
                            </m:r>
                            <m:r>
                              <a:rPr lang="en-US" altLang="zh-CN" sz="2000" i="1">
                                <a:solidFill>
                                  <a:schemeClr val="bg1"/>
                                </a:solidFill>
                              </a:rPr>
                              <m:t>=1</m:t>
                            </m:r>
                          </m:sub>
                          <m:sup>
                            <m:d>
                              <m:dPr>
                                <m:begChr m:val="|"/>
                                <m:endChr m:val="|"/>
                                <m:ctrlPr>
                                  <a:rPr lang="zh-CN" altLang="zh-CN" sz="2000" i="1">
                                    <a:solidFill>
                                      <a:schemeClr val="bg1"/>
                                    </a:solidFill>
                                  </a:rPr>
                                </m:ctrlPr>
                              </m:dPr>
                              <m:e>
                                <m:sSub>
                                  <m:sSubPr>
                                    <m:ctrlPr>
                                      <a:rPr lang="zh-CN" altLang="zh-CN" sz="2000" i="1">
                                        <a:solidFill>
                                          <a:schemeClr val="bg1"/>
                                        </a:solidFill>
                                      </a:rPr>
                                    </m:ctrlPr>
                                  </m:sSubPr>
                                  <m:e>
                                    <m:r>
                                      <a:rPr lang="en-US" altLang="zh-CN" sz="2000" i="1">
                                        <a:solidFill>
                                          <a:schemeClr val="bg1"/>
                                        </a:solidFill>
                                      </a:rPr>
                                      <m:t>𝑜𝑝𝑒𝑟𝑎𝑡𝑖𝑜𝑛</m:t>
                                    </m:r>
                                  </m:e>
                                  <m:sub>
                                    <m:r>
                                      <a:rPr lang="en-US" altLang="zh-CN" sz="2000" i="1">
                                        <a:solidFill>
                                          <a:schemeClr val="bg1"/>
                                        </a:solidFill>
                                      </a:rPr>
                                      <m:t>𝑗</m:t>
                                    </m:r>
                                  </m:sub>
                                </m:sSub>
                              </m:e>
                            </m:d>
                          </m:sup>
                          <m:e>
                            <m:nary>
                              <m:naryPr>
                                <m:chr m:val="∑"/>
                                <m:limLoc m:val="undOvr"/>
                                <m:ctrlPr>
                                  <a:rPr lang="zh-CN" altLang="zh-CN" sz="2000" i="1">
                                    <a:solidFill>
                                      <a:schemeClr val="bg1"/>
                                    </a:solidFill>
                                  </a:rPr>
                                </m:ctrlPr>
                              </m:naryPr>
                              <m:sub>
                                <m:r>
                                  <a:rPr lang="en-US" altLang="zh-CN" sz="2000" i="1">
                                    <a:solidFill>
                                      <a:schemeClr val="bg1"/>
                                    </a:solidFill>
                                  </a:rPr>
                                  <m:t>𝑗</m:t>
                                </m:r>
                                <m:r>
                                  <a:rPr lang="en-US" altLang="zh-CN" sz="2000" i="1">
                                    <a:solidFill>
                                      <a:schemeClr val="bg1"/>
                                    </a:solidFill>
                                  </a:rPr>
                                  <m:t>=1</m:t>
                                </m:r>
                              </m:sub>
                              <m:sup>
                                <m:d>
                                  <m:dPr>
                                    <m:begChr m:val="|"/>
                                    <m:endChr m:val="|"/>
                                    <m:ctrlPr>
                                      <a:rPr lang="zh-CN" altLang="zh-CN" sz="2000" i="1">
                                        <a:solidFill>
                                          <a:schemeClr val="bg1"/>
                                        </a:solidFill>
                                      </a:rPr>
                                    </m:ctrlPr>
                                  </m:dPr>
                                  <m:e>
                                    <m:sSubSup>
                                      <m:sSubSupPr>
                                        <m:ctrlPr>
                                          <a:rPr lang="zh-CN" altLang="zh-CN" sz="2000" i="1">
                                            <a:solidFill>
                                              <a:schemeClr val="bg1"/>
                                            </a:solidFill>
                                          </a:rPr>
                                        </m:ctrlPr>
                                      </m:sSubSupPr>
                                      <m:e>
                                        <m:r>
                                          <a:rPr lang="en-US" altLang="zh-CN" sz="2000" i="1">
                                            <a:solidFill>
                                              <a:schemeClr val="bg1"/>
                                            </a:solidFill>
                                          </a:rPr>
                                          <m:t>𝑎𝑙𝑙𝑜𝑤𝑒𝑑</m:t>
                                        </m:r>
                                      </m:e>
                                      <m:sub>
                                        <m:r>
                                          <a:rPr lang="en-US" altLang="zh-CN" sz="2000" i="1">
                                            <a:solidFill>
                                              <a:schemeClr val="bg1"/>
                                            </a:solidFill>
                                          </a:rPr>
                                          <m:t>𝑖</m:t>
                                        </m:r>
                                      </m:sub>
                                      <m:sup>
                                        <m:r>
                                          <a:rPr lang="en-US" altLang="zh-CN" sz="2000" i="1">
                                            <a:solidFill>
                                              <a:schemeClr val="bg1"/>
                                            </a:solidFill>
                                          </a:rPr>
                                          <m:t>𝑥</m:t>
                                        </m:r>
                                      </m:sup>
                                    </m:sSubSup>
                                  </m:e>
                                </m:d>
                              </m:sup>
                              <m:e>
                                <m:sSubSup>
                                  <m:sSubSupPr>
                                    <m:ctrlPr>
                                      <a:rPr lang="zh-CN" altLang="zh-CN" sz="2000" i="1">
                                        <a:solidFill>
                                          <a:schemeClr val="bg1"/>
                                        </a:solidFill>
                                      </a:rPr>
                                    </m:ctrlPr>
                                  </m:sSubSupPr>
                                  <m:e>
                                    <m:r>
                                      <a:rPr lang="en-US" altLang="zh-CN" sz="2000" i="1">
                                        <a:solidFill>
                                          <a:schemeClr val="bg1"/>
                                        </a:solidFill>
                                      </a:rPr>
                                      <m:t>𝜏</m:t>
                                    </m:r>
                                  </m:e>
                                  <m:sub>
                                    <m:r>
                                      <a:rPr lang="en-US" altLang="zh-CN" sz="2000" i="1">
                                        <a:solidFill>
                                          <a:schemeClr val="bg1"/>
                                        </a:solidFill>
                                      </a:rPr>
                                      <m:t>𝑖</m:t>
                                    </m:r>
                                    <m:r>
                                      <a:rPr lang="en-US" altLang="zh-CN" sz="2000" i="1">
                                        <a:solidFill>
                                          <a:schemeClr val="bg1"/>
                                        </a:solidFill>
                                      </a:rPr>
                                      <m:t>,</m:t>
                                    </m:r>
                                    <m:r>
                                      <a:rPr lang="en-US" altLang="zh-CN" sz="2000" i="1">
                                        <a:solidFill>
                                          <a:schemeClr val="bg1"/>
                                        </a:solidFill>
                                      </a:rPr>
                                      <m:t>𝑗</m:t>
                                    </m:r>
                                  </m:sub>
                                  <m:sup>
                                    <m:r>
                                      <a:rPr lang="en-US" altLang="zh-CN" sz="2000" i="1">
                                        <a:solidFill>
                                          <a:schemeClr val="bg1"/>
                                        </a:solidFill>
                                      </a:rPr>
                                      <m:t>𝛼</m:t>
                                    </m:r>
                                  </m:sup>
                                </m:sSubSup>
                                <m:r>
                                  <a:rPr lang="en-US" altLang="zh-CN" sz="2000" i="1">
                                    <a:solidFill>
                                      <a:schemeClr val="bg1"/>
                                    </a:solidFill>
                                  </a:rPr>
                                  <m:t>×</m:t>
                                </m:r>
                                <m:sSubSup>
                                  <m:sSubSupPr>
                                    <m:ctrlPr>
                                      <a:rPr lang="zh-CN" altLang="zh-CN" sz="2000" i="1">
                                        <a:solidFill>
                                          <a:schemeClr val="bg1"/>
                                        </a:solidFill>
                                      </a:rPr>
                                    </m:ctrlPr>
                                  </m:sSubSupPr>
                                  <m:e>
                                    <m:r>
                                      <a:rPr lang="en-US" altLang="zh-CN" sz="2000" i="1">
                                        <a:solidFill>
                                          <a:schemeClr val="bg1"/>
                                        </a:solidFill>
                                      </a:rPr>
                                      <m:t>𝜂</m:t>
                                    </m:r>
                                  </m:e>
                                  <m:sub>
                                    <m:r>
                                      <a:rPr lang="en-US" altLang="zh-CN" sz="2000" i="1">
                                        <a:solidFill>
                                          <a:schemeClr val="bg1"/>
                                        </a:solidFill>
                                      </a:rPr>
                                      <m:t>𝑖</m:t>
                                    </m:r>
                                    <m:r>
                                      <a:rPr lang="en-US" altLang="zh-CN" sz="2000" i="1">
                                        <a:solidFill>
                                          <a:schemeClr val="bg1"/>
                                        </a:solidFill>
                                      </a:rPr>
                                      <m:t>,</m:t>
                                    </m:r>
                                    <m:r>
                                      <a:rPr lang="en-US" altLang="zh-CN" sz="2000" i="1">
                                        <a:solidFill>
                                          <a:schemeClr val="bg1"/>
                                        </a:solidFill>
                                      </a:rPr>
                                      <m:t>𝑗</m:t>
                                    </m:r>
                                    <m:r>
                                      <a:rPr lang="en-US" altLang="zh-CN" sz="2000" i="1">
                                        <a:solidFill>
                                          <a:schemeClr val="bg1"/>
                                        </a:solidFill>
                                      </a:rPr>
                                      <m:t>,</m:t>
                                    </m:r>
                                    <m:r>
                                      <a:rPr lang="en-US" altLang="zh-CN" sz="2000" i="1">
                                        <a:solidFill>
                                          <a:schemeClr val="bg1"/>
                                        </a:solidFill>
                                      </a:rPr>
                                      <m:t>𝑘</m:t>
                                    </m:r>
                                  </m:sub>
                                  <m:sup>
                                    <m:r>
                                      <a:rPr lang="en-US" altLang="zh-CN" sz="2000" i="1">
                                        <a:solidFill>
                                          <a:schemeClr val="bg1"/>
                                        </a:solidFill>
                                      </a:rPr>
                                      <m:t>𝛽</m:t>
                                    </m:r>
                                  </m:sup>
                                </m:sSubSup>
                              </m:e>
                            </m:nary>
                          </m:e>
                        </m:nary>
                      </m:den>
                    </m:f>
                    <m:r>
                      <a:rPr lang="en-US" altLang="zh-CN" sz="2000" i="1">
                        <a:solidFill>
                          <a:schemeClr val="bg1"/>
                        </a:solidFill>
                      </a:rPr>
                      <m:t>    </m:t>
                    </m:r>
                    <m:r>
                      <m:rPr>
                        <m:sty m:val="p"/>
                      </m:rPr>
                      <a:rPr lang="en-US" altLang="zh-CN" sz="2000">
                        <a:solidFill>
                          <a:schemeClr val="bg1"/>
                        </a:solidFill>
                      </a:rPr>
                      <m:t>j</m:t>
                    </m:r>
                    <m:r>
                      <a:rPr lang="en-US" altLang="zh-CN" sz="2000">
                        <a:solidFill>
                          <a:schemeClr val="bg1"/>
                        </a:solidFill>
                      </a:rPr>
                      <m:t>∈</m:t>
                    </m:r>
                    <m:sSubSup>
                      <m:sSubSupPr>
                        <m:ctrlPr>
                          <a:rPr lang="zh-CN" altLang="zh-CN" sz="2000" i="1">
                            <a:solidFill>
                              <a:schemeClr val="bg1"/>
                            </a:solidFill>
                          </a:rPr>
                        </m:ctrlPr>
                      </m:sSubSupPr>
                      <m:e>
                        <m:r>
                          <a:rPr lang="en-US" altLang="zh-CN" sz="2000" i="1">
                            <a:solidFill>
                              <a:schemeClr val="bg1"/>
                            </a:solidFill>
                          </a:rPr>
                          <m:t>𝑎𝑙𝑙𝑜𝑤𝑒𝑑</m:t>
                        </m:r>
                      </m:e>
                      <m:sub>
                        <m:r>
                          <a:rPr lang="en-US" altLang="zh-CN" sz="2000" i="1">
                            <a:solidFill>
                              <a:schemeClr val="bg1"/>
                            </a:solidFill>
                          </a:rPr>
                          <m:t>𝑖</m:t>
                        </m:r>
                      </m:sub>
                      <m:sup>
                        <m:r>
                          <a:rPr lang="en-US" altLang="zh-CN" sz="2000" i="1">
                            <a:solidFill>
                              <a:schemeClr val="bg1"/>
                            </a:solidFill>
                          </a:rPr>
                          <m:t>𝑥</m:t>
                        </m:r>
                      </m:sup>
                    </m:sSubSup>
                    <m:r>
                      <a:rPr lang="en-US" altLang="zh-CN" sz="2000" i="1">
                        <a:solidFill>
                          <a:schemeClr val="bg1"/>
                        </a:solidFill>
                      </a:rPr>
                      <m:t> , </m:t>
                    </m:r>
                    <m:r>
                      <a:rPr lang="en-US" altLang="zh-CN" sz="2000" i="1">
                        <a:solidFill>
                          <a:schemeClr val="bg1"/>
                        </a:solidFill>
                      </a:rPr>
                      <m:t>𝑘</m:t>
                    </m:r>
                    <m:r>
                      <a:rPr lang="en-US" altLang="zh-CN" sz="2000">
                        <a:solidFill>
                          <a:schemeClr val="bg1"/>
                        </a:solidFill>
                      </a:rPr>
                      <m:t>∈</m:t>
                    </m:r>
                    <m:sSub>
                      <m:sSubPr>
                        <m:ctrlPr>
                          <a:rPr lang="zh-CN" altLang="zh-CN" sz="2000" i="1" smtClean="0">
                            <a:solidFill>
                              <a:schemeClr val="bg1"/>
                            </a:solidFill>
                          </a:rPr>
                        </m:ctrlPr>
                      </m:sSubPr>
                      <m:e>
                        <m:r>
                          <a:rPr lang="en-US" altLang="zh-CN" sz="2000" i="1">
                            <a:solidFill>
                              <a:schemeClr val="bg1"/>
                            </a:solidFill>
                          </a:rPr>
                          <m:t>𝑜𝑝𝑒𝑟𝑎𝑡𝑖𝑜𝑛</m:t>
                        </m:r>
                      </m:e>
                      <m:sub>
                        <m:r>
                          <a:rPr lang="en-US" altLang="zh-CN" sz="2000" i="1">
                            <a:solidFill>
                              <a:schemeClr val="bg1"/>
                            </a:solidFill>
                          </a:rPr>
                          <m:t>𝑗</m:t>
                        </m:r>
                      </m:sub>
                    </m:sSub>
                  </m:oMath>
                </a14:m>
                <a:endParaRPr lang="zh-CN" altLang="zh-CN" dirty="0"/>
              </a:p>
              <a:p>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mc:Choice>
        <mc:Fallback>
          <p:sp>
            <p:nvSpPr>
              <p:cNvPr id="2" name="原创设计师QQ598969553                    _6"/>
              <p:cNvSpPr>
                <a:spLocks noRot="1" noChangeAspect="1" noMove="1" noResize="1" noEditPoints="1" noAdjustHandles="1" noChangeArrowheads="1" noChangeShapeType="1" noTextEdit="1"/>
              </p:cNvSpPr>
              <p:nvPr/>
            </p:nvSpPr>
            <p:spPr bwMode="auto">
              <a:xfrm>
                <a:off x="343852" y="934180"/>
                <a:ext cx="11504295" cy="5829801"/>
              </a:xfrm>
              <a:prstGeom prst="rect">
                <a:avLst/>
              </a:prstGeom>
              <a:blipFill>
                <a:blip r:embed="rId3"/>
                <a:stretch>
                  <a:fillRect l="-1165" t="-125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18536847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原创设计师QQ598969553                    _17"/>
          <p:cNvSpPr>
            <a:spLocks noChangeArrowheads="1"/>
          </p:cNvSpPr>
          <p:nvPr/>
        </p:nvSpPr>
        <p:spPr bwMode="auto">
          <a:xfrm>
            <a:off x="4233862" y="164739"/>
            <a:ext cx="357020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调度和重调度</a:t>
            </a:r>
          </a:p>
        </p:txBody>
      </p:sp>
      <p:cxnSp>
        <p:nvCxnSpPr>
          <p:cNvPr id="70" name="原创设计师QQ598969553                    _18"/>
          <p:cNvCxnSpPr/>
          <p:nvPr/>
        </p:nvCxnSpPr>
        <p:spPr>
          <a:xfrm flipH="1" flipV="1">
            <a:off x="8037195" y="518160"/>
            <a:ext cx="3798570" cy="2794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p:nvPr/>
        </p:nvCxnSpPr>
        <p:spPr>
          <a:xfrm flipH="1" flipV="1">
            <a:off x="330200" y="543560"/>
            <a:ext cx="3722370" cy="762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2" name="原创设计师QQ598969553                    _6"/>
          <p:cNvSpPr>
            <a:spLocks noChangeArrowheads="1"/>
          </p:cNvSpPr>
          <p:nvPr/>
        </p:nvSpPr>
        <p:spPr bwMode="auto">
          <a:xfrm>
            <a:off x="344170" y="1193165"/>
            <a:ext cx="11504295" cy="4647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算法</a:t>
            </a:r>
            <a:r>
              <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的重调度调度策略</a:t>
            </a:r>
            <a:endPar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endPar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设备故障、原料短缺、订单变更、紧急插单等异常因素都会引起重调度，这里主要介绍因设备故障引起的重调度策略。</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设备故障导致的后果分两种：工作效率下降和中止运行。前者设备仍能运作，但在该设备上加工的工序的执行时间要延长。</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重调度执行过程如下：</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步骤</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&lt;1&gt;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：工序回收。移除所有设备</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上跟分配在故障设备的工序同属一个零部件的加工工序。</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步骤</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&lt;2&gt;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：执行分解分配策略。此时的任务集合是被移除工序所属的零部件任务，由于这些任务中可能存在部分工序已经是加工完成的了，因此只考虑已加工工序的后续未完成工序。若故障设备需停止运行，对应设备</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不参与重调度过程；若设备工作效率下降，对应设备</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仍可参与，但需要修改工序在该设备的执行时间。</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步骤</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&lt;3&gt;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：算法</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执行基于蚁群算法的车间调度策略，筛选最优的重调度方案。</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93363724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原创设计师QQ598969553                    _1"/>
          <p:cNvSpPr txBox="1"/>
          <p:nvPr/>
        </p:nvSpPr>
        <p:spPr>
          <a:xfrm>
            <a:off x="5060300" y="1599455"/>
            <a:ext cx="2071401" cy="2215991"/>
          </a:xfrm>
          <a:prstGeom prst="rect">
            <a:avLst/>
          </a:prstGeom>
          <a:noFill/>
          <a:effectLst/>
        </p:spPr>
        <p:txBody>
          <a:bodyPr wrap="none" rtlCol="0">
            <a:spAutoFit/>
          </a:bodyPr>
          <a:lstStyle/>
          <a:p>
            <a:pPr algn="ctr"/>
            <a:r>
              <a:rPr lang="en-US" altLang="zh-CN" sz="13800" dirty="0">
                <a:solidFill>
                  <a:srgbClr val="FEFEFE"/>
                </a:solidFill>
                <a:effectLst>
                  <a:outerShdw blurRad="50800" dist="38100" dir="2700000" algn="tl" rotWithShape="0">
                    <a:prstClr val="black">
                      <a:alpha val="40000"/>
                    </a:prstClr>
                  </a:outerShdw>
                </a:effectLst>
                <a:latin typeface="Impact" panose="020B0806030902050204" pitchFamily="34" charset="0"/>
                <a:ea typeface="方正姚体" panose="02010601030101010101" pitchFamily="2" charset="-122"/>
              </a:rPr>
              <a:t>04</a:t>
            </a:r>
            <a:endParaRPr lang="zh-CN" altLang="en-US" sz="13800" dirty="0">
              <a:solidFill>
                <a:srgbClr val="FEFEFE"/>
              </a:solidFill>
              <a:effectLst>
                <a:outerShdw blurRad="50800" dist="38100" dir="2700000" algn="tl" rotWithShape="0">
                  <a:prstClr val="black">
                    <a:alpha val="40000"/>
                  </a:prstClr>
                </a:outerShdw>
              </a:effectLst>
              <a:latin typeface="Impact" panose="020B0806030902050204" pitchFamily="34" charset="0"/>
              <a:ea typeface="方正姚体" panose="02010601030101010101" pitchFamily="2" charset="-122"/>
            </a:endParaRPr>
          </a:p>
        </p:txBody>
      </p:sp>
      <p:sp>
        <p:nvSpPr>
          <p:cNvPr id="15" name="原创设计师QQ598969553                    _2"/>
          <p:cNvSpPr>
            <a:spLocks noChangeArrowheads="1"/>
          </p:cNvSpPr>
          <p:nvPr/>
        </p:nvSpPr>
        <p:spPr bwMode="auto">
          <a:xfrm>
            <a:off x="4597444" y="4485240"/>
            <a:ext cx="295465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5400" b="1" dirty="0">
                <a:solidFill>
                  <a:srgbClr val="FEFEFE"/>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实验设计</a:t>
            </a:r>
          </a:p>
        </p:txBody>
      </p:sp>
      <p:cxnSp>
        <p:nvCxnSpPr>
          <p:cNvPr id="16" name="原创设计师QQ598969553                    _3"/>
          <p:cNvCxnSpPr/>
          <p:nvPr/>
        </p:nvCxnSpPr>
        <p:spPr>
          <a:xfrm flipH="1">
            <a:off x="4504766" y="4150342"/>
            <a:ext cx="3140012" cy="2"/>
          </a:xfrm>
          <a:prstGeom prst="line">
            <a:avLst/>
          </a:prstGeom>
          <a:ln w="12700">
            <a:solidFill>
              <a:srgbClr val="FEFEF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951134"/>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原创设计师QQ598969553                    _17"/>
          <p:cNvSpPr>
            <a:spLocks noChangeArrowheads="1"/>
          </p:cNvSpPr>
          <p:nvPr/>
        </p:nvSpPr>
        <p:spPr bwMode="auto">
          <a:xfrm>
            <a:off x="4875153" y="158839"/>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实验设计</a:t>
            </a:r>
          </a:p>
        </p:txBody>
      </p:sp>
      <p:cxnSp>
        <p:nvCxnSpPr>
          <p:cNvPr id="70" name="原创设计师QQ598969553                    _18"/>
          <p:cNvCxnSpPr>
            <a:cxnSpLocks/>
          </p:cNvCxnSpPr>
          <p:nvPr/>
        </p:nvCxnSpPr>
        <p:spPr>
          <a:xfrm flipH="1" flipV="1">
            <a:off x="7480151" y="532130"/>
            <a:ext cx="4355614" cy="1397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a:cxnSpLocks/>
          </p:cNvCxnSpPr>
          <p:nvPr/>
        </p:nvCxnSpPr>
        <p:spPr>
          <a:xfrm flipH="1">
            <a:off x="330200" y="532130"/>
            <a:ext cx="4381649" cy="1143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2" name="原创设计师QQ598969553                    _6"/>
          <p:cNvSpPr>
            <a:spLocks noChangeArrowheads="1"/>
          </p:cNvSpPr>
          <p:nvPr/>
        </p:nvSpPr>
        <p:spPr bwMode="auto">
          <a:xfrm>
            <a:off x="344170" y="1193165"/>
            <a:ext cx="1150429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28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实验目的：</a:t>
            </a:r>
            <a:endParaRPr lang="en-US" altLang="zh-CN" sz="28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、验证分解分配策略和基于蚁群算法的车间调度算法的可行性，即在调度方案的计算上和实际的最优调度方案能在一定的误差范围内。</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、验证多</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系统在复杂生产环境下应对动态不确定性的能力，包括设备故障</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修复、紧急插单等突发状况。</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原创设计师QQ598969553                    _6">
            <a:extLst>
              <a:ext uri="{FF2B5EF4-FFF2-40B4-BE49-F238E27FC236}">
                <a16:creationId xmlns:a16="http://schemas.microsoft.com/office/drawing/2014/main" id="{2F8D42C3-B0E2-4BEB-B9AD-967DB117A548}"/>
              </a:ext>
            </a:extLst>
          </p:cNvPr>
          <p:cNvSpPr>
            <a:spLocks noChangeArrowheads="1"/>
          </p:cNvSpPr>
          <p:nvPr/>
        </p:nvSpPr>
        <p:spPr bwMode="auto">
          <a:xfrm>
            <a:off x="344170" y="3719457"/>
            <a:ext cx="1150429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28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实验仿真模型：</a:t>
            </a: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实验以美的总装内机自动线为背景。</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该自动线的装配工位、机械手合计</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33</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个，如固定板安装工位、电机盖安装工位等。</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在该仿真模型中，设计</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15</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种工位</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装配设备，分配到三个车间中；设计</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种零部件的加工工艺，其中每个工序能在</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种以上设备上进行，每种产品包含</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种以上零部件。</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905535609"/>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原创设计师QQ598969553                    _17"/>
          <p:cNvSpPr>
            <a:spLocks noChangeArrowheads="1"/>
          </p:cNvSpPr>
          <p:nvPr/>
        </p:nvSpPr>
        <p:spPr bwMode="auto">
          <a:xfrm>
            <a:off x="4875153" y="158839"/>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实验设计</a:t>
            </a:r>
          </a:p>
        </p:txBody>
      </p:sp>
      <p:cxnSp>
        <p:nvCxnSpPr>
          <p:cNvPr id="70" name="原创设计师QQ598969553                    _18"/>
          <p:cNvCxnSpPr>
            <a:cxnSpLocks/>
          </p:cNvCxnSpPr>
          <p:nvPr/>
        </p:nvCxnSpPr>
        <p:spPr>
          <a:xfrm flipH="1" flipV="1">
            <a:off x="7480151" y="532130"/>
            <a:ext cx="4355614" cy="1397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a:cxnSpLocks/>
          </p:cNvCxnSpPr>
          <p:nvPr/>
        </p:nvCxnSpPr>
        <p:spPr>
          <a:xfrm flipH="1">
            <a:off x="330200" y="532130"/>
            <a:ext cx="4381649" cy="1143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2" name="原创设计师QQ598969553                    _6"/>
          <p:cNvSpPr>
            <a:spLocks noChangeArrowheads="1"/>
          </p:cNvSpPr>
          <p:nvPr/>
        </p:nvSpPr>
        <p:spPr bwMode="auto">
          <a:xfrm>
            <a:off x="344170" y="1193165"/>
            <a:ext cx="11504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28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设计三个实验：</a:t>
            </a:r>
            <a:endParaRPr lang="en-US" altLang="zh-CN" sz="28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原创设计师QQ598969553                    _6">
            <a:extLst>
              <a:ext uri="{FF2B5EF4-FFF2-40B4-BE49-F238E27FC236}">
                <a16:creationId xmlns:a16="http://schemas.microsoft.com/office/drawing/2014/main" id="{2F8D42C3-B0E2-4BEB-B9AD-967DB117A548}"/>
              </a:ext>
            </a:extLst>
          </p:cNvPr>
          <p:cNvSpPr>
            <a:spLocks noChangeArrowheads="1"/>
          </p:cNvSpPr>
          <p:nvPr/>
        </p:nvSpPr>
        <p:spPr bwMode="auto">
          <a:xfrm>
            <a:off x="344170" y="1847626"/>
            <a:ext cx="1150429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、调度策略实验：</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实验包含两种方案</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）各设备初始为空闲，比较调度策略所得方案与实际最优方案之间的时间误差。</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）各设备初始存在加工任务，比较调度策略所得方案与实际最优方案之间的时间误差。</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同时还需要比较调度方案所需的计算时间。</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原创设计师QQ598969553                    _6">
            <a:extLst>
              <a:ext uri="{FF2B5EF4-FFF2-40B4-BE49-F238E27FC236}">
                <a16:creationId xmlns:a16="http://schemas.microsoft.com/office/drawing/2014/main" id="{4E041BFD-8439-4D20-9203-1586DBC9C802}"/>
              </a:ext>
            </a:extLst>
          </p:cNvPr>
          <p:cNvSpPr>
            <a:spLocks noChangeArrowheads="1"/>
          </p:cNvSpPr>
          <p:nvPr/>
        </p:nvSpPr>
        <p:spPr bwMode="auto">
          <a:xfrm>
            <a:off x="344170" y="3902336"/>
            <a:ext cx="1150429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、设备故障</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修复导致的重调度实验：</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为每种设备设定一个故障触发的概率以及故障修复所需的时间，在设备故障和故障修复时各进行一次重调度，比较重调度和正常调度两种情况下的任务完成时间，以及重调度过程所需要的计算时间。</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原创设计师QQ598969553                    _6">
            <a:extLst>
              <a:ext uri="{FF2B5EF4-FFF2-40B4-BE49-F238E27FC236}">
                <a16:creationId xmlns:a16="http://schemas.microsoft.com/office/drawing/2014/main" id="{0C0DB0B8-FE71-4201-84FC-C479650A1399}"/>
              </a:ext>
            </a:extLst>
          </p:cNvPr>
          <p:cNvSpPr>
            <a:spLocks noChangeArrowheads="1"/>
          </p:cNvSpPr>
          <p:nvPr/>
        </p:nvSpPr>
        <p:spPr bwMode="auto">
          <a:xfrm>
            <a:off x="344170" y="5341493"/>
            <a:ext cx="1150429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、订单取消、更改、紧急订单导致的重调度实验：</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该情况下的调度规则相对简单，主要是验证任务变更对其他任务的影响。</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034319949"/>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原创设计师QQ598969553                    _1"/>
          <p:cNvSpPr txBox="1"/>
          <p:nvPr/>
        </p:nvSpPr>
        <p:spPr>
          <a:xfrm>
            <a:off x="4667564" y="1943699"/>
            <a:ext cx="2856872" cy="2215991"/>
          </a:xfrm>
          <a:prstGeom prst="rect">
            <a:avLst/>
          </a:prstGeom>
          <a:noFill/>
          <a:effectLst/>
        </p:spPr>
        <p:txBody>
          <a:bodyPr wrap="none" rtlCol="0">
            <a:spAutoFit/>
          </a:bodyPr>
          <a:lstStyle/>
          <a:p>
            <a:pPr algn="ctr"/>
            <a:r>
              <a:rPr lang="en-US" altLang="zh-CN" sz="13800" dirty="0">
                <a:solidFill>
                  <a:srgbClr val="FEFEFE"/>
                </a:solidFill>
                <a:effectLst>
                  <a:outerShdw blurRad="50800" dist="38100" dir="2700000" algn="tl" rotWithShape="0">
                    <a:prstClr val="black">
                      <a:alpha val="40000"/>
                    </a:prstClr>
                  </a:outerShdw>
                </a:effectLst>
                <a:latin typeface="Impact" panose="020B0806030902050204" pitchFamily="34" charset="0"/>
                <a:ea typeface="方正姚体" panose="02010601030101010101" pitchFamily="2" charset="-122"/>
              </a:rPr>
              <a:t>END</a:t>
            </a:r>
            <a:endParaRPr lang="zh-CN" altLang="en-US" sz="13800" dirty="0">
              <a:solidFill>
                <a:srgbClr val="FEFEFE"/>
              </a:solidFill>
              <a:effectLst>
                <a:outerShdw blurRad="50800" dist="38100" dir="2700000" algn="tl" rotWithShape="0">
                  <a:prstClr val="black">
                    <a:alpha val="40000"/>
                  </a:prstClr>
                </a:outerShdw>
              </a:effectLst>
              <a:latin typeface="Impact" panose="020B0806030902050204" pitchFamily="34" charset="0"/>
              <a:ea typeface="方正姚体" panose="02010601030101010101" pitchFamily="2" charset="-122"/>
            </a:endParaRPr>
          </a:p>
        </p:txBody>
      </p:sp>
    </p:spTree>
    <p:extLst>
      <p:ext uri="{BB962C8B-B14F-4D97-AF65-F5344CB8AC3E}">
        <p14:creationId xmlns:p14="http://schemas.microsoft.com/office/powerpoint/2010/main" val="330625143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原创设计师QQ598969553                    _1"/>
          <p:cNvSpPr txBox="1"/>
          <p:nvPr/>
        </p:nvSpPr>
        <p:spPr>
          <a:xfrm>
            <a:off x="5962557" y="1910890"/>
            <a:ext cx="561372" cy="584775"/>
          </a:xfrm>
          <a:prstGeom prst="rect">
            <a:avLst/>
          </a:prstGeom>
          <a:noFill/>
          <a:effectLst/>
        </p:spPr>
        <p:txBody>
          <a:bodyPr wrap="none" rtlCol="0">
            <a:spAutoFit/>
          </a:bodyPr>
          <a:lstStyle/>
          <a:p>
            <a:r>
              <a:rPr lang="en-US" altLang="zh-CN" sz="3200" dirty="0">
                <a:gradFill>
                  <a:gsLst>
                    <a:gs pos="0">
                      <a:schemeClr val="bg1"/>
                    </a:gs>
                    <a:gs pos="100000">
                      <a:srgbClr val="B6B6B6"/>
                    </a:gs>
                  </a:gsLst>
                  <a:lin ang="5400000" scaled="0"/>
                </a:gradFill>
                <a:effectLst>
                  <a:outerShdw blurRad="50800" dist="38100" dir="2700000" algn="tl" rotWithShape="0">
                    <a:prstClr val="black">
                      <a:alpha val="40000"/>
                    </a:prstClr>
                  </a:outerShdw>
                </a:effectLst>
                <a:latin typeface="Impact" panose="020B0806030902050204" pitchFamily="34" charset="0"/>
              </a:rPr>
              <a:t>  </a:t>
            </a:r>
            <a:r>
              <a:rPr lang="en-US" altLang="zh-CN" sz="3200" dirty="0">
                <a:solidFill>
                  <a:schemeClr val="bg1"/>
                </a:solidFill>
                <a:effectLst>
                  <a:outerShdw blurRad="50800" dist="38100" dir="2700000" algn="tl" rotWithShape="0">
                    <a:prstClr val="black">
                      <a:alpha val="40000"/>
                    </a:prstClr>
                  </a:outerShdw>
                </a:effectLst>
                <a:latin typeface="Impact" panose="020B0806030902050204" pitchFamily="34" charset="0"/>
              </a:rPr>
              <a:t>1.</a:t>
            </a:r>
            <a:endParaRPr lang="en-US" altLang="zh-CN" sz="2400" dirty="0">
              <a:solidFill>
                <a:schemeClr val="bg1"/>
              </a:solidFill>
              <a:effectLst>
                <a:outerShdw blurRad="50800" dist="38100" dir="2700000" algn="tl" rotWithShape="0">
                  <a:prstClr val="black">
                    <a:alpha val="40000"/>
                  </a:prstClr>
                </a:outerShdw>
              </a:effectLst>
              <a:latin typeface="Impact" panose="020B0806030902050204" pitchFamily="34" charset="0"/>
            </a:endParaRPr>
          </a:p>
        </p:txBody>
      </p:sp>
      <p:sp>
        <p:nvSpPr>
          <p:cNvPr id="15" name="原创设计师QQ598969553                    _2"/>
          <p:cNvSpPr txBox="1"/>
          <p:nvPr/>
        </p:nvSpPr>
        <p:spPr>
          <a:xfrm>
            <a:off x="5924172" y="2750485"/>
            <a:ext cx="678391" cy="584775"/>
          </a:xfrm>
          <a:prstGeom prst="rect">
            <a:avLst/>
          </a:prstGeom>
          <a:noFill/>
          <a:effectLst/>
        </p:spPr>
        <p:txBody>
          <a:bodyPr wrap="none" rtlCol="0">
            <a:spAutoFit/>
          </a:bodyPr>
          <a:lstStyle/>
          <a:p>
            <a:r>
              <a:rPr lang="en-US" altLang="zh-CN" sz="3200" b="1" dirty="0"/>
              <a:t>  </a:t>
            </a:r>
            <a:r>
              <a:rPr lang="en-US" altLang="zh-CN" sz="3200" dirty="0">
                <a:solidFill>
                  <a:schemeClr val="bg1"/>
                </a:solidFill>
                <a:effectLst>
                  <a:outerShdw blurRad="50800" dist="38100" dir="2700000" algn="tl" rotWithShape="0">
                    <a:prstClr val="black">
                      <a:alpha val="40000"/>
                    </a:prstClr>
                  </a:outerShdw>
                </a:effectLst>
                <a:latin typeface="Impact" panose="020B0806030902050204" pitchFamily="34" charset="0"/>
              </a:rPr>
              <a:t>2.</a:t>
            </a:r>
            <a:endParaRPr lang="en-US" altLang="zh-CN" sz="2400" dirty="0">
              <a:solidFill>
                <a:schemeClr val="bg1"/>
              </a:solidFill>
              <a:effectLst>
                <a:outerShdw blurRad="50800" dist="38100" dir="2700000" algn="tl" rotWithShape="0">
                  <a:prstClr val="black">
                    <a:alpha val="40000"/>
                  </a:prstClr>
                </a:outerShdw>
              </a:effectLst>
              <a:latin typeface="Impact" panose="020B0806030902050204" pitchFamily="34" charset="0"/>
            </a:endParaRPr>
          </a:p>
        </p:txBody>
      </p:sp>
      <p:sp>
        <p:nvSpPr>
          <p:cNvPr id="16" name="原创设计师QQ598969553                    _3"/>
          <p:cNvSpPr txBox="1"/>
          <p:nvPr/>
        </p:nvSpPr>
        <p:spPr>
          <a:xfrm>
            <a:off x="5976984" y="3590080"/>
            <a:ext cx="622286" cy="584775"/>
          </a:xfrm>
          <a:prstGeom prst="rect">
            <a:avLst/>
          </a:prstGeom>
          <a:noFill/>
          <a:effectLst/>
        </p:spPr>
        <p:txBody>
          <a:bodyPr wrap="none" rtlCol="0">
            <a:spAutoFit/>
          </a:bodyPr>
          <a:lstStyle/>
          <a:p>
            <a:r>
              <a:rPr lang="en-US" altLang="zh-CN" sz="3200" dirty="0">
                <a:solidFill>
                  <a:schemeClr val="tx1">
                    <a:lumMod val="95000"/>
                    <a:lumOff val="5000"/>
                  </a:schemeClr>
                </a:solidFill>
                <a:latin typeface="Impact" panose="020B0806030902050204" pitchFamily="34" charset="0"/>
              </a:rPr>
              <a:t>  </a:t>
            </a:r>
            <a:r>
              <a:rPr lang="en-US" altLang="zh-CN" sz="3200" dirty="0">
                <a:solidFill>
                  <a:schemeClr val="bg1"/>
                </a:solidFill>
                <a:effectLst>
                  <a:outerShdw blurRad="50800" dist="38100" dir="2700000" algn="tl" rotWithShape="0">
                    <a:prstClr val="black">
                      <a:alpha val="40000"/>
                    </a:prstClr>
                  </a:outerShdw>
                </a:effectLst>
                <a:latin typeface="Impact" panose="020B0806030902050204" pitchFamily="34" charset="0"/>
              </a:rPr>
              <a:t>3.</a:t>
            </a:r>
            <a:endParaRPr lang="en-US" altLang="zh-CN" sz="2400" dirty="0">
              <a:solidFill>
                <a:schemeClr val="bg1"/>
              </a:solidFill>
              <a:effectLst>
                <a:outerShdw blurRad="50800" dist="38100" dir="2700000" algn="tl" rotWithShape="0">
                  <a:prstClr val="black">
                    <a:alpha val="40000"/>
                  </a:prstClr>
                </a:outerShdw>
              </a:effectLst>
              <a:latin typeface="Impact" panose="020B0806030902050204" pitchFamily="34" charset="0"/>
            </a:endParaRPr>
          </a:p>
        </p:txBody>
      </p:sp>
      <p:sp>
        <p:nvSpPr>
          <p:cNvPr id="17" name="原创设计师QQ598969553                    _4"/>
          <p:cNvSpPr txBox="1"/>
          <p:nvPr/>
        </p:nvSpPr>
        <p:spPr>
          <a:xfrm>
            <a:off x="5962557" y="4429675"/>
            <a:ext cx="651140" cy="584775"/>
          </a:xfrm>
          <a:prstGeom prst="rect">
            <a:avLst/>
          </a:prstGeom>
          <a:noFill/>
          <a:effectLst/>
        </p:spPr>
        <p:txBody>
          <a:bodyPr wrap="none" rtlCol="0">
            <a:spAutoFit/>
          </a:bodyPr>
          <a:lstStyle/>
          <a:p>
            <a:r>
              <a:rPr lang="en-US" altLang="zh-CN" sz="3200" b="1" dirty="0"/>
              <a:t>  </a:t>
            </a:r>
            <a:r>
              <a:rPr lang="en-US" altLang="zh-CN" sz="3200" dirty="0">
                <a:solidFill>
                  <a:schemeClr val="bg1"/>
                </a:solidFill>
                <a:effectLst>
                  <a:outerShdw blurRad="50800" dist="38100" dir="2700000" algn="tl" rotWithShape="0">
                    <a:prstClr val="black">
                      <a:alpha val="40000"/>
                    </a:prstClr>
                  </a:outerShdw>
                </a:effectLst>
                <a:latin typeface="Impact" panose="020B0806030902050204" pitchFamily="34" charset="0"/>
              </a:rPr>
              <a:t>4.</a:t>
            </a:r>
            <a:endParaRPr lang="en-US" altLang="zh-CN" sz="2400" dirty="0">
              <a:solidFill>
                <a:schemeClr val="bg1"/>
              </a:solidFill>
              <a:effectLst>
                <a:outerShdw blurRad="50800" dist="38100" dir="2700000" algn="tl" rotWithShape="0">
                  <a:prstClr val="black">
                    <a:alpha val="40000"/>
                  </a:prstClr>
                </a:outerShdw>
              </a:effectLst>
              <a:latin typeface="Impact" panose="020B0806030902050204" pitchFamily="34" charset="0"/>
            </a:endParaRPr>
          </a:p>
        </p:txBody>
      </p:sp>
      <p:cxnSp>
        <p:nvCxnSpPr>
          <p:cNvPr id="18" name="原创设计师QQ598969553                    _5"/>
          <p:cNvCxnSpPr/>
          <p:nvPr/>
        </p:nvCxnSpPr>
        <p:spPr>
          <a:xfrm>
            <a:off x="6793901" y="1910890"/>
            <a:ext cx="0" cy="3056549"/>
          </a:xfrm>
          <a:prstGeom prst="line">
            <a:avLst/>
          </a:prstGeom>
          <a:ln>
            <a:solidFill>
              <a:srgbClr val="FDFDFD"/>
            </a:solidFill>
          </a:ln>
        </p:spPr>
        <p:style>
          <a:lnRef idx="1">
            <a:schemeClr val="accent1"/>
          </a:lnRef>
          <a:fillRef idx="0">
            <a:schemeClr val="accent1"/>
          </a:fillRef>
          <a:effectRef idx="0">
            <a:schemeClr val="accent1"/>
          </a:effectRef>
          <a:fontRef idx="minor">
            <a:schemeClr val="tx1"/>
          </a:fontRef>
        </p:style>
      </p:cxnSp>
      <p:sp>
        <p:nvSpPr>
          <p:cNvPr id="19" name="原创设计师QQ598969553                    _6"/>
          <p:cNvSpPr>
            <a:spLocks noChangeArrowheads="1"/>
          </p:cNvSpPr>
          <p:nvPr/>
        </p:nvSpPr>
        <p:spPr bwMode="auto">
          <a:xfrm>
            <a:off x="7007243" y="1942133"/>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背景简介</a:t>
            </a:r>
            <a:endParaRPr lang="en-US"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原创设计师QQ598969553                    _7"/>
          <p:cNvSpPr>
            <a:spLocks noChangeArrowheads="1"/>
          </p:cNvSpPr>
          <p:nvPr/>
        </p:nvSpPr>
        <p:spPr bwMode="auto">
          <a:xfrm>
            <a:off x="7007243" y="2780934"/>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系统设计</a:t>
            </a:r>
            <a:endParaRPr lang="en-US"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原创设计师QQ598969553                    _8"/>
          <p:cNvSpPr>
            <a:spLocks noChangeArrowheads="1"/>
          </p:cNvSpPr>
          <p:nvPr/>
        </p:nvSpPr>
        <p:spPr bwMode="auto">
          <a:xfrm>
            <a:off x="7013336" y="3621323"/>
            <a:ext cx="3057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调度与重调度策略</a:t>
            </a:r>
            <a:endParaRPr lang="en-US"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原创设计师QQ598969553                    _9"/>
          <p:cNvSpPr>
            <a:spLocks noChangeArrowheads="1"/>
          </p:cNvSpPr>
          <p:nvPr/>
        </p:nvSpPr>
        <p:spPr bwMode="auto">
          <a:xfrm>
            <a:off x="7007243" y="4460124"/>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实验设计</a:t>
            </a:r>
          </a:p>
        </p:txBody>
      </p:sp>
      <p:sp>
        <p:nvSpPr>
          <p:cNvPr id="23" name="原创设计师QQ598969553                    _10"/>
          <p:cNvSpPr>
            <a:spLocks noChangeArrowheads="1"/>
          </p:cNvSpPr>
          <p:nvPr/>
        </p:nvSpPr>
        <p:spPr bwMode="auto">
          <a:xfrm>
            <a:off x="2870840" y="2620557"/>
            <a:ext cx="230704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7200" b="1" dirty="0">
                <a:solidFill>
                  <a:schemeClr val="bg1"/>
                </a:solidFill>
                <a:effectLst>
                  <a:outerShdw blurRad="63500" dist="635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目 录</a:t>
            </a:r>
            <a:endParaRPr lang="en-US" altLang="en-US" sz="7200" b="1" dirty="0">
              <a:solidFill>
                <a:schemeClr val="bg1"/>
              </a:solidFill>
              <a:effectLst>
                <a:outerShdw blurRad="63500" dist="635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原创设计师QQ598969553                    _11"/>
          <p:cNvSpPr txBox="1"/>
          <p:nvPr/>
        </p:nvSpPr>
        <p:spPr>
          <a:xfrm>
            <a:off x="2588712" y="3820886"/>
            <a:ext cx="2871299" cy="646331"/>
          </a:xfrm>
          <a:prstGeom prst="rect">
            <a:avLst/>
          </a:prstGeom>
          <a:noFill/>
        </p:spPr>
        <p:txBody>
          <a:bodyPr wrap="none" rtlCol="0">
            <a:spAutoFit/>
          </a:bodyPr>
          <a:lstStyle/>
          <a:p>
            <a:r>
              <a:rPr lang="en-US" altLang="zh-CN" sz="3600" dirty="0">
                <a:solidFill>
                  <a:schemeClr val="bg1"/>
                </a:solidFill>
                <a:effectLst>
                  <a:outerShdw blurRad="63500" dist="63500" dir="2700000" algn="tl" rotWithShape="0">
                    <a:prstClr val="black">
                      <a:alpha val="40000"/>
                    </a:prstClr>
                  </a:outerShdw>
                </a:effectLst>
                <a:latin typeface="Kartika" panose="02020503030404060203" pitchFamily="18" charset="0"/>
                <a:ea typeface="方正姚体" panose="02010601030101010101" pitchFamily="2" charset="-122"/>
                <a:cs typeface="Kartika" panose="02020503030404060203" pitchFamily="18" charset="0"/>
              </a:rPr>
              <a:t>CONCENTS</a:t>
            </a:r>
            <a:endParaRPr lang="zh-CN" altLang="en-US" sz="3600" dirty="0">
              <a:solidFill>
                <a:schemeClr val="bg1"/>
              </a:solidFill>
              <a:effectLst>
                <a:outerShdw blurRad="63500" dist="63500" dir="2700000" algn="tl" rotWithShape="0">
                  <a:prstClr val="black">
                    <a:alpha val="40000"/>
                  </a:prstClr>
                </a:outerShdw>
              </a:effectLst>
              <a:latin typeface="Kartika" panose="02020503030404060203" pitchFamily="18" charset="0"/>
              <a:ea typeface="方正姚体" panose="02010601030101010101" pitchFamily="2" charset="-122"/>
              <a:cs typeface="Kartika" panose="02020503030404060203"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原创设计师QQ598969553                    _1"/>
          <p:cNvSpPr txBox="1"/>
          <p:nvPr/>
        </p:nvSpPr>
        <p:spPr>
          <a:xfrm>
            <a:off x="5192548" y="1599455"/>
            <a:ext cx="1806905" cy="2215991"/>
          </a:xfrm>
          <a:prstGeom prst="rect">
            <a:avLst/>
          </a:prstGeom>
          <a:noFill/>
          <a:effectLst/>
        </p:spPr>
        <p:txBody>
          <a:bodyPr wrap="none" rtlCol="0">
            <a:spAutoFit/>
          </a:bodyPr>
          <a:lstStyle/>
          <a:p>
            <a:pPr algn="ctr"/>
            <a:r>
              <a:rPr lang="en-US" altLang="zh-CN" sz="13800" dirty="0">
                <a:solidFill>
                  <a:srgbClr val="FEFEFE"/>
                </a:solidFill>
                <a:effectLst>
                  <a:outerShdw blurRad="50800" dist="38100" dir="2700000" algn="tl" rotWithShape="0">
                    <a:prstClr val="black">
                      <a:alpha val="40000"/>
                    </a:prstClr>
                  </a:outerShdw>
                </a:effectLst>
                <a:latin typeface="Impact" panose="020B0806030902050204" pitchFamily="34" charset="0"/>
                <a:ea typeface="方正姚体" panose="02010601030101010101" pitchFamily="2" charset="-122"/>
              </a:rPr>
              <a:t>01</a:t>
            </a:r>
            <a:endParaRPr lang="zh-CN" altLang="en-US" sz="13800" dirty="0">
              <a:solidFill>
                <a:srgbClr val="FEFEFE"/>
              </a:solidFill>
              <a:effectLst>
                <a:outerShdw blurRad="50800" dist="38100" dir="2700000" algn="tl" rotWithShape="0">
                  <a:prstClr val="black">
                    <a:alpha val="40000"/>
                  </a:prstClr>
                </a:outerShdw>
              </a:effectLst>
              <a:latin typeface="Impact" panose="020B0806030902050204" pitchFamily="34" charset="0"/>
              <a:ea typeface="方正姚体" panose="02010601030101010101" pitchFamily="2" charset="-122"/>
            </a:endParaRPr>
          </a:p>
        </p:txBody>
      </p:sp>
      <p:sp>
        <p:nvSpPr>
          <p:cNvPr id="15" name="原创设计师QQ598969553                    _2"/>
          <p:cNvSpPr>
            <a:spLocks noChangeArrowheads="1"/>
          </p:cNvSpPr>
          <p:nvPr/>
        </p:nvSpPr>
        <p:spPr bwMode="auto">
          <a:xfrm>
            <a:off x="4697283" y="4028024"/>
            <a:ext cx="314001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5400" b="1" dirty="0">
                <a:solidFill>
                  <a:srgbClr val="FEFEFE"/>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背景</a:t>
            </a:r>
            <a:r>
              <a:rPr lang="zh-CN" sz="5400" b="1" dirty="0">
                <a:solidFill>
                  <a:srgbClr val="FEFEFE"/>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简介</a:t>
            </a:r>
          </a:p>
        </p:txBody>
      </p:sp>
      <p:cxnSp>
        <p:nvCxnSpPr>
          <p:cNvPr id="16" name="原创设计师QQ598969553                    _3"/>
          <p:cNvCxnSpPr/>
          <p:nvPr/>
        </p:nvCxnSpPr>
        <p:spPr>
          <a:xfrm flipH="1">
            <a:off x="4504766" y="3921734"/>
            <a:ext cx="3140012" cy="2"/>
          </a:xfrm>
          <a:prstGeom prst="line">
            <a:avLst/>
          </a:prstGeom>
          <a:ln w="12700">
            <a:solidFill>
              <a:srgbClr val="FEFEFE"/>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原创设计师QQ598969553                    _17"/>
          <p:cNvSpPr>
            <a:spLocks noChangeArrowheads="1"/>
          </p:cNvSpPr>
          <p:nvPr/>
        </p:nvSpPr>
        <p:spPr bwMode="auto">
          <a:xfrm>
            <a:off x="4875153" y="158912"/>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背景介绍</a:t>
            </a:r>
          </a:p>
        </p:txBody>
      </p:sp>
      <p:cxnSp>
        <p:nvCxnSpPr>
          <p:cNvPr id="70" name="原创设计师QQ598969553                    _18"/>
          <p:cNvCxnSpPr/>
          <p:nvPr/>
        </p:nvCxnSpPr>
        <p:spPr>
          <a:xfrm flipH="1" flipV="1">
            <a:off x="8235919" y="543633"/>
            <a:ext cx="3600000" cy="253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p:nvPr/>
        </p:nvCxnSpPr>
        <p:spPr>
          <a:xfrm flipH="1" flipV="1">
            <a:off x="329953" y="543633"/>
            <a:ext cx="3600000" cy="253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19" name="原创设计师QQ598969553                    _6"/>
          <p:cNvSpPr>
            <a:spLocks noChangeArrowheads="1"/>
          </p:cNvSpPr>
          <p:nvPr/>
        </p:nvSpPr>
        <p:spPr bwMode="auto">
          <a:xfrm>
            <a:off x="330218" y="1242363"/>
            <a:ext cx="55354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制造业面临的市场环境复杂多变</a:t>
            </a:r>
          </a:p>
        </p:txBody>
      </p:sp>
      <p:sp>
        <p:nvSpPr>
          <p:cNvPr id="2" name="原创设计师QQ598969553                    _6"/>
          <p:cNvSpPr>
            <a:spLocks noChangeArrowheads="1"/>
          </p:cNvSpPr>
          <p:nvPr/>
        </p:nvSpPr>
        <p:spPr bwMode="auto">
          <a:xfrm>
            <a:off x="330835" y="1943100"/>
            <a:ext cx="1150429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把以人为驱动的测试行为改成机器执行，通过精心设计的测试用例，由机器按照测试用例的执行步骤对应用进行自动操作，然后输出结果，并与正确结果进行比较。自动化测试可以极大的节省人力、时间，提高测试效率。</a:t>
            </a:r>
          </a:p>
        </p:txBody>
      </p:sp>
      <p:graphicFrame>
        <p:nvGraphicFramePr>
          <p:cNvPr id="4" name="表格 3">
            <a:extLst>
              <a:ext uri="{FF2B5EF4-FFF2-40B4-BE49-F238E27FC236}">
                <a16:creationId xmlns:a16="http://schemas.microsoft.com/office/drawing/2014/main" id="{A0B6C1DF-D2C4-4F3D-86B9-FCFBB50EDDB2}"/>
              </a:ext>
            </a:extLst>
          </p:cNvPr>
          <p:cNvGraphicFramePr>
            <a:graphicFrameLocks noGrp="1"/>
          </p:cNvGraphicFramePr>
          <p:nvPr>
            <p:extLst>
              <p:ext uri="{D42A27DB-BD31-4B8C-83A1-F6EECF244321}">
                <p14:modId xmlns:p14="http://schemas.microsoft.com/office/powerpoint/2010/main" val="2050831388"/>
              </p:ext>
            </p:extLst>
          </p:nvPr>
        </p:nvGraphicFramePr>
        <p:xfrm>
          <a:off x="2616542" y="4345975"/>
          <a:ext cx="5411470" cy="1120140"/>
        </p:xfrm>
        <a:graphic>
          <a:graphicData uri="http://schemas.openxmlformats.org/drawingml/2006/table">
            <a:tbl>
              <a:tblPr firstRow="1" firstCol="1" bandRow="1">
                <a:tableStyleId>{5C22544A-7EE6-4342-B048-85BDC9FD1C3A}</a:tableStyleId>
              </a:tblPr>
              <a:tblGrid>
                <a:gridCol w="1803400">
                  <a:extLst>
                    <a:ext uri="{9D8B030D-6E8A-4147-A177-3AD203B41FA5}">
                      <a16:colId xmlns:a16="http://schemas.microsoft.com/office/drawing/2014/main" val="3877806268"/>
                    </a:ext>
                  </a:extLst>
                </a:gridCol>
                <a:gridCol w="1804035">
                  <a:extLst>
                    <a:ext uri="{9D8B030D-6E8A-4147-A177-3AD203B41FA5}">
                      <a16:colId xmlns:a16="http://schemas.microsoft.com/office/drawing/2014/main" val="2291902882"/>
                    </a:ext>
                  </a:extLst>
                </a:gridCol>
                <a:gridCol w="1804035">
                  <a:extLst>
                    <a:ext uri="{9D8B030D-6E8A-4147-A177-3AD203B41FA5}">
                      <a16:colId xmlns:a16="http://schemas.microsoft.com/office/drawing/2014/main" val="83836326"/>
                    </a:ext>
                  </a:extLst>
                </a:gridCol>
              </a:tblGrid>
              <a:tr h="0">
                <a:tc>
                  <a:txBody>
                    <a:bodyPr/>
                    <a:lstStyle/>
                    <a:p>
                      <a:pPr algn="just">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050" kern="100">
                          <a:effectLst/>
                        </a:rPr>
                        <a:t>传统制造业</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050" kern="100">
                          <a:effectLst/>
                        </a:rPr>
                        <a:t>现代制造业</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79987284"/>
                  </a:ext>
                </a:extLst>
              </a:tr>
              <a:tr h="0">
                <a:tc>
                  <a:txBody>
                    <a:bodyPr/>
                    <a:lstStyle/>
                    <a:p>
                      <a:pPr algn="just">
                        <a:spcAft>
                          <a:spcPts val="0"/>
                        </a:spcAft>
                      </a:pPr>
                      <a:r>
                        <a:rPr lang="zh-CN" sz="1050" kern="100">
                          <a:effectLst/>
                        </a:rPr>
                        <a:t>消费者需求</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050" kern="100">
                          <a:effectLst/>
                        </a:rPr>
                        <a:t>满足基本需求、物美价廉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050" kern="100">
                          <a:effectLst/>
                        </a:rPr>
                        <a:t>个性化、多样化、自我定制</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00409921"/>
                  </a:ext>
                </a:extLst>
              </a:tr>
              <a:tr h="0">
                <a:tc>
                  <a:txBody>
                    <a:bodyPr/>
                    <a:lstStyle/>
                    <a:p>
                      <a:pPr algn="just">
                        <a:spcAft>
                          <a:spcPts val="0"/>
                        </a:spcAft>
                      </a:pPr>
                      <a:r>
                        <a:rPr lang="zh-CN" sz="1050" kern="100">
                          <a:effectLst/>
                        </a:rPr>
                        <a:t>生产需求</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050" kern="100">
                          <a:effectLst/>
                        </a:rPr>
                        <a:t>低成本、高质量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050" kern="100">
                          <a:effectLst/>
                        </a:rPr>
                        <a:t>快速及时交货、满足用户多样化需求</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16355696"/>
                  </a:ext>
                </a:extLst>
              </a:tr>
              <a:tr h="0">
                <a:tc>
                  <a:txBody>
                    <a:bodyPr/>
                    <a:lstStyle/>
                    <a:p>
                      <a:pPr algn="just">
                        <a:spcAft>
                          <a:spcPts val="0"/>
                        </a:spcAft>
                      </a:pPr>
                      <a:r>
                        <a:rPr lang="zh-CN" sz="1050" kern="100" dirty="0">
                          <a:effectLst/>
                        </a:rPr>
                        <a:t>市场环境</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050" kern="100">
                          <a:effectLst/>
                        </a:rPr>
                        <a:t>供求环境相对稳定</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050" kern="100">
                          <a:effectLst/>
                        </a:rPr>
                        <a:t>需求快速多变、难以预测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70165268"/>
                  </a:ext>
                </a:extLst>
              </a:tr>
              <a:tr h="0">
                <a:tc>
                  <a:txBody>
                    <a:bodyPr/>
                    <a:lstStyle/>
                    <a:p>
                      <a:pPr algn="just">
                        <a:spcAft>
                          <a:spcPts val="0"/>
                        </a:spcAft>
                      </a:pPr>
                      <a:r>
                        <a:rPr lang="zh-CN" sz="1050" kern="100">
                          <a:effectLst/>
                        </a:rPr>
                        <a:t>资源分布</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050" kern="100">
                          <a:effectLst/>
                        </a:rPr>
                        <a:t>集中</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050" kern="100">
                          <a:effectLst/>
                        </a:rPr>
                        <a:t>全球分布</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24069137"/>
                  </a:ext>
                </a:extLst>
              </a:tr>
              <a:tr h="0">
                <a:tc>
                  <a:txBody>
                    <a:bodyPr/>
                    <a:lstStyle/>
                    <a:p>
                      <a:pPr algn="just">
                        <a:spcAft>
                          <a:spcPts val="0"/>
                        </a:spcAft>
                      </a:pPr>
                      <a:r>
                        <a:rPr lang="zh-CN" sz="1050" kern="100">
                          <a:effectLst/>
                        </a:rPr>
                        <a:t>控制和管理方式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050" kern="100">
                          <a:effectLst/>
                        </a:rPr>
                        <a:t>集中控制式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050" kern="100" dirty="0">
                          <a:effectLst/>
                        </a:rPr>
                        <a:t>分布式</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9586989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原创设计师QQ598969553                    _17"/>
          <p:cNvSpPr>
            <a:spLocks noChangeArrowheads="1"/>
          </p:cNvSpPr>
          <p:nvPr/>
        </p:nvSpPr>
        <p:spPr bwMode="auto">
          <a:xfrm>
            <a:off x="4875153" y="158912"/>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背景介绍</a:t>
            </a:r>
          </a:p>
        </p:txBody>
      </p:sp>
      <p:cxnSp>
        <p:nvCxnSpPr>
          <p:cNvPr id="70" name="原创设计师QQ598969553                    _18"/>
          <p:cNvCxnSpPr/>
          <p:nvPr/>
        </p:nvCxnSpPr>
        <p:spPr>
          <a:xfrm flipH="1" flipV="1">
            <a:off x="8235919" y="543633"/>
            <a:ext cx="3600000" cy="253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p:nvPr/>
        </p:nvCxnSpPr>
        <p:spPr>
          <a:xfrm flipH="1" flipV="1">
            <a:off x="329953" y="543633"/>
            <a:ext cx="3600000" cy="253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19" name="原创设计师QQ598969553                    _6"/>
          <p:cNvSpPr>
            <a:spLocks noChangeArrowheads="1"/>
          </p:cNvSpPr>
          <p:nvPr/>
        </p:nvSpPr>
        <p:spPr bwMode="auto">
          <a:xfrm>
            <a:off x="330218" y="1242363"/>
            <a:ext cx="66127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现代车间调度过程中存在多种柔性因素</a:t>
            </a:r>
          </a:p>
        </p:txBody>
      </p:sp>
      <p:sp>
        <p:nvSpPr>
          <p:cNvPr id="2" name="原创设计师QQ598969553                    _6"/>
          <p:cNvSpPr>
            <a:spLocks noChangeArrowheads="1"/>
          </p:cNvSpPr>
          <p:nvPr/>
        </p:nvSpPr>
        <p:spPr bwMode="auto">
          <a:xfrm>
            <a:off x="330835" y="1943100"/>
            <a:ext cx="1150429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每个工件各加工工序具有多个可选加工工艺，以及受工艺约束的工序排序和机器选择等柔性因素存在，使得各工件加工具有多条可选工艺路线。随着问题规模的增长，求解时间将呈指数增长。</a:t>
            </a:r>
          </a:p>
        </p:txBody>
      </p:sp>
      <p:sp>
        <p:nvSpPr>
          <p:cNvPr id="9" name="原创设计师QQ598969553                    _6">
            <a:extLst>
              <a:ext uri="{FF2B5EF4-FFF2-40B4-BE49-F238E27FC236}">
                <a16:creationId xmlns:a16="http://schemas.microsoft.com/office/drawing/2014/main" id="{4C33B566-0CC0-4EA4-884F-338FA1A86010}"/>
              </a:ext>
            </a:extLst>
          </p:cNvPr>
          <p:cNvSpPr>
            <a:spLocks noChangeArrowheads="1"/>
          </p:cNvSpPr>
          <p:nvPr/>
        </p:nvSpPr>
        <p:spPr bwMode="auto">
          <a:xfrm>
            <a:off x="330218" y="3162520"/>
            <a:ext cx="51764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制造过程中存在多种不确定性</a:t>
            </a:r>
          </a:p>
        </p:txBody>
      </p:sp>
      <p:sp>
        <p:nvSpPr>
          <p:cNvPr id="12" name="原创设计师QQ598969553                    _6">
            <a:extLst>
              <a:ext uri="{FF2B5EF4-FFF2-40B4-BE49-F238E27FC236}">
                <a16:creationId xmlns:a16="http://schemas.microsoft.com/office/drawing/2014/main" id="{8E789741-8250-4B1B-BC73-AFA0AAC582BB}"/>
              </a:ext>
            </a:extLst>
          </p:cNvPr>
          <p:cNvSpPr>
            <a:spLocks noChangeArrowheads="1"/>
          </p:cNvSpPr>
          <p:nvPr/>
        </p:nvSpPr>
        <p:spPr bwMode="auto">
          <a:xfrm>
            <a:off x="329953" y="3843331"/>
            <a:ext cx="1150429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如由于工艺复杂和精度问题导致测试不合格，需返工返修；</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设备磨损、断裂、老化等故障问题导致工作效率下降甚至中断运行；</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外部环境引起的不确定性：订单修改、撤回、紧急插单等问题。</a:t>
            </a:r>
            <a:endPar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48138231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原创设计师QQ598969553                    _1"/>
          <p:cNvSpPr txBox="1"/>
          <p:nvPr/>
        </p:nvSpPr>
        <p:spPr>
          <a:xfrm>
            <a:off x="5085147" y="1599455"/>
            <a:ext cx="2021707" cy="2215991"/>
          </a:xfrm>
          <a:prstGeom prst="rect">
            <a:avLst/>
          </a:prstGeom>
          <a:noFill/>
          <a:effectLst/>
        </p:spPr>
        <p:txBody>
          <a:bodyPr wrap="none" rtlCol="0">
            <a:spAutoFit/>
          </a:bodyPr>
          <a:lstStyle/>
          <a:p>
            <a:pPr algn="ctr"/>
            <a:r>
              <a:rPr lang="en-US" altLang="zh-CN" sz="13800" dirty="0">
                <a:solidFill>
                  <a:srgbClr val="FEFEFE"/>
                </a:solidFill>
                <a:effectLst>
                  <a:outerShdw blurRad="50800" dist="38100" dir="2700000" algn="tl" rotWithShape="0">
                    <a:prstClr val="black">
                      <a:alpha val="40000"/>
                    </a:prstClr>
                  </a:outerShdw>
                </a:effectLst>
                <a:latin typeface="Impact" panose="020B0806030902050204" pitchFamily="34" charset="0"/>
                <a:ea typeface="方正姚体" panose="02010601030101010101" pitchFamily="2" charset="-122"/>
              </a:rPr>
              <a:t>02</a:t>
            </a:r>
            <a:endParaRPr lang="zh-CN" altLang="en-US" sz="13800" dirty="0">
              <a:solidFill>
                <a:srgbClr val="FEFEFE"/>
              </a:solidFill>
              <a:effectLst>
                <a:outerShdw blurRad="50800" dist="38100" dir="2700000" algn="tl" rotWithShape="0">
                  <a:prstClr val="black">
                    <a:alpha val="40000"/>
                  </a:prstClr>
                </a:outerShdw>
              </a:effectLst>
              <a:latin typeface="Impact" panose="020B0806030902050204" pitchFamily="34" charset="0"/>
              <a:ea typeface="方正姚体" panose="02010601030101010101" pitchFamily="2" charset="-122"/>
            </a:endParaRPr>
          </a:p>
        </p:txBody>
      </p:sp>
      <p:sp>
        <p:nvSpPr>
          <p:cNvPr id="15" name="原创设计师QQ598969553                    _2"/>
          <p:cNvSpPr>
            <a:spLocks noChangeArrowheads="1"/>
          </p:cNvSpPr>
          <p:nvPr/>
        </p:nvSpPr>
        <p:spPr bwMode="auto">
          <a:xfrm>
            <a:off x="2845362" y="4101383"/>
            <a:ext cx="645881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5400" b="1" dirty="0">
                <a:solidFill>
                  <a:srgbClr val="FEFEFE"/>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多</a:t>
            </a:r>
            <a:r>
              <a:rPr lang="en-US" altLang="zh-CN" sz="5400" b="1" dirty="0">
                <a:solidFill>
                  <a:srgbClr val="FEFEFE"/>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5400" b="1" dirty="0">
                <a:solidFill>
                  <a:srgbClr val="FEFEFE"/>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系统的设计</a:t>
            </a:r>
            <a:endParaRPr lang="en-US" altLang="en-US" sz="5400" b="1" dirty="0">
              <a:solidFill>
                <a:srgbClr val="FEFEFE"/>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6" name="原创设计师QQ598969553                    _3"/>
          <p:cNvCxnSpPr/>
          <p:nvPr/>
        </p:nvCxnSpPr>
        <p:spPr>
          <a:xfrm flipH="1">
            <a:off x="4504766" y="3921734"/>
            <a:ext cx="3140012" cy="2"/>
          </a:xfrm>
          <a:prstGeom prst="line">
            <a:avLst/>
          </a:prstGeom>
          <a:ln w="12700">
            <a:solidFill>
              <a:srgbClr val="FEFEFE"/>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原创设计师QQ598969553                    _17"/>
          <p:cNvSpPr>
            <a:spLocks noChangeArrowheads="1"/>
          </p:cNvSpPr>
          <p:nvPr/>
        </p:nvSpPr>
        <p:spPr bwMode="auto">
          <a:xfrm>
            <a:off x="4875153" y="151407"/>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系统设计</a:t>
            </a:r>
          </a:p>
        </p:txBody>
      </p:sp>
      <p:cxnSp>
        <p:nvCxnSpPr>
          <p:cNvPr id="70" name="原创设计师QQ598969553                    _18"/>
          <p:cNvCxnSpPr>
            <a:cxnSpLocks/>
          </p:cNvCxnSpPr>
          <p:nvPr/>
        </p:nvCxnSpPr>
        <p:spPr>
          <a:xfrm flipH="1" flipV="1">
            <a:off x="7469393" y="536127"/>
            <a:ext cx="4366372" cy="9973"/>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a:cxnSpLocks/>
          </p:cNvCxnSpPr>
          <p:nvPr/>
        </p:nvCxnSpPr>
        <p:spPr>
          <a:xfrm flipH="1" flipV="1">
            <a:off x="330201" y="543560"/>
            <a:ext cx="4392406" cy="254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13" name="原创设计师QQ598969553                    _6">
            <a:extLst>
              <a:ext uri="{FF2B5EF4-FFF2-40B4-BE49-F238E27FC236}">
                <a16:creationId xmlns:a16="http://schemas.microsoft.com/office/drawing/2014/main" id="{D460DFB2-2941-4EBC-BD7C-C85639CC655F}"/>
              </a:ext>
            </a:extLst>
          </p:cNvPr>
          <p:cNvSpPr>
            <a:spLocks noChangeArrowheads="1"/>
          </p:cNvSpPr>
          <p:nvPr/>
        </p:nvSpPr>
        <p:spPr bwMode="auto">
          <a:xfrm>
            <a:off x="330201" y="920848"/>
            <a:ext cx="1150429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管理</a:t>
            </a:r>
            <a:r>
              <a:rPr lang="en-US" altLang="zh-CN"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系统的车间管理员，负责对系统内的</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进行管理和监控，功能包括</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的注册和注销、用户空调订单合法性检验、订单任务优先级的判定、</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运作状态的监控、系统工作日志的记录等。</a:t>
            </a:r>
          </a:p>
        </p:txBody>
      </p:sp>
      <p:sp>
        <p:nvSpPr>
          <p:cNvPr id="14" name="原创设计师QQ598969553                    _6">
            <a:extLst>
              <a:ext uri="{FF2B5EF4-FFF2-40B4-BE49-F238E27FC236}">
                <a16:creationId xmlns:a16="http://schemas.microsoft.com/office/drawing/2014/main" id="{DB21F30E-4470-448E-9602-DC3F6499E296}"/>
              </a:ext>
            </a:extLst>
          </p:cNvPr>
          <p:cNvSpPr>
            <a:spLocks noChangeArrowheads="1"/>
          </p:cNvSpPr>
          <p:nvPr/>
        </p:nvSpPr>
        <p:spPr bwMode="auto">
          <a:xfrm>
            <a:off x="330200" y="2244204"/>
            <a:ext cx="1150429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资源</a:t>
            </a:r>
            <a:r>
              <a:rPr lang="en-US" altLang="zh-CN"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资源</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表示系统中的车间和设备资源，负责对订单任务进行分解和分配，其中设备</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对所连接设备的工作状态和工作进度进行仿真。根据制造系统的结构，资源</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分为车间</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和设备</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。车间</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对其下的设备</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进行管辖。</a:t>
            </a:r>
          </a:p>
        </p:txBody>
      </p:sp>
      <p:sp>
        <p:nvSpPr>
          <p:cNvPr id="15" name="原创设计师QQ598969553                    _6">
            <a:extLst>
              <a:ext uri="{FF2B5EF4-FFF2-40B4-BE49-F238E27FC236}">
                <a16:creationId xmlns:a16="http://schemas.microsoft.com/office/drawing/2014/main" id="{AFA85B17-9965-471B-B57F-49E3A340B1AF}"/>
              </a:ext>
            </a:extLst>
          </p:cNvPr>
          <p:cNvSpPr>
            <a:spLocks noChangeArrowheads="1"/>
          </p:cNvSpPr>
          <p:nvPr/>
        </p:nvSpPr>
        <p:spPr bwMode="auto">
          <a:xfrm>
            <a:off x="427019" y="3661206"/>
            <a:ext cx="1150429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工艺</a:t>
            </a:r>
            <a:r>
              <a:rPr lang="en-US" altLang="zh-CN"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负责管理系统内的产品工艺信息和库存原材料，类似数据库，为其他</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提供产品工艺信息的查询接口</a:t>
            </a:r>
          </a:p>
        </p:txBody>
      </p:sp>
      <p:sp>
        <p:nvSpPr>
          <p:cNvPr id="16" name="原创设计师QQ598969553                    _6">
            <a:extLst>
              <a:ext uri="{FF2B5EF4-FFF2-40B4-BE49-F238E27FC236}">
                <a16:creationId xmlns:a16="http://schemas.microsoft.com/office/drawing/2014/main" id="{F35BEE51-3D71-45F6-A27C-374115C88E5E}"/>
              </a:ext>
            </a:extLst>
          </p:cNvPr>
          <p:cNvSpPr>
            <a:spLocks noChangeArrowheads="1"/>
          </p:cNvSpPr>
          <p:nvPr/>
        </p:nvSpPr>
        <p:spPr bwMode="auto">
          <a:xfrm>
            <a:off x="427018" y="4876504"/>
            <a:ext cx="1150429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监控</a:t>
            </a:r>
            <a:r>
              <a:rPr lang="en-US" altLang="zh-CN"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表示系统内的监控设备，如</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RFID</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读取器、摄像头、机械状态监测设备、机械故障诊断仪等，负责加工设备工作状态的信息采集以及故障分析，并将相关数据传送至管理</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endPar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原创设计师QQ598969553                    _17"/>
          <p:cNvSpPr>
            <a:spLocks noChangeArrowheads="1"/>
          </p:cNvSpPr>
          <p:nvPr/>
        </p:nvSpPr>
        <p:spPr bwMode="auto">
          <a:xfrm>
            <a:off x="4875153" y="151407"/>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系统设计</a:t>
            </a:r>
          </a:p>
        </p:txBody>
      </p:sp>
      <p:cxnSp>
        <p:nvCxnSpPr>
          <p:cNvPr id="70" name="原创设计师QQ598969553                    _18"/>
          <p:cNvCxnSpPr>
            <a:cxnSpLocks/>
          </p:cNvCxnSpPr>
          <p:nvPr/>
        </p:nvCxnSpPr>
        <p:spPr>
          <a:xfrm flipH="1" flipV="1">
            <a:off x="7469393" y="536127"/>
            <a:ext cx="4366372" cy="9973"/>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a:cxnSpLocks/>
          </p:cNvCxnSpPr>
          <p:nvPr/>
        </p:nvCxnSpPr>
        <p:spPr>
          <a:xfrm flipH="1" flipV="1">
            <a:off x="330201" y="543560"/>
            <a:ext cx="4392406" cy="254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13" name="原创设计师QQ598969553                    _6">
            <a:extLst>
              <a:ext uri="{FF2B5EF4-FFF2-40B4-BE49-F238E27FC236}">
                <a16:creationId xmlns:a16="http://schemas.microsoft.com/office/drawing/2014/main" id="{D460DFB2-2941-4EBC-BD7C-C85639CC655F}"/>
              </a:ext>
            </a:extLst>
          </p:cNvPr>
          <p:cNvSpPr>
            <a:spLocks noChangeArrowheads="1"/>
          </p:cNvSpPr>
          <p:nvPr/>
        </p:nvSpPr>
        <p:spPr bwMode="auto">
          <a:xfrm>
            <a:off x="330201" y="920848"/>
            <a:ext cx="115042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维修</a:t>
            </a:r>
            <a:r>
              <a:rPr lang="en-US" altLang="zh-CN"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对维修人员的工作状态和工作进度进行仿真。</a:t>
            </a:r>
          </a:p>
        </p:txBody>
      </p:sp>
      <p:sp>
        <p:nvSpPr>
          <p:cNvPr id="14" name="原创设计师QQ598969553                    _6">
            <a:extLst>
              <a:ext uri="{FF2B5EF4-FFF2-40B4-BE49-F238E27FC236}">
                <a16:creationId xmlns:a16="http://schemas.microsoft.com/office/drawing/2014/main" id="{DB21F30E-4470-448E-9602-DC3F6499E296}"/>
              </a:ext>
            </a:extLst>
          </p:cNvPr>
          <p:cNvSpPr>
            <a:spLocks noChangeArrowheads="1"/>
          </p:cNvSpPr>
          <p:nvPr/>
        </p:nvSpPr>
        <p:spPr bwMode="auto">
          <a:xfrm>
            <a:off x="330200" y="1613345"/>
            <a:ext cx="1150429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算法</a:t>
            </a:r>
            <a:r>
              <a:rPr lang="en-US" altLang="zh-CN"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对调度算法的逻辑封装，根据资源</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传达的设备集合以及加工任务进行问题求解，得到完成任务的最短时间。主要包含调度规则和应对突发不确定性的重调度策略。</a:t>
            </a:r>
          </a:p>
        </p:txBody>
      </p:sp>
    </p:spTree>
    <p:extLst>
      <p:ext uri="{BB962C8B-B14F-4D97-AF65-F5344CB8AC3E}">
        <p14:creationId xmlns:p14="http://schemas.microsoft.com/office/powerpoint/2010/main" val="113895226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原创设计师QQ598969553                    _17"/>
          <p:cNvSpPr>
            <a:spLocks noChangeArrowheads="1"/>
          </p:cNvSpPr>
          <p:nvPr/>
        </p:nvSpPr>
        <p:spPr bwMode="auto">
          <a:xfrm>
            <a:off x="4875153" y="151407"/>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系统设计</a:t>
            </a:r>
          </a:p>
        </p:txBody>
      </p:sp>
      <p:cxnSp>
        <p:nvCxnSpPr>
          <p:cNvPr id="70" name="原创设计师QQ598969553                    _18"/>
          <p:cNvCxnSpPr>
            <a:cxnSpLocks/>
          </p:cNvCxnSpPr>
          <p:nvPr/>
        </p:nvCxnSpPr>
        <p:spPr>
          <a:xfrm flipH="1" flipV="1">
            <a:off x="7469393" y="536127"/>
            <a:ext cx="4366372" cy="9973"/>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a:cxnSpLocks/>
          </p:cNvCxnSpPr>
          <p:nvPr/>
        </p:nvCxnSpPr>
        <p:spPr>
          <a:xfrm flipH="1" flipV="1">
            <a:off x="330201" y="543560"/>
            <a:ext cx="4392406" cy="254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13" name="原创设计师QQ598969553                    _6">
            <a:extLst>
              <a:ext uri="{FF2B5EF4-FFF2-40B4-BE49-F238E27FC236}">
                <a16:creationId xmlns:a16="http://schemas.microsoft.com/office/drawing/2014/main" id="{D460DFB2-2941-4EBC-BD7C-C85639CC655F}"/>
              </a:ext>
            </a:extLst>
          </p:cNvPr>
          <p:cNvSpPr>
            <a:spLocks noChangeArrowheads="1"/>
          </p:cNvSpPr>
          <p:nvPr/>
        </p:nvSpPr>
        <p:spPr bwMode="auto">
          <a:xfrm>
            <a:off x="330201" y="920848"/>
            <a:ext cx="115042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维修</a:t>
            </a:r>
            <a:r>
              <a:rPr lang="en-US" altLang="zh-CN"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对维修人员的工作状态和工作进度进行仿真。</a:t>
            </a:r>
          </a:p>
        </p:txBody>
      </p:sp>
      <p:sp>
        <p:nvSpPr>
          <p:cNvPr id="14" name="原创设计师QQ598969553                    _6">
            <a:extLst>
              <a:ext uri="{FF2B5EF4-FFF2-40B4-BE49-F238E27FC236}">
                <a16:creationId xmlns:a16="http://schemas.microsoft.com/office/drawing/2014/main" id="{DB21F30E-4470-448E-9602-DC3F6499E296}"/>
              </a:ext>
            </a:extLst>
          </p:cNvPr>
          <p:cNvSpPr>
            <a:spLocks noChangeArrowheads="1"/>
          </p:cNvSpPr>
          <p:nvPr/>
        </p:nvSpPr>
        <p:spPr bwMode="auto">
          <a:xfrm>
            <a:off x="330200" y="1613345"/>
            <a:ext cx="1150429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算法</a:t>
            </a:r>
            <a:r>
              <a:rPr lang="en-US" altLang="zh-CN"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对调度算法的逻辑封装，根据资源</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传达的设备集合以及加工任务进行问题求解，得到完成任务的最短时间。主要包含调度规则和应对突发不确定性的重调度策略。</a:t>
            </a:r>
          </a:p>
        </p:txBody>
      </p:sp>
      <p:pic>
        <p:nvPicPr>
          <p:cNvPr id="7" name="图片 6">
            <a:extLst>
              <a:ext uri="{FF2B5EF4-FFF2-40B4-BE49-F238E27FC236}">
                <a16:creationId xmlns:a16="http://schemas.microsoft.com/office/drawing/2014/main" id="{47FC1AE6-26C1-4B7B-A7B0-A164A7398196}"/>
              </a:ext>
            </a:extLst>
          </p:cNvPr>
          <p:cNvPicPr>
            <a:picLocks noChangeAspect="1"/>
          </p:cNvPicPr>
          <p:nvPr/>
        </p:nvPicPr>
        <p:blipFill>
          <a:blip r:embed="rId3"/>
          <a:stretch>
            <a:fillRect/>
          </a:stretch>
        </p:blipFill>
        <p:spPr>
          <a:xfrm>
            <a:off x="2231468" y="2449758"/>
            <a:ext cx="5969445" cy="3176337"/>
          </a:xfrm>
          <a:prstGeom prst="rect">
            <a:avLst/>
          </a:prstGeom>
        </p:spPr>
      </p:pic>
    </p:spTree>
    <p:extLst>
      <p:ext uri="{BB962C8B-B14F-4D97-AF65-F5344CB8AC3E}">
        <p14:creationId xmlns:p14="http://schemas.microsoft.com/office/powerpoint/2010/main" val="32799869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A000120141119A46KPBG</Template>
  <TotalTime>857</TotalTime>
  <Words>1811</Words>
  <Application>Microsoft Office PowerPoint</Application>
  <PresentationFormat>宽屏</PresentationFormat>
  <Paragraphs>145</Paragraphs>
  <Slides>19</Slides>
  <Notes>19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方正姚体</vt:lpstr>
      <vt:lpstr>黑体</vt:lpstr>
      <vt:lpstr>宋体</vt:lpstr>
      <vt:lpstr>微软雅黑</vt:lpstr>
      <vt:lpstr>Arial</vt:lpstr>
      <vt:lpstr>Calibri</vt:lpstr>
      <vt:lpstr>Calibri Light</vt:lpstr>
      <vt:lpstr>Cambria Math</vt:lpstr>
      <vt:lpstr>Impact</vt:lpstr>
      <vt:lpstr>Kartika</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keywords>www.1ppt.com</cp:keywords>
  <cp:lastModifiedBy>Robot</cp:lastModifiedBy>
  <cp:revision>567</cp:revision>
  <dcterms:created xsi:type="dcterms:W3CDTF">2014-06-18T03:33:00Z</dcterms:created>
  <dcterms:modified xsi:type="dcterms:W3CDTF">2018-01-17T14:22:06Z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