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94" r:id="rId4"/>
    <p:sldId id="295" r:id="rId6"/>
    <p:sldId id="287" r:id="rId7"/>
    <p:sldId id="288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915"/>
  </p:normalViewPr>
  <p:slideViewPr>
    <p:cSldViewPr snapToGrid="0" snapToObjects="1">
      <p:cViewPr varScale="1">
        <p:scale>
          <a:sx n="86" d="100"/>
          <a:sy n="8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8EFCD-97A8-664E-9C6D-FC2A39B17F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2DF1-615D-1046-8FBE-B31EE1E45E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DCB1-5218-4222-A849-9B0875F56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" y="2115"/>
            <a:ext cx="8998983" cy="6870476"/>
            <a:chOff x="0" y="374295"/>
            <a:chExt cx="8660362" cy="6870476"/>
          </a:xfrm>
        </p:grpSpPr>
        <p:sp>
          <p:nvSpPr>
            <p:cNvPr id="8" name="任意多边形 144"/>
            <p:cNvSpPr/>
            <p:nvPr/>
          </p:nvSpPr>
          <p:spPr>
            <a:xfrm>
              <a:off x="1" y="374295"/>
              <a:ext cx="8660361" cy="6858000"/>
            </a:xfrm>
            <a:custGeom>
              <a:avLst/>
              <a:gdLst>
                <a:gd name="connsiteX0" fmla="*/ 0 w 8660361"/>
                <a:gd name="connsiteY0" fmla="*/ 0 h 6858000"/>
                <a:gd name="connsiteX1" fmla="*/ 6972036 w 8660361"/>
                <a:gd name="connsiteY1" fmla="*/ 0 h 6858000"/>
                <a:gd name="connsiteX2" fmla="*/ 7116439 w 8660361"/>
                <a:gd name="connsiteY2" fmla="*/ 127035 h 6858000"/>
                <a:gd name="connsiteX3" fmla="*/ 8660361 w 8660361"/>
                <a:gd name="connsiteY3" fmla="*/ 3478668 h 6858000"/>
                <a:gd name="connsiteX4" fmla="*/ 7116439 w 8660361"/>
                <a:gd name="connsiteY4" fmla="*/ 6830301 h 6858000"/>
                <a:gd name="connsiteX5" fmla="*/ 7084953 w 8660361"/>
                <a:gd name="connsiteY5" fmla="*/ 6858000 h 6858000"/>
                <a:gd name="connsiteX6" fmla="*/ 0 w 866036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60361" h="6858000">
                  <a:moveTo>
                    <a:pt x="0" y="0"/>
                  </a:moveTo>
                  <a:lnTo>
                    <a:pt x="6972036" y="0"/>
                  </a:lnTo>
                  <a:lnTo>
                    <a:pt x="7116439" y="127035"/>
                  </a:lnTo>
                  <a:cubicBezTo>
                    <a:pt x="8075705" y="1012263"/>
                    <a:pt x="8660361" y="2188199"/>
                    <a:pt x="8660361" y="3478668"/>
                  </a:cubicBezTo>
                  <a:cubicBezTo>
                    <a:pt x="8660361" y="4769138"/>
                    <a:pt x="8075704" y="5945074"/>
                    <a:pt x="7116439" y="6830301"/>
                  </a:cubicBezTo>
                  <a:lnTo>
                    <a:pt x="708495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142"/>
            <p:cNvSpPr/>
            <p:nvPr/>
          </p:nvSpPr>
          <p:spPr>
            <a:xfrm>
              <a:off x="1" y="374295"/>
              <a:ext cx="8480677" cy="6858000"/>
            </a:xfrm>
            <a:custGeom>
              <a:avLst/>
              <a:gdLst>
                <a:gd name="connsiteX0" fmla="*/ 0 w 8480677"/>
                <a:gd name="connsiteY0" fmla="*/ 0 h 6858000"/>
                <a:gd name="connsiteX1" fmla="*/ 6792352 w 8480677"/>
                <a:gd name="connsiteY1" fmla="*/ 0 h 6858000"/>
                <a:gd name="connsiteX2" fmla="*/ 6936755 w 8480677"/>
                <a:gd name="connsiteY2" fmla="*/ 127035 h 6858000"/>
                <a:gd name="connsiteX3" fmla="*/ 8480677 w 8480677"/>
                <a:gd name="connsiteY3" fmla="*/ 3478668 h 6858000"/>
                <a:gd name="connsiteX4" fmla="*/ 6936755 w 8480677"/>
                <a:gd name="connsiteY4" fmla="*/ 6830301 h 6858000"/>
                <a:gd name="connsiteX5" fmla="*/ 6905269 w 8480677"/>
                <a:gd name="connsiteY5" fmla="*/ 6858000 h 6858000"/>
                <a:gd name="connsiteX6" fmla="*/ 0 w 848067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0677" h="6858000">
                  <a:moveTo>
                    <a:pt x="0" y="0"/>
                  </a:moveTo>
                  <a:lnTo>
                    <a:pt x="6792352" y="0"/>
                  </a:lnTo>
                  <a:lnTo>
                    <a:pt x="6936755" y="127035"/>
                  </a:lnTo>
                  <a:cubicBezTo>
                    <a:pt x="7896020" y="1012263"/>
                    <a:pt x="8480677" y="2188199"/>
                    <a:pt x="8480677" y="3478668"/>
                  </a:cubicBezTo>
                  <a:cubicBezTo>
                    <a:pt x="8480677" y="4769138"/>
                    <a:pt x="7896020" y="5945074"/>
                    <a:pt x="6936755" y="6830301"/>
                  </a:cubicBezTo>
                  <a:lnTo>
                    <a:pt x="690526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140"/>
            <p:cNvSpPr/>
            <p:nvPr/>
          </p:nvSpPr>
          <p:spPr>
            <a:xfrm>
              <a:off x="0" y="374295"/>
              <a:ext cx="8217134" cy="6870476"/>
            </a:xfrm>
            <a:custGeom>
              <a:avLst/>
              <a:gdLst>
                <a:gd name="connsiteX0" fmla="*/ 0 w 8217134"/>
                <a:gd name="connsiteY0" fmla="*/ 0 h 6870476"/>
                <a:gd name="connsiteX1" fmla="*/ 6528809 w 8217134"/>
                <a:gd name="connsiteY1" fmla="*/ 0 h 6870476"/>
                <a:gd name="connsiteX2" fmla="*/ 6673212 w 8217134"/>
                <a:gd name="connsiteY2" fmla="*/ 127035 h 6870476"/>
                <a:gd name="connsiteX3" fmla="*/ 8217134 w 8217134"/>
                <a:gd name="connsiteY3" fmla="*/ 3478668 h 6870476"/>
                <a:gd name="connsiteX4" fmla="*/ 6673212 w 8217134"/>
                <a:gd name="connsiteY4" fmla="*/ 6830301 h 6870476"/>
                <a:gd name="connsiteX5" fmla="*/ 6627544 w 8217134"/>
                <a:gd name="connsiteY5" fmla="*/ 6870476 h 6870476"/>
                <a:gd name="connsiteX6" fmla="*/ 0 w 8217134"/>
                <a:gd name="connsiteY6" fmla="*/ 6870476 h 687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7134" h="6870476">
                  <a:moveTo>
                    <a:pt x="0" y="0"/>
                  </a:moveTo>
                  <a:lnTo>
                    <a:pt x="6528809" y="0"/>
                  </a:lnTo>
                  <a:lnTo>
                    <a:pt x="6673212" y="127035"/>
                  </a:lnTo>
                  <a:cubicBezTo>
                    <a:pt x="7632477" y="1012263"/>
                    <a:pt x="8217134" y="2188199"/>
                    <a:pt x="8217134" y="3478668"/>
                  </a:cubicBezTo>
                  <a:cubicBezTo>
                    <a:pt x="8217134" y="4769138"/>
                    <a:pt x="7632477" y="5945074"/>
                    <a:pt x="6673212" y="6830301"/>
                  </a:cubicBezTo>
                  <a:lnTo>
                    <a:pt x="6627544" y="6870476"/>
                  </a:lnTo>
                  <a:lnTo>
                    <a:pt x="0" y="68704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38"/>
            <p:cNvSpPr/>
            <p:nvPr/>
          </p:nvSpPr>
          <p:spPr>
            <a:xfrm>
              <a:off x="0" y="374295"/>
              <a:ext cx="7874974" cy="6858000"/>
            </a:xfrm>
            <a:custGeom>
              <a:avLst/>
              <a:gdLst>
                <a:gd name="connsiteX0" fmla="*/ 0 w 7874974"/>
                <a:gd name="connsiteY0" fmla="*/ 0 h 6858000"/>
                <a:gd name="connsiteX1" fmla="*/ 6186649 w 7874974"/>
                <a:gd name="connsiteY1" fmla="*/ 0 h 6858000"/>
                <a:gd name="connsiteX2" fmla="*/ 6331052 w 7874974"/>
                <a:gd name="connsiteY2" fmla="*/ 127035 h 6858000"/>
                <a:gd name="connsiteX3" fmla="*/ 7874974 w 7874974"/>
                <a:gd name="connsiteY3" fmla="*/ 3478668 h 6858000"/>
                <a:gd name="connsiteX4" fmla="*/ 6331052 w 7874974"/>
                <a:gd name="connsiteY4" fmla="*/ 6830301 h 6858000"/>
                <a:gd name="connsiteX5" fmla="*/ 6299566 w 7874974"/>
                <a:gd name="connsiteY5" fmla="*/ 6858000 h 6858000"/>
                <a:gd name="connsiteX6" fmla="*/ 0 w 787497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4974" h="6858000">
                  <a:moveTo>
                    <a:pt x="0" y="0"/>
                  </a:moveTo>
                  <a:lnTo>
                    <a:pt x="6186649" y="0"/>
                  </a:lnTo>
                  <a:lnTo>
                    <a:pt x="6331052" y="127035"/>
                  </a:lnTo>
                  <a:cubicBezTo>
                    <a:pt x="7290318" y="1012263"/>
                    <a:pt x="7874974" y="2188199"/>
                    <a:pt x="7874974" y="3478668"/>
                  </a:cubicBezTo>
                  <a:cubicBezTo>
                    <a:pt x="7874974" y="4769138"/>
                    <a:pt x="7290318" y="5945074"/>
                    <a:pt x="6331052" y="6830301"/>
                  </a:cubicBezTo>
                  <a:lnTo>
                    <a:pt x="629956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6" name="图片 1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2074" y="1825398"/>
            <a:ext cx="5639926" cy="3944454"/>
          </a:xfrm>
          <a:prstGeom prst="rect">
            <a:avLst/>
          </a:prstGeom>
        </p:spPr>
      </p:pic>
      <p:cxnSp>
        <p:nvCxnSpPr>
          <p:cNvPr id="125" name="直接连接符 124"/>
          <p:cNvCxnSpPr/>
          <p:nvPr/>
        </p:nvCxnSpPr>
        <p:spPr>
          <a:xfrm>
            <a:off x="917481" y="3797625"/>
            <a:ext cx="55372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3194" y="2049910"/>
            <a:ext cx="6698939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194" y="3295549"/>
            <a:ext cx="6698171" cy="5206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5218" y="332467"/>
            <a:ext cx="11961564" cy="1503408"/>
            <a:chOff x="115218" y="332467"/>
            <a:chExt cx="11961564" cy="1503408"/>
          </a:xfrm>
        </p:grpSpPr>
        <p:sp>
          <p:nvSpPr>
            <p:cNvPr id="13" name="Freeform 7"/>
            <p:cNvSpPr/>
            <p:nvPr/>
          </p:nvSpPr>
          <p:spPr bwMode="auto">
            <a:xfrm flipH="1">
              <a:off x="115218" y="50641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0961518" y="50006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842840" y="332467"/>
              <a:ext cx="10510960" cy="13255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10961518" y="1673370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 flipH="1">
              <a:off x="838200" y="1680436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66901"/>
            <a:ext cx="12192000" cy="3143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078862" y="2192833"/>
            <a:ext cx="2491386" cy="2491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743016" y="2899425"/>
            <a:ext cx="1163078" cy="1298507"/>
            <a:chOff x="6016626" y="5110164"/>
            <a:chExt cx="231775" cy="258763"/>
          </a:xfrm>
          <a:solidFill>
            <a:schemeClr val="accent6">
              <a:lumMod val="75000"/>
              <a:lumOff val="25000"/>
            </a:schemeClr>
          </a:solidFill>
        </p:grpSpPr>
        <p:sp>
          <p:nvSpPr>
            <p:cNvPr id="10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/>
            </a:p>
          </p:txBody>
        </p:sp>
        <p:sp>
          <p:nvSpPr>
            <p:cNvPr id="11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/>
            </a:p>
          </p:txBody>
        </p:sp>
        <p:sp>
          <p:nvSpPr>
            <p:cNvPr id="12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4924" tIns="57462" rIns="114924" bIns="57462" numCol="1" anchor="t" anchorCtr="0" compatLnSpc="1"/>
            <a:lstStyle/>
            <a:p>
              <a:endParaRPr lang="zh-CN" altLang="en-US" sz="125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82242" y="2318653"/>
            <a:ext cx="7145877" cy="1312082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2241" y="3703469"/>
            <a:ext cx="7145877" cy="8195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5218" y="332467"/>
            <a:ext cx="11961564" cy="1503408"/>
            <a:chOff x="115218" y="332467"/>
            <a:chExt cx="11961564" cy="1503408"/>
          </a:xfrm>
        </p:grpSpPr>
        <p:sp>
          <p:nvSpPr>
            <p:cNvPr id="15" name="Freeform 7"/>
            <p:cNvSpPr/>
            <p:nvPr/>
          </p:nvSpPr>
          <p:spPr bwMode="auto">
            <a:xfrm flipH="1">
              <a:off x="115218" y="50641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0961518" y="50006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842840" y="332467"/>
              <a:ext cx="10510960" cy="13255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0961518" y="1673370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 flipH="1">
              <a:off x="838200" y="1680436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742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" y="2115"/>
            <a:ext cx="8998983" cy="6870476"/>
            <a:chOff x="0" y="374295"/>
            <a:chExt cx="8660362" cy="6870476"/>
          </a:xfrm>
        </p:grpSpPr>
        <p:sp>
          <p:nvSpPr>
            <p:cNvPr id="20" name="任意多边形 144"/>
            <p:cNvSpPr/>
            <p:nvPr/>
          </p:nvSpPr>
          <p:spPr>
            <a:xfrm>
              <a:off x="1" y="374295"/>
              <a:ext cx="8660361" cy="6858000"/>
            </a:xfrm>
            <a:custGeom>
              <a:avLst/>
              <a:gdLst>
                <a:gd name="connsiteX0" fmla="*/ 0 w 8660361"/>
                <a:gd name="connsiteY0" fmla="*/ 0 h 6858000"/>
                <a:gd name="connsiteX1" fmla="*/ 6972036 w 8660361"/>
                <a:gd name="connsiteY1" fmla="*/ 0 h 6858000"/>
                <a:gd name="connsiteX2" fmla="*/ 7116439 w 8660361"/>
                <a:gd name="connsiteY2" fmla="*/ 127035 h 6858000"/>
                <a:gd name="connsiteX3" fmla="*/ 8660361 w 8660361"/>
                <a:gd name="connsiteY3" fmla="*/ 3478668 h 6858000"/>
                <a:gd name="connsiteX4" fmla="*/ 7116439 w 8660361"/>
                <a:gd name="connsiteY4" fmla="*/ 6830301 h 6858000"/>
                <a:gd name="connsiteX5" fmla="*/ 7084953 w 8660361"/>
                <a:gd name="connsiteY5" fmla="*/ 6858000 h 6858000"/>
                <a:gd name="connsiteX6" fmla="*/ 0 w 866036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60361" h="6858000">
                  <a:moveTo>
                    <a:pt x="0" y="0"/>
                  </a:moveTo>
                  <a:lnTo>
                    <a:pt x="6972036" y="0"/>
                  </a:lnTo>
                  <a:lnTo>
                    <a:pt x="7116439" y="127035"/>
                  </a:lnTo>
                  <a:cubicBezTo>
                    <a:pt x="8075705" y="1012263"/>
                    <a:pt x="8660361" y="2188199"/>
                    <a:pt x="8660361" y="3478668"/>
                  </a:cubicBezTo>
                  <a:cubicBezTo>
                    <a:pt x="8660361" y="4769138"/>
                    <a:pt x="8075704" y="5945074"/>
                    <a:pt x="7116439" y="6830301"/>
                  </a:cubicBezTo>
                  <a:lnTo>
                    <a:pt x="708495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142"/>
            <p:cNvSpPr/>
            <p:nvPr/>
          </p:nvSpPr>
          <p:spPr>
            <a:xfrm>
              <a:off x="1" y="374295"/>
              <a:ext cx="8480677" cy="6858000"/>
            </a:xfrm>
            <a:custGeom>
              <a:avLst/>
              <a:gdLst>
                <a:gd name="connsiteX0" fmla="*/ 0 w 8480677"/>
                <a:gd name="connsiteY0" fmla="*/ 0 h 6858000"/>
                <a:gd name="connsiteX1" fmla="*/ 6792352 w 8480677"/>
                <a:gd name="connsiteY1" fmla="*/ 0 h 6858000"/>
                <a:gd name="connsiteX2" fmla="*/ 6936755 w 8480677"/>
                <a:gd name="connsiteY2" fmla="*/ 127035 h 6858000"/>
                <a:gd name="connsiteX3" fmla="*/ 8480677 w 8480677"/>
                <a:gd name="connsiteY3" fmla="*/ 3478668 h 6858000"/>
                <a:gd name="connsiteX4" fmla="*/ 6936755 w 8480677"/>
                <a:gd name="connsiteY4" fmla="*/ 6830301 h 6858000"/>
                <a:gd name="connsiteX5" fmla="*/ 6905269 w 8480677"/>
                <a:gd name="connsiteY5" fmla="*/ 6858000 h 6858000"/>
                <a:gd name="connsiteX6" fmla="*/ 0 w 848067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80677" h="6858000">
                  <a:moveTo>
                    <a:pt x="0" y="0"/>
                  </a:moveTo>
                  <a:lnTo>
                    <a:pt x="6792352" y="0"/>
                  </a:lnTo>
                  <a:lnTo>
                    <a:pt x="6936755" y="127035"/>
                  </a:lnTo>
                  <a:cubicBezTo>
                    <a:pt x="7896020" y="1012263"/>
                    <a:pt x="8480677" y="2188199"/>
                    <a:pt x="8480677" y="3478668"/>
                  </a:cubicBezTo>
                  <a:cubicBezTo>
                    <a:pt x="8480677" y="4769138"/>
                    <a:pt x="7896020" y="5945074"/>
                    <a:pt x="6936755" y="6830301"/>
                  </a:cubicBezTo>
                  <a:lnTo>
                    <a:pt x="690526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140"/>
            <p:cNvSpPr/>
            <p:nvPr/>
          </p:nvSpPr>
          <p:spPr>
            <a:xfrm>
              <a:off x="0" y="374295"/>
              <a:ext cx="8217134" cy="6870476"/>
            </a:xfrm>
            <a:custGeom>
              <a:avLst/>
              <a:gdLst>
                <a:gd name="connsiteX0" fmla="*/ 0 w 8217134"/>
                <a:gd name="connsiteY0" fmla="*/ 0 h 6870476"/>
                <a:gd name="connsiteX1" fmla="*/ 6528809 w 8217134"/>
                <a:gd name="connsiteY1" fmla="*/ 0 h 6870476"/>
                <a:gd name="connsiteX2" fmla="*/ 6673212 w 8217134"/>
                <a:gd name="connsiteY2" fmla="*/ 127035 h 6870476"/>
                <a:gd name="connsiteX3" fmla="*/ 8217134 w 8217134"/>
                <a:gd name="connsiteY3" fmla="*/ 3478668 h 6870476"/>
                <a:gd name="connsiteX4" fmla="*/ 6673212 w 8217134"/>
                <a:gd name="connsiteY4" fmla="*/ 6830301 h 6870476"/>
                <a:gd name="connsiteX5" fmla="*/ 6627544 w 8217134"/>
                <a:gd name="connsiteY5" fmla="*/ 6870476 h 6870476"/>
                <a:gd name="connsiteX6" fmla="*/ 0 w 8217134"/>
                <a:gd name="connsiteY6" fmla="*/ 6870476 h 687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7134" h="6870476">
                  <a:moveTo>
                    <a:pt x="0" y="0"/>
                  </a:moveTo>
                  <a:lnTo>
                    <a:pt x="6528809" y="0"/>
                  </a:lnTo>
                  <a:lnTo>
                    <a:pt x="6673212" y="127035"/>
                  </a:lnTo>
                  <a:cubicBezTo>
                    <a:pt x="7632477" y="1012263"/>
                    <a:pt x="8217134" y="2188199"/>
                    <a:pt x="8217134" y="3478668"/>
                  </a:cubicBezTo>
                  <a:cubicBezTo>
                    <a:pt x="8217134" y="4769138"/>
                    <a:pt x="7632477" y="5945074"/>
                    <a:pt x="6673212" y="6830301"/>
                  </a:cubicBezTo>
                  <a:lnTo>
                    <a:pt x="6627544" y="6870476"/>
                  </a:lnTo>
                  <a:lnTo>
                    <a:pt x="0" y="68704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138"/>
            <p:cNvSpPr/>
            <p:nvPr/>
          </p:nvSpPr>
          <p:spPr>
            <a:xfrm>
              <a:off x="0" y="374295"/>
              <a:ext cx="7874974" cy="6858000"/>
            </a:xfrm>
            <a:custGeom>
              <a:avLst/>
              <a:gdLst>
                <a:gd name="connsiteX0" fmla="*/ 0 w 7874974"/>
                <a:gd name="connsiteY0" fmla="*/ 0 h 6858000"/>
                <a:gd name="connsiteX1" fmla="*/ 6186649 w 7874974"/>
                <a:gd name="connsiteY1" fmla="*/ 0 h 6858000"/>
                <a:gd name="connsiteX2" fmla="*/ 6331052 w 7874974"/>
                <a:gd name="connsiteY2" fmla="*/ 127035 h 6858000"/>
                <a:gd name="connsiteX3" fmla="*/ 7874974 w 7874974"/>
                <a:gd name="connsiteY3" fmla="*/ 3478668 h 6858000"/>
                <a:gd name="connsiteX4" fmla="*/ 6331052 w 7874974"/>
                <a:gd name="connsiteY4" fmla="*/ 6830301 h 6858000"/>
                <a:gd name="connsiteX5" fmla="*/ 6299566 w 7874974"/>
                <a:gd name="connsiteY5" fmla="*/ 6858000 h 6858000"/>
                <a:gd name="connsiteX6" fmla="*/ 0 w 7874974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4974" h="6858000">
                  <a:moveTo>
                    <a:pt x="0" y="0"/>
                  </a:moveTo>
                  <a:lnTo>
                    <a:pt x="6186649" y="0"/>
                  </a:lnTo>
                  <a:lnTo>
                    <a:pt x="6331052" y="127035"/>
                  </a:lnTo>
                  <a:cubicBezTo>
                    <a:pt x="7290318" y="1012263"/>
                    <a:pt x="7874974" y="2188199"/>
                    <a:pt x="7874974" y="3478668"/>
                  </a:cubicBezTo>
                  <a:cubicBezTo>
                    <a:pt x="7874974" y="4769138"/>
                    <a:pt x="7290318" y="5945074"/>
                    <a:pt x="6331052" y="6830301"/>
                  </a:cubicBezTo>
                  <a:lnTo>
                    <a:pt x="629956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6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917481" y="3797625"/>
            <a:ext cx="55372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2074" y="1825398"/>
            <a:ext cx="5639926" cy="3944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0254" y="1905494"/>
            <a:ext cx="6425629" cy="1325563"/>
          </a:xfrm>
        </p:spPr>
        <p:txBody>
          <a:bodyPr anchor="b" anchorCtr="0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533400" y="3269157"/>
            <a:ext cx="6438900" cy="52814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4" hasCustomPrompt="1"/>
          </p:nvPr>
        </p:nvSpPr>
        <p:spPr>
          <a:xfrm>
            <a:off x="2730500" y="3873500"/>
            <a:ext cx="2806700" cy="46384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 hasCustomPrompt="1"/>
          </p:nvPr>
        </p:nvSpPr>
        <p:spPr>
          <a:xfrm>
            <a:off x="2730500" y="4383088"/>
            <a:ext cx="2806700" cy="46384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218" y="332467"/>
            <a:ext cx="11961564" cy="1503408"/>
            <a:chOff x="115218" y="332467"/>
            <a:chExt cx="11961564" cy="1503408"/>
          </a:xfrm>
        </p:grpSpPr>
        <p:sp>
          <p:nvSpPr>
            <p:cNvPr id="12" name="Freeform 7"/>
            <p:cNvSpPr/>
            <p:nvPr/>
          </p:nvSpPr>
          <p:spPr bwMode="auto">
            <a:xfrm flipH="1">
              <a:off x="115218" y="50641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10961518" y="50006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842840" y="332467"/>
              <a:ext cx="10510960" cy="13255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10961518" y="1673370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 flipH="1">
              <a:off x="838200" y="1680436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42900" y="457199"/>
            <a:ext cx="4662087" cy="1763487"/>
            <a:chOff x="115218" y="365125"/>
            <a:chExt cx="11238582" cy="1470750"/>
          </a:xfrm>
        </p:grpSpPr>
        <p:sp>
          <p:nvSpPr>
            <p:cNvPr id="9" name="Freeform 7"/>
            <p:cNvSpPr/>
            <p:nvPr/>
          </p:nvSpPr>
          <p:spPr bwMode="auto">
            <a:xfrm flipH="1">
              <a:off x="115218" y="506412"/>
              <a:ext cx="1115264" cy="1325563"/>
            </a:xfrm>
            <a:custGeom>
              <a:avLst/>
              <a:gdLst>
                <a:gd name="T0" fmla="*/ 863 w 863"/>
                <a:gd name="T1" fmla="*/ 0 h 752"/>
                <a:gd name="T2" fmla="*/ 0 w 863"/>
                <a:gd name="T3" fmla="*/ 0 h 752"/>
                <a:gd name="T4" fmla="*/ 0 w 863"/>
                <a:gd name="T5" fmla="*/ 752 h 752"/>
                <a:gd name="T6" fmla="*/ 863 w 863"/>
                <a:gd name="T7" fmla="*/ 749 h 752"/>
                <a:gd name="T8" fmla="*/ 612 w 863"/>
                <a:gd name="T9" fmla="*/ 376 h 752"/>
                <a:gd name="T10" fmla="*/ 863 w 863"/>
                <a:gd name="T1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3" h="752">
                  <a:moveTo>
                    <a:pt x="863" y="0"/>
                  </a:moveTo>
                  <a:lnTo>
                    <a:pt x="0" y="0"/>
                  </a:lnTo>
                  <a:lnTo>
                    <a:pt x="0" y="752"/>
                  </a:lnTo>
                  <a:lnTo>
                    <a:pt x="863" y="749"/>
                  </a:lnTo>
                  <a:lnTo>
                    <a:pt x="612" y="376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842840" y="365125"/>
              <a:ext cx="10510960" cy="13255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 flipH="1">
              <a:off x="838200" y="1680436"/>
              <a:ext cx="392282" cy="155439"/>
            </a:xfrm>
            <a:custGeom>
              <a:avLst/>
              <a:gdLst>
                <a:gd name="T0" fmla="*/ 0 w 169"/>
                <a:gd name="T1" fmla="*/ 0 h 99"/>
                <a:gd name="T2" fmla="*/ 0 w 169"/>
                <a:gd name="T3" fmla="*/ 99 h 99"/>
                <a:gd name="T4" fmla="*/ 169 w 169"/>
                <a:gd name="T5" fmla="*/ 0 h 99"/>
                <a:gd name="T6" fmla="*/ 0 w 1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99">
                  <a:moveTo>
                    <a:pt x="0" y="0"/>
                  </a:moveTo>
                  <a:lnTo>
                    <a:pt x="0" y="99"/>
                  </a:lnTo>
                  <a:lnTo>
                    <a:pt x="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14856" y="365125"/>
            <a:ext cx="13389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605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84C0-B246-42EA-B6A6-EDE80175E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D2B7-9761-4539-BCC6-31A5CB339AA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3194" y="2049910"/>
            <a:ext cx="6698939" cy="12003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6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学业规划报告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3194" y="3249829"/>
            <a:ext cx="6698171" cy="5206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zh-CN" altLang="en-US" dirty="0"/>
              <a:t>主讲人：子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635" y="1597025"/>
            <a:ext cx="8612505" cy="46774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个人特质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你如何评价自己？你的特点是什么？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 u="sng"/>
              <a:t>比较喜欢在一个安静的地方学习，认真的时候效率很高。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价值观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pPr marL="0" indent="0">
              <a:buNone/>
            </a:pPr>
            <a:r>
              <a:rPr lang="zh-CN" altLang="en-US" sz="1600"/>
              <a:t>你觉得为什么要工作？为什么要学习？他们的价值是什么？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 u="sng"/>
              <a:t>赚钱，以后能出去旅游，价值：为了以后能过得更舒服。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胜任能力：优势、劣势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  <a:p>
            <a:pPr marL="0" indent="0">
              <a:buNone/>
            </a:pPr>
            <a:r>
              <a:rPr lang="zh-CN" altLang="en-US" sz="1600"/>
              <a:t>你的优势是什么？劣势呢？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</a:t>
            </a:r>
            <a:r>
              <a:rPr lang="zh-CN" altLang="en-US" sz="1600" u="sng"/>
              <a:t>比较上进，认真时很专心；记忆力不好，有时候会比较懒。</a:t>
            </a:r>
            <a:endParaRPr lang="zh-CN" altLang="en-US" sz="1600" u="sng"/>
          </a:p>
          <a:p>
            <a:pPr marL="0" indent="0">
              <a:buNone/>
            </a:pPr>
            <a:endParaRPr lang="zh-CN" altLang="en-US" sz="16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755" y="18415"/>
            <a:ext cx="8248650" cy="1866900"/>
          </a:xfrm>
        </p:spPr>
        <p:txBody>
          <a:bodyPr/>
          <a:lstStyle/>
          <a:p>
            <a:r>
              <a:rPr lang="zh-CN" altLang="en-US" dirty="0"/>
              <a:t>具体学习计划</a:t>
            </a:r>
            <a:endParaRPr 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1165225" y="530225"/>
          <a:ext cx="9256395" cy="610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25"/>
                <a:gridCol w="1824355"/>
                <a:gridCol w="1878330"/>
                <a:gridCol w="1851660"/>
                <a:gridCol w="1851025"/>
              </a:tblGrid>
              <a:tr h="325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初二期末成绩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2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endParaRPr lang="zh-CN" sz="20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20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学习策略</a:t>
                      </a:r>
                      <a:endParaRPr lang="zh-CN" altLang="en-US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20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目标</a:t>
                      </a:r>
                      <a:endParaRPr lang="zh-CN" sz="20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6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语文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拼音</a:t>
                      </a:r>
                      <a:r>
                        <a:rPr lang="en-US" alt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，口语交际</a:t>
                      </a:r>
                      <a:r>
                        <a:rPr lang="en-US" alt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《等你在清华》和《等你在北大》；主要背初中古诗文；主要做文言文阅读</a:t>
                      </a:r>
                      <a:endParaRPr lang="zh-CN" altLang="en-US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华文仿宋" panose="02010600040101010101" charset="-122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105-110</a:t>
                      </a:r>
                      <a:endParaRPr lang="en-US" altLang="zh-CN" sz="1600" dirty="0">
                        <a:effectLst/>
                        <a:latin typeface="华文仿宋" panose="02010600040101010101" charset="-122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7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数学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109</a:t>
                      </a:r>
                      <a:endParaRPr lang="en-US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大题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，其他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细心看题</a:t>
                      </a:r>
                      <a:endParaRPr lang="zh-CN" altLang="en-US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华文仿宋" panose="02010600040101010101" charset="-122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110-120</a:t>
                      </a:r>
                      <a:endParaRPr lang="en-US" altLang="zh-CN" sz="1600" dirty="0">
                        <a:effectLst/>
                        <a:latin typeface="华文仿宋" panose="02010600040101010101" charset="-122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6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英语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完成对话</a:t>
                      </a:r>
                      <a:r>
                        <a:rPr lang="en-US" alt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，其他。。</a:t>
                      </a:r>
                      <a:endParaRPr lang="en-US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2-3</a:t>
                      </a:r>
                      <a:r>
                        <a:rPr lang="zh-CN" altLang="en-US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天背一次单词；每次背</a:t>
                      </a:r>
                      <a:r>
                        <a:rPr lang="en-US" altLang="zh-CN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altLang="en-US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个左右</a:t>
                      </a:r>
                      <a:endParaRPr lang="zh-CN" altLang="en-US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 dirty="0">
                          <a:effectLst/>
                          <a:latin typeface="华文仿宋" panose="02010600040101010101" charset="-122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>
                          <a:effectLst/>
                          <a:latin typeface="华文仿宋" panose="02010600040101010101" charset="-122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15-120</a:t>
                      </a:r>
                      <a:endParaRPr lang="en-US" altLang="zh-CN" sz="1600" dirty="0">
                        <a:effectLst/>
                        <a:latin typeface="华文仿宋" panose="02010600040101010101" charset="-122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3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物理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lang="en-US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，填空题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altLang="en-US" sz="16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多做题</a:t>
                      </a:r>
                      <a:endParaRPr lang="zh-CN" altLang="en-US" sz="16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华文仿宋" panose="02010600040101010101" charset="-122"/>
                          <a:ea typeface="华文仿宋" panose="02010600040101010101" charset="-122"/>
                          <a:cs typeface="Times New Roman" panose="02020603050405020304" pitchFamily="18" charset="0"/>
                        </a:rPr>
                        <a:t>90-100</a:t>
                      </a:r>
                      <a:endParaRPr lang="en-US" sz="1600" dirty="0">
                        <a:effectLst/>
                        <a:latin typeface="华文仿宋" panose="02010600040101010101" charset="-122"/>
                        <a:ea typeface="华文仿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历史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选择题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，简答题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背时间表；画时间轴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华文仿宋" panose="02010600040101010101" charset="-122"/>
                          <a:ea typeface="华文仿宋" panose="02010600040101010101" charset="-122"/>
                        </a:rPr>
                        <a:t>80-95</a:t>
                      </a:r>
                      <a:endParaRPr lang="en-US" sz="1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726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政治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选择题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，简答题</a:t>
                      </a:r>
                      <a:r>
                        <a:rPr lang="en-US" alt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6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背和理解知识点</a:t>
                      </a:r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华文仿宋" panose="02010600040101010101" charset="-122"/>
                          <a:ea typeface="华文仿宋" panose="02010600040101010101" charset="-122"/>
                        </a:rPr>
                        <a:t>90-100</a:t>
                      </a:r>
                      <a:endParaRPr lang="en-US" sz="1600"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2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总分</a:t>
                      </a:r>
                      <a:endParaRPr lang="en-US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2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658</a:t>
                      </a:r>
                      <a:endParaRPr lang="en-US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2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CN" sz="12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214" y="2152477"/>
            <a:ext cx="7796540" cy="399782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200" dirty="0"/>
              <a:t>在书中探索古人今人的人生</a:t>
            </a:r>
            <a:endParaRPr lang="en-US" altLang="zh-CN" sz="3200" dirty="0"/>
          </a:p>
          <a:p>
            <a:r>
              <a:rPr lang="zh-CN" altLang="en-US" sz="3200" dirty="0"/>
              <a:t>方法类：</a:t>
            </a:r>
            <a:r>
              <a:rPr lang="en-US" altLang="zh-CN" sz="3200" dirty="0"/>
              <a:t>《</a:t>
            </a:r>
            <a:r>
              <a:rPr lang="zh-CN" altLang="en-US" sz="3200" dirty="0"/>
              <a:t>在北大等你</a:t>
            </a:r>
            <a:r>
              <a:rPr lang="en-US" altLang="zh-CN" sz="3200" dirty="0"/>
              <a:t>》《</a:t>
            </a:r>
            <a:r>
              <a:rPr lang="zh-CN" altLang="en-US" sz="3200" dirty="0"/>
              <a:t>学术的进步</a:t>
            </a:r>
            <a:r>
              <a:rPr lang="en-US" altLang="zh-CN" sz="3200" dirty="0"/>
              <a:t>》《</a:t>
            </a:r>
            <a:r>
              <a:rPr lang="zh-CN" altLang="en-US" sz="3200" dirty="0"/>
              <a:t>形而上学</a:t>
            </a:r>
            <a:r>
              <a:rPr lang="en-US" altLang="zh-CN" sz="3200" dirty="0"/>
              <a:t>》</a:t>
            </a:r>
            <a:endParaRPr lang="en-US" altLang="zh-CN" sz="3200" dirty="0"/>
          </a:p>
          <a:p>
            <a:r>
              <a:rPr lang="zh-CN" altLang="en-US" sz="3200" dirty="0"/>
              <a:t>素材类：</a:t>
            </a:r>
            <a:r>
              <a:rPr lang="en-US" altLang="zh-CN" sz="3200" dirty="0"/>
              <a:t>《</a:t>
            </a:r>
            <a:r>
              <a:rPr lang="zh-CN" altLang="en-US" sz="3200" dirty="0"/>
              <a:t>高考优秀作文</a:t>
            </a:r>
            <a:r>
              <a:rPr lang="en-US" altLang="zh-CN" sz="3200" dirty="0"/>
              <a:t>》</a:t>
            </a:r>
            <a:endParaRPr lang="en-US" altLang="zh-CN" sz="3200" dirty="0"/>
          </a:p>
          <a:p>
            <a:r>
              <a:rPr lang="zh-CN" altLang="en-US" sz="3200" dirty="0"/>
              <a:t>历史：《中华上下五千年》《诗经》</a:t>
            </a:r>
            <a:endParaRPr lang="en-US" altLang="zh-CN" sz="3200" dirty="0"/>
          </a:p>
          <a:p>
            <a:r>
              <a:rPr lang="zh-CN" altLang="en-US" sz="3200" dirty="0"/>
              <a:t>小说：</a:t>
            </a:r>
            <a:r>
              <a:rPr lang="en-US" altLang="zh-CN" sz="3200" dirty="0"/>
              <a:t>《</a:t>
            </a:r>
            <a:r>
              <a:rPr lang="zh-CN" altLang="en-US" sz="3200" dirty="0"/>
              <a:t>平凡的世界</a:t>
            </a:r>
            <a:r>
              <a:rPr lang="en-US" altLang="zh-CN" sz="3200" dirty="0"/>
              <a:t>》《</a:t>
            </a:r>
            <a:r>
              <a:rPr lang="zh-CN" altLang="en-US" sz="3200" dirty="0"/>
              <a:t>围城</a:t>
            </a:r>
            <a:r>
              <a:rPr lang="en-US" altLang="zh-CN" sz="3200" dirty="0"/>
              <a:t>》《</a:t>
            </a:r>
            <a:r>
              <a:rPr lang="zh-CN" altLang="en-US" sz="3200" dirty="0"/>
              <a:t>双城记</a:t>
            </a:r>
            <a:r>
              <a:rPr lang="en-US" altLang="zh-CN" sz="3200" dirty="0"/>
              <a:t>》</a:t>
            </a:r>
            <a:endParaRPr lang="en-US" altLang="zh-CN" sz="3200" dirty="0"/>
          </a:p>
          <a:p>
            <a:r>
              <a:rPr lang="en-US" altLang="zh-CN" sz="3200" dirty="0"/>
              <a:t>XXX</a:t>
            </a:r>
            <a:r>
              <a:rPr lang="zh-CN" altLang="en-US" sz="3200" dirty="0"/>
              <a:t>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208530" y="1671320"/>
          <a:ext cx="8361045" cy="4799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145"/>
                <a:gridCol w="1031875"/>
                <a:gridCol w="2068830"/>
                <a:gridCol w="2066925"/>
                <a:gridCol w="2160270"/>
              </a:tblGrid>
              <a:tr h="59944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阶段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内容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备注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长期目标（5-10年）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稳定全校前十（高中和初中）</a:t>
                      </a:r>
                      <a:endParaRPr lang="en-US" altLang="en-US" sz="1600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888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中期目标（2年）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拔尖一中</a:t>
                      </a:r>
                      <a:endParaRPr lang="en-US" altLang="en-US" sz="1600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城区三中全校前二十基本可以拔上</a:t>
                      </a:r>
                      <a:endParaRPr lang="en-US" altLang="en-US" sz="1600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34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短期目标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一学期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全校前三十</a:t>
                      </a:r>
                      <a:endParaRPr lang="en-US" altLang="en-US" sz="1600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一个月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稳定班上前五</a:t>
                      </a:r>
                      <a:endParaRPr lang="en-US" altLang="en-US" sz="1600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4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一周</a:t>
                      </a:r>
                      <a:endParaRPr lang="en-US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暑假作业写完一半</a:t>
                      </a:r>
                      <a:endParaRPr lang="en-US" altLang="en-US" sz="1600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zh-CN" altLang="en-US" sz="16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等线" charset="0"/>
                          <a:cs typeface="等线" charset="0"/>
                        </a:rPr>
                        <a:t> </a:t>
                      </a:r>
                      <a:endParaRPr lang="en-US" altLang="en-US" sz="1200" b="0"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053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053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229_1"/>
  <p:tag name="KSO_WM_TEMPLATE_CATEGORY" val="custom"/>
  <p:tag name="KSO_WM_TEMPLATE_INDEX" val="20180535"/>
  <p:tag name="KSO_WM_TEMPLATE_SUBCATEGORY" val="combine"/>
  <p:tag name="KSO_WM_TEMPLATE_THUMBS_INDEX" val="1、6、12、13、19、23、27、28、29、30、31、32"/>
</p:tagLst>
</file>

<file path=ppt/tags/tag4.xml><?xml version="1.0" encoding="utf-8"?>
<p:tagLst xmlns:p="http://schemas.openxmlformats.org/presentationml/2006/main">
  <p:tag name="KSO_WM_TEMPLATE_CATEGORY" val="custom"/>
  <p:tag name="KSO_WM_TEMPLATE_INDEX" val="20180535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DIAGRAM_GROUP_CODE" val="_1"/>
  <p:tag name="KSO_WM_UNIT_ID" val="custom20180535_1*a*1"/>
  <p:tag name="KSO_WM_UNIT_PRESET_TEXT" val="企业新人培训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0535"/>
  <p:tag name="KSO_WM_TAG_VERSION" val="1.0"/>
  <p:tag name="KSO_WM_BEAUTIFY_FLAG" val="#wm#"/>
  <p:tag name="KSO_WM_UNIT_TYPE" val="b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PRESET_TEXT_INDEX" val="1"/>
  <p:tag name="KSO_WM_UNIT_PRESET_TEXT_LEN" val="10"/>
  <p:tag name="KSO_WM_DIAGRAM_GROUP_CODE" val="_1"/>
  <p:tag name="KSO_WM_UNIT_ID" val="custom20180535_1*b*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SLIDE_ITEM_CNT" val="4"/>
  <p:tag name="KSO_WM_SLIDE_LAYOUT" val="a_b_f"/>
  <p:tag name="KSO_WM_SLIDE_LAYOUT_CNT" val="1_1_2"/>
  <p:tag name="KSO_WM_SLIDE_TYPE" val="title"/>
  <p:tag name="KSO_WM_BEAUTIFY_FLAG" val="#wm#"/>
  <p:tag name="KSO_WM_COMBINE_RELATE_SLIDE_ID" val="background20177229_1"/>
  <p:tag name="KSO_WM_TEMPLATE_CATEGORY" val="custom"/>
  <p:tag name="KSO_WM_TEMPLATE_INDEX" val="20180535"/>
  <p:tag name="KSO_WM_SLIDE_ID" val="custom20180535_1"/>
  <p:tag name="KSO_WM_SLIDE_INDEX" val="1"/>
  <p:tag name="KSO_WM_TEMPLATE_SUBCATEGORY" val="combine"/>
  <p:tag name="KSO_WM_TEMPLATE_THUMBS_INDEX" val="1、6、12、13、19、23、27、28、29、30、31、3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8E8E8"/>
      </a:lt2>
      <a:accent1>
        <a:srgbClr val="595959"/>
      </a:accent1>
      <a:accent2>
        <a:srgbClr val="8BDCC1"/>
      </a:accent2>
      <a:accent3>
        <a:srgbClr val="71B0E8"/>
      </a:accent3>
      <a:accent4>
        <a:srgbClr val="FF772B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8E8E8"/>
    </a:lt2>
    <a:accent1>
      <a:srgbClr val="595959"/>
    </a:accent1>
    <a:accent2>
      <a:srgbClr val="8BDCC1"/>
    </a:accent2>
    <a:accent3>
      <a:srgbClr val="71B0E8"/>
    </a:accent3>
    <a:accent4>
      <a:srgbClr val="FF772B"/>
    </a:accent4>
    <a:accent5>
      <a:srgbClr val="FFFFFF"/>
    </a:accent5>
    <a:accent6>
      <a:srgbClr val="00000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611</Words>
  <Application>WPS 演示</Application>
  <PresentationFormat>宽屏</PresentationFormat>
  <Paragraphs>170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MS Shell Dlg 2</vt:lpstr>
      <vt:lpstr>等线</vt:lpstr>
      <vt:lpstr>Times New Roman</vt:lpstr>
      <vt:lpstr>华文仿宋</vt:lpstr>
      <vt:lpstr>Tahoma</vt:lpstr>
      <vt:lpstr>微软雅黑</vt:lpstr>
      <vt:lpstr>Arial Unicode MS</vt:lpstr>
      <vt:lpstr>Calibri</vt:lpstr>
      <vt:lpstr>黑体</vt:lpstr>
      <vt:lpstr>华文行楷</vt:lpstr>
      <vt:lpstr>华文中宋</vt:lpstr>
      <vt:lpstr>等线</vt:lpstr>
      <vt:lpstr>华文楷体</vt:lpstr>
      <vt:lpstr>Madison</vt:lpstr>
      <vt:lpstr>1_Office 主题</vt:lpstr>
      <vt:lpstr>PowerPoint 演示文稿</vt:lpstr>
      <vt:lpstr>PowerPoint 演示文稿</vt:lpstr>
      <vt:lpstr>具体学习计划</vt:lpstr>
      <vt:lpstr>阅读 创建自己的列表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学业导航</dc:title>
  <dc:creator>ZengWeilei</dc:creator>
  <cp:lastModifiedBy>可达鸭</cp:lastModifiedBy>
  <cp:revision>23</cp:revision>
  <dcterms:created xsi:type="dcterms:W3CDTF">2020-07-19T18:15:00Z</dcterms:created>
  <dcterms:modified xsi:type="dcterms:W3CDTF">2020-07-26T12:30:49Z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