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notesMasterIdLst>
    <p:notesMasterId r:id="rId13"/>
  </p:notesMasterIdLst>
  <p:sldIdLst>
    <p:sldId id="258" r:id="rId2"/>
    <p:sldId id="262" r:id="rId3"/>
    <p:sldId id="259" r:id="rId4"/>
    <p:sldId id="263" r:id="rId5"/>
    <p:sldId id="264" r:id="rId6"/>
    <p:sldId id="269" r:id="rId7"/>
    <p:sldId id="268" r:id="rId8"/>
    <p:sldId id="267" r:id="rId9"/>
    <p:sldId id="265" r:id="rId10"/>
    <p:sldId id="266" r:id="rId11"/>
    <p:sldId id="261" r:id="rId1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964" autoAdjust="0"/>
  </p:normalViewPr>
  <p:slideViewPr>
    <p:cSldViewPr snapToGrid="0">
      <p:cViewPr varScale="1">
        <p:scale>
          <a:sx n="80" d="100"/>
          <a:sy n="80" d="100"/>
        </p:scale>
        <p:origin x="28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84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23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14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42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8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1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6245"/>
            <a:ext cx="6858000" cy="2689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4918"/>
            <a:ext cx="5486400" cy="2636250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46513"/>
            <a:ext cx="5486400" cy="99060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49128" y="6245555"/>
            <a:ext cx="1723072" cy="527403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245556"/>
            <a:ext cx="3660458" cy="5274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43425" y="2066809"/>
            <a:ext cx="1628775" cy="527403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1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66" y="6785078"/>
            <a:ext cx="5967362" cy="1183513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5766" y="1411273"/>
            <a:ext cx="5962695" cy="49211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770" y="7968590"/>
            <a:ext cx="5966460" cy="1078890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6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6245"/>
            <a:ext cx="6858000" cy="2689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" y="1088437"/>
            <a:ext cx="5966460" cy="4048008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270971"/>
            <a:ext cx="5829300" cy="1922342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71632" y="550335"/>
            <a:ext cx="1637348" cy="52740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5770" y="550335"/>
            <a:ext cx="3622992" cy="5274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11849" y="550335"/>
            <a:ext cx="500381" cy="527403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689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6245"/>
            <a:ext cx="6858000" cy="2689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63" y="1088438"/>
            <a:ext cx="5710238" cy="3981227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33424" y="5069666"/>
            <a:ext cx="5395914" cy="64197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6029974"/>
            <a:ext cx="5834064" cy="118627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71632" y="550335"/>
            <a:ext cx="1637348" cy="52740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5770" y="548078"/>
            <a:ext cx="3622992" cy="5274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11849" y="550335"/>
            <a:ext cx="500381" cy="527403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3594" y="1166707"/>
            <a:ext cx="342900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0050" y="4364144"/>
            <a:ext cx="342900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6669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6245"/>
            <a:ext cx="6858000" cy="2689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624570"/>
            <a:ext cx="5831087" cy="362820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44" y="5269791"/>
            <a:ext cx="5830206" cy="1444278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71632" y="547278"/>
            <a:ext cx="1637348" cy="52740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5770" y="547278"/>
            <a:ext cx="3622992" cy="5274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11849" y="550335"/>
            <a:ext cx="500381" cy="527403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39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28776" y="1100668"/>
            <a:ext cx="4783454" cy="18833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45771" y="3180782"/>
            <a:ext cx="1920240" cy="89168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445770" y="4195482"/>
            <a:ext cx="1920240" cy="485200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76678" y="3179703"/>
            <a:ext cx="1920240" cy="90499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75586" y="4194765"/>
            <a:ext cx="1920240" cy="485271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1989" y="3167473"/>
            <a:ext cx="1920240" cy="90499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91990" y="4195482"/>
            <a:ext cx="1920240" cy="485200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24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628777" y="1100667"/>
            <a:ext cx="4786488" cy="1871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45770" y="5941492"/>
            <a:ext cx="1920240" cy="98621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45770" y="3368040"/>
            <a:ext cx="1920240" cy="217721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445770" y="6927705"/>
            <a:ext cx="1920240" cy="211977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8905" y="5941492"/>
            <a:ext cx="1920240" cy="98621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468904" y="3368040"/>
            <a:ext cx="1920240" cy="218091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68144" y="6927703"/>
            <a:ext cx="1920240" cy="211977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5024" y="5941492"/>
            <a:ext cx="1920240" cy="98621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495023" y="3368042"/>
            <a:ext cx="1920240" cy="217955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94954" y="6927701"/>
            <a:ext cx="1920240" cy="211977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56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770" y="3169920"/>
            <a:ext cx="5966460" cy="5877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97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6245"/>
            <a:ext cx="6858000" cy="268975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54942" y="1079265"/>
            <a:ext cx="1157288" cy="61369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771" y="1077737"/>
            <a:ext cx="4708526" cy="61385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71632" y="550335"/>
            <a:ext cx="1637348" cy="52740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9/11/20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" y="550335"/>
            <a:ext cx="3622992" cy="5274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11849" y="550335"/>
            <a:ext cx="500381" cy="527403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6245"/>
            <a:ext cx="6858000" cy="2689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" y="1088439"/>
            <a:ext cx="5966460" cy="4047239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770" y="5260271"/>
            <a:ext cx="5966461" cy="1955971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71632" y="550335"/>
            <a:ext cx="1637348" cy="52740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9/11/20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" y="550335"/>
            <a:ext cx="3622992" cy="5274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11850" y="550335"/>
            <a:ext cx="500380" cy="527403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7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771" y="3169920"/>
            <a:ext cx="2932934" cy="587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574" y="3169920"/>
            <a:ext cx="2930655" cy="587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8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775" y="1100667"/>
            <a:ext cx="4783455" cy="1871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60" y="3154381"/>
            <a:ext cx="2762744" cy="1190095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" y="4524964"/>
            <a:ext cx="2932934" cy="4522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1764" y="3154381"/>
            <a:ext cx="2760466" cy="1190095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1574" y="4524964"/>
            <a:ext cx="2930656" cy="4522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9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7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6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" y="2201333"/>
            <a:ext cx="2314575" cy="231140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4650" y="1078653"/>
            <a:ext cx="3497580" cy="796882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770" y="4512733"/>
            <a:ext cx="2314575" cy="453474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0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" y="2201333"/>
            <a:ext cx="3056798" cy="231140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8143" y="1085127"/>
            <a:ext cx="2755676" cy="796235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770" y="4512733"/>
            <a:ext cx="3056798" cy="453474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8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5615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8775" y="1104094"/>
            <a:ext cx="4783455" cy="1867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770" y="3169920"/>
            <a:ext cx="5966460" cy="587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9172" y="9181397"/>
            <a:ext cx="1603058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770" y="9180667"/>
            <a:ext cx="426053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9187" y="550335"/>
            <a:ext cx="148304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09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97937" y="2788337"/>
            <a:ext cx="10678987" cy="2977745"/>
          </a:xfrm>
        </p:spPr>
        <p:txBody>
          <a:bodyPr anchor="ctr">
            <a:normAutofit/>
          </a:bodyPr>
          <a:lstStyle/>
          <a:p>
            <a:pPr algn="ctr"/>
            <a:r>
              <a:rPr lang="en-US" sz="8450" dirty="0" err="1">
                <a:solidFill>
                  <a:srgbClr val="454545"/>
                </a:solidFill>
              </a:rPr>
              <a:t>石子堂读书会</a:t>
            </a:r>
            <a:br>
              <a:rPr lang="en-US" sz="8450" dirty="0">
                <a:solidFill>
                  <a:srgbClr val="454545"/>
                </a:solidFill>
              </a:rPr>
            </a:br>
            <a:r>
              <a:rPr lang="en-US" sz="8450" dirty="0" err="1">
                <a:solidFill>
                  <a:srgbClr val="454545"/>
                </a:solidFill>
              </a:rPr>
              <a:t>议程规划</a:t>
            </a:r>
            <a:endParaRPr lang="en-US" sz="8450" dirty="0">
              <a:solidFill>
                <a:srgbClr val="45454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-1923403" y="5779499"/>
            <a:ext cx="10704453" cy="873604"/>
          </a:xfrm>
        </p:spPr>
        <p:txBody>
          <a:bodyPr>
            <a:normAutofit/>
          </a:bodyPr>
          <a:lstStyle/>
          <a:p>
            <a:pPr algn="ctr"/>
            <a:endParaRPr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429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990" y="142958"/>
            <a:ext cx="4872019" cy="2100180"/>
          </a:xfrm>
        </p:spPr>
        <p:txBody>
          <a:bodyPr vert="horz" lIns="107315" tIns="53658" rIns="107315" bIns="0" rtlCol="0" anchor="b">
            <a:normAutofit/>
          </a:bodyPr>
          <a:lstStyle/>
          <a:p>
            <a:r>
              <a:rPr lang="en-US" sz="3600" dirty="0" err="1"/>
              <a:t>石子塘读书会</a:t>
            </a:r>
            <a:br>
              <a:rPr lang="en-US" sz="3600" dirty="0"/>
            </a:br>
            <a:r>
              <a:rPr lang="en-US" sz="3600" dirty="0" err="1"/>
              <a:t>第四次会议</a:t>
            </a:r>
            <a:br>
              <a:rPr lang="en-US" sz="3600" dirty="0"/>
            </a:br>
            <a:r>
              <a:rPr lang="en-US" altLang="zh-CN" sz="3600" dirty="0"/>
              <a:t>9</a:t>
            </a:r>
            <a:r>
              <a:rPr lang="zh-CN" altLang="en-US" sz="3600" dirty="0"/>
              <a:t>月</a:t>
            </a:r>
            <a:r>
              <a:rPr lang="en-US" altLang="zh-CN" sz="3600" dirty="0"/>
              <a:t>6</a:t>
            </a:r>
            <a:r>
              <a:rPr lang="zh-CN" altLang="en-US" sz="3600" dirty="0"/>
              <a:t>日</a:t>
            </a:r>
            <a:br>
              <a:rPr lang="en-US" altLang="zh-CN" sz="3600" dirty="0"/>
            </a:br>
            <a:r>
              <a:rPr lang="zh-CN" altLang="en-US" sz="3600" dirty="0"/>
              <a:t>每周日上午</a:t>
            </a:r>
            <a:r>
              <a:rPr lang="en-US" altLang="zh-CN" sz="3600" dirty="0"/>
              <a:t>9:30-10:30</a:t>
            </a:r>
            <a:endParaRPr lang="en-US" sz="36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547781D-82C4-1842-B4E1-0896765ADEF3}"/>
              </a:ext>
            </a:extLst>
          </p:cNvPr>
          <p:cNvSpPr txBox="1">
            <a:spLocks/>
          </p:cNvSpPr>
          <p:nvPr/>
        </p:nvSpPr>
        <p:spPr>
          <a:xfrm>
            <a:off x="718968" y="1995512"/>
            <a:ext cx="5471733" cy="935533"/>
          </a:xfrm>
          <a:prstGeom prst="rect">
            <a:avLst/>
          </a:prstGeom>
        </p:spPr>
        <p:txBody>
          <a:bodyPr vert="horz" lIns="107315" tIns="53658" rIns="107315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705"/>
              </a:spcAft>
            </a:pPr>
            <a:r>
              <a:rPr lang="en-CN" sz="2800" dirty="0"/>
              <a:t>腾讯会议号</a:t>
            </a:r>
            <a:r>
              <a:rPr lang="en-CN" sz="3600" dirty="0"/>
              <a:t> </a:t>
            </a:r>
            <a:r>
              <a:rPr lang="en-US" altLang="zh-CN" sz="3600" dirty="0"/>
              <a:t>505</a:t>
            </a:r>
            <a:r>
              <a:rPr lang="zh-CN" altLang="en-US" sz="3600" dirty="0"/>
              <a:t> </a:t>
            </a:r>
            <a:r>
              <a:rPr lang="en-US" altLang="zh-CN" sz="3600" dirty="0"/>
              <a:t>0475</a:t>
            </a:r>
            <a:r>
              <a:rPr lang="zh-CN" altLang="en-US" sz="3600" dirty="0"/>
              <a:t> </a:t>
            </a:r>
            <a:r>
              <a:rPr lang="en-US" altLang="zh-CN" sz="3600" dirty="0"/>
              <a:t>4435</a:t>
            </a:r>
            <a:endParaRPr lang="en-US" sz="3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75976A-36EC-B34D-B59A-964099229203}"/>
              </a:ext>
            </a:extLst>
          </p:cNvPr>
          <p:cNvGraphicFramePr>
            <a:graphicFrameLocks noGrp="1"/>
          </p:cNvGraphicFramePr>
          <p:nvPr/>
        </p:nvGraphicFramePr>
        <p:xfrm>
          <a:off x="298938" y="3165230"/>
          <a:ext cx="6295293" cy="661157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98594">
                  <a:extLst>
                    <a:ext uri="{9D8B030D-6E8A-4147-A177-3AD203B41FA5}">
                      <a16:colId xmlns:a16="http://schemas.microsoft.com/office/drawing/2014/main" val="610633502"/>
                    </a:ext>
                  </a:extLst>
                </a:gridCol>
                <a:gridCol w="4196699">
                  <a:extLst>
                    <a:ext uri="{9D8B030D-6E8A-4147-A177-3AD203B41FA5}">
                      <a16:colId xmlns:a16="http://schemas.microsoft.com/office/drawing/2014/main" val="1645218618"/>
                    </a:ext>
                  </a:extLst>
                </a:gridCol>
              </a:tblGrid>
              <a:tr h="540258">
                <a:tc>
                  <a:txBody>
                    <a:bodyPr/>
                    <a:lstStyle/>
                    <a:p>
                      <a:r>
                        <a:rPr lang="en-CN" sz="2800" dirty="0">
                          <a:solidFill>
                            <a:schemeClr val="tx1"/>
                          </a:solidFill>
                        </a:rPr>
                        <a:t>主持</a:t>
                      </a:r>
                    </a:p>
                  </a:txBody>
                  <a:tcPr marL="84773" marR="84773" marT="42387" marB="42387">
                    <a:solidFill>
                      <a:srgbClr val="F02F2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2800" dirty="0">
                          <a:solidFill>
                            <a:schemeClr val="tx1"/>
                          </a:solidFill>
                        </a:rPr>
                        <a:t>张家豪</a:t>
                      </a:r>
                    </a:p>
                  </a:txBody>
                  <a:tcPr marL="84773" marR="84773" marT="42387" marB="42387">
                    <a:solidFill>
                      <a:srgbClr val="F02F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264006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dirty="0">
                          <a:solidFill>
                            <a:schemeClr val="tx1"/>
                          </a:solidFill>
                        </a:rPr>
                        <a:t>笑话官</a:t>
                      </a: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r>
                        <a:rPr lang="en-CN" sz="2800"/>
                        <a:t>尹恒子逸</a:t>
                      </a:r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1316223214"/>
                  </a:ext>
                </a:extLst>
              </a:tr>
              <a:tr h="931332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分享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N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solidFill>
                            <a:srgbClr val="FFC000"/>
                          </a:solidFill>
                        </a:rPr>
                        <a:t>我与小说那些事</a:t>
                      </a:r>
                      <a:endParaRPr lang="en-US" altLang="zh-CN" sz="2800" b="0" dirty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zh-CN" altLang="en-CN" sz="2800" b="0" dirty="0"/>
                        <a:t>张</a:t>
                      </a:r>
                      <a:r>
                        <a:rPr lang="zh-CN" altLang="en-US" sz="2800" b="0" dirty="0"/>
                        <a:t>婷 （？</a:t>
                      </a:r>
                      <a:r>
                        <a:rPr lang="en-US" altLang="zh-CN" sz="2800" b="0" dirty="0"/>
                        <a:t>min</a:t>
                      </a:r>
                      <a:r>
                        <a:rPr lang="zh-CN" altLang="en-US" sz="2800" b="0" dirty="0"/>
                        <a:t>）</a:t>
                      </a:r>
                      <a:endParaRPr lang="en-CN" sz="2800" b="0" dirty="0"/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1129298174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讨论</a:t>
                      </a: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endParaRPr lang="en-CN" sz="2800" b="0" dirty="0"/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4248272808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评估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N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r>
                        <a:rPr lang="en-CN" sz="2800" b="0" dirty="0"/>
                        <a:t>张俊杰</a:t>
                      </a:r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2253244884"/>
                  </a:ext>
                </a:extLst>
              </a:tr>
              <a:tr h="206541">
                <a:tc gridSpan="2">
                  <a:txBody>
                    <a:bodyPr/>
                    <a:lstStyle/>
                    <a:p>
                      <a:endParaRPr lang="en-CN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84773" marR="84773" marT="42387" marB="42387"/>
                </a:tc>
                <a:tc hMerge="1">
                  <a:txBody>
                    <a:bodyPr/>
                    <a:lstStyle/>
                    <a:p>
                      <a:endParaRPr lang="en-CN" sz="2200" dirty="0"/>
                    </a:p>
                  </a:txBody>
                  <a:tcPr marL="113125" marR="113125" marT="56563" marB="56563"/>
                </a:tc>
                <a:extLst>
                  <a:ext uri="{0D108BD9-81ED-4DB2-BD59-A6C34878D82A}">
                    <a16:rowId xmlns:a16="http://schemas.microsoft.com/office/drawing/2014/main" val="4244352424"/>
                  </a:ext>
                </a:extLst>
              </a:tr>
              <a:tr h="931332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分享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N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solidFill>
                            <a:srgbClr val="FFC000"/>
                          </a:solidFill>
                        </a:rPr>
                        <a:t>养生秘笈</a:t>
                      </a:r>
                      <a:endParaRPr lang="en-US" altLang="zh-CN" sz="2800" b="0" dirty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CN" sz="2800" b="0" dirty="0"/>
                        <a:t>勇满满</a:t>
                      </a:r>
                      <a:r>
                        <a:rPr lang="zh-CN" altLang="en-US" sz="2800" b="0" dirty="0"/>
                        <a:t>（？</a:t>
                      </a:r>
                      <a:r>
                        <a:rPr lang="en-US" altLang="zh-CN" sz="2800" b="0" dirty="0"/>
                        <a:t>min</a:t>
                      </a:r>
                      <a:r>
                        <a:rPr lang="zh-CN" altLang="en-US" sz="2800" b="0" dirty="0"/>
                        <a:t>）</a:t>
                      </a:r>
                      <a:endParaRPr lang="en-CN" sz="2800" b="0" dirty="0"/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1961316903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讨论</a:t>
                      </a: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endParaRPr lang="en-CN" sz="2800" b="0"/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2912584977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评估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N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800" b="0"/>
                        <a:t>大伯伯娘</a:t>
                      </a:r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175513460"/>
                  </a:ext>
                </a:extLst>
              </a:tr>
              <a:tr h="206541">
                <a:tc gridSpan="2">
                  <a:txBody>
                    <a:bodyPr/>
                    <a:lstStyle/>
                    <a:p>
                      <a:endParaRPr lang="en-CN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84773" marR="84773" marT="42387" marB="42387"/>
                </a:tc>
                <a:tc hMerge="1">
                  <a:txBody>
                    <a:bodyPr/>
                    <a:lstStyle/>
                    <a:p>
                      <a:endParaRPr lang="en-CN" sz="2200" dirty="0"/>
                    </a:p>
                  </a:txBody>
                  <a:tcPr marL="113125" marR="113125" marT="56563" marB="56563"/>
                </a:tc>
                <a:extLst>
                  <a:ext uri="{0D108BD9-81ED-4DB2-BD59-A6C34878D82A}">
                    <a16:rowId xmlns:a16="http://schemas.microsoft.com/office/drawing/2014/main" val="3774223672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总评估</a:t>
                      </a: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r>
                        <a:rPr lang="en-CN" sz="2800" b="0"/>
                        <a:t>曾颖</a:t>
                      </a:r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2684256771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反馈</a:t>
                      </a: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endParaRPr lang="en-CN" sz="2800" b="0" dirty="0"/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4157794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3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72120" y="1872880"/>
            <a:ext cx="3804636" cy="5200693"/>
          </a:xfrm>
        </p:spPr>
        <p:txBody>
          <a:bodyPr anchor="ctr">
            <a:normAutofit/>
          </a:bodyPr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7715" y="1872883"/>
            <a:ext cx="7162031" cy="5200692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6809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21743" y="2429102"/>
            <a:ext cx="11270510" cy="675171"/>
          </a:xfrm>
        </p:spPr>
        <p:txBody>
          <a:bodyPr vert="horz" lIns="107315" tIns="53658" rIns="107315" bIns="53658" rtlCol="0" anchor="t">
            <a:normAutofit/>
          </a:bodyPr>
          <a:lstStyle/>
          <a:p>
            <a:r>
              <a:rPr lang="en-US" dirty="0" err="1"/>
              <a:t>石子塘读书会议程规划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75976A-36EC-B34D-B59A-964099229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223306"/>
              </p:ext>
            </p:extLst>
          </p:nvPr>
        </p:nvGraphicFramePr>
        <p:xfrm>
          <a:off x="-1952203" y="3307917"/>
          <a:ext cx="7976828" cy="40496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5778">
                  <a:extLst>
                    <a:ext uri="{9D8B030D-6E8A-4147-A177-3AD203B41FA5}">
                      <a16:colId xmlns:a16="http://schemas.microsoft.com/office/drawing/2014/main" val="610633502"/>
                    </a:ext>
                  </a:extLst>
                </a:gridCol>
                <a:gridCol w="1698789">
                  <a:extLst>
                    <a:ext uri="{9D8B030D-6E8A-4147-A177-3AD203B41FA5}">
                      <a16:colId xmlns:a16="http://schemas.microsoft.com/office/drawing/2014/main" val="1645218618"/>
                    </a:ext>
                  </a:extLst>
                </a:gridCol>
                <a:gridCol w="1342069">
                  <a:extLst>
                    <a:ext uri="{9D8B030D-6E8A-4147-A177-3AD203B41FA5}">
                      <a16:colId xmlns:a16="http://schemas.microsoft.com/office/drawing/2014/main" val="1314663204"/>
                    </a:ext>
                  </a:extLst>
                </a:gridCol>
                <a:gridCol w="1220064">
                  <a:extLst>
                    <a:ext uri="{9D8B030D-6E8A-4147-A177-3AD203B41FA5}">
                      <a16:colId xmlns:a16="http://schemas.microsoft.com/office/drawing/2014/main" val="995174531"/>
                    </a:ext>
                  </a:extLst>
                </a:gridCol>
                <a:gridCol w="1220064">
                  <a:extLst>
                    <a:ext uri="{9D8B030D-6E8A-4147-A177-3AD203B41FA5}">
                      <a16:colId xmlns:a16="http://schemas.microsoft.com/office/drawing/2014/main" val="509637820"/>
                    </a:ext>
                  </a:extLst>
                </a:gridCol>
                <a:gridCol w="1220064">
                  <a:extLst>
                    <a:ext uri="{9D8B030D-6E8A-4147-A177-3AD203B41FA5}">
                      <a16:colId xmlns:a16="http://schemas.microsoft.com/office/drawing/2014/main" val="2693478661"/>
                    </a:ext>
                  </a:extLst>
                </a:gridCol>
              </a:tblGrid>
              <a:tr h="347717">
                <a:tc>
                  <a:txBody>
                    <a:bodyPr/>
                    <a:lstStyle/>
                    <a:p>
                      <a:endParaRPr lang="en-CN" sz="1600"/>
                    </a:p>
                  </a:txBody>
                  <a:tcPr marL="76310" marR="76310" marT="38155" marB="38155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8.23</a:t>
                      </a:r>
                      <a:endParaRPr lang="en-CN" sz="1600"/>
                    </a:p>
                  </a:txBody>
                  <a:tcPr marL="76310" marR="76310" marT="38155" marB="3815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8.30</a:t>
                      </a:r>
                      <a:endParaRPr lang="en-CN" sz="1600" dirty="0"/>
                    </a:p>
                  </a:txBody>
                  <a:tcPr marL="76310" marR="76310" marT="38155" marB="3815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9.06</a:t>
                      </a:r>
                      <a:endParaRPr lang="en-CN" sz="1600" dirty="0"/>
                    </a:p>
                  </a:txBody>
                  <a:tcPr marL="76310" marR="76310" marT="38155" marB="38155"/>
                </a:tc>
                <a:tc>
                  <a:txBody>
                    <a:bodyPr/>
                    <a:lstStyle/>
                    <a:p>
                      <a:endParaRPr lang="en-CN" sz="1600" dirty="0"/>
                    </a:p>
                  </a:txBody>
                  <a:tcPr marL="76310" marR="76310" marT="38155" marB="38155"/>
                </a:tc>
                <a:tc>
                  <a:txBody>
                    <a:bodyPr/>
                    <a:lstStyle/>
                    <a:p>
                      <a:endParaRPr lang="en-CN" sz="1600" dirty="0"/>
                    </a:p>
                  </a:txBody>
                  <a:tcPr marL="76310" marR="76310" marT="38155" marB="38155"/>
                </a:tc>
                <a:extLst>
                  <a:ext uri="{0D108BD9-81ED-4DB2-BD59-A6C34878D82A}">
                    <a16:rowId xmlns:a16="http://schemas.microsoft.com/office/drawing/2014/main" val="240692191"/>
                  </a:ext>
                </a:extLst>
              </a:tr>
              <a:tr h="347717">
                <a:tc>
                  <a:txBody>
                    <a:bodyPr/>
                    <a:lstStyle/>
                    <a:p>
                      <a:r>
                        <a:rPr lang="en-CN" sz="1600"/>
                        <a:t>主持</a:t>
                      </a:r>
                    </a:p>
                  </a:txBody>
                  <a:tcPr marL="76310" marR="76310" marT="38155" marB="38155"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张婷</a:t>
                      </a:r>
                    </a:p>
                  </a:txBody>
                  <a:tcPr marL="76310" marR="76310" marT="38155" marB="38155"/>
                </a:tc>
                <a:tc>
                  <a:txBody>
                    <a:bodyPr/>
                    <a:lstStyle/>
                    <a:p>
                      <a:endParaRPr lang="en-CN" sz="1600"/>
                    </a:p>
                  </a:txBody>
                  <a:tcPr marL="76310" marR="76310" marT="38155" marB="38155"/>
                </a:tc>
                <a:tc>
                  <a:txBody>
                    <a:bodyPr/>
                    <a:lstStyle/>
                    <a:p>
                      <a:endParaRPr lang="en-CN" sz="1600" dirty="0"/>
                    </a:p>
                  </a:txBody>
                  <a:tcPr marL="76310" marR="76310" marT="38155" marB="38155"/>
                </a:tc>
                <a:tc>
                  <a:txBody>
                    <a:bodyPr/>
                    <a:lstStyle/>
                    <a:p>
                      <a:endParaRPr lang="en-CN" sz="1600" dirty="0"/>
                    </a:p>
                  </a:txBody>
                  <a:tcPr marL="76310" marR="76310" marT="38155" marB="38155"/>
                </a:tc>
                <a:tc>
                  <a:txBody>
                    <a:bodyPr/>
                    <a:lstStyle/>
                    <a:p>
                      <a:endParaRPr lang="en-CN" sz="1600" dirty="0"/>
                    </a:p>
                  </a:txBody>
                  <a:tcPr marL="76310" marR="76310" marT="38155" marB="38155"/>
                </a:tc>
                <a:extLst>
                  <a:ext uri="{0D108BD9-81ED-4DB2-BD59-A6C34878D82A}">
                    <a16:rowId xmlns:a16="http://schemas.microsoft.com/office/drawing/2014/main" val="1519264006"/>
                  </a:ext>
                </a:extLst>
              </a:tr>
              <a:tr h="594448">
                <a:tc>
                  <a:txBody>
                    <a:bodyPr/>
                    <a:lstStyle/>
                    <a:p>
                      <a:r>
                        <a:rPr lang="en-CN" sz="1600" b="0"/>
                        <a:t>分享</a:t>
                      </a:r>
                      <a:r>
                        <a:rPr lang="en-US" altLang="zh-CN" sz="1600" b="0"/>
                        <a:t>1</a:t>
                      </a:r>
                      <a:endParaRPr lang="en-CN" sz="1600" b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+mn-lt"/>
                        </a:rPr>
                        <a:t>传统节日</a:t>
                      </a:r>
                      <a:endParaRPr lang="en-US" altLang="zh-CN" sz="1600" b="0" dirty="0"/>
                    </a:p>
                    <a:p>
                      <a:r>
                        <a:rPr lang="en-CN" sz="1600" b="0" dirty="0"/>
                        <a:t>张俊杰</a:t>
                      </a:r>
                      <a:r>
                        <a:rPr lang="zh-CN" altLang="en-US" sz="1600" b="0" dirty="0"/>
                        <a:t>（</a:t>
                      </a:r>
                      <a:r>
                        <a:rPr lang="en-US" altLang="zh-CN" sz="1600" b="0" dirty="0"/>
                        <a:t>10min</a:t>
                      </a:r>
                      <a:r>
                        <a:rPr lang="zh-CN" altLang="en-US" sz="1600" b="0" dirty="0"/>
                        <a:t>）</a:t>
                      </a:r>
                      <a:endParaRPr lang="en-CN" sz="1600" b="0" dirty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600" b="0"/>
                        <a:t>张俊峰</a:t>
                      </a:r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600" b="0" dirty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600" b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600" b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298174"/>
                  </a:ext>
                </a:extLst>
              </a:tr>
              <a:tr h="347717">
                <a:tc>
                  <a:txBody>
                    <a:bodyPr/>
                    <a:lstStyle/>
                    <a:p>
                      <a:r>
                        <a:rPr lang="en-CN" sz="1600" b="0"/>
                        <a:t>讨论</a:t>
                      </a:r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600" b="0" dirty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600" b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600" b="0" dirty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600" b="0" dirty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600" b="0" dirty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272808"/>
                  </a:ext>
                </a:extLst>
              </a:tr>
              <a:tr h="347717">
                <a:tc>
                  <a:txBody>
                    <a:bodyPr/>
                    <a:lstStyle/>
                    <a:p>
                      <a:r>
                        <a:rPr lang="en-CN" sz="1600" b="0"/>
                        <a:t>评估</a:t>
                      </a:r>
                      <a:r>
                        <a:rPr lang="en-US" altLang="zh-CN" sz="1600" b="0"/>
                        <a:t>1</a:t>
                      </a:r>
                      <a:endParaRPr lang="en-CN" sz="1600" b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600" b="0" dirty="0"/>
                        <a:t>张俊峰</a:t>
                      </a:r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600" b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600" b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600" b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600" b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244884"/>
                  </a:ext>
                </a:extLst>
              </a:tr>
              <a:tr h="213385">
                <a:tc gridSpan="2">
                  <a:txBody>
                    <a:bodyPr/>
                    <a:lstStyle/>
                    <a:p>
                      <a:endParaRPr lang="en-CN" sz="700" b="0"/>
                    </a:p>
                  </a:txBody>
                  <a:tcPr marL="76310" marR="76310" marT="38155" marB="38155"/>
                </a:tc>
                <a:tc hMerge="1">
                  <a:txBody>
                    <a:bodyPr/>
                    <a:lstStyle/>
                    <a:p>
                      <a:endParaRPr lang="en-CN" sz="2200" dirty="0"/>
                    </a:p>
                  </a:txBody>
                  <a:tcPr marL="113125" marR="113125" marT="56563" marB="56563"/>
                </a:tc>
                <a:tc>
                  <a:txBody>
                    <a:bodyPr/>
                    <a:lstStyle/>
                    <a:p>
                      <a:endParaRPr lang="en-CN" sz="700" b="0"/>
                    </a:p>
                  </a:txBody>
                  <a:tcPr marL="76310" marR="76310" marT="38155" marB="38155"/>
                </a:tc>
                <a:tc>
                  <a:txBody>
                    <a:bodyPr/>
                    <a:lstStyle/>
                    <a:p>
                      <a:endParaRPr lang="en-CN" sz="700" b="0"/>
                    </a:p>
                  </a:txBody>
                  <a:tcPr marL="76310" marR="76310" marT="38155" marB="38155"/>
                </a:tc>
                <a:tc>
                  <a:txBody>
                    <a:bodyPr/>
                    <a:lstStyle/>
                    <a:p>
                      <a:endParaRPr lang="en-CN" sz="700" b="0"/>
                    </a:p>
                  </a:txBody>
                  <a:tcPr marL="76310" marR="76310" marT="38155" marB="38155"/>
                </a:tc>
                <a:tc>
                  <a:txBody>
                    <a:bodyPr/>
                    <a:lstStyle/>
                    <a:p>
                      <a:endParaRPr lang="en-CN" sz="700" b="0"/>
                    </a:p>
                  </a:txBody>
                  <a:tcPr marL="76310" marR="76310" marT="38155" marB="38155"/>
                </a:tc>
                <a:extLst>
                  <a:ext uri="{0D108BD9-81ED-4DB2-BD59-A6C34878D82A}">
                    <a16:rowId xmlns:a16="http://schemas.microsoft.com/office/drawing/2014/main" val="4244352424"/>
                  </a:ext>
                </a:extLst>
              </a:tr>
              <a:tr h="594448">
                <a:tc>
                  <a:txBody>
                    <a:bodyPr/>
                    <a:lstStyle/>
                    <a:p>
                      <a:r>
                        <a:rPr lang="en-CN" sz="1600" b="0"/>
                        <a:t>分享</a:t>
                      </a:r>
                      <a:r>
                        <a:rPr lang="en-US" altLang="zh-CN" sz="1600" b="0"/>
                        <a:t>2</a:t>
                      </a:r>
                      <a:endParaRPr lang="en-CN" sz="1600" b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latin typeface="+mn-lt"/>
                        </a:rPr>
                        <a:t>大学生活</a:t>
                      </a:r>
                      <a:endParaRPr lang="en-US" altLang="zh-CN" sz="1600" b="0"/>
                    </a:p>
                    <a:p>
                      <a:r>
                        <a:rPr lang="en-CN" sz="1600" b="0"/>
                        <a:t>曾威磊</a:t>
                      </a:r>
                      <a:r>
                        <a:rPr lang="zh-CN" altLang="en-US" sz="1600" b="0"/>
                        <a:t> （</a:t>
                      </a:r>
                      <a:r>
                        <a:rPr lang="en-US" altLang="zh-CN" sz="1600" b="0"/>
                        <a:t>25min</a:t>
                      </a:r>
                      <a:r>
                        <a:rPr lang="zh-CN" altLang="en-US" sz="1600" b="0"/>
                        <a:t>）</a:t>
                      </a:r>
                      <a:endParaRPr lang="en-CN" sz="1600" b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600" b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600" b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600" b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600" b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316903"/>
                  </a:ext>
                </a:extLst>
              </a:tr>
              <a:tr h="347717">
                <a:tc>
                  <a:txBody>
                    <a:bodyPr/>
                    <a:lstStyle/>
                    <a:p>
                      <a:r>
                        <a:rPr lang="en-CN" sz="1600" b="0"/>
                        <a:t>讨论</a:t>
                      </a:r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600" b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600" b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600" b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600" b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600" b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584977"/>
                  </a:ext>
                </a:extLst>
              </a:tr>
              <a:tr h="347717">
                <a:tc>
                  <a:txBody>
                    <a:bodyPr/>
                    <a:lstStyle/>
                    <a:p>
                      <a:r>
                        <a:rPr lang="en-CN" sz="1600" b="0"/>
                        <a:t>评估</a:t>
                      </a:r>
                      <a:r>
                        <a:rPr lang="en-US" altLang="zh-CN" sz="1600" b="0"/>
                        <a:t>2</a:t>
                      </a:r>
                      <a:endParaRPr lang="en-CN" sz="1600" b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600" b="0"/>
                        <a:t>蓉满满</a:t>
                      </a:r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600" b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600" b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600" b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600" b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13460"/>
                  </a:ext>
                </a:extLst>
              </a:tr>
              <a:tr h="213385">
                <a:tc gridSpan="2">
                  <a:txBody>
                    <a:bodyPr/>
                    <a:lstStyle/>
                    <a:p>
                      <a:endParaRPr lang="en-CN" sz="700" b="0"/>
                    </a:p>
                  </a:txBody>
                  <a:tcPr marL="76310" marR="76310" marT="38155" marB="38155"/>
                </a:tc>
                <a:tc hMerge="1">
                  <a:txBody>
                    <a:bodyPr/>
                    <a:lstStyle/>
                    <a:p>
                      <a:endParaRPr lang="en-CN" sz="2200" dirty="0"/>
                    </a:p>
                  </a:txBody>
                  <a:tcPr marL="113125" marR="113125" marT="56563" marB="56563"/>
                </a:tc>
                <a:tc>
                  <a:txBody>
                    <a:bodyPr/>
                    <a:lstStyle/>
                    <a:p>
                      <a:endParaRPr lang="en-CN" sz="700" b="0"/>
                    </a:p>
                  </a:txBody>
                  <a:tcPr marL="76310" marR="76310" marT="38155" marB="38155"/>
                </a:tc>
                <a:tc>
                  <a:txBody>
                    <a:bodyPr/>
                    <a:lstStyle/>
                    <a:p>
                      <a:endParaRPr lang="en-CN" sz="700" b="0"/>
                    </a:p>
                  </a:txBody>
                  <a:tcPr marL="76310" marR="76310" marT="38155" marB="38155"/>
                </a:tc>
                <a:tc>
                  <a:txBody>
                    <a:bodyPr/>
                    <a:lstStyle/>
                    <a:p>
                      <a:endParaRPr lang="en-CN" sz="700" b="0"/>
                    </a:p>
                  </a:txBody>
                  <a:tcPr marL="76310" marR="76310" marT="38155" marB="38155"/>
                </a:tc>
                <a:tc>
                  <a:txBody>
                    <a:bodyPr/>
                    <a:lstStyle/>
                    <a:p>
                      <a:endParaRPr lang="en-CN" sz="700" b="0"/>
                    </a:p>
                  </a:txBody>
                  <a:tcPr marL="76310" marR="76310" marT="38155" marB="38155"/>
                </a:tc>
                <a:extLst>
                  <a:ext uri="{0D108BD9-81ED-4DB2-BD59-A6C34878D82A}">
                    <a16:rowId xmlns:a16="http://schemas.microsoft.com/office/drawing/2014/main" val="3774223672"/>
                  </a:ext>
                </a:extLst>
              </a:tr>
              <a:tr h="347717">
                <a:tc>
                  <a:txBody>
                    <a:bodyPr/>
                    <a:lstStyle/>
                    <a:p>
                      <a:r>
                        <a:rPr lang="en-CN" sz="1600" b="0"/>
                        <a:t>总评估</a:t>
                      </a:r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600" b="0"/>
                        <a:t>张雅萍</a:t>
                      </a:r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600" b="0" dirty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600" b="0" dirty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600" b="0" dirty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600" b="0" dirty="0"/>
                    </a:p>
                  </a:txBody>
                  <a:tcPr marL="76310" marR="76310" marT="38155" marB="3815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256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64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20527" y="2058760"/>
            <a:ext cx="4901451" cy="2794167"/>
          </a:xfrm>
        </p:spPr>
        <p:txBody>
          <a:bodyPr vert="horz" lIns="107315" tIns="53658" rIns="107315" bIns="0" rtlCol="0" anchor="b">
            <a:normAutofit/>
          </a:bodyPr>
          <a:lstStyle/>
          <a:p>
            <a:r>
              <a:rPr lang="en-US" sz="4811" dirty="0" err="1"/>
              <a:t>石子塘读书会</a:t>
            </a:r>
            <a:br>
              <a:rPr lang="en-US" sz="4811" dirty="0"/>
            </a:br>
            <a:r>
              <a:rPr lang="en-US" sz="4811" dirty="0" err="1"/>
              <a:t>第二次会议</a:t>
            </a:r>
            <a:br>
              <a:rPr lang="en-US" sz="4811" dirty="0"/>
            </a:br>
            <a:r>
              <a:rPr lang="en-US" altLang="zh-CN" sz="4811" dirty="0"/>
              <a:t>8.23 </a:t>
            </a:r>
            <a:r>
              <a:rPr lang="zh-CN" altLang="en-US" sz="4811" dirty="0"/>
              <a:t>周日</a:t>
            </a:r>
            <a:br>
              <a:rPr lang="en-US" altLang="zh-CN" sz="4811" dirty="0"/>
            </a:br>
            <a:r>
              <a:rPr lang="zh-CN" altLang="en-US" sz="4811" dirty="0"/>
              <a:t>上午</a:t>
            </a:r>
            <a:r>
              <a:rPr lang="en-US" altLang="zh-CN" sz="4811" dirty="0"/>
              <a:t>9:30-10:30</a:t>
            </a:r>
            <a:endParaRPr lang="en-US" sz="481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75976A-36EC-B34D-B59A-964099229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158710"/>
              </p:ext>
            </p:extLst>
          </p:nvPr>
        </p:nvGraphicFramePr>
        <p:xfrm>
          <a:off x="3428822" y="1465263"/>
          <a:ext cx="4417946" cy="65911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0662">
                  <a:extLst>
                    <a:ext uri="{9D8B030D-6E8A-4147-A177-3AD203B41FA5}">
                      <a16:colId xmlns:a16="http://schemas.microsoft.com/office/drawing/2014/main" val="610633502"/>
                    </a:ext>
                  </a:extLst>
                </a:gridCol>
                <a:gridCol w="3057284">
                  <a:extLst>
                    <a:ext uri="{9D8B030D-6E8A-4147-A177-3AD203B41FA5}">
                      <a16:colId xmlns:a16="http://schemas.microsoft.com/office/drawing/2014/main" val="1645218618"/>
                    </a:ext>
                  </a:extLst>
                </a:gridCol>
              </a:tblGrid>
              <a:tr h="577076">
                <a:tc>
                  <a:txBody>
                    <a:bodyPr/>
                    <a:lstStyle/>
                    <a:p>
                      <a:r>
                        <a:rPr lang="en-CN" sz="2900" dirty="0"/>
                        <a:t>主持</a:t>
                      </a:r>
                    </a:p>
                  </a:txBody>
                  <a:tcPr marL="132765" marR="132765" marT="66382" marB="66382"/>
                </a:tc>
                <a:tc>
                  <a:txBody>
                    <a:bodyPr/>
                    <a:lstStyle/>
                    <a:p>
                      <a:r>
                        <a:rPr lang="en-CN" sz="2900" dirty="0"/>
                        <a:t>张婷</a:t>
                      </a:r>
                    </a:p>
                  </a:txBody>
                  <a:tcPr marL="132765" marR="132765" marT="66382" marB="66382"/>
                </a:tc>
                <a:extLst>
                  <a:ext uri="{0D108BD9-81ED-4DB2-BD59-A6C34878D82A}">
                    <a16:rowId xmlns:a16="http://schemas.microsoft.com/office/drawing/2014/main" val="1519264006"/>
                  </a:ext>
                </a:extLst>
              </a:tr>
              <a:tr h="1013298">
                <a:tc>
                  <a:txBody>
                    <a:bodyPr/>
                    <a:lstStyle/>
                    <a:p>
                      <a:r>
                        <a:rPr lang="en-CN" sz="2900" b="0" dirty="0"/>
                        <a:t>分享</a:t>
                      </a:r>
                      <a:r>
                        <a:rPr lang="en-US" altLang="zh-CN" sz="2900" b="0" dirty="0"/>
                        <a:t>1</a:t>
                      </a:r>
                      <a:endParaRPr lang="en-CN" sz="2900" b="0" dirty="0"/>
                    </a:p>
                  </a:txBody>
                  <a:tcPr marL="132765" marR="132765" marT="66382" marB="66382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900" b="1" dirty="0">
                          <a:latin typeface="+mn-lt"/>
                        </a:rPr>
                        <a:t>传统节日</a:t>
                      </a:r>
                      <a:endParaRPr lang="en-US" altLang="zh-CN" sz="2900" b="0" dirty="0"/>
                    </a:p>
                    <a:p>
                      <a:r>
                        <a:rPr lang="en-CN" sz="2900" b="0" dirty="0"/>
                        <a:t>张俊杰</a:t>
                      </a:r>
                      <a:r>
                        <a:rPr lang="zh-CN" altLang="en-US" sz="2900" b="0" dirty="0"/>
                        <a:t>（</a:t>
                      </a:r>
                      <a:r>
                        <a:rPr lang="en-US" altLang="zh-CN" sz="2900" b="0" dirty="0"/>
                        <a:t>10min</a:t>
                      </a:r>
                      <a:r>
                        <a:rPr lang="zh-CN" altLang="en-US" sz="2900" b="0" dirty="0"/>
                        <a:t>）</a:t>
                      </a:r>
                      <a:endParaRPr lang="en-CN" sz="2900" b="0" dirty="0"/>
                    </a:p>
                  </a:txBody>
                  <a:tcPr marL="132765" marR="132765" marT="66382" marB="66382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298174"/>
                  </a:ext>
                </a:extLst>
              </a:tr>
              <a:tr h="577076">
                <a:tc>
                  <a:txBody>
                    <a:bodyPr/>
                    <a:lstStyle/>
                    <a:p>
                      <a:r>
                        <a:rPr lang="en-CN" sz="2900" b="0"/>
                        <a:t>讨论</a:t>
                      </a:r>
                    </a:p>
                  </a:txBody>
                  <a:tcPr marL="132765" marR="132765" marT="66382" marB="66382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2900" b="0" dirty="0"/>
                    </a:p>
                  </a:txBody>
                  <a:tcPr marL="132765" marR="132765" marT="66382" marB="66382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272808"/>
                  </a:ext>
                </a:extLst>
              </a:tr>
              <a:tr h="577076">
                <a:tc>
                  <a:txBody>
                    <a:bodyPr/>
                    <a:lstStyle/>
                    <a:p>
                      <a:r>
                        <a:rPr lang="en-CN" sz="2900" b="0" dirty="0"/>
                        <a:t>评估</a:t>
                      </a:r>
                      <a:r>
                        <a:rPr lang="en-US" altLang="zh-CN" sz="2900" b="0" dirty="0"/>
                        <a:t>1</a:t>
                      </a:r>
                      <a:endParaRPr lang="en-CN" sz="2900" b="0" dirty="0"/>
                    </a:p>
                  </a:txBody>
                  <a:tcPr marL="132765" marR="132765" marT="66382" marB="66382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2900" b="0" dirty="0"/>
                        <a:t>张俊峰</a:t>
                      </a:r>
                    </a:p>
                  </a:txBody>
                  <a:tcPr marL="132765" marR="132765" marT="66382" marB="66382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244884"/>
                  </a:ext>
                </a:extLst>
              </a:tr>
              <a:tr h="311624">
                <a:tc gridSpan="2">
                  <a:txBody>
                    <a:bodyPr/>
                    <a:lstStyle/>
                    <a:p>
                      <a:endParaRPr lang="en-CN" sz="1200" b="0" dirty="0"/>
                    </a:p>
                  </a:txBody>
                  <a:tcPr marL="132765" marR="132765" marT="66382" marB="66382"/>
                </a:tc>
                <a:tc hMerge="1">
                  <a:txBody>
                    <a:bodyPr/>
                    <a:lstStyle/>
                    <a:p>
                      <a:endParaRPr lang="en-CN" sz="2200" dirty="0"/>
                    </a:p>
                  </a:txBody>
                  <a:tcPr marL="113125" marR="113125" marT="56563" marB="56563"/>
                </a:tc>
                <a:extLst>
                  <a:ext uri="{0D108BD9-81ED-4DB2-BD59-A6C34878D82A}">
                    <a16:rowId xmlns:a16="http://schemas.microsoft.com/office/drawing/2014/main" val="4244352424"/>
                  </a:ext>
                </a:extLst>
              </a:tr>
              <a:tr h="1013298">
                <a:tc>
                  <a:txBody>
                    <a:bodyPr/>
                    <a:lstStyle/>
                    <a:p>
                      <a:r>
                        <a:rPr lang="en-CN" sz="2900" b="0" dirty="0"/>
                        <a:t>分享</a:t>
                      </a:r>
                      <a:r>
                        <a:rPr lang="en-US" altLang="zh-CN" sz="2900" b="0" dirty="0"/>
                        <a:t>2</a:t>
                      </a:r>
                      <a:endParaRPr lang="en-CN" sz="2900" b="0" dirty="0"/>
                    </a:p>
                  </a:txBody>
                  <a:tcPr marL="132765" marR="132765" marT="66382" marB="66382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900" b="1" dirty="0">
                          <a:latin typeface="+mn-lt"/>
                        </a:rPr>
                        <a:t>大学生活</a:t>
                      </a:r>
                      <a:endParaRPr lang="en-US" altLang="zh-CN" sz="2900" b="0" dirty="0"/>
                    </a:p>
                    <a:p>
                      <a:r>
                        <a:rPr lang="en-CN" sz="2900" b="0" dirty="0"/>
                        <a:t>曾威磊</a:t>
                      </a:r>
                      <a:r>
                        <a:rPr lang="zh-CN" altLang="en-US" sz="2900" b="0" dirty="0"/>
                        <a:t> （</a:t>
                      </a:r>
                      <a:r>
                        <a:rPr lang="en-US" altLang="zh-CN" sz="2900" b="0" dirty="0"/>
                        <a:t>25min</a:t>
                      </a:r>
                      <a:r>
                        <a:rPr lang="zh-CN" altLang="en-US" sz="2900" b="0" dirty="0"/>
                        <a:t>）</a:t>
                      </a:r>
                      <a:endParaRPr lang="en-CN" sz="2900" b="0" dirty="0"/>
                    </a:p>
                  </a:txBody>
                  <a:tcPr marL="132765" marR="132765" marT="66382" marB="66382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316903"/>
                  </a:ext>
                </a:extLst>
              </a:tr>
              <a:tr h="577076">
                <a:tc>
                  <a:txBody>
                    <a:bodyPr/>
                    <a:lstStyle/>
                    <a:p>
                      <a:r>
                        <a:rPr lang="en-CN" sz="2900" b="0"/>
                        <a:t>讨论</a:t>
                      </a:r>
                    </a:p>
                  </a:txBody>
                  <a:tcPr marL="132765" marR="132765" marT="66382" marB="66382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2900" b="0" dirty="0"/>
                    </a:p>
                  </a:txBody>
                  <a:tcPr marL="132765" marR="132765" marT="66382" marB="66382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584977"/>
                  </a:ext>
                </a:extLst>
              </a:tr>
              <a:tr h="577076">
                <a:tc>
                  <a:txBody>
                    <a:bodyPr/>
                    <a:lstStyle/>
                    <a:p>
                      <a:r>
                        <a:rPr lang="en-CN" sz="2900" b="0" dirty="0"/>
                        <a:t>评估</a:t>
                      </a:r>
                      <a:r>
                        <a:rPr lang="en-US" altLang="zh-CN" sz="2900" b="0" dirty="0"/>
                        <a:t>2</a:t>
                      </a:r>
                      <a:endParaRPr lang="en-CN" sz="2900" b="0" dirty="0"/>
                    </a:p>
                  </a:txBody>
                  <a:tcPr marL="132765" marR="132765" marT="66382" marB="66382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2900" b="0" dirty="0"/>
                        <a:t>蓉满满</a:t>
                      </a:r>
                    </a:p>
                  </a:txBody>
                  <a:tcPr marL="132765" marR="132765" marT="66382" marB="66382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13460"/>
                  </a:ext>
                </a:extLst>
              </a:tr>
              <a:tr h="340047">
                <a:tc gridSpan="2">
                  <a:txBody>
                    <a:bodyPr/>
                    <a:lstStyle/>
                    <a:p>
                      <a:endParaRPr lang="en-CN" sz="1200" b="0" dirty="0"/>
                    </a:p>
                  </a:txBody>
                  <a:tcPr marL="132765" marR="132765" marT="66382" marB="66382"/>
                </a:tc>
                <a:tc hMerge="1">
                  <a:txBody>
                    <a:bodyPr/>
                    <a:lstStyle/>
                    <a:p>
                      <a:endParaRPr lang="en-CN" sz="2200" dirty="0"/>
                    </a:p>
                  </a:txBody>
                  <a:tcPr marL="113125" marR="113125" marT="56563" marB="56563"/>
                </a:tc>
                <a:extLst>
                  <a:ext uri="{0D108BD9-81ED-4DB2-BD59-A6C34878D82A}">
                    <a16:rowId xmlns:a16="http://schemas.microsoft.com/office/drawing/2014/main" val="3774223672"/>
                  </a:ext>
                </a:extLst>
              </a:tr>
              <a:tr h="1013298">
                <a:tc>
                  <a:txBody>
                    <a:bodyPr/>
                    <a:lstStyle/>
                    <a:p>
                      <a:r>
                        <a:rPr lang="en-CN" sz="2900" b="0" dirty="0"/>
                        <a:t>总评估</a:t>
                      </a:r>
                    </a:p>
                  </a:txBody>
                  <a:tcPr marL="132765" marR="132765" marT="66382" marB="66382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2900" b="0" dirty="0"/>
                        <a:t>张雅萍</a:t>
                      </a:r>
                    </a:p>
                  </a:txBody>
                  <a:tcPr marL="132765" marR="132765" marT="66382" marB="66382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256771"/>
                  </a:ext>
                </a:extLst>
              </a:tr>
            </a:tbl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7547781D-82C4-1842-B4E1-0896765ADEF3}"/>
              </a:ext>
            </a:extLst>
          </p:cNvPr>
          <p:cNvSpPr txBox="1">
            <a:spLocks/>
          </p:cNvSpPr>
          <p:nvPr/>
        </p:nvSpPr>
        <p:spPr>
          <a:xfrm>
            <a:off x="-2126237" y="5362416"/>
            <a:ext cx="4901451" cy="1478458"/>
          </a:xfrm>
          <a:prstGeom prst="rect">
            <a:avLst/>
          </a:prstGeom>
        </p:spPr>
        <p:txBody>
          <a:bodyPr vert="horz" lIns="107315" tIns="53658" rIns="107315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CN" sz="4225" dirty="0">
                <a:solidFill>
                  <a:schemeClr val="accent6">
                    <a:lumMod val="75000"/>
                  </a:schemeClr>
                </a:solidFill>
              </a:rPr>
              <a:t>腾讯会议号</a:t>
            </a:r>
          </a:p>
          <a:p>
            <a:r>
              <a:rPr lang="en-US" altLang="zh-CN" sz="4225" dirty="0">
                <a:solidFill>
                  <a:schemeClr val="accent6">
                    <a:lumMod val="75000"/>
                  </a:schemeClr>
                </a:solidFill>
              </a:rPr>
              <a:t>505</a:t>
            </a:r>
            <a:r>
              <a:rPr lang="zh-CN" altLang="en-US" sz="422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4225" dirty="0">
                <a:solidFill>
                  <a:schemeClr val="accent6">
                    <a:lumMod val="75000"/>
                  </a:schemeClr>
                </a:solidFill>
              </a:rPr>
              <a:t>0475</a:t>
            </a:r>
            <a:r>
              <a:rPr lang="zh-CN" altLang="en-US" sz="422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4225" dirty="0">
                <a:solidFill>
                  <a:schemeClr val="accent6">
                    <a:lumMod val="75000"/>
                  </a:schemeClr>
                </a:solidFill>
              </a:rPr>
              <a:t>4435</a:t>
            </a:r>
            <a:endParaRPr lang="en-US" sz="4225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1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0330" y="2063766"/>
            <a:ext cx="4124819" cy="2786758"/>
          </a:xfrm>
        </p:spPr>
        <p:txBody>
          <a:bodyPr vert="horz" lIns="107315" tIns="53658" rIns="107315" bIns="0" rtlCol="0" anchor="b">
            <a:normAutofit fontScale="90000"/>
          </a:bodyPr>
          <a:lstStyle/>
          <a:p>
            <a:r>
              <a:rPr lang="en-US" sz="4811" dirty="0" err="1"/>
              <a:t>石子塘读书会</a:t>
            </a:r>
            <a:br>
              <a:rPr lang="en-US" sz="4811" dirty="0"/>
            </a:br>
            <a:r>
              <a:rPr lang="en-US" sz="4811" dirty="0" err="1"/>
              <a:t>第三次会议</a:t>
            </a:r>
            <a:br>
              <a:rPr lang="en-US" sz="4811" dirty="0"/>
            </a:br>
            <a:r>
              <a:rPr lang="en-US" altLang="zh-CN" sz="4811" dirty="0"/>
              <a:t>8.30 </a:t>
            </a:r>
            <a:r>
              <a:rPr lang="zh-CN" altLang="en-US" sz="4811" dirty="0"/>
              <a:t>周日</a:t>
            </a:r>
            <a:br>
              <a:rPr lang="en-US" altLang="zh-CN" sz="4811" dirty="0"/>
            </a:br>
            <a:r>
              <a:rPr lang="zh-CN" altLang="en-US" sz="4811" dirty="0"/>
              <a:t>上午</a:t>
            </a:r>
            <a:r>
              <a:rPr lang="en-US" altLang="zh-CN" sz="4811" dirty="0"/>
              <a:t>9:30-10:30</a:t>
            </a:r>
            <a:endParaRPr lang="en-US" sz="4811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547781D-82C4-1842-B4E1-0896765ADEF3}"/>
              </a:ext>
            </a:extLst>
          </p:cNvPr>
          <p:cNvSpPr txBox="1">
            <a:spLocks/>
          </p:cNvSpPr>
          <p:nvPr/>
        </p:nvSpPr>
        <p:spPr>
          <a:xfrm>
            <a:off x="4548187" y="5527807"/>
            <a:ext cx="4901451" cy="1478458"/>
          </a:xfrm>
          <a:prstGeom prst="rect">
            <a:avLst/>
          </a:prstGeom>
        </p:spPr>
        <p:txBody>
          <a:bodyPr vert="horz" lIns="107315" tIns="53658" rIns="107315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705"/>
              </a:spcAft>
            </a:pPr>
            <a:r>
              <a:rPr lang="en-CN" sz="4225" dirty="0">
                <a:solidFill>
                  <a:schemeClr val="accent1">
                    <a:lumMod val="75000"/>
                  </a:schemeClr>
                </a:solidFill>
              </a:rPr>
              <a:t>腾讯会议号</a:t>
            </a:r>
          </a:p>
          <a:p>
            <a:pPr>
              <a:spcAft>
                <a:spcPts val="705"/>
              </a:spcAft>
            </a:pPr>
            <a:r>
              <a:rPr lang="en-US" altLang="zh-CN" sz="4225" dirty="0">
                <a:solidFill>
                  <a:schemeClr val="accent1">
                    <a:lumMod val="75000"/>
                  </a:schemeClr>
                </a:solidFill>
              </a:rPr>
              <a:t>505</a:t>
            </a:r>
            <a:r>
              <a:rPr lang="zh-CN" altLang="en-US" sz="422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4225" dirty="0">
                <a:solidFill>
                  <a:schemeClr val="accent1">
                    <a:lumMod val="75000"/>
                  </a:schemeClr>
                </a:solidFill>
              </a:rPr>
              <a:t>0475</a:t>
            </a:r>
            <a:r>
              <a:rPr lang="zh-CN" altLang="en-US" sz="422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4225" dirty="0">
                <a:solidFill>
                  <a:schemeClr val="accent1">
                    <a:lumMod val="75000"/>
                  </a:schemeClr>
                </a:solidFill>
              </a:rPr>
              <a:t>4435</a:t>
            </a:r>
            <a:endParaRPr lang="en-US" sz="4225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75976A-36EC-B34D-B59A-964099229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498449"/>
              </p:ext>
            </p:extLst>
          </p:nvPr>
        </p:nvGraphicFramePr>
        <p:xfrm>
          <a:off x="-2424483" y="2030431"/>
          <a:ext cx="6037651" cy="494427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13125">
                  <a:extLst>
                    <a:ext uri="{9D8B030D-6E8A-4147-A177-3AD203B41FA5}">
                      <a16:colId xmlns:a16="http://schemas.microsoft.com/office/drawing/2014/main" val="610633502"/>
                    </a:ext>
                  </a:extLst>
                </a:gridCol>
                <a:gridCol w="4024526">
                  <a:extLst>
                    <a:ext uri="{9D8B030D-6E8A-4147-A177-3AD203B41FA5}">
                      <a16:colId xmlns:a16="http://schemas.microsoft.com/office/drawing/2014/main" val="1645218618"/>
                    </a:ext>
                  </a:extLst>
                </a:gridCol>
              </a:tblGrid>
              <a:tr h="472008">
                <a:tc>
                  <a:txBody>
                    <a:bodyPr/>
                    <a:lstStyle/>
                    <a:p>
                      <a:r>
                        <a:rPr lang="en-CN" sz="2300"/>
                        <a:t>主持</a:t>
                      </a:r>
                    </a:p>
                  </a:txBody>
                  <a:tcPr marL="93532" marR="93532" marT="46767" marB="46767"/>
                </a:tc>
                <a:tc>
                  <a:txBody>
                    <a:bodyPr/>
                    <a:lstStyle/>
                    <a:p>
                      <a:r>
                        <a:rPr lang="en-CN" sz="2300" dirty="0"/>
                        <a:t>潮满满</a:t>
                      </a:r>
                      <a:r>
                        <a:rPr lang="en-US" altLang="zh-CN" sz="2300" dirty="0"/>
                        <a:t>/</a:t>
                      </a:r>
                      <a:r>
                        <a:rPr lang="zh-CN" altLang="en-US" sz="2300" dirty="0"/>
                        <a:t>张昱皓</a:t>
                      </a:r>
                      <a:endParaRPr lang="en-CN" sz="2300" dirty="0"/>
                    </a:p>
                  </a:txBody>
                  <a:tcPr marL="93532" marR="93532" marT="46767" marB="46767"/>
                </a:tc>
                <a:extLst>
                  <a:ext uri="{0D108BD9-81ED-4DB2-BD59-A6C34878D82A}">
                    <a16:rowId xmlns:a16="http://schemas.microsoft.com/office/drawing/2014/main" val="1519264006"/>
                  </a:ext>
                </a:extLst>
              </a:tr>
              <a:tr h="808965">
                <a:tc>
                  <a:txBody>
                    <a:bodyPr/>
                    <a:lstStyle/>
                    <a:p>
                      <a:r>
                        <a:rPr lang="en-CN" sz="2300" b="0" dirty="0"/>
                        <a:t>分享</a:t>
                      </a:r>
                      <a:r>
                        <a:rPr lang="en-US" altLang="zh-CN" sz="2300" b="0" dirty="0"/>
                        <a:t>1</a:t>
                      </a:r>
                      <a:endParaRPr lang="en-CN" sz="2300" b="0" dirty="0"/>
                    </a:p>
                  </a:txBody>
                  <a:tcPr marL="93532" marR="93532" marT="46767" marB="46767"/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/>
                        <a:t>头马演讲俱乐部</a:t>
                      </a:r>
                      <a:endParaRPr lang="en-US" altLang="zh-CN" sz="2300" b="0" dirty="0"/>
                    </a:p>
                    <a:p>
                      <a:r>
                        <a:rPr lang="zh-CN" altLang="en-CN" sz="2300" b="0" dirty="0"/>
                        <a:t>张</a:t>
                      </a:r>
                      <a:r>
                        <a:rPr lang="zh-CN" altLang="en-US" sz="2300" b="0" dirty="0"/>
                        <a:t>雅萍 （</a:t>
                      </a:r>
                      <a:r>
                        <a:rPr lang="en-US" altLang="zh-CN" sz="2300" b="0" dirty="0"/>
                        <a:t>25min</a:t>
                      </a:r>
                      <a:r>
                        <a:rPr lang="zh-CN" altLang="en-US" sz="2300" b="0" dirty="0"/>
                        <a:t>）</a:t>
                      </a:r>
                      <a:endParaRPr lang="en-CN" sz="2300" b="0" dirty="0"/>
                    </a:p>
                  </a:txBody>
                  <a:tcPr marL="93532" marR="93532" marT="46767" marB="46767"/>
                </a:tc>
                <a:extLst>
                  <a:ext uri="{0D108BD9-81ED-4DB2-BD59-A6C34878D82A}">
                    <a16:rowId xmlns:a16="http://schemas.microsoft.com/office/drawing/2014/main" val="1129298174"/>
                  </a:ext>
                </a:extLst>
              </a:tr>
              <a:tr h="451249">
                <a:tc>
                  <a:txBody>
                    <a:bodyPr/>
                    <a:lstStyle/>
                    <a:p>
                      <a:r>
                        <a:rPr lang="en-CN" sz="2300" b="0" dirty="0"/>
                        <a:t>讨论</a:t>
                      </a:r>
                    </a:p>
                  </a:txBody>
                  <a:tcPr marL="93532" marR="93532" marT="46767" marB="46767"/>
                </a:tc>
                <a:tc>
                  <a:txBody>
                    <a:bodyPr/>
                    <a:lstStyle/>
                    <a:p>
                      <a:endParaRPr lang="en-CN" sz="2300" b="0" dirty="0"/>
                    </a:p>
                  </a:txBody>
                  <a:tcPr marL="93532" marR="93532" marT="46767" marB="46767"/>
                </a:tc>
                <a:extLst>
                  <a:ext uri="{0D108BD9-81ED-4DB2-BD59-A6C34878D82A}">
                    <a16:rowId xmlns:a16="http://schemas.microsoft.com/office/drawing/2014/main" val="4248272808"/>
                  </a:ext>
                </a:extLst>
              </a:tr>
              <a:tr h="472008">
                <a:tc>
                  <a:txBody>
                    <a:bodyPr/>
                    <a:lstStyle/>
                    <a:p>
                      <a:r>
                        <a:rPr lang="en-CN" sz="2300" b="0"/>
                        <a:t>评估</a:t>
                      </a:r>
                      <a:r>
                        <a:rPr lang="en-US" altLang="zh-CN" sz="2300" b="0"/>
                        <a:t>1</a:t>
                      </a:r>
                      <a:endParaRPr lang="en-CN" sz="2300" b="0"/>
                    </a:p>
                  </a:txBody>
                  <a:tcPr marL="93532" marR="93532" marT="46767" marB="46767"/>
                </a:tc>
                <a:tc>
                  <a:txBody>
                    <a:bodyPr/>
                    <a:lstStyle/>
                    <a:p>
                      <a:r>
                        <a:rPr lang="en-CN" sz="2300" b="0" dirty="0"/>
                        <a:t>曾颖</a:t>
                      </a:r>
                    </a:p>
                  </a:txBody>
                  <a:tcPr marL="93532" marR="93532" marT="46767" marB="46767"/>
                </a:tc>
                <a:extLst>
                  <a:ext uri="{0D108BD9-81ED-4DB2-BD59-A6C34878D82A}">
                    <a16:rowId xmlns:a16="http://schemas.microsoft.com/office/drawing/2014/main" val="2253244884"/>
                  </a:ext>
                </a:extLst>
              </a:tr>
              <a:tr h="267905">
                <a:tc gridSpan="2">
                  <a:txBody>
                    <a:bodyPr/>
                    <a:lstStyle/>
                    <a:p>
                      <a:endParaRPr lang="en-CN" sz="1000" b="0"/>
                    </a:p>
                  </a:txBody>
                  <a:tcPr marL="93532" marR="93532" marT="46767" marB="46767"/>
                </a:tc>
                <a:tc hMerge="1">
                  <a:txBody>
                    <a:bodyPr/>
                    <a:lstStyle/>
                    <a:p>
                      <a:endParaRPr lang="en-CN" sz="2200" dirty="0"/>
                    </a:p>
                  </a:txBody>
                  <a:tcPr marL="113125" marR="113125" marT="56563" marB="56563"/>
                </a:tc>
                <a:extLst>
                  <a:ext uri="{0D108BD9-81ED-4DB2-BD59-A6C34878D82A}">
                    <a16:rowId xmlns:a16="http://schemas.microsoft.com/office/drawing/2014/main" val="4244352424"/>
                  </a:ext>
                </a:extLst>
              </a:tr>
              <a:tr h="808965">
                <a:tc>
                  <a:txBody>
                    <a:bodyPr/>
                    <a:lstStyle/>
                    <a:p>
                      <a:r>
                        <a:rPr lang="en-CN" sz="2300" b="0"/>
                        <a:t>分享</a:t>
                      </a:r>
                      <a:r>
                        <a:rPr lang="en-US" altLang="zh-CN" sz="2300" b="0"/>
                        <a:t>2</a:t>
                      </a:r>
                      <a:endParaRPr lang="en-CN" sz="2300" b="0"/>
                    </a:p>
                  </a:txBody>
                  <a:tcPr marL="93532" marR="93532" marT="46767" marB="46767"/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/>
                        <a:t>待更新</a:t>
                      </a:r>
                      <a:endParaRPr lang="en-US" altLang="zh-CN" sz="2300" b="0" dirty="0"/>
                    </a:p>
                    <a:p>
                      <a:r>
                        <a:rPr lang="en-CN" sz="2300" b="0" dirty="0"/>
                        <a:t>张俊峰</a:t>
                      </a:r>
                      <a:r>
                        <a:rPr lang="zh-CN" altLang="en-US" sz="2300" b="0" dirty="0"/>
                        <a:t>（</a:t>
                      </a:r>
                      <a:r>
                        <a:rPr lang="en-US" altLang="zh-CN" sz="2300" b="0" dirty="0"/>
                        <a:t>20min</a:t>
                      </a:r>
                      <a:r>
                        <a:rPr lang="zh-CN" altLang="en-US" sz="2300" b="0" dirty="0"/>
                        <a:t>）</a:t>
                      </a:r>
                      <a:endParaRPr lang="en-CN" sz="2300" b="0" dirty="0"/>
                    </a:p>
                  </a:txBody>
                  <a:tcPr marL="93532" marR="93532" marT="46767" marB="46767"/>
                </a:tc>
                <a:extLst>
                  <a:ext uri="{0D108BD9-81ED-4DB2-BD59-A6C34878D82A}">
                    <a16:rowId xmlns:a16="http://schemas.microsoft.com/office/drawing/2014/main" val="1961316903"/>
                  </a:ext>
                </a:extLst>
              </a:tr>
              <a:tr h="451249">
                <a:tc>
                  <a:txBody>
                    <a:bodyPr/>
                    <a:lstStyle/>
                    <a:p>
                      <a:r>
                        <a:rPr lang="en-CN" sz="2300" b="0"/>
                        <a:t>讨论</a:t>
                      </a:r>
                    </a:p>
                  </a:txBody>
                  <a:tcPr marL="93532" marR="93532" marT="46767" marB="46767"/>
                </a:tc>
                <a:tc>
                  <a:txBody>
                    <a:bodyPr/>
                    <a:lstStyle/>
                    <a:p>
                      <a:endParaRPr lang="en-CN" sz="2300" b="0" dirty="0"/>
                    </a:p>
                  </a:txBody>
                  <a:tcPr marL="93532" marR="93532" marT="46767" marB="46767"/>
                </a:tc>
                <a:extLst>
                  <a:ext uri="{0D108BD9-81ED-4DB2-BD59-A6C34878D82A}">
                    <a16:rowId xmlns:a16="http://schemas.microsoft.com/office/drawing/2014/main" val="2912584977"/>
                  </a:ext>
                </a:extLst>
              </a:tr>
              <a:tr h="472008">
                <a:tc>
                  <a:txBody>
                    <a:bodyPr/>
                    <a:lstStyle/>
                    <a:p>
                      <a:r>
                        <a:rPr lang="en-CN" sz="2300" b="0" dirty="0"/>
                        <a:t>评估</a:t>
                      </a:r>
                      <a:r>
                        <a:rPr lang="en-US" altLang="zh-CN" sz="2300" b="0" dirty="0"/>
                        <a:t>2</a:t>
                      </a:r>
                      <a:endParaRPr lang="en-CN" sz="2300" b="0" dirty="0"/>
                    </a:p>
                  </a:txBody>
                  <a:tcPr marL="93532" marR="93532" marT="46767" marB="4676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300" b="0" dirty="0"/>
                        <a:t>蓉满满</a:t>
                      </a:r>
                    </a:p>
                  </a:txBody>
                  <a:tcPr marL="93532" marR="93532" marT="46767" marB="46767"/>
                </a:tc>
                <a:extLst>
                  <a:ext uri="{0D108BD9-81ED-4DB2-BD59-A6C34878D82A}">
                    <a16:rowId xmlns:a16="http://schemas.microsoft.com/office/drawing/2014/main" val="175513460"/>
                  </a:ext>
                </a:extLst>
              </a:tr>
              <a:tr h="267905">
                <a:tc gridSpan="2">
                  <a:txBody>
                    <a:bodyPr/>
                    <a:lstStyle/>
                    <a:p>
                      <a:endParaRPr lang="en-CN" sz="1000" b="0" dirty="0"/>
                    </a:p>
                  </a:txBody>
                  <a:tcPr marL="93532" marR="93532" marT="46767" marB="46767"/>
                </a:tc>
                <a:tc hMerge="1">
                  <a:txBody>
                    <a:bodyPr/>
                    <a:lstStyle/>
                    <a:p>
                      <a:endParaRPr lang="en-CN" sz="2200" dirty="0"/>
                    </a:p>
                  </a:txBody>
                  <a:tcPr marL="113125" marR="113125" marT="56563" marB="56563"/>
                </a:tc>
                <a:extLst>
                  <a:ext uri="{0D108BD9-81ED-4DB2-BD59-A6C34878D82A}">
                    <a16:rowId xmlns:a16="http://schemas.microsoft.com/office/drawing/2014/main" val="3774223672"/>
                  </a:ext>
                </a:extLst>
              </a:tr>
              <a:tr h="472008">
                <a:tc>
                  <a:txBody>
                    <a:bodyPr/>
                    <a:lstStyle/>
                    <a:p>
                      <a:r>
                        <a:rPr lang="en-CN" sz="2300" b="0" dirty="0"/>
                        <a:t>总评估</a:t>
                      </a:r>
                    </a:p>
                  </a:txBody>
                  <a:tcPr marL="93532" marR="93532" marT="46767" marB="46767"/>
                </a:tc>
                <a:tc>
                  <a:txBody>
                    <a:bodyPr/>
                    <a:lstStyle/>
                    <a:p>
                      <a:r>
                        <a:rPr lang="en-CN" sz="2300" b="0" dirty="0"/>
                        <a:t>曾威磊</a:t>
                      </a:r>
                    </a:p>
                  </a:txBody>
                  <a:tcPr marL="93532" marR="93532" marT="46767" marB="46767"/>
                </a:tc>
                <a:extLst>
                  <a:ext uri="{0D108BD9-81ED-4DB2-BD59-A6C34878D82A}">
                    <a16:rowId xmlns:a16="http://schemas.microsoft.com/office/drawing/2014/main" val="2684256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45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990" y="142958"/>
            <a:ext cx="4872019" cy="2100180"/>
          </a:xfrm>
        </p:spPr>
        <p:txBody>
          <a:bodyPr vert="horz" lIns="107315" tIns="53658" rIns="107315" bIns="0" rtlCol="0" anchor="b">
            <a:normAutofit/>
          </a:bodyPr>
          <a:lstStyle/>
          <a:p>
            <a:r>
              <a:rPr lang="en-US" sz="3600" dirty="0" err="1"/>
              <a:t>石子塘读书会</a:t>
            </a:r>
            <a:br>
              <a:rPr lang="en-US" sz="3600" dirty="0"/>
            </a:br>
            <a:r>
              <a:rPr lang="en-US" sz="3600" dirty="0" err="1"/>
              <a:t>第四次会议</a:t>
            </a:r>
            <a:br>
              <a:rPr lang="en-US" sz="3600" dirty="0"/>
            </a:br>
            <a:r>
              <a:rPr lang="en-US" altLang="zh-CN" sz="3600" dirty="0"/>
              <a:t>9</a:t>
            </a:r>
            <a:r>
              <a:rPr lang="zh-CN" altLang="en-US" sz="3600" dirty="0"/>
              <a:t>月</a:t>
            </a:r>
            <a:r>
              <a:rPr lang="en-US" altLang="zh-CN" sz="3600" dirty="0"/>
              <a:t>6</a:t>
            </a:r>
            <a:r>
              <a:rPr lang="zh-CN" altLang="en-US" sz="3600" dirty="0"/>
              <a:t>日</a:t>
            </a:r>
            <a:br>
              <a:rPr lang="en-US" altLang="zh-CN" sz="3600" dirty="0"/>
            </a:br>
            <a:r>
              <a:rPr lang="zh-CN" altLang="en-US" sz="3600" dirty="0"/>
              <a:t>每周日上午</a:t>
            </a:r>
            <a:r>
              <a:rPr lang="en-US" altLang="zh-CN" sz="3600" dirty="0"/>
              <a:t>9:30-10:30</a:t>
            </a:r>
            <a:endParaRPr lang="en-US" sz="36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547781D-82C4-1842-B4E1-0896765ADEF3}"/>
              </a:ext>
            </a:extLst>
          </p:cNvPr>
          <p:cNvSpPr txBox="1">
            <a:spLocks/>
          </p:cNvSpPr>
          <p:nvPr/>
        </p:nvSpPr>
        <p:spPr>
          <a:xfrm>
            <a:off x="718968" y="1995512"/>
            <a:ext cx="5471733" cy="935533"/>
          </a:xfrm>
          <a:prstGeom prst="rect">
            <a:avLst/>
          </a:prstGeom>
        </p:spPr>
        <p:txBody>
          <a:bodyPr vert="horz" lIns="107315" tIns="53658" rIns="107315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705"/>
              </a:spcAft>
            </a:pPr>
            <a:r>
              <a:rPr lang="en-CN" sz="2800" dirty="0"/>
              <a:t>腾讯会议号</a:t>
            </a:r>
            <a:r>
              <a:rPr lang="en-CN" sz="3600" dirty="0"/>
              <a:t> </a:t>
            </a:r>
            <a:r>
              <a:rPr lang="en-US" altLang="zh-CN" sz="3600" dirty="0"/>
              <a:t>505</a:t>
            </a:r>
            <a:r>
              <a:rPr lang="zh-CN" altLang="en-US" sz="3600" dirty="0"/>
              <a:t> </a:t>
            </a:r>
            <a:r>
              <a:rPr lang="en-US" altLang="zh-CN" sz="3600" dirty="0"/>
              <a:t>0475</a:t>
            </a:r>
            <a:r>
              <a:rPr lang="zh-CN" altLang="en-US" sz="3600" dirty="0"/>
              <a:t> </a:t>
            </a:r>
            <a:r>
              <a:rPr lang="en-US" altLang="zh-CN" sz="3600" dirty="0"/>
              <a:t>4435</a:t>
            </a:r>
            <a:endParaRPr lang="en-US" sz="3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75976A-36EC-B34D-B59A-964099229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868958"/>
              </p:ext>
            </p:extLst>
          </p:nvPr>
        </p:nvGraphicFramePr>
        <p:xfrm>
          <a:off x="298938" y="3165230"/>
          <a:ext cx="6295293" cy="661157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98594">
                  <a:extLst>
                    <a:ext uri="{9D8B030D-6E8A-4147-A177-3AD203B41FA5}">
                      <a16:colId xmlns:a16="http://schemas.microsoft.com/office/drawing/2014/main" val="610633502"/>
                    </a:ext>
                  </a:extLst>
                </a:gridCol>
                <a:gridCol w="4196699">
                  <a:extLst>
                    <a:ext uri="{9D8B030D-6E8A-4147-A177-3AD203B41FA5}">
                      <a16:colId xmlns:a16="http://schemas.microsoft.com/office/drawing/2014/main" val="1645218618"/>
                    </a:ext>
                  </a:extLst>
                </a:gridCol>
              </a:tblGrid>
              <a:tr h="540258">
                <a:tc>
                  <a:txBody>
                    <a:bodyPr/>
                    <a:lstStyle/>
                    <a:p>
                      <a:r>
                        <a:rPr lang="en-CN" sz="2800" dirty="0">
                          <a:solidFill>
                            <a:schemeClr val="tx1"/>
                          </a:solidFill>
                        </a:rPr>
                        <a:t>主持</a:t>
                      </a:r>
                    </a:p>
                  </a:txBody>
                  <a:tcPr marL="84773" marR="84773" marT="42387" marB="42387">
                    <a:solidFill>
                      <a:srgbClr val="F02F2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2800" dirty="0">
                          <a:solidFill>
                            <a:schemeClr val="tx1"/>
                          </a:solidFill>
                        </a:rPr>
                        <a:t>张家豪</a:t>
                      </a:r>
                    </a:p>
                  </a:txBody>
                  <a:tcPr marL="84773" marR="84773" marT="42387" marB="42387">
                    <a:solidFill>
                      <a:srgbClr val="F02F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264006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dirty="0">
                          <a:solidFill>
                            <a:schemeClr val="tx1"/>
                          </a:solidFill>
                        </a:rPr>
                        <a:t>笑话官</a:t>
                      </a: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r>
                        <a:rPr lang="en-CN" sz="2800"/>
                        <a:t>尹恒子逸</a:t>
                      </a:r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1316223214"/>
                  </a:ext>
                </a:extLst>
              </a:tr>
              <a:tr h="931332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分享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N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solidFill>
                            <a:srgbClr val="FFC000"/>
                          </a:solidFill>
                        </a:rPr>
                        <a:t>记事四十年</a:t>
                      </a:r>
                      <a:endParaRPr lang="en-US" altLang="zh-CN" sz="2800" b="0" dirty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zh-CN" altLang="en-US" sz="2800" b="0" dirty="0"/>
                        <a:t>潮满满 （</a:t>
                      </a:r>
                      <a:r>
                        <a:rPr lang="en-US" altLang="zh-CN" sz="2800" b="0" dirty="0"/>
                        <a:t>25</a:t>
                      </a:r>
                      <a:r>
                        <a:rPr lang="zh-CN" altLang="en-US" sz="2800" b="0" dirty="0"/>
                        <a:t> </a:t>
                      </a:r>
                      <a:r>
                        <a:rPr lang="en-US" altLang="zh-CN" sz="2800" b="0" dirty="0"/>
                        <a:t>min</a:t>
                      </a:r>
                      <a:r>
                        <a:rPr lang="zh-CN" altLang="en-US" sz="2800" b="0" dirty="0"/>
                        <a:t>）</a:t>
                      </a:r>
                      <a:endParaRPr lang="en-CN" sz="2800" b="0" dirty="0"/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1129298174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讨论</a:t>
                      </a: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endParaRPr lang="en-CN" sz="2800" b="0" dirty="0"/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4248272808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评估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N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r>
                        <a:rPr lang="en-CN" sz="2800" b="0" dirty="0"/>
                        <a:t>张俊峰</a:t>
                      </a:r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2253244884"/>
                  </a:ext>
                </a:extLst>
              </a:tr>
              <a:tr h="206541">
                <a:tc gridSpan="2">
                  <a:txBody>
                    <a:bodyPr/>
                    <a:lstStyle/>
                    <a:p>
                      <a:endParaRPr lang="en-CN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84773" marR="84773" marT="42387" marB="42387"/>
                </a:tc>
                <a:tc hMerge="1">
                  <a:txBody>
                    <a:bodyPr/>
                    <a:lstStyle/>
                    <a:p>
                      <a:endParaRPr lang="en-CN" sz="2200" dirty="0"/>
                    </a:p>
                  </a:txBody>
                  <a:tcPr marL="113125" marR="113125" marT="56563" marB="56563"/>
                </a:tc>
                <a:extLst>
                  <a:ext uri="{0D108BD9-81ED-4DB2-BD59-A6C34878D82A}">
                    <a16:rowId xmlns:a16="http://schemas.microsoft.com/office/drawing/2014/main" val="4244352424"/>
                  </a:ext>
                </a:extLst>
              </a:tr>
              <a:tr h="931332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分享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N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solidFill>
                            <a:srgbClr val="FFC000"/>
                          </a:solidFill>
                        </a:rPr>
                        <a:t>养生秘笈</a:t>
                      </a:r>
                      <a:endParaRPr lang="en-US" altLang="zh-CN" sz="2800" b="0" dirty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CN" sz="2800" b="0" dirty="0"/>
                        <a:t>勇满满</a:t>
                      </a:r>
                      <a:r>
                        <a:rPr lang="zh-CN" altLang="en-US" sz="2800" b="0" dirty="0"/>
                        <a:t>（</a:t>
                      </a:r>
                      <a:r>
                        <a:rPr lang="en-US" altLang="zh-CN" sz="2800" b="0" dirty="0"/>
                        <a:t>15</a:t>
                      </a:r>
                      <a:r>
                        <a:rPr lang="zh-CN" altLang="en-US" sz="2800" b="0" dirty="0"/>
                        <a:t> </a:t>
                      </a:r>
                      <a:r>
                        <a:rPr lang="en-US" altLang="zh-CN" sz="2800" b="0" dirty="0"/>
                        <a:t>min</a:t>
                      </a:r>
                      <a:r>
                        <a:rPr lang="zh-CN" altLang="en-US" sz="2800" b="0" dirty="0"/>
                        <a:t>）</a:t>
                      </a:r>
                      <a:endParaRPr lang="en-CN" sz="2800" b="0" dirty="0"/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1961316903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讨论</a:t>
                      </a: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endParaRPr lang="en-CN" sz="2800" b="0"/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2912584977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评估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N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800" b="0"/>
                        <a:t>大伯伯娘</a:t>
                      </a:r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175513460"/>
                  </a:ext>
                </a:extLst>
              </a:tr>
              <a:tr h="206541">
                <a:tc gridSpan="2">
                  <a:txBody>
                    <a:bodyPr/>
                    <a:lstStyle/>
                    <a:p>
                      <a:endParaRPr lang="en-CN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84773" marR="84773" marT="42387" marB="42387"/>
                </a:tc>
                <a:tc hMerge="1">
                  <a:txBody>
                    <a:bodyPr/>
                    <a:lstStyle/>
                    <a:p>
                      <a:endParaRPr lang="en-CN" sz="2200" dirty="0"/>
                    </a:p>
                  </a:txBody>
                  <a:tcPr marL="113125" marR="113125" marT="56563" marB="56563"/>
                </a:tc>
                <a:extLst>
                  <a:ext uri="{0D108BD9-81ED-4DB2-BD59-A6C34878D82A}">
                    <a16:rowId xmlns:a16="http://schemas.microsoft.com/office/drawing/2014/main" val="3774223672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总评估</a:t>
                      </a: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r>
                        <a:rPr lang="en-CN" sz="2800" b="0"/>
                        <a:t>曾颖</a:t>
                      </a:r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2684256771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反馈</a:t>
                      </a: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endParaRPr lang="en-CN" sz="2800" b="0" dirty="0"/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415779444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D31D3FA-B9FC-F543-BCC8-B657AB358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2387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CN" altLang="en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en-CN" altLang="en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-apple-system"/>
              </a:rPr>
              <a:t>  </a:t>
            </a:r>
            <a:r>
              <a:rPr kumimoji="0" lang="en-CN" altLang="en-CN" sz="2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-apple-system"/>
              </a:rPr>
              <a:t>     </a:t>
            </a:r>
            <a:endParaRPr kumimoji="0" lang="en-CN" altLang="en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微</a:t>
            </a:r>
            <a:endParaRPr kumimoji="0" lang="en-CN" altLang="en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1E771C-93BA-1742-BBCE-8D68540F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308" y="8372359"/>
            <a:ext cx="1102972" cy="11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20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990" y="142958"/>
            <a:ext cx="4872019" cy="2100180"/>
          </a:xfrm>
        </p:spPr>
        <p:txBody>
          <a:bodyPr vert="horz" lIns="107315" tIns="53658" rIns="107315" bIns="0" rtlCol="0" anchor="b">
            <a:normAutofit/>
          </a:bodyPr>
          <a:lstStyle/>
          <a:p>
            <a:r>
              <a:rPr lang="en-US" sz="3600" dirty="0" err="1"/>
              <a:t>石子塘读书会</a:t>
            </a:r>
            <a:br>
              <a:rPr lang="en-US" sz="3600" dirty="0"/>
            </a:br>
            <a:r>
              <a:rPr lang="en-US" sz="3600" dirty="0" err="1"/>
              <a:t>第五次会议</a:t>
            </a:r>
            <a:br>
              <a:rPr lang="en-US" sz="3600" dirty="0"/>
            </a:br>
            <a:r>
              <a:rPr lang="en-US" altLang="zh-CN" sz="3600" dirty="0"/>
              <a:t>9</a:t>
            </a:r>
            <a:r>
              <a:rPr lang="zh-CN" altLang="en-US" sz="3600" dirty="0"/>
              <a:t>月</a:t>
            </a:r>
            <a:r>
              <a:rPr lang="en-US" altLang="zh-CN" sz="3600" dirty="0"/>
              <a:t>13</a:t>
            </a:r>
            <a:r>
              <a:rPr lang="zh-CN" altLang="en-US" sz="3600" dirty="0"/>
              <a:t>日</a:t>
            </a:r>
            <a:br>
              <a:rPr lang="en-US" altLang="zh-CN" sz="3600" dirty="0"/>
            </a:br>
            <a:r>
              <a:rPr lang="zh-CN" altLang="en-US" sz="3600" dirty="0"/>
              <a:t>每周日上午</a:t>
            </a:r>
            <a:r>
              <a:rPr lang="en-US" altLang="zh-CN" sz="3600" dirty="0"/>
              <a:t>9:30-10:30</a:t>
            </a:r>
            <a:endParaRPr lang="en-US" sz="36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547781D-82C4-1842-B4E1-0896765ADEF3}"/>
              </a:ext>
            </a:extLst>
          </p:cNvPr>
          <p:cNvSpPr txBox="1">
            <a:spLocks/>
          </p:cNvSpPr>
          <p:nvPr/>
        </p:nvSpPr>
        <p:spPr>
          <a:xfrm>
            <a:off x="718968" y="1995512"/>
            <a:ext cx="5471733" cy="935533"/>
          </a:xfrm>
          <a:prstGeom prst="rect">
            <a:avLst/>
          </a:prstGeom>
        </p:spPr>
        <p:txBody>
          <a:bodyPr vert="horz" lIns="107315" tIns="53658" rIns="107315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705"/>
              </a:spcAft>
            </a:pPr>
            <a:r>
              <a:rPr lang="en-CN" sz="2800" dirty="0"/>
              <a:t>腾讯会议号</a:t>
            </a:r>
            <a:r>
              <a:rPr lang="en-CN" sz="3600" dirty="0"/>
              <a:t> </a:t>
            </a:r>
            <a:r>
              <a:rPr lang="en-US" altLang="zh-CN" sz="3600" dirty="0"/>
              <a:t>505</a:t>
            </a:r>
            <a:r>
              <a:rPr lang="zh-CN" altLang="en-US" sz="3600" dirty="0"/>
              <a:t> </a:t>
            </a:r>
            <a:r>
              <a:rPr lang="en-US" altLang="zh-CN" sz="3600" dirty="0"/>
              <a:t>0475</a:t>
            </a:r>
            <a:r>
              <a:rPr lang="zh-CN" altLang="en-US" sz="3600" dirty="0"/>
              <a:t> </a:t>
            </a:r>
            <a:r>
              <a:rPr lang="en-US" altLang="zh-CN" sz="3600" dirty="0"/>
              <a:t>4435</a:t>
            </a:r>
            <a:endParaRPr lang="en-US" sz="3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75976A-36EC-B34D-B59A-964099229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341031"/>
              </p:ext>
            </p:extLst>
          </p:nvPr>
        </p:nvGraphicFramePr>
        <p:xfrm>
          <a:off x="298938" y="3165230"/>
          <a:ext cx="6295293" cy="661157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98594">
                  <a:extLst>
                    <a:ext uri="{9D8B030D-6E8A-4147-A177-3AD203B41FA5}">
                      <a16:colId xmlns:a16="http://schemas.microsoft.com/office/drawing/2014/main" val="610633502"/>
                    </a:ext>
                  </a:extLst>
                </a:gridCol>
                <a:gridCol w="4196699">
                  <a:extLst>
                    <a:ext uri="{9D8B030D-6E8A-4147-A177-3AD203B41FA5}">
                      <a16:colId xmlns:a16="http://schemas.microsoft.com/office/drawing/2014/main" val="1645218618"/>
                    </a:ext>
                  </a:extLst>
                </a:gridCol>
              </a:tblGrid>
              <a:tr h="540258">
                <a:tc>
                  <a:txBody>
                    <a:bodyPr/>
                    <a:lstStyle/>
                    <a:p>
                      <a:r>
                        <a:rPr lang="en-CN" sz="2800" dirty="0">
                          <a:solidFill>
                            <a:schemeClr val="tx1"/>
                          </a:solidFill>
                        </a:rPr>
                        <a:t>主持</a:t>
                      </a:r>
                    </a:p>
                  </a:txBody>
                  <a:tcPr marL="84773" marR="84773" marT="42387" marB="42387">
                    <a:solidFill>
                      <a:srgbClr val="F02F2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2800" dirty="0">
                          <a:solidFill>
                            <a:schemeClr val="tx1"/>
                          </a:solidFill>
                        </a:rPr>
                        <a:t>曾颖</a:t>
                      </a:r>
                    </a:p>
                  </a:txBody>
                  <a:tcPr marL="84773" marR="84773" marT="42387" marB="42387">
                    <a:solidFill>
                      <a:srgbClr val="F02F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264006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dirty="0">
                          <a:solidFill>
                            <a:schemeClr val="tx1"/>
                          </a:solidFill>
                        </a:rPr>
                        <a:t>笑话官</a:t>
                      </a: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r>
                        <a:rPr lang="en-CN" sz="2800" dirty="0"/>
                        <a:t>张家莹</a:t>
                      </a:r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1316223214"/>
                  </a:ext>
                </a:extLst>
              </a:tr>
              <a:tr h="931332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分享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N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solidFill>
                            <a:srgbClr val="FFC000"/>
                          </a:solidFill>
                        </a:rPr>
                        <a:t>我与小说那些事</a:t>
                      </a:r>
                      <a:endParaRPr lang="en-US" altLang="zh-CN" sz="2800" b="0" dirty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zh-CN" altLang="en-US" sz="2800" b="0" dirty="0"/>
                        <a:t>张婷 （</a:t>
                      </a:r>
                      <a:r>
                        <a:rPr lang="en-US" altLang="zh-CN" sz="2800" b="0" dirty="0"/>
                        <a:t>20</a:t>
                      </a:r>
                      <a:r>
                        <a:rPr lang="zh-CN" altLang="en-US" sz="2800" b="0" dirty="0"/>
                        <a:t> </a:t>
                      </a:r>
                      <a:r>
                        <a:rPr lang="en-US" altLang="zh-CN" sz="2800" b="0" dirty="0"/>
                        <a:t>min</a:t>
                      </a:r>
                      <a:r>
                        <a:rPr lang="zh-CN" altLang="en-US" sz="2800" b="0" dirty="0"/>
                        <a:t>）</a:t>
                      </a:r>
                      <a:endParaRPr lang="en-CN" sz="2800" b="0" dirty="0"/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1129298174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讨论</a:t>
                      </a: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endParaRPr lang="en-CN" sz="2800" b="0" dirty="0"/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4248272808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点评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N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r>
                        <a:rPr lang="zh-CN" altLang="en-US" sz="2800" b="0" dirty="0"/>
                        <a:t>尹恒子逸</a:t>
                      </a:r>
                      <a:endParaRPr lang="en-CN" sz="2800" b="0" dirty="0"/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2253244884"/>
                  </a:ext>
                </a:extLst>
              </a:tr>
              <a:tr h="206541">
                <a:tc gridSpan="2">
                  <a:txBody>
                    <a:bodyPr/>
                    <a:lstStyle/>
                    <a:p>
                      <a:endParaRPr lang="en-CN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84773" marR="84773" marT="42387" marB="42387"/>
                </a:tc>
                <a:tc hMerge="1">
                  <a:txBody>
                    <a:bodyPr/>
                    <a:lstStyle/>
                    <a:p>
                      <a:endParaRPr lang="en-CN" sz="2200" dirty="0"/>
                    </a:p>
                  </a:txBody>
                  <a:tcPr marL="113125" marR="113125" marT="56563" marB="56563"/>
                </a:tc>
                <a:extLst>
                  <a:ext uri="{0D108BD9-81ED-4DB2-BD59-A6C34878D82A}">
                    <a16:rowId xmlns:a16="http://schemas.microsoft.com/office/drawing/2014/main" val="4244352424"/>
                  </a:ext>
                </a:extLst>
              </a:tr>
              <a:tr h="931332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分享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N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solidFill>
                            <a:srgbClr val="FFC000"/>
                          </a:solidFill>
                        </a:rPr>
                        <a:t>围棋</a:t>
                      </a:r>
                      <a:endParaRPr lang="en-US" altLang="zh-CN" sz="2800" b="0" dirty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CN" sz="2800" b="0" dirty="0"/>
                        <a:t>张昱皓</a:t>
                      </a:r>
                      <a:r>
                        <a:rPr lang="zh-CN" altLang="en-US" sz="2800" b="0" dirty="0"/>
                        <a:t>（</a:t>
                      </a:r>
                      <a:r>
                        <a:rPr lang="en-US" altLang="zh-CN" sz="2800" b="0" dirty="0"/>
                        <a:t>20</a:t>
                      </a:r>
                      <a:r>
                        <a:rPr lang="zh-CN" altLang="en-US" sz="2800" b="0" dirty="0"/>
                        <a:t> </a:t>
                      </a:r>
                      <a:r>
                        <a:rPr lang="en-US" altLang="zh-CN" sz="2800" b="0" dirty="0"/>
                        <a:t>min</a:t>
                      </a:r>
                      <a:r>
                        <a:rPr lang="zh-CN" altLang="en-US" sz="2800" b="0" dirty="0"/>
                        <a:t>）</a:t>
                      </a:r>
                      <a:endParaRPr lang="en-CN" sz="2800" b="0" dirty="0"/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1961316903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讨论</a:t>
                      </a: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endParaRPr lang="en-CN" sz="2800" b="0" dirty="0"/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2912584977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点评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N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800" b="0" dirty="0"/>
                        <a:t>春满满</a:t>
                      </a:r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175513460"/>
                  </a:ext>
                </a:extLst>
              </a:tr>
              <a:tr h="206541">
                <a:tc gridSpan="2">
                  <a:txBody>
                    <a:bodyPr/>
                    <a:lstStyle/>
                    <a:p>
                      <a:endParaRPr lang="en-CN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84773" marR="84773" marT="42387" marB="42387"/>
                </a:tc>
                <a:tc hMerge="1">
                  <a:txBody>
                    <a:bodyPr/>
                    <a:lstStyle/>
                    <a:p>
                      <a:endParaRPr lang="en-CN" sz="2200" dirty="0"/>
                    </a:p>
                  </a:txBody>
                  <a:tcPr marL="113125" marR="113125" marT="56563" marB="56563"/>
                </a:tc>
                <a:extLst>
                  <a:ext uri="{0D108BD9-81ED-4DB2-BD59-A6C34878D82A}">
                    <a16:rowId xmlns:a16="http://schemas.microsoft.com/office/drawing/2014/main" val="3774223672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总评估</a:t>
                      </a: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r>
                        <a:rPr lang="en-CN" sz="2800" b="0" dirty="0"/>
                        <a:t>张俊峰</a:t>
                      </a:r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2684256771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反馈</a:t>
                      </a: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endParaRPr lang="en-CN" sz="2800" b="0" dirty="0"/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415779444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D31D3FA-B9FC-F543-BCC8-B657AB358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2387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CN" altLang="en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en-CN" altLang="en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-apple-system"/>
              </a:rPr>
              <a:t>  </a:t>
            </a:r>
            <a:r>
              <a:rPr kumimoji="0" lang="en-CN" altLang="en-CN" sz="2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-apple-system"/>
              </a:rPr>
              <a:t>     </a:t>
            </a:r>
            <a:endParaRPr kumimoji="0" lang="en-CN" altLang="en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微</a:t>
            </a:r>
            <a:endParaRPr kumimoji="0" lang="en-CN" altLang="en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1E771C-93BA-1742-BBCE-8D68540F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308" y="8372359"/>
            <a:ext cx="1102972" cy="11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94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990" y="142958"/>
            <a:ext cx="4872019" cy="2100180"/>
          </a:xfrm>
        </p:spPr>
        <p:txBody>
          <a:bodyPr vert="horz" lIns="107315" tIns="53658" rIns="107315" bIns="0" rtlCol="0" anchor="b">
            <a:normAutofit/>
          </a:bodyPr>
          <a:lstStyle/>
          <a:p>
            <a:r>
              <a:rPr lang="en-US" sz="3600" dirty="0" err="1"/>
              <a:t>石子塘读书会</a:t>
            </a:r>
            <a:br>
              <a:rPr lang="en-US" sz="3600" dirty="0"/>
            </a:br>
            <a:r>
              <a:rPr lang="en-US" sz="3600" dirty="0" err="1"/>
              <a:t>第四次会议</a:t>
            </a:r>
            <a:br>
              <a:rPr lang="en-US" sz="3600" dirty="0"/>
            </a:br>
            <a:r>
              <a:rPr lang="en-US" altLang="zh-CN" sz="3600" dirty="0"/>
              <a:t>9</a:t>
            </a:r>
            <a:r>
              <a:rPr lang="zh-CN" altLang="en-US" sz="3600" dirty="0"/>
              <a:t>月</a:t>
            </a:r>
            <a:r>
              <a:rPr lang="en-US" altLang="zh-CN" sz="3600" dirty="0"/>
              <a:t>6</a:t>
            </a:r>
            <a:r>
              <a:rPr lang="zh-CN" altLang="en-US" sz="3600" dirty="0"/>
              <a:t>日</a:t>
            </a:r>
            <a:br>
              <a:rPr lang="en-US" altLang="zh-CN" sz="3600" dirty="0"/>
            </a:br>
            <a:r>
              <a:rPr lang="zh-CN" altLang="en-US" sz="3600" dirty="0"/>
              <a:t>每周日上午</a:t>
            </a:r>
            <a:r>
              <a:rPr lang="en-US" altLang="zh-CN" sz="3600" dirty="0"/>
              <a:t>9:30-10:30</a:t>
            </a:r>
            <a:endParaRPr lang="en-US" sz="36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547781D-82C4-1842-B4E1-0896765ADEF3}"/>
              </a:ext>
            </a:extLst>
          </p:cNvPr>
          <p:cNvSpPr txBox="1">
            <a:spLocks/>
          </p:cNvSpPr>
          <p:nvPr/>
        </p:nvSpPr>
        <p:spPr>
          <a:xfrm>
            <a:off x="718968" y="1995512"/>
            <a:ext cx="5471733" cy="935533"/>
          </a:xfrm>
          <a:prstGeom prst="rect">
            <a:avLst/>
          </a:prstGeom>
        </p:spPr>
        <p:txBody>
          <a:bodyPr vert="horz" lIns="107315" tIns="53658" rIns="107315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705"/>
              </a:spcAft>
            </a:pPr>
            <a:r>
              <a:rPr lang="en-CN" sz="2800" dirty="0"/>
              <a:t>腾讯会议号</a:t>
            </a:r>
            <a:r>
              <a:rPr lang="en-CN" sz="3600" dirty="0"/>
              <a:t> </a:t>
            </a:r>
            <a:r>
              <a:rPr lang="en-US" altLang="zh-CN" sz="3600" dirty="0"/>
              <a:t>505</a:t>
            </a:r>
            <a:r>
              <a:rPr lang="zh-CN" altLang="en-US" sz="3600" dirty="0"/>
              <a:t> ******* ***</a:t>
            </a:r>
            <a:endParaRPr lang="en-US" sz="3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75976A-36EC-B34D-B59A-964099229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675687"/>
              </p:ext>
            </p:extLst>
          </p:nvPr>
        </p:nvGraphicFramePr>
        <p:xfrm>
          <a:off x="298938" y="3165230"/>
          <a:ext cx="6295293" cy="661157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98594">
                  <a:extLst>
                    <a:ext uri="{9D8B030D-6E8A-4147-A177-3AD203B41FA5}">
                      <a16:colId xmlns:a16="http://schemas.microsoft.com/office/drawing/2014/main" val="610633502"/>
                    </a:ext>
                  </a:extLst>
                </a:gridCol>
                <a:gridCol w="4196699">
                  <a:extLst>
                    <a:ext uri="{9D8B030D-6E8A-4147-A177-3AD203B41FA5}">
                      <a16:colId xmlns:a16="http://schemas.microsoft.com/office/drawing/2014/main" val="1645218618"/>
                    </a:ext>
                  </a:extLst>
                </a:gridCol>
              </a:tblGrid>
              <a:tr h="540258">
                <a:tc>
                  <a:txBody>
                    <a:bodyPr/>
                    <a:lstStyle/>
                    <a:p>
                      <a:r>
                        <a:rPr lang="en-CN" sz="2800" dirty="0">
                          <a:solidFill>
                            <a:schemeClr val="tx1"/>
                          </a:solidFill>
                        </a:rPr>
                        <a:t>主持</a:t>
                      </a:r>
                    </a:p>
                  </a:txBody>
                  <a:tcPr marL="84773" marR="84773" marT="42387" marB="42387">
                    <a:solidFill>
                      <a:srgbClr val="F02F2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en-CN" sz="2800" dirty="0">
                        <a:solidFill>
                          <a:schemeClr val="tx1"/>
                        </a:solidFill>
                      </a:endParaRPr>
                    </a:p>
                  </a:txBody>
                  <a:tcPr marL="84773" marR="84773" marT="42387" marB="42387">
                    <a:solidFill>
                      <a:srgbClr val="F02F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264006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dirty="0">
                          <a:solidFill>
                            <a:schemeClr val="tx1"/>
                          </a:solidFill>
                        </a:rPr>
                        <a:t>笑话官</a:t>
                      </a: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***</a:t>
                      </a:r>
                      <a:endParaRPr lang="en-CN" sz="2800" dirty="0"/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1316223214"/>
                  </a:ext>
                </a:extLst>
              </a:tr>
              <a:tr h="931332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分享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N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solidFill>
                            <a:srgbClr val="FFC000"/>
                          </a:solidFill>
                        </a:rPr>
                        <a:t>我与小说那些事</a:t>
                      </a:r>
                    </a:p>
                    <a:p>
                      <a:r>
                        <a:rPr lang="zh-CN" altLang="en-US" sz="2800" b="0" dirty="0"/>
                        <a:t>***</a:t>
                      </a:r>
                      <a:endParaRPr lang="en-CN" sz="2800" b="0" dirty="0"/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1129298174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讨论</a:t>
                      </a: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endParaRPr lang="en-CN" sz="2800" b="0" dirty="0"/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4248272808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评估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N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r>
                        <a:rPr lang="zh-CN" altLang="en-US" sz="2800" b="0" dirty="0"/>
                        <a:t>***</a:t>
                      </a:r>
                      <a:endParaRPr lang="en-CN" sz="2800" b="0" dirty="0"/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2253244884"/>
                  </a:ext>
                </a:extLst>
              </a:tr>
              <a:tr h="206541">
                <a:tc gridSpan="2">
                  <a:txBody>
                    <a:bodyPr/>
                    <a:lstStyle/>
                    <a:p>
                      <a:endParaRPr lang="en-CN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84773" marR="84773" marT="42387" marB="42387"/>
                </a:tc>
                <a:tc hMerge="1">
                  <a:txBody>
                    <a:bodyPr/>
                    <a:lstStyle/>
                    <a:p>
                      <a:endParaRPr lang="en-CN" sz="2200" dirty="0"/>
                    </a:p>
                  </a:txBody>
                  <a:tcPr marL="113125" marR="113125" marT="56563" marB="56563"/>
                </a:tc>
                <a:extLst>
                  <a:ext uri="{0D108BD9-81ED-4DB2-BD59-A6C34878D82A}">
                    <a16:rowId xmlns:a16="http://schemas.microsoft.com/office/drawing/2014/main" val="4244352424"/>
                  </a:ext>
                </a:extLst>
              </a:tr>
              <a:tr h="931332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分享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N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solidFill>
                            <a:srgbClr val="FFC000"/>
                          </a:solidFill>
                        </a:rPr>
                        <a:t>养生秘笈</a:t>
                      </a:r>
                      <a:endParaRPr lang="en-US" altLang="zh-CN" sz="2800" b="0" dirty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zh-CN" altLang="en-US" sz="2800" b="0" dirty="0"/>
                        <a:t>***</a:t>
                      </a:r>
                      <a:endParaRPr lang="en-CN" sz="2800" b="0" dirty="0"/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1961316903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讨论</a:t>
                      </a: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endParaRPr lang="en-CN" sz="2800" b="0"/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2912584977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评估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N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dirty="0"/>
                        <a:t>***</a:t>
                      </a:r>
                      <a:endParaRPr lang="en-CN" sz="2800" b="0" dirty="0"/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175513460"/>
                  </a:ext>
                </a:extLst>
              </a:tr>
              <a:tr h="206541">
                <a:tc gridSpan="2">
                  <a:txBody>
                    <a:bodyPr/>
                    <a:lstStyle/>
                    <a:p>
                      <a:endParaRPr lang="en-CN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84773" marR="84773" marT="42387" marB="42387"/>
                </a:tc>
                <a:tc hMerge="1">
                  <a:txBody>
                    <a:bodyPr/>
                    <a:lstStyle/>
                    <a:p>
                      <a:endParaRPr lang="en-CN" sz="2200" dirty="0"/>
                    </a:p>
                  </a:txBody>
                  <a:tcPr marL="113125" marR="113125" marT="56563" marB="56563"/>
                </a:tc>
                <a:extLst>
                  <a:ext uri="{0D108BD9-81ED-4DB2-BD59-A6C34878D82A}">
                    <a16:rowId xmlns:a16="http://schemas.microsoft.com/office/drawing/2014/main" val="3774223672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总评估</a:t>
                      </a: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r>
                        <a:rPr lang="zh-CN" altLang="en-US" sz="2800" b="0" dirty="0"/>
                        <a:t>***</a:t>
                      </a:r>
                      <a:endParaRPr lang="en-CN" sz="2800" b="0" dirty="0"/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2684256771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反馈</a:t>
                      </a: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endParaRPr lang="en-CN" sz="2800" b="0" dirty="0"/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4157794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43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990" y="142958"/>
            <a:ext cx="4872019" cy="2100180"/>
          </a:xfrm>
        </p:spPr>
        <p:txBody>
          <a:bodyPr vert="horz" lIns="107315" tIns="53658" rIns="107315" bIns="0" rtlCol="0" anchor="b">
            <a:normAutofit/>
          </a:bodyPr>
          <a:lstStyle/>
          <a:p>
            <a:r>
              <a:rPr lang="en-US" sz="3600" dirty="0" err="1"/>
              <a:t>石子塘读书会</a:t>
            </a:r>
            <a:br>
              <a:rPr lang="en-US" sz="3600" dirty="0"/>
            </a:br>
            <a:r>
              <a:rPr lang="en-US" sz="3600" dirty="0" err="1"/>
              <a:t>第四次会议</a:t>
            </a:r>
            <a:br>
              <a:rPr lang="en-US" sz="3600" dirty="0"/>
            </a:br>
            <a:r>
              <a:rPr lang="en-US" altLang="zh-CN" sz="3600" dirty="0"/>
              <a:t>9</a:t>
            </a:r>
            <a:r>
              <a:rPr lang="zh-CN" altLang="en-US" sz="3600" dirty="0"/>
              <a:t>月</a:t>
            </a:r>
            <a:r>
              <a:rPr lang="en-US" altLang="zh-CN" sz="3600" dirty="0"/>
              <a:t>6</a:t>
            </a:r>
            <a:r>
              <a:rPr lang="zh-CN" altLang="en-US" sz="3600" dirty="0"/>
              <a:t>日</a:t>
            </a:r>
            <a:br>
              <a:rPr lang="en-US" altLang="zh-CN" sz="3600" dirty="0"/>
            </a:br>
            <a:r>
              <a:rPr lang="zh-CN" altLang="en-US" sz="3600" dirty="0"/>
              <a:t>每周日上午</a:t>
            </a:r>
            <a:r>
              <a:rPr lang="en-US" altLang="zh-CN" sz="3600" dirty="0"/>
              <a:t>9:30-10:30</a:t>
            </a:r>
            <a:endParaRPr lang="en-US" sz="36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547781D-82C4-1842-B4E1-0896765ADEF3}"/>
              </a:ext>
            </a:extLst>
          </p:cNvPr>
          <p:cNvSpPr txBox="1">
            <a:spLocks/>
          </p:cNvSpPr>
          <p:nvPr/>
        </p:nvSpPr>
        <p:spPr>
          <a:xfrm>
            <a:off x="718968" y="1995512"/>
            <a:ext cx="5471733" cy="935533"/>
          </a:xfrm>
          <a:prstGeom prst="rect">
            <a:avLst/>
          </a:prstGeom>
        </p:spPr>
        <p:txBody>
          <a:bodyPr vert="horz" lIns="107315" tIns="53658" rIns="107315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705"/>
              </a:spcAft>
            </a:pPr>
            <a:r>
              <a:rPr lang="en-CN" sz="2800" dirty="0"/>
              <a:t>腾讯会议号</a:t>
            </a:r>
            <a:r>
              <a:rPr lang="en-CN" sz="3600" dirty="0"/>
              <a:t> </a:t>
            </a:r>
            <a:r>
              <a:rPr lang="en-US" altLang="zh-CN" sz="3600" dirty="0"/>
              <a:t>505</a:t>
            </a:r>
            <a:r>
              <a:rPr lang="zh-CN" altLang="en-US" sz="3600" dirty="0"/>
              <a:t> </a:t>
            </a:r>
            <a:r>
              <a:rPr lang="en-US" altLang="zh-CN" sz="3600" dirty="0"/>
              <a:t>0475</a:t>
            </a:r>
            <a:r>
              <a:rPr lang="zh-CN" altLang="en-US" sz="3600" dirty="0"/>
              <a:t> </a:t>
            </a:r>
            <a:r>
              <a:rPr lang="en-US" altLang="zh-CN" sz="3600" dirty="0"/>
              <a:t>4435</a:t>
            </a:r>
            <a:endParaRPr lang="en-US" sz="3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75976A-36EC-B34D-B59A-964099229203}"/>
              </a:ext>
            </a:extLst>
          </p:cNvPr>
          <p:cNvGraphicFramePr>
            <a:graphicFrameLocks noGrp="1"/>
          </p:cNvGraphicFramePr>
          <p:nvPr/>
        </p:nvGraphicFramePr>
        <p:xfrm>
          <a:off x="298938" y="3165230"/>
          <a:ext cx="6295293" cy="661157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98594">
                  <a:extLst>
                    <a:ext uri="{9D8B030D-6E8A-4147-A177-3AD203B41FA5}">
                      <a16:colId xmlns:a16="http://schemas.microsoft.com/office/drawing/2014/main" val="610633502"/>
                    </a:ext>
                  </a:extLst>
                </a:gridCol>
                <a:gridCol w="4196699">
                  <a:extLst>
                    <a:ext uri="{9D8B030D-6E8A-4147-A177-3AD203B41FA5}">
                      <a16:colId xmlns:a16="http://schemas.microsoft.com/office/drawing/2014/main" val="1645218618"/>
                    </a:ext>
                  </a:extLst>
                </a:gridCol>
              </a:tblGrid>
              <a:tr h="540258">
                <a:tc>
                  <a:txBody>
                    <a:bodyPr/>
                    <a:lstStyle/>
                    <a:p>
                      <a:r>
                        <a:rPr lang="en-CN" sz="2800" dirty="0">
                          <a:solidFill>
                            <a:schemeClr val="tx1"/>
                          </a:solidFill>
                        </a:rPr>
                        <a:t>主持</a:t>
                      </a:r>
                    </a:p>
                  </a:txBody>
                  <a:tcPr marL="84773" marR="84773" marT="42387" marB="42387">
                    <a:solidFill>
                      <a:srgbClr val="F02F2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2800" dirty="0">
                          <a:solidFill>
                            <a:schemeClr val="tx1"/>
                          </a:solidFill>
                        </a:rPr>
                        <a:t>张家豪</a:t>
                      </a:r>
                    </a:p>
                  </a:txBody>
                  <a:tcPr marL="84773" marR="84773" marT="42387" marB="42387">
                    <a:solidFill>
                      <a:srgbClr val="F02F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264006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dirty="0">
                          <a:solidFill>
                            <a:schemeClr val="tx1"/>
                          </a:solidFill>
                        </a:rPr>
                        <a:t>笑话官</a:t>
                      </a: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r>
                        <a:rPr lang="en-CN" sz="2800"/>
                        <a:t>尹恒子逸</a:t>
                      </a:r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1316223214"/>
                  </a:ext>
                </a:extLst>
              </a:tr>
              <a:tr h="931332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分享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N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solidFill>
                            <a:srgbClr val="FFC000"/>
                          </a:solidFill>
                        </a:rPr>
                        <a:t>我与小说那些事</a:t>
                      </a:r>
                      <a:endParaRPr lang="en-US" altLang="zh-CN" sz="2800" b="0" dirty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zh-CN" altLang="en-CN" sz="2800" b="0" dirty="0"/>
                        <a:t>张</a:t>
                      </a:r>
                      <a:r>
                        <a:rPr lang="zh-CN" altLang="en-US" sz="2800" b="0" dirty="0"/>
                        <a:t>婷 （？</a:t>
                      </a:r>
                      <a:r>
                        <a:rPr lang="en-US" altLang="zh-CN" sz="2800" b="0" dirty="0"/>
                        <a:t>min</a:t>
                      </a:r>
                      <a:r>
                        <a:rPr lang="zh-CN" altLang="en-US" sz="2800" b="0" dirty="0"/>
                        <a:t>）</a:t>
                      </a:r>
                      <a:endParaRPr lang="en-CN" sz="2800" b="0" dirty="0"/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1129298174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讨论</a:t>
                      </a: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endParaRPr lang="en-CN" sz="2800" b="0" dirty="0"/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4248272808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评估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N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r>
                        <a:rPr lang="en-CN" sz="2800" b="0" dirty="0"/>
                        <a:t>张俊杰</a:t>
                      </a:r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2253244884"/>
                  </a:ext>
                </a:extLst>
              </a:tr>
              <a:tr h="206541">
                <a:tc gridSpan="2">
                  <a:txBody>
                    <a:bodyPr/>
                    <a:lstStyle/>
                    <a:p>
                      <a:endParaRPr lang="en-CN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84773" marR="84773" marT="42387" marB="42387"/>
                </a:tc>
                <a:tc hMerge="1">
                  <a:txBody>
                    <a:bodyPr/>
                    <a:lstStyle/>
                    <a:p>
                      <a:endParaRPr lang="en-CN" sz="2200" dirty="0"/>
                    </a:p>
                  </a:txBody>
                  <a:tcPr marL="113125" marR="113125" marT="56563" marB="56563"/>
                </a:tc>
                <a:extLst>
                  <a:ext uri="{0D108BD9-81ED-4DB2-BD59-A6C34878D82A}">
                    <a16:rowId xmlns:a16="http://schemas.microsoft.com/office/drawing/2014/main" val="4244352424"/>
                  </a:ext>
                </a:extLst>
              </a:tr>
              <a:tr h="931332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分享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N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solidFill>
                            <a:srgbClr val="FFC000"/>
                          </a:solidFill>
                        </a:rPr>
                        <a:t>养生秘笈</a:t>
                      </a:r>
                      <a:endParaRPr lang="en-US" altLang="zh-CN" sz="2800" b="0" dirty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CN" sz="2800" b="0" dirty="0"/>
                        <a:t>勇满满</a:t>
                      </a:r>
                      <a:r>
                        <a:rPr lang="zh-CN" altLang="en-US" sz="2800" b="0" dirty="0"/>
                        <a:t>（？</a:t>
                      </a:r>
                      <a:r>
                        <a:rPr lang="en-US" altLang="zh-CN" sz="2800" b="0" dirty="0"/>
                        <a:t>min</a:t>
                      </a:r>
                      <a:r>
                        <a:rPr lang="zh-CN" altLang="en-US" sz="2800" b="0" dirty="0"/>
                        <a:t>）</a:t>
                      </a:r>
                      <a:endParaRPr lang="en-CN" sz="2800" b="0" dirty="0"/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1961316903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讨论</a:t>
                      </a: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endParaRPr lang="en-CN" sz="2800" b="0"/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2912584977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评估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N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800" b="0"/>
                        <a:t>大伯伯娘</a:t>
                      </a:r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175513460"/>
                  </a:ext>
                </a:extLst>
              </a:tr>
              <a:tr h="206541">
                <a:tc gridSpan="2">
                  <a:txBody>
                    <a:bodyPr/>
                    <a:lstStyle/>
                    <a:p>
                      <a:endParaRPr lang="en-CN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84773" marR="84773" marT="42387" marB="42387"/>
                </a:tc>
                <a:tc hMerge="1">
                  <a:txBody>
                    <a:bodyPr/>
                    <a:lstStyle/>
                    <a:p>
                      <a:endParaRPr lang="en-CN" sz="2200" dirty="0"/>
                    </a:p>
                  </a:txBody>
                  <a:tcPr marL="113125" marR="113125" marT="56563" marB="56563"/>
                </a:tc>
                <a:extLst>
                  <a:ext uri="{0D108BD9-81ED-4DB2-BD59-A6C34878D82A}">
                    <a16:rowId xmlns:a16="http://schemas.microsoft.com/office/drawing/2014/main" val="3774223672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总评估</a:t>
                      </a: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r>
                        <a:rPr lang="en-CN" sz="2800" b="0"/>
                        <a:t>曾颖</a:t>
                      </a:r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2684256771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CN" sz="2800" b="0" dirty="0">
                          <a:solidFill>
                            <a:schemeClr val="tx1"/>
                          </a:solidFill>
                        </a:rPr>
                        <a:t>反馈</a:t>
                      </a:r>
                    </a:p>
                  </a:txBody>
                  <a:tcPr marL="84773" marR="84773" marT="42387" marB="42387"/>
                </a:tc>
                <a:tc>
                  <a:txBody>
                    <a:bodyPr/>
                    <a:lstStyle/>
                    <a:p>
                      <a:endParaRPr lang="en-CN" sz="2800" b="0" dirty="0"/>
                    </a:p>
                  </a:txBody>
                  <a:tcPr marL="84773" marR="84773" marT="42387" marB="42387"/>
                </a:tc>
                <a:extLst>
                  <a:ext uri="{0D108BD9-81ED-4DB2-BD59-A6C34878D82A}">
                    <a16:rowId xmlns:a16="http://schemas.microsoft.com/office/drawing/2014/main" val="4157794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92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6FD3-4F65-9349-B90E-79B927CD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CB5E-B945-8049-B57A-65555F97E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4665036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{3E9CE4F0-59AB-F648-BB80-19BBE617C939}tf10001079</Template>
  <TotalTime>5526</TotalTime>
  <Words>420</Words>
  <Application>Microsoft Macintosh PowerPoint</Application>
  <PresentationFormat>A4 Paper (210x297 mm)</PresentationFormat>
  <Paragraphs>175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石子堂读书会 议程规划</vt:lpstr>
      <vt:lpstr>石子塘读书会议程规划</vt:lpstr>
      <vt:lpstr>石子塘读书会 第二次会议 8.23 周日 上午9:30-10:30</vt:lpstr>
      <vt:lpstr>石子塘读书会 第三次会议 8.30 周日 上午9:30-10:30</vt:lpstr>
      <vt:lpstr>石子塘读书会 第四次会议 9月6日 每周日上午9:30-10:30</vt:lpstr>
      <vt:lpstr>石子塘读书会 第五次会议 9月13日 每周日上午9:30-10:30</vt:lpstr>
      <vt:lpstr>石子塘读书会 第四次会议 9月6日 每周日上午9:30-10:30</vt:lpstr>
      <vt:lpstr>石子塘读书会 第四次会议 9月6日 每周日上午9:30-10:30</vt:lpstr>
      <vt:lpstr>PowerPoint Presentation</vt:lpstr>
      <vt:lpstr>石子塘读书会 第四次会议 9月6日 每周日上午9:30-10:30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石子堂读书会 议程规划</dc:title>
  <dc:creator>ZengWeilei</dc:creator>
  <cp:lastModifiedBy>ZengWeilei</cp:lastModifiedBy>
  <cp:revision>13</cp:revision>
  <dcterms:created xsi:type="dcterms:W3CDTF">2020-08-31T01:49:53Z</dcterms:created>
  <dcterms:modified xsi:type="dcterms:W3CDTF">2020-09-13T01:18:18Z</dcterms:modified>
</cp:coreProperties>
</file>