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62" r:id="rId3"/>
    <p:sldId id="259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5650" autoAdjust="0"/>
  </p:normalViewPr>
  <p:slideViewPr>
    <p:cSldViewPr snapToGrid="0">
      <p:cViewPr varScale="1">
        <p:scale>
          <a:sx n="84" d="100"/>
          <a:sy n="84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8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 err="1">
                <a:solidFill>
                  <a:srgbClr val="454545"/>
                </a:solidFill>
              </a:rPr>
              <a:t>石子堂读书会</a:t>
            </a:r>
            <a:br>
              <a:rPr lang="en-US" sz="7200" dirty="0">
                <a:solidFill>
                  <a:srgbClr val="454545"/>
                </a:solidFill>
              </a:rPr>
            </a:br>
            <a:r>
              <a:rPr lang="en-US" sz="7200" dirty="0" err="1">
                <a:solidFill>
                  <a:srgbClr val="454545"/>
                </a:solidFill>
              </a:rPr>
              <a:t>议程规划</a:t>
            </a:r>
            <a:endParaRPr lang="en-US" sz="7200" dirty="0">
              <a:solidFill>
                <a:srgbClr val="45454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endParaRPr>
              <a:solidFill>
                <a:schemeClr val="accent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42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78460"/>
            <a:ext cx="9603275" cy="5752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石子塘读书会议程规划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23306"/>
              </p:ext>
            </p:extLst>
          </p:nvPr>
        </p:nvGraphicFramePr>
        <p:xfrm>
          <a:off x="1510833" y="2027272"/>
          <a:ext cx="6796824" cy="3450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053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1447489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  <a:gridCol w="1143539">
                  <a:extLst>
                    <a:ext uri="{9D8B030D-6E8A-4147-A177-3AD203B41FA5}">
                      <a16:colId xmlns:a16="http://schemas.microsoft.com/office/drawing/2014/main" val="1314663204"/>
                    </a:ext>
                  </a:extLst>
                </a:gridCol>
                <a:gridCol w="1039581">
                  <a:extLst>
                    <a:ext uri="{9D8B030D-6E8A-4147-A177-3AD203B41FA5}">
                      <a16:colId xmlns:a16="http://schemas.microsoft.com/office/drawing/2014/main" val="995174531"/>
                    </a:ext>
                  </a:extLst>
                </a:gridCol>
                <a:gridCol w="1039581">
                  <a:extLst>
                    <a:ext uri="{9D8B030D-6E8A-4147-A177-3AD203B41FA5}">
                      <a16:colId xmlns:a16="http://schemas.microsoft.com/office/drawing/2014/main" val="509637820"/>
                    </a:ext>
                  </a:extLst>
                </a:gridCol>
                <a:gridCol w="1039581">
                  <a:extLst>
                    <a:ext uri="{9D8B030D-6E8A-4147-A177-3AD203B41FA5}">
                      <a16:colId xmlns:a16="http://schemas.microsoft.com/office/drawing/2014/main" val="2693478661"/>
                    </a:ext>
                  </a:extLst>
                </a:gridCol>
              </a:tblGrid>
              <a:tr h="296279">
                <a:tc>
                  <a:txBody>
                    <a:bodyPr/>
                    <a:lstStyle/>
                    <a:p>
                      <a:endParaRPr lang="en-CN" sz="140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8.23</a:t>
                      </a:r>
                      <a:endParaRPr lang="en-CN" sz="140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8.30</a:t>
                      </a:r>
                      <a:endParaRPr lang="en-CN" sz="1400" dirty="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9.06</a:t>
                      </a:r>
                      <a:endParaRPr lang="en-CN" sz="1400" dirty="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1400" dirty="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1400" dirty="0"/>
                    </a:p>
                  </a:txBody>
                  <a:tcPr marL="65022" marR="65022" marT="32511" marB="32511"/>
                </a:tc>
                <a:extLst>
                  <a:ext uri="{0D108BD9-81ED-4DB2-BD59-A6C34878D82A}">
                    <a16:rowId xmlns:a16="http://schemas.microsoft.com/office/drawing/2014/main" val="240692191"/>
                  </a:ext>
                </a:extLst>
              </a:tr>
              <a:tr h="296279">
                <a:tc>
                  <a:txBody>
                    <a:bodyPr/>
                    <a:lstStyle/>
                    <a:p>
                      <a:r>
                        <a:rPr lang="en-CN" sz="1400"/>
                        <a:t>主持</a:t>
                      </a:r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r>
                        <a:rPr lang="en-CN" sz="1400"/>
                        <a:t>张婷</a:t>
                      </a:r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140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1400" dirty="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1400" dirty="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1400" dirty="0"/>
                    </a:p>
                  </a:txBody>
                  <a:tcPr marL="65022" marR="65022" marT="32511" marB="32511"/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506512">
                <a:tc>
                  <a:txBody>
                    <a:bodyPr/>
                    <a:lstStyle/>
                    <a:p>
                      <a:r>
                        <a:rPr lang="en-CN" sz="1400" b="0"/>
                        <a:t>分享</a:t>
                      </a:r>
                      <a:r>
                        <a:rPr lang="en-US" altLang="zh-CN" sz="1400" b="0"/>
                        <a:t>1</a:t>
                      </a:r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+mn-lt"/>
                        </a:rPr>
                        <a:t>传统节日</a:t>
                      </a:r>
                      <a:endParaRPr lang="en-US" altLang="zh-CN" sz="1400" b="0"/>
                    </a:p>
                    <a:p>
                      <a:r>
                        <a:rPr lang="en-CN" sz="1400" b="0"/>
                        <a:t>张俊杰</a:t>
                      </a:r>
                      <a:r>
                        <a:rPr lang="zh-CN" altLang="en-US" sz="1400" b="0"/>
                        <a:t>（</a:t>
                      </a:r>
                      <a:r>
                        <a:rPr lang="en-US" altLang="zh-CN" sz="1400" b="0"/>
                        <a:t>10min</a:t>
                      </a:r>
                      <a:r>
                        <a:rPr lang="zh-CN" altLang="en-US" sz="1400" b="0"/>
                        <a:t>）</a:t>
                      </a:r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400" b="0"/>
                        <a:t>张俊峰</a:t>
                      </a:r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 dirty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296279">
                <a:tc>
                  <a:txBody>
                    <a:bodyPr/>
                    <a:lstStyle/>
                    <a:p>
                      <a:r>
                        <a:rPr lang="en-CN" sz="1400" b="0"/>
                        <a:t>讨论</a:t>
                      </a:r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 dirty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 dirty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 dirty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296279">
                <a:tc>
                  <a:txBody>
                    <a:bodyPr/>
                    <a:lstStyle/>
                    <a:p>
                      <a:r>
                        <a:rPr lang="en-CN" sz="1400" b="0"/>
                        <a:t>评估</a:t>
                      </a:r>
                      <a:r>
                        <a:rPr lang="en-US" altLang="zh-CN" sz="1400" b="0"/>
                        <a:t>1</a:t>
                      </a:r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400" b="0"/>
                        <a:t>张俊峰</a:t>
                      </a:r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181819">
                <a:tc gridSpan="2">
                  <a:txBody>
                    <a:bodyPr/>
                    <a:lstStyle/>
                    <a:p>
                      <a:endParaRPr lang="en-CN" sz="600" b="0"/>
                    </a:p>
                  </a:txBody>
                  <a:tcPr marL="65022" marR="65022" marT="32511" marB="32511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tc>
                  <a:txBody>
                    <a:bodyPr/>
                    <a:lstStyle/>
                    <a:p>
                      <a:endParaRPr lang="en-CN" sz="600" b="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600" b="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600" b="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600" b="0"/>
                    </a:p>
                  </a:txBody>
                  <a:tcPr marL="65022" marR="65022" marT="32511" marB="32511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506512">
                <a:tc>
                  <a:txBody>
                    <a:bodyPr/>
                    <a:lstStyle/>
                    <a:p>
                      <a:r>
                        <a:rPr lang="en-CN" sz="1400" b="0"/>
                        <a:t>分享</a:t>
                      </a:r>
                      <a:r>
                        <a:rPr lang="en-US" altLang="zh-CN" sz="1400" b="0"/>
                        <a:t>2</a:t>
                      </a:r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+mn-lt"/>
                        </a:rPr>
                        <a:t>大学生活</a:t>
                      </a:r>
                      <a:endParaRPr lang="en-US" altLang="zh-CN" sz="1400" b="0"/>
                    </a:p>
                    <a:p>
                      <a:r>
                        <a:rPr lang="en-CN" sz="1400" b="0"/>
                        <a:t>曾威磊</a:t>
                      </a:r>
                      <a:r>
                        <a:rPr lang="zh-CN" altLang="en-US" sz="1400" b="0"/>
                        <a:t> （</a:t>
                      </a:r>
                      <a:r>
                        <a:rPr lang="en-US" altLang="zh-CN" sz="1400" b="0"/>
                        <a:t>25min</a:t>
                      </a:r>
                      <a:r>
                        <a:rPr lang="zh-CN" altLang="en-US" sz="1400" b="0"/>
                        <a:t>）</a:t>
                      </a:r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296279">
                <a:tc>
                  <a:txBody>
                    <a:bodyPr/>
                    <a:lstStyle/>
                    <a:p>
                      <a:r>
                        <a:rPr lang="en-CN" sz="1400" b="0"/>
                        <a:t>讨论</a:t>
                      </a:r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296279">
                <a:tc>
                  <a:txBody>
                    <a:bodyPr/>
                    <a:lstStyle/>
                    <a:p>
                      <a:r>
                        <a:rPr lang="en-CN" sz="1400" b="0"/>
                        <a:t>评估</a:t>
                      </a:r>
                      <a:r>
                        <a:rPr lang="en-US" altLang="zh-CN" sz="1400" b="0"/>
                        <a:t>2</a:t>
                      </a:r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400" b="0"/>
                        <a:t>蓉满满</a:t>
                      </a:r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181819">
                <a:tc gridSpan="2">
                  <a:txBody>
                    <a:bodyPr/>
                    <a:lstStyle/>
                    <a:p>
                      <a:endParaRPr lang="en-CN" sz="600" b="0"/>
                    </a:p>
                  </a:txBody>
                  <a:tcPr marL="65022" marR="65022" marT="32511" marB="32511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tc>
                  <a:txBody>
                    <a:bodyPr/>
                    <a:lstStyle/>
                    <a:p>
                      <a:endParaRPr lang="en-CN" sz="600" b="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600" b="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600" b="0"/>
                    </a:p>
                  </a:txBody>
                  <a:tcPr marL="65022" marR="65022" marT="32511" marB="32511"/>
                </a:tc>
                <a:tc>
                  <a:txBody>
                    <a:bodyPr/>
                    <a:lstStyle/>
                    <a:p>
                      <a:endParaRPr lang="en-CN" sz="600" b="0"/>
                    </a:p>
                  </a:txBody>
                  <a:tcPr marL="65022" marR="65022" marT="32511" marB="32511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296279">
                <a:tc>
                  <a:txBody>
                    <a:bodyPr/>
                    <a:lstStyle/>
                    <a:p>
                      <a:r>
                        <a:rPr lang="en-CN" sz="1400" b="0"/>
                        <a:t>总评估</a:t>
                      </a:r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1400" b="0"/>
                        <a:t>张雅萍</a:t>
                      </a:r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 dirty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 dirty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 dirty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1400" b="0" dirty="0"/>
                    </a:p>
                  </a:txBody>
                  <a:tcPr marL="65022" marR="65022" marT="32511" marB="32511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4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 err="1"/>
              <a:t>石子塘读书会</a:t>
            </a:r>
            <a:br>
              <a:rPr lang="en-US" sz="4100" dirty="0"/>
            </a:br>
            <a:r>
              <a:rPr lang="en-US" sz="4100" dirty="0" err="1"/>
              <a:t>第二次会议</a:t>
            </a:r>
            <a:br>
              <a:rPr lang="en-US" sz="4100" dirty="0"/>
            </a:br>
            <a:r>
              <a:rPr lang="en-US" altLang="zh-CN" sz="4100" dirty="0"/>
              <a:t>8.23 </a:t>
            </a:r>
            <a:r>
              <a:rPr lang="zh-CN" altLang="en-US" sz="4100" dirty="0"/>
              <a:t>周日</a:t>
            </a:r>
            <a:br>
              <a:rPr lang="en-US" altLang="zh-CN" sz="4100" dirty="0"/>
            </a:br>
            <a:r>
              <a:rPr lang="zh-CN" altLang="en-US" sz="4100" dirty="0"/>
              <a:t>上午</a:t>
            </a:r>
            <a:r>
              <a:rPr lang="en-US" altLang="zh-CN" sz="4100" dirty="0"/>
              <a:t>9:30-10:30</a:t>
            </a:r>
            <a:endParaRPr lang="en-US" sz="41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58710"/>
              </p:ext>
            </p:extLst>
          </p:nvPr>
        </p:nvGraphicFramePr>
        <p:xfrm>
          <a:off x="6095849" y="457199"/>
          <a:ext cx="3764404" cy="51948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9381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2605023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</a:tblGrid>
              <a:tr h="491710">
                <a:tc>
                  <a:txBody>
                    <a:bodyPr/>
                    <a:lstStyle/>
                    <a:p>
                      <a:r>
                        <a:rPr lang="en-CN" sz="2400" dirty="0"/>
                        <a:t>主持</a:t>
                      </a:r>
                    </a:p>
                  </a:txBody>
                  <a:tcPr marL="113125" marR="113125" marT="56563" marB="56563"/>
                </a:tc>
                <a:tc>
                  <a:txBody>
                    <a:bodyPr/>
                    <a:lstStyle/>
                    <a:p>
                      <a:r>
                        <a:rPr lang="en-CN" sz="2400" dirty="0"/>
                        <a:t>张婷</a:t>
                      </a:r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826967">
                <a:tc>
                  <a:txBody>
                    <a:bodyPr/>
                    <a:lstStyle/>
                    <a:p>
                      <a:r>
                        <a:rPr lang="en-CN" sz="2400" b="0" dirty="0"/>
                        <a:t>分享</a:t>
                      </a:r>
                      <a:r>
                        <a:rPr lang="en-US" altLang="zh-CN" sz="2400" b="0" dirty="0"/>
                        <a:t>1</a:t>
                      </a:r>
                      <a:endParaRPr lang="en-CN" sz="2400" b="0" dirty="0"/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+mn-lt"/>
                        </a:rPr>
                        <a:t>传统节日</a:t>
                      </a:r>
                      <a:endParaRPr lang="en-US" altLang="zh-CN" sz="2400" b="0" dirty="0"/>
                    </a:p>
                    <a:p>
                      <a:r>
                        <a:rPr lang="en-CN" sz="2400" b="0" dirty="0"/>
                        <a:t>张俊杰</a:t>
                      </a:r>
                      <a:r>
                        <a:rPr lang="zh-CN" altLang="en-US" sz="2400" b="0" dirty="0"/>
                        <a:t>（</a:t>
                      </a:r>
                      <a:r>
                        <a:rPr lang="en-US" altLang="zh-CN" sz="2400" b="0" dirty="0"/>
                        <a:t>10min</a:t>
                      </a:r>
                      <a:r>
                        <a:rPr lang="zh-CN" altLang="en-US" sz="2400" b="0" dirty="0"/>
                        <a:t>）</a:t>
                      </a:r>
                      <a:endParaRPr lang="en-CN" sz="2400" b="0" dirty="0"/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491710">
                <a:tc>
                  <a:txBody>
                    <a:bodyPr/>
                    <a:lstStyle/>
                    <a:p>
                      <a:r>
                        <a:rPr lang="en-CN" sz="2400" b="0"/>
                        <a:t>讨论</a:t>
                      </a:r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2400" b="0" dirty="0"/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491710">
                <a:tc>
                  <a:txBody>
                    <a:bodyPr/>
                    <a:lstStyle/>
                    <a:p>
                      <a:r>
                        <a:rPr lang="en-CN" sz="2400" b="0" dirty="0"/>
                        <a:t>评估</a:t>
                      </a:r>
                      <a:r>
                        <a:rPr lang="en-US" altLang="zh-CN" sz="2400" b="0" dirty="0"/>
                        <a:t>1</a:t>
                      </a:r>
                      <a:endParaRPr lang="en-CN" sz="2400" b="0" dirty="0"/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2400" b="0" dirty="0"/>
                        <a:t>张俊峰</a:t>
                      </a:r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262303">
                <a:tc gridSpan="2">
                  <a:txBody>
                    <a:bodyPr/>
                    <a:lstStyle/>
                    <a:p>
                      <a:endParaRPr lang="en-CN" sz="1000" b="0" dirty="0"/>
                    </a:p>
                  </a:txBody>
                  <a:tcPr marL="113125" marR="113125" marT="56563" marB="56563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826967">
                <a:tc>
                  <a:txBody>
                    <a:bodyPr/>
                    <a:lstStyle/>
                    <a:p>
                      <a:r>
                        <a:rPr lang="en-CN" sz="2400" b="0" dirty="0"/>
                        <a:t>分享</a:t>
                      </a:r>
                      <a:r>
                        <a:rPr lang="en-US" altLang="zh-CN" sz="2400" b="0" dirty="0"/>
                        <a:t>2</a:t>
                      </a:r>
                      <a:endParaRPr lang="en-CN" sz="2400" b="0" dirty="0"/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+mn-lt"/>
                        </a:rPr>
                        <a:t>大学生活</a:t>
                      </a:r>
                      <a:endParaRPr lang="en-US" altLang="zh-CN" sz="2400" b="0" dirty="0"/>
                    </a:p>
                    <a:p>
                      <a:r>
                        <a:rPr lang="en-CN" sz="2400" b="0" dirty="0"/>
                        <a:t>曾威磊</a:t>
                      </a:r>
                      <a:r>
                        <a:rPr lang="zh-CN" altLang="en-US" sz="2400" b="0" dirty="0"/>
                        <a:t> （</a:t>
                      </a:r>
                      <a:r>
                        <a:rPr lang="en-US" altLang="zh-CN" sz="2400" b="0" dirty="0"/>
                        <a:t>25min</a:t>
                      </a:r>
                      <a:r>
                        <a:rPr lang="zh-CN" altLang="en-US" sz="2400" b="0" dirty="0"/>
                        <a:t>）</a:t>
                      </a:r>
                      <a:endParaRPr lang="en-CN" sz="2400" b="0" dirty="0"/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491710">
                <a:tc>
                  <a:txBody>
                    <a:bodyPr/>
                    <a:lstStyle/>
                    <a:p>
                      <a:r>
                        <a:rPr lang="en-CN" sz="2400" b="0"/>
                        <a:t>讨论</a:t>
                      </a:r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sz="2400" b="0" dirty="0"/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491710">
                <a:tc>
                  <a:txBody>
                    <a:bodyPr/>
                    <a:lstStyle/>
                    <a:p>
                      <a:r>
                        <a:rPr lang="en-CN" sz="2400" b="0" dirty="0"/>
                        <a:t>评估</a:t>
                      </a:r>
                      <a:r>
                        <a:rPr lang="en-US" altLang="zh-CN" sz="2400" b="0" dirty="0"/>
                        <a:t>2</a:t>
                      </a:r>
                      <a:endParaRPr lang="en-CN" sz="2400" b="0" dirty="0"/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2400" b="0" dirty="0"/>
                        <a:t>蓉满满</a:t>
                      </a:r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289744">
                <a:tc gridSpan="2">
                  <a:txBody>
                    <a:bodyPr/>
                    <a:lstStyle/>
                    <a:p>
                      <a:endParaRPr lang="en-CN" sz="1000" b="0" dirty="0"/>
                    </a:p>
                  </a:txBody>
                  <a:tcPr marL="113125" marR="113125" marT="56563" marB="56563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491710">
                <a:tc>
                  <a:txBody>
                    <a:bodyPr/>
                    <a:lstStyle/>
                    <a:p>
                      <a:r>
                        <a:rPr lang="en-CN" sz="2400" b="0" dirty="0"/>
                        <a:t>总评估</a:t>
                      </a:r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sz="2400" b="0" dirty="0"/>
                        <a:t>张雅萍</a:t>
                      </a:r>
                    </a:p>
                  </a:txBody>
                  <a:tcPr marL="113125" marR="113125" marT="56563" marB="5656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7547781D-82C4-1842-B4E1-0896765ADEF3}"/>
              </a:ext>
            </a:extLst>
          </p:cNvPr>
          <p:cNvSpPr txBox="1">
            <a:spLocks/>
          </p:cNvSpPr>
          <p:nvPr/>
        </p:nvSpPr>
        <p:spPr>
          <a:xfrm>
            <a:off x="1362544" y="3777851"/>
            <a:ext cx="4176384" cy="125975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N" sz="3600" dirty="0">
                <a:solidFill>
                  <a:schemeClr val="accent6">
                    <a:lumMod val="75000"/>
                  </a:schemeClr>
                </a:solidFill>
              </a:rPr>
              <a:t>腾讯会议号</a:t>
            </a:r>
          </a:p>
          <a:p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505</a:t>
            </a:r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0475</a:t>
            </a:r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4435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1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2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2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77F26536-FA79-4810-A339-3AE8E8F29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1A0408E9-707B-4A1E-8F76-1446FD208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66" y="967167"/>
            <a:ext cx="3514639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 err="1"/>
              <a:t>石子塘读书会</a:t>
            </a:r>
            <a:br>
              <a:rPr lang="en-US" sz="4100" dirty="0"/>
            </a:br>
            <a:r>
              <a:rPr lang="en-US" sz="4100" dirty="0" err="1"/>
              <a:t>第三次会议</a:t>
            </a:r>
            <a:br>
              <a:rPr lang="en-US" sz="4100" dirty="0"/>
            </a:br>
            <a:r>
              <a:rPr lang="en-US" altLang="zh-CN" sz="4100" dirty="0"/>
              <a:t>8.30 </a:t>
            </a:r>
            <a:r>
              <a:rPr lang="zh-CN" altLang="en-US" sz="4100" dirty="0"/>
              <a:t>周日</a:t>
            </a:r>
            <a:br>
              <a:rPr lang="en-US" altLang="zh-CN" sz="4100" dirty="0"/>
            </a:br>
            <a:r>
              <a:rPr lang="zh-CN" altLang="en-US" sz="4100" dirty="0"/>
              <a:t>上午</a:t>
            </a:r>
            <a:r>
              <a:rPr lang="en-US" altLang="zh-CN" sz="4100" dirty="0"/>
              <a:t>9:30-10:30</a:t>
            </a:r>
            <a:endParaRPr lang="en-US" sz="4100" dirty="0"/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7FA5C59A-4003-4B5D-B4F7-6B8C547CE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AB89F5-8779-4F54-AC63-603C1C8F8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FE2A06-E028-40D5-AC78-41D3F6309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8">
            <a:extLst>
              <a:ext uri="{FF2B5EF4-FFF2-40B4-BE49-F238E27FC236}">
                <a16:creationId xmlns:a16="http://schemas.microsoft.com/office/drawing/2014/main" id="{DB9C54D8-8AD1-4363-9068-BC78DE74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19" y="977099"/>
            <a:ext cx="514420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3EB4EB-EBD0-4E3F-9C10-09F3A3C77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30" y="3526496"/>
            <a:ext cx="35115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FB5A863F-5222-4F82-82F2-CD95CF2BE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D096BA-66B4-43D3-A27A-589B04C93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7547781D-82C4-1842-B4E1-0896765ADEF3}"/>
              </a:ext>
            </a:extLst>
          </p:cNvPr>
          <p:cNvSpPr txBox="1">
            <a:spLocks/>
          </p:cNvSpPr>
          <p:nvPr/>
        </p:nvSpPr>
        <p:spPr>
          <a:xfrm>
            <a:off x="7049627" y="3918776"/>
            <a:ext cx="4176384" cy="125975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CN" sz="3600" dirty="0">
                <a:solidFill>
                  <a:schemeClr val="accent1">
                    <a:lumMod val="75000"/>
                  </a:schemeClr>
                </a:solidFill>
              </a:rPr>
              <a:t>腾讯会议号</a:t>
            </a:r>
          </a:p>
          <a:p>
            <a:pPr>
              <a:spcAft>
                <a:spcPts val="600"/>
              </a:spcAft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505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0475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4435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98449"/>
              </p:ext>
            </p:extLst>
          </p:nvPr>
        </p:nvGraphicFramePr>
        <p:xfrm>
          <a:off x="1108417" y="938764"/>
          <a:ext cx="5144507" cy="42128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5325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3429182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</a:tblGrid>
              <a:tr h="402185">
                <a:tc>
                  <a:txBody>
                    <a:bodyPr/>
                    <a:lstStyle/>
                    <a:p>
                      <a:r>
                        <a:rPr lang="en-CN" sz="2000"/>
                        <a:t>主持</a:t>
                      </a:r>
                    </a:p>
                  </a:txBody>
                  <a:tcPr marL="79696" marR="79696" marT="39848" marB="39848"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潮满满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张昱皓</a:t>
                      </a:r>
                      <a:endParaRPr lang="en-CN" sz="2000" dirty="0"/>
                    </a:p>
                  </a:txBody>
                  <a:tcPr marL="79696" marR="79696" marT="39848" marB="39848"/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658742">
                <a:tc>
                  <a:txBody>
                    <a:bodyPr/>
                    <a:lstStyle/>
                    <a:p>
                      <a:r>
                        <a:rPr lang="en-CN" sz="2000" b="0" dirty="0"/>
                        <a:t>分享</a:t>
                      </a:r>
                      <a:r>
                        <a:rPr lang="en-US" altLang="zh-CN" sz="2000" b="0" dirty="0"/>
                        <a:t>1</a:t>
                      </a:r>
                      <a:endParaRPr lang="en-CN" sz="2000" b="0" dirty="0"/>
                    </a:p>
                  </a:txBody>
                  <a:tcPr marL="79696" marR="79696" marT="39848" marB="39848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头马演讲俱乐部</a:t>
                      </a:r>
                      <a:endParaRPr lang="en-US" altLang="zh-CN" sz="2000" b="0" dirty="0"/>
                    </a:p>
                    <a:p>
                      <a:r>
                        <a:rPr lang="zh-CN" altLang="en-CN" sz="2000" b="0" dirty="0"/>
                        <a:t>张</a:t>
                      </a:r>
                      <a:r>
                        <a:rPr lang="zh-CN" altLang="en-US" sz="2000" b="0" dirty="0"/>
                        <a:t>雅萍 （</a:t>
                      </a:r>
                      <a:r>
                        <a:rPr lang="en-US" altLang="zh-CN" sz="2000" b="0" dirty="0"/>
                        <a:t>25min</a:t>
                      </a:r>
                      <a:r>
                        <a:rPr lang="zh-CN" altLang="en-US" sz="2000" b="0" dirty="0"/>
                        <a:t>）</a:t>
                      </a:r>
                      <a:endParaRPr lang="en-CN" sz="2000" b="0" dirty="0"/>
                    </a:p>
                  </a:txBody>
                  <a:tcPr marL="79696" marR="79696" marT="39848" marB="39848"/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348588">
                <a:tc>
                  <a:txBody>
                    <a:bodyPr/>
                    <a:lstStyle/>
                    <a:p>
                      <a:r>
                        <a:rPr lang="en-CN" sz="2000" b="0" dirty="0"/>
                        <a:t>讨论</a:t>
                      </a:r>
                    </a:p>
                  </a:txBody>
                  <a:tcPr marL="79696" marR="79696" marT="39848" marB="39848"/>
                </a:tc>
                <a:tc>
                  <a:txBody>
                    <a:bodyPr/>
                    <a:lstStyle/>
                    <a:p>
                      <a:endParaRPr lang="en-CN" sz="2000" b="0" dirty="0"/>
                    </a:p>
                  </a:txBody>
                  <a:tcPr marL="79696" marR="79696" marT="39848" marB="39848"/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402185">
                <a:tc>
                  <a:txBody>
                    <a:bodyPr/>
                    <a:lstStyle/>
                    <a:p>
                      <a:r>
                        <a:rPr lang="en-CN" sz="2000" b="0"/>
                        <a:t>评估</a:t>
                      </a:r>
                      <a:r>
                        <a:rPr lang="en-US" altLang="zh-CN" sz="2000" b="0"/>
                        <a:t>1</a:t>
                      </a:r>
                      <a:endParaRPr lang="en-CN" sz="2000" b="0"/>
                    </a:p>
                  </a:txBody>
                  <a:tcPr marL="79696" marR="79696" marT="39848" marB="39848"/>
                </a:tc>
                <a:tc>
                  <a:txBody>
                    <a:bodyPr/>
                    <a:lstStyle/>
                    <a:p>
                      <a:r>
                        <a:rPr lang="en-CN" sz="2000" b="0" dirty="0"/>
                        <a:t>曾颖</a:t>
                      </a:r>
                    </a:p>
                  </a:txBody>
                  <a:tcPr marL="79696" marR="79696" marT="39848" marB="39848"/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228275">
                <a:tc gridSpan="2">
                  <a:txBody>
                    <a:bodyPr/>
                    <a:lstStyle/>
                    <a:p>
                      <a:endParaRPr lang="en-CN" sz="900" b="0"/>
                    </a:p>
                  </a:txBody>
                  <a:tcPr marL="79696" marR="79696" marT="39848" marB="39848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651218">
                <a:tc>
                  <a:txBody>
                    <a:bodyPr/>
                    <a:lstStyle/>
                    <a:p>
                      <a:r>
                        <a:rPr lang="en-CN" sz="2000" b="0"/>
                        <a:t>分享</a:t>
                      </a:r>
                      <a:r>
                        <a:rPr lang="en-US" altLang="zh-CN" sz="2000" b="0"/>
                        <a:t>2</a:t>
                      </a:r>
                      <a:endParaRPr lang="en-CN" sz="2000" b="0"/>
                    </a:p>
                  </a:txBody>
                  <a:tcPr marL="79696" marR="79696" marT="39848" marB="39848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待更新</a:t>
                      </a:r>
                      <a:endParaRPr lang="en-US" altLang="zh-CN" sz="2000" b="0" dirty="0"/>
                    </a:p>
                    <a:p>
                      <a:r>
                        <a:rPr lang="en-CN" sz="2000" b="0" dirty="0"/>
                        <a:t>张俊峰</a:t>
                      </a:r>
                      <a:r>
                        <a:rPr lang="zh-CN" altLang="en-US" sz="2000" b="0" dirty="0"/>
                        <a:t>（</a:t>
                      </a:r>
                      <a:r>
                        <a:rPr lang="en-US" altLang="zh-CN" sz="2000" b="0" dirty="0"/>
                        <a:t>20min</a:t>
                      </a:r>
                      <a:r>
                        <a:rPr lang="zh-CN" altLang="en-US" sz="2000" b="0" dirty="0"/>
                        <a:t>）</a:t>
                      </a:r>
                      <a:endParaRPr lang="en-CN" sz="2000" b="0" dirty="0"/>
                    </a:p>
                  </a:txBody>
                  <a:tcPr marL="79696" marR="79696" marT="39848" marB="39848"/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350472">
                <a:tc>
                  <a:txBody>
                    <a:bodyPr/>
                    <a:lstStyle/>
                    <a:p>
                      <a:r>
                        <a:rPr lang="en-CN" sz="2000" b="0"/>
                        <a:t>讨论</a:t>
                      </a:r>
                    </a:p>
                  </a:txBody>
                  <a:tcPr marL="79696" marR="79696" marT="39848" marB="39848"/>
                </a:tc>
                <a:tc>
                  <a:txBody>
                    <a:bodyPr/>
                    <a:lstStyle/>
                    <a:p>
                      <a:endParaRPr lang="en-CN" sz="2000" b="0" dirty="0"/>
                    </a:p>
                  </a:txBody>
                  <a:tcPr marL="79696" marR="79696" marT="39848" marB="39848"/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402185">
                <a:tc>
                  <a:txBody>
                    <a:bodyPr/>
                    <a:lstStyle/>
                    <a:p>
                      <a:r>
                        <a:rPr lang="en-CN" sz="2000" b="0" dirty="0"/>
                        <a:t>评估</a:t>
                      </a:r>
                      <a:r>
                        <a:rPr lang="en-US" altLang="zh-CN" sz="2000" b="0" dirty="0"/>
                        <a:t>2</a:t>
                      </a:r>
                      <a:endParaRPr lang="en-CN" sz="2000" b="0" dirty="0"/>
                    </a:p>
                  </a:txBody>
                  <a:tcPr marL="79696" marR="79696" marT="39848" marB="398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b="0" dirty="0"/>
                        <a:t>蓉满满</a:t>
                      </a:r>
                    </a:p>
                  </a:txBody>
                  <a:tcPr marL="79696" marR="79696" marT="39848" marB="39848"/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228275">
                <a:tc gridSpan="2">
                  <a:txBody>
                    <a:bodyPr/>
                    <a:lstStyle/>
                    <a:p>
                      <a:endParaRPr lang="en-CN" sz="900" b="0" dirty="0"/>
                    </a:p>
                  </a:txBody>
                  <a:tcPr marL="79696" marR="79696" marT="39848" marB="39848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402185">
                <a:tc>
                  <a:txBody>
                    <a:bodyPr/>
                    <a:lstStyle/>
                    <a:p>
                      <a:r>
                        <a:rPr lang="en-CN" sz="2000" b="0" dirty="0"/>
                        <a:t>总评估</a:t>
                      </a:r>
                    </a:p>
                  </a:txBody>
                  <a:tcPr marL="79696" marR="79696" marT="39848" marB="39848"/>
                </a:tc>
                <a:tc>
                  <a:txBody>
                    <a:bodyPr/>
                    <a:lstStyle/>
                    <a:p>
                      <a:r>
                        <a:rPr lang="en-CN" sz="2000" b="0" dirty="0"/>
                        <a:t>曾威磊</a:t>
                      </a:r>
                    </a:p>
                  </a:txBody>
                  <a:tcPr marL="79696" marR="79696" marT="39848" marB="39848"/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5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2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2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石子塘读书会</a:t>
            </a:r>
            <a:br>
              <a:rPr lang="en-US" sz="4100"/>
            </a:br>
            <a:r>
              <a:rPr lang="en-US" sz="4100"/>
              <a:t>第四次会议</a:t>
            </a:r>
            <a:br>
              <a:rPr lang="en-US" sz="4100"/>
            </a:br>
            <a:r>
              <a:rPr lang="en-US" altLang="zh-CN" sz="4100"/>
              <a:t>9.6 </a:t>
            </a:r>
            <a:r>
              <a:rPr lang="zh-CN" altLang="en-US" sz="4100"/>
              <a:t>周日</a:t>
            </a:r>
            <a:br>
              <a:rPr lang="en-US" altLang="zh-CN" sz="4100"/>
            </a:br>
            <a:r>
              <a:rPr lang="zh-CN" altLang="en-US" sz="4100"/>
              <a:t>上午</a:t>
            </a:r>
            <a:r>
              <a:rPr lang="en-US" altLang="zh-CN" sz="4100"/>
              <a:t>9:30-10:30</a:t>
            </a:r>
            <a:endParaRPr lang="en-US" sz="4100" dirty="0"/>
          </a:p>
        </p:txBody>
      </p:sp>
      <p:cxnSp>
        <p:nvCxnSpPr>
          <p:cNvPr id="49" name="Straight Connector 34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Picture 36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38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7547781D-82C4-1842-B4E1-0896765ADEF3}"/>
              </a:ext>
            </a:extLst>
          </p:cNvPr>
          <p:cNvSpPr txBox="1">
            <a:spLocks/>
          </p:cNvSpPr>
          <p:nvPr/>
        </p:nvSpPr>
        <p:spPr>
          <a:xfrm>
            <a:off x="7049627" y="3918776"/>
            <a:ext cx="4176384" cy="125975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CN" sz="3600" dirty="0">
                <a:solidFill>
                  <a:schemeClr val="accent1">
                    <a:lumMod val="75000"/>
                  </a:schemeClr>
                </a:solidFill>
              </a:rPr>
              <a:t>腾讯会议号</a:t>
            </a:r>
          </a:p>
          <a:p>
            <a:pPr>
              <a:spcAft>
                <a:spcPts val="600"/>
              </a:spcAft>
            </a:pP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505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0475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4435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5976A-36EC-B34D-B59A-96409922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99343"/>
              </p:ext>
            </p:extLst>
          </p:nvPr>
        </p:nvGraphicFramePr>
        <p:xfrm>
          <a:off x="1279098" y="805583"/>
          <a:ext cx="4662305" cy="46607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54223">
                  <a:extLst>
                    <a:ext uri="{9D8B030D-6E8A-4147-A177-3AD203B41FA5}">
                      <a16:colId xmlns:a16="http://schemas.microsoft.com/office/drawing/2014/main" val="610633502"/>
                    </a:ext>
                  </a:extLst>
                </a:gridCol>
                <a:gridCol w="3108082">
                  <a:extLst>
                    <a:ext uri="{9D8B030D-6E8A-4147-A177-3AD203B41FA5}">
                      <a16:colId xmlns:a16="http://schemas.microsoft.com/office/drawing/2014/main" val="1645218618"/>
                    </a:ext>
                  </a:extLst>
                </a:gridCol>
              </a:tblGrid>
              <a:tr h="381644">
                <a:tc>
                  <a:txBody>
                    <a:bodyPr/>
                    <a:lstStyle/>
                    <a:p>
                      <a:r>
                        <a:rPr lang="en-CN" sz="1800"/>
                        <a:t>主持</a:t>
                      </a:r>
                    </a:p>
                  </a:txBody>
                  <a:tcPr marL="72233" marR="72233" marT="36117" marB="36117"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张家豪</a:t>
                      </a:r>
                    </a:p>
                  </a:txBody>
                  <a:tcPr marL="72233" marR="72233" marT="36117" marB="36117"/>
                </a:tc>
                <a:extLst>
                  <a:ext uri="{0D108BD9-81ED-4DB2-BD59-A6C34878D82A}">
                    <a16:rowId xmlns:a16="http://schemas.microsoft.com/office/drawing/2014/main" val="1519264006"/>
                  </a:ext>
                </a:extLst>
              </a:tr>
              <a:tr h="381644">
                <a:tc>
                  <a:txBody>
                    <a:bodyPr/>
                    <a:lstStyle/>
                    <a:p>
                      <a:r>
                        <a:rPr lang="en-CN" sz="1800"/>
                        <a:t>笑话官</a:t>
                      </a:r>
                    </a:p>
                  </a:txBody>
                  <a:tcPr marL="72233" marR="72233" marT="36117" marB="36117"/>
                </a:tc>
                <a:tc>
                  <a:txBody>
                    <a:bodyPr/>
                    <a:lstStyle/>
                    <a:p>
                      <a:r>
                        <a:rPr lang="en-CN" sz="1800"/>
                        <a:t>尹恒子逸</a:t>
                      </a:r>
                    </a:p>
                  </a:txBody>
                  <a:tcPr marL="72233" marR="72233" marT="36117" marB="36117"/>
                </a:tc>
                <a:extLst>
                  <a:ext uri="{0D108BD9-81ED-4DB2-BD59-A6C34878D82A}">
                    <a16:rowId xmlns:a16="http://schemas.microsoft.com/office/drawing/2014/main" val="1316223214"/>
                  </a:ext>
                </a:extLst>
              </a:tr>
              <a:tr h="657904">
                <a:tc>
                  <a:txBody>
                    <a:bodyPr/>
                    <a:lstStyle/>
                    <a:p>
                      <a:r>
                        <a:rPr lang="en-CN" sz="1800" b="0"/>
                        <a:t>分享</a:t>
                      </a:r>
                      <a:r>
                        <a:rPr lang="en-US" altLang="zh-CN" sz="1800" b="0"/>
                        <a:t>1</a:t>
                      </a:r>
                      <a:endParaRPr lang="en-CN" sz="1800" b="0"/>
                    </a:p>
                  </a:txBody>
                  <a:tcPr marL="72233" marR="72233" marT="36117" marB="36117"/>
                </a:tc>
                <a:tc>
                  <a:txBody>
                    <a:bodyPr/>
                    <a:lstStyle/>
                    <a:p>
                      <a:r>
                        <a:rPr lang="zh-CN" altLang="en-US" sz="1800" b="1"/>
                        <a:t>我与小说那些事</a:t>
                      </a:r>
                      <a:endParaRPr lang="en-US" altLang="zh-CN" sz="1800" b="0"/>
                    </a:p>
                    <a:p>
                      <a:r>
                        <a:rPr lang="zh-CN" altLang="en-CN" sz="1800" b="0"/>
                        <a:t>张</a:t>
                      </a:r>
                      <a:r>
                        <a:rPr lang="zh-CN" altLang="en-US" sz="1800" b="0"/>
                        <a:t>婷 （？</a:t>
                      </a:r>
                      <a:r>
                        <a:rPr lang="en-US" altLang="zh-CN" sz="1800" b="0"/>
                        <a:t>min</a:t>
                      </a:r>
                      <a:r>
                        <a:rPr lang="zh-CN" altLang="en-US" sz="1800" b="0"/>
                        <a:t>）</a:t>
                      </a:r>
                      <a:endParaRPr lang="en-CN" sz="1800" b="0"/>
                    </a:p>
                  </a:txBody>
                  <a:tcPr marL="72233" marR="72233" marT="36117" marB="36117"/>
                </a:tc>
                <a:extLst>
                  <a:ext uri="{0D108BD9-81ED-4DB2-BD59-A6C34878D82A}">
                    <a16:rowId xmlns:a16="http://schemas.microsoft.com/office/drawing/2014/main" val="1129298174"/>
                  </a:ext>
                </a:extLst>
              </a:tr>
              <a:tr h="381644">
                <a:tc>
                  <a:txBody>
                    <a:bodyPr/>
                    <a:lstStyle/>
                    <a:p>
                      <a:r>
                        <a:rPr lang="en-CN" sz="1800" b="0"/>
                        <a:t>讨论</a:t>
                      </a:r>
                    </a:p>
                  </a:txBody>
                  <a:tcPr marL="72233" marR="72233" marT="36117" marB="36117"/>
                </a:tc>
                <a:tc>
                  <a:txBody>
                    <a:bodyPr/>
                    <a:lstStyle/>
                    <a:p>
                      <a:endParaRPr lang="en-CN" sz="1800" b="0"/>
                    </a:p>
                  </a:txBody>
                  <a:tcPr marL="72233" marR="72233" marT="36117" marB="36117"/>
                </a:tc>
                <a:extLst>
                  <a:ext uri="{0D108BD9-81ED-4DB2-BD59-A6C34878D82A}">
                    <a16:rowId xmlns:a16="http://schemas.microsoft.com/office/drawing/2014/main" val="4248272808"/>
                  </a:ext>
                </a:extLst>
              </a:tr>
              <a:tr h="381644">
                <a:tc>
                  <a:txBody>
                    <a:bodyPr/>
                    <a:lstStyle/>
                    <a:p>
                      <a:r>
                        <a:rPr lang="en-CN" sz="1800" b="0"/>
                        <a:t>评估</a:t>
                      </a:r>
                      <a:r>
                        <a:rPr lang="en-US" altLang="zh-CN" sz="1800" b="0"/>
                        <a:t>1</a:t>
                      </a:r>
                      <a:endParaRPr lang="en-CN" sz="1800" b="0"/>
                    </a:p>
                  </a:txBody>
                  <a:tcPr marL="72233" marR="72233" marT="36117" marB="36117"/>
                </a:tc>
                <a:tc>
                  <a:txBody>
                    <a:bodyPr/>
                    <a:lstStyle/>
                    <a:p>
                      <a:r>
                        <a:rPr lang="en-CN" sz="1800" b="0"/>
                        <a:t>张俊杰</a:t>
                      </a:r>
                    </a:p>
                  </a:txBody>
                  <a:tcPr marL="72233" marR="72233" marT="36117" marB="36117"/>
                </a:tc>
                <a:extLst>
                  <a:ext uri="{0D108BD9-81ED-4DB2-BD59-A6C34878D82A}">
                    <a16:rowId xmlns:a16="http://schemas.microsoft.com/office/drawing/2014/main" val="2253244884"/>
                  </a:ext>
                </a:extLst>
              </a:tr>
              <a:tr h="145903">
                <a:tc gridSpan="2">
                  <a:txBody>
                    <a:bodyPr/>
                    <a:lstStyle/>
                    <a:p>
                      <a:endParaRPr lang="en-CN" sz="400" b="0" dirty="0"/>
                    </a:p>
                  </a:txBody>
                  <a:tcPr marL="72233" marR="72233" marT="36117" marB="3611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4244352424"/>
                  </a:ext>
                </a:extLst>
              </a:tr>
              <a:tr h="657904">
                <a:tc>
                  <a:txBody>
                    <a:bodyPr/>
                    <a:lstStyle/>
                    <a:p>
                      <a:r>
                        <a:rPr lang="en-CN" sz="1800" b="0"/>
                        <a:t>分享</a:t>
                      </a:r>
                      <a:r>
                        <a:rPr lang="en-US" altLang="zh-CN" sz="1800" b="0"/>
                        <a:t>2</a:t>
                      </a:r>
                      <a:endParaRPr lang="en-CN" sz="1800" b="0"/>
                    </a:p>
                  </a:txBody>
                  <a:tcPr marL="72233" marR="72233" marT="36117" marB="36117"/>
                </a:tc>
                <a:tc>
                  <a:txBody>
                    <a:bodyPr/>
                    <a:lstStyle/>
                    <a:p>
                      <a:r>
                        <a:rPr lang="zh-CN" altLang="en-US" sz="1800" b="1"/>
                        <a:t>养生秘笈</a:t>
                      </a:r>
                      <a:endParaRPr lang="en-US" altLang="zh-CN" sz="1800" b="0"/>
                    </a:p>
                    <a:p>
                      <a:r>
                        <a:rPr lang="en-CN" sz="1800" b="0"/>
                        <a:t>勇满满</a:t>
                      </a:r>
                      <a:r>
                        <a:rPr lang="zh-CN" altLang="en-US" sz="1800" b="0"/>
                        <a:t>（？</a:t>
                      </a:r>
                      <a:r>
                        <a:rPr lang="en-US" altLang="zh-CN" sz="1800" b="0"/>
                        <a:t>min</a:t>
                      </a:r>
                      <a:r>
                        <a:rPr lang="zh-CN" altLang="en-US" sz="1800" b="0"/>
                        <a:t>）</a:t>
                      </a:r>
                      <a:endParaRPr lang="en-CN" sz="1800" b="0"/>
                    </a:p>
                  </a:txBody>
                  <a:tcPr marL="72233" marR="72233" marT="36117" marB="36117"/>
                </a:tc>
                <a:extLst>
                  <a:ext uri="{0D108BD9-81ED-4DB2-BD59-A6C34878D82A}">
                    <a16:rowId xmlns:a16="http://schemas.microsoft.com/office/drawing/2014/main" val="1961316903"/>
                  </a:ext>
                </a:extLst>
              </a:tr>
              <a:tr h="381644">
                <a:tc>
                  <a:txBody>
                    <a:bodyPr/>
                    <a:lstStyle/>
                    <a:p>
                      <a:r>
                        <a:rPr lang="en-CN" sz="1800" b="0"/>
                        <a:t>讨论</a:t>
                      </a:r>
                    </a:p>
                  </a:txBody>
                  <a:tcPr marL="72233" marR="72233" marT="36117" marB="36117"/>
                </a:tc>
                <a:tc>
                  <a:txBody>
                    <a:bodyPr/>
                    <a:lstStyle/>
                    <a:p>
                      <a:endParaRPr lang="en-CN" sz="1800" b="0"/>
                    </a:p>
                  </a:txBody>
                  <a:tcPr marL="72233" marR="72233" marT="36117" marB="36117"/>
                </a:tc>
                <a:extLst>
                  <a:ext uri="{0D108BD9-81ED-4DB2-BD59-A6C34878D82A}">
                    <a16:rowId xmlns:a16="http://schemas.microsoft.com/office/drawing/2014/main" val="2912584977"/>
                  </a:ext>
                </a:extLst>
              </a:tr>
              <a:tr h="381644">
                <a:tc>
                  <a:txBody>
                    <a:bodyPr/>
                    <a:lstStyle/>
                    <a:p>
                      <a:r>
                        <a:rPr lang="en-CN" sz="1800" b="0"/>
                        <a:t>评估</a:t>
                      </a:r>
                      <a:r>
                        <a:rPr lang="en-US" altLang="zh-CN" sz="1800" b="0"/>
                        <a:t>2</a:t>
                      </a:r>
                      <a:endParaRPr lang="en-CN" sz="1800" b="0"/>
                    </a:p>
                  </a:txBody>
                  <a:tcPr marL="72233" marR="72233" marT="36117" marB="3611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0"/>
                        <a:t>大伯伯娘</a:t>
                      </a:r>
                    </a:p>
                  </a:txBody>
                  <a:tcPr marL="72233" marR="72233" marT="36117" marB="36117"/>
                </a:tc>
                <a:extLst>
                  <a:ext uri="{0D108BD9-81ED-4DB2-BD59-A6C34878D82A}">
                    <a16:rowId xmlns:a16="http://schemas.microsoft.com/office/drawing/2014/main" val="175513460"/>
                  </a:ext>
                </a:extLst>
              </a:tr>
              <a:tr h="145903">
                <a:tc gridSpan="2">
                  <a:txBody>
                    <a:bodyPr/>
                    <a:lstStyle/>
                    <a:p>
                      <a:endParaRPr lang="en-CN" sz="400" b="0" dirty="0"/>
                    </a:p>
                  </a:txBody>
                  <a:tcPr marL="72233" marR="72233" marT="36117" marB="36117"/>
                </a:tc>
                <a:tc hMerge="1">
                  <a:txBody>
                    <a:bodyPr/>
                    <a:lstStyle/>
                    <a:p>
                      <a:endParaRPr lang="en-CN" sz="2200" dirty="0"/>
                    </a:p>
                  </a:txBody>
                  <a:tcPr marL="113125" marR="113125" marT="56563" marB="56563"/>
                </a:tc>
                <a:extLst>
                  <a:ext uri="{0D108BD9-81ED-4DB2-BD59-A6C34878D82A}">
                    <a16:rowId xmlns:a16="http://schemas.microsoft.com/office/drawing/2014/main" val="3774223672"/>
                  </a:ext>
                </a:extLst>
              </a:tr>
              <a:tr h="381644">
                <a:tc>
                  <a:txBody>
                    <a:bodyPr/>
                    <a:lstStyle/>
                    <a:p>
                      <a:r>
                        <a:rPr lang="en-CN" sz="1800" b="0"/>
                        <a:t>总评估</a:t>
                      </a:r>
                    </a:p>
                  </a:txBody>
                  <a:tcPr marL="72233" marR="72233" marT="36117" marB="36117"/>
                </a:tc>
                <a:tc>
                  <a:txBody>
                    <a:bodyPr/>
                    <a:lstStyle/>
                    <a:p>
                      <a:r>
                        <a:rPr lang="en-CN" sz="1800" b="0"/>
                        <a:t>曾颖</a:t>
                      </a:r>
                    </a:p>
                  </a:txBody>
                  <a:tcPr marL="72233" marR="72233" marT="36117" marB="36117"/>
                </a:tc>
                <a:extLst>
                  <a:ext uri="{0D108BD9-81ED-4DB2-BD59-A6C34878D82A}">
                    <a16:rowId xmlns:a16="http://schemas.microsoft.com/office/drawing/2014/main" val="2684256771"/>
                  </a:ext>
                </a:extLst>
              </a:tr>
              <a:tr h="381644">
                <a:tc>
                  <a:txBody>
                    <a:bodyPr/>
                    <a:lstStyle/>
                    <a:p>
                      <a:r>
                        <a:rPr lang="en-CN" sz="1800" b="0"/>
                        <a:t>反馈</a:t>
                      </a:r>
                    </a:p>
                  </a:txBody>
                  <a:tcPr marL="72233" marR="72233" marT="36117" marB="36117"/>
                </a:tc>
                <a:tc>
                  <a:txBody>
                    <a:bodyPr/>
                    <a:lstStyle/>
                    <a:p>
                      <a:endParaRPr lang="en-CN" sz="1800" b="0"/>
                    </a:p>
                  </a:txBody>
                  <a:tcPr marL="72233" marR="72233" marT="36117" marB="36117"/>
                </a:tc>
                <a:extLst>
                  <a:ext uri="{0D108BD9-81ED-4DB2-BD59-A6C34878D82A}">
                    <a16:rowId xmlns:a16="http://schemas.microsoft.com/office/drawing/2014/main" val="415779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0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Works cited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0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石子堂读书会 议程规划</vt:lpstr>
      <vt:lpstr>石子塘读书会议程规划</vt:lpstr>
      <vt:lpstr>石子塘读书会 第二次会议 8.23 周日 上午9:30-10:30</vt:lpstr>
      <vt:lpstr>石子塘读书会 第三次会议 8.30 周日 上午9:30-10:30</vt:lpstr>
      <vt:lpstr>石子塘读书会 第四次会议 9.6 周日 上午9:30-10:30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石子堂读书会 议程规划</dc:title>
  <dc:creator>ZengWeilei</dc:creator>
  <cp:lastModifiedBy>ZengWeilei</cp:lastModifiedBy>
  <cp:revision>1</cp:revision>
  <dcterms:created xsi:type="dcterms:W3CDTF">2020-08-31T01:49:53Z</dcterms:created>
  <dcterms:modified xsi:type="dcterms:W3CDTF">2020-08-31T01:50:20Z</dcterms:modified>
</cp:coreProperties>
</file>