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8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80" r:id="rId18"/>
    <p:sldId id="279" r:id="rId19"/>
    <p:sldId id="281" r:id="rId20"/>
    <p:sldId id="282" r:id="rId21"/>
    <p:sldId id="284" r:id="rId22"/>
    <p:sldId id="285" r:id="rId23"/>
    <p:sldId id="286" r:id="rId24"/>
    <p:sldId id="287" r:id="rId25"/>
    <p:sldId id="296" r:id="rId26"/>
    <p:sldId id="288" r:id="rId27"/>
    <p:sldId id="289" r:id="rId28"/>
    <p:sldId id="297" r:id="rId29"/>
    <p:sldId id="290" r:id="rId30"/>
    <p:sldId id="291" r:id="rId31"/>
    <p:sldId id="298" r:id="rId32"/>
    <p:sldId id="292" r:id="rId33"/>
    <p:sldId id="293" r:id="rId34"/>
    <p:sldId id="299" r:id="rId35"/>
    <p:sldId id="294" r:id="rId36"/>
    <p:sldId id="295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1891EA9-D847-4618-A99E-1C09AC44C127}">
          <p14:sldIdLst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80"/>
            <p14:sldId id="279"/>
            <p14:sldId id="281"/>
            <p14:sldId id="282"/>
            <p14:sldId id="284"/>
            <p14:sldId id="285"/>
            <p14:sldId id="286"/>
            <p14:sldId id="287"/>
            <p14:sldId id="296"/>
            <p14:sldId id="288"/>
            <p14:sldId id="289"/>
            <p14:sldId id="297"/>
            <p14:sldId id="290"/>
            <p14:sldId id="291"/>
            <p14:sldId id="298"/>
            <p14:sldId id="292"/>
            <p14:sldId id="293"/>
            <p14:sldId id="299"/>
            <p14:sldId id="294"/>
            <p14:sldId id="295"/>
          </p14:sldIdLst>
        </p14:section>
        <p14:section name="sections are cool, if that helps you organize" id="{05333651-CF79-47FD-87D7-55F5A5F4737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1"/>
    <a:srgbClr val="003399"/>
    <a:srgbClr val="FFCB01"/>
    <a:srgbClr val="3E78DB"/>
    <a:srgbClr val="B0C1E0"/>
    <a:srgbClr val="D4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7"/>
    <p:restoredTop sz="93056" autoAdjust="0"/>
  </p:normalViewPr>
  <p:slideViewPr>
    <p:cSldViewPr snapToGrid="0">
      <p:cViewPr varScale="1">
        <p:scale>
          <a:sx n="142" d="100"/>
          <a:sy n="142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994340"/>
            <a:ext cx="9144000" cy="41508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5-Point Star 4"/>
          <p:cNvSpPr/>
          <p:nvPr userDrawn="1"/>
        </p:nvSpPr>
        <p:spPr>
          <a:xfrm>
            <a:off x="2677066" y="3403600"/>
            <a:ext cx="1450434" cy="1257658"/>
          </a:xfrm>
          <a:prstGeom prst="star5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 userDrawn="1"/>
        </p:nvSpPr>
        <p:spPr>
          <a:xfrm>
            <a:off x="4282257" y="1820401"/>
            <a:ext cx="1450434" cy="1257658"/>
          </a:xfrm>
          <a:prstGeom prst="star5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 userDrawn="1"/>
        </p:nvSpPr>
        <p:spPr>
          <a:xfrm>
            <a:off x="6499945" y="1236190"/>
            <a:ext cx="1450434" cy="1257658"/>
          </a:xfrm>
          <a:prstGeom prst="star5">
            <a:avLst/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8715480" y="2300782"/>
            <a:ext cx="428520" cy="777274"/>
          </a:xfrm>
          <a:custGeom>
            <a:avLst/>
            <a:gdLst>
              <a:gd name="connsiteX0" fmla="*/ 428520 w 428520"/>
              <a:gd name="connsiteY0" fmla="*/ 352145 h 777274"/>
              <a:gd name="connsiteX1" fmla="*/ 428520 w 428520"/>
              <a:gd name="connsiteY1" fmla="*/ 676911 h 777274"/>
              <a:gd name="connsiteX2" fmla="*/ 277007 w 428520"/>
              <a:gd name="connsiteY2" fmla="*/ 777274 h 777274"/>
              <a:gd name="connsiteX3" fmla="*/ 0 w 428520"/>
              <a:gd name="connsiteY3" fmla="*/ 0 h 777274"/>
              <a:gd name="connsiteX4" fmla="*/ 428520 w 428520"/>
              <a:gd name="connsiteY4" fmla="*/ 3 h 777274"/>
              <a:gd name="connsiteX5" fmla="*/ 428520 w 428520"/>
              <a:gd name="connsiteY5" fmla="*/ 283847 h 7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520" h="777274">
                <a:moveTo>
                  <a:pt x="428520" y="352145"/>
                </a:moveTo>
                <a:lnTo>
                  <a:pt x="428520" y="676911"/>
                </a:lnTo>
                <a:lnTo>
                  <a:pt x="277007" y="777274"/>
                </a:lnTo>
                <a:close/>
                <a:moveTo>
                  <a:pt x="0" y="0"/>
                </a:moveTo>
                <a:lnTo>
                  <a:pt x="428520" y="3"/>
                </a:lnTo>
                <a:lnTo>
                  <a:pt x="428520" y="283847"/>
                </a:lnTo>
                <a:close/>
              </a:path>
            </a:pathLst>
          </a:cu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734684" y="4835723"/>
            <a:ext cx="7674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#sf17eu </a:t>
            </a:r>
            <a:r>
              <a:rPr lang="bg-BG" sz="140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•</a:t>
            </a:r>
            <a:r>
              <a:rPr lang="en-US" sz="1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Estoril,</a:t>
            </a:r>
            <a:r>
              <a:rPr lang="en-US" sz="140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Portugal </a:t>
            </a:r>
            <a:r>
              <a:rPr lang="bg-BG" sz="140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•</a:t>
            </a:r>
            <a:r>
              <a:rPr lang="en-US" sz="140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7-10 November 2017</a:t>
            </a:r>
          </a:p>
        </p:txBody>
      </p:sp>
      <p:sp>
        <p:nvSpPr>
          <p:cNvPr id="17" name="Shape 17">
            <a:extLst>
              <a:ext uri="{FF2B5EF4-FFF2-40B4-BE49-F238E27FC236}">
                <a16:creationId xmlns:a16="http://schemas.microsoft.com/office/drawing/2014/main" id="{2B6D7BA3-F29F-440D-A7E2-E9633D3DEE97}"/>
              </a:ext>
            </a:extLst>
          </p:cNvPr>
          <p:cNvSpPr txBox="1"/>
          <p:nvPr userDrawn="1"/>
        </p:nvSpPr>
        <p:spPr>
          <a:xfrm>
            <a:off x="1300163" y="-2181"/>
            <a:ext cx="7286625" cy="996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-DE" sz="4800" dirty="0">
                <a:solidFill>
                  <a:schemeClr val="lt1"/>
                </a:solidFill>
                <a:latin typeface="Tahoma" charset="0"/>
                <a:ea typeface="Tahoma" charset="0"/>
                <a:cs typeface="Tahoma" charset="0"/>
                <a:sym typeface="Oswald"/>
              </a:rPr>
              <a:t>SharkFest ’17 Europe</a:t>
            </a:r>
          </a:p>
        </p:txBody>
      </p:sp>
      <p:sp>
        <p:nvSpPr>
          <p:cNvPr id="19" name="Presenter affiliation">
            <a:extLst>
              <a:ext uri="{FF2B5EF4-FFF2-40B4-BE49-F238E27FC236}">
                <a16:creationId xmlns:a16="http://schemas.microsoft.com/office/drawing/2014/main" id="{5EC9CB8B-3831-4D04-BF4C-E1D679E261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0880" y="4033385"/>
            <a:ext cx="3394800" cy="44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FFCC01"/>
                </a:solidFill>
              </a:defRPr>
            </a:lvl1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Presenter affiliation</a:t>
            </a:r>
          </a:p>
        </p:txBody>
      </p:sp>
      <p:sp>
        <p:nvSpPr>
          <p:cNvPr id="16" name="Presenter company">
            <a:extLst>
              <a:ext uri="{FF2B5EF4-FFF2-40B4-BE49-F238E27FC236}">
                <a16:creationId xmlns:a16="http://schemas.microsoft.com/office/drawing/2014/main" id="{047F67C2-D70E-432D-9ED2-AB20D4D979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9482" y="3709010"/>
            <a:ext cx="3394800" cy="44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FFCC01"/>
                </a:solidFill>
              </a:defRPr>
            </a:lvl1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Presenter name</a:t>
            </a:r>
          </a:p>
        </p:txBody>
      </p:sp>
      <p:sp>
        <p:nvSpPr>
          <p:cNvPr id="21" name="Presentation date">
            <a:extLst>
              <a:ext uri="{FF2B5EF4-FFF2-40B4-BE49-F238E27FC236}">
                <a16:creationId xmlns:a16="http://schemas.microsoft.com/office/drawing/2014/main" id="{26DFB483-51E3-40F0-B22B-0056FDCED3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634" y="3830680"/>
            <a:ext cx="1846800" cy="30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Presentation date</a:t>
            </a:r>
          </a:p>
        </p:txBody>
      </p:sp>
      <p:sp>
        <p:nvSpPr>
          <p:cNvPr id="6" name="Presenter name">
            <a:extLst>
              <a:ext uri="{FF2B5EF4-FFF2-40B4-BE49-F238E27FC236}">
                <a16:creationId xmlns:a16="http://schemas.microsoft.com/office/drawing/2014/main" id="{CB9704F6-70D6-4E22-825D-333F6BB8F8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8084" y="3384636"/>
            <a:ext cx="3394800" cy="44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Presenter name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0A46BE07-FAA3-4B37-ACF6-8612F362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57" y="2505238"/>
            <a:ext cx="2621761" cy="96472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FFCC0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B29B3D7-45D3-44FD-AF00-527AF009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57" y="1236191"/>
            <a:ext cx="4557717" cy="1257658"/>
          </a:xfrm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2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208454" cy="3398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0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plu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6062473" y="1193801"/>
            <a:ext cx="2638934" cy="339860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"/>
          <p:cNvSpPr>
            <a:spLocks noGrp="1"/>
          </p:cNvSpPr>
          <p:nvPr>
            <p:ph sz="quarter" idx="11"/>
          </p:nvPr>
        </p:nvSpPr>
        <p:spPr>
          <a:xfrm>
            <a:off x="492952" y="1193801"/>
            <a:ext cx="5487224" cy="3398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8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"/>
          <p:cNvSpPr>
            <a:spLocks noGrp="1"/>
          </p:cNvSpPr>
          <p:nvPr>
            <p:ph type="pic" sz="quarter" idx="10"/>
          </p:nvPr>
        </p:nvSpPr>
        <p:spPr>
          <a:xfrm>
            <a:off x="492953" y="1193802"/>
            <a:ext cx="8208453" cy="339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ckground star 4"/>
          <p:cNvSpPr/>
          <p:nvPr userDrawn="1"/>
        </p:nvSpPr>
        <p:spPr>
          <a:xfrm>
            <a:off x="8715480" y="2300782"/>
            <a:ext cx="428520" cy="777274"/>
          </a:xfrm>
          <a:custGeom>
            <a:avLst/>
            <a:gdLst>
              <a:gd name="connsiteX0" fmla="*/ 428520 w 428520"/>
              <a:gd name="connsiteY0" fmla="*/ 352145 h 777274"/>
              <a:gd name="connsiteX1" fmla="*/ 428520 w 428520"/>
              <a:gd name="connsiteY1" fmla="*/ 676911 h 777274"/>
              <a:gd name="connsiteX2" fmla="*/ 277007 w 428520"/>
              <a:gd name="connsiteY2" fmla="*/ 777274 h 777274"/>
              <a:gd name="connsiteX3" fmla="*/ 0 w 428520"/>
              <a:gd name="connsiteY3" fmla="*/ 0 h 777274"/>
              <a:gd name="connsiteX4" fmla="*/ 428520 w 428520"/>
              <a:gd name="connsiteY4" fmla="*/ 3 h 777274"/>
              <a:gd name="connsiteX5" fmla="*/ 428520 w 428520"/>
              <a:gd name="connsiteY5" fmla="*/ 283847 h 7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520" h="777274">
                <a:moveTo>
                  <a:pt x="428520" y="352145"/>
                </a:moveTo>
                <a:lnTo>
                  <a:pt x="428520" y="676911"/>
                </a:lnTo>
                <a:lnTo>
                  <a:pt x="277007" y="777274"/>
                </a:lnTo>
                <a:close/>
                <a:moveTo>
                  <a:pt x="0" y="0"/>
                </a:moveTo>
                <a:lnTo>
                  <a:pt x="428520" y="3"/>
                </a:lnTo>
                <a:lnTo>
                  <a:pt x="428520" y="283847"/>
                </a:lnTo>
                <a:close/>
              </a:path>
            </a:pathLst>
          </a:custGeom>
          <a:solidFill>
            <a:srgbClr val="FFCC01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ackground star 3"/>
          <p:cNvSpPr/>
          <p:nvPr userDrawn="1"/>
        </p:nvSpPr>
        <p:spPr>
          <a:xfrm>
            <a:off x="6499945" y="1236190"/>
            <a:ext cx="1450434" cy="1257658"/>
          </a:xfrm>
          <a:prstGeom prst="star5">
            <a:avLst/>
          </a:prstGeom>
          <a:solidFill>
            <a:srgbClr val="FFCC01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ackground star 2"/>
          <p:cNvSpPr/>
          <p:nvPr userDrawn="1"/>
        </p:nvSpPr>
        <p:spPr>
          <a:xfrm>
            <a:off x="4282257" y="1820401"/>
            <a:ext cx="1450434" cy="1257658"/>
          </a:xfrm>
          <a:prstGeom prst="star5">
            <a:avLst/>
          </a:prstGeom>
          <a:solidFill>
            <a:srgbClr val="FFCC01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ackground star 1"/>
          <p:cNvSpPr/>
          <p:nvPr userDrawn="1"/>
        </p:nvSpPr>
        <p:spPr>
          <a:xfrm>
            <a:off x="2677066" y="3403600"/>
            <a:ext cx="1450434" cy="1257658"/>
          </a:xfrm>
          <a:prstGeom prst="star5">
            <a:avLst/>
          </a:prstGeom>
          <a:solidFill>
            <a:srgbClr val="FFCC01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background">
            <a:extLst>
              <a:ext uri="{FF2B5EF4-FFF2-40B4-BE49-F238E27FC236}">
                <a16:creationId xmlns:a16="http://schemas.microsoft.com/office/drawing/2014/main" id="{AE660F5A-E1B8-4D71-8B9A-AAB265CC0DE1}"/>
              </a:ext>
            </a:extLst>
          </p:cNvPr>
          <p:cNvSpPr/>
          <p:nvPr userDrawn="1"/>
        </p:nvSpPr>
        <p:spPr>
          <a:xfrm>
            <a:off x="1" y="4803246"/>
            <a:ext cx="9143999" cy="354006"/>
          </a:xfrm>
          <a:prstGeom prst="rect">
            <a:avLst/>
          </a:prstGeom>
          <a:solidFill>
            <a:srgbClr val="3E7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ooter star 4">
            <a:extLst>
              <a:ext uri="{FF2B5EF4-FFF2-40B4-BE49-F238E27FC236}">
                <a16:creationId xmlns:a16="http://schemas.microsoft.com/office/drawing/2014/main" id="{7AB1C35D-A2E3-459A-8E42-681E8DF35A04}"/>
              </a:ext>
            </a:extLst>
          </p:cNvPr>
          <p:cNvSpPr/>
          <p:nvPr userDrawn="1"/>
        </p:nvSpPr>
        <p:spPr>
          <a:xfrm>
            <a:off x="8892622" y="4890249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ooter star 3">
            <a:extLst>
              <a:ext uri="{FF2B5EF4-FFF2-40B4-BE49-F238E27FC236}">
                <a16:creationId xmlns:a16="http://schemas.microsoft.com/office/drawing/2014/main" id="{1A09CD21-FEF8-4544-A3AD-E0D568DEABFE}"/>
              </a:ext>
            </a:extLst>
          </p:cNvPr>
          <p:cNvSpPr/>
          <p:nvPr userDrawn="1"/>
        </p:nvSpPr>
        <p:spPr>
          <a:xfrm>
            <a:off x="8042143" y="4890249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ooter star 2">
            <a:extLst>
              <a:ext uri="{FF2B5EF4-FFF2-40B4-BE49-F238E27FC236}">
                <a16:creationId xmlns:a16="http://schemas.microsoft.com/office/drawing/2014/main" id="{0C09F4B0-84B7-479F-8ADB-8C419ACCBF43}"/>
              </a:ext>
            </a:extLst>
          </p:cNvPr>
          <p:cNvSpPr/>
          <p:nvPr userDrawn="1"/>
        </p:nvSpPr>
        <p:spPr>
          <a:xfrm>
            <a:off x="2728613" y="4890249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ooter star 1">
            <a:extLst>
              <a:ext uri="{FF2B5EF4-FFF2-40B4-BE49-F238E27FC236}">
                <a16:creationId xmlns:a16="http://schemas.microsoft.com/office/drawing/2014/main" id="{45734C47-5590-48B7-8F42-F75F40F29AF8}"/>
              </a:ext>
            </a:extLst>
          </p:cNvPr>
          <p:cNvSpPr/>
          <p:nvPr userDrawn="1"/>
        </p:nvSpPr>
        <p:spPr>
          <a:xfrm>
            <a:off x="88204" y="4890249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ooter right text"/>
          <p:cNvSpPr/>
          <p:nvPr userDrawn="1"/>
        </p:nvSpPr>
        <p:spPr>
          <a:xfrm>
            <a:off x="8330987" y="4826361"/>
            <a:ext cx="4523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fld id="{21AF9A03-E775-4DF4-8117-2DEF7E79E967}" type="slidenum">
              <a:rPr lang="en-US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pPr algn="ctr"/>
              <a:t>‹#›</a:t>
            </a:fld>
            <a:endParaRPr lang="en-US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Footer centre text"/>
          <p:cNvSpPr txBox="1"/>
          <p:nvPr userDrawn="1"/>
        </p:nvSpPr>
        <p:spPr>
          <a:xfrm>
            <a:off x="2996815" y="4826361"/>
            <a:ext cx="49654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How to rule the world</a:t>
            </a:r>
            <a:r>
              <a:rPr lang="is-I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… by looking at packets!</a:t>
            </a:r>
            <a:endParaRPr lang="en-US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Footer left text">
            <a:extLst>
              <a:ext uri="{FF2B5EF4-FFF2-40B4-BE49-F238E27FC236}">
                <a16:creationId xmlns:a16="http://schemas.microsoft.com/office/drawing/2014/main" id="{4F3B3ADB-E391-456D-9EC0-CB3B3AEA5BA4}"/>
              </a:ext>
            </a:extLst>
          </p:cNvPr>
          <p:cNvSpPr/>
          <p:nvPr userDrawn="1"/>
        </p:nvSpPr>
        <p:spPr>
          <a:xfrm>
            <a:off x="352257" y="4803246"/>
            <a:ext cx="2292302" cy="354006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#sf17eu </a:t>
            </a:r>
            <a:r>
              <a:rPr lang="bg-BG" sz="14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•</a:t>
            </a:r>
            <a:r>
              <a:rPr lang="de-DE" sz="14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de-DE" sz="1400" b="0" i="0" u="none" strike="noStrike" cap="none" dirty="0" err="1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Estoril</a:t>
            </a:r>
            <a:r>
              <a:rPr lang="de-DE" sz="1400" b="0" i="0" u="none" strike="noStrike" cap="none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, Portugal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Header background">
            <a:extLst>
              <a:ext uri="{FF2B5EF4-FFF2-40B4-BE49-F238E27FC236}">
                <a16:creationId xmlns:a16="http://schemas.microsoft.com/office/drawing/2014/main" id="{61465B9C-9F98-4451-AB26-2440E83AE5B4}"/>
              </a:ext>
            </a:extLst>
          </p:cNvPr>
          <p:cNvSpPr/>
          <p:nvPr userDrawn="1"/>
        </p:nvSpPr>
        <p:spPr>
          <a:xfrm>
            <a:off x="1" y="0"/>
            <a:ext cx="9152524" cy="996156"/>
          </a:xfrm>
          <a:prstGeom prst="rect">
            <a:avLst/>
          </a:prstGeom>
          <a:solidFill>
            <a:srgbClr val="4A86E8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Logo" descr="sf logo-white.png">
            <a:extLst>
              <a:ext uri="{FF2B5EF4-FFF2-40B4-BE49-F238E27FC236}">
                <a16:creationId xmlns:a16="http://schemas.microsoft.com/office/drawing/2014/main" id="{7FBD62F8-1AA9-47F6-BD41-D8995584ED7F}"/>
              </a:ext>
            </a:extLst>
          </p:cNvPr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600" y="139198"/>
            <a:ext cx="719049" cy="7130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">
            <a:extLst>
              <a:ext uri="{FF2B5EF4-FFF2-40B4-BE49-F238E27FC236}">
                <a16:creationId xmlns:a16="http://schemas.microsoft.com/office/drawing/2014/main" id="{3E6E6AAA-18D7-40AC-9785-F9740750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953" y="1193801"/>
            <a:ext cx="8208453" cy="339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CC428E0A-43FD-4E6E-A200-5063B4A6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48" y="0"/>
            <a:ext cx="8140277" cy="977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1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8" r:id="rId2"/>
    <p:sldLayoutId id="2147483677" r:id="rId3"/>
    <p:sldLayoutId id="2147483676" r:id="rId4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399"/>
          </a:solidFill>
          <a:latin typeface="Tahoma" charset="0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99"/>
          </a:solidFill>
          <a:latin typeface="Tahoma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399"/>
          </a:solidFill>
          <a:latin typeface="Tahoma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99"/>
          </a:solidFill>
          <a:latin typeface="Tahoma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99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getting-started/getting-started-with-windows-powershell?view=powershell-5.1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12F581-7CA4-4978-A0E6-12BEBCD411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Wireshark Core Developer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5684B5-218A-4C7E-97F9-D5077D5A5D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Trihedral UK Limited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B5E4AE-61C9-4CC0-8092-E549F5478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10 November 2017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3F52C9-627B-4227-97B0-E06F5DB7D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Graham Bloice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Tshark</a:t>
            </a:r>
            <a:r>
              <a:rPr lang="en-GB" dirty="0"/>
              <a:t> Command Line using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3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PowerShell "language", 'help </a:t>
            </a:r>
            <a:r>
              <a:rPr lang="en-GB" dirty="0" err="1"/>
              <a:t>about_Language_Keywords</a:t>
            </a:r>
            <a:r>
              <a:rPr lang="en-GB" dirty="0"/>
              <a:t>'.</a:t>
            </a:r>
          </a:p>
          <a:p>
            <a:r>
              <a:rPr lang="en-GB" dirty="0"/>
              <a:t>Functions; function; </a:t>
            </a:r>
            <a:r>
              <a:rPr lang="en-GB" dirty="0" err="1"/>
              <a:t>param</a:t>
            </a:r>
            <a:r>
              <a:rPr lang="en-GB" dirty="0"/>
              <a:t>; return; begin; process; end; </a:t>
            </a:r>
            <a:r>
              <a:rPr lang="en-GB" dirty="0" err="1"/>
              <a:t>dynamicparam</a:t>
            </a:r>
            <a:r>
              <a:rPr lang="en-GB" dirty="0"/>
              <a:t>; data; filter.</a:t>
            </a:r>
          </a:p>
          <a:p>
            <a:r>
              <a:rPr lang="en-GB" dirty="0"/>
              <a:t>Branching; if; else; </a:t>
            </a:r>
            <a:r>
              <a:rPr lang="en-GB" dirty="0" err="1"/>
              <a:t>elseif</a:t>
            </a:r>
            <a:r>
              <a:rPr lang="en-GB" dirty="0"/>
              <a:t>; switch.</a:t>
            </a:r>
          </a:p>
          <a:p>
            <a:r>
              <a:rPr lang="en-GB" dirty="0"/>
              <a:t>Loops; do </a:t>
            </a:r>
            <a:r>
              <a:rPr lang="en-GB" dirty="0" err="1"/>
              <a:t>while|until</a:t>
            </a:r>
            <a:r>
              <a:rPr lang="en-GB" dirty="0"/>
              <a:t>; while; for; </a:t>
            </a:r>
            <a:r>
              <a:rPr lang="en-GB" dirty="0" err="1"/>
              <a:t>foreach</a:t>
            </a:r>
            <a:r>
              <a:rPr lang="en-GB" dirty="0"/>
              <a:t>; in; break; continue.</a:t>
            </a:r>
          </a:p>
          <a:p>
            <a:r>
              <a:rPr lang="en-GB" dirty="0"/>
              <a:t>Exception handling; try; catch; finally; trap; throw.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Basics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Cmdlets are based on a Verb-­‐Noun pattern, e.g. 'Get-Help'.</a:t>
            </a:r>
          </a:p>
          <a:p>
            <a:endParaRPr lang="en-US" sz="1000" dirty="0"/>
          </a:p>
          <a:p>
            <a:r>
              <a:rPr lang="en-US" sz="2400" dirty="0"/>
              <a:t>To see all commands use 'Get-­Command'.</a:t>
            </a:r>
          </a:p>
          <a:p>
            <a:endParaRPr lang="en-US" sz="900" dirty="0"/>
          </a:p>
          <a:p>
            <a:r>
              <a:rPr lang="en-US" sz="2400" dirty="0"/>
              <a:t>Object properties accessed using "." operator, e.g. '$</a:t>
            </a:r>
            <a:r>
              <a:rPr lang="en-US" sz="2400" dirty="0" err="1"/>
              <a:t>object.property</a:t>
            </a:r>
            <a:r>
              <a:rPr lang="en-US" sz="2400" dirty="0"/>
              <a:t>'.</a:t>
            </a:r>
          </a:p>
          <a:p>
            <a:endParaRPr lang="en-US" sz="900" dirty="0"/>
          </a:p>
          <a:p>
            <a:r>
              <a:rPr lang="en-US" sz="2400" dirty="0"/>
              <a:t>Object member functions accessed using "." operator and passing parameters in parenthesis, e.g. '$</a:t>
            </a:r>
            <a:r>
              <a:rPr lang="en-US" sz="2400" dirty="0" err="1"/>
              <a:t>object.member</a:t>
            </a:r>
            <a:r>
              <a:rPr lang="en-US" sz="2400" dirty="0"/>
              <a:t>($</a:t>
            </a:r>
            <a:r>
              <a:rPr lang="en-US" sz="2400" dirty="0" err="1"/>
              <a:t>aParameter</a:t>
            </a:r>
            <a:r>
              <a:rPr lang="en-US" sz="2400" dirty="0"/>
              <a:t>)'.</a:t>
            </a:r>
          </a:p>
          <a:p>
            <a:endParaRPr lang="en-US" sz="900" dirty="0"/>
          </a:p>
          <a:p>
            <a:r>
              <a:rPr lang="en-US" sz="2400" dirty="0"/>
              <a:t>To inspect object methods and parameters, pipe to Get-Member, e.g. '$a | Get-Member'.</a:t>
            </a:r>
          </a:p>
        </p:txBody>
      </p:sp>
    </p:spTree>
    <p:extLst>
      <p:ext uri="{BB962C8B-B14F-4D97-AF65-F5344CB8AC3E}">
        <p14:creationId xmlns:p14="http://schemas.microsoft.com/office/powerpoint/2010/main" val="34089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Basics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 arguments can be position based or named, e.g. 'Get-Help help' or 'Get-Help -Name help'.</a:t>
            </a:r>
          </a:p>
          <a:p>
            <a:r>
              <a:rPr lang="en-US" dirty="0"/>
              <a:t>Function calls use space to separate arguments, e.g. '</a:t>
            </a:r>
            <a:r>
              <a:rPr lang="en-US" dirty="0" err="1"/>
              <a:t>myFunction</a:t>
            </a:r>
            <a:r>
              <a:rPr lang="en-US" dirty="0"/>
              <a:t> parm1 parm2'.</a:t>
            </a:r>
          </a:p>
          <a:p>
            <a:r>
              <a:rPr lang="en-US" dirty="0"/>
              <a:t>Operators include arithmetic, assignment, comparison, logical, redirection, split/join, type, unary, special. See 'help </a:t>
            </a:r>
            <a:r>
              <a:rPr lang="en-US" dirty="0" err="1"/>
              <a:t>about_operators</a:t>
            </a:r>
            <a:r>
              <a:rPr lang="en-US" dirty="0"/>
              <a:t>'.</a:t>
            </a:r>
          </a:p>
          <a:p>
            <a:r>
              <a:rPr lang="en-US" dirty="0"/>
              <a:t>Access to all of .NET, e.g. '[</a:t>
            </a:r>
            <a:r>
              <a:rPr lang="en-US" dirty="0" err="1"/>
              <a:t>System.Math</a:t>
            </a:r>
            <a:r>
              <a:rPr lang="en-US" dirty="0"/>
              <a:t>]::Sqrt(9)'.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Structured data types, arrays:</a:t>
            </a:r>
          </a:p>
          <a:p>
            <a:pPr lvl="1">
              <a:lnSpc>
                <a:spcPct val="100000"/>
              </a:lnSpc>
              <a:buFont typeface="Tahoma" panose="020B0604030504040204" pitchFamily="34" charset="0"/>
              <a:buChar char="─"/>
            </a:pPr>
            <a:r>
              <a:rPr lang="en-GB" dirty="0"/>
              <a:t>construct with "," operator, e.g. '$a = 1,2,3,4,"data",5'. Can also construct a range with “..” operator, e.g. '$a = 1..10'.</a:t>
            </a:r>
          </a:p>
          <a:p>
            <a:pPr lvl="1">
              <a:lnSpc>
                <a:spcPct val="100000"/>
              </a:lnSpc>
              <a:buFont typeface="Tahoma" panose="020B0604030504040204" pitchFamily="34" charset="0"/>
              <a:buChar char="─"/>
            </a:pPr>
            <a:r>
              <a:rPr lang="en-GB" dirty="0"/>
              <a:t>Access via subscript operator, e.g. '$a[1]'. Negative numbers count from the end, e.g. ‘$a[-1]' for last element.</a:t>
            </a:r>
          </a:p>
          <a:p>
            <a:pPr lvl="1">
              <a:lnSpc>
                <a:spcPct val="100000"/>
              </a:lnSpc>
              <a:buFont typeface="Tahoma" panose="020B0604030504040204" pitchFamily="34" charset="0"/>
              <a:buChar char="─"/>
            </a:pPr>
            <a:r>
              <a:rPr lang="en-GB" dirty="0"/>
              <a:t>Length given by "length" or "Count" properties, e.g. '$</a:t>
            </a:r>
            <a:r>
              <a:rPr lang="en-GB" dirty="0" err="1"/>
              <a:t>a.length</a:t>
            </a:r>
            <a:r>
              <a:rPr lang="en-GB" dirty="0"/>
              <a:t>'.</a:t>
            </a:r>
          </a:p>
          <a:p>
            <a:pPr lvl="1">
              <a:lnSpc>
                <a:spcPct val="100000"/>
              </a:lnSpc>
              <a:buFont typeface="Tahoma" panose="020B0604030504040204" pitchFamily="34" charset="0"/>
              <a:buChar char="─"/>
            </a:pPr>
            <a:r>
              <a:rPr lang="en-GB" dirty="0"/>
              <a:t>Set an element using assign, e.g. '$a[4] = 111' or "</a:t>
            </a:r>
            <a:r>
              <a:rPr lang="en-GB" dirty="0" err="1"/>
              <a:t>SetValue</a:t>
            </a:r>
            <a:r>
              <a:rPr lang="en-GB" dirty="0"/>
              <a:t>" method, e.g. '$</a:t>
            </a:r>
            <a:r>
              <a:rPr lang="en-GB" dirty="0" err="1"/>
              <a:t>a.SetValue</a:t>
            </a:r>
            <a:r>
              <a:rPr lang="en-GB" dirty="0"/>
              <a:t>(111, 4)'.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6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alias is an alternate name or nickname for a cmdlet or command element. See 'help </a:t>
            </a:r>
            <a:r>
              <a:rPr lang="en-GB" dirty="0" err="1"/>
              <a:t>about_aliases</a:t>
            </a:r>
            <a:r>
              <a:rPr lang="en-GB" dirty="0"/>
              <a:t>'. </a:t>
            </a:r>
          </a:p>
          <a:p>
            <a:r>
              <a:rPr lang="en-GB" dirty="0"/>
              <a:t>Many "built-­in" aliases, e.g. 'help' and 'man' are aliases for the 'Get-­Help' cmdlet. </a:t>
            </a:r>
          </a:p>
          <a:p>
            <a:r>
              <a:rPr lang="en-GB" dirty="0"/>
              <a:t>See current aliases with 'Get-Alias' or it’s alias 'alias'. </a:t>
            </a:r>
          </a:p>
          <a:p>
            <a:r>
              <a:rPr lang="en-GB" dirty="0"/>
              <a:t>Create an alias with ’New-Alias', e.g. 'New-Alias </a:t>
            </a:r>
            <a:r>
              <a:rPr lang="en-GB" dirty="0" err="1"/>
              <a:t>tshark</a:t>
            </a:r>
            <a:r>
              <a:rPr lang="en-GB" dirty="0"/>
              <a:t> "C:\Program Files\Wireshark\tshark.exe'''.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Providers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Providers enable access to data stores, e.g. </a:t>
            </a:r>
            <a:r>
              <a:rPr lang="en-GB" dirty="0" err="1"/>
              <a:t>FileSystem</a:t>
            </a:r>
            <a:r>
              <a:rPr lang="en-GB" dirty="0"/>
              <a:t>, Registry, Environment, Active Directory and more.</a:t>
            </a:r>
          </a:p>
          <a:p>
            <a:pPr>
              <a:lnSpc>
                <a:spcPct val="100000"/>
              </a:lnSpc>
            </a:pPr>
            <a:r>
              <a:rPr lang="en-GB" dirty="0"/>
              <a:t>Providers use a "drive" prefix and then a path.</a:t>
            </a:r>
          </a:p>
          <a:p>
            <a:pPr>
              <a:lnSpc>
                <a:spcPct val="100000"/>
              </a:lnSpc>
            </a:pPr>
            <a:r>
              <a:rPr lang="en-GB" dirty="0"/>
              <a:t>To list providers use 'Get-</a:t>
            </a:r>
            <a:r>
              <a:rPr lang="en-GB" dirty="0" err="1"/>
              <a:t>PSProvider</a:t>
            </a:r>
            <a:r>
              <a:rPr lang="en-GB" dirty="0"/>
              <a:t>'.</a:t>
            </a:r>
          </a:p>
          <a:p>
            <a:pPr>
              <a:lnSpc>
                <a:spcPct val="100000"/>
              </a:lnSpc>
            </a:pPr>
            <a:r>
              <a:rPr lang="en-GB" dirty="0"/>
              <a:t>Filesystem provider uses standard drive letters and paths, e.g. 'C:\Temp\Afile.txt'.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Providers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Other drives; Alias, Function, Environment (</a:t>
            </a:r>
            <a:r>
              <a:rPr lang="en-GB" dirty="0" err="1"/>
              <a:t>Env</a:t>
            </a:r>
            <a:r>
              <a:rPr lang="en-GB" dirty="0"/>
              <a:t>), HKLM, Variable and more. To list drives use 'Get-</a:t>
            </a:r>
            <a:r>
              <a:rPr lang="en-GB" dirty="0" err="1"/>
              <a:t>PSDrive</a:t>
            </a:r>
            <a:r>
              <a:rPr lang="en-GB" dirty="0"/>
              <a:t>'. </a:t>
            </a:r>
          </a:p>
          <a:p>
            <a:pPr>
              <a:lnSpc>
                <a:spcPct val="120000"/>
              </a:lnSpc>
            </a:pPr>
            <a:r>
              <a:rPr lang="en-GB" dirty="0"/>
              <a:t>Can create "drives" for own use, e.g. My "captures" drive 'New-</a:t>
            </a:r>
            <a:r>
              <a:rPr lang="en-GB" dirty="0" err="1"/>
              <a:t>PSDrive</a:t>
            </a:r>
            <a:r>
              <a:rPr lang="en-GB" dirty="0"/>
              <a:t> -name CAPS -</a:t>
            </a:r>
            <a:r>
              <a:rPr lang="en-GB" dirty="0" err="1"/>
              <a:t>PSProvider</a:t>
            </a:r>
            <a:r>
              <a:rPr lang="en-GB" dirty="0"/>
              <a:t> </a:t>
            </a:r>
            <a:r>
              <a:rPr lang="en-GB" dirty="0" err="1"/>
              <a:t>FileSystem</a:t>
            </a:r>
            <a:r>
              <a:rPr lang="en-GB" dirty="0"/>
              <a:t> -Root "C:\Temp\Caps" -Description "Captures Directory"'.</a:t>
            </a:r>
          </a:p>
          <a:p>
            <a:pPr>
              <a:lnSpc>
                <a:spcPct val="120000"/>
              </a:lnSpc>
            </a:pPr>
            <a:r>
              <a:rPr lang="en-GB" dirty="0"/>
              <a:t>PowerShell "drives" are only usable from PowerShell cmdlets and functions. Use 'Convert-Path' to pass to other executables.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96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Use Commands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075765"/>
            <a:ext cx="8208454" cy="367777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Lots of aliases that make things familiar from dos or other shells.</a:t>
            </a:r>
          </a:p>
          <a:p>
            <a:endParaRPr lang="en-GB" dirty="0"/>
          </a:p>
          <a:p>
            <a:r>
              <a:rPr lang="en-GB" dirty="0"/>
              <a:t>Directory manipulation:</a:t>
            </a:r>
          </a:p>
          <a:p>
            <a:pPr lvl="1"/>
            <a:r>
              <a:rPr lang="en-GB" dirty="0" err="1"/>
              <a:t>dir</a:t>
            </a:r>
            <a:r>
              <a:rPr lang="en-GB" dirty="0"/>
              <a:t>, cd, md, </a:t>
            </a:r>
            <a:r>
              <a:rPr lang="en-GB" dirty="0" err="1"/>
              <a:t>rd</a:t>
            </a:r>
            <a:r>
              <a:rPr lang="en-GB" dirty="0"/>
              <a:t>, </a:t>
            </a:r>
            <a:r>
              <a:rPr lang="en-GB" dirty="0" err="1"/>
              <a:t>pushd</a:t>
            </a:r>
            <a:r>
              <a:rPr lang="en-GB" dirty="0"/>
              <a:t>, </a:t>
            </a:r>
            <a:r>
              <a:rPr lang="en-GB" dirty="0" err="1"/>
              <a:t>popd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ls, cd, </a:t>
            </a:r>
            <a:r>
              <a:rPr lang="en-GB" dirty="0" err="1"/>
              <a:t>mkdir</a:t>
            </a:r>
            <a:r>
              <a:rPr lang="en-GB" dirty="0"/>
              <a:t>, </a:t>
            </a:r>
            <a:r>
              <a:rPr lang="en-GB" dirty="0" err="1"/>
              <a:t>rmdir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dirty="0"/>
              <a:t>File manipulation:</a:t>
            </a:r>
          </a:p>
          <a:p>
            <a:pPr lvl="1"/>
            <a:r>
              <a:rPr lang="en-GB" dirty="0"/>
              <a:t>type, copy, del, echo.</a:t>
            </a:r>
          </a:p>
          <a:p>
            <a:pPr lvl="1"/>
            <a:r>
              <a:rPr lang="en-GB" dirty="0"/>
              <a:t>cat, </a:t>
            </a:r>
            <a:r>
              <a:rPr lang="en-GB" dirty="0" err="1"/>
              <a:t>cp</a:t>
            </a:r>
            <a:r>
              <a:rPr lang="en-GB" dirty="0"/>
              <a:t>, diff, rm.</a:t>
            </a:r>
          </a:p>
          <a:p>
            <a:pPr lvl="1"/>
            <a:endParaRPr lang="en-GB" dirty="0"/>
          </a:p>
          <a:p>
            <a:r>
              <a:rPr lang="en-GB" dirty="0"/>
              <a:t>Output to a file (output is Unicode by default):</a:t>
            </a:r>
          </a:p>
          <a:p>
            <a:pPr lvl="1"/>
            <a:r>
              <a:rPr lang="en-GB" dirty="0"/>
              <a:t>Redirection using "&gt;", e.g. '"help " + "me" &gt; test.txt'.</a:t>
            </a:r>
          </a:p>
          <a:p>
            <a:pPr lvl="1"/>
            <a:r>
              <a:rPr lang="en-GB" dirty="0"/>
              <a:t>Using Out-File, e.g. '"help " + "me" | Out-File test2.txt'.</a:t>
            </a:r>
          </a:p>
          <a:p>
            <a:pPr lvl="1"/>
            <a:r>
              <a:rPr lang="en-GB" dirty="0"/>
              <a:t>Out-File can set encoding, e.g. '"help " + "me" | Out-File -Encoding ASCII test3.txt'.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3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Use Commands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Counting things in a pipeline, e.g. '$a | measure'.</a:t>
            </a:r>
          </a:p>
          <a:p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Sorting in a pipeline, e.g. '$a | sort', optionally reversed with '-Descending'.</a:t>
            </a:r>
          </a:p>
          <a:p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Selecting the first or last set of elements in a pipeline, e.g. '$a | select -First 5' or 'select -Last 5'.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1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Format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PowerShell can handle csv format, cmdlets to import/export objects to files, and pipeline values, e.g. Export-CSV, Import-CSV, </a:t>
            </a:r>
            <a:r>
              <a:rPr lang="en-GB" dirty="0" err="1"/>
              <a:t>ConvertTo</a:t>
            </a:r>
            <a:r>
              <a:rPr lang="en-GB" dirty="0"/>
              <a:t>-CSV, </a:t>
            </a:r>
            <a:r>
              <a:rPr lang="en-GB" dirty="0" err="1"/>
              <a:t>ConvertFrom</a:t>
            </a:r>
            <a:r>
              <a:rPr lang="en-GB" dirty="0"/>
              <a:t>-CSV.</a:t>
            </a:r>
          </a:p>
          <a:p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Csv input can define field names using first row, or they can be supplied by a ‘-Header' parameter to </a:t>
            </a:r>
            <a:r>
              <a:rPr lang="en-GB" dirty="0" err="1"/>
              <a:t>ConvertFrom</a:t>
            </a:r>
            <a:r>
              <a:rPr lang="en-GB" dirty="0"/>
              <a:t>-CSV.</a:t>
            </a:r>
          </a:p>
          <a:p>
            <a:endParaRPr lang="en-GB" dirty="0"/>
          </a:p>
          <a:p>
            <a:r>
              <a:rPr lang="en-GB" dirty="0"/>
              <a:t>'$a = "first, second", "1,2", "8,9","3,4" | </a:t>
            </a:r>
            <a:r>
              <a:rPr lang="en-GB" dirty="0" err="1"/>
              <a:t>ConvertFrom</a:t>
            </a:r>
            <a:r>
              <a:rPr lang="en-GB" dirty="0"/>
              <a:t>-CSV'.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R&amp;D Software Developer with Trihedral UK Limited, a SCADA/HMI vendor.</a:t>
            </a:r>
          </a:p>
          <a:p>
            <a:r>
              <a:rPr lang="en-US" dirty="0" err="1"/>
              <a:t>Trihedral’s</a:t>
            </a:r>
            <a:r>
              <a:rPr lang="en-US" dirty="0"/>
              <a:t> software products run on Windows.</a:t>
            </a:r>
          </a:p>
          <a:p>
            <a:r>
              <a:rPr lang="en-US" dirty="0"/>
              <a:t>Use Wireshark (and </a:t>
            </a:r>
            <a:r>
              <a:rPr lang="en-US" dirty="0" err="1"/>
              <a:t>Tshark</a:t>
            </a:r>
            <a:r>
              <a:rPr lang="en-US" dirty="0"/>
              <a:t>) for analyzing industrial protocols and telemetry.</a:t>
            </a:r>
          </a:p>
          <a:p>
            <a:r>
              <a:rPr lang="en-US" dirty="0"/>
              <a:t>First contributed to Wireshark source code in 1999, core developer since 2003.</a:t>
            </a:r>
          </a:p>
          <a:p>
            <a:r>
              <a:rPr lang="en-US" dirty="0"/>
              <a:t>PowerShell user since 2006.</a:t>
            </a:r>
          </a:p>
        </p:txBody>
      </p:sp>
    </p:spTree>
    <p:extLst>
      <p:ext uri="{BB962C8B-B14F-4D97-AF65-F5344CB8AC3E}">
        <p14:creationId xmlns:p14="http://schemas.microsoft.com/office/powerpoint/2010/main" val="132537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PowerShell and tshark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How to use PowerShell to process tshark output.</a:t>
            </a:r>
          </a:p>
          <a:p>
            <a:endParaRPr lang="en-GB"/>
          </a:p>
          <a:p>
            <a:r>
              <a:rPr lang="en-GB"/>
              <a:t>Examples shamelessly stolen, with permission from Sake Blok’s SharkFest 2010 presentation.</a:t>
            </a:r>
          </a:p>
          <a:p>
            <a:endParaRPr lang="en-GB"/>
          </a:p>
          <a:p>
            <a:r>
              <a:rPr lang="en-GB"/>
              <a:t>Captures used (example.cap &amp; http.cap) are on https://surf.cloudshark.org (username sharkfest, password sharkfest).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Invoking tshark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By default, the Windows installer doesn’t put the Wireshark directory on the path.</a:t>
            </a:r>
          </a:p>
          <a:p>
            <a:endParaRPr lang="en-GB" dirty="0"/>
          </a:p>
          <a:p>
            <a:r>
              <a:rPr lang="en-GB" dirty="0"/>
              <a:t>Two options:</a:t>
            </a:r>
          </a:p>
          <a:p>
            <a:pPr lvl="1"/>
            <a:r>
              <a:rPr lang="en-GB" dirty="0"/>
              <a:t>Create an alias:</a:t>
            </a:r>
          </a:p>
          <a:p>
            <a:pPr lvl="2"/>
            <a:r>
              <a:rPr lang="en-GB" dirty="0"/>
              <a:t>'New-­Alias </a:t>
            </a:r>
            <a:r>
              <a:rPr lang="en-GB" dirty="0" err="1"/>
              <a:t>tshark</a:t>
            </a:r>
            <a:r>
              <a:rPr lang="en-GB" dirty="0"/>
              <a:t> "path\to\tshark.exe"'.</a:t>
            </a:r>
          </a:p>
          <a:p>
            <a:pPr lvl="1"/>
            <a:r>
              <a:rPr lang="en-GB" dirty="0"/>
              <a:t>Modify the path:</a:t>
            </a:r>
          </a:p>
          <a:p>
            <a:pPr lvl="2"/>
            <a:r>
              <a:rPr lang="en-GB" dirty="0"/>
              <a:t>'$</a:t>
            </a:r>
            <a:r>
              <a:rPr lang="en-GB" dirty="0" err="1"/>
              <a:t>env:Path</a:t>
            </a:r>
            <a:r>
              <a:rPr lang="en-GB" dirty="0"/>
              <a:t> += ";path/to/</a:t>
            </a:r>
            <a:r>
              <a:rPr lang="en-GB" dirty="0" err="1"/>
              <a:t>wireshark</a:t>
            </a:r>
            <a:r>
              <a:rPr lang="en-GB" dirty="0"/>
              <a:t>/directory".</a:t>
            </a:r>
          </a:p>
          <a:p>
            <a:endParaRPr lang="en-GB" dirty="0"/>
          </a:p>
          <a:p>
            <a:r>
              <a:rPr lang="en-GB" dirty="0"/>
              <a:t>Modifying the path gives access to all the other tools, e.g. </a:t>
            </a:r>
            <a:r>
              <a:rPr lang="en-GB" dirty="0" err="1"/>
              <a:t>capinfos</a:t>
            </a:r>
            <a:r>
              <a:rPr lang="en-GB" dirty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4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Communicating with tshark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PowerShell can call tshark, passing in parameters, and then process the output.</a:t>
            </a:r>
          </a:p>
          <a:p>
            <a:r>
              <a:rPr lang="en-GB"/>
              <a:t>Parameters can be awkward, due to delimiters, just quote them all with ".</a:t>
            </a:r>
          </a:p>
          <a:p>
            <a:r>
              <a:rPr lang="en-GB"/>
              <a:t>Tshark produces text, PowerShell interprets this output as an array of text strings.</a:t>
            </a:r>
          </a:p>
          <a:p>
            <a:r>
              <a:rPr lang="en-GB"/>
              <a:t>PowerShell likes csv so tshark parameters for fields are often used, e.g. '-T Fields -E "separator=," -e xxx'.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208454" cy="1049439"/>
          </a:xfrm>
        </p:spPr>
        <p:txBody>
          <a:bodyPr>
            <a:normAutofit/>
          </a:bodyPr>
          <a:lstStyle/>
          <a:p>
            <a:r>
              <a:rPr lang="en-GB" dirty="0"/>
              <a:t>Problem: </a:t>
            </a:r>
          </a:p>
          <a:p>
            <a:pPr lvl="1"/>
            <a:r>
              <a:rPr lang="en-GB" dirty="0"/>
              <a:t>Need http response codes and counts.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DA24FE-EA73-43D9-A2ED-5288B5ABA652}"/>
              </a:ext>
            </a:extLst>
          </p:cNvPr>
          <p:cNvSpPr txBox="1">
            <a:spLocks/>
          </p:cNvSpPr>
          <p:nvPr/>
        </p:nvSpPr>
        <p:spPr>
          <a:xfrm>
            <a:off x="492952" y="2346121"/>
            <a:ext cx="8208454" cy="185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Approach: </a:t>
            </a:r>
          </a:p>
          <a:p>
            <a:pPr lvl="1"/>
            <a:r>
              <a:rPr lang="en-GB" dirty="0"/>
              <a:t>Print only http response code. </a:t>
            </a:r>
          </a:p>
          <a:p>
            <a:pPr lvl="1"/>
            <a:r>
              <a:rPr lang="en-GB" dirty="0"/>
              <a:t>Make sorted table. </a:t>
            </a:r>
          </a:p>
          <a:p>
            <a:pPr lvl="1"/>
            <a:r>
              <a:rPr lang="en-GB" dirty="0"/>
              <a:t>Count.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command: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① </a:t>
            </a:r>
            <a:r>
              <a:rPr lang="en-GB" dirty="0" err="1">
                <a:latin typeface="Lucida Console" panose="020B0609040504020204" pitchFamily="49" charset="0"/>
              </a:rPr>
              <a:t>tshark</a:t>
            </a:r>
            <a:r>
              <a:rPr lang="en-GB" dirty="0">
                <a:latin typeface="Lucida Console" panose="020B0609040504020204" pitchFamily="49" charset="0"/>
              </a:rPr>
              <a:t> -r </a:t>
            </a:r>
            <a:r>
              <a:rPr lang="en-GB" dirty="0" err="1">
                <a:latin typeface="Lucida Console" panose="020B0609040504020204" pitchFamily="49" charset="0"/>
              </a:rPr>
              <a:t>example.cap</a:t>
            </a:r>
            <a:r>
              <a:rPr lang="en-GB" dirty="0">
                <a:latin typeface="Lucida Console" panose="020B0609040504020204" pitchFamily="49" charset="0"/>
              </a:rPr>
              <a:t> -Y </a:t>
            </a:r>
            <a:r>
              <a:rPr lang="en-GB" dirty="0" err="1">
                <a:latin typeface="Lucida Console" panose="020B0609040504020204" pitchFamily="49" charset="0"/>
              </a:rPr>
              <a:t>http.response</a:t>
            </a:r>
            <a:r>
              <a:rPr lang="en-GB" dirty="0">
                <a:latin typeface="Lucida Console" panose="020B0609040504020204" pitchFamily="49" charset="0"/>
              </a:rPr>
              <a:t> `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② </a:t>
            </a:r>
            <a:r>
              <a:rPr lang="en-GB" dirty="0">
                <a:latin typeface="Lucida Console" panose="020B0609040504020204" pitchFamily="49" charset="0"/>
              </a:rPr>
              <a:t>-T fields -e </a:t>
            </a:r>
            <a:r>
              <a:rPr lang="en-GB" dirty="0" err="1">
                <a:latin typeface="Lucida Console" panose="020B0609040504020204" pitchFamily="49" charset="0"/>
              </a:rPr>
              <a:t>http.response.code</a:t>
            </a:r>
            <a:r>
              <a:rPr lang="en-GB" dirty="0">
                <a:latin typeface="Lucida Console" panose="020B0609040504020204" pitchFamily="49" charset="0"/>
              </a:rPr>
              <a:t> |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③ </a:t>
            </a:r>
            <a:r>
              <a:rPr lang="en-GB" dirty="0">
                <a:latin typeface="Lucida Console" panose="020B0609040504020204" pitchFamily="49" charset="0"/>
              </a:rPr>
              <a:t>Group-Object -</a:t>
            </a:r>
            <a:r>
              <a:rPr lang="en-GB" dirty="0" err="1">
                <a:latin typeface="Lucida Console" panose="020B0609040504020204" pitchFamily="49" charset="0"/>
              </a:rPr>
              <a:t>NoElement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r>
              <a:rPr lang="en-GB" dirty="0"/>
              <a:t>Pipeline breakdown: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Calls </a:t>
            </a:r>
            <a:r>
              <a:rPr lang="en-GB" dirty="0" err="1"/>
              <a:t>tshark</a:t>
            </a:r>
            <a:r>
              <a:rPr lang="en-GB" dirty="0"/>
              <a:t>, provides the input file and the filter.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Specifies field output, and the required field.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Pipes the output to group the response codes and count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2"/>
            <a:ext cx="8208454" cy="29747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PS C:\temp\SharkFest\CLI&gt; </a:t>
            </a:r>
            <a:r>
              <a:rPr lang="en-GB" dirty="0" err="1">
                <a:latin typeface="Lucida Console" panose="020B0609040504020204" pitchFamily="49" charset="0"/>
              </a:rPr>
              <a:t>tshark</a:t>
            </a:r>
            <a:r>
              <a:rPr lang="en-GB" dirty="0">
                <a:latin typeface="Lucida Console" panose="020B0609040504020204" pitchFamily="49" charset="0"/>
              </a:rPr>
              <a:t> -r .\</a:t>
            </a:r>
            <a:r>
              <a:rPr lang="en-GB" dirty="0" err="1">
                <a:latin typeface="Lucida Console" panose="020B0609040504020204" pitchFamily="49" charset="0"/>
              </a:rPr>
              <a:t>example.cap</a:t>
            </a:r>
            <a:r>
              <a:rPr lang="en-GB" dirty="0">
                <a:latin typeface="Lucida Console" panose="020B0609040504020204" pitchFamily="49" charset="0"/>
              </a:rPr>
              <a:t> -Y </a:t>
            </a:r>
            <a:r>
              <a:rPr lang="en-GB" dirty="0" err="1">
                <a:latin typeface="Lucida Console" panose="020B0609040504020204" pitchFamily="49" charset="0"/>
              </a:rPr>
              <a:t>http.response</a:t>
            </a:r>
            <a:r>
              <a:rPr lang="en-GB" dirty="0"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 -T fields -e -e </a:t>
            </a:r>
            <a:r>
              <a:rPr lang="en-GB" dirty="0" err="1">
                <a:latin typeface="Lucida Console" panose="020B0609040504020204" pitchFamily="49" charset="0"/>
              </a:rPr>
              <a:t>http.response.code</a:t>
            </a:r>
            <a:r>
              <a:rPr lang="en-GB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 Group-Object -</a:t>
            </a:r>
            <a:r>
              <a:rPr lang="en-GB" dirty="0" err="1">
                <a:latin typeface="Lucida Console" panose="020B0609040504020204" pitchFamily="49" charset="0"/>
              </a:rPr>
              <a:t>NoElement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Count Name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----- ----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97 200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12 302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9 304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05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208454" cy="970498"/>
          </a:xfrm>
        </p:spPr>
        <p:txBody>
          <a:bodyPr>
            <a:normAutofit/>
          </a:bodyPr>
          <a:lstStyle/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Need a list of visited URL’s.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B5BE83-D084-4CEE-837C-345C46710244}"/>
              </a:ext>
            </a:extLst>
          </p:cNvPr>
          <p:cNvSpPr txBox="1">
            <a:spLocks/>
          </p:cNvSpPr>
          <p:nvPr/>
        </p:nvSpPr>
        <p:spPr>
          <a:xfrm>
            <a:off x="492952" y="2380127"/>
            <a:ext cx="8208454" cy="227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Approach: </a:t>
            </a:r>
          </a:p>
          <a:p>
            <a:pPr lvl="1"/>
            <a:r>
              <a:rPr lang="en-GB" dirty="0"/>
              <a:t>Print full request </a:t>
            </a:r>
            <a:r>
              <a:rPr lang="en-GB" dirty="0" err="1"/>
              <a:t>uri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Strip all parameters (e.g. after “?”). </a:t>
            </a:r>
          </a:p>
          <a:p>
            <a:pPr lvl="1"/>
            <a:r>
              <a:rPr lang="en-GB" dirty="0"/>
              <a:t>Count URL’s. </a:t>
            </a:r>
          </a:p>
          <a:p>
            <a:pPr lvl="1"/>
            <a:r>
              <a:rPr lang="en-GB" dirty="0"/>
              <a:t>Return top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26" y="1193801"/>
            <a:ext cx="8651962" cy="3398604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command: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① </a:t>
            </a:r>
            <a:r>
              <a:rPr lang="en-GB" dirty="0" err="1">
                <a:latin typeface="Lucida Console" panose="020B0609040504020204" pitchFamily="49" charset="0"/>
              </a:rPr>
              <a:t>tshark</a:t>
            </a:r>
            <a:r>
              <a:rPr lang="en-GB" dirty="0">
                <a:latin typeface="Lucida Console" panose="020B0609040504020204" pitchFamily="49" charset="0"/>
              </a:rPr>
              <a:t> -r </a:t>
            </a:r>
            <a:r>
              <a:rPr lang="en-GB" dirty="0" err="1">
                <a:latin typeface="Lucida Console" panose="020B0609040504020204" pitchFamily="49" charset="0"/>
              </a:rPr>
              <a:t>example.cap</a:t>
            </a:r>
            <a:r>
              <a:rPr lang="en-GB" dirty="0">
                <a:latin typeface="Lucida Console" panose="020B0609040504020204" pitchFamily="49" charset="0"/>
              </a:rPr>
              <a:t> -Y </a:t>
            </a:r>
            <a:r>
              <a:rPr lang="en-GB" dirty="0" err="1">
                <a:latin typeface="Lucida Console" panose="020B0609040504020204" pitchFamily="49" charset="0"/>
              </a:rPr>
              <a:t>http.request</a:t>
            </a:r>
            <a:r>
              <a:rPr lang="en-GB" dirty="0">
                <a:latin typeface="Lucida Console" panose="020B0609040504020204" pitchFamily="49" charset="0"/>
              </a:rPr>
              <a:t> `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② </a:t>
            </a:r>
            <a:r>
              <a:rPr lang="en-GB" dirty="0">
                <a:latin typeface="Lucida Console" panose="020B0609040504020204" pitchFamily="49" charset="0"/>
              </a:rPr>
              <a:t>-T fields -e </a:t>
            </a:r>
            <a:r>
              <a:rPr lang="en-GB" dirty="0" err="1">
                <a:latin typeface="Lucida Console" panose="020B0609040504020204" pitchFamily="49" charset="0"/>
              </a:rPr>
              <a:t>http.request.full_uri</a:t>
            </a:r>
            <a:r>
              <a:rPr lang="en-GB" dirty="0">
                <a:latin typeface="Lucida Console" panose="020B0609040504020204" pitchFamily="49" charset="0"/>
              </a:rPr>
              <a:t> |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③ </a:t>
            </a:r>
            <a:r>
              <a:rPr lang="en-GB" dirty="0" err="1">
                <a:latin typeface="Lucida Console" panose="020B0609040504020204" pitchFamily="49" charset="0"/>
              </a:rPr>
              <a:t>ForEach</a:t>
            </a:r>
            <a:r>
              <a:rPr lang="en-GB" dirty="0">
                <a:latin typeface="Lucida Console" panose="020B0609040504020204" pitchFamily="49" charset="0"/>
              </a:rPr>
              <a:t>-Object { ($_.Split("?"))[0].Trim() } | Group-Object |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④ </a:t>
            </a:r>
            <a:r>
              <a:rPr lang="en-GB" dirty="0">
                <a:latin typeface="Lucida Console" panose="020B0609040504020204" pitchFamily="49" charset="0"/>
              </a:rPr>
              <a:t>Sort-Object Count -Descending | Select-Object Name, Count -First 10</a:t>
            </a:r>
          </a:p>
          <a:p>
            <a:endParaRPr lang="en-GB" dirty="0"/>
          </a:p>
          <a:p>
            <a:r>
              <a:rPr lang="en-GB" dirty="0"/>
              <a:t>Breakdown: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Calls </a:t>
            </a:r>
            <a:r>
              <a:rPr lang="en-GB" dirty="0" err="1"/>
              <a:t>tshark</a:t>
            </a:r>
            <a:r>
              <a:rPr lang="en-GB" dirty="0"/>
              <a:t>, provides the input file and the filter.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Specifies field output and the required field.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Iterates over the entries, forming a new string from the first part of the URI up to the “?”, trimming leading spaces. Pipes results to group items.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Pipes to sort using member Count in descending order, and then pipes to select the fields and the first 10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1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2 -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3626" y="1095936"/>
            <a:ext cx="8651962" cy="36508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PS C:\temp\SharkFest\CLI&gt; </a:t>
            </a:r>
            <a:r>
              <a:rPr lang="en-US" dirty="0" err="1">
                <a:latin typeface="Lucida Console" panose="020B0609040504020204" pitchFamily="49" charset="0"/>
              </a:rPr>
              <a:t>tshark</a:t>
            </a:r>
            <a:r>
              <a:rPr lang="en-US" dirty="0">
                <a:latin typeface="Lucida Console" panose="020B0609040504020204" pitchFamily="49" charset="0"/>
              </a:rPr>
              <a:t> -r .\</a:t>
            </a:r>
            <a:r>
              <a:rPr lang="en-US" dirty="0" err="1">
                <a:latin typeface="Lucida Console" panose="020B0609040504020204" pitchFamily="49" charset="0"/>
              </a:rPr>
              <a:t>example.cap</a:t>
            </a:r>
            <a:r>
              <a:rPr lang="en-US" dirty="0">
                <a:latin typeface="Lucida Console" panose="020B0609040504020204" pitchFamily="49" charset="0"/>
              </a:rPr>
              <a:t> -Y </a:t>
            </a:r>
            <a:r>
              <a:rPr lang="en-US" dirty="0" err="1">
                <a:latin typeface="Lucida Console" panose="020B0609040504020204" pitchFamily="49" charset="0"/>
              </a:rPr>
              <a:t>http.request</a:t>
            </a:r>
            <a:r>
              <a:rPr lang="en-US" dirty="0">
                <a:latin typeface="Lucida Console" panose="020B0609040504020204" pitchFamily="49" charset="0"/>
              </a:rPr>
              <a:t> -T fields -e </a:t>
            </a:r>
            <a:r>
              <a:rPr lang="en-US" dirty="0" err="1">
                <a:latin typeface="Lucida Console" panose="020B0609040504020204" pitchFamily="49" charset="0"/>
              </a:rPr>
              <a:t>http.request.full_uri</a:t>
            </a:r>
            <a:r>
              <a:rPr lang="en-US" dirty="0">
                <a:latin typeface="Lucida Console" panose="020B0609040504020204" pitchFamily="49" charset="0"/>
              </a:rPr>
              <a:t> `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 -T fields -e </a:t>
            </a:r>
            <a:r>
              <a:rPr lang="en-US" dirty="0" err="1">
                <a:latin typeface="Lucida Console" panose="020B0609040504020204" pitchFamily="49" charset="0"/>
              </a:rPr>
              <a:t>http.request.full_uri</a:t>
            </a:r>
            <a:r>
              <a:rPr lang="en-US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 </a:t>
            </a:r>
            <a:r>
              <a:rPr lang="en-US" dirty="0" err="1">
                <a:latin typeface="Lucida Console" panose="020B0609040504020204" pitchFamily="49" charset="0"/>
              </a:rPr>
              <a:t>ForEach</a:t>
            </a:r>
            <a:r>
              <a:rPr lang="en-US" dirty="0">
                <a:latin typeface="Lucida Console" panose="020B0609040504020204" pitchFamily="49" charset="0"/>
              </a:rPr>
              <a:t>-Object { ($_.Split("?"))[0].Trim() } | Group-Object |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&gt;&gt; Sort-Object Count -Descending | Select-Object Name, Count -First 10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Name                                                        Count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----                                                        -----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http://home.euronet.nl/professional/webmail/imp/mailbox.php    26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http://home.euronet.nl/images/button_login.gif                  6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http://home.euronet.nl/professional/webmail/imp/message.php     6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http://home.euronet.nl/javascript/skyscraper.js              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http://home.euronet.nl/javascript/zoek.js                    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http://home.euronet.nl/professional/login/login_check.php    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http://home.euronet.nl/javascript/algemeen.js                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http://home.euronet.nl/professional/emailmanager/status.php  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http://home.euronet.nl/professional/login/logout.php            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http://home.euronet.nl/homepage.php      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3339369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2"/>
            <a:ext cx="8208454" cy="95973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Problem: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Need to see only data from a specific session, i.e. have a cookie "PHPSESSID=c0bb9d04cebbc765bc9bc366f663fcaf"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9AD101-3586-4264-B387-1B0E9447ED0F}"/>
              </a:ext>
            </a:extLst>
          </p:cNvPr>
          <p:cNvSpPr txBox="1">
            <a:spLocks/>
          </p:cNvSpPr>
          <p:nvPr/>
        </p:nvSpPr>
        <p:spPr>
          <a:xfrm>
            <a:off x="492952" y="2153541"/>
            <a:ext cx="8208454" cy="658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Output:</a:t>
            </a:r>
          </a:p>
          <a:p>
            <a:pPr lvl="1"/>
            <a:r>
              <a:rPr lang="en-GB" dirty="0"/>
              <a:t>Will return a new capture file with the required data.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631321-2F99-47CD-B693-92642BE9BAF9}"/>
              </a:ext>
            </a:extLst>
          </p:cNvPr>
          <p:cNvSpPr txBox="1">
            <a:spLocks/>
          </p:cNvSpPr>
          <p:nvPr/>
        </p:nvSpPr>
        <p:spPr>
          <a:xfrm>
            <a:off x="492952" y="2888480"/>
            <a:ext cx="8208454" cy="1734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Approach: </a:t>
            </a:r>
          </a:p>
          <a:p>
            <a:pPr lvl="1"/>
            <a:r>
              <a:rPr lang="en-GB" dirty="0"/>
              <a:t>Select packets that contain the cookie. </a:t>
            </a:r>
          </a:p>
          <a:p>
            <a:pPr lvl="1"/>
            <a:r>
              <a:rPr lang="en-GB" dirty="0"/>
              <a:t>Grab the </a:t>
            </a:r>
            <a:r>
              <a:rPr lang="en-GB" dirty="0" err="1"/>
              <a:t>tcp</a:t>
            </a:r>
            <a:r>
              <a:rPr lang="en-GB" dirty="0"/>
              <a:t> stream index of these packets </a:t>
            </a:r>
          </a:p>
          <a:p>
            <a:pPr lvl="1"/>
            <a:r>
              <a:rPr lang="en-GB" dirty="0"/>
              <a:t>Create a new filter with these streams. </a:t>
            </a:r>
          </a:p>
          <a:p>
            <a:pPr lvl="1"/>
            <a:r>
              <a:rPr lang="en-GB" dirty="0"/>
              <a:t>Use filter to extract sessions. </a:t>
            </a:r>
          </a:p>
          <a:p>
            <a:pPr lvl="1"/>
            <a:r>
              <a:rPr lang="en-GB" dirty="0"/>
              <a:t>Save packets to a new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208454" cy="547593"/>
          </a:xfrm>
        </p:spPr>
        <p:txBody>
          <a:bodyPr>
            <a:normAutofit/>
          </a:bodyPr>
          <a:lstStyle/>
          <a:p>
            <a:r>
              <a:rPr lang="en-GB" dirty="0"/>
              <a:t>PowerShell, an introduction.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CE927D-6BC5-4CE6-B96F-4622A9ADDF01}"/>
              </a:ext>
            </a:extLst>
          </p:cNvPr>
          <p:cNvSpPr txBox="1">
            <a:spLocks/>
          </p:cNvSpPr>
          <p:nvPr/>
        </p:nvSpPr>
        <p:spPr>
          <a:xfrm>
            <a:off x="840334" y="2288381"/>
            <a:ext cx="7779231" cy="910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Using </a:t>
            </a:r>
            <a:r>
              <a:rPr lang="en-GB" dirty="0" err="1"/>
              <a:t>Tshark</a:t>
            </a:r>
            <a:r>
              <a:rPr lang="en-GB" dirty="0"/>
              <a:t> with PowerShell, converting *nix commands.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FD5B3-B69B-41B4-9A69-BA4DA6AA1B17}"/>
              </a:ext>
            </a:extLst>
          </p:cNvPr>
          <p:cNvSpPr txBox="1">
            <a:spLocks/>
          </p:cNvSpPr>
          <p:nvPr/>
        </p:nvSpPr>
        <p:spPr>
          <a:xfrm>
            <a:off x="1342358" y="3746266"/>
            <a:ext cx="7660448" cy="64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Q&amp;A.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591842" cy="339860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The command: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3800" dirty="0"/>
              <a:t>① </a:t>
            </a:r>
            <a:r>
              <a:rPr lang="en-GB" sz="2500" dirty="0" err="1">
                <a:latin typeface="Lucida Console" panose="020B0609040504020204" pitchFamily="49" charset="0"/>
              </a:rPr>
              <a:t>tshark</a:t>
            </a:r>
            <a:r>
              <a:rPr lang="en-GB" sz="2500" dirty="0">
                <a:latin typeface="Lucida Console" panose="020B0609040504020204" pitchFamily="49" charset="0"/>
              </a:rPr>
              <a:t> -r </a:t>
            </a:r>
            <a:r>
              <a:rPr lang="en-GB" sz="2500" dirty="0" err="1">
                <a:latin typeface="Lucida Console" panose="020B0609040504020204" pitchFamily="49" charset="0"/>
              </a:rPr>
              <a:t>example.cap</a:t>
            </a:r>
            <a:r>
              <a:rPr lang="en-GB" sz="2500" dirty="0">
                <a:latin typeface="Lucida Console" panose="020B0609040504020204" pitchFamily="49" charset="0"/>
              </a:rPr>
              <a:t> -w </a:t>
            </a:r>
            <a:r>
              <a:rPr lang="en-GB" sz="2500" dirty="0" err="1">
                <a:latin typeface="Lucida Console" panose="020B0609040504020204" pitchFamily="49" charset="0"/>
              </a:rPr>
              <a:t>cookie.pcapng</a:t>
            </a:r>
            <a:r>
              <a:rPr lang="en-GB" sz="2500" dirty="0">
                <a:latin typeface="Lucida Console" panose="020B0609040504020204" pitchFamily="49" charset="0"/>
              </a:rPr>
              <a:t> `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3800" dirty="0"/>
              <a:t>② </a:t>
            </a:r>
            <a:r>
              <a:rPr lang="en-GB" sz="2500" dirty="0">
                <a:latin typeface="Lucida Console" panose="020B0609040504020204" pitchFamily="49" charset="0"/>
              </a:rPr>
              <a:t>-Y ((</a:t>
            </a:r>
            <a:r>
              <a:rPr lang="en-GB" sz="2500" dirty="0" err="1">
                <a:latin typeface="Lucida Console" panose="020B0609040504020204" pitchFamily="49" charset="0"/>
              </a:rPr>
              <a:t>tshark</a:t>
            </a:r>
            <a:r>
              <a:rPr lang="en-GB" sz="2500" dirty="0">
                <a:latin typeface="Lucida Console" panose="020B0609040504020204" pitchFamily="49" charset="0"/>
              </a:rPr>
              <a:t> -r </a:t>
            </a:r>
            <a:r>
              <a:rPr lang="en-GB" sz="2500" dirty="0" err="1">
                <a:latin typeface="Lucida Console" panose="020B0609040504020204" pitchFamily="49" charset="0"/>
              </a:rPr>
              <a:t>example.cap</a:t>
            </a:r>
            <a:r>
              <a:rPr lang="en-GB" sz="2500" dirty="0">
                <a:latin typeface="Lucida Console" panose="020B0609040504020204" pitchFamily="49" charset="0"/>
              </a:rPr>
              <a:t> -T fields -e </a:t>
            </a:r>
            <a:r>
              <a:rPr lang="en-GB" sz="2500" dirty="0" err="1">
                <a:latin typeface="Lucida Console" panose="020B0609040504020204" pitchFamily="49" charset="0"/>
              </a:rPr>
              <a:t>tcp.stream</a:t>
            </a:r>
            <a:r>
              <a:rPr lang="en-GB" sz="2500" dirty="0">
                <a:latin typeface="Lucida Console" panose="020B0609040504020204" pitchFamily="49" charset="0"/>
              </a:rPr>
              <a:t> `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3800" dirty="0"/>
              <a:t>③ </a:t>
            </a:r>
            <a:r>
              <a:rPr lang="en-GB" sz="2500" dirty="0">
                <a:latin typeface="Lucida Console" panose="020B0609040504020204" pitchFamily="49" charset="0"/>
              </a:rPr>
              <a:t>-Y "</a:t>
            </a:r>
            <a:r>
              <a:rPr lang="en-GB" sz="2500" dirty="0" err="1">
                <a:latin typeface="Lucida Console" panose="020B0609040504020204" pitchFamily="49" charset="0"/>
              </a:rPr>
              <a:t>http.request</a:t>
            </a:r>
            <a:r>
              <a:rPr lang="en-GB" sz="2500" dirty="0">
                <a:latin typeface="Lucida Console" panose="020B0609040504020204" pitchFamily="49" charset="0"/>
              </a:rPr>
              <a:t> and </a:t>
            </a:r>
            <a:r>
              <a:rPr lang="en-GB" sz="2500" dirty="0" err="1">
                <a:latin typeface="Lucida Console" panose="020B0609040504020204" pitchFamily="49" charset="0"/>
              </a:rPr>
              <a:t>http.cookie</a:t>
            </a:r>
            <a:r>
              <a:rPr lang="en-GB" sz="2500" dirty="0">
                <a:latin typeface="Lucida Console" panose="020B0609040504020204" pitchFamily="49" charset="0"/>
              </a:rPr>
              <a:t> contains c0bb9d04cebbc765bc9bc366f663fcaf" |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3800" dirty="0"/>
              <a:t>④ </a:t>
            </a:r>
            <a:r>
              <a:rPr lang="en-GB" sz="2500" dirty="0" err="1">
                <a:latin typeface="Lucida Console" panose="020B0609040504020204" pitchFamily="49" charset="0"/>
              </a:rPr>
              <a:t>ForEach</a:t>
            </a:r>
            <a:r>
              <a:rPr lang="en-GB" sz="2500" dirty="0">
                <a:latin typeface="Lucida Console" panose="020B0609040504020204" pitchFamily="49" charset="0"/>
              </a:rPr>
              <a:t>-Object { " </a:t>
            </a:r>
            <a:r>
              <a:rPr lang="en-GB" sz="2500" dirty="0" err="1">
                <a:latin typeface="Lucida Console" panose="020B0609040504020204" pitchFamily="49" charset="0"/>
              </a:rPr>
              <a:t>tcp.stream</a:t>
            </a:r>
            <a:r>
              <a:rPr lang="en-GB" sz="2500" dirty="0">
                <a:latin typeface="Lucida Console" panose="020B0609040504020204" pitchFamily="49" charset="0"/>
              </a:rPr>
              <a:t> == {0}" –f $_} ) -join "||")</a:t>
            </a:r>
          </a:p>
          <a:p>
            <a:endParaRPr lang="en-GB" dirty="0"/>
          </a:p>
          <a:p>
            <a:r>
              <a:rPr lang="en-GB" dirty="0"/>
              <a:t>Breakdown: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Calls </a:t>
            </a:r>
            <a:r>
              <a:rPr lang="en-GB" dirty="0" err="1"/>
              <a:t>tshark</a:t>
            </a:r>
            <a:r>
              <a:rPr lang="en-GB" dirty="0"/>
              <a:t>, provides the input and output files.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Specifies a filter, contents in (). Filter is a call to </a:t>
            </a:r>
            <a:r>
              <a:rPr lang="en-GB" dirty="0" err="1"/>
              <a:t>tshark</a:t>
            </a:r>
            <a:r>
              <a:rPr lang="en-GB" dirty="0"/>
              <a:t> using same input file and printing the </a:t>
            </a:r>
            <a:r>
              <a:rPr lang="en-GB" dirty="0" err="1"/>
              <a:t>tcp.stream</a:t>
            </a:r>
            <a:r>
              <a:rPr lang="en-GB" dirty="0"/>
              <a:t> field.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and which has a filter for the session identifier.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Iterates over the entries, forming a new string from the stream number. Joins each of these strings using “||” as the “or” operator, this is then the filter applied to </a:t>
            </a:r>
            <a:r>
              <a:rPr lang="en-GB" dirty="0" err="1"/>
              <a:t>loacate</a:t>
            </a:r>
            <a:r>
              <a:rPr lang="en-GB" dirty="0"/>
              <a:t> the packets from the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06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3 -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591842" cy="3398604"/>
          </a:xfrm>
        </p:spPr>
        <p:txBody>
          <a:bodyPr>
            <a:normAutofit/>
          </a:bodyPr>
          <a:lstStyle/>
          <a:p>
            <a:r>
              <a:rPr lang="en-US" dirty="0"/>
              <a:t>You’ll have to look in the capture file </a:t>
            </a:r>
            <a:r>
              <a:rPr lang="en-US" dirty="0" err="1"/>
              <a:t>cookie.pcapng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02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2"/>
            <a:ext cx="8208454" cy="887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Problem: </a:t>
            </a:r>
          </a:p>
          <a:p>
            <a:pPr lvl="1"/>
            <a:r>
              <a:rPr lang="en-GB" dirty="0"/>
              <a:t>A particular user has multiple sessions and I need to see all sessions for that user.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619CD-4EA2-407B-ABCA-C4B54B49F4D3}"/>
              </a:ext>
            </a:extLst>
          </p:cNvPr>
          <p:cNvSpPr txBox="1">
            <a:spLocks/>
          </p:cNvSpPr>
          <p:nvPr/>
        </p:nvSpPr>
        <p:spPr>
          <a:xfrm>
            <a:off x="492952" y="2277786"/>
            <a:ext cx="8208454" cy="644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Output: </a:t>
            </a:r>
          </a:p>
          <a:p>
            <a:pPr lvl="1"/>
            <a:r>
              <a:rPr lang="en-GB" dirty="0"/>
              <a:t>Will return a new capture file with the required data.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8CE898-AF6E-4EF1-BC70-2BC96207B8FD}"/>
              </a:ext>
            </a:extLst>
          </p:cNvPr>
          <p:cNvSpPr txBox="1">
            <a:spLocks/>
          </p:cNvSpPr>
          <p:nvPr/>
        </p:nvSpPr>
        <p:spPr>
          <a:xfrm>
            <a:off x="492952" y="3119399"/>
            <a:ext cx="8208454" cy="1491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Approach: </a:t>
            </a:r>
          </a:p>
          <a:p>
            <a:pPr lvl="1"/>
            <a:r>
              <a:rPr lang="en-GB" dirty="0"/>
              <a:t>Print all session cookies for user </a:t>
            </a:r>
            <a:r>
              <a:rPr lang="en-GB" dirty="0" err="1"/>
              <a:t>xxxx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Create a new capture file per session cookie as per previous example. </a:t>
            </a:r>
          </a:p>
          <a:p>
            <a:pPr lvl="1"/>
            <a:r>
              <a:rPr lang="en-GB" dirty="0"/>
              <a:t>Merge files to new output file.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4 - Solution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08F8CC-DD46-4A7F-9636-5F5D55BFE92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93714" y="1070344"/>
            <a:ext cx="8281692" cy="370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Lucida Console" panose="020B0609040504020204" pitchFamily="49" charset="0"/>
              </a:rPr>
              <a:t># Sessions for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>
                <a:solidFill>
                  <a:srgbClr val="008800"/>
                </a:solidFill>
                <a:latin typeface="Lucida Console" panose="020B0609040504020204" pitchFamily="49" charset="0"/>
              </a:rPr>
              <a:t>p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aram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userFilter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http.request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and http contains "$user"'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$cookies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tshark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-r "$file" -Y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userFilter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-T fields -e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http.cookie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"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-Object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.split("=")[2]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$cookie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$cookies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tmpFile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=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_$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cookie.pcapng</a:t>
            </a: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"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  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cookieFilter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=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http.request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http.cookie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contains "$cookie“’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portFilter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tshark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cookieFilter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-T fields -e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tcp.stream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"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Lucida Console" panose="020B06090405040202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-Object {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tcp.</a:t>
            </a:r>
            <a:r>
              <a:rPr lang="en-US" altLang="en-US" sz="14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== {0}" -f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}) -join " or 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tshark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tmpFile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6633"/>
                </a:solidFill>
                <a:effectLst/>
                <a:latin typeface="Lucida Console" panose="020B0609040504020204" pitchFamily="49" charset="0"/>
              </a:rPr>
              <a:t>portFilter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96633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mergecap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-w "$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user.pcapng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"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_*.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pcapng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Lucida Console" panose="020B0609040504020204" pitchFamily="49" charset="0"/>
              </a:rPr>
              <a:t>Remove-Item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tmp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_*.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pcapng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29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4 - Result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08F8CC-DD46-4A7F-9636-5F5D55BFE92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93714" y="1070344"/>
            <a:ext cx="8281692" cy="370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PS C:\temp\SharkFest\CLI&gt; 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.\usersession.ps1 .\</a:t>
            </a:r>
            <a:r>
              <a:rPr lang="en-GB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example.cap</a:t>
            </a:r>
            <a:r>
              <a:rPr lang="en-GB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sake-test1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PS C:\temp\SharkFest\CLI&gt; ls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Directory: C:\temp\SharkFest\CLI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Mode               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LastWriteTime</a:t>
            </a: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Length 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----                -------------         ------ 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-a----       16/03/2008     18:06         921909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example.cap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-a----       02/06/2010     21:12           3297 </a:t>
            </a:r>
            <a:r>
              <a:rPr lang="en-US" altLang="en-US" sz="16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http.cap</a:t>
            </a:r>
            <a:endParaRPr lang="en-US" altLang="en-US" sz="16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-a----       02/11/2017     19:34         601992 sake-test1.pcapng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tx1"/>
                </a:solidFill>
                <a:latin typeface="Lucida Console" panose="020B0609040504020204" pitchFamily="49" charset="0"/>
              </a:rPr>
              <a:t>-a----       01/11/2017     22:50            632 usersession.ps1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71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92952" y="1193801"/>
            <a:ext cx="8431308" cy="3398604"/>
          </a:xfrm>
        </p:spPr>
        <p:txBody>
          <a:bodyPr/>
          <a:lstStyle/>
          <a:p>
            <a:r>
              <a:rPr lang="en-US" dirty="0"/>
              <a:t>Getting started with PowerShell: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https://docs.microsoft.com/en-us/powershell/scripting/getting-started/getting-started-with-windows-powershell?view=powershell-5.1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Technet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https://technet.microsoft.com/en-us/scriptcenter/dd742419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92952" y="1193801"/>
            <a:ext cx="8431308" cy="3398604"/>
          </a:xfrm>
        </p:spPr>
        <p:txBody>
          <a:bodyPr anchor="ctr" anchorCtr="0"/>
          <a:lstStyle/>
          <a:p>
            <a:r>
              <a:rPr lang="en-US" dirty="0"/>
              <a:t>Maybe even </a:t>
            </a:r>
            <a:r>
              <a:rPr lang="en-US"/>
              <a:t>some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6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Audience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92952" y="1193801"/>
            <a:ext cx="8208454" cy="500528"/>
          </a:xfrm>
        </p:spPr>
        <p:txBody>
          <a:bodyPr>
            <a:normAutofit/>
          </a:bodyPr>
          <a:lstStyle/>
          <a:p>
            <a:r>
              <a:rPr lang="en-GB" dirty="0"/>
              <a:t>How many are Windows users?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7CE07D-D5B3-4549-8585-C5873B763706}"/>
              </a:ext>
            </a:extLst>
          </p:cNvPr>
          <p:cNvSpPr txBox="1">
            <a:spLocks/>
          </p:cNvSpPr>
          <p:nvPr/>
        </p:nvSpPr>
        <p:spPr>
          <a:xfrm>
            <a:off x="492952" y="2112683"/>
            <a:ext cx="8208454" cy="50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have heard of PowerShell?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6F28-03DC-4109-BBE5-EDBD2F7A3CF0}"/>
              </a:ext>
            </a:extLst>
          </p:cNvPr>
          <p:cNvSpPr txBox="1">
            <a:spLocks/>
          </p:cNvSpPr>
          <p:nvPr/>
        </p:nvSpPr>
        <p:spPr>
          <a:xfrm>
            <a:off x="492952" y="3040530"/>
            <a:ext cx="8208454" cy="53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have used PowerShell at all?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2D4C09-920D-41B8-AE10-6111C03B687F}"/>
              </a:ext>
            </a:extLst>
          </p:cNvPr>
          <p:cNvSpPr txBox="1">
            <a:spLocks/>
          </p:cNvSpPr>
          <p:nvPr/>
        </p:nvSpPr>
        <p:spPr>
          <a:xfrm>
            <a:off x="492952" y="3990789"/>
            <a:ext cx="8208454" cy="5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399"/>
                </a:solidFill>
                <a:latin typeface="Tahoma" charset="0"/>
                <a:ea typeface="Tahoma" charset="0"/>
                <a:cs typeface="Tahom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use PowerShell frequently?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0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PowerShell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/>
              <a:t>PowerShell is the task automation framework for Windows. </a:t>
            </a:r>
          </a:p>
          <a:p>
            <a:endParaRPr lang="en-GB"/>
          </a:p>
          <a:p>
            <a:r>
              <a:rPr lang="en-GB"/>
              <a:t>Comprised of: </a:t>
            </a:r>
          </a:p>
          <a:p>
            <a:pPr lvl="1"/>
            <a:r>
              <a:rPr lang="en-GB"/>
              <a:t>Command-­‐line shell. </a:t>
            </a:r>
          </a:p>
          <a:p>
            <a:pPr lvl="1"/>
            <a:r>
              <a:rPr lang="en-GB"/>
              <a:t>Scripting language. </a:t>
            </a:r>
          </a:p>
          <a:p>
            <a:pPr lvl="1"/>
            <a:r>
              <a:rPr lang="en-GB"/>
              <a:t>Integrated Scripting Environment (ISE). </a:t>
            </a:r>
          </a:p>
          <a:p>
            <a:endParaRPr lang="en-GB"/>
          </a:p>
          <a:p>
            <a:r>
              <a:rPr lang="en-GB"/>
              <a:t>Built on, and integrated with, .NET Framework </a:t>
            </a:r>
          </a:p>
          <a:p>
            <a:endParaRPr lang="en-GB"/>
          </a:p>
          <a:p>
            <a:r>
              <a:rPr lang="en-GB"/>
              <a:t>Access to COM and WMI. </a:t>
            </a:r>
          </a:p>
          <a:p>
            <a:endParaRPr lang="en-GB"/>
          </a:p>
          <a:p>
            <a:r>
              <a:rPr lang="en-GB"/>
              <a:t>Enables administrators to perform admin tasks on local and remote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3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PowerShell?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Replaces limited functionality of DOS and CMD shells.</a:t>
            </a:r>
          </a:p>
          <a:p>
            <a:endParaRPr lang="en-GB" dirty="0"/>
          </a:p>
          <a:p>
            <a:r>
              <a:rPr lang="en-GB" dirty="0"/>
              <a:t>Allows scripting of Windows systems and products, e.g. OS, Exchange, Active Directory.</a:t>
            </a:r>
          </a:p>
          <a:p>
            <a:endParaRPr lang="en-GB" dirty="0"/>
          </a:p>
          <a:p>
            <a:r>
              <a:rPr lang="en-GB" dirty="0"/>
              <a:t>Incorporated into all new Windows products.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PowerShell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V1.0, arrived with Server 2008.</a:t>
            </a:r>
          </a:p>
          <a:p>
            <a:r>
              <a:rPr lang="en-GB" dirty="0"/>
              <a:t>V2.0, arrived with Windows 7 and Server 2008R2. </a:t>
            </a:r>
          </a:p>
          <a:p>
            <a:r>
              <a:rPr lang="en-GB" dirty="0"/>
              <a:t>V3.0 arrived with Windows 8 and Server 2012.</a:t>
            </a:r>
          </a:p>
          <a:p>
            <a:r>
              <a:rPr lang="en-GB" dirty="0"/>
              <a:t>V4.0 arrived with Windows 8.1 and Server 2012R2.</a:t>
            </a:r>
          </a:p>
          <a:p>
            <a:r>
              <a:rPr lang="en-GB" dirty="0"/>
              <a:t>V5.0 arrived with Windows 10.</a:t>
            </a:r>
          </a:p>
          <a:p>
            <a:r>
              <a:rPr lang="en-GB" dirty="0"/>
              <a:t>V5.1 arrived with Windows 10 RS1 and Server 2016</a:t>
            </a:r>
          </a:p>
          <a:p>
            <a:r>
              <a:rPr lang="en-GB" dirty="0"/>
              <a:t>Now Open Source https://github.com/PowerShell/PowerShell.</a:t>
            </a:r>
          </a:p>
          <a:p>
            <a:r>
              <a:rPr lang="en-GB" dirty="0"/>
              <a:t>PowerShell Core now available for non-Windows platforms.</a:t>
            </a:r>
          </a:p>
          <a:p>
            <a:r>
              <a:rPr lang="en-GB" dirty="0"/>
              <a:t>This presentation only requires V3.0.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PowerShell can execute: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Cmdlets, .NET programs built for PowerShell.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Script Files containing PowerShell commands.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PowerShell functions.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Any other executable program.</a:t>
            </a:r>
          </a:p>
          <a:p>
            <a:pPr>
              <a:lnSpc>
                <a:spcPct val="110000"/>
              </a:lnSpc>
            </a:pPr>
            <a:r>
              <a:rPr lang="en-GB" dirty="0"/>
              <a:t>Has a pipeline, but is object based. Pipeline elements don’t need to reparse textual output.</a:t>
            </a:r>
          </a:p>
          <a:p>
            <a:pPr>
              <a:lnSpc>
                <a:spcPct val="110000"/>
              </a:lnSpc>
            </a:pPr>
            <a:r>
              <a:rPr lang="en-GB" dirty="0"/>
              <a:t>Scripting language is dynamically typed.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Built in cmdlet 'Get-­Help', aliased to 'help' and 'man'</a:t>
            </a:r>
          </a:p>
          <a:p>
            <a:pPr>
              <a:lnSpc>
                <a:spcPct val="110000"/>
              </a:lnSpc>
            </a:pPr>
            <a:r>
              <a:rPr lang="en-GB" dirty="0"/>
              <a:t>Can use wildcards such as "*", e.g. 'help *</a:t>
            </a:r>
            <a:r>
              <a:rPr lang="en-GB" dirty="0" err="1"/>
              <a:t>var</a:t>
            </a:r>
            <a:r>
              <a:rPr lang="en-GB" dirty="0"/>
              <a:t>*'. </a:t>
            </a:r>
          </a:p>
          <a:p>
            <a:pPr>
              <a:lnSpc>
                <a:spcPct val="110000"/>
              </a:lnSpc>
            </a:pPr>
            <a:r>
              <a:rPr lang="en-GB" dirty="0"/>
              <a:t>Help for each command, e.g. 'help Get-Help' or 'Get-­Help -?'. </a:t>
            </a:r>
          </a:p>
          <a:p>
            <a:pPr>
              <a:lnSpc>
                <a:spcPct val="110000"/>
              </a:lnSpc>
            </a:pPr>
            <a:r>
              <a:rPr lang="en-GB" dirty="0"/>
              <a:t>Several levels of help, add switches for more, e.g. -Examples, -Detailed, -Full. </a:t>
            </a:r>
          </a:p>
          <a:p>
            <a:pPr>
              <a:lnSpc>
                <a:spcPct val="110000"/>
              </a:lnSpc>
            </a:pPr>
            <a:r>
              <a:rPr lang="en-GB" dirty="0"/>
              <a:t>Conceptual help, e.g. 'help about*' lists topics.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391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16650</TotalTime>
  <Words>2610</Words>
  <Application>Microsoft Office PowerPoint</Application>
  <PresentationFormat>On-screen Show (16:9)</PresentationFormat>
  <Paragraphs>291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Lucida Console</vt:lpstr>
      <vt:lpstr>Oswald</vt:lpstr>
      <vt:lpstr>Tahoma</vt:lpstr>
      <vt:lpstr>Custom Design</vt:lpstr>
      <vt:lpstr>Tshark Command Line using PowerShell</vt:lpstr>
      <vt:lpstr>Introduction</vt:lpstr>
      <vt:lpstr>Topics</vt:lpstr>
      <vt:lpstr>Audience Participation</vt:lpstr>
      <vt:lpstr>PowerShell Introduction</vt:lpstr>
      <vt:lpstr>Why PowerShell?</vt:lpstr>
      <vt:lpstr>PowerShell Versions</vt:lpstr>
      <vt:lpstr>PowerShell Overview</vt:lpstr>
      <vt:lpstr>PowerShell Help</vt:lpstr>
      <vt:lpstr>PowerShell Keywords</vt:lpstr>
      <vt:lpstr>PowerShell Basics I</vt:lpstr>
      <vt:lpstr>PowerShell Basics II</vt:lpstr>
      <vt:lpstr>PowerShell Data</vt:lpstr>
      <vt:lpstr>PowerShell Aliases</vt:lpstr>
      <vt:lpstr>PowerShell Providers I</vt:lpstr>
      <vt:lpstr>PowerShell Providers II</vt:lpstr>
      <vt:lpstr>Common Use Commands I</vt:lpstr>
      <vt:lpstr>Common Use Commands II</vt:lpstr>
      <vt:lpstr>Data Format Conversion</vt:lpstr>
      <vt:lpstr>PowerShell and tshark</vt:lpstr>
      <vt:lpstr>Invoking tshark</vt:lpstr>
      <vt:lpstr>Communicating with tshark</vt:lpstr>
      <vt:lpstr>Problem 1</vt:lpstr>
      <vt:lpstr>Problem 1 - Solution</vt:lpstr>
      <vt:lpstr>Problem 1 - Result</vt:lpstr>
      <vt:lpstr>Problem 2</vt:lpstr>
      <vt:lpstr>Problem 2 - Solution</vt:lpstr>
      <vt:lpstr>Problem 2 - Result</vt:lpstr>
      <vt:lpstr>Problem 3</vt:lpstr>
      <vt:lpstr>Problem 3 - Solution</vt:lpstr>
      <vt:lpstr>Problem 3 - Result</vt:lpstr>
      <vt:lpstr>Problem 4</vt:lpstr>
      <vt:lpstr>Problem 4 - Solution</vt:lpstr>
      <vt:lpstr>Problem 4 - Result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Bloice</dc:creator>
  <cp:lastModifiedBy>Graham Bloice</cp:lastModifiedBy>
  <cp:revision>94</cp:revision>
  <dcterms:modified xsi:type="dcterms:W3CDTF">2017-11-16T18:09:17Z</dcterms:modified>
</cp:coreProperties>
</file>