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350" r:id="rId2"/>
    <p:sldId id="353" r:id="rId3"/>
    <p:sldId id="352" r:id="rId4"/>
    <p:sldId id="295" r:id="rId5"/>
    <p:sldId id="379" r:id="rId6"/>
    <p:sldId id="380" r:id="rId7"/>
    <p:sldId id="382" r:id="rId8"/>
    <p:sldId id="381" r:id="rId9"/>
    <p:sldId id="383" r:id="rId10"/>
    <p:sldId id="385" r:id="rId11"/>
    <p:sldId id="372" r:id="rId12"/>
    <p:sldId id="387" r:id="rId13"/>
    <p:sldId id="388" r:id="rId14"/>
    <p:sldId id="389" r:id="rId15"/>
    <p:sldId id="367" r:id="rId16"/>
    <p:sldId id="354" r:id="rId17"/>
    <p:sldId id="358" r:id="rId18"/>
    <p:sldId id="359" r:id="rId19"/>
    <p:sldId id="355" r:id="rId20"/>
    <p:sldId id="390" r:id="rId21"/>
    <p:sldId id="369" r:id="rId22"/>
    <p:sldId id="391" r:id="rId23"/>
    <p:sldId id="356" r:id="rId24"/>
    <p:sldId id="370" r:id="rId25"/>
    <p:sldId id="371" r:id="rId26"/>
    <p:sldId id="392" r:id="rId27"/>
    <p:sldId id="373" r:id="rId28"/>
    <p:sldId id="362" r:id="rId29"/>
    <p:sldId id="363" r:id="rId30"/>
    <p:sldId id="364" r:id="rId31"/>
    <p:sldId id="377" r:id="rId32"/>
    <p:sldId id="374" r:id="rId33"/>
    <p:sldId id="290" r:id="rId34"/>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_sperki"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7AA2"/>
    <a:srgbClr val="7592C3"/>
    <a:srgbClr val="A2A2A2"/>
    <a:srgbClr val="BC443A"/>
    <a:srgbClr val="C13535"/>
    <a:srgbClr val="3E3233"/>
    <a:srgbClr val="333333"/>
    <a:srgbClr val="7C7570"/>
    <a:srgbClr val="678D32"/>
    <a:srgbClr val="89B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5777" autoAdjust="0"/>
  </p:normalViewPr>
  <p:slideViewPr>
    <p:cSldViewPr snapToGrid="0">
      <p:cViewPr varScale="1">
        <p:scale>
          <a:sx n="93" d="100"/>
          <a:sy n="93" d="100"/>
        </p:scale>
        <p:origin x="-1200" y="-102"/>
      </p:cViewPr>
      <p:guideLst>
        <p:guide orient="horz" pos="4031"/>
        <p:guide pos="17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9" d="100"/>
          <a:sy n="79" d="100"/>
        </p:scale>
        <p:origin x="-2010" y="-84"/>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a:defRPr sz="1200"/>
            </a:lvl1pPr>
          </a:lstStyle>
          <a:p>
            <a:endParaRPr lang="en-US"/>
          </a:p>
        </p:txBody>
      </p:sp>
      <p:sp>
        <p:nvSpPr>
          <p:cNvPr id="8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a:defRPr sz="1200"/>
            </a:lvl1pPr>
          </a:lstStyle>
          <a:p>
            <a:endParaRPr lang="en-US"/>
          </a:p>
        </p:txBody>
      </p:sp>
      <p:sp>
        <p:nvSpPr>
          <p:cNvPr id="8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a:defRPr sz="1200"/>
            </a:lvl1pPr>
          </a:lstStyle>
          <a:p>
            <a:endParaRPr lang="en-US"/>
          </a:p>
        </p:txBody>
      </p:sp>
      <p:sp>
        <p:nvSpPr>
          <p:cNvPr id="8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a:defRPr sz="1200"/>
            </a:lvl1pPr>
          </a:lstStyle>
          <a:p>
            <a:fld id="{89E858B9-9622-41D4-B86C-CC604D6D2293}" type="slidenum">
              <a:rPr lang="en-US"/>
              <a:pPr/>
              <a:t>‹#›</a:t>
            </a:fld>
            <a:endParaRPr lang="en-US"/>
          </a:p>
        </p:txBody>
      </p:sp>
    </p:spTree>
    <p:extLst>
      <p:ext uri="{BB962C8B-B14F-4D97-AF65-F5344CB8AC3E}">
        <p14:creationId xmlns:p14="http://schemas.microsoft.com/office/powerpoint/2010/main" val="129837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a:defRPr sz="1200"/>
            </a:lvl1pPr>
          </a:lstStyle>
          <a:p>
            <a:endParaRPr lang="en-US"/>
          </a:p>
        </p:txBody>
      </p:sp>
      <p:sp>
        <p:nvSpPr>
          <p:cNvPr id="13315" name="Rectangle 3"/>
          <p:cNvSpPr>
            <a:spLocks noGrp="1" noChangeArrowheads="1"/>
          </p:cNvSpPr>
          <p:nvPr>
            <p:ph type="dt" idx="1"/>
          </p:nvPr>
        </p:nvSpPr>
        <p:spPr bwMode="auto">
          <a:xfrm>
            <a:off x="3965575"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a:defRPr sz="1200"/>
            </a:lvl1pPr>
          </a:lstStyle>
          <a:p>
            <a:endParaRPr lang="en-US"/>
          </a:p>
        </p:txBody>
      </p:sp>
      <p:sp>
        <p:nvSpPr>
          <p:cNvPr id="1331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a:defRPr sz="1200"/>
            </a:lvl1pPr>
          </a:lstStyle>
          <a:p>
            <a:endParaRPr lang="en-US"/>
          </a:p>
        </p:txBody>
      </p:sp>
      <p:sp>
        <p:nvSpPr>
          <p:cNvPr id="13319"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a:defRPr sz="1200"/>
            </a:lvl1pPr>
          </a:lstStyle>
          <a:p>
            <a:fld id="{E391298E-09D2-4F98-B954-86421036320A}" type="slidenum">
              <a:rPr lang="en-US"/>
              <a:pPr/>
              <a:t>‹#›</a:t>
            </a:fld>
            <a:endParaRPr lang="en-US"/>
          </a:p>
        </p:txBody>
      </p:sp>
    </p:spTree>
    <p:extLst>
      <p:ext uri="{BB962C8B-B14F-4D97-AF65-F5344CB8AC3E}">
        <p14:creationId xmlns:p14="http://schemas.microsoft.com/office/powerpoint/2010/main" val="2916745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F597A-686A-4576-BE7F-0D4E414D46DC}" type="slidenum">
              <a:rPr lang="en-US"/>
              <a:pPr/>
              <a:t>4</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Bluetooth</a:t>
            </a:r>
          </a:p>
          <a:p>
            <a:pPr lvl="1"/>
            <a:r>
              <a:rPr lang="en-CA" dirty="0" smtClean="0"/>
              <a:t>(http://www.spinics.net/lists/linux-bluetooth/msg21271.html)</a:t>
            </a:r>
            <a:endParaRPr lang="en-US" dirty="0" smtClean="0"/>
          </a:p>
          <a:p>
            <a:endParaRPr lang="en-US" dirty="0"/>
          </a:p>
        </p:txBody>
      </p:sp>
      <p:sp>
        <p:nvSpPr>
          <p:cNvPr id="4" name="Slide Number Placeholder 3"/>
          <p:cNvSpPr>
            <a:spLocks noGrp="1"/>
          </p:cNvSpPr>
          <p:nvPr>
            <p:ph type="sldNum" sz="quarter" idx="10"/>
          </p:nvPr>
        </p:nvSpPr>
        <p:spPr/>
        <p:txBody>
          <a:bodyPr/>
          <a:lstStyle/>
          <a:p>
            <a:fld id="{E391298E-09D2-4F98-B954-86421036320A}" type="slidenum">
              <a:rPr lang="en-US" smtClean="0"/>
              <a:pPr/>
              <a:t>8</a:t>
            </a:fld>
            <a:endParaRPr lang="en-US"/>
          </a:p>
        </p:txBody>
      </p:sp>
    </p:spTree>
    <p:extLst>
      <p:ext uri="{BB962C8B-B14F-4D97-AF65-F5344CB8AC3E}">
        <p14:creationId xmlns:p14="http://schemas.microsoft.com/office/powerpoint/2010/main" val="426997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F597A-686A-4576-BE7F-0D4E414D46DC}" type="slidenum">
              <a:rPr lang="en-US"/>
              <a:pPr/>
              <a:t>11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F597A-686A-4576-BE7F-0D4E414D46DC}" type="slidenum">
              <a:rPr lang="en-US"/>
              <a:pPr/>
              <a:t>15</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F597A-686A-4576-BE7F-0D4E414D46DC}" type="slidenum">
              <a:rPr lang="en-US"/>
              <a:pPr/>
              <a:t>24</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62E76-295F-4020-AD0F-06FBFB2822AA}" type="slidenum">
              <a:rPr lang="en-US"/>
              <a:pPr/>
              <a:t>33</a:t>
            </a:fld>
            <a:endParaRPr lang="en-US"/>
          </a:p>
        </p:txBody>
      </p:sp>
      <p:sp>
        <p:nvSpPr>
          <p:cNvPr id="75778" name="Rectangle 2"/>
          <p:cNvSpPr>
            <a:spLocks noGrp="1" noRot="1" noChangeAspect="1" noChangeArrowheads="1"/>
          </p:cNvSpPr>
          <p:nvPr>
            <p:ph type="sldImg"/>
          </p:nvPr>
        </p:nvSpPr>
        <p:spPr bwMode="auto">
          <a:xfrm>
            <a:off x="1208088" y="677863"/>
            <a:ext cx="4632325" cy="3473450"/>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898525" y="4376738"/>
            <a:ext cx="5173663" cy="4229100"/>
          </a:xfrm>
          <a:prstGeom prst="rect">
            <a:avLst/>
          </a:prstGeom>
          <a:solidFill>
            <a:srgbClr val="FFFFFF"/>
          </a:solidFill>
          <a:ln>
            <a:solidFill>
              <a:srgbClr val="000000"/>
            </a:solidFill>
            <a:miter lim="800000"/>
            <a:headEnd/>
            <a:tailEnd/>
          </a:ln>
        </p:spPr>
        <p:txBody>
          <a:bodyPr lIns="90305" tIns="45152" rIns="90305" bIns="4515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environment_cell.jpg"/>
          <p:cNvPicPr>
            <a:picLocks noChangeAspect="1"/>
          </p:cNvPicPr>
          <p:nvPr userDrawn="1"/>
        </p:nvPicPr>
        <p:blipFill>
          <a:blip r:embed="rId2" cstate="print"/>
          <a:stretch>
            <a:fillRect/>
          </a:stretch>
        </p:blipFill>
        <p:spPr>
          <a:xfrm>
            <a:off x="4741163" y="1591056"/>
            <a:ext cx="3998539" cy="1882141"/>
          </a:xfrm>
          <a:prstGeom prst="roundRect">
            <a:avLst>
              <a:gd name="adj" fmla="val 6465"/>
            </a:avLst>
          </a:prstGeom>
        </p:spPr>
      </p:pic>
      <p:pic>
        <p:nvPicPr>
          <p:cNvPr id="13" name="Picture 12" descr="qualcomm_11718 copy.jpg"/>
          <p:cNvPicPr>
            <a:picLocks noChangeAspect="1"/>
          </p:cNvPicPr>
          <p:nvPr userDrawn="1"/>
        </p:nvPicPr>
        <p:blipFill>
          <a:blip r:embed="rId3" cstate="print"/>
          <a:srcRect l="10503" t="32269" r="44444"/>
          <a:stretch>
            <a:fillRect/>
          </a:stretch>
        </p:blipFill>
        <p:spPr>
          <a:xfrm>
            <a:off x="4754880" y="3520440"/>
            <a:ext cx="1380744" cy="1655064"/>
          </a:xfrm>
          <a:prstGeom prst="roundRect">
            <a:avLst>
              <a:gd name="adj" fmla="val 7509"/>
            </a:avLst>
          </a:prstGeom>
        </p:spPr>
      </p:pic>
      <p:pic>
        <p:nvPicPr>
          <p:cNvPr id="14" name="Picture 13" descr="qualcomm_16485 copy.jpg"/>
          <p:cNvPicPr>
            <a:picLocks noChangeAspect="1"/>
          </p:cNvPicPr>
          <p:nvPr userDrawn="1"/>
        </p:nvPicPr>
        <p:blipFill>
          <a:blip r:embed="rId4" cstate="print"/>
          <a:srcRect l="2607" t="15721" r="28474" b="27812"/>
          <a:stretch>
            <a:fillRect/>
          </a:stretch>
        </p:blipFill>
        <p:spPr>
          <a:xfrm>
            <a:off x="6208776" y="3538728"/>
            <a:ext cx="2505456" cy="1636776"/>
          </a:xfrm>
          <a:prstGeom prst="roundRect">
            <a:avLst>
              <a:gd name="adj" fmla="val 6266"/>
            </a:avLst>
          </a:prstGeom>
        </p:spPr>
      </p:pic>
      <p:sp>
        <p:nvSpPr>
          <p:cNvPr id="15" name="Rounded Rectangle 14"/>
          <p:cNvSpPr/>
          <p:nvPr userDrawn="1"/>
        </p:nvSpPr>
        <p:spPr bwMode="auto">
          <a:xfrm>
            <a:off x="466344" y="1591056"/>
            <a:ext cx="4206240" cy="3593592"/>
          </a:xfrm>
          <a:prstGeom prst="roundRect">
            <a:avLst>
              <a:gd name="adj" fmla="val 3455"/>
            </a:avLst>
          </a:prstGeom>
          <a:gradFill>
            <a:gsLst>
              <a:gs pos="0">
                <a:schemeClr val="accent2">
                  <a:lumMod val="20000"/>
                  <a:lumOff val="80000"/>
                </a:schemeClr>
              </a:gs>
              <a:gs pos="100000">
                <a:schemeClr val="accent2">
                  <a:lumMod val="60000"/>
                  <a:lumOff val="40000"/>
                </a:scheme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6" name="Text Box 49"/>
          <p:cNvSpPr txBox="1">
            <a:spLocks noChangeArrowheads="1"/>
          </p:cNvSpPr>
          <p:nvPr userDrawn="1"/>
        </p:nvSpPr>
        <p:spPr bwMode="auto">
          <a:xfrm>
            <a:off x="237744" y="6411110"/>
            <a:ext cx="1152144" cy="215444"/>
          </a:xfrm>
          <a:prstGeom prst="rect">
            <a:avLst/>
          </a:prstGeom>
          <a:noFill/>
          <a:ln w="9525">
            <a:noFill/>
            <a:miter lim="800000"/>
            <a:headEnd/>
            <a:tailEnd/>
          </a:ln>
        </p:spPr>
        <p:txBody>
          <a:bodyPr wrap="square" anchor="ctr">
            <a:spAutoFit/>
          </a:bodyPr>
          <a:lstStyle/>
          <a:p>
            <a:r>
              <a:rPr lang="en-US" sz="800" b="1" dirty="0">
                <a:solidFill>
                  <a:schemeClr val="accent1"/>
                </a:solidFill>
              </a:rPr>
              <a:t>PAGE</a:t>
            </a:r>
            <a:r>
              <a:rPr lang="en-US" sz="800" b="1" dirty="0" smtClean="0">
                <a:solidFill>
                  <a:schemeClr val="accent1"/>
                </a:solidFill>
              </a:rPr>
              <a:t>  </a:t>
            </a:r>
            <a:fld id="{DF573F04-0965-4020-B5B5-991C2993D9D9}" type="slidenum">
              <a:rPr lang="en-US" sz="800" b="1" smtClean="0">
                <a:solidFill>
                  <a:schemeClr val="accent1"/>
                </a:solidFill>
              </a:rPr>
              <a:pPr/>
              <a:t>‹#›</a:t>
            </a:fld>
            <a:endParaRPr lang="en-US" sz="800" b="1" dirty="0">
              <a:solidFill>
                <a:schemeClr val="accent1"/>
              </a:solidFill>
            </a:endParaRPr>
          </a:p>
        </p:txBody>
      </p:sp>
      <p:pic>
        <p:nvPicPr>
          <p:cNvPr id="17" name="Picture 16" descr="QuIC.png"/>
          <p:cNvPicPr>
            <a:picLocks noChangeAspect="1"/>
          </p:cNvPicPr>
          <p:nvPr userDrawn="1"/>
        </p:nvPicPr>
        <p:blipFill>
          <a:blip r:embed="rId5" cstate="print"/>
          <a:stretch>
            <a:fillRect/>
          </a:stretch>
        </p:blipFill>
        <p:spPr>
          <a:xfrm>
            <a:off x="6225021" y="6038146"/>
            <a:ext cx="2597104" cy="636974"/>
          </a:xfrm>
          <a:prstGeom prst="rect">
            <a:avLst/>
          </a:prstGeom>
        </p:spPr>
      </p:pic>
      <p:grpSp>
        <p:nvGrpSpPr>
          <p:cNvPr id="8" name="Group 7"/>
          <p:cNvGrpSpPr/>
          <p:nvPr userDrawn="1"/>
        </p:nvGrpSpPr>
        <p:grpSpPr>
          <a:xfrm>
            <a:off x="5806440" y="1271016"/>
            <a:ext cx="2843784" cy="307777"/>
            <a:chOff x="5852160" y="6007608"/>
            <a:chExt cx="2843784" cy="307777"/>
          </a:xfrm>
        </p:grpSpPr>
        <p:sp>
          <p:nvSpPr>
            <p:cNvPr id="9" name="Rectangle 8"/>
            <p:cNvSpPr/>
            <p:nvPr userDrawn="1"/>
          </p:nvSpPr>
          <p:spPr>
            <a:xfrm>
              <a:off x="5852160" y="6007608"/>
              <a:ext cx="2843784" cy="307777"/>
            </a:xfrm>
            <a:prstGeom prst="rect">
              <a:avLst/>
            </a:prstGeom>
          </p:spPr>
          <p:txBody>
            <a:bodyPr wrap="square">
              <a:spAutoFit/>
            </a:bodyPr>
            <a:lstStyle/>
            <a:p>
              <a:pPr algn="r"/>
              <a:r>
                <a:rPr lang="en-US" sz="1400" b="0" i="0" kern="1200" dirty="0" smtClean="0">
                  <a:solidFill>
                    <a:schemeClr val="tx2">
                      <a:lumMod val="60000"/>
                      <a:lumOff val="40000"/>
                    </a:schemeClr>
                  </a:solidFill>
                  <a:latin typeface="Arial" charset="0"/>
                  <a:ea typeface="+mn-ea"/>
                  <a:cs typeface="Arial" charset="0"/>
                </a:rPr>
                <a:t>Open </a:t>
              </a:r>
              <a:r>
                <a:rPr lang="en-US" sz="1400" b="0" i="1" kern="1200" dirty="0" smtClean="0">
                  <a:solidFill>
                    <a:schemeClr val="tx2">
                      <a:lumMod val="60000"/>
                      <a:lumOff val="40000"/>
                    </a:schemeClr>
                  </a:solidFill>
                  <a:latin typeface="Arial" charset="0"/>
                  <a:ea typeface="+mn-ea"/>
                  <a:cs typeface="Arial" charset="0"/>
                </a:rPr>
                <a:t>Source</a:t>
              </a:r>
              <a:r>
                <a:rPr lang="en-US" sz="1400" b="0" i="0" kern="1200" baseline="0" dirty="0" smtClean="0">
                  <a:solidFill>
                    <a:schemeClr val="tx2">
                      <a:lumMod val="60000"/>
                      <a:lumOff val="40000"/>
                    </a:schemeClr>
                  </a:solidFill>
                  <a:latin typeface="Arial" charset="0"/>
                  <a:ea typeface="+mn-ea"/>
                  <a:cs typeface="Arial" charset="0"/>
                </a:rPr>
                <a:t>   </a:t>
              </a:r>
              <a:r>
                <a:rPr lang="en-US" sz="1400" b="0" i="0" kern="1200" dirty="0" smtClean="0">
                  <a:solidFill>
                    <a:schemeClr val="tx2">
                      <a:lumMod val="60000"/>
                      <a:lumOff val="40000"/>
                    </a:schemeClr>
                  </a:solidFill>
                  <a:latin typeface="Arial" charset="0"/>
                  <a:ea typeface="+mn-ea"/>
                  <a:cs typeface="Arial" charset="0"/>
                </a:rPr>
                <a:t>Open </a:t>
              </a:r>
              <a:r>
                <a:rPr lang="en-US" sz="1400" b="0" i="1" kern="1200" dirty="0" smtClean="0">
                  <a:solidFill>
                    <a:schemeClr val="tx2">
                      <a:lumMod val="60000"/>
                      <a:lumOff val="40000"/>
                    </a:schemeClr>
                  </a:solidFill>
                  <a:latin typeface="Arial" charset="0"/>
                  <a:ea typeface="+mn-ea"/>
                  <a:cs typeface="Arial" charset="0"/>
                </a:rPr>
                <a:t>Possibilities</a:t>
              </a:r>
              <a:endParaRPr lang="en-US" sz="1400" b="0" i="1" dirty="0">
                <a:solidFill>
                  <a:schemeClr val="tx2">
                    <a:lumMod val="60000"/>
                    <a:lumOff val="40000"/>
                  </a:schemeClr>
                </a:solidFill>
              </a:endParaRPr>
            </a:p>
          </p:txBody>
        </p:sp>
        <p:cxnSp>
          <p:nvCxnSpPr>
            <p:cNvPr id="10" name="Straight Connector 9"/>
            <p:cNvCxnSpPr/>
            <p:nvPr userDrawn="1"/>
          </p:nvCxnSpPr>
          <p:spPr bwMode="auto">
            <a:xfrm rot="5400000">
              <a:off x="7013448" y="6172200"/>
              <a:ext cx="219456"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grpSp>
      <p:sp>
        <p:nvSpPr>
          <p:cNvPr id="20" name="Content Placeholder 19"/>
          <p:cNvSpPr>
            <a:spLocks noGrp="1"/>
          </p:cNvSpPr>
          <p:nvPr>
            <p:ph sz="quarter" idx="10" hasCustomPrompt="1"/>
          </p:nvPr>
        </p:nvSpPr>
        <p:spPr>
          <a:xfrm>
            <a:off x="695325" y="2971800"/>
            <a:ext cx="3959225" cy="1765300"/>
          </a:xfrm>
        </p:spPr>
        <p:txBody>
          <a:bodyPr/>
          <a:lstStyle>
            <a:lvl1pPr>
              <a:buNone/>
              <a:defRPr sz="2400">
                <a:solidFill>
                  <a:schemeClr val="tx2"/>
                </a:solidFill>
              </a:defRPr>
            </a:lvl1pPr>
          </a:lstStyle>
          <a:p>
            <a:pPr lvl="0"/>
            <a:r>
              <a:rPr lang="en-US" dirty="0" smtClean="0"/>
              <a:t>Section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779" y="273050"/>
            <a:ext cx="8729663" cy="561975"/>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accent2"/>
              </a:buClr>
              <a:defRPr>
                <a:solidFill>
                  <a:srgbClr val="333333"/>
                </a:solidFill>
              </a:defRPr>
            </a:lvl1pPr>
            <a:lvl2pPr>
              <a:buClr>
                <a:schemeClr val="accent1"/>
              </a:buClr>
              <a:defRPr>
                <a:solidFill>
                  <a:srgbClr val="333333"/>
                </a:solidFill>
              </a:defRPr>
            </a:lvl2pPr>
            <a:lvl3pPr>
              <a:buClr>
                <a:schemeClr val="tx2"/>
              </a:buClr>
              <a:defRPr>
                <a:solidFill>
                  <a:srgbClr val="333333"/>
                </a:solidFill>
              </a:defRPr>
            </a:lvl3pPr>
            <a:lvl4pPr>
              <a:buClr>
                <a:schemeClr val="accent1"/>
              </a:buClr>
              <a:buFont typeface="Lucida Grande"/>
              <a:buChar char="»"/>
              <a:defRPr>
                <a:solidFill>
                  <a:srgbClr val="333333"/>
                </a:solidFill>
              </a:defRPr>
            </a:lvl4pPr>
            <a:lvl5pPr>
              <a:buClr>
                <a:schemeClr val="tx2"/>
              </a:buCl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none">
                <a:solidFill>
                  <a:srgbClr val="636568"/>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333333"/>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779" y="273049"/>
            <a:ext cx="8729663" cy="561975"/>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779" y="273050"/>
            <a:ext cx="8729663" cy="561975"/>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63513" y="904108"/>
            <a:ext cx="4279900" cy="5314950"/>
          </a:xfrm>
        </p:spPr>
        <p:txBody>
          <a:bodyPr/>
          <a:lstStyle>
            <a:lvl1pPr>
              <a:defRPr sz="2000">
                <a:solidFill>
                  <a:srgbClr val="333333"/>
                </a:solidFill>
              </a:defRPr>
            </a:lvl1pPr>
            <a:lvl2pPr>
              <a:defRPr sz="1800">
                <a:solidFill>
                  <a:srgbClr val="333333"/>
                </a:solidFill>
              </a:defRPr>
            </a:lvl2pPr>
            <a:lvl3pPr>
              <a:defRPr sz="1600">
                <a:solidFill>
                  <a:srgbClr val="333333"/>
                </a:solidFill>
              </a:defRPr>
            </a:lvl3pPr>
            <a:lvl4pPr>
              <a:defRPr sz="1400">
                <a:solidFill>
                  <a:srgbClr val="333333"/>
                </a:solidFill>
              </a:defRPr>
            </a:lvl4pPr>
            <a:lvl5pPr>
              <a:defRPr sz="1400">
                <a:solidFill>
                  <a:srgbClr val="33333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5813" y="904108"/>
            <a:ext cx="4279900" cy="5314950"/>
          </a:xfrm>
        </p:spPr>
        <p:txBody>
          <a:bodyPr/>
          <a:lstStyle>
            <a:lvl1pPr>
              <a:defRPr sz="2000">
                <a:solidFill>
                  <a:srgbClr val="333333"/>
                </a:solidFill>
              </a:defRPr>
            </a:lvl1pPr>
            <a:lvl2pPr>
              <a:defRPr sz="1800">
                <a:solidFill>
                  <a:srgbClr val="333333"/>
                </a:solidFill>
              </a:defRPr>
            </a:lvl2pPr>
            <a:lvl3pPr>
              <a:defRPr sz="1600">
                <a:solidFill>
                  <a:srgbClr val="333333"/>
                </a:solidFill>
              </a:defRPr>
            </a:lvl3pPr>
            <a:lvl4pPr>
              <a:defRPr sz="1400">
                <a:solidFill>
                  <a:srgbClr val="333333"/>
                </a:solidFill>
              </a:defRPr>
            </a:lvl4pPr>
            <a:lvl5pPr>
              <a:defRPr sz="1400">
                <a:solidFill>
                  <a:srgbClr val="33333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0396" y="274638"/>
            <a:ext cx="8802042" cy="1143000"/>
          </a:xfrm>
        </p:spPr>
        <p:txBody>
          <a:bodyPr/>
          <a:lstStyle>
            <a:lvl1pPr>
              <a:defRPr>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396" y="1535113"/>
            <a:ext cx="4040188" cy="639762"/>
          </a:xfrm>
        </p:spPr>
        <p:txBody>
          <a:bodyPr anchor="b"/>
          <a:lstStyle>
            <a:lvl1pPr marL="0" indent="0">
              <a:buNone/>
              <a:defRPr sz="21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0153" y="2174875"/>
            <a:ext cx="4040188" cy="3951288"/>
          </a:xfrm>
        </p:spPr>
        <p:txBody>
          <a:bodyPr/>
          <a:lstStyle>
            <a:lvl1pPr>
              <a:defRPr sz="2000">
                <a:solidFill>
                  <a:srgbClr val="333333"/>
                </a:solidFill>
              </a:defRPr>
            </a:lvl1pPr>
            <a:lvl2pPr>
              <a:defRPr sz="1800">
                <a:solidFill>
                  <a:srgbClr val="333333"/>
                </a:solidFill>
              </a:defRPr>
            </a:lvl2pPr>
            <a:lvl3pPr>
              <a:defRPr sz="1600">
                <a:solidFill>
                  <a:srgbClr val="333333"/>
                </a:solidFill>
              </a:defRPr>
            </a:lvl3pPr>
            <a:lvl4pPr>
              <a:defRPr sz="1400">
                <a:solidFill>
                  <a:srgbClr val="333333"/>
                </a:solidFill>
              </a:defRPr>
            </a:lvl4pPr>
            <a:lvl5pPr>
              <a:defRPr sz="1400">
                <a:solidFill>
                  <a:srgbClr val="333333"/>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4782" y="1535113"/>
            <a:ext cx="4041775" cy="639762"/>
          </a:xfrm>
        </p:spPr>
        <p:txBody>
          <a:bodyPr anchor="b"/>
          <a:lstStyle>
            <a:lvl1pPr marL="0" indent="0">
              <a:buNone/>
              <a:defRPr sz="21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solidFill>
                  <a:srgbClr val="333333"/>
                </a:solidFill>
              </a:defRPr>
            </a:lvl1pPr>
            <a:lvl2pPr>
              <a:defRPr sz="1800">
                <a:solidFill>
                  <a:srgbClr val="333333"/>
                </a:solidFill>
              </a:defRPr>
            </a:lvl2pPr>
            <a:lvl3pPr>
              <a:defRPr sz="1600">
                <a:solidFill>
                  <a:srgbClr val="333333"/>
                </a:solidFill>
              </a:defRPr>
            </a:lvl3pPr>
            <a:lvl4pPr>
              <a:defRPr sz="1400">
                <a:solidFill>
                  <a:srgbClr val="333333"/>
                </a:solidFill>
              </a:defRPr>
            </a:lvl4pPr>
            <a:lvl5pPr>
              <a:defRPr sz="1400">
                <a:solidFill>
                  <a:srgbClr val="333333"/>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779" y="273050"/>
            <a:ext cx="8729663" cy="561975"/>
          </a:xfrm>
        </p:spPr>
        <p:txBody>
          <a:bodyPr/>
          <a:lstStyle>
            <a:lvl1pPr>
              <a:defRPr>
                <a:solidFill>
                  <a:schemeClr val="accent1"/>
                </a:solidFill>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6" name="Rectangle 15"/>
          <p:cNvSpPr/>
          <p:nvPr userDrawn="1"/>
        </p:nvSpPr>
        <p:spPr bwMode="auto">
          <a:xfrm>
            <a:off x="0" y="5888736"/>
            <a:ext cx="9144000" cy="9692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3" name="Rounded Rectangle 22"/>
          <p:cNvSpPr/>
          <p:nvPr userDrawn="1"/>
        </p:nvSpPr>
        <p:spPr bwMode="auto">
          <a:xfrm>
            <a:off x="4498848" y="1042416"/>
            <a:ext cx="4425696" cy="3593592"/>
          </a:xfrm>
          <a:prstGeom prst="roundRect">
            <a:avLst>
              <a:gd name="adj" fmla="val 3455"/>
            </a:avLst>
          </a:prstGeom>
          <a:gradFill>
            <a:gsLst>
              <a:gs pos="0">
                <a:schemeClr val="accent2">
                  <a:lumMod val="20000"/>
                  <a:lumOff val="80000"/>
                </a:schemeClr>
              </a:gs>
              <a:gs pos="100000">
                <a:schemeClr val="accent2">
                  <a:lumMod val="60000"/>
                  <a:lumOff val="40000"/>
                </a:scheme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ctrTitle"/>
          </p:nvPr>
        </p:nvSpPr>
        <p:spPr>
          <a:xfrm>
            <a:off x="4562857" y="1535277"/>
            <a:ext cx="4361687" cy="1470025"/>
          </a:xfrm>
        </p:spPr>
        <p:txBody>
          <a:bodyPr anchor="b"/>
          <a:lstStyle>
            <a:lvl1pPr algn="l">
              <a:defRPr sz="2400">
                <a:solidFill>
                  <a:schemeClr val="bg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62856" y="3018537"/>
            <a:ext cx="4361688" cy="364390"/>
          </a:xfrm>
        </p:spPr>
        <p:txBody>
          <a:bodyPr/>
          <a:lstStyle>
            <a:lvl1pPr marL="0" indent="0" algn="l">
              <a:lnSpc>
                <a:spcPct val="100000"/>
              </a:lnSpc>
              <a:spcBef>
                <a:spcPts val="0"/>
              </a:spcBef>
              <a:buNone/>
              <a:defRPr sz="16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16" descr="QuIC.png"/>
          <p:cNvPicPr>
            <a:picLocks noChangeAspect="1"/>
          </p:cNvPicPr>
          <p:nvPr userDrawn="1"/>
        </p:nvPicPr>
        <p:blipFill>
          <a:blip r:embed="rId2" cstate="print"/>
          <a:stretch>
            <a:fillRect/>
          </a:stretch>
        </p:blipFill>
        <p:spPr>
          <a:xfrm>
            <a:off x="484632" y="5689298"/>
            <a:ext cx="3300984" cy="809610"/>
          </a:xfrm>
          <a:prstGeom prst="rect">
            <a:avLst/>
          </a:prstGeom>
        </p:spPr>
      </p:pic>
      <p:pic>
        <p:nvPicPr>
          <p:cNvPr id="18" name="Picture 17" descr="environment_cell.jpg"/>
          <p:cNvPicPr>
            <a:picLocks noChangeAspect="1"/>
          </p:cNvPicPr>
          <p:nvPr userDrawn="1"/>
        </p:nvPicPr>
        <p:blipFill>
          <a:blip r:embed="rId3" cstate="print"/>
          <a:stretch>
            <a:fillRect/>
          </a:stretch>
        </p:blipFill>
        <p:spPr>
          <a:xfrm>
            <a:off x="452627" y="1033272"/>
            <a:ext cx="3998539" cy="1882141"/>
          </a:xfrm>
          <a:prstGeom prst="roundRect">
            <a:avLst>
              <a:gd name="adj" fmla="val 6465"/>
            </a:avLst>
          </a:prstGeom>
        </p:spPr>
      </p:pic>
      <p:pic>
        <p:nvPicPr>
          <p:cNvPr id="19" name="Picture 18" descr="qualcomm_11718 copy.jpg"/>
          <p:cNvPicPr>
            <a:picLocks noChangeAspect="1"/>
          </p:cNvPicPr>
          <p:nvPr userDrawn="1"/>
        </p:nvPicPr>
        <p:blipFill>
          <a:blip r:embed="rId4" cstate="print"/>
          <a:srcRect l="10503" t="32269" r="44444"/>
          <a:stretch>
            <a:fillRect/>
          </a:stretch>
        </p:blipFill>
        <p:spPr>
          <a:xfrm>
            <a:off x="466344" y="2962656"/>
            <a:ext cx="1380744" cy="1655064"/>
          </a:xfrm>
          <a:prstGeom prst="roundRect">
            <a:avLst>
              <a:gd name="adj" fmla="val 7509"/>
            </a:avLst>
          </a:prstGeom>
        </p:spPr>
      </p:pic>
      <p:pic>
        <p:nvPicPr>
          <p:cNvPr id="22" name="Picture 21" descr="qualcomm_16485 copy.jpg"/>
          <p:cNvPicPr>
            <a:picLocks noChangeAspect="1"/>
          </p:cNvPicPr>
          <p:nvPr userDrawn="1"/>
        </p:nvPicPr>
        <p:blipFill>
          <a:blip r:embed="rId5" cstate="print"/>
          <a:srcRect l="2607" t="15721" r="28474" b="27812"/>
          <a:stretch>
            <a:fillRect/>
          </a:stretch>
        </p:blipFill>
        <p:spPr>
          <a:xfrm>
            <a:off x="1920240" y="2980944"/>
            <a:ext cx="2505456" cy="1636776"/>
          </a:xfrm>
          <a:prstGeom prst="roundRect">
            <a:avLst>
              <a:gd name="adj" fmla="val 6266"/>
            </a:avLst>
          </a:prstGeom>
        </p:spPr>
      </p:pic>
      <p:grpSp>
        <p:nvGrpSpPr>
          <p:cNvPr id="20" name="Group 19"/>
          <p:cNvGrpSpPr/>
          <p:nvPr userDrawn="1"/>
        </p:nvGrpSpPr>
        <p:grpSpPr>
          <a:xfrm>
            <a:off x="374904" y="704088"/>
            <a:ext cx="2843784" cy="307777"/>
            <a:chOff x="5852160" y="6007608"/>
            <a:chExt cx="2843784" cy="307777"/>
          </a:xfrm>
        </p:grpSpPr>
        <p:sp>
          <p:nvSpPr>
            <p:cNvPr id="12" name="Rectangle 11"/>
            <p:cNvSpPr/>
            <p:nvPr userDrawn="1"/>
          </p:nvSpPr>
          <p:spPr>
            <a:xfrm>
              <a:off x="5852160" y="6007608"/>
              <a:ext cx="2843784" cy="307777"/>
            </a:xfrm>
            <a:prstGeom prst="rect">
              <a:avLst/>
            </a:prstGeom>
          </p:spPr>
          <p:txBody>
            <a:bodyPr wrap="square">
              <a:spAutoFit/>
            </a:bodyPr>
            <a:lstStyle/>
            <a:p>
              <a:pPr algn="r"/>
              <a:r>
                <a:rPr lang="en-US" sz="1400" b="0" i="0" kern="1200" dirty="0" smtClean="0">
                  <a:solidFill>
                    <a:schemeClr val="tx2">
                      <a:lumMod val="60000"/>
                      <a:lumOff val="40000"/>
                    </a:schemeClr>
                  </a:solidFill>
                  <a:latin typeface="Arial" charset="0"/>
                  <a:ea typeface="+mn-ea"/>
                  <a:cs typeface="Arial" charset="0"/>
                </a:rPr>
                <a:t>Open </a:t>
              </a:r>
              <a:r>
                <a:rPr lang="en-US" sz="1400" b="0" i="1" kern="1200" dirty="0" smtClean="0">
                  <a:solidFill>
                    <a:schemeClr val="tx2">
                      <a:lumMod val="60000"/>
                      <a:lumOff val="40000"/>
                    </a:schemeClr>
                  </a:solidFill>
                  <a:latin typeface="Arial" charset="0"/>
                  <a:ea typeface="+mn-ea"/>
                  <a:cs typeface="Arial" charset="0"/>
                </a:rPr>
                <a:t>Source</a:t>
              </a:r>
              <a:r>
                <a:rPr lang="en-US" sz="1400" b="0" i="0" kern="1200" baseline="0" dirty="0" smtClean="0">
                  <a:solidFill>
                    <a:schemeClr val="tx2">
                      <a:lumMod val="60000"/>
                      <a:lumOff val="40000"/>
                    </a:schemeClr>
                  </a:solidFill>
                  <a:latin typeface="Arial" charset="0"/>
                  <a:ea typeface="+mn-ea"/>
                  <a:cs typeface="Arial" charset="0"/>
                </a:rPr>
                <a:t>   </a:t>
              </a:r>
              <a:r>
                <a:rPr lang="en-US" sz="1400" b="0" i="0" kern="1200" dirty="0" smtClean="0">
                  <a:solidFill>
                    <a:schemeClr val="tx2">
                      <a:lumMod val="60000"/>
                      <a:lumOff val="40000"/>
                    </a:schemeClr>
                  </a:solidFill>
                  <a:latin typeface="Arial" charset="0"/>
                  <a:ea typeface="+mn-ea"/>
                  <a:cs typeface="Arial" charset="0"/>
                </a:rPr>
                <a:t>Open </a:t>
              </a:r>
              <a:r>
                <a:rPr lang="en-US" sz="1400" b="0" i="1" kern="1200" dirty="0" smtClean="0">
                  <a:solidFill>
                    <a:schemeClr val="tx2">
                      <a:lumMod val="60000"/>
                      <a:lumOff val="40000"/>
                    </a:schemeClr>
                  </a:solidFill>
                  <a:latin typeface="Arial" charset="0"/>
                  <a:ea typeface="+mn-ea"/>
                  <a:cs typeface="Arial" charset="0"/>
                </a:rPr>
                <a:t>Possibilities</a:t>
              </a:r>
              <a:endParaRPr lang="en-US" sz="1400" b="0" i="1" dirty="0">
                <a:solidFill>
                  <a:schemeClr val="tx2">
                    <a:lumMod val="60000"/>
                    <a:lumOff val="40000"/>
                  </a:schemeClr>
                </a:solidFill>
              </a:endParaRPr>
            </a:p>
          </p:txBody>
        </p:sp>
        <p:cxnSp>
          <p:nvCxnSpPr>
            <p:cNvPr id="15" name="Straight Connector 14"/>
            <p:cNvCxnSpPr/>
            <p:nvPr userDrawn="1"/>
          </p:nvCxnSpPr>
          <p:spPr bwMode="auto">
            <a:xfrm rot="5400000">
              <a:off x="7013448" y="6172200"/>
              <a:ext cx="219456"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7"/>
          <p:cNvSpPr>
            <a:spLocks noChangeArrowheads="1"/>
          </p:cNvSpPr>
          <p:nvPr/>
        </p:nvSpPr>
        <p:spPr bwMode="auto">
          <a:xfrm>
            <a:off x="128016" y="6300216"/>
            <a:ext cx="6858000" cy="457200"/>
          </a:xfrm>
          <a:prstGeom prst="roundRect">
            <a:avLst>
              <a:gd name="adj" fmla="val 14667"/>
            </a:avLst>
          </a:prstGeom>
          <a:gradFill>
            <a:gsLst>
              <a:gs pos="0">
                <a:schemeClr val="accent2"/>
              </a:gs>
              <a:gs pos="50000">
                <a:schemeClr val="accent1"/>
              </a:gs>
            </a:gsLst>
            <a:lin ang="10800000" scaled="0"/>
          </a:gradFill>
          <a:ln w="9525" algn="ctr">
            <a:noFill/>
            <a:miter lim="800000"/>
            <a:headEnd/>
            <a:tailEnd/>
          </a:ln>
          <a:effectLst/>
        </p:spPr>
        <p:txBody>
          <a:bodyPr anchor="ctr"/>
          <a:lstStyle/>
          <a:p>
            <a:pPr algn="ctr" fontAlgn="auto">
              <a:spcBef>
                <a:spcPts val="0"/>
              </a:spcBef>
              <a:spcAft>
                <a:spcPts val="0"/>
              </a:spcAft>
              <a:defRPr/>
            </a:pPr>
            <a:endParaRPr lang="en-US" baseline="0">
              <a:solidFill>
                <a:schemeClr val="lt1"/>
              </a:solidFill>
              <a:latin typeface="+mn-lt"/>
            </a:endParaRPr>
          </a:p>
        </p:txBody>
      </p:sp>
      <p:sp>
        <p:nvSpPr>
          <p:cNvPr id="1071" name="Rectangle 47"/>
          <p:cNvSpPr>
            <a:spLocks noGrp="1" noChangeArrowheads="1"/>
          </p:cNvSpPr>
          <p:nvPr>
            <p:ph type="title"/>
          </p:nvPr>
        </p:nvSpPr>
        <p:spPr bwMode="auto">
          <a:xfrm>
            <a:off x="176779" y="273050"/>
            <a:ext cx="8729663"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76" name="Rectangle 52"/>
          <p:cNvSpPr>
            <a:spLocks noGrp="1" noChangeArrowheads="1"/>
          </p:cNvSpPr>
          <p:nvPr>
            <p:ph type="body" idx="1"/>
          </p:nvPr>
        </p:nvSpPr>
        <p:spPr bwMode="auto">
          <a:xfrm>
            <a:off x="163513" y="904108"/>
            <a:ext cx="8712200" cy="5314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49"/>
          <p:cNvSpPr txBox="1">
            <a:spLocks noChangeArrowheads="1"/>
          </p:cNvSpPr>
          <p:nvPr/>
        </p:nvSpPr>
        <p:spPr bwMode="auto">
          <a:xfrm>
            <a:off x="237744" y="6411110"/>
            <a:ext cx="1152144" cy="215444"/>
          </a:xfrm>
          <a:prstGeom prst="rect">
            <a:avLst/>
          </a:prstGeom>
          <a:noFill/>
          <a:ln w="9525">
            <a:noFill/>
            <a:miter lim="800000"/>
            <a:headEnd/>
            <a:tailEnd/>
          </a:ln>
        </p:spPr>
        <p:txBody>
          <a:bodyPr wrap="square" anchor="ctr">
            <a:spAutoFit/>
          </a:bodyPr>
          <a:lstStyle/>
          <a:p>
            <a:r>
              <a:rPr lang="en-US" sz="800" b="1" dirty="0">
                <a:solidFill>
                  <a:schemeClr val="bg1"/>
                </a:solidFill>
              </a:rPr>
              <a:t>PAGE</a:t>
            </a:r>
            <a:r>
              <a:rPr lang="en-US" sz="800" b="1" dirty="0" smtClean="0">
                <a:solidFill>
                  <a:schemeClr val="bg1"/>
                </a:solidFill>
              </a:rPr>
              <a:t>  </a:t>
            </a:r>
            <a:fld id="{DF573F04-0965-4020-B5B5-991C2993D9D9}" type="slidenum">
              <a:rPr lang="en-US" sz="800" b="1" smtClean="0">
                <a:solidFill>
                  <a:schemeClr val="bg1"/>
                </a:solidFill>
              </a:rPr>
              <a:pPr/>
              <a:t>‹#›</a:t>
            </a:fld>
            <a:endParaRPr lang="en-US" sz="800" b="1" dirty="0">
              <a:solidFill>
                <a:schemeClr val="bg1"/>
              </a:solidFill>
            </a:endParaRPr>
          </a:p>
        </p:txBody>
      </p:sp>
      <p:pic>
        <p:nvPicPr>
          <p:cNvPr id="11" name="Picture 10" descr="QuIC.png"/>
          <p:cNvPicPr>
            <a:picLocks noChangeAspect="1"/>
          </p:cNvPicPr>
          <p:nvPr/>
        </p:nvPicPr>
        <p:blipFill>
          <a:blip r:embed="rId11" cstate="print"/>
          <a:stretch>
            <a:fillRect/>
          </a:stretch>
        </p:blipFill>
        <p:spPr>
          <a:xfrm>
            <a:off x="7067681" y="6303322"/>
            <a:ext cx="1963303" cy="481526"/>
          </a:xfrm>
          <a:prstGeom prst="rect">
            <a:avLst/>
          </a:prstGeom>
        </p:spPr>
      </p:pic>
      <p:grpSp>
        <p:nvGrpSpPr>
          <p:cNvPr id="7" name="Group 6"/>
          <p:cNvGrpSpPr/>
          <p:nvPr/>
        </p:nvGrpSpPr>
        <p:grpSpPr>
          <a:xfrm>
            <a:off x="859536" y="6382512"/>
            <a:ext cx="2843784" cy="276999"/>
            <a:chOff x="5852160" y="6007608"/>
            <a:chExt cx="2843784" cy="276999"/>
          </a:xfrm>
        </p:grpSpPr>
        <p:sp>
          <p:nvSpPr>
            <p:cNvPr id="9" name="Rectangle 8"/>
            <p:cNvSpPr/>
            <p:nvPr userDrawn="1"/>
          </p:nvSpPr>
          <p:spPr>
            <a:xfrm>
              <a:off x="5852160" y="6007608"/>
              <a:ext cx="2843784" cy="276999"/>
            </a:xfrm>
            <a:prstGeom prst="rect">
              <a:avLst/>
            </a:prstGeom>
          </p:spPr>
          <p:txBody>
            <a:bodyPr wrap="square">
              <a:spAutoFit/>
            </a:bodyPr>
            <a:lstStyle/>
            <a:p>
              <a:pPr algn="r"/>
              <a:r>
                <a:rPr lang="en-US" sz="1200" b="0" i="0" kern="1200" dirty="0" smtClean="0">
                  <a:solidFill>
                    <a:schemeClr val="bg1"/>
                  </a:solidFill>
                  <a:latin typeface="Arial" charset="0"/>
                  <a:ea typeface="+mn-ea"/>
                  <a:cs typeface="Arial" charset="0"/>
                </a:rPr>
                <a:t>Open </a:t>
              </a:r>
              <a:r>
                <a:rPr lang="en-US" sz="1200" b="0" i="1" kern="1200" dirty="0" smtClean="0">
                  <a:solidFill>
                    <a:schemeClr val="bg1"/>
                  </a:solidFill>
                  <a:latin typeface="Arial" charset="0"/>
                  <a:ea typeface="+mn-ea"/>
                  <a:cs typeface="Arial" charset="0"/>
                </a:rPr>
                <a:t>Source</a:t>
              </a:r>
              <a:r>
                <a:rPr lang="en-US" sz="1200" b="0" i="0" kern="1200" baseline="0" dirty="0" smtClean="0">
                  <a:solidFill>
                    <a:schemeClr val="bg1"/>
                  </a:solidFill>
                  <a:latin typeface="Arial" charset="0"/>
                  <a:ea typeface="+mn-ea"/>
                  <a:cs typeface="Arial" charset="0"/>
                </a:rPr>
                <a:t>   </a:t>
              </a:r>
              <a:r>
                <a:rPr lang="en-US" sz="1200" b="0" i="0" kern="1200" dirty="0" smtClean="0">
                  <a:solidFill>
                    <a:schemeClr val="bg1"/>
                  </a:solidFill>
                  <a:latin typeface="Arial" charset="0"/>
                  <a:ea typeface="+mn-ea"/>
                  <a:cs typeface="Arial" charset="0"/>
                </a:rPr>
                <a:t>Open </a:t>
              </a:r>
              <a:r>
                <a:rPr lang="en-US" sz="1200" b="0" i="1" kern="1200" dirty="0" smtClean="0">
                  <a:solidFill>
                    <a:schemeClr val="bg1"/>
                  </a:solidFill>
                  <a:latin typeface="Arial" charset="0"/>
                  <a:ea typeface="+mn-ea"/>
                  <a:cs typeface="Arial" charset="0"/>
                </a:rPr>
                <a:t>Possibilities</a:t>
              </a:r>
              <a:endParaRPr lang="en-US" sz="1200" b="0" i="1" dirty="0">
                <a:solidFill>
                  <a:schemeClr val="bg1"/>
                </a:solidFill>
              </a:endParaRPr>
            </a:p>
          </p:txBody>
        </p:sp>
        <p:cxnSp>
          <p:nvCxnSpPr>
            <p:cNvPr id="10" name="Straight Connector 9"/>
            <p:cNvCxnSpPr/>
            <p:nvPr userDrawn="1"/>
          </p:nvCxnSpPr>
          <p:spPr bwMode="auto">
            <a:xfrm rot="5400000">
              <a:off x="7228332" y="6149340"/>
              <a:ext cx="155448"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9" r:id="rId9"/>
  </p:sldLayoutIdLst>
  <p:txStyles>
    <p:titleStyle>
      <a:lvl1pPr algn="l" rtl="0" eaLnBrk="1" fontAlgn="base" hangingPunct="1">
        <a:lnSpc>
          <a:spcPct val="80000"/>
        </a:lnSpc>
        <a:spcBef>
          <a:spcPct val="0"/>
        </a:spcBef>
        <a:spcAft>
          <a:spcPct val="0"/>
        </a:spcAft>
        <a:defRPr sz="2400">
          <a:solidFill>
            <a:schemeClr val="accent1"/>
          </a:solidFill>
          <a:latin typeface="+mj-lt"/>
          <a:ea typeface="+mj-ea"/>
          <a:cs typeface="+mj-cs"/>
        </a:defRPr>
      </a:lvl1pPr>
      <a:lvl2pPr algn="l" rtl="0" eaLnBrk="1" fontAlgn="base" hangingPunct="1">
        <a:lnSpc>
          <a:spcPct val="80000"/>
        </a:lnSpc>
        <a:spcBef>
          <a:spcPct val="0"/>
        </a:spcBef>
        <a:spcAft>
          <a:spcPct val="0"/>
        </a:spcAft>
        <a:defRPr sz="2400">
          <a:solidFill>
            <a:schemeClr val="accent1"/>
          </a:solidFill>
          <a:latin typeface="Arial" charset="0"/>
          <a:cs typeface="Arial" charset="0"/>
        </a:defRPr>
      </a:lvl2pPr>
      <a:lvl3pPr algn="l" rtl="0" eaLnBrk="1" fontAlgn="base" hangingPunct="1">
        <a:lnSpc>
          <a:spcPct val="80000"/>
        </a:lnSpc>
        <a:spcBef>
          <a:spcPct val="0"/>
        </a:spcBef>
        <a:spcAft>
          <a:spcPct val="0"/>
        </a:spcAft>
        <a:defRPr sz="2400">
          <a:solidFill>
            <a:schemeClr val="accent1"/>
          </a:solidFill>
          <a:latin typeface="Arial" charset="0"/>
          <a:cs typeface="Arial" charset="0"/>
        </a:defRPr>
      </a:lvl3pPr>
      <a:lvl4pPr algn="l" rtl="0" eaLnBrk="1" fontAlgn="base" hangingPunct="1">
        <a:lnSpc>
          <a:spcPct val="80000"/>
        </a:lnSpc>
        <a:spcBef>
          <a:spcPct val="0"/>
        </a:spcBef>
        <a:spcAft>
          <a:spcPct val="0"/>
        </a:spcAft>
        <a:defRPr sz="2400">
          <a:solidFill>
            <a:schemeClr val="accent1"/>
          </a:solidFill>
          <a:latin typeface="Arial" charset="0"/>
          <a:cs typeface="Arial" charset="0"/>
        </a:defRPr>
      </a:lvl4pPr>
      <a:lvl5pPr algn="l" rtl="0" eaLnBrk="1" fontAlgn="base" hangingPunct="1">
        <a:lnSpc>
          <a:spcPct val="80000"/>
        </a:lnSpc>
        <a:spcBef>
          <a:spcPct val="0"/>
        </a:spcBef>
        <a:spcAft>
          <a:spcPct val="0"/>
        </a:spcAft>
        <a:defRPr sz="2400">
          <a:solidFill>
            <a:schemeClr val="accent1"/>
          </a:solidFill>
          <a:latin typeface="Arial" charset="0"/>
          <a:cs typeface="Arial" charset="0"/>
        </a:defRPr>
      </a:lvl5pPr>
      <a:lvl6pPr marL="457200" algn="l" rtl="0" eaLnBrk="1" fontAlgn="base" hangingPunct="1">
        <a:lnSpc>
          <a:spcPct val="80000"/>
        </a:lnSpc>
        <a:spcBef>
          <a:spcPct val="0"/>
        </a:spcBef>
        <a:spcAft>
          <a:spcPct val="0"/>
        </a:spcAft>
        <a:defRPr sz="2400">
          <a:solidFill>
            <a:schemeClr val="accent1"/>
          </a:solidFill>
          <a:latin typeface="Arial" charset="0"/>
          <a:cs typeface="Arial" charset="0"/>
        </a:defRPr>
      </a:lvl6pPr>
      <a:lvl7pPr marL="914400" algn="l" rtl="0" eaLnBrk="1" fontAlgn="base" hangingPunct="1">
        <a:lnSpc>
          <a:spcPct val="80000"/>
        </a:lnSpc>
        <a:spcBef>
          <a:spcPct val="0"/>
        </a:spcBef>
        <a:spcAft>
          <a:spcPct val="0"/>
        </a:spcAft>
        <a:defRPr sz="2400">
          <a:solidFill>
            <a:schemeClr val="accent1"/>
          </a:solidFill>
          <a:latin typeface="Arial" charset="0"/>
          <a:cs typeface="Arial" charset="0"/>
        </a:defRPr>
      </a:lvl7pPr>
      <a:lvl8pPr marL="1371600" algn="l" rtl="0" eaLnBrk="1" fontAlgn="base" hangingPunct="1">
        <a:lnSpc>
          <a:spcPct val="80000"/>
        </a:lnSpc>
        <a:spcBef>
          <a:spcPct val="0"/>
        </a:spcBef>
        <a:spcAft>
          <a:spcPct val="0"/>
        </a:spcAft>
        <a:defRPr sz="2400">
          <a:solidFill>
            <a:schemeClr val="accent1"/>
          </a:solidFill>
          <a:latin typeface="Arial" charset="0"/>
          <a:cs typeface="Arial" charset="0"/>
        </a:defRPr>
      </a:lvl8pPr>
      <a:lvl9pPr marL="1828800" algn="l" rtl="0" eaLnBrk="1" fontAlgn="base" hangingPunct="1">
        <a:lnSpc>
          <a:spcPct val="80000"/>
        </a:lnSpc>
        <a:spcBef>
          <a:spcPct val="0"/>
        </a:spcBef>
        <a:spcAft>
          <a:spcPct val="0"/>
        </a:spcAft>
        <a:defRPr sz="2400">
          <a:solidFill>
            <a:schemeClr val="accent1"/>
          </a:solidFill>
          <a:latin typeface="Arial" charset="0"/>
          <a:cs typeface="Arial" charset="0"/>
        </a:defRPr>
      </a:lvl9pPr>
    </p:titleStyle>
    <p:bodyStyle>
      <a:lvl1pPr marL="173038" indent="-173038" algn="l" rtl="0" eaLnBrk="1" fontAlgn="base" hangingPunct="1">
        <a:lnSpc>
          <a:spcPct val="95000"/>
        </a:lnSpc>
        <a:spcBef>
          <a:spcPct val="35000"/>
        </a:spcBef>
        <a:spcAft>
          <a:spcPct val="0"/>
        </a:spcAft>
        <a:buClr>
          <a:schemeClr val="accent2"/>
        </a:buClr>
        <a:buFont typeface="Wingdings" pitchFamily="2" charset="2"/>
        <a:buChar char="§"/>
        <a:defRPr sz="2000">
          <a:solidFill>
            <a:srgbClr val="333333"/>
          </a:solidFill>
          <a:latin typeface="+mn-lt"/>
          <a:ea typeface="+mn-ea"/>
          <a:cs typeface="+mn-cs"/>
        </a:defRPr>
      </a:lvl1pPr>
      <a:lvl2pPr marL="460375" indent="-173038" algn="l" rtl="0" eaLnBrk="1" fontAlgn="base" hangingPunct="1">
        <a:lnSpc>
          <a:spcPct val="95000"/>
        </a:lnSpc>
        <a:spcBef>
          <a:spcPct val="35000"/>
        </a:spcBef>
        <a:spcAft>
          <a:spcPct val="0"/>
        </a:spcAft>
        <a:buClr>
          <a:schemeClr val="accent1"/>
        </a:buClr>
        <a:buFont typeface="Wingdings" pitchFamily="2" charset="2"/>
        <a:buChar char="§"/>
        <a:defRPr>
          <a:solidFill>
            <a:srgbClr val="333333"/>
          </a:solidFill>
          <a:latin typeface="+mn-lt"/>
          <a:cs typeface="+mn-cs"/>
        </a:defRPr>
      </a:lvl2pPr>
      <a:lvl3pPr marL="798513" indent="-223838" algn="l" rtl="0" eaLnBrk="1" fontAlgn="base" hangingPunct="1">
        <a:lnSpc>
          <a:spcPct val="95000"/>
        </a:lnSpc>
        <a:spcBef>
          <a:spcPct val="35000"/>
        </a:spcBef>
        <a:spcAft>
          <a:spcPct val="0"/>
        </a:spcAft>
        <a:buClr>
          <a:schemeClr val="tx2"/>
        </a:buClr>
        <a:buSzPct val="125000"/>
        <a:buFont typeface="Arial" charset="0"/>
        <a:buChar char="–"/>
        <a:defRPr sz="1600">
          <a:solidFill>
            <a:srgbClr val="333333"/>
          </a:solidFill>
          <a:latin typeface="+mn-lt"/>
          <a:cs typeface="+mn-cs"/>
        </a:defRPr>
      </a:lvl3pPr>
      <a:lvl4pPr marL="1087438" indent="-174625" algn="l" rtl="0" eaLnBrk="1" fontAlgn="base" hangingPunct="1">
        <a:lnSpc>
          <a:spcPct val="95000"/>
        </a:lnSpc>
        <a:spcBef>
          <a:spcPct val="35000"/>
        </a:spcBef>
        <a:spcAft>
          <a:spcPct val="0"/>
        </a:spcAft>
        <a:buClr>
          <a:schemeClr val="accent1"/>
        </a:buClr>
        <a:buSzPct val="125000"/>
        <a:buFont typeface="Lucida Grande"/>
        <a:buChar char="»"/>
        <a:defRPr sz="1400">
          <a:solidFill>
            <a:srgbClr val="333333"/>
          </a:solidFill>
          <a:latin typeface="+mn-lt"/>
          <a:cs typeface="+mn-cs"/>
        </a:defRPr>
      </a:lvl4pPr>
      <a:lvl5pPr marL="1316038" indent="-114300" algn="l" rtl="0" eaLnBrk="1" fontAlgn="base" hangingPunct="1">
        <a:lnSpc>
          <a:spcPct val="95000"/>
        </a:lnSpc>
        <a:spcBef>
          <a:spcPct val="35000"/>
        </a:spcBef>
        <a:spcAft>
          <a:spcPct val="0"/>
        </a:spcAft>
        <a:buClr>
          <a:schemeClr val="tx2"/>
        </a:buClr>
        <a:buChar char="•"/>
        <a:defRPr sz="1200">
          <a:solidFill>
            <a:srgbClr val="333333"/>
          </a:solidFill>
          <a:latin typeface="+mn-lt"/>
          <a:cs typeface="+mn-cs"/>
        </a:defRPr>
      </a:lvl5pPr>
      <a:lvl6pPr marL="1773238" indent="-114300" algn="l" rtl="0" eaLnBrk="1" fontAlgn="base" hangingPunct="1">
        <a:lnSpc>
          <a:spcPct val="95000"/>
        </a:lnSpc>
        <a:spcBef>
          <a:spcPct val="35000"/>
        </a:spcBef>
        <a:spcAft>
          <a:spcPct val="0"/>
        </a:spcAft>
        <a:buClr>
          <a:srgbClr val="727375"/>
        </a:buClr>
        <a:buChar char="•"/>
        <a:defRPr sz="1200">
          <a:solidFill>
            <a:schemeClr val="tx1"/>
          </a:solidFill>
          <a:latin typeface="+mn-lt"/>
          <a:cs typeface="+mn-cs"/>
        </a:defRPr>
      </a:lvl6pPr>
      <a:lvl7pPr marL="2230438" indent="-114300" algn="l" rtl="0" eaLnBrk="1" fontAlgn="base" hangingPunct="1">
        <a:lnSpc>
          <a:spcPct val="95000"/>
        </a:lnSpc>
        <a:spcBef>
          <a:spcPct val="35000"/>
        </a:spcBef>
        <a:spcAft>
          <a:spcPct val="0"/>
        </a:spcAft>
        <a:buClr>
          <a:srgbClr val="727375"/>
        </a:buClr>
        <a:buChar char="•"/>
        <a:defRPr sz="1200">
          <a:solidFill>
            <a:schemeClr val="tx1"/>
          </a:solidFill>
          <a:latin typeface="+mn-lt"/>
          <a:cs typeface="+mn-cs"/>
        </a:defRPr>
      </a:lvl7pPr>
      <a:lvl8pPr marL="2687638" indent="-114300" algn="l" rtl="0" eaLnBrk="1" fontAlgn="base" hangingPunct="1">
        <a:lnSpc>
          <a:spcPct val="95000"/>
        </a:lnSpc>
        <a:spcBef>
          <a:spcPct val="35000"/>
        </a:spcBef>
        <a:spcAft>
          <a:spcPct val="0"/>
        </a:spcAft>
        <a:buClr>
          <a:srgbClr val="727375"/>
        </a:buClr>
        <a:buChar char="•"/>
        <a:defRPr sz="1200">
          <a:solidFill>
            <a:schemeClr val="tx1"/>
          </a:solidFill>
          <a:latin typeface="+mn-lt"/>
          <a:cs typeface="+mn-cs"/>
        </a:defRPr>
      </a:lvl8pPr>
      <a:lvl9pPr marL="3144838" indent="-114300" algn="l" rtl="0" eaLnBrk="1" fontAlgn="base" hangingPunct="1">
        <a:lnSpc>
          <a:spcPct val="95000"/>
        </a:lnSpc>
        <a:spcBef>
          <a:spcPct val="35000"/>
        </a:spcBef>
        <a:spcAft>
          <a:spcPct val="0"/>
        </a:spcAft>
        <a:buClr>
          <a:srgbClr val="727375"/>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ylvestre.ledru.info/blog/sylvestre/2012/02/29/rebuild_of_the_debian_archive_with_cla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lang.llvm.org/UniversalDrive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ellcc.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lang.llvm.org/docs/DriverInternals.html#int_unused_warning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cc.gnu.org/onlinedocs/gnat_ugn_unw/Switches-for-gcc.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git.linuxfoundation.org/llvm-setup.gi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gcc.gnu.org/onlinedocs/gcc/ARM-Option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clang.llvm.org/diagnostic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iki.freebsd.org/BuildingFreeBSDWithClang" TargetMode="External"/><Relationship Id="rId7" Type="http://schemas.openxmlformats.org/officeDocument/2006/relationships/image" Target="../media/image11.png"/><Relationship Id="rId2" Type="http://schemas.openxmlformats.org/officeDocument/2006/relationships/hyperlink" Target="http://wiki.minix3.org/en/MinixReleases"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US" sz="2800" dirty="0"/>
              <a:t>Compiling Linux with </a:t>
            </a:r>
            <a:r>
              <a:rPr lang="en-US" sz="2800" dirty="0" err="1"/>
              <a:t>LLVM</a:t>
            </a:r>
            <a:r>
              <a:rPr lang="en-US" sz="2800" dirty="0"/>
              <a:t/>
            </a:r>
            <a:br>
              <a:rPr lang="en-US" sz="2800" dirty="0"/>
            </a:br>
            <a:r>
              <a:rPr lang="en-US" sz="2800" dirty="0"/>
              <a:t/>
            </a:r>
            <a:br>
              <a:rPr lang="en-US" sz="2800" dirty="0"/>
            </a:br>
            <a:endParaRPr lang="en-CA" sz="2800" dirty="0"/>
          </a:p>
        </p:txBody>
      </p:sp>
      <p:sp>
        <p:nvSpPr>
          <p:cNvPr id="20" name="Subtitle 19"/>
          <p:cNvSpPr>
            <a:spLocks noGrp="1"/>
          </p:cNvSpPr>
          <p:nvPr>
            <p:ph type="subTitle" idx="1"/>
          </p:nvPr>
        </p:nvSpPr>
        <p:spPr>
          <a:xfrm>
            <a:off x="4562856" y="3018537"/>
            <a:ext cx="4361688" cy="639064"/>
          </a:xfrm>
        </p:spPr>
        <p:txBody>
          <a:bodyPr/>
          <a:lstStyle/>
          <a:p>
            <a:r>
              <a:rPr lang="en-US" sz="1800" dirty="0" smtClean="0"/>
              <a:t>Presented by: Mark </a:t>
            </a:r>
            <a:r>
              <a:rPr lang="en-US" sz="1800" dirty="0" err="1" smtClean="0"/>
              <a:t>Charlebois</a:t>
            </a:r>
            <a:endParaRPr lang="en-US" sz="1800" dirty="0" smtClean="0"/>
          </a:p>
          <a:p>
            <a:r>
              <a:rPr lang="en-US" sz="1400" dirty="0" smtClean="0"/>
              <a:t>Presentation Date: 03/26/2012</a:t>
            </a:r>
            <a:endParaRPr lang="en-US" sz="1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Clang and </a:t>
            </a:r>
            <a:r>
              <a:rPr lang="en-US" dirty="0" err="1" smtClean="0"/>
              <a:t>Debian</a:t>
            </a:r>
            <a:endParaRPr lang="en-US" dirty="0"/>
          </a:p>
        </p:txBody>
      </p:sp>
      <p:sp>
        <p:nvSpPr>
          <p:cNvPr id="3" name="Content Placeholder 2"/>
          <p:cNvSpPr>
            <a:spLocks noGrp="1"/>
          </p:cNvSpPr>
          <p:nvPr>
            <p:ph idx="1"/>
          </p:nvPr>
        </p:nvSpPr>
        <p:spPr/>
        <p:txBody>
          <a:bodyPr/>
          <a:lstStyle/>
          <a:p>
            <a:r>
              <a:rPr lang="en-US" dirty="0" smtClean="0"/>
              <a:t>Building </a:t>
            </a:r>
            <a:r>
              <a:rPr lang="en-US" dirty="0" err="1"/>
              <a:t>Debian</a:t>
            </a:r>
            <a:r>
              <a:rPr lang="en-US" dirty="0"/>
              <a:t> with Clang:</a:t>
            </a:r>
          </a:p>
          <a:p>
            <a:pPr lvl="1"/>
            <a:r>
              <a:rPr lang="en-US" dirty="0"/>
              <a:t>“…most of the issues are either difference in C standard supported, difference of interpretation or corner cases.”</a:t>
            </a:r>
          </a:p>
          <a:p>
            <a:pPr lvl="1"/>
            <a:r>
              <a:rPr lang="en-US" dirty="0"/>
              <a:t>“My personal opinion is that clang is now stable and good enough to rebuild most of the packages in the </a:t>
            </a:r>
            <a:r>
              <a:rPr lang="en-US" dirty="0" err="1"/>
              <a:t>Debian</a:t>
            </a:r>
            <a:r>
              <a:rPr lang="en-US" dirty="0"/>
              <a:t> archive, even if many of them will need minor tweaks to compile properly.”</a:t>
            </a:r>
          </a:p>
          <a:p>
            <a:pPr lvl="1"/>
            <a:r>
              <a:rPr lang="en-US" dirty="0"/>
              <a:t>“In the next few years, coupled with better static analysis tools, clang might replace </a:t>
            </a:r>
            <a:r>
              <a:rPr lang="en-US" dirty="0" err="1"/>
              <a:t>gcc</a:t>
            </a:r>
            <a:r>
              <a:rPr lang="en-US" dirty="0"/>
              <a:t>/g++ as the C/C++ compiler used by default in Linux and BSD distributions.”</a:t>
            </a:r>
          </a:p>
          <a:p>
            <a:pPr lvl="1"/>
            <a:r>
              <a:rPr lang="en-US" dirty="0"/>
              <a:t>“The clang developers are progressing very fast: 14.5% of the packages were failing with version 2.9 against 8.8% with version 3.0.”</a:t>
            </a:r>
          </a:p>
          <a:p>
            <a:endParaRPr lang="en-US" dirty="0" smtClean="0"/>
          </a:p>
          <a:p>
            <a:r>
              <a:rPr lang="en-US" dirty="0" err="1"/>
              <a:t>Sylvestre</a:t>
            </a:r>
            <a:r>
              <a:rPr lang="en-US" dirty="0"/>
              <a:t> </a:t>
            </a:r>
            <a:r>
              <a:rPr lang="en-US" dirty="0" err="1"/>
              <a:t>Ledru</a:t>
            </a:r>
            <a:r>
              <a:rPr lang="en-US" dirty="0"/>
              <a:t>: </a:t>
            </a:r>
            <a:r>
              <a:rPr lang="en-US" sz="1200" dirty="0">
                <a:hlinkClick r:id="rId2"/>
              </a:rPr>
              <a:t>http://sylvestre.ledru.info/blog/sylvestre/2012/02/29/rebuild_of_the_debian_archive_with_clang</a:t>
            </a:r>
            <a:endParaRPr lang="en-US" sz="1200" dirty="0"/>
          </a:p>
          <a:p>
            <a:endParaRPr lang="en-US" dirty="0"/>
          </a:p>
        </p:txBody>
      </p:sp>
      <p:pic>
        <p:nvPicPr>
          <p:cNvPr id="4" name="Picture 4" descr="http://www.debian.org/logos/openlogo-1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136" y="298564"/>
            <a:ext cx="766515" cy="942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atic.arstechnica.com/20090828/llvm-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8426" y="198186"/>
            <a:ext cx="1369616" cy="104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82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Status of Cross Compiling for ARM with Clang</a:t>
            </a:r>
            <a:endParaRPr lang="en-US" dirty="0"/>
          </a:p>
        </p:txBody>
      </p:sp>
      <p:sp>
        <p:nvSpPr>
          <p:cNvPr id="3" name="Rectangle 2"/>
          <p:cNvSpPr/>
          <p:nvPr/>
        </p:nvSpPr>
        <p:spPr bwMode="auto">
          <a:xfrm>
            <a:off x="4727643" y="1507787"/>
            <a:ext cx="4017523" cy="37342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5" name="Picture 2" descr="http://static.arstechnica.com/20090828/llv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247" y="1245915"/>
            <a:ext cx="5136203" cy="391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9724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Clang Parameters for Building ARM Linux User Space</a:t>
            </a:r>
            <a:endParaRPr lang="en-US" dirty="0"/>
          </a:p>
        </p:txBody>
      </p:sp>
      <p:sp>
        <p:nvSpPr>
          <p:cNvPr id="3" name="Content Placeholder 2"/>
          <p:cNvSpPr>
            <a:spLocks noGrp="1"/>
          </p:cNvSpPr>
          <p:nvPr>
            <p:ph idx="1"/>
          </p:nvPr>
        </p:nvSpPr>
        <p:spPr/>
        <p:txBody>
          <a:bodyPr/>
          <a:lstStyle/>
          <a:p>
            <a:pPr marL="0" indent="0">
              <a:buNone/>
            </a:pPr>
            <a:r>
              <a:rPr lang="en-US" sz="1800" dirty="0" smtClean="0"/>
              <a:t>Getting much simpler now:</a:t>
            </a:r>
          </a:p>
          <a:p>
            <a:pPr marL="0" indent="0">
              <a:buNone/>
            </a:pPr>
            <a:endParaRPr lang="en-US" sz="1800" dirty="0" smtClean="0"/>
          </a:p>
          <a:p>
            <a:pPr marL="287337" lvl="1" indent="0">
              <a:buNone/>
            </a:pPr>
            <a:r>
              <a:rPr lang="en-US" dirty="0" smtClean="0"/>
              <a:t>export </a:t>
            </a:r>
            <a:r>
              <a:rPr lang="en-US" dirty="0" err="1"/>
              <a:t>COMPILER_PATH</a:t>
            </a:r>
            <a:r>
              <a:rPr lang="en-US" dirty="0"/>
              <a:t>=/opt/arm-2011.03</a:t>
            </a:r>
          </a:p>
          <a:p>
            <a:pPr marL="287337" lvl="1" indent="0">
              <a:buNone/>
            </a:pPr>
            <a:r>
              <a:rPr lang="en-US" dirty="0" smtClean="0"/>
              <a:t>CC=clang -ccc-host-triple </a:t>
            </a:r>
            <a:r>
              <a:rPr lang="en-US" dirty="0"/>
              <a:t>arm-none-</a:t>
            </a:r>
            <a:r>
              <a:rPr lang="en-US" dirty="0" err="1"/>
              <a:t>linux</a:t>
            </a:r>
            <a:r>
              <a:rPr lang="en-US" dirty="0"/>
              <a:t>-</a:t>
            </a:r>
            <a:r>
              <a:rPr lang="en-US" dirty="0" err="1"/>
              <a:t>gnueabi</a:t>
            </a:r>
            <a:r>
              <a:rPr lang="en-US" dirty="0"/>
              <a:t> </a:t>
            </a:r>
            <a:r>
              <a:rPr lang="en-US" dirty="0" smtClean="0"/>
              <a:t>\</a:t>
            </a:r>
          </a:p>
          <a:p>
            <a:pPr marL="287337" lvl="1" indent="0">
              <a:buNone/>
            </a:pPr>
            <a:r>
              <a:rPr lang="en-US" dirty="0" smtClean="0"/>
              <a:t>    -</a:t>
            </a:r>
            <a:r>
              <a:rPr lang="en-US" dirty="0"/>
              <a:t>ccc-</a:t>
            </a:r>
            <a:r>
              <a:rPr lang="en-US" dirty="0" err="1"/>
              <a:t>gcc</a:t>
            </a:r>
            <a:r>
              <a:rPr lang="en-US" dirty="0"/>
              <a:t>-name arm-none-</a:t>
            </a:r>
            <a:r>
              <a:rPr lang="en-US" dirty="0" err="1"/>
              <a:t>linux</a:t>
            </a:r>
            <a:r>
              <a:rPr lang="en-US" dirty="0"/>
              <a:t>-</a:t>
            </a:r>
            <a:r>
              <a:rPr lang="en-US" dirty="0" err="1"/>
              <a:t>gnueabi-gcc</a:t>
            </a:r>
            <a:r>
              <a:rPr lang="en-US" dirty="0"/>
              <a:t> </a:t>
            </a:r>
            <a:r>
              <a:rPr lang="en-US" dirty="0" smtClean="0"/>
              <a:t>\</a:t>
            </a:r>
          </a:p>
          <a:p>
            <a:pPr marL="287337" lvl="1" indent="0">
              <a:buNone/>
            </a:pPr>
            <a:r>
              <a:rPr lang="en-US" dirty="0" smtClean="0"/>
              <a:t>    --</a:t>
            </a:r>
            <a:r>
              <a:rPr lang="en-US" dirty="0" err="1"/>
              <a:t>sysroot</a:t>
            </a:r>
            <a:r>
              <a:rPr lang="en-US" dirty="0" smtClean="0"/>
              <a:t>=${</a:t>
            </a:r>
            <a:r>
              <a:rPr lang="en-US" dirty="0" err="1" smtClean="0"/>
              <a:t>COMPILER_PATH</a:t>
            </a:r>
            <a:r>
              <a:rPr lang="en-US" dirty="0" smtClean="0"/>
              <a:t>}/arm-none-</a:t>
            </a:r>
            <a:r>
              <a:rPr lang="en-US" dirty="0" err="1" smtClean="0"/>
              <a:t>linux</a:t>
            </a:r>
            <a:r>
              <a:rPr lang="en-US" dirty="0" smtClean="0"/>
              <a:t>-</a:t>
            </a:r>
            <a:r>
              <a:rPr lang="en-US" dirty="0" err="1" smtClean="0"/>
              <a:t>gnueabi</a:t>
            </a:r>
            <a:r>
              <a:rPr lang="en-US" dirty="0" smtClean="0"/>
              <a:t>/</a:t>
            </a:r>
            <a:r>
              <a:rPr lang="en-US" dirty="0" err="1" smtClean="0"/>
              <a:t>libc</a:t>
            </a:r>
            <a:r>
              <a:rPr lang="en-US" dirty="0" smtClean="0"/>
              <a:t> \</a:t>
            </a:r>
          </a:p>
          <a:p>
            <a:pPr marL="287337" lvl="1" indent="0">
              <a:buNone/>
            </a:pPr>
            <a:r>
              <a:rPr lang="en-US" dirty="0" smtClean="0"/>
              <a:t>    -</a:t>
            </a:r>
            <a:r>
              <a:rPr lang="en-US" dirty="0"/>
              <a:t>march=armv7-a -</a:t>
            </a:r>
            <a:r>
              <a:rPr lang="en-US" dirty="0" err="1" smtClean="0"/>
              <a:t>mfpu</a:t>
            </a:r>
            <a:r>
              <a:rPr lang="en-US" dirty="0" smtClean="0"/>
              <a:t>=neon</a:t>
            </a:r>
            <a:endParaRPr lang="en-US" dirty="0"/>
          </a:p>
          <a:p>
            <a:pPr marL="0" indent="0">
              <a:buNone/>
            </a:pPr>
            <a:endParaRPr lang="en-US" dirty="0" smtClean="0"/>
          </a:p>
          <a:p>
            <a:r>
              <a:rPr lang="en-US" dirty="0" smtClean="0"/>
              <a:t>The default for arm-none-</a:t>
            </a:r>
            <a:r>
              <a:rPr lang="en-US" dirty="0" err="1" smtClean="0"/>
              <a:t>linux</a:t>
            </a:r>
            <a:r>
              <a:rPr lang="en-US" dirty="0" smtClean="0"/>
              <a:t>-</a:t>
            </a:r>
            <a:r>
              <a:rPr lang="en-US" dirty="0" err="1" smtClean="0"/>
              <a:t>gnueabi</a:t>
            </a:r>
            <a:r>
              <a:rPr lang="en-US" dirty="0" smtClean="0"/>
              <a:t> is armv4t</a:t>
            </a:r>
          </a:p>
          <a:p>
            <a:endParaRPr lang="en-US" dirty="0" smtClean="0"/>
          </a:p>
          <a:p>
            <a:r>
              <a:rPr lang="en-US" dirty="0" smtClean="0"/>
              <a:t>Using triple armv7-none-linux-gnueabi will not find the </a:t>
            </a:r>
            <a:r>
              <a:rPr lang="en-US" dirty="0" err="1" smtClean="0"/>
              <a:t>codesourcery</a:t>
            </a:r>
            <a:r>
              <a:rPr lang="en-US" dirty="0" smtClean="0"/>
              <a:t> compiler and default to the native assembler: /</a:t>
            </a:r>
            <a:r>
              <a:rPr lang="en-US" dirty="0" err="1" smtClean="0"/>
              <a:t>usr</a:t>
            </a:r>
            <a:r>
              <a:rPr lang="en-US" dirty="0" smtClean="0"/>
              <a:t>/bin/as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4307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Driver - </a:t>
            </a:r>
            <a:r>
              <a:rPr lang="en-US" dirty="0">
                <a:hlinkClick r:id="rId2"/>
              </a:rPr>
              <a:t>http://</a:t>
            </a:r>
            <a:r>
              <a:rPr lang="en-US" dirty="0" smtClean="0">
                <a:hlinkClick r:id="rId2"/>
              </a:rPr>
              <a:t>clang.llvm.org/UniversalDriver.html</a:t>
            </a:r>
            <a:endParaRPr lang="en-US" dirty="0"/>
          </a:p>
        </p:txBody>
      </p:sp>
      <p:sp>
        <p:nvSpPr>
          <p:cNvPr id="3" name="Content Placeholder 2"/>
          <p:cNvSpPr>
            <a:spLocks noGrp="1"/>
          </p:cNvSpPr>
          <p:nvPr>
            <p:ph idx="1"/>
          </p:nvPr>
        </p:nvSpPr>
        <p:spPr/>
        <p:txBody>
          <a:bodyPr/>
          <a:lstStyle/>
          <a:p>
            <a:r>
              <a:rPr lang="en-US" dirty="0" smtClean="0"/>
              <a:t>User </a:t>
            </a:r>
            <a:r>
              <a:rPr lang="en-US" dirty="0"/>
              <a:t>speciﬁes just a “conﬁguration”:</a:t>
            </a:r>
          </a:p>
          <a:p>
            <a:pPr lvl="1"/>
            <a:r>
              <a:rPr lang="en-US" dirty="0"/>
              <a:t>c</a:t>
            </a:r>
            <a:r>
              <a:rPr lang="en-US" dirty="0" smtClean="0"/>
              <a:t>lang --</a:t>
            </a:r>
            <a:r>
              <a:rPr lang="en-US" dirty="0" err="1" smtClean="0"/>
              <a:t>config</a:t>
            </a:r>
            <a:r>
              <a:rPr lang="en-US" dirty="0" smtClean="0"/>
              <a:t>=arm-cortex-a9-baremetal </a:t>
            </a:r>
            <a:r>
              <a:rPr lang="en-US" dirty="0" err="1" smtClean="0"/>
              <a:t>foo.c</a:t>
            </a:r>
            <a:endParaRPr lang="en-US" dirty="0"/>
          </a:p>
          <a:p>
            <a:pPr lvl="1"/>
            <a:r>
              <a:rPr lang="en-US" dirty="0"/>
              <a:t>c</a:t>
            </a:r>
            <a:r>
              <a:rPr lang="en-US" dirty="0" smtClean="0"/>
              <a:t>lang --</a:t>
            </a:r>
            <a:r>
              <a:rPr lang="en-US" dirty="0" err="1" smtClean="0"/>
              <a:t>config</a:t>
            </a:r>
            <a:r>
              <a:rPr lang="en-US" dirty="0" smtClean="0"/>
              <a:t>=cortex-m4-my-toaster morning-</a:t>
            </a:r>
            <a:r>
              <a:rPr lang="en-US" dirty="0" err="1" smtClean="0"/>
              <a:t>food.c</a:t>
            </a:r>
            <a:endParaRPr lang="en-US" dirty="0" smtClean="0"/>
          </a:p>
          <a:p>
            <a:endParaRPr lang="en-US" dirty="0"/>
          </a:p>
          <a:p>
            <a:pPr marL="0" indent="0">
              <a:buNone/>
            </a:pPr>
            <a:r>
              <a:rPr lang="en-US" dirty="0"/>
              <a:t>Under the hood this entry point (the universal driver) would have access to all the information that the driver, compiler, and other tools need to build applications for that target</a:t>
            </a:r>
            <a:r>
              <a:rPr lang="en-US" dirty="0" smtClean="0"/>
              <a:t>.</a:t>
            </a:r>
          </a:p>
          <a:p>
            <a:pPr marL="0" indent="0">
              <a:buNone/>
            </a:pPr>
            <a:endParaRPr lang="en-US" dirty="0" smtClean="0"/>
          </a:p>
          <a:p>
            <a:pPr marL="0" indent="0">
              <a:buNone/>
            </a:pPr>
            <a:r>
              <a:rPr lang="en-US" dirty="0" smtClean="0"/>
              <a:t>Status?</a:t>
            </a:r>
            <a:endParaRPr lang="en-US" dirty="0"/>
          </a:p>
          <a:p>
            <a:endParaRPr lang="en-US" dirty="0"/>
          </a:p>
        </p:txBody>
      </p:sp>
    </p:spTree>
    <p:extLst>
      <p:ext uri="{BB962C8B-B14F-4D97-AF65-F5344CB8AC3E}">
        <p14:creationId xmlns:p14="http://schemas.microsoft.com/office/powerpoint/2010/main" val="2065475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ELLCC</a:t>
            </a:r>
            <a:r>
              <a:rPr lang="en-US" dirty="0" smtClean="0"/>
              <a:t> - </a:t>
            </a:r>
            <a:r>
              <a:rPr lang="en-US" dirty="0">
                <a:hlinkClick r:id="rId2"/>
              </a:rPr>
              <a:t>http://ellcc.org/</a:t>
            </a:r>
            <a:endParaRPr lang="en-US" dirty="0"/>
          </a:p>
        </p:txBody>
      </p:sp>
      <p:sp>
        <p:nvSpPr>
          <p:cNvPr id="3" name="Content Placeholder 2"/>
          <p:cNvSpPr>
            <a:spLocks noGrp="1"/>
          </p:cNvSpPr>
          <p:nvPr>
            <p:ph idx="1"/>
          </p:nvPr>
        </p:nvSpPr>
        <p:spPr/>
        <p:txBody>
          <a:bodyPr/>
          <a:lstStyle/>
          <a:p>
            <a:r>
              <a:rPr lang="en-US" dirty="0" smtClean="0"/>
              <a:t>The </a:t>
            </a:r>
            <a:r>
              <a:rPr lang="en-US" dirty="0"/>
              <a:t>primary emphasis of the </a:t>
            </a:r>
            <a:r>
              <a:rPr lang="en-US" dirty="0" err="1"/>
              <a:t>ELLCC</a:t>
            </a:r>
            <a:r>
              <a:rPr lang="en-US" dirty="0"/>
              <a:t> project is to create an easy to use multi-target cross compilation environment for embedded </a:t>
            </a:r>
            <a:r>
              <a:rPr lang="en-US" dirty="0" smtClean="0"/>
              <a:t>systems [based on Clang and </a:t>
            </a:r>
            <a:r>
              <a:rPr lang="en-US" dirty="0" err="1" smtClean="0"/>
              <a:t>LLVM</a:t>
            </a:r>
            <a:r>
              <a:rPr lang="en-US" dirty="0" smtClean="0"/>
              <a:t>].</a:t>
            </a:r>
            <a:endParaRPr lang="en-US" dirty="0"/>
          </a:p>
          <a:p>
            <a:r>
              <a:rPr lang="en-US" dirty="0"/>
              <a:t>Multi-target support: ARM, i386, </a:t>
            </a:r>
            <a:r>
              <a:rPr lang="en-US" dirty="0" err="1"/>
              <a:t>Microblaze</a:t>
            </a:r>
            <a:r>
              <a:rPr lang="en-US" dirty="0"/>
              <a:t>, </a:t>
            </a:r>
            <a:r>
              <a:rPr lang="en-US" dirty="0" err="1"/>
              <a:t>Mips</a:t>
            </a:r>
            <a:r>
              <a:rPr lang="en-US" dirty="0"/>
              <a:t>, Nios2</a:t>
            </a:r>
            <a:r>
              <a:rPr lang="en-US" baseline="30000" dirty="0"/>
              <a:t>[2]</a:t>
            </a:r>
            <a:r>
              <a:rPr lang="en-US" dirty="0"/>
              <a:t>, PowerPC, PowerPC64, </a:t>
            </a:r>
            <a:r>
              <a:rPr lang="en-US" dirty="0" err="1"/>
              <a:t>Sparc</a:t>
            </a:r>
            <a:r>
              <a:rPr lang="en-US" baseline="30000" dirty="0"/>
              <a:t>[1]</a:t>
            </a:r>
            <a:r>
              <a:rPr lang="en-US" dirty="0"/>
              <a:t> and </a:t>
            </a:r>
            <a:r>
              <a:rPr lang="en-US" dirty="0" smtClean="0"/>
              <a:t>X86_64</a:t>
            </a:r>
          </a:p>
          <a:p>
            <a:endParaRPr lang="en-US" dirty="0"/>
          </a:p>
        </p:txBody>
      </p:sp>
      <p:pic>
        <p:nvPicPr>
          <p:cNvPr id="2050" name="Picture 2" descr="U:\Screensho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33" y="2575501"/>
            <a:ext cx="7991476"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60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Challenges Using Clang to </a:t>
            </a:r>
            <a:r>
              <a:rPr lang="en-US" dirty="0"/>
              <a:t>B</a:t>
            </a:r>
            <a:r>
              <a:rPr lang="en-US" dirty="0" smtClean="0"/>
              <a:t>uild Linux Kernel</a:t>
            </a:r>
            <a:endParaRPr lang="en-US" dirty="0"/>
          </a:p>
        </p:txBody>
      </p:sp>
      <p:sp>
        <p:nvSpPr>
          <p:cNvPr id="3" name="Rectangle 2"/>
          <p:cNvSpPr/>
          <p:nvPr/>
        </p:nvSpPr>
        <p:spPr bwMode="auto">
          <a:xfrm>
            <a:off x="4727643" y="1507787"/>
            <a:ext cx="4017523" cy="37342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5" name="Picture 2" descr="http://static.arstechnica.com/20090828/llv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247" y="1245914"/>
            <a:ext cx="4328808" cy="32971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a/af/Tux.png/220px-T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910" y="2880940"/>
            <a:ext cx="209550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7756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Using Clang for Cross Compilation</a:t>
            </a:r>
            <a:endParaRPr lang="en-CA" dirty="0"/>
          </a:p>
        </p:txBody>
      </p:sp>
      <p:sp>
        <p:nvSpPr>
          <p:cNvPr id="3" name="Content Placeholder 2"/>
          <p:cNvSpPr>
            <a:spLocks noGrp="1"/>
          </p:cNvSpPr>
          <p:nvPr>
            <p:ph idx="1"/>
          </p:nvPr>
        </p:nvSpPr>
        <p:spPr/>
        <p:txBody>
          <a:bodyPr/>
          <a:lstStyle/>
          <a:p>
            <a:r>
              <a:rPr lang="en-US" dirty="0" smtClean="0"/>
              <a:t>Cross compilation with Clang</a:t>
            </a:r>
          </a:p>
          <a:p>
            <a:pPr lvl="1"/>
            <a:r>
              <a:rPr lang="en-US" dirty="0" smtClean="0"/>
              <a:t>Not a supported configuration</a:t>
            </a:r>
          </a:p>
          <a:p>
            <a:pPr lvl="1"/>
            <a:r>
              <a:rPr lang="en-US" dirty="0" smtClean="0"/>
              <a:t>Dependence on GNU cross </a:t>
            </a:r>
            <a:r>
              <a:rPr lang="en-US" dirty="0" err="1" smtClean="0"/>
              <a:t>toolchain</a:t>
            </a:r>
            <a:r>
              <a:rPr lang="en-US" dirty="0" smtClean="0"/>
              <a:t> for assembly and linking</a:t>
            </a:r>
          </a:p>
          <a:p>
            <a:pPr lvl="2"/>
            <a:r>
              <a:rPr lang="en-US" dirty="0" smtClean="0"/>
              <a:t>Configuring GNU </a:t>
            </a:r>
            <a:r>
              <a:rPr lang="en-US" dirty="0" err="1" smtClean="0"/>
              <a:t>toolchain</a:t>
            </a:r>
            <a:r>
              <a:rPr lang="en-US" dirty="0" smtClean="0"/>
              <a:t> dependencies</a:t>
            </a:r>
          </a:p>
          <a:p>
            <a:pPr lvl="1"/>
            <a:r>
              <a:rPr lang="en-US" dirty="0" smtClean="0"/>
              <a:t>Finding </a:t>
            </a:r>
            <a:r>
              <a:rPr lang="en-US" dirty="0" smtClean="0"/>
              <a:t>the right </a:t>
            </a:r>
            <a:r>
              <a:rPr lang="en-US" dirty="0" smtClean="0"/>
              <a:t>triplet</a:t>
            </a:r>
          </a:p>
          <a:p>
            <a:endParaRPr lang="en-US" dirty="0" smtClean="0"/>
          </a:p>
          <a:p>
            <a:r>
              <a:rPr lang="en-US" dirty="0" smtClean="0"/>
              <a:t>Lots </a:t>
            </a:r>
            <a:r>
              <a:rPr lang="en-US" dirty="0" smtClean="0"/>
              <a:t>of warnings </a:t>
            </a:r>
          </a:p>
          <a:p>
            <a:pPr lvl="1"/>
            <a:r>
              <a:rPr lang="en-US" dirty="0" smtClean="0"/>
              <a:t>-</a:t>
            </a:r>
            <a:r>
              <a:rPr lang="en-US" dirty="0" err="1" smtClean="0"/>
              <a:t>Wunused</a:t>
            </a:r>
            <a:r>
              <a:rPr lang="en-US" dirty="0" smtClean="0"/>
              <a:t>-value (slows compilation)</a:t>
            </a:r>
            <a:endParaRPr lang="en-CA" dirty="0"/>
          </a:p>
          <a:p>
            <a:endParaRPr lang="en-CA" dirty="0" smtClean="0"/>
          </a:p>
          <a:p>
            <a:r>
              <a:rPr lang="en-CA" dirty="0" smtClean="0"/>
              <a:t>Clang/</a:t>
            </a:r>
            <a:r>
              <a:rPr lang="en-CA" dirty="0" err="1" smtClean="0"/>
              <a:t>LLVM</a:t>
            </a:r>
            <a:r>
              <a:rPr lang="en-CA" dirty="0" smtClean="0"/>
              <a:t> Bugs</a:t>
            </a:r>
          </a:p>
          <a:p>
            <a:endParaRPr lang="en-CA" dirty="0" smtClean="0"/>
          </a:p>
          <a:p>
            <a:r>
              <a:rPr lang="en-CA" dirty="0" smtClean="0"/>
              <a:t>Clang </a:t>
            </a:r>
            <a:r>
              <a:rPr lang="en-CA" dirty="0" smtClean="0"/>
              <a:t>C99 </a:t>
            </a:r>
            <a:r>
              <a:rPr lang="en-CA" dirty="0" err="1" smtClean="0"/>
              <a:t>vs</a:t>
            </a:r>
            <a:r>
              <a:rPr lang="en-CA" dirty="0" smtClean="0"/>
              <a:t> </a:t>
            </a:r>
            <a:r>
              <a:rPr lang="en-CA" dirty="0" err="1" smtClean="0"/>
              <a:t>GCC</a:t>
            </a:r>
            <a:r>
              <a:rPr lang="en-CA" dirty="0" smtClean="0"/>
              <a:t> </a:t>
            </a:r>
            <a:r>
              <a:rPr lang="en-CA" dirty="0" smtClean="0"/>
              <a:t>GNU89</a:t>
            </a:r>
            <a:endParaRPr lang="en-US" dirty="0" smtClean="0"/>
          </a:p>
          <a:p>
            <a:endParaRPr lang="en-US" dirty="0" smtClean="0"/>
          </a:p>
          <a:p>
            <a:r>
              <a:rPr lang="en-US" dirty="0" smtClean="0"/>
              <a:t>Kernel </a:t>
            </a:r>
            <a:r>
              <a:rPr lang="en-US" dirty="0" smtClean="0"/>
              <a:t>expects some undocumented </a:t>
            </a:r>
            <a:r>
              <a:rPr lang="en-US" dirty="0" err="1" smtClean="0"/>
              <a:t>GCC</a:t>
            </a:r>
            <a:r>
              <a:rPr lang="en-US" dirty="0" smtClean="0"/>
              <a:t> behavior</a:t>
            </a:r>
          </a:p>
        </p:txBody>
      </p:sp>
    </p:spTree>
    <p:extLst>
      <p:ext uri="{BB962C8B-B14F-4D97-AF65-F5344CB8AC3E}">
        <p14:creationId xmlns:p14="http://schemas.microsoft.com/office/powerpoint/2010/main" val="4016093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Unsupported </a:t>
            </a:r>
            <a:r>
              <a:rPr lang="en-US" dirty="0" err="1" smtClean="0"/>
              <a:t>GCC</a:t>
            </a:r>
            <a:r>
              <a:rPr lang="en-US" dirty="0" smtClean="0"/>
              <a:t> Behavior Expected by Linux Kernel </a:t>
            </a:r>
            <a:endParaRPr lang="en-US" dirty="0"/>
          </a:p>
        </p:txBody>
      </p:sp>
      <p:sp>
        <p:nvSpPr>
          <p:cNvPr id="3" name="Content Placeholder 2"/>
          <p:cNvSpPr>
            <a:spLocks noGrp="1"/>
          </p:cNvSpPr>
          <p:nvPr>
            <p:ph idx="1"/>
          </p:nvPr>
        </p:nvSpPr>
        <p:spPr/>
        <p:txBody>
          <a:bodyPr>
            <a:normAutofit/>
          </a:bodyPr>
          <a:lstStyle/>
          <a:p>
            <a:r>
              <a:rPr lang="en-US" dirty="0" smtClean="0"/>
              <a:t>scripts/</a:t>
            </a:r>
            <a:r>
              <a:rPr lang="en-US" dirty="0" err="1" smtClean="0"/>
              <a:t>Kbuild</a:t>
            </a:r>
            <a:r>
              <a:rPr lang="en-US" dirty="0" err="1"/>
              <a:t>.</a:t>
            </a:r>
            <a:r>
              <a:rPr lang="en-US" dirty="0" err="1" smtClean="0"/>
              <a:t>include</a:t>
            </a:r>
            <a:r>
              <a:rPr lang="en-US" dirty="0" smtClean="0"/>
              <a:t> are </a:t>
            </a:r>
            <a:r>
              <a:rPr lang="en-US" dirty="0" err="1" smtClean="0"/>
              <a:t>gcc</a:t>
            </a:r>
            <a:r>
              <a:rPr lang="en-US" dirty="0" smtClean="0"/>
              <a:t> specific</a:t>
            </a:r>
          </a:p>
          <a:p>
            <a:pPr lvl="1"/>
            <a:r>
              <a:rPr lang="en-US" dirty="0" smtClean="0"/>
              <a:t>cc-option tests fail for </a:t>
            </a:r>
            <a:r>
              <a:rPr lang="en-US" dirty="0" err="1" smtClean="0"/>
              <a:t>gcc</a:t>
            </a:r>
            <a:r>
              <a:rPr lang="en-US" dirty="0" smtClean="0"/>
              <a:t>, pass erroneously for clang</a:t>
            </a:r>
          </a:p>
          <a:p>
            <a:endParaRPr lang="en-US" dirty="0" smtClean="0"/>
          </a:p>
          <a:p>
            <a:r>
              <a:rPr lang="en-US" dirty="0" smtClean="0"/>
              <a:t>Clang </a:t>
            </a:r>
            <a:r>
              <a:rPr lang="en-US" dirty="0" smtClean="0"/>
              <a:t>warning is for unused, not unsupported</a:t>
            </a:r>
          </a:p>
          <a:p>
            <a:pPr lvl="1"/>
            <a:r>
              <a:rPr lang="en-US" dirty="0" smtClean="0"/>
              <a:t>No way to check supported options in clang</a:t>
            </a:r>
          </a:p>
          <a:p>
            <a:pPr lvl="1"/>
            <a:r>
              <a:rPr lang="en-US" sz="1800" dirty="0">
                <a:hlinkClick r:id="rId2"/>
              </a:rPr>
              <a:t>http://</a:t>
            </a:r>
            <a:r>
              <a:rPr lang="en-US" sz="1800" dirty="0" smtClean="0">
                <a:hlinkClick r:id="rId2"/>
              </a:rPr>
              <a:t>clang.llvm.org/docs/DriverInternals.html#int_unused_warnings</a:t>
            </a:r>
            <a:endParaRPr lang="en-US" sz="1800" dirty="0" smtClean="0"/>
          </a:p>
          <a:p>
            <a:pPr marL="287337" lvl="1" indent="0">
              <a:buNone/>
            </a:pPr>
            <a:endParaRPr lang="en-US" sz="1200" dirty="0" smtClean="0"/>
          </a:p>
          <a:p>
            <a:pPr marL="287337" lvl="1" indent="0">
              <a:buNone/>
            </a:pPr>
            <a:r>
              <a:rPr lang="en-US" sz="1200" dirty="0" smtClean="0"/>
              <a:t>cc-option </a:t>
            </a:r>
            <a:r>
              <a:rPr lang="en-US" sz="1200" dirty="0"/>
              <a:t>= $(call try-run,\</a:t>
            </a:r>
          </a:p>
          <a:p>
            <a:pPr marL="287337" lvl="1" indent="0">
              <a:buNone/>
            </a:pPr>
            <a:r>
              <a:rPr lang="en-US" sz="1200" dirty="0"/>
              <a:t>        $(CC) $(</a:t>
            </a:r>
            <a:r>
              <a:rPr lang="en-US" sz="1200" dirty="0" err="1"/>
              <a:t>KBUILD_CPPFLAGS</a:t>
            </a:r>
            <a:r>
              <a:rPr lang="en-US" sz="1200" dirty="0"/>
              <a:t>) $(</a:t>
            </a:r>
            <a:r>
              <a:rPr lang="en-US" sz="1200" dirty="0" err="1"/>
              <a:t>KBUILD_CFLAGS</a:t>
            </a:r>
            <a:r>
              <a:rPr lang="en-US" sz="1200" dirty="0"/>
              <a:t>) $(1) -c -xc /</a:t>
            </a:r>
            <a:r>
              <a:rPr lang="en-US" sz="1200" dirty="0" err="1"/>
              <a:t>dev</a:t>
            </a:r>
            <a:r>
              <a:rPr lang="en-US" sz="1200" dirty="0"/>
              <a:t>/null -o "$$</a:t>
            </a:r>
            <a:r>
              <a:rPr lang="en-US" sz="1200" dirty="0" err="1"/>
              <a:t>TMP</a:t>
            </a:r>
            <a:r>
              <a:rPr lang="en-US" sz="1200" dirty="0"/>
              <a:t>",$(1),$(2))</a:t>
            </a:r>
          </a:p>
          <a:p>
            <a:endParaRPr lang="en-US" sz="2000" dirty="0" smtClean="0"/>
          </a:p>
          <a:p>
            <a:r>
              <a:rPr lang="en-US" sz="2000" dirty="0" err="1" smtClean="0"/>
              <a:t>GCC</a:t>
            </a:r>
            <a:r>
              <a:rPr lang="en-US" sz="2000" dirty="0" smtClean="0"/>
              <a:t> returns false for unsupported flag and issues warning:</a:t>
            </a:r>
          </a:p>
          <a:p>
            <a:pPr lvl="1"/>
            <a:r>
              <a:rPr lang="en-US" sz="1600" dirty="0"/>
              <a:t>cc1: error: unrecognized command line option "-</a:t>
            </a:r>
            <a:r>
              <a:rPr lang="en-US" sz="1600" dirty="0" err="1"/>
              <a:t>fno</a:t>
            </a:r>
            <a:r>
              <a:rPr lang="en-US" sz="1600" dirty="0"/>
              <a:t>-delete-pointer-checks"</a:t>
            </a:r>
            <a:endParaRPr lang="en-US" sz="1600" dirty="0" smtClean="0"/>
          </a:p>
          <a:p>
            <a:r>
              <a:rPr lang="en-US" dirty="0" smtClean="0"/>
              <a:t>Clang returns true for unused flag and issues warning: </a:t>
            </a:r>
          </a:p>
          <a:p>
            <a:pPr lvl="1"/>
            <a:r>
              <a:rPr lang="en-US" sz="1600" dirty="0"/>
              <a:t>clang: </a:t>
            </a:r>
            <a:r>
              <a:rPr lang="en-US" sz="1600" dirty="0">
                <a:solidFill>
                  <a:srgbClr val="FC7AA2"/>
                </a:solidFill>
              </a:rPr>
              <a:t>warning:</a:t>
            </a:r>
            <a:r>
              <a:rPr lang="en-US" sz="1600" dirty="0"/>
              <a:t> </a:t>
            </a:r>
            <a:r>
              <a:rPr lang="en-US" sz="1600" dirty="0" smtClean="0"/>
              <a:t>argument </a:t>
            </a:r>
            <a:r>
              <a:rPr lang="en-US" sz="1600" dirty="0"/>
              <a:t>unused during compilation: '-</a:t>
            </a:r>
            <a:r>
              <a:rPr lang="en-US" sz="1600" dirty="0" err="1"/>
              <a:t>fno</a:t>
            </a:r>
            <a:r>
              <a:rPr lang="en-US" sz="1600" dirty="0"/>
              <a:t>-delete-pointer-checks'</a:t>
            </a:r>
          </a:p>
          <a:p>
            <a:pPr lvl="1"/>
            <a:endParaRPr lang="en-US" sz="1800" dirty="0" smtClean="0"/>
          </a:p>
        </p:txBody>
      </p:sp>
    </p:spTree>
    <p:extLst>
      <p:ext uri="{BB962C8B-B14F-4D97-AF65-F5344CB8AC3E}">
        <p14:creationId xmlns:p14="http://schemas.microsoft.com/office/powerpoint/2010/main" val="19628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Unsupported </a:t>
            </a:r>
            <a:r>
              <a:rPr lang="en-US" dirty="0" err="1" smtClean="0"/>
              <a:t>GCC</a:t>
            </a:r>
            <a:r>
              <a:rPr lang="en-US" dirty="0" smtClean="0"/>
              <a:t> Flags</a:t>
            </a:r>
            <a:endParaRPr lang="en-US" dirty="0"/>
          </a:p>
        </p:txBody>
      </p:sp>
      <p:sp>
        <p:nvSpPr>
          <p:cNvPr id="3" name="Content Placeholder 2"/>
          <p:cNvSpPr>
            <a:spLocks noGrp="1"/>
          </p:cNvSpPr>
          <p:nvPr>
            <p:ph idx="1"/>
          </p:nvPr>
        </p:nvSpPr>
        <p:spPr/>
        <p:txBody>
          <a:bodyPr/>
          <a:lstStyle/>
          <a:p>
            <a:r>
              <a:rPr lang="en-US" dirty="0"/>
              <a:t>-</a:t>
            </a:r>
            <a:r>
              <a:rPr lang="en-US" dirty="0" err="1"/>
              <a:t>fconserve</a:t>
            </a:r>
            <a:r>
              <a:rPr lang="en-US" dirty="0"/>
              <a:t>-stack</a:t>
            </a:r>
          </a:p>
          <a:p>
            <a:pPr lvl="1"/>
            <a:r>
              <a:rPr lang="en-US" dirty="0"/>
              <a:t>Attempt to minimize stack usage. The compiler will attempt to use less stack space, even if that makes the program slower. This option implies setting the large-stack-frame parameter to 100 and the large-stack-frame-growth parameter to 400. </a:t>
            </a:r>
            <a:endParaRPr lang="en-US" dirty="0" smtClean="0"/>
          </a:p>
          <a:p>
            <a:r>
              <a:rPr lang="en-US" dirty="0" smtClean="0"/>
              <a:t>-</a:t>
            </a:r>
            <a:r>
              <a:rPr lang="en-US" dirty="0" err="1"/>
              <a:t>fdelete</a:t>
            </a:r>
            <a:r>
              <a:rPr lang="en-US" dirty="0"/>
              <a:t>-null-pointer-checks</a:t>
            </a:r>
          </a:p>
          <a:p>
            <a:pPr lvl="1"/>
            <a:r>
              <a:rPr lang="en-US" dirty="0"/>
              <a:t>Assume that programs cannot safely dereference null pointers, and that no code or data element resides there. This enables simple constant folding optimizations at all optimization levels. In addition, other optimization passes in </a:t>
            </a:r>
            <a:r>
              <a:rPr lang="en-US" dirty="0" err="1"/>
              <a:t>GCC</a:t>
            </a:r>
            <a:r>
              <a:rPr lang="en-US" dirty="0"/>
              <a:t> use this flag to control global dataflow analyses that eliminate useless checks for null pointers; these assume that if a pointer is checked after it has already been dereferenced, it cannot be null</a:t>
            </a:r>
            <a:r>
              <a:rPr lang="en-US" dirty="0" smtClean="0"/>
              <a:t>.</a:t>
            </a:r>
          </a:p>
          <a:p>
            <a:r>
              <a:rPr lang="en-US" dirty="0"/>
              <a:t>-</a:t>
            </a:r>
            <a:r>
              <a:rPr lang="en-US" dirty="0" err="1"/>
              <a:t>fno</a:t>
            </a:r>
            <a:r>
              <a:rPr lang="en-US" dirty="0"/>
              <a:t>-inline-functions-called-once </a:t>
            </a:r>
          </a:p>
          <a:p>
            <a:pPr lvl="1"/>
            <a:r>
              <a:rPr lang="en-US" dirty="0"/>
              <a:t>Suppresses </a:t>
            </a:r>
            <a:r>
              <a:rPr lang="en-US" dirty="0" err="1"/>
              <a:t>inlining</a:t>
            </a:r>
            <a:r>
              <a:rPr lang="en-US" dirty="0"/>
              <a:t> of subprograms local to the unit and called once from within it, which is enabled if -O1 is used. </a:t>
            </a:r>
            <a:endParaRPr lang="en-US" dirty="0" smtClean="0"/>
          </a:p>
          <a:p>
            <a:pPr marL="287337" lvl="1" indent="0">
              <a:buNone/>
            </a:pPr>
            <a:endParaRPr lang="en-US" dirty="0"/>
          </a:p>
          <a:p>
            <a:pPr marL="0" indent="0">
              <a:buNone/>
            </a:pPr>
            <a:r>
              <a:rPr lang="en-US" sz="1200" dirty="0">
                <a:hlinkClick r:id="rId2"/>
              </a:rPr>
              <a:t>http://gcc.gnu.org/onlinedocs/gnat_ugn_unw/Switches-for-gcc.html</a:t>
            </a:r>
            <a:endParaRPr lang="en-US" sz="1200" dirty="0"/>
          </a:p>
          <a:p>
            <a:endParaRPr lang="en-US" dirty="0"/>
          </a:p>
        </p:txBody>
      </p:sp>
    </p:spTree>
    <p:extLst>
      <p:ext uri="{BB962C8B-B14F-4D97-AF65-F5344CB8AC3E}">
        <p14:creationId xmlns:p14="http://schemas.microsoft.com/office/powerpoint/2010/main" val="1299038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Unsupported </a:t>
            </a:r>
            <a:r>
              <a:rPr lang="en-US" dirty="0" err="1" smtClean="0"/>
              <a:t>GCC</a:t>
            </a:r>
            <a:r>
              <a:rPr lang="en-US" dirty="0" smtClean="0"/>
              <a:t> C Language </a:t>
            </a:r>
            <a:r>
              <a:rPr lang="en-US" dirty="0"/>
              <a:t>E</a:t>
            </a:r>
            <a:r>
              <a:rPr lang="en-US" dirty="0" smtClean="0"/>
              <a:t>xtensions</a:t>
            </a:r>
            <a:endParaRPr lang="en-CA" dirty="0"/>
          </a:p>
        </p:txBody>
      </p:sp>
      <p:sp>
        <p:nvSpPr>
          <p:cNvPr id="3" name="Content Placeholder 2"/>
          <p:cNvSpPr>
            <a:spLocks noGrp="1"/>
          </p:cNvSpPr>
          <p:nvPr>
            <p:ph idx="1"/>
          </p:nvPr>
        </p:nvSpPr>
        <p:spPr/>
        <p:txBody>
          <a:bodyPr/>
          <a:lstStyle/>
          <a:p>
            <a:r>
              <a:rPr lang="en-US" dirty="0" smtClean="0"/>
              <a:t>Variable length arrays in </a:t>
            </a:r>
            <a:r>
              <a:rPr lang="en-US" dirty="0" err="1" smtClean="0"/>
              <a:t>structs</a:t>
            </a:r>
            <a:r>
              <a:rPr lang="en-US" dirty="0" smtClean="0"/>
              <a:t> (</a:t>
            </a:r>
            <a:r>
              <a:rPr lang="en-US" dirty="0" err="1" smtClean="0"/>
              <a:t>VLAIS</a:t>
            </a:r>
            <a:r>
              <a:rPr lang="en-US" dirty="0" smtClean="0"/>
              <a:t>)</a:t>
            </a:r>
          </a:p>
          <a:p>
            <a:pPr lvl="1"/>
            <a:r>
              <a:rPr lang="en-US" sz="1600" dirty="0">
                <a:cs typeface="Courier New" pitchFamily="49" charset="0"/>
              </a:rPr>
              <a:t>A declaration like</a:t>
            </a:r>
            <a:r>
              <a:rPr lang="en-US" sz="1600" dirty="0" smtClean="0">
                <a:cs typeface="Courier New" pitchFamily="49" charset="0"/>
              </a:rPr>
              <a:t>:</a:t>
            </a:r>
            <a:endParaRPr lang="en-US" sz="1000" dirty="0">
              <a:latin typeface="Courier New" pitchFamily="49" charset="0"/>
              <a:cs typeface="Courier New" pitchFamily="49" charset="0"/>
            </a:endParaRPr>
          </a:p>
          <a:p>
            <a:pPr marL="287337" lvl="1" indent="0">
              <a:buNone/>
            </a:pPr>
            <a:r>
              <a:rPr lang="en-US" sz="1050" b="1" dirty="0">
                <a:latin typeface="Courier New" pitchFamily="49" charset="0"/>
                <a:cs typeface="Courier New" pitchFamily="49" charset="0"/>
              </a:rPr>
              <a:t>    </a:t>
            </a:r>
            <a:r>
              <a:rPr lang="en-US" sz="1400" b="1" dirty="0">
                <a:latin typeface="Courier New" pitchFamily="49" charset="0"/>
                <a:cs typeface="Courier New" pitchFamily="49" charset="0"/>
              </a:rPr>
              <a:t>void f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a:t>
            </a:r>
          </a:p>
          <a:p>
            <a:pPr marL="287337" lvl="1" indent="0">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struct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foo_t</a:t>
            </a:r>
            <a:r>
              <a:rPr lang="en-US" sz="1400" b="1" dirty="0">
                <a:latin typeface="Courier New" pitchFamily="49" charset="0"/>
                <a:cs typeface="Courier New" pitchFamily="49" charset="0"/>
              </a:rPr>
              <a:t> {</a:t>
            </a:r>
          </a:p>
          <a:p>
            <a:pPr marL="287337" lvl="1" indent="0">
              <a:buNone/>
            </a:pPr>
            <a:r>
              <a:rPr lang="en-US" sz="1400" b="1" dirty="0">
                <a:latin typeface="Courier New" pitchFamily="49" charset="0"/>
                <a:cs typeface="Courier New" pitchFamily="49" charset="0"/>
              </a:rPr>
              <a:t>            char a[</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pPr marL="287337" lvl="1" indent="0">
              <a:buNone/>
            </a:pPr>
            <a:r>
              <a:rPr lang="en-US" sz="1400" b="1" dirty="0">
                <a:latin typeface="Courier New" pitchFamily="49" charset="0"/>
                <a:cs typeface="Courier New" pitchFamily="49" charset="0"/>
              </a:rPr>
              <a:t>        } foo;</a:t>
            </a:r>
          </a:p>
          <a:p>
            <a:pPr marL="287337" lvl="1" indent="0">
              <a:buNone/>
            </a:pPr>
            <a:r>
              <a:rPr lang="en-US" sz="1400" b="1" dirty="0">
                <a:latin typeface="Courier New" pitchFamily="49" charset="0"/>
                <a:cs typeface="Courier New" pitchFamily="49" charset="0"/>
              </a:rPr>
              <a:t>    }</a:t>
            </a:r>
          </a:p>
          <a:p>
            <a:pPr marL="625475" lvl="2" indent="0">
              <a:buNone/>
            </a:pPr>
            <a:r>
              <a:rPr lang="en-US" dirty="0">
                <a:cs typeface="Courier New" pitchFamily="49" charset="0"/>
              </a:rPr>
              <a:t>cannot be compiled in Clang, though declarations like:</a:t>
            </a:r>
          </a:p>
          <a:p>
            <a:pPr marL="287337" lvl="1" indent="0">
              <a:buNone/>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void f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a:t>
            </a:r>
          </a:p>
          <a:p>
            <a:pPr marL="287337" lvl="1" indent="0">
              <a:buNone/>
            </a:pPr>
            <a:r>
              <a:rPr lang="en-US" sz="1400" b="1" dirty="0">
                <a:latin typeface="Courier New" pitchFamily="49" charset="0"/>
                <a:cs typeface="Courier New" pitchFamily="49" charset="0"/>
              </a:rPr>
              <a:t>        char foo[</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pPr marL="287337" lvl="1" indent="0">
              <a:buNone/>
            </a:pPr>
            <a:r>
              <a:rPr lang="en-US" sz="1400" b="1" dirty="0">
                <a:latin typeface="Courier New" pitchFamily="49" charset="0"/>
                <a:cs typeface="Courier New" pitchFamily="49" charset="0"/>
              </a:rPr>
              <a:t>    }</a:t>
            </a:r>
          </a:p>
          <a:p>
            <a:pPr marL="625475" lvl="2" indent="0">
              <a:buNone/>
            </a:pPr>
            <a:r>
              <a:rPr lang="en-US" dirty="0" smtClean="0"/>
              <a:t>are </a:t>
            </a:r>
            <a:r>
              <a:rPr lang="en-US" dirty="0"/>
              <a:t>perfectly acceptable</a:t>
            </a:r>
            <a:r>
              <a:rPr lang="en-US" sz="1400" dirty="0"/>
              <a:t>. </a:t>
            </a:r>
            <a:endParaRPr lang="en-US" sz="1400" dirty="0" smtClean="0"/>
          </a:p>
          <a:p>
            <a:pPr lvl="1"/>
            <a:r>
              <a:rPr lang="en-US" dirty="0" smtClean="0"/>
              <a:t>Used </a:t>
            </a:r>
            <a:r>
              <a:rPr lang="en-US" dirty="0"/>
              <a:t>in the </a:t>
            </a:r>
            <a:r>
              <a:rPr lang="en-US" dirty="0" err="1"/>
              <a:t>iptables</a:t>
            </a:r>
            <a:r>
              <a:rPr lang="en-US" dirty="0"/>
              <a:t> code, the kernel hashing (</a:t>
            </a:r>
            <a:r>
              <a:rPr lang="en-US" dirty="0" err="1"/>
              <a:t>HMAC</a:t>
            </a:r>
            <a:r>
              <a:rPr lang="en-US" dirty="0"/>
              <a:t>) routines, and some drivers</a:t>
            </a:r>
            <a:endParaRPr lang="en-US" dirty="0" smtClean="0"/>
          </a:p>
        </p:txBody>
      </p:sp>
    </p:spTree>
    <p:extLst>
      <p:ext uri="{BB962C8B-B14F-4D97-AF65-F5344CB8AC3E}">
        <p14:creationId xmlns:p14="http://schemas.microsoft.com/office/powerpoint/2010/main" val="1649466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6" name="Text Box 6"/>
          <p:cNvSpPr txBox="1">
            <a:spLocks noChangeArrowheads="1"/>
          </p:cNvSpPr>
          <p:nvPr/>
        </p:nvSpPr>
        <p:spPr bwMode="auto">
          <a:xfrm>
            <a:off x="188184" y="1389063"/>
            <a:ext cx="8782080" cy="1020664"/>
          </a:xfrm>
          <a:prstGeom prst="rect">
            <a:avLst/>
          </a:prstGeom>
          <a:noFill/>
          <a:ln w="9525">
            <a:noFill/>
            <a:miter lim="800000"/>
            <a:headEnd/>
            <a:tailEnd/>
          </a:ln>
          <a:effectLst/>
        </p:spPr>
        <p:txBody>
          <a:bodyPr wrap="square">
            <a:spAutoFit/>
          </a:bodyPr>
          <a:lstStyle/>
          <a:p>
            <a:pPr>
              <a:lnSpc>
                <a:spcPts val="2520"/>
              </a:lnSpc>
            </a:pPr>
            <a:r>
              <a:rPr lang="en-US" sz="1600" dirty="0" smtClean="0">
                <a:solidFill>
                  <a:schemeClr val="tx2"/>
                </a:solidFill>
              </a:rPr>
              <a:t>Nothing in these materials is an offer to sell any of the components or devices referenced herein. Certain components for use in the U.S. are available only through licensed suppliers.  </a:t>
            </a:r>
            <a:r>
              <a:rPr lang="en-US" sz="1600" smtClean="0">
                <a:solidFill>
                  <a:schemeClr val="tx2"/>
                </a:solidFill>
              </a:rPr>
              <a:t>Some components are not available for use in the U.S.</a:t>
            </a:r>
            <a:endParaRPr lang="en-US" sz="1600" dirty="0" smtClean="0">
              <a:solidFill>
                <a:schemeClr val="tx2"/>
              </a:solidFill>
            </a:endParaRPr>
          </a:p>
        </p:txBody>
      </p:sp>
      <p:sp>
        <p:nvSpPr>
          <p:cNvPr id="235522" name="Rectangle 2"/>
          <p:cNvSpPr>
            <a:spLocks noGrp="1" noChangeArrowheads="1"/>
          </p:cNvSpPr>
          <p:nvPr>
            <p:ph type="title"/>
          </p:nvPr>
        </p:nvSpPr>
        <p:spPr/>
        <p:txBody>
          <a:bodyPr/>
          <a:lstStyle/>
          <a:p>
            <a:r>
              <a:rPr lang="en-US" dirty="0" smtClean="0"/>
              <a:t>Disclaimer</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Unsupported </a:t>
            </a:r>
            <a:r>
              <a:rPr lang="en-US" dirty="0" err="1" smtClean="0"/>
              <a:t>GCC</a:t>
            </a:r>
            <a:r>
              <a:rPr lang="en-US" dirty="0" smtClean="0"/>
              <a:t> C Language </a:t>
            </a:r>
            <a:r>
              <a:rPr lang="en-US" dirty="0"/>
              <a:t>E</a:t>
            </a:r>
            <a:r>
              <a:rPr lang="en-US" dirty="0" smtClean="0"/>
              <a:t>xtensions</a:t>
            </a:r>
            <a:endParaRPr lang="en-CA" dirty="0"/>
          </a:p>
        </p:txBody>
      </p:sp>
      <p:sp>
        <p:nvSpPr>
          <p:cNvPr id="3" name="Content Placeholder 2"/>
          <p:cNvSpPr>
            <a:spLocks noGrp="1"/>
          </p:cNvSpPr>
          <p:nvPr>
            <p:ph idx="1"/>
          </p:nvPr>
        </p:nvSpPr>
        <p:spPr/>
        <p:txBody>
          <a:bodyPr/>
          <a:lstStyle/>
          <a:p>
            <a:r>
              <a:rPr lang="en-US" dirty="0" smtClean="0"/>
              <a:t>Explicit register variables not supported</a:t>
            </a:r>
          </a:p>
          <a:p>
            <a:pPr lvl="1"/>
            <a:r>
              <a:rPr lang="en-US" dirty="0"/>
              <a:t>register unsigned long </a:t>
            </a:r>
            <a:r>
              <a:rPr lang="en-US" dirty="0" err="1"/>
              <a:t>current_sp</a:t>
            </a:r>
            <a:r>
              <a:rPr lang="en-US" dirty="0"/>
              <a:t> </a:t>
            </a:r>
            <a:r>
              <a:rPr lang="en-US" dirty="0" err="1"/>
              <a:t>asm</a:t>
            </a:r>
            <a:r>
              <a:rPr lang="en-US" dirty="0"/>
              <a:t> ("</a:t>
            </a:r>
            <a:r>
              <a:rPr lang="en-US" dirty="0" err="1"/>
              <a:t>sp</a:t>
            </a:r>
            <a:r>
              <a:rPr lang="en-US" dirty="0" smtClean="0"/>
              <a:t>");</a:t>
            </a:r>
          </a:p>
          <a:p>
            <a:endParaRPr lang="en-US" dirty="0" smtClean="0"/>
          </a:p>
          <a:p>
            <a:r>
              <a:rPr lang="en-US" dirty="0" smtClean="0"/>
              <a:t>Nested </a:t>
            </a:r>
            <a:r>
              <a:rPr lang="en-US" dirty="0"/>
              <a:t>functions </a:t>
            </a:r>
            <a:endParaRPr lang="en-US" dirty="0" smtClean="0"/>
          </a:p>
          <a:p>
            <a:pPr lvl="1"/>
            <a:r>
              <a:rPr lang="en-US" dirty="0" smtClean="0"/>
              <a:t>Only used in a </a:t>
            </a:r>
            <a:r>
              <a:rPr lang="en-US" dirty="0" err="1" smtClean="0"/>
              <a:t>thinkpad</a:t>
            </a:r>
            <a:r>
              <a:rPr lang="en-US" dirty="0" smtClean="0"/>
              <a:t> driver</a:t>
            </a:r>
          </a:p>
          <a:p>
            <a:endParaRPr lang="en-US" dirty="0" smtClean="0"/>
          </a:p>
        </p:txBody>
      </p:sp>
    </p:spTree>
    <p:extLst>
      <p:ext uri="{BB962C8B-B14F-4D97-AF65-F5344CB8AC3E}">
        <p14:creationId xmlns:p14="http://schemas.microsoft.com/office/powerpoint/2010/main" val="3229342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Incompatibilities with </a:t>
            </a:r>
            <a:r>
              <a:rPr lang="en-US" dirty="0" err="1" smtClean="0"/>
              <a:t>GCC</a:t>
            </a:r>
            <a:endParaRPr lang="en-US" dirty="0"/>
          </a:p>
        </p:txBody>
      </p:sp>
      <p:sp>
        <p:nvSpPr>
          <p:cNvPr id="3" name="Content Placeholder 2"/>
          <p:cNvSpPr>
            <a:spLocks noGrp="1"/>
          </p:cNvSpPr>
          <p:nvPr>
            <p:ph idx="1"/>
          </p:nvPr>
        </p:nvSpPr>
        <p:spPr/>
        <p:txBody>
          <a:bodyPr/>
          <a:lstStyle/>
          <a:p>
            <a:r>
              <a:rPr lang="en-US" dirty="0"/>
              <a:t>Warnings for unused return </a:t>
            </a:r>
            <a:r>
              <a:rPr lang="en-US" dirty="0" smtClean="0"/>
              <a:t>values</a:t>
            </a:r>
          </a:p>
          <a:p>
            <a:pPr lvl="1"/>
            <a:r>
              <a:rPr lang="en-US" dirty="0" smtClean="0"/>
              <a:t>Thousands of instances in kernel</a:t>
            </a:r>
          </a:p>
          <a:p>
            <a:pPr lvl="1"/>
            <a:endParaRPr lang="en-US" dirty="0" smtClean="0"/>
          </a:p>
          <a:p>
            <a:r>
              <a:rPr lang="en-US" dirty="0" smtClean="0"/>
              <a:t>Segment </a:t>
            </a:r>
            <a:r>
              <a:rPr lang="en-US" dirty="0" smtClean="0"/>
              <a:t>references</a:t>
            </a:r>
          </a:p>
          <a:p>
            <a:pPr lvl="1"/>
            <a:r>
              <a:rPr lang="en-US" dirty="0" smtClean="0"/>
              <a:t>More __</a:t>
            </a:r>
            <a:r>
              <a:rPr lang="en-US" dirty="0" err="1" smtClean="0"/>
              <a:t>refdata</a:t>
            </a:r>
            <a:r>
              <a:rPr lang="en-US" dirty="0" smtClean="0"/>
              <a:t>, __</a:t>
            </a:r>
            <a:r>
              <a:rPr lang="en-US" dirty="0" err="1" smtClean="0"/>
              <a:t>initdata</a:t>
            </a:r>
            <a:r>
              <a:rPr lang="en-US" dirty="0" smtClean="0"/>
              <a:t>, __</a:t>
            </a:r>
            <a:r>
              <a:rPr lang="en-US" dirty="0" err="1" smtClean="0"/>
              <a:t>exitdata</a:t>
            </a:r>
            <a:r>
              <a:rPr lang="en-US" dirty="0" smtClean="0"/>
              <a:t> attributes required</a:t>
            </a:r>
          </a:p>
          <a:p>
            <a:pPr lvl="2"/>
            <a:r>
              <a:rPr lang="en-US" dirty="0" smtClean="0"/>
              <a:t>Investigate differences in linking and segments</a:t>
            </a:r>
          </a:p>
          <a:p>
            <a:endParaRPr lang="en-US" dirty="0" smtClean="0"/>
          </a:p>
          <a:p>
            <a:r>
              <a:rPr lang="en-US" dirty="0" smtClean="0"/>
              <a:t>Inline </a:t>
            </a:r>
            <a:r>
              <a:rPr lang="en-US" dirty="0" smtClean="0"/>
              <a:t>syntax handling</a:t>
            </a:r>
          </a:p>
          <a:p>
            <a:pPr lvl="1"/>
            <a:r>
              <a:rPr lang="en-US" dirty="0" smtClean="0"/>
              <a:t>GNU89</a:t>
            </a:r>
          </a:p>
          <a:p>
            <a:endParaRPr lang="en-US" dirty="0" smtClean="0"/>
          </a:p>
        </p:txBody>
      </p:sp>
    </p:spTree>
    <p:extLst>
      <p:ext uri="{BB962C8B-B14F-4D97-AF65-F5344CB8AC3E}">
        <p14:creationId xmlns:p14="http://schemas.microsoft.com/office/powerpoint/2010/main" val="965477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Specific Clang/</a:t>
            </a:r>
            <a:r>
              <a:rPr lang="en-US" dirty="0" err="1" smtClean="0"/>
              <a:t>LLVM</a:t>
            </a:r>
            <a:r>
              <a:rPr lang="en-US" dirty="0" smtClean="0"/>
              <a:t> Bugs or </a:t>
            </a:r>
            <a:r>
              <a:rPr lang="en-US" dirty="0"/>
              <a:t>M</a:t>
            </a:r>
            <a:r>
              <a:rPr lang="en-US" dirty="0" smtClean="0"/>
              <a:t>issing Features</a:t>
            </a:r>
            <a:endParaRPr lang="en-CA" dirty="0"/>
          </a:p>
        </p:txBody>
      </p:sp>
      <p:sp>
        <p:nvSpPr>
          <p:cNvPr id="3" name="Content Placeholder 2"/>
          <p:cNvSpPr>
            <a:spLocks noGrp="1"/>
          </p:cNvSpPr>
          <p:nvPr>
            <p:ph idx="1"/>
          </p:nvPr>
        </p:nvSpPr>
        <p:spPr/>
        <p:txBody>
          <a:bodyPr/>
          <a:lstStyle/>
          <a:p>
            <a:r>
              <a:rPr lang="en-US" dirty="0" smtClean="0"/>
              <a:t>-</a:t>
            </a:r>
            <a:r>
              <a:rPr lang="en-US" dirty="0" err="1" smtClean="0"/>
              <a:t>mabi-linux</a:t>
            </a:r>
            <a:r>
              <a:rPr lang="en-US" dirty="0" smtClean="0"/>
              <a:t> not properly supported on ARM</a:t>
            </a:r>
          </a:p>
          <a:p>
            <a:pPr lvl="1"/>
            <a:r>
              <a:rPr lang="en-US" dirty="0" smtClean="0"/>
              <a:t>Causes incorrect structure member offsets</a:t>
            </a:r>
          </a:p>
          <a:p>
            <a:endParaRPr lang="en-US" dirty="0" smtClean="0"/>
          </a:p>
          <a:p>
            <a:r>
              <a:rPr lang="en-US" dirty="0" smtClean="0"/>
              <a:t>64 bit type parameter passing</a:t>
            </a:r>
          </a:p>
          <a:p>
            <a:pPr lvl="1"/>
            <a:r>
              <a:rPr lang="en-US" dirty="0" smtClean="0"/>
              <a:t>Must use register pairs</a:t>
            </a:r>
          </a:p>
          <a:p>
            <a:pPr lvl="1"/>
            <a:r>
              <a:rPr lang="en-US" dirty="0" err="1" smtClean="0"/>
              <a:t>QuIC</a:t>
            </a:r>
            <a:r>
              <a:rPr lang="en-US" dirty="0" smtClean="0"/>
              <a:t> patch submitted upstream</a:t>
            </a:r>
          </a:p>
          <a:p>
            <a:endParaRPr lang="en-US" dirty="0" smtClean="0"/>
          </a:p>
          <a:p>
            <a:r>
              <a:rPr lang="en-US" dirty="0" smtClean="0"/>
              <a:t>ARM paired register GNU inline assembly syntax</a:t>
            </a:r>
          </a:p>
          <a:p>
            <a:pPr lvl="1"/>
            <a:r>
              <a:rPr lang="en-US" dirty="0" err="1" smtClean="0"/>
              <a:t>QuIC</a:t>
            </a:r>
            <a:r>
              <a:rPr lang="en-US" dirty="0" smtClean="0"/>
              <a:t> patch being developed for upstream submission</a:t>
            </a:r>
          </a:p>
          <a:p>
            <a:endParaRPr lang="en-CA" dirty="0" smtClean="0"/>
          </a:p>
          <a:p>
            <a:r>
              <a:rPr lang="en-CA" dirty="0" smtClean="0"/>
              <a:t>Clang IA not enabled for ARM (incomplete)</a:t>
            </a:r>
            <a:endParaRPr lang="en-CA" dirty="0"/>
          </a:p>
        </p:txBody>
      </p:sp>
    </p:spTree>
    <p:extLst>
      <p:ext uri="{BB962C8B-B14F-4D97-AF65-F5344CB8AC3E}">
        <p14:creationId xmlns:p14="http://schemas.microsoft.com/office/powerpoint/2010/main" val="1563700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Specific Clang Configuration Issues</a:t>
            </a:r>
            <a:endParaRPr lang="en-CA" dirty="0"/>
          </a:p>
        </p:txBody>
      </p:sp>
      <p:sp>
        <p:nvSpPr>
          <p:cNvPr id="3" name="Content Placeholder 2"/>
          <p:cNvSpPr>
            <a:spLocks noGrp="1"/>
          </p:cNvSpPr>
          <p:nvPr>
            <p:ph idx="1"/>
          </p:nvPr>
        </p:nvSpPr>
        <p:spPr/>
        <p:txBody>
          <a:bodyPr/>
          <a:lstStyle/>
          <a:p>
            <a:r>
              <a:rPr lang="en-US" dirty="0" smtClean="0"/>
              <a:t>Using </a:t>
            </a:r>
            <a:r>
              <a:rPr lang="en-US" dirty="0"/>
              <a:t>triple arm-none-</a:t>
            </a:r>
            <a:r>
              <a:rPr lang="en-US" dirty="0" err="1"/>
              <a:t>eabi</a:t>
            </a:r>
            <a:r>
              <a:rPr lang="en-US" dirty="0"/>
              <a:t>, or triple arm-none-</a:t>
            </a:r>
            <a:r>
              <a:rPr lang="en-US" dirty="0" err="1"/>
              <a:t>linux</a:t>
            </a:r>
            <a:r>
              <a:rPr lang="en-US" dirty="0"/>
              <a:t>-</a:t>
            </a:r>
            <a:r>
              <a:rPr lang="en-US" dirty="0" err="1"/>
              <a:t>gnueabi</a:t>
            </a:r>
            <a:r>
              <a:rPr lang="en-US" dirty="0"/>
              <a:t> generates </a:t>
            </a:r>
          </a:p>
          <a:p>
            <a:pPr marL="287337" lvl="1" indent="0">
              <a:buNone/>
            </a:pPr>
            <a:r>
              <a:rPr lang="en-CA" dirty="0"/>
              <a:t>undefined reference to __</a:t>
            </a:r>
            <a:r>
              <a:rPr lang="en-CA" dirty="0" err="1"/>
              <a:t>aeabi</a:t>
            </a:r>
            <a:r>
              <a:rPr lang="en-CA" dirty="0"/>
              <a:t>_*</a:t>
            </a:r>
          </a:p>
          <a:p>
            <a:endParaRPr lang="en-CA" dirty="0" smtClean="0"/>
          </a:p>
          <a:p>
            <a:r>
              <a:rPr lang="en-CA" dirty="0" smtClean="0"/>
              <a:t>Using </a:t>
            </a:r>
            <a:r>
              <a:rPr lang="en-CA" dirty="0"/>
              <a:t>triple “arm” or “armv7” works for </a:t>
            </a:r>
            <a:r>
              <a:rPr lang="en-CA" dirty="0" smtClean="0"/>
              <a:t>kernel, but causes:</a:t>
            </a:r>
          </a:p>
          <a:p>
            <a:pPr lvl="1"/>
            <a:r>
              <a:rPr lang="en-US" dirty="0" smtClean="0"/>
              <a:t>arch/arm/kernel/</a:t>
            </a:r>
            <a:r>
              <a:rPr lang="en-US" dirty="0" err="1" smtClean="0"/>
              <a:t>unwind.c</a:t>
            </a:r>
            <a:r>
              <a:rPr lang="en-US" dirty="0"/>
              <a:t>:</a:t>
            </a:r>
          </a:p>
          <a:p>
            <a:pPr marL="625475" lvl="2" indent="0">
              <a:buNone/>
            </a:pPr>
            <a:r>
              <a:rPr lang="en-US" dirty="0">
                <a:solidFill>
                  <a:srgbClr val="FC7AA2"/>
                </a:solidFill>
              </a:rPr>
              <a:t>warning:</a:t>
            </a:r>
            <a:r>
              <a:rPr lang="en-US" dirty="0"/>
              <a:t> Your compiler does not have </a:t>
            </a:r>
            <a:r>
              <a:rPr lang="en-US" dirty="0" err="1"/>
              <a:t>EABI</a:t>
            </a:r>
            <a:r>
              <a:rPr lang="en-US" dirty="0"/>
              <a:t> support.</a:t>
            </a:r>
          </a:p>
          <a:p>
            <a:pPr marL="625475" lvl="2" indent="0">
              <a:buNone/>
            </a:pPr>
            <a:r>
              <a:rPr lang="en-US" dirty="0">
                <a:solidFill>
                  <a:srgbClr val="FC7AA2"/>
                </a:solidFill>
              </a:rPr>
              <a:t>warning:</a:t>
            </a:r>
            <a:r>
              <a:rPr lang="en-US" dirty="0"/>
              <a:t> ARM unwind is known to compile only with </a:t>
            </a:r>
            <a:r>
              <a:rPr lang="en-US" dirty="0" err="1"/>
              <a:t>EABI</a:t>
            </a:r>
            <a:r>
              <a:rPr lang="en-US" dirty="0"/>
              <a:t> compilers.</a:t>
            </a:r>
          </a:p>
          <a:p>
            <a:pPr marL="625475" lvl="2" indent="0">
              <a:buNone/>
            </a:pPr>
            <a:r>
              <a:rPr lang="en-US" dirty="0">
                <a:solidFill>
                  <a:srgbClr val="FC7AA2"/>
                </a:solidFill>
              </a:rPr>
              <a:t>warning:</a:t>
            </a:r>
            <a:r>
              <a:rPr lang="en-US" dirty="0"/>
              <a:t> Change compiler or disable </a:t>
            </a:r>
            <a:r>
              <a:rPr lang="en-US" dirty="0" err="1"/>
              <a:t>ARM_UNWIND</a:t>
            </a:r>
            <a:r>
              <a:rPr lang="en-US" dirty="0"/>
              <a:t> option.</a:t>
            </a:r>
          </a:p>
          <a:p>
            <a:endParaRPr lang="en-CA" dirty="0" smtClean="0"/>
          </a:p>
          <a:p>
            <a:r>
              <a:rPr lang="en-CA" dirty="0" smtClean="0"/>
              <a:t>__</a:t>
            </a:r>
            <a:r>
              <a:rPr lang="en-CA" dirty="0" err="1" smtClean="0"/>
              <a:t>kernel_size_t</a:t>
            </a:r>
            <a:r>
              <a:rPr lang="en-CA" dirty="0" smtClean="0"/>
              <a:t>  </a:t>
            </a:r>
            <a:r>
              <a:rPr lang="en-CA" dirty="0" err="1" smtClean="0"/>
              <a:t>vs</a:t>
            </a:r>
            <a:r>
              <a:rPr lang="en-CA" dirty="0" smtClean="0"/>
              <a:t> </a:t>
            </a:r>
            <a:r>
              <a:rPr lang="en-CA" dirty="0" err="1" smtClean="0"/>
              <a:t>size_t</a:t>
            </a:r>
            <a:r>
              <a:rPr lang="en-CA" dirty="0" smtClean="0"/>
              <a:t> and </a:t>
            </a:r>
            <a:r>
              <a:rPr lang="en-CA" dirty="0" err="1" smtClean="0"/>
              <a:t>posix</a:t>
            </a:r>
            <a:r>
              <a:rPr lang="en-CA" dirty="0" smtClean="0"/>
              <a:t> functions</a:t>
            </a:r>
          </a:p>
          <a:p>
            <a:endParaRPr lang="en-CA" dirty="0" smtClean="0"/>
          </a:p>
          <a:p>
            <a:r>
              <a:rPr lang="en-CA" dirty="0" smtClean="0"/>
              <a:t>Clang IA not yet enabled for ARM by default</a:t>
            </a:r>
            <a:endParaRPr lang="en-CA" dirty="0"/>
          </a:p>
        </p:txBody>
      </p:sp>
    </p:spTree>
    <p:extLst>
      <p:ext uri="{BB962C8B-B14F-4D97-AF65-F5344CB8AC3E}">
        <p14:creationId xmlns:p14="http://schemas.microsoft.com/office/powerpoint/2010/main" val="2176496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Status of Building Linux Kernel With Clang</a:t>
            </a:r>
            <a:endParaRPr lang="en-US" dirty="0"/>
          </a:p>
        </p:txBody>
      </p:sp>
      <p:sp>
        <p:nvSpPr>
          <p:cNvPr id="3" name="Rectangle 2"/>
          <p:cNvSpPr/>
          <p:nvPr/>
        </p:nvSpPr>
        <p:spPr bwMode="auto">
          <a:xfrm>
            <a:off x="4727643" y="1507787"/>
            <a:ext cx="4017523" cy="37342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7" name="Picture 2" descr="http://static.arstechnica.com/20090828/llv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247" y="1245914"/>
            <a:ext cx="4328808" cy="32971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pload.wikimedia.org/wikipedia/commons/thumb/a/af/Tux.png/220px-T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910" y="2880940"/>
            <a:ext cx="209550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8298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and </a:t>
            </a:r>
            <a:r>
              <a:rPr lang="en-US" dirty="0" err="1" smtClean="0"/>
              <a:t>git</a:t>
            </a:r>
            <a:r>
              <a:rPr lang="en-US" dirty="0" smtClean="0"/>
              <a:t> </a:t>
            </a:r>
            <a:r>
              <a:rPr lang="en-US" dirty="0" smtClean="0"/>
              <a:t>Repository </a:t>
            </a:r>
            <a:r>
              <a:rPr lang="en-US" dirty="0" smtClean="0"/>
              <a:t>at llvm.linuxfoundation.org</a:t>
            </a:r>
            <a:endParaRPr lang="en-US" dirty="0"/>
          </a:p>
        </p:txBody>
      </p:sp>
      <p:sp>
        <p:nvSpPr>
          <p:cNvPr id="3" name="Content Placeholder 2"/>
          <p:cNvSpPr>
            <a:spLocks noGrp="1"/>
          </p:cNvSpPr>
          <p:nvPr>
            <p:ph idx="1"/>
          </p:nvPr>
        </p:nvSpPr>
        <p:spPr/>
        <p:txBody>
          <a:bodyPr/>
          <a:lstStyle/>
          <a:p>
            <a:r>
              <a:rPr lang="en-US" dirty="0"/>
              <a:t>Links to known </a:t>
            </a:r>
            <a:r>
              <a:rPr lang="en-US" dirty="0" err="1"/>
              <a:t>LLVM</a:t>
            </a:r>
            <a:r>
              <a:rPr lang="en-US" dirty="0"/>
              <a:t> bugs, organized by </a:t>
            </a:r>
            <a:r>
              <a:rPr lang="en-US" dirty="0" smtClean="0"/>
              <a:t>architecture, place to aggregate information about building Linux with Clang </a:t>
            </a:r>
          </a:p>
          <a:p>
            <a:endParaRPr lang="en-US" dirty="0" smtClean="0"/>
          </a:p>
          <a:p>
            <a:r>
              <a:rPr lang="en-US" dirty="0" smtClean="0"/>
              <a:t>Automated </a:t>
            </a:r>
            <a:r>
              <a:rPr lang="en-US" dirty="0"/>
              <a:t>Build Framework</a:t>
            </a:r>
          </a:p>
          <a:p>
            <a:pPr lvl="1"/>
            <a:r>
              <a:rPr lang="en-US" dirty="0" smtClean="0"/>
              <a:t>Documented in Wiki</a:t>
            </a:r>
            <a:endParaRPr lang="en-US" dirty="0"/>
          </a:p>
          <a:p>
            <a:pPr lvl="1"/>
            <a:r>
              <a:rPr lang="en-US" dirty="0" err="1" smtClean="0"/>
              <a:t>Git</a:t>
            </a:r>
            <a:r>
              <a:rPr lang="en-US" dirty="0" smtClean="0"/>
              <a:t> </a:t>
            </a:r>
            <a:r>
              <a:rPr lang="en-US" dirty="0" smtClean="0"/>
              <a:t>repository </a:t>
            </a:r>
            <a:endParaRPr lang="en-US" dirty="0" smtClean="0"/>
          </a:p>
          <a:p>
            <a:pPr lvl="1"/>
            <a:r>
              <a:rPr lang="en-US" dirty="0" smtClean="0"/>
              <a:t>Current support </a:t>
            </a:r>
            <a:r>
              <a:rPr lang="en-US" dirty="0"/>
              <a:t>for:</a:t>
            </a:r>
          </a:p>
          <a:p>
            <a:pPr lvl="3"/>
            <a:r>
              <a:rPr lang="en-US" sz="1600" dirty="0"/>
              <a:t>ARM Cortex A9 (Versatile Express)</a:t>
            </a:r>
          </a:p>
          <a:p>
            <a:pPr lvl="3"/>
            <a:r>
              <a:rPr lang="en-US" sz="1600" dirty="0"/>
              <a:t>Qualcomm </a:t>
            </a:r>
            <a:r>
              <a:rPr lang="en-US" sz="1600" dirty="0" err="1"/>
              <a:t>MSM</a:t>
            </a:r>
            <a:endParaRPr lang="en-US" sz="1600" dirty="0"/>
          </a:p>
          <a:p>
            <a:pPr lvl="1"/>
            <a:r>
              <a:rPr lang="en-US" dirty="0" smtClean="0"/>
              <a:t>Easy </a:t>
            </a:r>
            <a:r>
              <a:rPr lang="en-US" dirty="0" smtClean="0"/>
              <a:t>to add new arch/platforms</a:t>
            </a:r>
          </a:p>
          <a:p>
            <a:endParaRPr lang="en-US" dirty="0" smtClean="0"/>
          </a:p>
          <a:p>
            <a:r>
              <a:rPr lang="en-US" dirty="0" smtClean="0"/>
              <a:t>Anyone </a:t>
            </a:r>
            <a:r>
              <a:rPr lang="en-US" dirty="0" smtClean="0"/>
              <a:t>welcome to participate, would </a:t>
            </a:r>
            <a:r>
              <a:rPr lang="en-US" dirty="0" smtClean="0"/>
              <a:t>especially like </a:t>
            </a:r>
            <a:r>
              <a:rPr lang="en-US" dirty="0" smtClean="0"/>
              <a:t>to see x86 and MIPS support</a:t>
            </a:r>
          </a:p>
        </p:txBody>
      </p:sp>
    </p:spTree>
    <p:extLst>
      <p:ext uri="{BB962C8B-B14F-4D97-AF65-F5344CB8AC3E}">
        <p14:creationId xmlns:p14="http://schemas.microsoft.com/office/powerpoint/2010/main" val="382330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Build Framework</a:t>
            </a:r>
            <a:endParaRPr lang="en-US" dirty="0"/>
          </a:p>
        </p:txBody>
      </p:sp>
      <p:sp>
        <p:nvSpPr>
          <p:cNvPr id="3" name="Content Placeholder 2"/>
          <p:cNvSpPr>
            <a:spLocks noGrp="1"/>
          </p:cNvSpPr>
          <p:nvPr>
            <p:ph idx="1"/>
          </p:nvPr>
        </p:nvSpPr>
        <p:spPr/>
        <p:txBody>
          <a:bodyPr/>
          <a:lstStyle/>
          <a:p>
            <a:r>
              <a:rPr lang="en-US" dirty="0" smtClean="0"/>
              <a:t>Automated build to simplify fetching and building Clang, </a:t>
            </a:r>
            <a:r>
              <a:rPr lang="en-US" dirty="0" err="1" smtClean="0"/>
              <a:t>QEmu</a:t>
            </a:r>
            <a:r>
              <a:rPr lang="en-US" dirty="0" smtClean="0"/>
              <a:t>, and </a:t>
            </a:r>
            <a:r>
              <a:rPr lang="en-US" dirty="0" err="1" smtClean="0"/>
              <a:t>initrd</a:t>
            </a:r>
            <a:endParaRPr lang="en-US" dirty="0" smtClean="0"/>
          </a:p>
          <a:p>
            <a:r>
              <a:rPr lang="en-US" dirty="0" smtClean="0"/>
              <a:t>Automates fetching, patching and building the Linux </a:t>
            </a:r>
            <a:r>
              <a:rPr lang="en-US" dirty="0" smtClean="0"/>
              <a:t>kernel</a:t>
            </a:r>
          </a:p>
          <a:p>
            <a:endParaRPr lang="en-US" dirty="0" smtClean="0"/>
          </a:p>
          <a:p>
            <a:r>
              <a:rPr lang="en-US" dirty="0" err="1" smtClean="0"/>
              <a:t>Git</a:t>
            </a:r>
            <a:r>
              <a:rPr lang="en-US" dirty="0" smtClean="0"/>
              <a:t> repository of build scripts and patches</a:t>
            </a:r>
          </a:p>
          <a:p>
            <a:pPr lvl="1"/>
            <a:r>
              <a:rPr lang="en-US" u="sng" dirty="0">
                <a:hlinkClick r:id="rId2"/>
              </a:rPr>
              <a:t>http://git.linuxfoundation.org/llvm-setup.git</a:t>
            </a:r>
            <a:endParaRPr lang="en-US" dirty="0" smtClean="0"/>
          </a:p>
          <a:p>
            <a:pPr lvl="1"/>
            <a:r>
              <a:rPr lang="en-US" dirty="0" smtClean="0"/>
              <a:t>Proper </a:t>
            </a:r>
            <a:r>
              <a:rPr lang="en-US" dirty="0" smtClean="0"/>
              <a:t>build dependencies for Clang, kernel, </a:t>
            </a:r>
            <a:r>
              <a:rPr lang="en-US" dirty="0" err="1" smtClean="0"/>
              <a:t>qemu</a:t>
            </a:r>
            <a:r>
              <a:rPr lang="en-US" dirty="0" smtClean="0"/>
              <a:t> and </a:t>
            </a:r>
            <a:r>
              <a:rPr lang="en-US" dirty="0" err="1" smtClean="0"/>
              <a:t>initrd</a:t>
            </a:r>
            <a:endParaRPr lang="en-US" dirty="0" smtClean="0"/>
          </a:p>
          <a:p>
            <a:pPr lvl="1"/>
            <a:r>
              <a:rPr lang="en-US" dirty="0" smtClean="0"/>
              <a:t>Patches organized as:</a:t>
            </a:r>
          </a:p>
          <a:p>
            <a:pPr lvl="2"/>
            <a:r>
              <a:rPr lang="en-US" dirty="0" smtClean="0"/>
              <a:t>General</a:t>
            </a:r>
          </a:p>
          <a:p>
            <a:pPr lvl="2"/>
            <a:r>
              <a:rPr lang="en-US" dirty="0" smtClean="0"/>
              <a:t>Arch specific</a:t>
            </a:r>
          </a:p>
          <a:p>
            <a:pPr lvl="2"/>
            <a:r>
              <a:rPr lang="en-US" dirty="0" err="1" smtClean="0"/>
              <a:t>SoC</a:t>
            </a:r>
            <a:r>
              <a:rPr lang="en-US" dirty="0" smtClean="0"/>
              <a:t> family or board </a:t>
            </a:r>
            <a:r>
              <a:rPr lang="en-US" dirty="0" smtClean="0"/>
              <a:t>specific</a:t>
            </a:r>
          </a:p>
          <a:p>
            <a:pPr lvl="1"/>
            <a:r>
              <a:rPr lang="en-US" dirty="0" smtClean="0"/>
              <a:t>Tracks which patches apply</a:t>
            </a:r>
            <a:endParaRPr lang="en-US" dirty="0" smtClean="0"/>
          </a:p>
          <a:p>
            <a:pPr lvl="1"/>
            <a:r>
              <a:rPr lang="en-US" dirty="0" smtClean="0"/>
              <a:t>Python tools for managing and maintaining </a:t>
            </a:r>
            <a:r>
              <a:rPr lang="en-US" dirty="0" smtClean="0"/>
              <a:t>patches</a:t>
            </a:r>
          </a:p>
          <a:p>
            <a:pPr lvl="1"/>
            <a:endParaRPr lang="en-US" dirty="0"/>
          </a:p>
          <a:p>
            <a:r>
              <a:rPr lang="en-US" dirty="0" smtClean="0"/>
              <a:t>All build targets can </a:t>
            </a:r>
            <a:r>
              <a:rPr lang="en-US" dirty="0" smtClean="0"/>
              <a:t>be </a:t>
            </a:r>
            <a:r>
              <a:rPr lang="en-US" dirty="0" smtClean="0"/>
              <a:t>listed</a:t>
            </a:r>
          </a:p>
          <a:p>
            <a:pPr lvl="1"/>
            <a:r>
              <a:rPr lang="en-US" dirty="0" smtClean="0"/>
              <a:t>Make list-targets</a:t>
            </a:r>
            <a:endParaRPr lang="en-US" dirty="0" smtClean="0"/>
          </a:p>
        </p:txBody>
      </p:sp>
    </p:spTree>
    <p:extLst>
      <p:ext uri="{BB962C8B-B14F-4D97-AF65-F5344CB8AC3E}">
        <p14:creationId xmlns:p14="http://schemas.microsoft.com/office/powerpoint/2010/main" val="1924572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Common/Arch Independent Status</a:t>
            </a:r>
            <a:endParaRPr lang="en-US" dirty="0"/>
          </a:p>
        </p:txBody>
      </p:sp>
      <p:sp>
        <p:nvSpPr>
          <p:cNvPr id="3" name="Content Placeholder 2"/>
          <p:cNvSpPr>
            <a:spLocks noGrp="1"/>
          </p:cNvSpPr>
          <p:nvPr>
            <p:ph idx="1"/>
          </p:nvPr>
        </p:nvSpPr>
        <p:spPr/>
        <p:txBody>
          <a:bodyPr/>
          <a:lstStyle/>
          <a:p>
            <a:r>
              <a:rPr lang="en-US" dirty="0"/>
              <a:t>No clang </a:t>
            </a:r>
            <a:r>
              <a:rPr lang="en-US" dirty="0" smtClean="0"/>
              <a:t>patches used</a:t>
            </a:r>
            <a:endParaRPr lang="en-US" dirty="0"/>
          </a:p>
          <a:p>
            <a:endParaRPr lang="en-US" dirty="0" smtClean="0"/>
          </a:p>
          <a:p>
            <a:r>
              <a:rPr lang="en-US" dirty="0" smtClean="0"/>
              <a:t>Linux </a:t>
            </a:r>
            <a:r>
              <a:rPr lang="en-US" dirty="0" smtClean="0"/>
              <a:t>Kernel patches for </a:t>
            </a:r>
          </a:p>
          <a:p>
            <a:pPr lvl="1"/>
            <a:r>
              <a:rPr lang="en-US" dirty="0" smtClean="0"/>
              <a:t>Explicit register variables</a:t>
            </a:r>
          </a:p>
          <a:p>
            <a:pPr lvl="1"/>
            <a:r>
              <a:rPr lang="en-US" dirty="0" err="1" smtClean="0"/>
              <a:t>VLAIS</a:t>
            </a:r>
            <a:endParaRPr lang="en-US" dirty="0" smtClean="0"/>
          </a:p>
          <a:p>
            <a:pPr lvl="1"/>
            <a:r>
              <a:rPr lang="en-US" dirty="0" smtClean="0"/>
              <a:t>Segment linkage differences</a:t>
            </a:r>
          </a:p>
          <a:p>
            <a:endParaRPr lang="en-US" dirty="0" smtClean="0"/>
          </a:p>
          <a:p>
            <a:r>
              <a:rPr lang="en-US" dirty="0" smtClean="0"/>
              <a:t>Use </a:t>
            </a:r>
            <a:r>
              <a:rPr lang="en-US" dirty="0"/>
              <a:t>of </a:t>
            </a:r>
            <a:r>
              <a:rPr lang="en-US" dirty="0" err="1" smtClean="0"/>
              <a:t>COMPILER_PATH</a:t>
            </a:r>
            <a:r>
              <a:rPr lang="en-US" dirty="0" smtClean="0"/>
              <a:t> simplifies configuration of GNU compiler tools</a:t>
            </a:r>
          </a:p>
          <a:p>
            <a:endParaRPr lang="en-US" dirty="0" smtClean="0"/>
          </a:p>
          <a:p>
            <a:r>
              <a:rPr lang="en-US" dirty="0" smtClean="0"/>
              <a:t>Rich </a:t>
            </a:r>
            <a:r>
              <a:rPr lang="en-US" dirty="0" smtClean="0"/>
              <a:t>diagnostic output enables auto-generation of patches</a:t>
            </a:r>
          </a:p>
          <a:p>
            <a:endParaRPr lang="en-US" dirty="0" smtClean="0"/>
          </a:p>
        </p:txBody>
      </p:sp>
    </p:spTree>
    <p:extLst>
      <p:ext uri="{BB962C8B-B14F-4D97-AF65-F5344CB8AC3E}">
        <p14:creationId xmlns:p14="http://schemas.microsoft.com/office/powerpoint/2010/main" val="4265351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Building the ARM Linux Kernel With Clang</a:t>
            </a:r>
            <a:endParaRPr lang="en-CA" dirty="0"/>
          </a:p>
        </p:txBody>
      </p:sp>
      <p:sp>
        <p:nvSpPr>
          <p:cNvPr id="3" name="Content Placeholder 2"/>
          <p:cNvSpPr>
            <a:spLocks noGrp="1"/>
          </p:cNvSpPr>
          <p:nvPr>
            <p:ph idx="1"/>
          </p:nvPr>
        </p:nvSpPr>
        <p:spPr/>
        <p:txBody>
          <a:bodyPr/>
          <a:lstStyle/>
          <a:p>
            <a:r>
              <a:rPr lang="en-US" dirty="0"/>
              <a:t>Some </a:t>
            </a:r>
            <a:r>
              <a:rPr lang="en-US" dirty="0" smtClean="0"/>
              <a:t>common kernel patches </a:t>
            </a:r>
            <a:r>
              <a:rPr lang="en-US" dirty="0"/>
              <a:t>required:</a:t>
            </a:r>
          </a:p>
          <a:p>
            <a:pPr lvl="1"/>
            <a:r>
              <a:rPr lang="en-US" dirty="0"/>
              <a:t>Workarounds:</a:t>
            </a:r>
          </a:p>
          <a:p>
            <a:pPr lvl="2"/>
            <a:r>
              <a:rPr lang="en-US" dirty="0"/>
              <a:t>__</a:t>
            </a:r>
            <a:r>
              <a:rPr lang="en-US" dirty="0" err="1"/>
              <a:t>refdata</a:t>
            </a:r>
            <a:r>
              <a:rPr lang="en-US" dirty="0"/>
              <a:t> issue</a:t>
            </a:r>
          </a:p>
          <a:p>
            <a:pPr lvl="2"/>
            <a:r>
              <a:rPr lang="en-US" dirty="0"/>
              <a:t> </a:t>
            </a:r>
            <a:r>
              <a:rPr lang="en-US" dirty="0" err="1"/>
              <a:t>return_address</a:t>
            </a:r>
            <a:r>
              <a:rPr lang="en-US" dirty="0"/>
              <a:t> and extern inline in </a:t>
            </a:r>
            <a:r>
              <a:rPr lang="en-US" dirty="0" err="1" smtClean="0"/>
              <a:t>ftrace.h</a:t>
            </a:r>
            <a:endParaRPr lang="en-US" dirty="0" smtClean="0"/>
          </a:p>
          <a:p>
            <a:pPr lvl="2"/>
            <a:r>
              <a:rPr lang="en-US" dirty="0" err="1" smtClean="0"/>
              <a:t>VLAIS</a:t>
            </a:r>
            <a:endParaRPr lang="en-US" dirty="0"/>
          </a:p>
          <a:p>
            <a:pPr lvl="1"/>
            <a:r>
              <a:rPr lang="en-US" dirty="0"/>
              <a:t>Warning fixes: </a:t>
            </a:r>
          </a:p>
          <a:p>
            <a:pPr lvl="2"/>
            <a:r>
              <a:rPr lang="en-US" dirty="0"/>
              <a:t>Unused return </a:t>
            </a:r>
            <a:r>
              <a:rPr lang="en-US" dirty="0" smtClean="0"/>
              <a:t>value</a:t>
            </a:r>
            <a:endParaRPr lang="en-US" dirty="0" smtClean="0"/>
          </a:p>
          <a:p>
            <a:endParaRPr lang="en-US" sz="1050" dirty="0" smtClean="0"/>
          </a:p>
          <a:p>
            <a:r>
              <a:rPr lang="en-US" dirty="0" smtClean="0"/>
              <a:t>ARM Versatile Express</a:t>
            </a:r>
          </a:p>
          <a:p>
            <a:pPr lvl="1"/>
            <a:r>
              <a:rPr lang="en-US" dirty="0" smtClean="0"/>
              <a:t>compiles </a:t>
            </a:r>
            <a:r>
              <a:rPr lang="en-US" dirty="0" smtClean="0"/>
              <a:t>(3.3 </a:t>
            </a:r>
            <a:r>
              <a:rPr lang="en-US" dirty="0" smtClean="0"/>
              <a:t>kernel)</a:t>
            </a:r>
          </a:p>
          <a:p>
            <a:pPr lvl="1"/>
            <a:r>
              <a:rPr lang="en-US" dirty="0" smtClean="0"/>
              <a:t>boots </a:t>
            </a:r>
            <a:r>
              <a:rPr lang="en-US" dirty="0"/>
              <a:t>and runs </a:t>
            </a:r>
            <a:r>
              <a:rPr lang="en-US" dirty="0" err="1"/>
              <a:t>toybox</a:t>
            </a:r>
            <a:r>
              <a:rPr lang="en-US" dirty="0"/>
              <a:t> </a:t>
            </a:r>
            <a:r>
              <a:rPr lang="en-US" dirty="0" err="1"/>
              <a:t>userspace</a:t>
            </a:r>
            <a:endParaRPr lang="en-US" dirty="0"/>
          </a:p>
          <a:p>
            <a:pPr marL="574675" lvl="2" indent="0">
              <a:buNone/>
            </a:pPr>
            <a:endParaRPr lang="en-US" sz="1050" dirty="0"/>
          </a:p>
          <a:p>
            <a:r>
              <a:rPr lang="en-US" dirty="0" smtClean="0"/>
              <a:t>Qualcomm </a:t>
            </a:r>
            <a:r>
              <a:rPr lang="en-US" dirty="0" err="1" smtClean="0"/>
              <a:t>MSM</a:t>
            </a:r>
            <a:endParaRPr lang="en-US" dirty="0" smtClean="0"/>
          </a:p>
          <a:p>
            <a:pPr lvl="1"/>
            <a:r>
              <a:rPr lang="en-US" dirty="0" smtClean="0"/>
              <a:t>compiles </a:t>
            </a:r>
            <a:r>
              <a:rPr lang="en-US" dirty="0"/>
              <a:t>with 64bit type </a:t>
            </a:r>
            <a:r>
              <a:rPr lang="en-US" dirty="0" err="1"/>
              <a:t>ASM</a:t>
            </a:r>
            <a:r>
              <a:rPr lang="en-US" dirty="0"/>
              <a:t> in </a:t>
            </a:r>
            <a:r>
              <a:rPr lang="en-US" dirty="0" err="1"/>
              <a:t>atomic.h</a:t>
            </a:r>
            <a:r>
              <a:rPr lang="en-US" dirty="0"/>
              <a:t> stubbed out </a:t>
            </a:r>
          </a:p>
          <a:p>
            <a:pPr lvl="2"/>
            <a:r>
              <a:rPr lang="en-US" dirty="0"/>
              <a:t>Fix has been submitted </a:t>
            </a:r>
            <a:r>
              <a:rPr lang="en-US" dirty="0" smtClean="0"/>
              <a:t>upstream</a:t>
            </a:r>
          </a:p>
          <a:p>
            <a:pPr lvl="1"/>
            <a:r>
              <a:rPr lang="en-US" dirty="0" smtClean="0"/>
              <a:t>More __</a:t>
            </a:r>
            <a:r>
              <a:rPr lang="en-US" dirty="0" err="1" smtClean="0"/>
              <a:t>refdata</a:t>
            </a:r>
            <a:r>
              <a:rPr lang="en-US" dirty="0" smtClean="0"/>
              <a:t> fixes</a:t>
            </a:r>
            <a:endParaRPr lang="en-US" dirty="0"/>
          </a:p>
          <a:p>
            <a:endParaRPr lang="en-US" dirty="0"/>
          </a:p>
          <a:p>
            <a:pPr lvl="2"/>
            <a:endParaRPr lang="en-US" dirty="0" smtClean="0"/>
          </a:p>
          <a:p>
            <a:pPr marL="0" indent="0">
              <a:buNone/>
            </a:pPr>
            <a:endParaRPr lang="en-CA" dirty="0" smtClean="0"/>
          </a:p>
        </p:txBody>
      </p:sp>
    </p:spTree>
    <p:extLst>
      <p:ext uri="{BB962C8B-B14F-4D97-AF65-F5344CB8AC3E}">
        <p14:creationId xmlns:p14="http://schemas.microsoft.com/office/powerpoint/2010/main" val="3630972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ARM Issues</a:t>
            </a:r>
            <a:endParaRPr lang="en-US" dirty="0"/>
          </a:p>
        </p:txBody>
      </p:sp>
      <p:sp>
        <p:nvSpPr>
          <p:cNvPr id="3" name="Content Placeholder 2"/>
          <p:cNvSpPr>
            <a:spLocks noGrp="1"/>
          </p:cNvSpPr>
          <p:nvPr>
            <p:ph idx="1"/>
          </p:nvPr>
        </p:nvSpPr>
        <p:spPr/>
        <p:txBody>
          <a:bodyPr>
            <a:normAutofit/>
          </a:bodyPr>
          <a:lstStyle/>
          <a:p>
            <a:r>
              <a:rPr lang="en-US" dirty="0" smtClean="0"/>
              <a:t>Unsupported flags</a:t>
            </a:r>
          </a:p>
          <a:p>
            <a:pPr lvl="1"/>
            <a:r>
              <a:rPr lang="en-US" dirty="0" smtClean="0"/>
              <a:t>-</a:t>
            </a:r>
            <a:r>
              <a:rPr lang="en-US" dirty="0" err="1" smtClean="0"/>
              <a:t>mlittle</a:t>
            </a:r>
            <a:r>
              <a:rPr lang="en-US" dirty="0" smtClean="0"/>
              <a:t>-endian</a:t>
            </a:r>
          </a:p>
          <a:p>
            <a:pPr lvl="2"/>
            <a:r>
              <a:rPr lang="en-US" dirty="0"/>
              <a:t>Everything assumes little-endian byte </a:t>
            </a:r>
            <a:r>
              <a:rPr lang="en-US" dirty="0" smtClean="0"/>
              <a:t>order</a:t>
            </a:r>
          </a:p>
          <a:p>
            <a:pPr lvl="1"/>
            <a:r>
              <a:rPr lang="en-US" dirty="0" smtClean="0"/>
              <a:t>-</a:t>
            </a:r>
            <a:r>
              <a:rPr lang="en-US" dirty="0" err="1" smtClean="0"/>
              <a:t>mno</a:t>
            </a:r>
            <a:r>
              <a:rPr lang="en-US" dirty="0" smtClean="0"/>
              <a:t>-thumb-interwork</a:t>
            </a:r>
          </a:p>
          <a:p>
            <a:pPr lvl="1"/>
            <a:r>
              <a:rPr lang="en-US" dirty="0" smtClean="0"/>
              <a:t>-</a:t>
            </a:r>
            <a:r>
              <a:rPr lang="en-US" dirty="0" err="1" smtClean="0"/>
              <a:t>mshort</a:t>
            </a:r>
            <a:r>
              <a:rPr lang="en-US" dirty="0" smtClean="0"/>
              <a:t>-load-bytes</a:t>
            </a:r>
          </a:p>
          <a:p>
            <a:endParaRPr lang="en-US" dirty="0" smtClean="0"/>
          </a:p>
          <a:p>
            <a:r>
              <a:rPr lang="en-US" dirty="0" smtClean="0"/>
              <a:t>Broken </a:t>
            </a:r>
            <a:r>
              <a:rPr lang="en-US" dirty="0" smtClean="0"/>
              <a:t>flags</a:t>
            </a:r>
          </a:p>
          <a:p>
            <a:pPr lvl="1"/>
            <a:r>
              <a:rPr lang="en-US" dirty="0" smtClean="0"/>
              <a:t>-</a:t>
            </a:r>
            <a:r>
              <a:rPr lang="en-US" dirty="0" err="1" smtClean="0"/>
              <a:t>mabi</a:t>
            </a:r>
            <a:r>
              <a:rPr lang="en-US" dirty="0" smtClean="0"/>
              <a:t>=</a:t>
            </a:r>
            <a:r>
              <a:rPr lang="en-US" dirty="0" err="1" smtClean="0"/>
              <a:t>aapcs-linux</a:t>
            </a:r>
            <a:endParaRPr lang="en-US" dirty="0" smtClean="0"/>
          </a:p>
          <a:p>
            <a:pPr lvl="2"/>
            <a:r>
              <a:rPr lang="en-US" dirty="0" smtClean="0"/>
              <a:t>Creates </a:t>
            </a:r>
            <a:r>
              <a:rPr lang="en-US" dirty="0" err="1" smtClean="0"/>
              <a:t>struct</a:t>
            </a:r>
            <a:r>
              <a:rPr lang="en-US" dirty="0" smtClean="0"/>
              <a:t> member offset issues</a:t>
            </a:r>
          </a:p>
          <a:p>
            <a:pPr marL="0" indent="0">
              <a:buNone/>
            </a:pPr>
            <a:endParaRPr lang="en-US" dirty="0" smtClean="0"/>
          </a:p>
          <a:p>
            <a:r>
              <a:rPr lang="en-US" dirty="0" smtClean="0"/>
              <a:t>Replace </a:t>
            </a:r>
            <a:endParaRPr lang="en-US" dirty="0"/>
          </a:p>
          <a:p>
            <a:pPr lvl="1"/>
            <a:r>
              <a:rPr lang="en-US" dirty="0"/>
              <a:t>register unsigned long </a:t>
            </a:r>
            <a:r>
              <a:rPr lang="en-US" dirty="0" err="1"/>
              <a:t>current_sp</a:t>
            </a:r>
            <a:r>
              <a:rPr lang="en-US" dirty="0"/>
              <a:t> </a:t>
            </a:r>
            <a:r>
              <a:rPr lang="en-US" dirty="0" err="1"/>
              <a:t>asm</a:t>
            </a:r>
            <a:r>
              <a:rPr lang="en-US" dirty="0"/>
              <a:t> ("</a:t>
            </a:r>
            <a:r>
              <a:rPr lang="en-US" dirty="0" err="1"/>
              <a:t>sp</a:t>
            </a:r>
            <a:r>
              <a:rPr lang="en-US" dirty="0"/>
              <a:t>");</a:t>
            </a:r>
          </a:p>
          <a:p>
            <a:pPr lvl="1"/>
            <a:r>
              <a:rPr lang="pt-BR" dirty="0"/>
              <a:t>asm ("mov %0, r13" : "=r" (current_sp));</a:t>
            </a:r>
            <a:endParaRPr lang="en-US" dirty="0"/>
          </a:p>
          <a:p>
            <a:endParaRPr lang="en-US" dirty="0" smtClean="0"/>
          </a:p>
          <a:p>
            <a:endParaRPr lang="en-US" dirty="0"/>
          </a:p>
        </p:txBody>
      </p:sp>
    </p:spTree>
    <p:extLst>
      <p:ext uri="{BB962C8B-B14F-4D97-AF65-F5344CB8AC3E}">
        <p14:creationId xmlns:p14="http://schemas.microsoft.com/office/powerpoint/2010/main" val="114357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p:txBody>
          <a:bodyPr/>
          <a:lstStyle/>
          <a:p>
            <a:r>
              <a:rPr lang="en-US" dirty="0" smtClean="0"/>
              <a:t>Agenda</a:t>
            </a:r>
            <a:endParaRPr lang="en-US" dirty="0"/>
          </a:p>
        </p:txBody>
      </p:sp>
      <p:sp>
        <p:nvSpPr>
          <p:cNvPr id="243714" name="Rectangle 2"/>
          <p:cNvSpPr>
            <a:spLocks noGrp="1" noChangeArrowheads="1"/>
          </p:cNvSpPr>
          <p:nvPr>
            <p:ph idx="1"/>
          </p:nvPr>
        </p:nvSpPr>
        <p:spPr/>
        <p:txBody>
          <a:bodyPr/>
          <a:lstStyle/>
          <a:p>
            <a:r>
              <a:rPr lang="en-US" dirty="0" smtClean="0"/>
              <a:t>Why would I want to use Clang to </a:t>
            </a:r>
            <a:r>
              <a:rPr lang="en-US" dirty="0"/>
              <a:t>c</a:t>
            </a:r>
            <a:r>
              <a:rPr lang="en-US" dirty="0" smtClean="0"/>
              <a:t>ompile Linux?</a:t>
            </a:r>
          </a:p>
          <a:p>
            <a:r>
              <a:rPr lang="en-US" dirty="0" smtClean="0"/>
              <a:t>Status updates:</a:t>
            </a:r>
          </a:p>
          <a:p>
            <a:pPr lvl="1"/>
            <a:r>
              <a:rPr lang="en-US" dirty="0" smtClean="0"/>
              <a:t>cross </a:t>
            </a:r>
            <a:r>
              <a:rPr lang="en-US" dirty="0"/>
              <a:t>c</a:t>
            </a:r>
            <a:r>
              <a:rPr lang="en-US" dirty="0" smtClean="0"/>
              <a:t>ompiling </a:t>
            </a:r>
            <a:r>
              <a:rPr lang="en-US" dirty="0"/>
              <a:t>for ARM </a:t>
            </a:r>
            <a:r>
              <a:rPr lang="en-US" dirty="0" smtClean="0"/>
              <a:t>with Clang</a:t>
            </a:r>
            <a:endParaRPr lang="en-US" dirty="0"/>
          </a:p>
          <a:p>
            <a:pPr lvl="1"/>
            <a:r>
              <a:rPr lang="en-US" dirty="0" smtClean="0"/>
              <a:t>building Linux kernel with Clang</a:t>
            </a:r>
          </a:p>
          <a:p>
            <a:pPr lvl="1"/>
            <a:r>
              <a:rPr lang="en-US" dirty="0" smtClean="0"/>
              <a:t>running Linux compiled with Clang</a:t>
            </a:r>
          </a:p>
          <a:p>
            <a:r>
              <a:rPr lang="en-US" dirty="0" smtClean="0"/>
              <a:t>To do list</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dirty="0" smtClean="0"/>
              <a:t>Unsupported ARM Flags</a:t>
            </a:r>
            <a:br>
              <a:rPr lang="en-US" dirty="0" smtClean="0"/>
            </a:br>
            <a:endParaRPr lang="en-US" dirty="0"/>
          </a:p>
        </p:txBody>
      </p:sp>
      <p:sp>
        <p:nvSpPr>
          <p:cNvPr id="3" name="Content Placeholder 2"/>
          <p:cNvSpPr>
            <a:spLocks noGrp="1"/>
          </p:cNvSpPr>
          <p:nvPr>
            <p:ph idx="1"/>
          </p:nvPr>
        </p:nvSpPr>
        <p:spPr/>
        <p:txBody>
          <a:bodyPr>
            <a:normAutofit/>
          </a:bodyPr>
          <a:lstStyle/>
          <a:p>
            <a:pPr marL="285750" lvl="1" indent="-285750"/>
            <a:r>
              <a:rPr lang="en-US" dirty="0"/>
              <a:t>-</a:t>
            </a:r>
            <a:r>
              <a:rPr lang="en-US" dirty="0" err="1"/>
              <a:t>mno</a:t>
            </a:r>
            <a:r>
              <a:rPr lang="en-US" dirty="0"/>
              <a:t>-thumb-interwork</a:t>
            </a:r>
          </a:p>
          <a:p>
            <a:pPr lvl="1"/>
            <a:r>
              <a:rPr lang="en-US" dirty="0"/>
              <a:t>Generate code that supports calling between the ARM and Thumb instruction sets. Without this option, on pre-v5 architectures, the two instruction sets cannot be reliably used inside one program. The default is -</a:t>
            </a:r>
            <a:r>
              <a:rPr lang="en-US" dirty="0" err="1"/>
              <a:t>mno</a:t>
            </a:r>
            <a:r>
              <a:rPr lang="en-US" dirty="0"/>
              <a:t>-thumb-interwork, since slightly larger code is generated when -</a:t>
            </a:r>
            <a:r>
              <a:rPr lang="en-US" dirty="0" err="1"/>
              <a:t>mthumb</a:t>
            </a:r>
            <a:r>
              <a:rPr lang="en-US" dirty="0"/>
              <a:t>-interwork is specified. In </a:t>
            </a:r>
            <a:r>
              <a:rPr lang="en-US" dirty="0" err="1"/>
              <a:t>AAPCS</a:t>
            </a:r>
            <a:r>
              <a:rPr lang="en-US" dirty="0"/>
              <a:t> configurations this </a:t>
            </a:r>
            <a:r>
              <a:rPr lang="en-US" dirty="0" smtClean="0"/>
              <a:t>option </a:t>
            </a:r>
            <a:r>
              <a:rPr lang="en-US" dirty="0"/>
              <a:t>is meaningless. </a:t>
            </a:r>
            <a:endParaRPr lang="en-US" dirty="0" smtClean="0"/>
          </a:p>
          <a:p>
            <a:r>
              <a:rPr lang="en-US" dirty="0" smtClean="0"/>
              <a:t>-</a:t>
            </a:r>
            <a:r>
              <a:rPr lang="en-US" dirty="0" err="1" smtClean="0"/>
              <a:t>mlittle</a:t>
            </a:r>
            <a:r>
              <a:rPr lang="en-US" dirty="0" smtClean="0"/>
              <a:t>-endian</a:t>
            </a:r>
          </a:p>
          <a:p>
            <a:pPr lvl="1"/>
            <a:r>
              <a:rPr lang="en-US" dirty="0"/>
              <a:t>Generate code for a processor running in little-endian mode. This is the default for all standard </a:t>
            </a:r>
            <a:r>
              <a:rPr lang="en-US" dirty="0" smtClean="0"/>
              <a:t>configurations</a:t>
            </a:r>
          </a:p>
          <a:p>
            <a:r>
              <a:rPr lang="en-US" dirty="0" smtClean="0"/>
              <a:t>-</a:t>
            </a:r>
            <a:r>
              <a:rPr lang="en-US" dirty="0" err="1"/>
              <a:t>mshort</a:t>
            </a:r>
            <a:r>
              <a:rPr lang="en-US" dirty="0"/>
              <a:t>-load-bytes </a:t>
            </a:r>
          </a:p>
          <a:p>
            <a:pPr lvl="1"/>
            <a:r>
              <a:rPr lang="en-US" dirty="0"/>
              <a:t>deprecated alias for -</a:t>
            </a:r>
            <a:r>
              <a:rPr lang="en-US" dirty="0" err="1"/>
              <a:t>malignment</a:t>
            </a:r>
            <a:r>
              <a:rPr lang="en-US" dirty="0"/>
              <a:t>-traps. </a:t>
            </a:r>
            <a:endParaRPr lang="en-US" dirty="0" smtClean="0"/>
          </a:p>
          <a:p>
            <a:r>
              <a:rPr lang="en-US" dirty="0" smtClean="0"/>
              <a:t>-</a:t>
            </a:r>
            <a:r>
              <a:rPr lang="en-US" dirty="0" err="1"/>
              <a:t>malignment</a:t>
            </a:r>
            <a:r>
              <a:rPr lang="en-US" dirty="0"/>
              <a:t>-traps</a:t>
            </a:r>
          </a:p>
          <a:p>
            <a:pPr lvl="1"/>
            <a:r>
              <a:rPr lang="en-US" dirty="0"/>
              <a:t>This option is ignored when compiling for ARM architecture 4 or later, since these processors have instructions to directly access half-word objects in memory. </a:t>
            </a:r>
            <a:endParaRPr lang="en-US" sz="1400" dirty="0" smtClean="0">
              <a:hlinkClick r:id="rId2"/>
            </a:endParaRPr>
          </a:p>
          <a:p>
            <a:pPr marL="0" indent="0">
              <a:buNone/>
            </a:pPr>
            <a:r>
              <a:rPr lang="en-US" sz="1400" dirty="0" smtClean="0">
                <a:hlinkClick r:id="rId2"/>
              </a:rPr>
              <a:t>http</a:t>
            </a:r>
            <a:r>
              <a:rPr lang="en-US" sz="1400" dirty="0">
                <a:hlinkClick r:id="rId2"/>
              </a:rPr>
              <a:t>://</a:t>
            </a:r>
            <a:r>
              <a:rPr lang="en-US" sz="1400" dirty="0" smtClean="0">
                <a:hlinkClick r:id="rId2"/>
              </a:rPr>
              <a:t>gcc.gnu.org/onlinedocs/gcc/ARM-Options.html</a:t>
            </a:r>
            <a:endParaRPr lang="en-US" sz="1400" dirty="0" smtClean="0"/>
          </a:p>
        </p:txBody>
      </p:sp>
    </p:spTree>
    <p:extLst>
      <p:ext uri="{BB962C8B-B14F-4D97-AF65-F5344CB8AC3E}">
        <p14:creationId xmlns:p14="http://schemas.microsoft.com/office/powerpoint/2010/main" val="762120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TODO</a:t>
            </a:r>
            <a:endParaRPr lang="en-US" dirty="0"/>
          </a:p>
        </p:txBody>
      </p:sp>
      <p:sp>
        <p:nvSpPr>
          <p:cNvPr id="3" name="Content Placeholder 2"/>
          <p:cNvSpPr>
            <a:spLocks noGrp="1"/>
          </p:cNvSpPr>
          <p:nvPr>
            <p:ph idx="1"/>
          </p:nvPr>
        </p:nvSpPr>
        <p:spPr/>
        <p:txBody>
          <a:bodyPr/>
          <a:lstStyle/>
          <a:p>
            <a:r>
              <a:rPr lang="en-US" dirty="0" smtClean="0"/>
              <a:t>Check status of other issues reported by Bryce </a:t>
            </a:r>
            <a:r>
              <a:rPr lang="en-US" dirty="0" err="1" smtClean="0"/>
              <a:t>Lebach</a:t>
            </a:r>
            <a:endParaRPr lang="en-US" dirty="0" smtClean="0"/>
          </a:p>
          <a:p>
            <a:pPr lvl="1"/>
            <a:r>
              <a:rPr lang="en-US" dirty="0"/>
              <a:t>-</a:t>
            </a:r>
            <a:r>
              <a:rPr lang="en-US" dirty="0" err="1" smtClean="0"/>
              <a:t>mregparm</a:t>
            </a:r>
            <a:endParaRPr lang="en-US" dirty="0" smtClean="0"/>
          </a:p>
          <a:p>
            <a:pPr lvl="1"/>
            <a:r>
              <a:rPr lang="en-US" dirty="0" smtClean="0"/>
              <a:t>-</a:t>
            </a:r>
            <a:r>
              <a:rPr lang="en-US" dirty="0" err="1" smtClean="0"/>
              <a:t>fcall</a:t>
            </a:r>
            <a:r>
              <a:rPr lang="en-US" dirty="0" smtClean="0"/>
              <a:t>-saved-</a:t>
            </a:r>
            <a:r>
              <a:rPr lang="en-US" dirty="0" err="1" smtClean="0"/>
              <a:t>reg</a:t>
            </a:r>
            <a:endParaRPr lang="en-US" dirty="0" smtClean="0"/>
          </a:p>
          <a:p>
            <a:pPr lvl="1"/>
            <a:r>
              <a:rPr lang="en-US" dirty="0" smtClean="0"/>
              <a:t>-</a:t>
            </a:r>
            <a:r>
              <a:rPr lang="en-US" dirty="0" err="1" smtClean="0"/>
              <a:t>pg</a:t>
            </a:r>
            <a:r>
              <a:rPr lang="en-US" dirty="0" smtClean="0"/>
              <a:t> and </a:t>
            </a:r>
            <a:r>
              <a:rPr lang="en-US" dirty="0" err="1" smtClean="0"/>
              <a:t>mcount</a:t>
            </a:r>
            <a:endParaRPr lang="en-US" dirty="0" smtClean="0"/>
          </a:p>
          <a:p>
            <a:pPr lvl="1"/>
            <a:r>
              <a:rPr lang="en-US" dirty="0" smtClean="0"/>
              <a:t>-</a:t>
            </a:r>
            <a:r>
              <a:rPr lang="en-US" dirty="0" err="1" smtClean="0"/>
              <a:t>fno</a:t>
            </a:r>
            <a:r>
              <a:rPr lang="en-US" dirty="0" smtClean="0"/>
              <a:t>-optimize-sibling-calls</a:t>
            </a:r>
          </a:p>
          <a:p>
            <a:r>
              <a:rPr lang="en-US" dirty="0" smtClean="0"/>
              <a:t>Status of Clang IA (Integrated Assembler)</a:t>
            </a:r>
          </a:p>
          <a:p>
            <a:pPr lvl="1"/>
            <a:r>
              <a:rPr lang="en-US" dirty="0"/>
              <a:t>A</a:t>
            </a:r>
            <a:r>
              <a:rPr lang="en-US" dirty="0" smtClean="0"/>
              <a:t>ssembling Linux kernel</a:t>
            </a:r>
          </a:p>
          <a:p>
            <a:pPr lvl="2"/>
            <a:r>
              <a:rPr lang="en-US" dirty="0" smtClean="0"/>
              <a:t>Previous issue with boot code</a:t>
            </a:r>
            <a:endParaRPr lang="en-US" dirty="0"/>
          </a:p>
          <a:p>
            <a:pPr lvl="1"/>
            <a:r>
              <a:rPr lang="en-US" dirty="0" smtClean="0"/>
              <a:t>IA for ARM</a:t>
            </a:r>
          </a:p>
          <a:p>
            <a:r>
              <a:rPr lang="en-US" dirty="0" smtClean="0"/>
              <a:t>Segment linkage differences</a:t>
            </a:r>
          </a:p>
          <a:p>
            <a:r>
              <a:rPr lang="en-US" dirty="0" smtClean="0"/>
              <a:t>Inline differences</a:t>
            </a:r>
          </a:p>
          <a:p>
            <a:r>
              <a:rPr lang="en-US" dirty="0" smtClean="0"/>
              <a:t>Try building </a:t>
            </a:r>
            <a:r>
              <a:rPr lang="en-US" dirty="0" err="1" smtClean="0"/>
              <a:t>LTP</a:t>
            </a:r>
            <a:r>
              <a:rPr lang="en-US" dirty="0" smtClean="0"/>
              <a:t> with </a:t>
            </a:r>
            <a:r>
              <a:rPr lang="en-US" dirty="0" err="1" smtClean="0"/>
              <a:t>LLVM</a:t>
            </a:r>
            <a:r>
              <a:rPr lang="en-US" dirty="0" smtClean="0"/>
              <a:t> and create virtual SD card </a:t>
            </a:r>
            <a:r>
              <a:rPr lang="en-US" dirty="0" err="1" smtClean="0"/>
              <a:t>FS</a:t>
            </a:r>
            <a:endParaRPr lang="en-US" dirty="0" smtClean="0"/>
          </a:p>
          <a:p>
            <a:r>
              <a:rPr lang="en-US" dirty="0"/>
              <a:t>Set up test suite for known </a:t>
            </a:r>
            <a:r>
              <a:rPr lang="en-US" dirty="0" err="1" smtClean="0"/>
              <a:t>LLVM</a:t>
            </a:r>
            <a:r>
              <a:rPr lang="en-US" dirty="0" smtClean="0"/>
              <a:t> bugs</a:t>
            </a:r>
            <a:endParaRPr lang="en-US" dirty="0"/>
          </a:p>
          <a:p>
            <a:endParaRPr lang="en-US" dirty="0" smtClean="0"/>
          </a:p>
        </p:txBody>
      </p:sp>
    </p:spTree>
    <p:extLst>
      <p:ext uri="{BB962C8B-B14F-4D97-AF65-F5344CB8AC3E}">
        <p14:creationId xmlns:p14="http://schemas.microsoft.com/office/powerpoint/2010/main" val="3313705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for Participation</a:t>
            </a:r>
            <a:endParaRPr lang="en-US" dirty="0"/>
          </a:p>
        </p:txBody>
      </p:sp>
      <p:sp>
        <p:nvSpPr>
          <p:cNvPr id="3" name="Content Placeholder 2"/>
          <p:cNvSpPr>
            <a:spLocks noGrp="1"/>
          </p:cNvSpPr>
          <p:nvPr>
            <p:ph idx="1"/>
          </p:nvPr>
        </p:nvSpPr>
        <p:spPr/>
        <p:txBody>
          <a:bodyPr/>
          <a:lstStyle/>
          <a:p>
            <a:r>
              <a:rPr lang="en-US" dirty="0" smtClean="0"/>
              <a:t>Others are welcome to participate at the </a:t>
            </a:r>
            <a:r>
              <a:rPr lang="en-US" dirty="0" err="1" smtClean="0"/>
              <a:t>LLVM</a:t>
            </a:r>
            <a:r>
              <a:rPr lang="en-US" dirty="0" smtClean="0"/>
              <a:t> work at Linux Foundation</a:t>
            </a:r>
          </a:p>
          <a:p>
            <a:r>
              <a:rPr lang="en-US" dirty="0" err="1" smtClean="0"/>
              <a:t>Wishlist</a:t>
            </a:r>
            <a:r>
              <a:rPr lang="en-US" dirty="0"/>
              <a:t>:</a:t>
            </a:r>
            <a:endParaRPr lang="en-US" dirty="0" smtClean="0"/>
          </a:p>
          <a:p>
            <a:pPr lvl="1"/>
            <a:r>
              <a:rPr lang="en-US" dirty="0" smtClean="0"/>
              <a:t>Integrating the patches from </a:t>
            </a:r>
            <a:r>
              <a:rPr lang="en-US" dirty="0" err="1" smtClean="0"/>
              <a:t>PAX</a:t>
            </a:r>
            <a:r>
              <a:rPr lang="en-US" dirty="0" smtClean="0"/>
              <a:t> team’s tree for x86/x86_64</a:t>
            </a:r>
          </a:p>
          <a:p>
            <a:pPr lvl="1"/>
            <a:r>
              <a:rPr lang="en-US" dirty="0" smtClean="0"/>
              <a:t>X86 </a:t>
            </a:r>
            <a:r>
              <a:rPr lang="en-US" dirty="0" err="1" smtClean="0"/>
              <a:t>QEMU</a:t>
            </a:r>
            <a:r>
              <a:rPr lang="en-US" dirty="0" smtClean="0"/>
              <a:t> test target</a:t>
            </a:r>
          </a:p>
          <a:p>
            <a:pPr lvl="1"/>
            <a:r>
              <a:rPr lang="en-US" dirty="0" smtClean="0"/>
              <a:t>MIPS support and </a:t>
            </a:r>
            <a:r>
              <a:rPr lang="en-US" dirty="0" err="1" smtClean="0"/>
              <a:t>QEMU</a:t>
            </a:r>
            <a:r>
              <a:rPr lang="en-US" dirty="0" smtClean="0"/>
              <a:t> test target</a:t>
            </a:r>
          </a:p>
          <a:p>
            <a:pPr lvl="1"/>
            <a:r>
              <a:rPr lang="en-US" dirty="0" err="1" smtClean="0"/>
              <a:t>LTP</a:t>
            </a:r>
            <a:r>
              <a:rPr lang="en-US" dirty="0" smtClean="0"/>
              <a:t> integration</a:t>
            </a:r>
          </a:p>
          <a:p>
            <a:pPr lvl="1"/>
            <a:r>
              <a:rPr lang="en-US" dirty="0" smtClean="0"/>
              <a:t>Unit tests for known </a:t>
            </a:r>
            <a:r>
              <a:rPr lang="en-US" dirty="0" err="1" smtClean="0"/>
              <a:t>LLVM</a:t>
            </a:r>
            <a:r>
              <a:rPr lang="en-US" dirty="0" smtClean="0"/>
              <a:t> Linux Bugs</a:t>
            </a:r>
            <a:endParaRPr lang="en-US" dirty="0"/>
          </a:p>
        </p:txBody>
      </p:sp>
    </p:spTree>
    <p:extLst>
      <p:ext uri="{BB962C8B-B14F-4D97-AF65-F5344CB8AC3E}">
        <p14:creationId xmlns:p14="http://schemas.microsoft.com/office/powerpoint/2010/main" val="3218978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685800" y="2971800"/>
            <a:ext cx="3959352" cy="13807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Clr>
                <a:schemeClr val="accent6"/>
              </a:buClr>
              <a:defRPr/>
            </a:lvl1pPr>
          </a:lstStyle>
          <a:p>
            <a:pPr marL="228600" marR="0" lvl="0" indent="-228600" algn="l" defTabSz="914400" rtl="0" eaLnBrk="1" fontAlgn="base" latinLnBrk="0" hangingPunct="1">
              <a:lnSpc>
                <a:spcPct val="95000"/>
              </a:lnSpc>
              <a:spcBef>
                <a:spcPct val="35000"/>
              </a:spcBef>
              <a:spcAft>
                <a:spcPct val="0"/>
              </a:spcAft>
              <a:buClr>
                <a:schemeClr val="accent6"/>
              </a:buClr>
              <a:buSzTx/>
              <a:buFont typeface="Wingdings" pitchFamily="2" charset="2"/>
              <a:buNone/>
              <a:tabLst/>
              <a:defRPr/>
            </a:pPr>
            <a:r>
              <a:rPr kumimoji="0" lang="en-US" sz="2800" b="0" i="0" u="none" strike="noStrike" kern="0" cap="none" spc="0" normalizeH="0" baseline="0" noProof="0" dirty="0" smtClean="0">
                <a:ln>
                  <a:noFill/>
                </a:ln>
                <a:solidFill>
                  <a:schemeClr val="tx2"/>
                </a:solidFill>
                <a:effectLst/>
                <a:uLnTx/>
                <a:uFillTx/>
                <a:latin typeface="+mn-lt"/>
                <a:ea typeface="+mn-ea"/>
                <a:cs typeface="+mn-cs"/>
              </a:rPr>
              <a:t>Thank You</a:t>
            </a:r>
          </a:p>
          <a:p>
            <a:pPr marL="173038" marR="0" lvl="0" indent="-173038" algn="l" defTabSz="914400" rtl="0" eaLnBrk="1" fontAlgn="base" latinLnBrk="0" hangingPunct="1">
              <a:lnSpc>
                <a:spcPct val="95000"/>
              </a:lnSpc>
              <a:spcBef>
                <a:spcPct val="35000"/>
              </a:spcBef>
              <a:spcAft>
                <a:spcPct val="0"/>
              </a:spcAft>
              <a:buClr>
                <a:schemeClr val="accent6"/>
              </a:buClr>
              <a:buSzTx/>
              <a:buFont typeface="Wingdings" pitchFamily="2" charset="2"/>
              <a:buNone/>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Why Would I Want to </a:t>
            </a:r>
            <a:r>
              <a:rPr lang="en-US" dirty="0"/>
              <a:t>U</a:t>
            </a:r>
            <a:r>
              <a:rPr lang="en-US" dirty="0" smtClean="0"/>
              <a:t>se Clang to Compile Linux?</a:t>
            </a:r>
            <a:endParaRPr lang="en-US" dirty="0"/>
          </a:p>
        </p:txBody>
      </p:sp>
      <p:sp>
        <p:nvSpPr>
          <p:cNvPr id="2" name="Rectangle 1"/>
          <p:cNvSpPr/>
          <p:nvPr/>
        </p:nvSpPr>
        <p:spPr bwMode="auto">
          <a:xfrm>
            <a:off x="4727643" y="1507787"/>
            <a:ext cx="4017523" cy="37342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1026" name="Picture 2" descr="http://static.arstechnica.com/20090828/llv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247" y="1245915"/>
            <a:ext cx="5136203" cy="3912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Diagnostics</a:t>
            </a:r>
            <a:endParaRPr lang="en-US" dirty="0"/>
          </a:p>
        </p:txBody>
      </p:sp>
      <p:sp>
        <p:nvSpPr>
          <p:cNvPr id="3" name="Content Placeholder 2"/>
          <p:cNvSpPr>
            <a:spLocks noGrp="1"/>
          </p:cNvSpPr>
          <p:nvPr>
            <p:ph idx="1"/>
          </p:nvPr>
        </p:nvSpPr>
        <p:spPr/>
        <p:txBody>
          <a:bodyPr/>
          <a:lstStyle/>
          <a:p>
            <a:pPr marL="0" indent="0">
              <a:buNone/>
            </a:pPr>
            <a:r>
              <a:rPr lang="en-US" sz="1400" dirty="0" smtClean="0">
                <a:latin typeface="Courier New" pitchFamily="49" charset="0"/>
                <a:cs typeface="Courier New" pitchFamily="49" charset="0"/>
              </a:rPr>
              <a:t>$ </a:t>
            </a:r>
            <a:r>
              <a:rPr lang="en-US" sz="1400" b="1" dirty="0">
                <a:latin typeface="Courier New" pitchFamily="49" charset="0"/>
                <a:cs typeface="Courier New" pitchFamily="49" charset="0"/>
              </a:rPr>
              <a:t>gcc-4.2 -</a:t>
            </a:r>
            <a:r>
              <a:rPr lang="en-US" sz="1400" b="1" dirty="0" err="1">
                <a:latin typeface="Courier New" pitchFamily="49" charset="0"/>
                <a:cs typeface="Courier New" pitchFamily="49" charset="0"/>
              </a:rPr>
              <a:t>fsyntax</a:t>
            </a:r>
            <a:r>
              <a:rPr lang="en-US" sz="1400" b="1" dirty="0">
                <a:latin typeface="Courier New" pitchFamily="49" charset="0"/>
                <a:cs typeface="Courier New" pitchFamily="49" charset="0"/>
              </a:rPr>
              <a:t>-only </a:t>
            </a:r>
            <a:r>
              <a:rPr lang="en-US" sz="1400" b="1" dirty="0" err="1">
                <a:latin typeface="Courier New" pitchFamily="49" charset="0"/>
                <a:cs typeface="Courier New" pitchFamily="49" charset="0"/>
              </a:rPr>
              <a:t>t.c</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t.c:7</a:t>
            </a:r>
            <a:r>
              <a:rPr lang="en-US" sz="1400" dirty="0">
                <a:latin typeface="Courier New" pitchFamily="49" charset="0"/>
                <a:cs typeface="Courier New" pitchFamily="49" charset="0"/>
              </a:rPr>
              <a:t>: error: invalid operands to binary + (have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and '</a:t>
            </a:r>
            <a:r>
              <a:rPr lang="en-US" sz="1400" dirty="0" err="1">
                <a:latin typeface="Courier New" pitchFamily="49" charset="0"/>
                <a:cs typeface="Courier New" pitchFamily="49" charset="0"/>
              </a:rPr>
              <a:t>struct</a:t>
            </a:r>
            <a:r>
              <a:rPr lang="en-US" sz="1400" dirty="0">
                <a:latin typeface="Courier New" pitchFamily="49" charset="0"/>
                <a:cs typeface="Courier New" pitchFamily="49" charset="0"/>
              </a:rPr>
              <a:t> A') </a:t>
            </a:r>
            <a:endParaRPr lang="en-US" sz="1400" dirty="0" smtClean="0">
              <a:latin typeface="Courier New" pitchFamily="49" charset="0"/>
              <a:cs typeface="Courier New" pitchFamily="49" charset="0"/>
            </a:endParaRPr>
          </a:p>
          <a:p>
            <a:pPr marL="0" indent="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b="1" dirty="0">
                <a:latin typeface="Courier New" pitchFamily="49" charset="0"/>
                <a:cs typeface="Courier New" pitchFamily="49" charset="0"/>
              </a:rPr>
              <a:t>clang -</a:t>
            </a:r>
            <a:r>
              <a:rPr lang="en-US" sz="1400" b="1" dirty="0" err="1">
                <a:latin typeface="Courier New" pitchFamily="49" charset="0"/>
                <a:cs typeface="Courier New" pitchFamily="49" charset="0"/>
              </a:rPr>
              <a:t>fsyntax</a:t>
            </a:r>
            <a:r>
              <a:rPr lang="en-US" sz="1400" b="1" dirty="0">
                <a:latin typeface="Courier New" pitchFamily="49" charset="0"/>
                <a:cs typeface="Courier New" pitchFamily="49" charset="0"/>
              </a:rPr>
              <a:t>-only </a:t>
            </a:r>
            <a:r>
              <a:rPr lang="en-US" sz="1400" b="1" dirty="0" err="1">
                <a:latin typeface="Courier New" pitchFamily="49" charset="0"/>
                <a:cs typeface="Courier New" pitchFamily="49" charset="0"/>
              </a:rPr>
              <a:t>t.c</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t.c:7:39</a:t>
            </a:r>
            <a:r>
              <a:rPr lang="en-US" sz="1400" dirty="0">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error:</a:t>
            </a:r>
            <a:r>
              <a:rPr lang="en-US" sz="1400" b="1" dirty="0">
                <a:latin typeface="Courier New" pitchFamily="49" charset="0"/>
                <a:cs typeface="Courier New" pitchFamily="49" charset="0"/>
              </a:rPr>
              <a:t> </a:t>
            </a:r>
            <a:r>
              <a:rPr lang="en-US" sz="1400" dirty="0">
                <a:latin typeface="Courier New" pitchFamily="49" charset="0"/>
                <a:cs typeface="Courier New" pitchFamily="49" charset="0"/>
              </a:rPr>
              <a:t>invalid operands to binary expression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and '</a:t>
            </a:r>
            <a:r>
              <a:rPr lang="en-US" sz="1400" dirty="0" err="1">
                <a:latin typeface="Courier New" pitchFamily="49" charset="0"/>
                <a:cs typeface="Courier New" pitchFamily="49" charset="0"/>
              </a:rPr>
              <a:t>struct</a:t>
            </a:r>
            <a:r>
              <a:rPr lang="en-US" sz="1400" dirty="0">
                <a:latin typeface="Courier New" pitchFamily="49" charset="0"/>
                <a:cs typeface="Courier New" pitchFamily="49" charset="0"/>
              </a:rPr>
              <a:t> A') </a:t>
            </a:r>
            <a:endParaRPr lang="en-US" sz="1400" dirty="0" smtClean="0">
              <a:latin typeface="Courier New" pitchFamily="49" charset="0"/>
              <a:cs typeface="Courier New" pitchFamily="49" charset="0"/>
            </a:endParaRPr>
          </a:p>
          <a:p>
            <a:pPr marL="0" indent="0">
              <a:buNone/>
            </a:pPr>
            <a:r>
              <a:rPr lang="en-US" sz="1400" b="1" dirty="0" smtClean="0">
                <a:solidFill>
                  <a:schemeClr val="accent4">
                    <a:lumMod val="50000"/>
                  </a:schemeClr>
                </a:solidFill>
                <a:latin typeface="Courier New" pitchFamily="49" charset="0"/>
                <a:cs typeface="Courier New" pitchFamily="49" charset="0"/>
              </a:rPr>
              <a:t>return </a:t>
            </a:r>
            <a:r>
              <a:rPr lang="en-US" sz="1400" b="1" dirty="0">
                <a:solidFill>
                  <a:schemeClr val="accent4">
                    <a:lumMod val="50000"/>
                  </a:schemeClr>
                </a:solidFill>
                <a:latin typeface="Courier New" pitchFamily="49" charset="0"/>
                <a:cs typeface="Courier New" pitchFamily="49" charset="0"/>
              </a:rPr>
              <a:t>y + </a:t>
            </a:r>
            <a:r>
              <a:rPr lang="en-US" sz="1400" b="1" dirty="0" err="1">
                <a:solidFill>
                  <a:schemeClr val="accent4">
                    <a:lumMod val="50000"/>
                  </a:schemeClr>
                </a:solidFill>
                <a:latin typeface="Courier New" pitchFamily="49" charset="0"/>
                <a:cs typeface="Courier New" pitchFamily="49" charset="0"/>
              </a:rPr>
              <a:t>func</a:t>
            </a:r>
            <a:r>
              <a:rPr lang="en-US" sz="1400" b="1" dirty="0">
                <a:solidFill>
                  <a:schemeClr val="accent4">
                    <a:lumMod val="50000"/>
                  </a:schemeClr>
                </a:solidFill>
                <a:latin typeface="Courier New" pitchFamily="49" charset="0"/>
                <a:cs typeface="Courier New" pitchFamily="49" charset="0"/>
              </a:rPr>
              <a:t>(y ? ((</a:t>
            </a:r>
            <a:r>
              <a:rPr lang="en-US" sz="1400" b="1" dirty="0" err="1">
                <a:solidFill>
                  <a:schemeClr val="accent4">
                    <a:lumMod val="50000"/>
                  </a:schemeClr>
                </a:solidFill>
                <a:latin typeface="Courier New" pitchFamily="49" charset="0"/>
                <a:cs typeface="Courier New" pitchFamily="49" charset="0"/>
              </a:rPr>
              <a:t>SomeA.X</a:t>
            </a:r>
            <a:r>
              <a:rPr lang="en-US" sz="1400" b="1" dirty="0">
                <a:solidFill>
                  <a:schemeClr val="accent4">
                    <a:lumMod val="50000"/>
                  </a:schemeClr>
                </a:solidFill>
                <a:latin typeface="Courier New" pitchFamily="49" charset="0"/>
                <a:cs typeface="Courier New" pitchFamily="49" charset="0"/>
              </a:rPr>
              <a:t> + 40) + </a:t>
            </a:r>
            <a:r>
              <a:rPr lang="en-US" sz="1400" b="1" dirty="0" err="1">
                <a:solidFill>
                  <a:schemeClr val="accent4">
                    <a:lumMod val="50000"/>
                  </a:schemeClr>
                </a:solidFill>
                <a:latin typeface="Courier New" pitchFamily="49" charset="0"/>
                <a:cs typeface="Courier New" pitchFamily="49" charset="0"/>
              </a:rPr>
              <a:t>SomeA</a:t>
            </a:r>
            <a:r>
              <a:rPr lang="en-US" sz="1400" b="1" dirty="0">
                <a:solidFill>
                  <a:schemeClr val="accent4">
                    <a:lumMod val="50000"/>
                  </a:schemeClr>
                </a:solidFill>
                <a:latin typeface="Courier New" pitchFamily="49" charset="0"/>
                <a:cs typeface="Courier New" pitchFamily="49" charset="0"/>
              </a:rPr>
              <a:t>) / 42 + </a:t>
            </a:r>
            <a:r>
              <a:rPr lang="en-US" sz="1400" b="1" dirty="0" err="1">
                <a:solidFill>
                  <a:schemeClr val="accent4">
                    <a:lumMod val="50000"/>
                  </a:schemeClr>
                </a:solidFill>
                <a:latin typeface="Courier New" pitchFamily="49" charset="0"/>
                <a:cs typeface="Courier New" pitchFamily="49" charset="0"/>
              </a:rPr>
              <a:t>SomeA.X</a:t>
            </a:r>
            <a:r>
              <a:rPr lang="en-US" sz="1400" b="1" dirty="0">
                <a:solidFill>
                  <a:schemeClr val="accent4">
                    <a:lumMod val="50000"/>
                  </a:schemeClr>
                </a:solidFill>
                <a:latin typeface="Courier New" pitchFamily="49" charset="0"/>
                <a:cs typeface="Courier New" pitchFamily="49" charset="0"/>
              </a:rPr>
              <a:t> : </a:t>
            </a:r>
            <a:r>
              <a:rPr lang="en-US" sz="1400" b="1" dirty="0" err="1">
                <a:solidFill>
                  <a:schemeClr val="accent4">
                    <a:lumMod val="50000"/>
                  </a:schemeClr>
                </a:solidFill>
                <a:latin typeface="Courier New" pitchFamily="49" charset="0"/>
                <a:cs typeface="Courier New" pitchFamily="49" charset="0"/>
              </a:rPr>
              <a:t>SomeA.X</a:t>
            </a:r>
            <a:r>
              <a:rPr lang="en-US" sz="1400" b="1" dirty="0">
                <a:solidFill>
                  <a:schemeClr val="accent4">
                    <a:lumMod val="50000"/>
                  </a:schemeClr>
                </a:solidFill>
                <a:latin typeface="Courier New" pitchFamily="49" charset="0"/>
                <a:cs typeface="Courier New" pitchFamily="49" charset="0"/>
              </a:rPr>
              <a:t>); </a:t>
            </a:r>
            <a:endParaRPr lang="en-US" sz="1400" b="1" dirty="0" smtClean="0">
              <a:solidFill>
                <a:schemeClr val="accent4">
                  <a:lumMod val="50000"/>
                </a:schemeClr>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a:t>
            </a:r>
            <a:endParaRPr lang="en-US" sz="1400" b="1" dirty="0">
              <a:solidFill>
                <a:schemeClr val="accent1">
                  <a:lumMod val="75000"/>
                </a:schemeClr>
              </a:solidFill>
              <a:latin typeface="Courier New" pitchFamily="49" charset="0"/>
              <a:cs typeface="Courier New" pitchFamily="49" charset="0"/>
            </a:endParaRPr>
          </a:p>
          <a:p>
            <a:pPr marL="0" indent="0">
              <a:buNone/>
            </a:pPr>
            <a:endParaRPr lang="en-US" dirty="0" smtClean="0"/>
          </a:p>
          <a:p>
            <a:r>
              <a:rPr lang="en-US" dirty="0" smtClean="0"/>
              <a:t>See </a:t>
            </a:r>
            <a:r>
              <a:rPr lang="en-US" dirty="0">
                <a:hlinkClick r:id="rId2"/>
              </a:rPr>
              <a:t>http://</a:t>
            </a:r>
            <a:r>
              <a:rPr lang="en-US" dirty="0" smtClean="0">
                <a:hlinkClick r:id="rId2"/>
              </a:rPr>
              <a:t>clang.llvm.org/diagnostics.html</a:t>
            </a:r>
            <a:r>
              <a:rPr lang="en-US" dirty="0" smtClean="0"/>
              <a:t> for more examples</a:t>
            </a:r>
          </a:p>
          <a:p>
            <a:endParaRPr lang="en-US" dirty="0"/>
          </a:p>
          <a:p>
            <a:r>
              <a:rPr lang="en-US" dirty="0" err="1" smtClean="0"/>
              <a:t>GCC</a:t>
            </a:r>
            <a:r>
              <a:rPr lang="en-US" dirty="0" smtClean="0"/>
              <a:t> extensions: </a:t>
            </a:r>
            <a:r>
              <a:rPr lang="en-US" dirty="0"/>
              <a:t>all extensions are explicitly recognized as such and marked with extension diagnostics, which can be mapped to warnings, errors, or just ignored</a:t>
            </a:r>
            <a:r>
              <a:rPr lang="en-US" dirty="0" smtClean="0"/>
              <a:t>.</a:t>
            </a:r>
            <a:endParaRPr lang="en-US" dirty="0"/>
          </a:p>
          <a:p>
            <a:endParaRPr lang="en-US" dirty="0" smtClean="0"/>
          </a:p>
          <a:p>
            <a:r>
              <a:rPr lang="en-US" dirty="0" smtClean="0"/>
              <a:t>Google builds their products also with Clang just for the better debug output</a:t>
            </a:r>
          </a:p>
          <a:p>
            <a:endParaRPr lang="en-US" dirty="0" smtClean="0"/>
          </a:p>
          <a:p>
            <a:endParaRPr lang="en-US" dirty="0"/>
          </a:p>
        </p:txBody>
      </p:sp>
    </p:spTree>
    <p:extLst>
      <p:ext uri="{BB962C8B-B14F-4D97-AF65-F5344CB8AC3E}">
        <p14:creationId xmlns:p14="http://schemas.microsoft.com/office/powerpoint/2010/main" val="363588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Fix-it Hints</a:t>
            </a:r>
            <a:endParaRPr lang="en-US" dirty="0"/>
          </a:p>
        </p:txBody>
      </p:sp>
      <p:sp>
        <p:nvSpPr>
          <p:cNvPr id="3" name="Content Placeholder 2"/>
          <p:cNvSpPr>
            <a:spLocks noGrp="1"/>
          </p:cNvSpPr>
          <p:nvPr>
            <p:ph idx="1"/>
          </p:nvPr>
        </p:nvSpPr>
        <p:spPr/>
        <p:txBody>
          <a:bodyPr/>
          <a:lstStyle/>
          <a:p>
            <a:r>
              <a:rPr lang="en-US" dirty="0"/>
              <a:t>"Fix-it" hints provide advice for fixing small, localized problems in source code. </a:t>
            </a:r>
            <a:endParaRPr lang="en-US" dirty="0" smtClean="0"/>
          </a:p>
          <a:p>
            <a:endParaRPr lang="en-US" dirty="0" smtClean="0"/>
          </a:p>
          <a:p>
            <a:pPr marL="0" indent="0">
              <a:buNone/>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clang </a:t>
            </a:r>
            <a:r>
              <a:rPr lang="en-US" sz="1400" b="1" dirty="0" err="1">
                <a:latin typeface="Courier New" pitchFamily="49" charset="0"/>
                <a:cs typeface="Courier New" pitchFamily="49" charset="0"/>
              </a:rPr>
              <a:t>t.c</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t.c:5:28</a:t>
            </a:r>
            <a:r>
              <a:rPr lang="en-US" sz="1400" dirty="0">
                <a:latin typeface="Courier New" pitchFamily="49" charset="0"/>
                <a:cs typeface="Courier New" pitchFamily="49" charset="0"/>
              </a:rPr>
              <a:t>: </a:t>
            </a:r>
            <a:r>
              <a:rPr lang="en-US" sz="1400" b="1" dirty="0">
                <a:solidFill>
                  <a:srgbClr val="FC7AA2"/>
                </a:solidFill>
                <a:latin typeface="Courier New" pitchFamily="49" charset="0"/>
                <a:cs typeface="Courier New" pitchFamily="49" charset="0"/>
              </a:rPr>
              <a:t>warning:</a:t>
            </a:r>
            <a:r>
              <a:rPr lang="en-US" sz="1400" dirty="0">
                <a:latin typeface="Courier New" pitchFamily="49" charset="0"/>
                <a:cs typeface="Courier New" pitchFamily="49" charset="0"/>
              </a:rPr>
              <a:t> use of GNU old-style field designator extension </a:t>
            </a:r>
            <a:r>
              <a:rPr lang="en-US" sz="1400" b="1" dirty="0" err="1">
                <a:solidFill>
                  <a:srgbClr val="00B050"/>
                </a:solidFill>
                <a:latin typeface="Courier New" pitchFamily="49" charset="0"/>
                <a:cs typeface="Courier New" pitchFamily="49" charset="0"/>
              </a:rPr>
              <a:t>struct</a:t>
            </a:r>
            <a:r>
              <a:rPr lang="en-US" sz="1400" b="1" dirty="0">
                <a:solidFill>
                  <a:srgbClr val="00B050"/>
                </a:solidFill>
                <a:latin typeface="Courier New" pitchFamily="49" charset="0"/>
                <a:cs typeface="Courier New" pitchFamily="49" charset="0"/>
              </a:rPr>
              <a:t> point origin = { x: 0.0, y: 0.0 }; </a:t>
            </a:r>
            <a:endParaRPr lang="en-US" sz="1400" b="1" dirty="0" smtClean="0">
              <a:solidFill>
                <a:srgbClr val="00B050"/>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a:t>
            </a:r>
            <a:r>
              <a:rPr lang="en-US" sz="1400" dirty="0" smtClean="0">
                <a:latin typeface="Courier New" pitchFamily="49" charset="0"/>
                <a:cs typeface="Courier New" pitchFamily="49" charset="0"/>
              </a:rPr>
              <a:t> </a:t>
            </a:r>
            <a:r>
              <a:rPr lang="en-US" sz="1400" b="1" dirty="0">
                <a:solidFill>
                  <a:schemeClr val="accent2">
                    <a:lumMod val="50000"/>
                  </a:schemeClr>
                </a:solidFill>
                <a:latin typeface="Courier New" pitchFamily="49" charset="0"/>
                <a:cs typeface="Courier New" pitchFamily="49" charset="0"/>
              </a:rPr>
              <a:t>^</a:t>
            </a:r>
            <a:r>
              <a:rPr lang="en-US" sz="1400" b="1" dirty="0">
                <a:latin typeface="Courier New" pitchFamily="49" charset="0"/>
                <a:cs typeface="Courier New" pitchFamily="49" charset="0"/>
              </a:rPr>
              <a:t> </a:t>
            </a:r>
            <a:endParaRPr lang="en-US" sz="1400" b="1" dirty="0" smtClean="0">
              <a:latin typeface="Courier New" pitchFamily="49" charset="0"/>
              <a:cs typeface="Courier New" pitchFamily="49" charset="0"/>
            </a:endParaRPr>
          </a:p>
          <a:p>
            <a:pPr marL="0" indent="0">
              <a:buNone/>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a:t>
            </a:r>
            <a:r>
              <a:rPr lang="en-US" sz="1400" b="1" dirty="0">
                <a:solidFill>
                  <a:srgbClr val="00B050"/>
                </a:solidFill>
                <a:latin typeface="Courier New" pitchFamily="49" charset="0"/>
                <a:cs typeface="Courier New" pitchFamily="49" charset="0"/>
              </a:rPr>
              <a:t>x =</a:t>
            </a:r>
            <a:r>
              <a:rPr lang="en-US" sz="1400" dirty="0">
                <a:solidFill>
                  <a:srgbClr val="00B050"/>
                </a:solidFill>
                <a:latin typeface="Courier New" pitchFamily="49" charset="0"/>
                <a:cs typeface="Courier New" pitchFamily="49" charset="0"/>
              </a:rPr>
              <a:t> </a:t>
            </a:r>
            <a:endParaRPr lang="en-US" sz="1400" dirty="0" smtClean="0">
              <a:solidFill>
                <a:srgbClr val="00B050"/>
              </a:solidFill>
              <a:latin typeface="Courier New" pitchFamily="49" charset="0"/>
              <a:cs typeface="Courier New" pitchFamily="49" charset="0"/>
            </a:endParaRPr>
          </a:p>
          <a:p>
            <a:pPr marL="0" indent="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t.c:5:36</a:t>
            </a:r>
            <a:r>
              <a:rPr lang="en-US" sz="1400" dirty="0">
                <a:latin typeface="Courier New" pitchFamily="49" charset="0"/>
                <a:cs typeface="Courier New" pitchFamily="49" charset="0"/>
              </a:rPr>
              <a:t>: </a:t>
            </a:r>
            <a:r>
              <a:rPr lang="en-US" sz="1400" b="1" dirty="0">
                <a:solidFill>
                  <a:srgbClr val="FC7AA2"/>
                </a:solidFill>
                <a:latin typeface="Courier New" pitchFamily="49" charset="0"/>
                <a:cs typeface="Courier New" pitchFamily="49" charset="0"/>
              </a:rPr>
              <a:t>warning: </a:t>
            </a:r>
            <a:r>
              <a:rPr lang="en-US" sz="1400" dirty="0" smtClean="0">
                <a:latin typeface="Courier New" pitchFamily="49" charset="0"/>
                <a:cs typeface="Courier New" pitchFamily="49" charset="0"/>
              </a:rPr>
              <a:t>use </a:t>
            </a:r>
            <a:r>
              <a:rPr lang="en-US" sz="1400" dirty="0">
                <a:latin typeface="Courier New" pitchFamily="49" charset="0"/>
                <a:cs typeface="Courier New" pitchFamily="49" charset="0"/>
              </a:rPr>
              <a:t>of GNU old-style field designator extension </a:t>
            </a:r>
            <a:r>
              <a:rPr lang="en-US" sz="1400" b="1" dirty="0" err="1">
                <a:solidFill>
                  <a:srgbClr val="00B050"/>
                </a:solidFill>
                <a:latin typeface="Courier New" pitchFamily="49" charset="0"/>
                <a:cs typeface="Courier New" pitchFamily="49" charset="0"/>
              </a:rPr>
              <a:t>struct</a:t>
            </a:r>
            <a:r>
              <a:rPr lang="en-US" sz="1400" b="1" dirty="0">
                <a:solidFill>
                  <a:srgbClr val="00B050"/>
                </a:solidFill>
                <a:latin typeface="Courier New" pitchFamily="49" charset="0"/>
                <a:cs typeface="Courier New" pitchFamily="49" charset="0"/>
              </a:rPr>
              <a:t> point origin = { x: 0.0, y: 0.0 </a:t>
            </a:r>
            <a:r>
              <a:rPr lang="en-US" sz="1400" b="1" dirty="0" smtClean="0">
                <a:solidFill>
                  <a:srgbClr val="00B050"/>
                </a:solidFill>
                <a:latin typeface="Courier New" pitchFamily="49" charset="0"/>
                <a:cs typeface="Courier New" pitchFamily="49" charset="0"/>
              </a:rPr>
              <a:t>}; </a:t>
            </a:r>
          </a:p>
          <a:p>
            <a:pPr marL="0" indent="0">
              <a:buNone/>
            </a:pPr>
            <a:r>
              <a:rPr lang="en-US" sz="1400"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a:t>
            </a:r>
            <a:r>
              <a:rPr lang="en-US" sz="1400" dirty="0" smtClean="0">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a:t>
            </a:r>
            <a:r>
              <a:rPr lang="en-US" sz="1400" b="1" dirty="0" smtClean="0">
                <a:latin typeface="Courier New" pitchFamily="49" charset="0"/>
                <a:cs typeface="Courier New" pitchFamily="49" charset="0"/>
              </a:rPr>
              <a:t> </a:t>
            </a:r>
          </a:p>
          <a:p>
            <a:pPr marL="0" indent="0">
              <a:buNone/>
            </a:pP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y = </a:t>
            </a:r>
            <a:endParaRPr lang="en-US" sz="1400" b="1" dirty="0" smtClean="0">
              <a:solidFill>
                <a:srgbClr val="00B050"/>
              </a:solidFill>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1976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Expansion</a:t>
            </a:r>
            <a:endParaRPr lang="en-US" dirty="0"/>
          </a:p>
        </p:txBody>
      </p:sp>
      <p:sp>
        <p:nvSpPr>
          <p:cNvPr id="3" name="Content Placeholder 2"/>
          <p:cNvSpPr>
            <a:spLocks noGrp="1"/>
          </p:cNvSpPr>
          <p:nvPr>
            <p:ph idx="1"/>
          </p:nvPr>
        </p:nvSpPr>
        <p:spPr/>
        <p:txBody>
          <a:bodyPr/>
          <a:lstStyle/>
          <a:p>
            <a:pPr marL="0" indent="0">
              <a:buNone/>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gcc-4.2 -</a:t>
            </a:r>
            <a:r>
              <a:rPr lang="en-US" sz="1400" b="1" dirty="0" err="1">
                <a:latin typeface="Courier New" pitchFamily="49" charset="0"/>
                <a:cs typeface="Courier New" pitchFamily="49" charset="0"/>
              </a:rPr>
              <a:t>fsyntax</a:t>
            </a:r>
            <a:r>
              <a:rPr lang="en-US" sz="1400" b="1" dirty="0">
                <a:latin typeface="Courier New" pitchFamily="49" charset="0"/>
                <a:cs typeface="Courier New" pitchFamily="49" charset="0"/>
              </a:rPr>
              <a:t>-only </a:t>
            </a:r>
            <a:r>
              <a:rPr lang="en-US" sz="1400" b="1" dirty="0" err="1">
                <a:latin typeface="Courier New" pitchFamily="49" charset="0"/>
                <a:cs typeface="Courier New" pitchFamily="49" charset="0"/>
              </a:rPr>
              <a:t>t.c</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err="1" smtClean="0">
                <a:latin typeface="Courier New" pitchFamily="49" charset="0"/>
                <a:cs typeface="Courier New" pitchFamily="49" charset="0"/>
              </a:rPr>
              <a:t>t.c</a:t>
            </a:r>
            <a:r>
              <a:rPr lang="en-US" sz="1400" dirty="0">
                <a:latin typeface="Courier New" pitchFamily="49" charset="0"/>
                <a:cs typeface="Courier New" pitchFamily="49" charset="0"/>
              </a:rPr>
              <a:t>: In function 'test':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t.c:80</a:t>
            </a:r>
            <a:r>
              <a:rPr lang="en-US" sz="1400" dirty="0">
                <a:latin typeface="Courier New" pitchFamily="49" charset="0"/>
                <a:cs typeface="Courier New" pitchFamily="49" charset="0"/>
              </a:rPr>
              <a:t>: error: invalid operands to binary &lt; (have '</a:t>
            </a:r>
            <a:r>
              <a:rPr lang="en-US" sz="1400" dirty="0" err="1">
                <a:latin typeface="Courier New" pitchFamily="49" charset="0"/>
                <a:cs typeface="Courier New" pitchFamily="49" charset="0"/>
              </a:rPr>
              <a:t>struct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mystruct</a:t>
            </a:r>
            <a:r>
              <a:rPr lang="en-US" sz="1400" dirty="0">
                <a:latin typeface="Courier New" pitchFamily="49" charset="0"/>
                <a:cs typeface="Courier New" pitchFamily="49" charset="0"/>
              </a:rPr>
              <a:t>' and 'float') </a:t>
            </a:r>
            <a:endParaRPr lang="en-US" sz="1400" dirty="0" smtClean="0">
              <a:latin typeface="Courier New" pitchFamily="49" charset="0"/>
              <a:cs typeface="Courier New" pitchFamily="49" charset="0"/>
            </a:endParaRPr>
          </a:p>
          <a:p>
            <a:pPr marL="0" indent="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b="1" dirty="0">
                <a:latin typeface="Courier New" pitchFamily="49" charset="0"/>
                <a:cs typeface="Courier New" pitchFamily="49" charset="0"/>
              </a:rPr>
              <a:t>clang -</a:t>
            </a:r>
            <a:r>
              <a:rPr lang="en-US" sz="1400" b="1" dirty="0" err="1">
                <a:latin typeface="Courier New" pitchFamily="49" charset="0"/>
                <a:cs typeface="Courier New" pitchFamily="49" charset="0"/>
              </a:rPr>
              <a:t>fsyntax</a:t>
            </a:r>
            <a:r>
              <a:rPr lang="en-US" sz="1400" b="1" dirty="0">
                <a:latin typeface="Courier New" pitchFamily="49" charset="0"/>
                <a:cs typeface="Courier New" pitchFamily="49" charset="0"/>
              </a:rPr>
              <a:t>-only </a:t>
            </a:r>
            <a:r>
              <a:rPr lang="en-US" sz="1400" b="1" dirty="0" err="1">
                <a:latin typeface="Courier New" pitchFamily="49" charset="0"/>
                <a:cs typeface="Courier New" pitchFamily="49" charset="0"/>
              </a:rPr>
              <a:t>t.c</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t.c:80:3</a:t>
            </a:r>
            <a:r>
              <a:rPr lang="en-US" sz="1400" dirty="0">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error:</a:t>
            </a:r>
            <a:r>
              <a:rPr lang="en-US" sz="1400" dirty="0">
                <a:latin typeface="Courier New" pitchFamily="49" charset="0"/>
                <a:cs typeface="Courier New" pitchFamily="49" charset="0"/>
              </a:rPr>
              <a:t> invalid operands to binary expression ('</a:t>
            </a:r>
            <a:r>
              <a:rPr lang="en-US" sz="1400" dirty="0" err="1">
                <a:latin typeface="Courier New" pitchFamily="49" charset="0"/>
                <a:cs typeface="Courier New" pitchFamily="49" charset="0"/>
              </a:rPr>
              <a:t>typeof</a:t>
            </a:r>
            <a:r>
              <a:rPr lang="en-US" sz="1400" dirty="0">
                <a:latin typeface="Courier New" pitchFamily="49" charset="0"/>
                <a:cs typeface="Courier New" pitchFamily="49" charset="0"/>
              </a:rPr>
              <a:t>(P)' (aka '</a:t>
            </a:r>
            <a:r>
              <a:rPr lang="en-US" sz="1400" dirty="0" err="1">
                <a:latin typeface="Courier New" pitchFamily="49" charset="0"/>
                <a:cs typeface="Courier New" pitchFamily="49" charset="0"/>
              </a:rPr>
              <a:t>struct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mystruct</a:t>
            </a:r>
            <a:r>
              <a:rPr lang="en-US" sz="1400" dirty="0">
                <a:latin typeface="Courier New" pitchFamily="49" charset="0"/>
                <a:cs typeface="Courier New" pitchFamily="49" charset="0"/>
              </a:rPr>
              <a:t>') and '</a:t>
            </a:r>
            <a:r>
              <a:rPr lang="en-US" sz="1400" dirty="0" err="1">
                <a:latin typeface="Courier New" pitchFamily="49" charset="0"/>
                <a:cs typeface="Courier New" pitchFamily="49" charset="0"/>
              </a:rPr>
              <a:t>typeof</a:t>
            </a:r>
            <a:r>
              <a:rPr lang="en-US" sz="1400" dirty="0">
                <a:latin typeface="Courier New" pitchFamily="49" charset="0"/>
                <a:cs typeface="Courier New" pitchFamily="49" charset="0"/>
              </a:rPr>
              <a:t>(F)' (aka 'float</a:t>
            </a: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X = </a:t>
            </a:r>
            <a:r>
              <a:rPr lang="en-US" sz="1400" b="1" dirty="0" err="1">
                <a:solidFill>
                  <a:srgbClr val="00B050"/>
                </a:solidFill>
                <a:latin typeface="Courier New" pitchFamily="49" charset="0"/>
                <a:cs typeface="Courier New" pitchFamily="49" charset="0"/>
              </a:rPr>
              <a:t>MYMAX</a:t>
            </a:r>
            <a:r>
              <a:rPr lang="en-US" sz="1400" b="1" dirty="0">
                <a:solidFill>
                  <a:srgbClr val="00B050"/>
                </a:solidFill>
                <a:latin typeface="Courier New" pitchFamily="49" charset="0"/>
                <a:cs typeface="Courier New" pitchFamily="49" charset="0"/>
              </a:rPr>
              <a:t>(P, F); </a:t>
            </a:r>
            <a:endParaRPr lang="en-US" sz="1400" b="1" dirty="0" smtClean="0">
              <a:solidFill>
                <a:srgbClr val="00B050"/>
              </a:solidFill>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a:t>
            </a:r>
            <a:r>
              <a:rPr lang="en-US" sz="1400" dirty="0" smtClean="0">
                <a:latin typeface="Courier New" pitchFamily="49" charset="0"/>
                <a:cs typeface="Courier New" pitchFamily="49" charset="0"/>
              </a:rPr>
              <a:t> </a:t>
            </a:r>
          </a:p>
          <a:p>
            <a:pPr marL="0" indent="0">
              <a:buNone/>
            </a:pPr>
            <a:r>
              <a:rPr lang="en-US" sz="1400" dirty="0" smtClean="0">
                <a:latin typeface="Courier New" pitchFamily="49" charset="0"/>
                <a:cs typeface="Courier New" pitchFamily="49" charset="0"/>
              </a:rPr>
              <a:t>t.c:76:94</a:t>
            </a:r>
            <a:r>
              <a:rPr lang="en-US" sz="1400" dirty="0">
                <a:latin typeface="Courier New" pitchFamily="49" charset="0"/>
                <a:cs typeface="Courier New" pitchFamily="49" charset="0"/>
              </a:rPr>
              <a:t>: note: instantiated from: </a:t>
            </a:r>
            <a:endParaRPr lang="en-US" sz="1400" dirty="0" smtClean="0">
              <a:latin typeface="Courier New" pitchFamily="49" charset="0"/>
              <a:cs typeface="Courier New" pitchFamily="49" charset="0"/>
            </a:endParaRPr>
          </a:p>
          <a:p>
            <a:pPr marL="0" indent="0">
              <a:buNone/>
            </a:pPr>
            <a:r>
              <a:rPr lang="en-US" sz="1400" b="1" dirty="0" smtClean="0">
                <a:solidFill>
                  <a:srgbClr val="00B050"/>
                </a:solidFill>
                <a:latin typeface="Courier New" pitchFamily="49" charset="0"/>
                <a:cs typeface="Courier New" pitchFamily="49" charset="0"/>
              </a:rPr>
              <a:t>#</a:t>
            </a:r>
            <a:r>
              <a:rPr lang="en-US" sz="1400" b="1" dirty="0">
                <a:solidFill>
                  <a:srgbClr val="00B050"/>
                </a:solidFill>
                <a:latin typeface="Courier New" pitchFamily="49" charset="0"/>
                <a:cs typeface="Courier New" pitchFamily="49" charset="0"/>
              </a:rPr>
              <a:t>define </a:t>
            </a:r>
            <a:r>
              <a:rPr lang="en-US" sz="1400" b="1" dirty="0" err="1">
                <a:solidFill>
                  <a:srgbClr val="00B050"/>
                </a:solidFill>
                <a:latin typeface="Courier New" pitchFamily="49" charset="0"/>
                <a:cs typeface="Courier New" pitchFamily="49" charset="0"/>
              </a:rPr>
              <a:t>MYMAX</a:t>
            </a:r>
            <a:r>
              <a:rPr lang="en-US" sz="1400" b="1" dirty="0">
                <a:solidFill>
                  <a:srgbClr val="00B050"/>
                </a:solidFill>
                <a:latin typeface="Courier New" pitchFamily="49" charset="0"/>
                <a:cs typeface="Courier New" pitchFamily="49" charset="0"/>
              </a:rPr>
              <a:t>(</a:t>
            </a:r>
            <a:r>
              <a:rPr lang="en-US" sz="1400" b="1" dirty="0" err="1">
                <a:solidFill>
                  <a:srgbClr val="00B050"/>
                </a:solidFill>
                <a:latin typeface="Courier New" pitchFamily="49" charset="0"/>
                <a:cs typeface="Courier New" pitchFamily="49" charset="0"/>
              </a:rPr>
              <a:t>A,B</a:t>
            </a:r>
            <a:r>
              <a:rPr lang="en-US" sz="1400" b="1" dirty="0">
                <a:solidFill>
                  <a:srgbClr val="00B050"/>
                </a:solidFill>
                <a:latin typeface="Courier New" pitchFamily="49" charset="0"/>
                <a:cs typeface="Courier New" pitchFamily="49" charset="0"/>
              </a:rPr>
              <a:t>) __extension__ ({ __</a:t>
            </a:r>
            <a:r>
              <a:rPr lang="en-US" sz="1400" b="1" dirty="0" err="1">
                <a:solidFill>
                  <a:srgbClr val="00B050"/>
                </a:solidFill>
                <a:latin typeface="Courier New" pitchFamily="49" charset="0"/>
                <a:cs typeface="Courier New" pitchFamily="49" charset="0"/>
              </a:rPr>
              <a:t>typeof</a:t>
            </a:r>
            <a:r>
              <a:rPr lang="en-US" sz="1400" b="1" dirty="0">
                <a:solidFill>
                  <a:srgbClr val="00B050"/>
                </a:solidFill>
                <a:latin typeface="Courier New" pitchFamily="49" charset="0"/>
                <a:cs typeface="Courier New" pitchFamily="49" charset="0"/>
              </a:rPr>
              <a:t>__(A) __a = (A); __</a:t>
            </a:r>
            <a:r>
              <a:rPr lang="en-US" sz="1400" b="1" dirty="0" err="1">
                <a:solidFill>
                  <a:srgbClr val="00B050"/>
                </a:solidFill>
                <a:latin typeface="Courier New" pitchFamily="49" charset="0"/>
                <a:cs typeface="Courier New" pitchFamily="49" charset="0"/>
              </a:rPr>
              <a:t>typeof</a:t>
            </a:r>
            <a:r>
              <a:rPr lang="en-US" sz="1400" b="1" dirty="0">
                <a:solidFill>
                  <a:srgbClr val="00B050"/>
                </a:solidFill>
                <a:latin typeface="Courier New" pitchFamily="49" charset="0"/>
                <a:cs typeface="Courier New" pitchFamily="49" charset="0"/>
              </a:rPr>
              <a:t>__(B) __b = (B); __a &lt; __b ? __b : __a; }) </a:t>
            </a:r>
            <a:endParaRPr lang="en-US" sz="1400" b="1" dirty="0" smtClean="0">
              <a:solidFill>
                <a:srgbClr val="00B050"/>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 </a:t>
            </a:r>
            <a:r>
              <a:rPr lang="en-US" sz="1400" b="1" dirty="0" smtClean="0">
                <a:solidFill>
                  <a:srgbClr val="0070C0"/>
                </a:solidFill>
                <a:latin typeface="Courier New" pitchFamily="49" charset="0"/>
                <a:cs typeface="Courier New" pitchFamily="49" charset="0"/>
              </a:rPr>
              <a:t>~~~</a:t>
            </a:r>
          </a:p>
          <a:p>
            <a:pPr marL="0" indent="0">
              <a:buNone/>
            </a:pPr>
            <a:endParaRPr lang="en-US" sz="1400" b="1" dirty="0">
              <a:solidFill>
                <a:srgbClr val="0070C0"/>
              </a:solidFill>
              <a:latin typeface="Courier New" pitchFamily="49" charset="0"/>
              <a:cs typeface="Courier New" pitchFamily="49" charset="0"/>
            </a:endParaRPr>
          </a:p>
          <a:p>
            <a:pPr marL="0" indent="0">
              <a:buNone/>
            </a:pPr>
            <a:endParaRPr lang="en-US" sz="14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097059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Analyzer</a:t>
            </a:r>
            <a:endParaRPr lang="en-US" dirty="0"/>
          </a:p>
        </p:txBody>
      </p:sp>
      <p:pic>
        <p:nvPicPr>
          <p:cNvPr id="1026" name="Picture 2" descr="U:\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86" y="887081"/>
            <a:ext cx="6362700" cy="5362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25302" y="580309"/>
            <a:ext cx="5904689" cy="246221"/>
          </a:xfrm>
          <a:prstGeom prst="rect">
            <a:avLst/>
          </a:prstGeom>
          <a:noFill/>
        </p:spPr>
        <p:txBody>
          <a:bodyPr wrap="square" rtlCol="0">
            <a:spAutoFit/>
          </a:bodyPr>
          <a:lstStyle/>
          <a:p>
            <a:r>
              <a:rPr lang="en-US" sz="1000" dirty="0"/>
              <a:t>http://littlechina.org/~vcgomes/bluez-static-analysis/2012-02-10-1/report-n7KJtW.html#EndPath</a:t>
            </a:r>
          </a:p>
        </p:txBody>
      </p:sp>
    </p:spTree>
    <p:extLst>
      <p:ext uri="{BB962C8B-B14F-4D97-AF65-F5344CB8AC3E}">
        <p14:creationId xmlns:p14="http://schemas.microsoft.com/office/powerpoint/2010/main" val="3551484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Clang/</a:t>
            </a:r>
            <a:r>
              <a:rPr lang="en-US" dirty="0" err="1" smtClean="0"/>
              <a:t>LLVM</a:t>
            </a:r>
            <a:r>
              <a:rPr lang="en-US" dirty="0" smtClean="0"/>
              <a:t> use in Open Source </a:t>
            </a:r>
            <a:r>
              <a:rPr lang="en-US" dirty="0" err="1" smtClean="0"/>
              <a:t>OSes</a:t>
            </a:r>
            <a:endParaRPr lang="en-US" dirty="0"/>
          </a:p>
        </p:txBody>
      </p:sp>
      <p:sp>
        <p:nvSpPr>
          <p:cNvPr id="3" name="Content Placeholder 2"/>
          <p:cNvSpPr>
            <a:spLocks noGrp="1"/>
          </p:cNvSpPr>
          <p:nvPr>
            <p:ph idx="1"/>
          </p:nvPr>
        </p:nvSpPr>
        <p:spPr/>
        <p:txBody>
          <a:bodyPr/>
          <a:lstStyle/>
          <a:p>
            <a:r>
              <a:rPr lang="en-US" dirty="0" err="1" smtClean="0"/>
              <a:t>Minix</a:t>
            </a:r>
            <a:r>
              <a:rPr lang="en-US" dirty="0" smtClean="0"/>
              <a:t> </a:t>
            </a:r>
            <a:r>
              <a:rPr lang="en-US" dirty="0"/>
              <a:t>moved to Clang as default </a:t>
            </a:r>
            <a:r>
              <a:rPr lang="en-US" dirty="0" smtClean="0"/>
              <a:t>compiler</a:t>
            </a:r>
          </a:p>
          <a:p>
            <a:pPr lvl="1"/>
            <a:r>
              <a:rPr lang="en-US" dirty="0" smtClean="0">
                <a:hlinkClick r:id="rId2"/>
              </a:rPr>
              <a:t>http</a:t>
            </a:r>
            <a:r>
              <a:rPr lang="en-US" dirty="0">
                <a:hlinkClick r:id="rId2"/>
              </a:rPr>
              <a:t>://wiki.minix3.org/en/MinixReleases</a:t>
            </a:r>
            <a:endParaRPr lang="en-US" dirty="0" smtClean="0"/>
          </a:p>
          <a:p>
            <a:endParaRPr lang="en-US" dirty="0" smtClean="0"/>
          </a:p>
          <a:p>
            <a:r>
              <a:rPr lang="en-US" dirty="0" smtClean="0"/>
              <a:t>FreeBSD </a:t>
            </a:r>
            <a:r>
              <a:rPr lang="en-US" dirty="0"/>
              <a:t>is working on </a:t>
            </a:r>
            <a:r>
              <a:rPr lang="en-US" dirty="0" err="1" smtClean="0"/>
              <a:t>ClangBSD</a:t>
            </a:r>
            <a:endParaRPr lang="en-US" dirty="0" smtClean="0"/>
          </a:p>
          <a:p>
            <a:pPr lvl="1"/>
            <a:r>
              <a:rPr lang="en-US" dirty="0" smtClean="0"/>
              <a:t>Using </a:t>
            </a:r>
            <a:r>
              <a:rPr lang="en-US" dirty="0" err="1" smtClean="0"/>
              <a:t>LLVM</a:t>
            </a:r>
            <a:r>
              <a:rPr lang="en-US" dirty="0" smtClean="0"/>
              <a:t> </a:t>
            </a:r>
            <a:r>
              <a:rPr lang="en-US" dirty="0"/>
              <a:t>and KLEE for automatic test </a:t>
            </a:r>
            <a:r>
              <a:rPr lang="en-US" dirty="0" smtClean="0"/>
              <a:t>generation</a:t>
            </a:r>
          </a:p>
          <a:p>
            <a:pPr lvl="1"/>
            <a:r>
              <a:rPr lang="en-US" dirty="0">
                <a:hlinkClick r:id="rId3"/>
              </a:rPr>
              <a:t>http://</a:t>
            </a:r>
            <a:r>
              <a:rPr lang="en-US" dirty="0" smtClean="0">
                <a:hlinkClick r:id="rId3"/>
              </a:rPr>
              <a:t>wiki.freebsd.org/BuildingFreeBSDWithClang</a:t>
            </a:r>
            <a:endParaRPr lang="en-US" dirty="0" smtClean="0"/>
          </a:p>
          <a:p>
            <a:pPr lvl="1"/>
            <a:endParaRPr lang="en-US" dirty="0"/>
          </a:p>
          <a:p>
            <a:r>
              <a:rPr lang="en-US" dirty="0" err="1" smtClean="0"/>
              <a:t>LLVM</a:t>
            </a:r>
            <a:r>
              <a:rPr lang="en-US" dirty="0" smtClean="0"/>
              <a:t> is the basis of the </a:t>
            </a:r>
            <a:r>
              <a:rPr lang="en-US" dirty="0" err="1" smtClean="0"/>
              <a:t>Renderscript</a:t>
            </a:r>
            <a:r>
              <a:rPr lang="en-US" dirty="0" smtClean="0"/>
              <a:t> compiler in Android</a:t>
            </a:r>
          </a:p>
          <a:p>
            <a:pPr lvl="1"/>
            <a:r>
              <a:rPr lang="en-US" dirty="0" smtClean="0"/>
              <a:t>Supported on ARM, MIPS and x86</a:t>
            </a:r>
          </a:p>
          <a:p>
            <a:endParaRPr lang="en-US" dirty="0" smtClean="0"/>
          </a:p>
          <a:p>
            <a:r>
              <a:rPr lang="en-US" dirty="0" err="1" smtClean="0"/>
              <a:t>LLVM</a:t>
            </a:r>
            <a:r>
              <a:rPr lang="en-US" dirty="0" smtClean="0"/>
              <a:t> a hard </a:t>
            </a:r>
            <a:r>
              <a:rPr lang="en-US" dirty="0" err="1" smtClean="0"/>
              <a:t>dependancy</a:t>
            </a:r>
            <a:r>
              <a:rPr lang="en-US" dirty="0" smtClean="0"/>
              <a:t> for Gallium3D </a:t>
            </a:r>
          </a:p>
          <a:p>
            <a:pPr lvl="1"/>
            <a:r>
              <a:rPr lang="en-US" dirty="0" err="1" smtClean="0"/>
              <a:t>llvm</a:t>
            </a:r>
            <a:r>
              <a:rPr lang="en-US" dirty="0" smtClean="0"/>
              <a:t>-pipe driver</a:t>
            </a:r>
          </a:p>
          <a:p>
            <a:pPr lvl="1"/>
            <a:r>
              <a:rPr lang="en-US" dirty="0" smtClean="0"/>
              <a:t>Clover – </a:t>
            </a:r>
            <a:r>
              <a:rPr lang="en-US" dirty="0" err="1" smtClean="0"/>
              <a:t>OpenCL</a:t>
            </a:r>
            <a:r>
              <a:rPr lang="en-US" dirty="0" smtClean="0"/>
              <a:t> state tracker</a:t>
            </a:r>
          </a:p>
          <a:p>
            <a:pPr lvl="1"/>
            <a:r>
              <a:rPr lang="en-US" dirty="0" smtClean="0"/>
              <a:t>May be used for </a:t>
            </a:r>
            <a:r>
              <a:rPr lang="en-US" dirty="0" err="1" smtClean="0"/>
              <a:t>GLSL</a:t>
            </a:r>
            <a:r>
              <a:rPr lang="en-US" dirty="0" smtClean="0"/>
              <a:t> </a:t>
            </a:r>
            <a:r>
              <a:rPr lang="en-US" dirty="0" err="1" smtClean="0"/>
              <a:t>shader</a:t>
            </a:r>
            <a:r>
              <a:rPr lang="en-US" dirty="0" smtClean="0"/>
              <a:t> optimizer</a:t>
            </a:r>
            <a:endParaRPr lang="en-US" dirty="0"/>
          </a:p>
        </p:txBody>
      </p:sp>
      <p:pic>
        <p:nvPicPr>
          <p:cNvPr id="4" name="Picture 2" descr="https://encrypted-tbn0.google.com/images?q=tbn:ANd9GcSY5wiy2iU7a7jDVVPMQOB-D6Russ3_80SaREW5w3oianGQbmCG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354" y="820117"/>
            <a:ext cx="778146" cy="1037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HSvQsb_wf10Eva0jfU1QdDqG0bFld8cT3rCX_6LdiyJFhKa2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2494" y="2142683"/>
            <a:ext cx="1015865" cy="10715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encrypted-tbn1.google.com/images?q=tbn:ANd9GcTw2jfUgxEyyI9pca7I-9FeEa6yQADSyQwJTGq1ZOW5JiKV15XvI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8605" y="3442466"/>
            <a:ext cx="843643" cy="9641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commons/thumb/a/af/Tux.png/220px-Tu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3908" y="4710832"/>
            <a:ext cx="984451" cy="116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3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C_PPT_Template">
  <a:themeElements>
    <a:clrScheme name="QuIC_2009">
      <a:dk1>
        <a:srgbClr val="000000"/>
      </a:dk1>
      <a:lt1>
        <a:srgbClr val="FFFFFF"/>
      </a:lt1>
      <a:dk2>
        <a:srgbClr val="636568"/>
      </a:dk2>
      <a:lt2>
        <a:srgbClr val="A8A9AC"/>
      </a:lt2>
      <a:accent1>
        <a:srgbClr val="0078AE"/>
      </a:accent1>
      <a:accent2>
        <a:srgbClr val="70CDE3"/>
      </a:accent2>
      <a:accent3>
        <a:srgbClr val="666666"/>
      </a:accent3>
      <a:accent4>
        <a:srgbClr val="96C850"/>
      </a:accent4>
      <a:accent5>
        <a:srgbClr val="5A2882"/>
      </a:accent5>
      <a:accent6>
        <a:srgbClr val="A8A9AC"/>
      </a:accent6>
      <a:hlink>
        <a:srgbClr val="666666"/>
      </a:hlink>
      <a:folHlink>
        <a:srgbClr val="70CDE3"/>
      </a:folHlink>
    </a:clrScheme>
    <a:fontScheme name="QCT_PPT_Master2006_ConfProprietaryRev5.0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QCT_PPT_Master2006_ConfProprietaryRev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CT_PPT_Master2006_ConfProprietaryRev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CT_PPT_Master2006_ConfProprietaryRev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CT_PPT_Master2006_ConfProprietaryRev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CT_PPT_Master2006_ConfProprietaryRev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CT_PPT_Master2006_ConfProprietaryRev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CT_PPT_Master2006_ConfProprietaryRev5.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CT_PPT_Master2006_ConfProprietaryRev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CT_PPT_Master2006_ConfProprietaryRev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CT_PPT_Master2006_ConfProprietaryRev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CT_PPT_Master2006_ConfProprietaryRev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CT_PPT_Master2006_ConfProprietaryRev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QCT_PPT_Master2006_ConfProprietaryRev5.06 13">
        <a:dk1>
          <a:srgbClr val="000000"/>
        </a:dk1>
        <a:lt1>
          <a:srgbClr val="FFFFFF"/>
        </a:lt1>
        <a:dk2>
          <a:srgbClr val="333333"/>
        </a:dk2>
        <a:lt2>
          <a:srgbClr val="4E677E"/>
        </a:lt2>
        <a:accent1>
          <a:srgbClr val="6685A2"/>
        </a:accent1>
        <a:accent2>
          <a:srgbClr val="7EA446"/>
        </a:accent2>
        <a:accent3>
          <a:srgbClr val="FFFFFF"/>
        </a:accent3>
        <a:accent4>
          <a:srgbClr val="000000"/>
        </a:accent4>
        <a:accent5>
          <a:srgbClr val="B8C2CE"/>
        </a:accent5>
        <a:accent6>
          <a:srgbClr val="72943F"/>
        </a:accent6>
        <a:hlink>
          <a:srgbClr val="B97C3F"/>
        </a:hlink>
        <a:folHlink>
          <a:srgbClr val="51692D"/>
        </a:folHlink>
      </a:clrScheme>
      <a:clrMap bg1="lt1" tx1="dk1" bg2="lt2" tx2="dk2" accent1="accent1" accent2="accent2" accent3="accent3" accent4="accent4" accent5="accent5" accent6="accent6" hlink="hlink" folHlink="folHlink"/>
    </a:extraClrScheme>
    <a:extraClrScheme>
      <a:clrScheme name="QCT_PPT_Master2006_ConfProprietaryRev5.06 14">
        <a:dk1>
          <a:srgbClr val="000000"/>
        </a:dk1>
        <a:lt1>
          <a:srgbClr val="FFFFFF"/>
        </a:lt1>
        <a:dk2>
          <a:srgbClr val="333333"/>
        </a:dk2>
        <a:lt2>
          <a:srgbClr val="B2B2B2"/>
        </a:lt2>
        <a:accent1>
          <a:srgbClr val="6685A2"/>
        </a:accent1>
        <a:accent2>
          <a:srgbClr val="7EA446"/>
        </a:accent2>
        <a:accent3>
          <a:srgbClr val="FFFFFF"/>
        </a:accent3>
        <a:accent4>
          <a:srgbClr val="000000"/>
        </a:accent4>
        <a:accent5>
          <a:srgbClr val="B8C2CE"/>
        </a:accent5>
        <a:accent6>
          <a:srgbClr val="72943F"/>
        </a:accent6>
        <a:hlink>
          <a:srgbClr val="B97C3F"/>
        </a:hlink>
        <a:folHlink>
          <a:srgbClr val="51692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QuIC_PPT_Template</Template>
  <TotalTime>4712</TotalTime>
  <Words>1891</Words>
  <Application>Microsoft Office PowerPoint</Application>
  <PresentationFormat>On-screen Show (4:3)</PresentationFormat>
  <Paragraphs>307</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QuIC_PPT_Template</vt:lpstr>
      <vt:lpstr>Compiling Linux with LLVM  </vt:lpstr>
      <vt:lpstr>Disclaimer</vt:lpstr>
      <vt:lpstr>Agenda</vt:lpstr>
      <vt:lpstr>PowerPoint Presentation</vt:lpstr>
      <vt:lpstr>Better Diagnostics</vt:lpstr>
      <vt:lpstr>Fix-it Hints</vt:lpstr>
      <vt:lpstr>Macro Expansion</vt:lpstr>
      <vt:lpstr>Static Analyzer</vt:lpstr>
      <vt:lpstr>Clang/LLVM use in Open Source OSes</vt:lpstr>
      <vt:lpstr>Clang and Debian</vt:lpstr>
      <vt:lpstr>PowerPoint Presentation</vt:lpstr>
      <vt:lpstr>Clang Parameters for Building ARM Linux User Space</vt:lpstr>
      <vt:lpstr>Universal Driver - http://clang.llvm.org/UniversalDriver.html</vt:lpstr>
      <vt:lpstr>ELLCC - http://ellcc.org/</vt:lpstr>
      <vt:lpstr>PowerPoint Presentation</vt:lpstr>
      <vt:lpstr>Challenges Using Clang for Cross Compilation</vt:lpstr>
      <vt:lpstr>Unsupported GCC Behavior Expected by Linux Kernel </vt:lpstr>
      <vt:lpstr>Unsupported GCC Flags</vt:lpstr>
      <vt:lpstr>Unsupported GCC C Language Extensions</vt:lpstr>
      <vt:lpstr>Unsupported GCC C Language Extensions</vt:lpstr>
      <vt:lpstr>Incompatibilities with GCC</vt:lpstr>
      <vt:lpstr>ARM Specific Clang/LLVM Bugs or Missing Features</vt:lpstr>
      <vt:lpstr>ARM Specific Clang Configuration Issues</vt:lpstr>
      <vt:lpstr>PowerPoint Presentation</vt:lpstr>
      <vt:lpstr>Wiki and git Repository at llvm.linuxfoundation.org</vt:lpstr>
      <vt:lpstr>Automated Build Framework</vt:lpstr>
      <vt:lpstr>Common/Arch Independent Status</vt:lpstr>
      <vt:lpstr>Status of Building the ARM Linux Kernel With Clang</vt:lpstr>
      <vt:lpstr>Specific ARM Issues</vt:lpstr>
      <vt:lpstr>Unsupported ARM Flags </vt:lpstr>
      <vt:lpstr>TODO</vt:lpstr>
      <vt:lpstr>Call for Participation</vt:lpstr>
      <vt:lpstr>PowerPoint Presentation</vt:lpstr>
    </vt:vector>
  </TitlesOfParts>
  <Company>Qualcomm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Lisa Lammens</dc:creator>
  <cp:lastModifiedBy>Mark Charlebois</cp:lastModifiedBy>
  <cp:revision>64</cp:revision>
  <cp:lastPrinted>2005-08-27T17:58:21Z</cp:lastPrinted>
  <dcterms:created xsi:type="dcterms:W3CDTF">2009-11-30T19:01:07Z</dcterms:created>
  <dcterms:modified xsi:type="dcterms:W3CDTF">2012-03-30T03:55:25Z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-1105575048</vt:i4>
  </property>
  <property fmtid="{D5CDD505-2E9C-101B-9397-08002B2CF9AE}" pid="3" name="_NewReviewCycle">
    <vt:lpwstr/>
  </property>
  <property fmtid="{D5CDD505-2E9C-101B-9397-08002B2CF9AE}" pid="4" name="_EmailSubject">
    <vt:lpwstr>Euro-LLVM slides deadline tomorrow!</vt:lpwstr>
  </property>
  <property fmtid="{D5CDD505-2E9C-101B-9397-08002B2CF9AE}" pid="5" name="_AuthorEmail">
    <vt:lpwstr>mcharleb@quicinc.com</vt:lpwstr>
  </property>
  <property fmtid="{D5CDD505-2E9C-101B-9397-08002B2CF9AE}" pid="6" name="_AuthorEmailDisplayName">
    <vt:lpwstr>Charlebois, Mark</vt:lpwstr>
  </property>
  <property fmtid="{D5CDD505-2E9C-101B-9397-08002B2CF9AE}" pid="7" name="_PreviousAdHocReviewCycleID">
    <vt:i4>-2088861234</vt:i4>
  </property>
</Properties>
</file>