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notesSlides/notesSlide9.xml" ContentType="application/vnd.openxmlformats-officedocument.presentationml.notesSlide+xml"/>
  <Override PartName="/ppt/notesSlides/notesSlide16.xml" ContentType="application/vnd.openxmlformats-officedocument.presentationml.notesSlide+xml"/>
  <Override PartName="/ppt/slides/slide5.xml" ContentType="application/vnd.openxmlformats-officedocument.presentationml.slide+xml"/>
  <Default Extension="rels" ContentType="application/vnd.openxmlformats-package.relationships+xml"/>
  <Default Extension="jpeg" ContentType="image/jpeg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s/slide34.xml" ContentType="application/vnd.openxmlformats-officedocument.presentationml.slid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notesSlides/notesSlide12.xml" ContentType="application/vnd.openxmlformats-officedocument.presentationml.notesSlide+xml"/>
  <Override PartName="/ppt/slides/slide22.xml" ContentType="application/vnd.openxmlformats-officedocument.presentationml.slide+xml"/>
  <Override PartName="/ppt/slides/slide30.xml" ContentType="application/vnd.openxmlformats-officedocument.presentationml.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Default Extension="xml" ContentType="application/xml"/>
  <Override PartName="/ppt/slides/slide19.xml" ContentType="application/vnd.openxmlformats-officedocument.presentationml.slide+xml"/>
  <Override PartName="/ppt/notesSlides/notesSlide5.xml" ContentType="application/vnd.openxmlformats-officedocument.presentationml.notesSlide+xml"/>
  <Override PartName="/ppt/tableStyles.xml" ContentType="application/vnd.openxmlformats-officedocument.presentationml.tableStyles+xml"/>
  <Override PartName="/ppt/notesSlides/notesSlide20.xml" ContentType="application/vnd.openxmlformats-officedocument.presentationml.notesSlide+xml"/>
  <Override PartName="/ppt/slides/slide15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17.xml" ContentType="application/vnd.openxmlformats-officedocument.presentationml.notesSlide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27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theme/theme3.xml" ContentType="application/vnd.openxmlformats-officedocument.them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Default Extension="pdf" ContentType="application/pdf"/>
  <Override PartName="/ppt/notesSlides/notesSlide6.xml" ContentType="application/vnd.openxmlformats-officedocument.presentationml.notesSlide+xml"/>
  <Override PartName="/ppt/notesSlides/notesSlide21.xml" ContentType="application/vnd.openxmlformats-officedocument.presentationml.notesSlide+xml"/>
  <Override PartName="/ppt/slides/slide16.xml" ContentType="application/vnd.openxmlformats-officedocument.presentationml.slide+xml"/>
  <Override PartName="/ppt/notesSlides/notesSlide2.xml" ContentType="application/vnd.openxmlformats-officedocument.presentationml.notesSlide+xml"/>
  <Override PartName="/ppt/notesSlides/notesSlide18.xml" ContentType="application/vnd.openxmlformats-officedocument.presentationml.notes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notesSlides/notesSlide14.xml" ContentType="application/vnd.openxmlformats-officedocument.presentationml.notesSlide+xml"/>
  <Override PartName="/ppt/slides/slide3.xml" ContentType="application/vnd.openxmlformats-officedocument.presentationml.slide+xml"/>
  <Override PartName="/ppt/slides/slide28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4.xml" ContentType="application/vnd.openxmlformats-officedocument.presentationml.slide+xml"/>
  <Override PartName="/ppt/slides/slide32.xml" ContentType="application/vnd.openxmlformats-officedocument.presentationml.slide+xml"/>
  <Override PartName="/ppt/slides/slide20.xml" ContentType="application/vnd.openxmlformats-officedocument.presentationml.slide+xml"/>
  <Override PartName="/ppt/notesSlides/notesSlide7.xml" ContentType="application/vnd.openxmlformats-officedocument.presentationml.notesSlide+xml"/>
  <Override PartName="/ppt/notesSlides/notesSlide22.xml" ContentType="application/vnd.openxmlformats-officedocument.presentationml.notesSlide+xml"/>
  <Override PartName="/ppt/slides/slide17.xml" ContentType="application/vnd.openxmlformats-officedocument.presentationml.slide+xml"/>
  <Override PartName="/ppt/notesSlides/notesSlide3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19.xml" ContentType="application/vnd.openxmlformats-officedocument.presentationml.notes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notesSlides/notesSlide8.xml" ContentType="application/vnd.openxmlformats-officedocument.presentationml.notesSlide+xml"/>
  <Override PartName="/ppt/notesSlides/notesSlide15.xml" ContentType="application/vnd.openxmlformats-officedocument.presentationml.notesSlide+xml"/>
  <Override PartName="/ppt/slides/slide4.xml" ContentType="application/vnd.openxmlformats-officedocument.presentationml.slide+xml"/>
  <Override PartName="/ppt/slides/slide29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  <Override PartName="/ppt/notesSlides/notesSlide2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SpecialPlsOnTitleSld="0" saveSubsetFonts="1">
  <p:sldMasterIdLst>
    <p:sldMasterId r:id="rId1"/>
  </p:sldMasterIdLst>
  <p:notesMasterIdLst>
    <p:notesMasterId r:id="rId36"/>
  </p:notesMasterIdLst>
  <p:handoutMasterIdLst>
    <p:handoutMasterId r:id="rId37"/>
  </p:handoutMasterIdLst>
  <p:sldIdLst>
    <p:sldId id="256" r:id="rId2"/>
    <p:sldId id="283" r:id="rId3"/>
    <p:sldId id="305" r:id="rId4"/>
    <p:sldId id="271" r:id="rId5"/>
    <p:sldId id="292" r:id="rId6"/>
    <p:sldId id="284" r:id="rId7"/>
    <p:sldId id="306" r:id="rId8"/>
    <p:sldId id="273" r:id="rId9"/>
    <p:sldId id="272" r:id="rId10"/>
    <p:sldId id="307" r:id="rId11"/>
    <p:sldId id="274" r:id="rId12"/>
    <p:sldId id="287" r:id="rId13"/>
    <p:sldId id="312" r:id="rId14"/>
    <p:sldId id="276" r:id="rId15"/>
    <p:sldId id="313" r:id="rId16"/>
    <p:sldId id="277" r:id="rId17"/>
    <p:sldId id="308" r:id="rId18"/>
    <p:sldId id="309" r:id="rId19"/>
    <p:sldId id="310" r:id="rId20"/>
    <p:sldId id="314" r:id="rId21"/>
    <p:sldId id="311" r:id="rId22"/>
    <p:sldId id="315" r:id="rId23"/>
    <p:sldId id="280" r:id="rId24"/>
    <p:sldId id="303" r:id="rId25"/>
    <p:sldId id="304" r:id="rId26"/>
    <p:sldId id="291" r:id="rId27"/>
    <p:sldId id="282" r:id="rId28"/>
    <p:sldId id="316" r:id="rId29"/>
    <p:sldId id="278" r:id="rId30"/>
    <p:sldId id="270" r:id="rId31"/>
    <p:sldId id="299" r:id="rId32"/>
    <p:sldId id="300" r:id="rId33"/>
    <p:sldId id="301" r:id="rId34"/>
    <p:sldId id="302" r:id="rId35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showPr showNarration="1" useTimings="0">
    <p:present/>
    <p:sldAll/>
    <p:penClr>
      <a:schemeClr val="tx1"/>
    </p:penClr>
  </p:showPr>
  <p:clrMru>
    <a:srgbClr val="7DBD8D"/>
    <a:srgbClr val="5C8B67"/>
    <a:srgbClr val="F7C1CC"/>
    <a:srgbClr val="E7B4BE"/>
    <a:srgbClr val="D5A6AD"/>
    <a:srgbClr val="D4FFE1"/>
    <a:srgbClr val="C8FFAD"/>
    <a:srgbClr val="ADFFAC"/>
    <a:srgbClr val="406148"/>
    <a:srgbClr val="CFFFE5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Estilo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Estilo me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DCAF9ED-07DC-4A11-8D7F-57B35C25682E}" styleName="Estilo medio 1 - Énfasis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FECB4D8-DB02-4DC6-A0A2-4F2EBAE1DC90}" styleName="Estilo medio 1 - Énfasis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Estilo medio 4 - Énfasis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EB344D84-9AFB-497E-A393-DC336BA19D2E}" styleName="Estilo medio 3 - Énfasis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6D9F66E-5EB9-4882-86FB-DCBF35E3C3E4}" styleName="Estilo medio 4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84E427A-3D55-4303-BF80-6455036E1DE7}" styleName="Estilo temático 1 - Énfasis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Énfasis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Comments="0">
  <p:normalViewPr showOutlineIcons="0" vertBarState="maximized">
    <p:restoredLeft sz="7388" autoAdjust="0"/>
    <p:restoredTop sz="80753" autoAdjust="0"/>
  </p:normalViewPr>
  <p:slideViewPr>
    <p:cSldViewPr>
      <p:cViewPr varScale="1">
        <p:scale>
          <a:sx n="100" d="100"/>
          <a:sy n="100" d="100"/>
        </p:scale>
        <p:origin x="-512" y="-96"/>
      </p:cViewPr>
      <p:guideLst>
        <p:guide orient="horz" pos="4319"/>
        <p:guide pos="484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handoutMaster" Target="handoutMasters/handoutMaster1.xml"/><Relationship Id="rId38" Type="http://schemas.openxmlformats.org/officeDocument/2006/relationships/printerSettings" Target="printerSettings/printerSettings1.bin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7835FD-45CD-E546-9FA9-3CAF5AAAEB27}" type="datetime1">
              <a:rPr lang="en-US" smtClean="0"/>
              <a:pPr/>
              <a:t>12/4/12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DE271C-2870-1841-AA9E-771CF191CF68}" type="slidenum">
              <a:rPr lang="es-ES_tradnl" smtClean="0"/>
              <a:pPr/>
              <a:t>‹Nr.›</a:t>
            </a:fld>
            <a:endParaRPr lang="es-ES_trad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BE11DB-49D7-CC41-9666-9D49BE73A235}" type="datetime1">
              <a:rPr lang="en-US" smtClean="0"/>
              <a:pPr/>
              <a:t>12/4/12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3B29DB-6511-4BC3-9C2F-DFC638400402}" type="slidenum">
              <a:rPr lang="es-ES" smtClean="0"/>
              <a:pPr/>
              <a:t>‹Nr.›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1200" dirty="0" err="1" smtClean="0"/>
              <a:t>We</a:t>
            </a:r>
            <a:r>
              <a:rPr lang="es-ES_tradnl" sz="1200" dirty="0" smtClean="0"/>
              <a:t> </a:t>
            </a:r>
            <a:r>
              <a:rPr lang="es-ES_tradnl" sz="1200" dirty="0" err="1" smtClean="0"/>
              <a:t>called</a:t>
            </a:r>
            <a:r>
              <a:rPr lang="es-ES_tradnl" sz="1200" dirty="0" smtClean="0"/>
              <a:t> </a:t>
            </a:r>
            <a:r>
              <a:rPr lang="es-ES_tradnl" sz="1200" dirty="0" err="1" smtClean="0"/>
              <a:t>it</a:t>
            </a:r>
            <a:r>
              <a:rPr lang="es-ES_tradnl" sz="1200" dirty="0" smtClean="0"/>
              <a:t> “</a:t>
            </a:r>
            <a:r>
              <a:rPr lang="es-ES_tradnl" sz="1200" dirty="0" err="1" smtClean="0"/>
              <a:t>code</a:t>
            </a:r>
            <a:r>
              <a:rPr lang="es-ES_tradnl" sz="1200" dirty="0" smtClean="0"/>
              <a:t> </a:t>
            </a:r>
            <a:r>
              <a:rPr lang="es-ES_tradnl" sz="1200" dirty="0" err="1" smtClean="0"/>
              <a:t>generation</a:t>
            </a:r>
            <a:r>
              <a:rPr lang="es-ES_tradnl" sz="1200" dirty="0" smtClean="0"/>
              <a:t>” </a:t>
            </a:r>
            <a:r>
              <a:rPr lang="es-ES_tradnl" sz="1200" dirty="0" err="1" smtClean="0"/>
              <a:t>before</a:t>
            </a:r>
            <a:r>
              <a:rPr lang="es-ES_tradnl" sz="1200" dirty="0" smtClean="0"/>
              <a:t>, </a:t>
            </a:r>
            <a:r>
              <a:rPr lang="es-ES_tradnl" sz="1200" dirty="0" err="1" smtClean="0"/>
              <a:t>but</a:t>
            </a:r>
            <a:r>
              <a:rPr lang="es-ES_tradnl" sz="1200" dirty="0" smtClean="0"/>
              <a:t> </a:t>
            </a:r>
            <a:r>
              <a:rPr lang="es-ES_tradnl" sz="1200" dirty="0" err="1" smtClean="0"/>
              <a:t>it</a:t>
            </a:r>
            <a:r>
              <a:rPr lang="es-ES_tradnl" sz="1200" dirty="0" smtClean="0"/>
              <a:t> may be </a:t>
            </a:r>
            <a:r>
              <a:rPr lang="es-ES_tradnl" sz="1200" dirty="0" err="1" smtClean="0"/>
              <a:t>confusing</a:t>
            </a:r>
            <a:r>
              <a:rPr lang="es-ES_tradnl" sz="1200" dirty="0" smtClean="0"/>
              <a:t> </a:t>
            </a:r>
            <a:r>
              <a:rPr lang="es-ES_tradnl" sz="1200" dirty="0" err="1" smtClean="0"/>
              <a:t>since</a:t>
            </a:r>
            <a:r>
              <a:rPr lang="es-ES_tradnl" sz="1200" dirty="0" smtClean="0"/>
              <a:t> </a:t>
            </a:r>
            <a:r>
              <a:rPr lang="es-ES_tradnl" sz="1200" dirty="0" err="1" smtClean="0"/>
              <a:t>code</a:t>
            </a:r>
            <a:r>
              <a:rPr lang="es-ES_tradnl" sz="1200" dirty="0" smtClean="0"/>
              <a:t> </a:t>
            </a:r>
            <a:r>
              <a:rPr lang="es-ES_tradnl" sz="1200" dirty="0" err="1" smtClean="0"/>
              <a:t>generation</a:t>
            </a:r>
            <a:r>
              <a:rPr lang="es-ES_tradnl" sz="1200" dirty="0" smtClean="0"/>
              <a:t> </a:t>
            </a:r>
            <a:r>
              <a:rPr lang="es-ES_tradnl" sz="1200" dirty="0" err="1" smtClean="0"/>
              <a:t>is</a:t>
            </a:r>
            <a:r>
              <a:rPr lang="es-ES_tradnl" sz="1200" dirty="0" smtClean="0"/>
              <a:t> </a:t>
            </a:r>
            <a:r>
              <a:rPr lang="es-ES_tradnl" sz="1200" dirty="0" err="1" smtClean="0"/>
              <a:t>assumed</a:t>
            </a:r>
            <a:r>
              <a:rPr lang="es-ES_tradnl" sz="1200" dirty="0" smtClean="0"/>
              <a:t> </a:t>
            </a:r>
            <a:r>
              <a:rPr lang="es-ES_tradnl" sz="1200" dirty="0" err="1" smtClean="0"/>
              <a:t>to</a:t>
            </a:r>
            <a:r>
              <a:rPr lang="es-ES_tradnl" sz="1200" dirty="0" smtClean="0"/>
              <a:t> be </a:t>
            </a:r>
            <a:r>
              <a:rPr lang="es-ES_tradnl" sz="1200" dirty="0" err="1" smtClean="0"/>
              <a:t>the</a:t>
            </a:r>
            <a:r>
              <a:rPr lang="es-ES_tradnl" sz="1200" dirty="0" smtClean="0"/>
              <a:t> </a:t>
            </a:r>
            <a:r>
              <a:rPr lang="es-ES_tradnl" sz="1200" dirty="0" err="1" smtClean="0"/>
              <a:t>translation</a:t>
            </a:r>
            <a:r>
              <a:rPr lang="es-ES_tradnl" sz="1200" dirty="0" smtClean="0"/>
              <a:t> </a:t>
            </a:r>
            <a:r>
              <a:rPr lang="es-ES_tradnl" sz="1200" dirty="0" err="1" smtClean="0"/>
              <a:t>between</a:t>
            </a:r>
            <a:r>
              <a:rPr lang="es-ES_tradnl" sz="1200" dirty="0" smtClean="0"/>
              <a:t> LLVM IR </a:t>
            </a:r>
            <a:r>
              <a:rPr lang="es-ES_tradnl" sz="1200" dirty="0" err="1" smtClean="0"/>
              <a:t>and</a:t>
            </a:r>
            <a:r>
              <a:rPr lang="es-ES_tradnl" sz="1200" dirty="0" smtClean="0"/>
              <a:t> </a:t>
            </a:r>
            <a:r>
              <a:rPr lang="es-ES_tradnl" sz="1200" dirty="0" err="1" smtClean="0"/>
              <a:t>native</a:t>
            </a:r>
            <a:r>
              <a:rPr lang="es-ES_tradnl" sz="1200" dirty="0" smtClean="0"/>
              <a:t> </a:t>
            </a:r>
            <a:r>
              <a:rPr lang="es-ES_tradnl" sz="1200" dirty="0" err="1" smtClean="0"/>
              <a:t>code</a:t>
            </a:r>
            <a:r>
              <a:rPr lang="es-ES_tradnl" sz="1200" dirty="0" smtClean="0"/>
              <a:t>.</a:t>
            </a:r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3B29DB-6511-4BC3-9C2F-DFC638400402}" type="slidenum">
              <a:rPr lang="es-ES" smtClean="0"/>
              <a:pPr/>
              <a:t>2</a:t>
            </a:fld>
            <a:endParaRPr lang="es-E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_tradnl" dirty="0" err="1" smtClean="0"/>
              <a:t>Current</a:t>
            </a:r>
            <a:r>
              <a:rPr lang="es-ES_tradnl" dirty="0" smtClean="0"/>
              <a:t> </a:t>
            </a:r>
            <a:r>
              <a:rPr lang="es-ES_tradnl" dirty="0" err="1" smtClean="0"/>
              <a:t>state</a:t>
            </a:r>
            <a:r>
              <a:rPr lang="es-ES_tradnl" dirty="0" smtClean="0"/>
              <a:t>:</a:t>
            </a:r>
          </a:p>
          <a:p>
            <a:r>
              <a:rPr lang="es-ES_tradnl" dirty="0" smtClean="0"/>
              <a:t>	- </a:t>
            </a:r>
            <a:r>
              <a:rPr lang="es-ES_tradnl" dirty="0" err="1" smtClean="0"/>
              <a:t>Globals</a:t>
            </a:r>
            <a:r>
              <a:rPr lang="es-ES_tradnl" baseline="0" dirty="0" smtClean="0"/>
              <a:t> are </a:t>
            </a:r>
            <a:r>
              <a:rPr lang="es-ES_tradnl" baseline="0" dirty="0" err="1" smtClean="0"/>
              <a:t>kept</a:t>
            </a:r>
            <a:r>
              <a:rPr lang="es-ES_tradnl" baseline="0" dirty="0" smtClean="0"/>
              <a:t> in </a:t>
            </a:r>
            <a:r>
              <a:rPr lang="es-ES_tradnl" baseline="0" dirty="0" err="1" smtClean="0"/>
              <a:t>the</a:t>
            </a:r>
            <a:r>
              <a:rPr lang="es-ES_tradnl" baseline="0" dirty="0" smtClean="0"/>
              <a:t> module </a:t>
            </a:r>
            <a:r>
              <a:rPr lang="es-ES_tradnl" baseline="0" dirty="0" err="1" smtClean="0"/>
              <a:t>assigned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to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the</a:t>
            </a:r>
            <a:r>
              <a:rPr lang="es-ES_tradnl" baseline="0" dirty="0" smtClean="0"/>
              <a:t> master </a:t>
            </a:r>
            <a:r>
              <a:rPr lang="es-ES_tradnl" baseline="0" dirty="0" err="1" smtClean="0"/>
              <a:t>device</a:t>
            </a:r>
            <a:r>
              <a:rPr lang="es-ES_tradnl" baseline="0" dirty="0" smtClean="0"/>
              <a:t>, </a:t>
            </a:r>
            <a:r>
              <a:rPr lang="es-ES_tradnl" baseline="0" dirty="0" err="1" smtClean="0"/>
              <a:t>and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shared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memory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is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assumed</a:t>
            </a:r>
            <a:r>
              <a:rPr lang="es-ES_tradnl" baseline="0" dirty="0" smtClean="0"/>
              <a:t>.</a:t>
            </a:r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3B29DB-6511-4BC3-9C2F-DFC638400402}" type="slidenum">
              <a:rPr lang="es-ES" smtClean="0"/>
              <a:pPr/>
              <a:t>12</a:t>
            </a:fld>
            <a:endParaRPr lang="es-E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_tradnl" dirty="0" smtClean="0"/>
              <a:t>What an initiator is:</a:t>
            </a:r>
          </a:p>
          <a:p>
            <a:endParaRPr lang="es-ES_tradnl" dirty="0" smtClean="0"/>
          </a:p>
          <a:p>
            <a:r>
              <a:rPr lang="es-ES_tradnl" dirty="0" smtClean="0"/>
              <a:t>	- We want to break a</a:t>
            </a:r>
            <a:r>
              <a:rPr lang="es-ES_tradnl" baseline="0" dirty="0" smtClean="0"/>
              <a:t> function into pieces.</a:t>
            </a:r>
          </a:p>
          <a:p>
            <a:r>
              <a:rPr lang="es-ES_tradnl" baseline="0" dirty="0" smtClean="0"/>
              <a:t>	- An initiator is a BB from the originalo function that will be the entry block of a newly created function.</a:t>
            </a:r>
          </a:p>
          <a:p>
            <a:r>
              <a:rPr lang="es-ES_tradnl" baseline="0" dirty="0" smtClean="0"/>
              <a:t>	- The simplest case of initiator takes place when a BB and one of its predecessors are mapped to different devices. A function call is required to pass control between both devices.</a:t>
            </a:r>
            <a:endParaRPr lang="es-ES_tradnl" dirty="0" smtClean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3B29DB-6511-4BC3-9C2F-DFC638400402}" type="slidenum">
              <a:rPr lang="es-ES" smtClean="0"/>
              <a:pPr/>
              <a:t>13</a:t>
            </a:fld>
            <a:endParaRPr lang="es-E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_tradnl" dirty="0" err="1" smtClean="0"/>
              <a:t>Current</a:t>
            </a:r>
            <a:r>
              <a:rPr lang="es-ES_tradnl" dirty="0" smtClean="0"/>
              <a:t> </a:t>
            </a:r>
            <a:r>
              <a:rPr lang="es-ES_tradnl" dirty="0" err="1" smtClean="0"/>
              <a:t>state</a:t>
            </a:r>
            <a:r>
              <a:rPr lang="es-ES_tradnl" dirty="0" smtClean="0"/>
              <a:t>:</a:t>
            </a:r>
          </a:p>
          <a:p>
            <a:r>
              <a:rPr lang="es-ES_tradnl" dirty="0" smtClean="0"/>
              <a:t>	- </a:t>
            </a:r>
            <a:r>
              <a:rPr lang="es-ES_tradnl" dirty="0" err="1" smtClean="0"/>
              <a:t>Globals</a:t>
            </a:r>
            <a:r>
              <a:rPr lang="es-ES_tradnl" baseline="0" dirty="0" smtClean="0"/>
              <a:t> are </a:t>
            </a:r>
            <a:r>
              <a:rPr lang="es-ES_tradnl" baseline="0" dirty="0" err="1" smtClean="0"/>
              <a:t>kept</a:t>
            </a:r>
            <a:r>
              <a:rPr lang="es-ES_tradnl" baseline="0" dirty="0" smtClean="0"/>
              <a:t> in </a:t>
            </a:r>
            <a:r>
              <a:rPr lang="es-ES_tradnl" baseline="0" dirty="0" err="1" smtClean="0"/>
              <a:t>the</a:t>
            </a:r>
            <a:r>
              <a:rPr lang="es-ES_tradnl" baseline="0" dirty="0" smtClean="0"/>
              <a:t> module </a:t>
            </a:r>
            <a:r>
              <a:rPr lang="es-ES_tradnl" baseline="0" dirty="0" err="1" smtClean="0"/>
              <a:t>assigned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to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the</a:t>
            </a:r>
            <a:r>
              <a:rPr lang="es-ES_tradnl" baseline="0" dirty="0" smtClean="0"/>
              <a:t> master </a:t>
            </a:r>
            <a:r>
              <a:rPr lang="es-ES_tradnl" baseline="0" dirty="0" err="1" smtClean="0"/>
              <a:t>device</a:t>
            </a:r>
            <a:r>
              <a:rPr lang="es-ES_tradnl" baseline="0" dirty="0" smtClean="0"/>
              <a:t>, </a:t>
            </a:r>
            <a:r>
              <a:rPr lang="es-ES_tradnl" baseline="0" dirty="0" err="1" smtClean="0"/>
              <a:t>and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shared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memory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is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assumed</a:t>
            </a:r>
            <a:r>
              <a:rPr lang="es-ES_tradnl" baseline="0" dirty="0" smtClean="0"/>
              <a:t>.</a:t>
            </a:r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3B29DB-6511-4BC3-9C2F-DFC638400402}" type="slidenum">
              <a:rPr lang="es-ES" smtClean="0"/>
              <a:pPr/>
              <a:t>15</a:t>
            </a:fld>
            <a:endParaRPr lang="es-E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_tradnl" dirty="0" err="1" smtClean="0"/>
              <a:t>BB_B</a:t>
            </a:r>
            <a:r>
              <a:rPr lang="es-ES_tradnl" dirty="0" smtClean="0"/>
              <a:t> </a:t>
            </a:r>
            <a:r>
              <a:rPr lang="es-ES_tradnl" dirty="0" err="1" smtClean="0"/>
              <a:t>is</a:t>
            </a:r>
            <a:r>
              <a:rPr lang="es-ES_tradnl" dirty="0" smtClean="0"/>
              <a:t> </a:t>
            </a:r>
            <a:r>
              <a:rPr lang="es-ES_tradnl" dirty="0" err="1" smtClean="0"/>
              <a:t>an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initiator</a:t>
            </a:r>
            <a:r>
              <a:rPr lang="es-ES_tradnl" baseline="0" dirty="0" smtClean="0"/>
              <a:t>.</a:t>
            </a:r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3B29DB-6511-4BC3-9C2F-DFC638400402}" type="slidenum">
              <a:rPr lang="es-ES" smtClean="0"/>
              <a:pPr/>
              <a:t>16</a:t>
            </a:fld>
            <a:endParaRPr lang="es-E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3B29DB-6511-4BC3-9C2F-DFC638400402}" type="slidenum">
              <a:rPr lang="es-ES" smtClean="0"/>
              <a:pPr/>
              <a:t>17</a:t>
            </a:fld>
            <a:endParaRPr lang="es-E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3B29DB-6511-4BC3-9C2F-DFC638400402}" type="slidenum">
              <a:rPr lang="es-ES" smtClean="0"/>
              <a:pPr/>
              <a:t>18</a:t>
            </a:fld>
            <a:endParaRPr lang="es-E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3B29DB-6511-4BC3-9C2F-DFC638400402}" type="slidenum">
              <a:rPr lang="es-ES" smtClean="0"/>
              <a:pPr/>
              <a:t>19</a:t>
            </a:fld>
            <a:endParaRPr lang="es-E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_tradnl" dirty="0" err="1" smtClean="0"/>
              <a:t>Current</a:t>
            </a:r>
            <a:r>
              <a:rPr lang="es-ES_tradnl" dirty="0" smtClean="0"/>
              <a:t> </a:t>
            </a:r>
            <a:r>
              <a:rPr lang="es-ES_tradnl" dirty="0" err="1" smtClean="0"/>
              <a:t>state</a:t>
            </a:r>
            <a:r>
              <a:rPr lang="es-ES_tradnl" dirty="0" smtClean="0"/>
              <a:t>:</a:t>
            </a:r>
          </a:p>
          <a:p>
            <a:r>
              <a:rPr lang="es-ES_tradnl" dirty="0" smtClean="0"/>
              <a:t>	- </a:t>
            </a:r>
            <a:r>
              <a:rPr lang="es-ES_tradnl" dirty="0" err="1" smtClean="0"/>
              <a:t>Globals</a:t>
            </a:r>
            <a:r>
              <a:rPr lang="es-ES_tradnl" baseline="0" dirty="0" smtClean="0"/>
              <a:t> are </a:t>
            </a:r>
            <a:r>
              <a:rPr lang="es-ES_tradnl" baseline="0" dirty="0" err="1" smtClean="0"/>
              <a:t>kept</a:t>
            </a:r>
            <a:r>
              <a:rPr lang="es-ES_tradnl" baseline="0" dirty="0" smtClean="0"/>
              <a:t> in </a:t>
            </a:r>
            <a:r>
              <a:rPr lang="es-ES_tradnl" baseline="0" dirty="0" err="1" smtClean="0"/>
              <a:t>the</a:t>
            </a:r>
            <a:r>
              <a:rPr lang="es-ES_tradnl" baseline="0" dirty="0" smtClean="0"/>
              <a:t> module </a:t>
            </a:r>
            <a:r>
              <a:rPr lang="es-ES_tradnl" baseline="0" dirty="0" err="1" smtClean="0"/>
              <a:t>assigned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to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the</a:t>
            </a:r>
            <a:r>
              <a:rPr lang="es-ES_tradnl" baseline="0" dirty="0" smtClean="0"/>
              <a:t> master </a:t>
            </a:r>
            <a:r>
              <a:rPr lang="es-ES_tradnl" baseline="0" dirty="0" err="1" smtClean="0"/>
              <a:t>device</a:t>
            </a:r>
            <a:r>
              <a:rPr lang="es-ES_tradnl" baseline="0" dirty="0" smtClean="0"/>
              <a:t>, </a:t>
            </a:r>
            <a:r>
              <a:rPr lang="es-ES_tradnl" baseline="0" dirty="0" err="1" smtClean="0"/>
              <a:t>and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shared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memory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is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assumed</a:t>
            </a:r>
            <a:r>
              <a:rPr lang="es-ES_tradnl" baseline="0" dirty="0" smtClean="0"/>
              <a:t>.</a:t>
            </a:r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3B29DB-6511-4BC3-9C2F-DFC638400402}" type="slidenum">
              <a:rPr lang="es-ES" smtClean="0"/>
              <a:pPr/>
              <a:t>20</a:t>
            </a:fld>
            <a:endParaRPr lang="es-E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_tradnl" dirty="0" err="1" smtClean="0"/>
              <a:t>This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step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is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the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one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that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switches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from</a:t>
            </a:r>
            <a:r>
              <a:rPr lang="es-ES_tradnl" baseline="0" dirty="0" smtClean="0"/>
              <a:t> a CFG-</a:t>
            </a:r>
            <a:r>
              <a:rPr lang="es-ES_tradnl" baseline="0" dirty="0" err="1" smtClean="0"/>
              <a:t>based</a:t>
            </a:r>
            <a:r>
              <a:rPr lang="es-ES_tradnl" baseline="0" dirty="0" smtClean="0"/>
              <a:t> control </a:t>
            </a:r>
            <a:r>
              <a:rPr lang="es-ES_tradnl" baseline="0" dirty="0" err="1" smtClean="0"/>
              <a:t>flow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into</a:t>
            </a:r>
            <a:r>
              <a:rPr lang="es-ES_tradnl" baseline="0" dirty="0" smtClean="0"/>
              <a:t> a </a:t>
            </a:r>
            <a:r>
              <a:rPr lang="es-ES_tradnl" baseline="0" dirty="0" err="1" smtClean="0"/>
              <a:t>callgraph</a:t>
            </a:r>
            <a:r>
              <a:rPr lang="es-ES_tradnl" baseline="0" dirty="0" smtClean="0"/>
              <a:t>-</a:t>
            </a:r>
            <a:r>
              <a:rPr lang="es-ES_tradnl" baseline="0" dirty="0" err="1" smtClean="0"/>
              <a:t>based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one</a:t>
            </a:r>
            <a:r>
              <a:rPr lang="es-ES_tradnl" baseline="0" dirty="0" smtClean="0"/>
              <a:t>.</a:t>
            </a:r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3B29DB-6511-4BC3-9C2F-DFC638400402}" type="slidenum">
              <a:rPr lang="es-ES" smtClean="0"/>
              <a:pPr/>
              <a:t>21</a:t>
            </a:fld>
            <a:endParaRPr lang="es-E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_tradnl" dirty="0" err="1" smtClean="0"/>
              <a:t>Current</a:t>
            </a:r>
            <a:r>
              <a:rPr lang="es-ES_tradnl" dirty="0" smtClean="0"/>
              <a:t> </a:t>
            </a:r>
            <a:r>
              <a:rPr lang="es-ES_tradnl" dirty="0" err="1" smtClean="0"/>
              <a:t>state</a:t>
            </a:r>
            <a:r>
              <a:rPr lang="es-ES_tradnl" dirty="0" smtClean="0"/>
              <a:t>:</a:t>
            </a:r>
          </a:p>
          <a:p>
            <a:r>
              <a:rPr lang="es-ES_tradnl" dirty="0" smtClean="0"/>
              <a:t>	- </a:t>
            </a:r>
            <a:r>
              <a:rPr lang="es-ES_tradnl" dirty="0" err="1" smtClean="0"/>
              <a:t>Globals</a:t>
            </a:r>
            <a:r>
              <a:rPr lang="es-ES_tradnl" baseline="0" dirty="0" smtClean="0"/>
              <a:t> are </a:t>
            </a:r>
            <a:r>
              <a:rPr lang="es-ES_tradnl" baseline="0" dirty="0" err="1" smtClean="0"/>
              <a:t>kept</a:t>
            </a:r>
            <a:r>
              <a:rPr lang="es-ES_tradnl" baseline="0" dirty="0" smtClean="0"/>
              <a:t> in </a:t>
            </a:r>
            <a:r>
              <a:rPr lang="es-ES_tradnl" baseline="0" dirty="0" err="1" smtClean="0"/>
              <a:t>the</a:t>
            </a:r>
            <a:r>
              <a:rPr lang="es-ES_tradnl" baseline="0" dirty="0" smtClean="0"/>
              <a:t> module </a:t>
            </a:r>
            <a:r>
              <a:rPr lang="es-ES_tradnl" baseline="0" dirty="0" err="1" smtClean="0"/>
              <a:t>assigned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to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the</a:t>
            </a:r>
            <a:r>
              <a:rPr lang="es-ES_tradnl" baseline="0" dirty="0" smtClean="0"/>
              <a:t> master </a:t>
            </a:r>
            <a:r>
              <a:rPr lang="es-ES_tradnl" baseline="0" dirty="0" err="1" smtClean="0"/>
              <a:t>device</a:t>
            </a:r>
            <a:r>
              <a:rPr lang="es-ES_tradnl" baseline="0" dirty="0" smtClean="0"/>
              <a:t>, </a:t>
            </a:r>
            <a:r>
              <a:rPr lang="es-ES_tradnl" baseline="0" dirty="0" err="1" smtClean="0"/>
              <a:t>and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shared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memory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is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assumed</a:t>
            </a:r>
            <a:r>
              <a:rPr lang="es-ES_tradnl" baseline="0" dirty="0" smtClean="0"/>
              <a:t>.</a:t>
            </a:r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3B29DB-6511-4BC3-9C2F-DFC638400402}" type="slidenum">
              <a:rPr lang="es-ES" smtClean="0"/>
              <a:pPr/>
              <a:t>22</a:t>
            </a:fld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3B29DB-6511-4BC3-9C2F-DFC638400402}" type="slidenum">
              <a:rPr lang="es-ES" smtClean="0"/>
              <a:pPr/>
              <a:t>3</a:t>
            </a:fld>
            <a:endParaRPr lang="es-E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_tradnl"/>
              <a:t>Every time a</a:t>
            </a:r>
            <a:r>
              <a:rPr lang="es-ES_tradnl" baseline="0"/>
              <a:t> function is called, new entries are added to the stack for the local variables of the previous function and the return address of the current function.</a:t>
            </a:r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3B29DB-6511-4BC3-9C2F-DFC638400402}" type="slidenum">
              <a:rPr lang="es-ES" smtClean="0"/>
              <a:pPr/>
              <a:t>23</a:t>
            </a:fld>
            <a:endParaRPr lang="es-E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_tradnl"/>
              <a:t>Fixing recursion requires two steps. Take a leap of</a:t>
            </a:r>
            <a:r>
              <a:rPr lang="es-ES_tradnl" baseline="0"/>
              <a:t> faith and believe me when I denormalize the loop.</a:t>
            </a:r>
          </a:p>
          <a:p>
            <a:endParaRPr lang="es-ES_tradnl" baseline="0"/>
          </a:p>
          <a:p>
            <a:r>
              <a:rPr lang="es-ES_tradnl" baseline="0"/>
              <a:t>First one is to rearrange the loop to ensure that the header and the exiting block are the same BB. It’s done prior to the main code refactoring.</a:t>
            </a:r>
          </a:p>
          <a:p>
            <a:endParaRPr lang="es-ES_tradnl" baseline="0"/>
          </a:p>
          <a:p>
            <a:r>
              <a:rPr lang="es-ES_tradnl" baseline="0"/>
              <a:t>Key is that there is only one BB (the header) that controls the loop: exit and start.</a:t>
            </a:r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3B29DB-6511-4BC3-9C2F-DFC638400402}" type="slidenum">
              <a:rPr lang="es-ES" smtClean="0"/>
              <a:pPr/>
              <a:t>24</a:t>
            </a:fld>
            <a:endParaRPr lang="es-E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_tradnl"/>
              <a:t>Second step to fix the recursion is to</a:t>
            </a:r>
            <a:r>
              <a:rPr lang="es-ES_tradnl" baseline="0"/>
              <a:t> refactor: this is done as usual, with the exception of the original latch/exiting block. This block now returns instead of calling the header function again </a:t>
            </a:r>
            <a:r>
              <a:rPr lang="es-ES_tradnl" baseline="0">
                <a:sym typeface="Wingdings"/>
              </a:rPr>
              <a:t> recursion removed!!!</a:t>
            </a:r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3B29DB-6511-4BC3-9C2F-DFC638400402}" type="slidenum">
              <a:rPr lang="es-ES" smtClean="0"/>
              <a:pPr/>
              <a:t>25</a:t>
            </a:fld>
            <a:endParaRPr lang="es-E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_tradnl" dirty="0" smtClean="0"/>
              <a:t>EXPLAIN THE EXPERIMENT</a:t>
            </a:r>
          </a:p>
          <a:p>
            <a:endParaRPr lang="es-ES_tradnl" dirty="0" smtClean="0"/>
          </a:p>
          <a:p>
            <a:r>
              <a:rPr lang="es-ES_tradnl" dirty="0" smtClean="0"/>
              <a:t>COMMENT BENCHMARKS (loops, vector...)</a:t>
            </a:r>
          </a:p>
          <a:p>
            <a:endParaRPr lang="es-ES_tradnl" dirty="0" smtClean="0"/>
          </a:p>
          <a:p>
            <a:r>
              <a:rPr lang="es-ES_tradnl" dirty="0" smtClean="0"/>
              <a:t>Performance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results</a:t>
            </a:r>
            <a:r>
              <a:rPr lang="es-ES_tradnl" baseline="0" dirty="0" smtClean="0"/>
              <a:t> are </a:t>
            </a:r>
            <a:r>
              <a:rPr lang="es-ES_tradnl" baseline="0" dirty="0" err="1" smtClean="0"/>
              <a:t>better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for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the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partitioned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code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than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the</a:t>
            </a:r>
            <a:r>
              <a:rPr lang="es-ES_tradnl" baseline="0" dirty="0" smtClean="0"/>
              <a:t> original:</a:t>
            </a:r>
          </a:p>
          <a:p>
            <a:r>
              <a:rPr lang="es-ES_tradnl" baseline="0" dirty="0" smtClean="0"/>
              <a:t>	- </a:t>
            </a:r>
            <a:r>
              <a:rPr lang="es-ES_tradnl" baseline="0" dirty="0" err="1" smtClean="0"/>
              <a:t>Not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really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executing</a:t>
            </a:r>
            <a:r>
              <a:rPr lang="es-ES_tradnl" baseline="0" dirty="0" smtClean="0"/>
              <a:t> in </a:t>
            </a:r>
            <a:r>
              <a:rPr lang="es-ES_tradnl" baseline="0" dirty="0" err="1" smtClean="0"/>
              <a:t>different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devices</a:t>
            </a:r>
            <a:r>
              <a:rPr lang="es-ES_tradnl" baseline="0" dirty="0" smtClean="0"/>
              <a:t>.</a:t>
            </a:r>
          </a:p>
          <a:p>
            <a:r>
              <a:rPr lang="es-ES_tradnl" baseline="0" dirty="0" smtClean="0"/>
              <a:t>	- </a:t>
            </a:r>
            <a:r>
              <a:rPr lang="es-ES_tradnl" baseline="0" dirty="0" err="1" smtClean="0"/>
              <a:t>Overhead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of</a:t>
            </a:r>
            <a:r>
              <a:rPr lang="es-ES_tradnl" baseline="0" dirty="0" smtClean="0"/>
              <a:t> extra </a:t>
            </a:r>
            <a:r>
              <a:rPr lang="es-ES_tradnl" baseline="0" dirty="0" err="1" smtClean="0"/>
              <a:t>function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calls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is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negligible</a:t>
            </a:r>
            <a:r>
              <a:rPr lang="es-ES_tradnl" baseline="0" dirty="0" smtClean="0"/>
              <a:t>.</a:t>
            </a:r>
          </a:p>
          <a:p>
            <a:r>
              <a:rPr lang="es-ES_tradnl" baseline="0" dirty="0" smtClean="0"/>
              <a:t>	- </a:t>
            </a:r>
            <a:r>
              <a:rPr lang="es-ES_tradnl" baseline="0" dirty="0" err="1" smtClean="0"/>
              <a:t>After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detailed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inspection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of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generated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assembler</a:t>
            </a:r>
            <a:r>
              <a:rPr lang="es-ES_tradnl" baseline="0" dirty="0" smtClean="0"/>
              <a:t>: </a:t>
            </a:r>
            <a:r>
              <a:rPr lang="es-ES_tradnl" baseline="0" dirty="0" err="1" smtClean="0"/>
              <a:t>code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refactoring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enables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further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optimization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of</a:t>
            </a:r>
            <a:r>
              <a:rPr lang="es-ES_tradnl" baseline="0" dirty="0" smtClean="0"/>
              <a:t> a </a:t>
            </a:r>
            <a:r>
              <a:rPr lang="es-ES_tradnl" baseline="0" dirty="0" err="1" smtClean="0"/>
              <a:t>few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loops</a:t>
            </a:r>
            <a:r>
              <a:rPr lang="es-ES_tradnl" baseline="0" dirty="0" smtClean="0"/>
              <a:t>, </a:t>
            </a:r>
            <a:r>
              <a:rPr lang="es-ES_tradnl" baseline="0" dirty="0" err="1" smtClean="0"/>
              <a:t>possibly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related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to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the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fact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that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many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Phis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disappear</a:t>
            </a:r>
            <a:r>
              <a:rPr lang="es-ES_tradnl" baseline="0" dirty="0" smtClean="0"/>
              <a:t> (</a:t>
            </a:r>
            <a:r>
              <a:rPr lang="es-ES_tradnl" baseline="0" dirty="0" err="1" smtClean="0"/>
              <a:t>turned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into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function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parameters</a:t>
            </a:r>
            <a:r>
              <a:rPr lang="es-ES_tradnl" baseline="0" dirty="0" smtClean="0"/>
              <a:t>).</a:t>
            </a:r>
          </a:p>
          <a:p>
            <a:r>
              <a:rPr lang="es-ES_tradnl" baseline="0" dirty="0" smtClean="0"/>
              <a:t>	- </a:t>
            </a:r>
            <a:r>
              <a:rPr lang="es-ES_tradnl" baseline="0" dirty="0" err="1" smtClean="0"/>
              <a:t>Comparing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the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result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of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both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versions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of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the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partitioned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code</a:t>
            </a:r>
            <a:r>
              <a:rPr lang="es-ES_tradnl" baseline="0" dirty="0" smtClean="0"/>
              <a:t> -&gt; </a:t>
            </a:r>
            <a:r>
              <a:rPr lang="es-ES_tradnl" baseline="0" dirty="0" err="1" smtClean="0"/>
              <a:t>the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estimator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is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not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perfect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and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sends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some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code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that</a:t>
            </a:r>
            <a:r>
              <a:rPr lang="es-ES_tradnl" baseline="0" dirty="0" smtClean="0"/>
              <a:t> can be </a:t>
            </a:r>
            <a:r>
              <a:rPr lang="es-ES_tradnl" baseline="0" dirty="0" err="1" smtClean="0"/>
              <a:t>vectorized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to</a:t>
            </a:r>
            <a:r>
              <a:rPr lang="es-ES_tradnl" baseline="0" dirty="0" smtClean="0"/>
              <a:t> a </a:t>
            </a:r>
            <a:r>
              <a:rPr lang="es-ES_tradnl" baseline="0" dirty="0" err="1" smtClean="0"/>
              <a:t>device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without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vectorization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support</a:t>
            </a:r>
            <a:r>
              <a:rPr lang="es-ES_tradnl" baseline="0" dirty="0" smtClean="0"/>
              <a:t>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3B29DB-6511-4BC3-9C2F-DFC638400402}" type="slidenum">
              <a:rPr lang="es-ES" smtClean="0"/>
              <a:pPr/>
              <a:t>27</a:t>
            </a:fld>
            <a:endParaRPr lang="es-E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_tradnl"/>
              <a:t>Thank you</a:t>
            </a:r>
            <a:r>
              <a:rPr lang="es-ES_tradnl" baseline="0"/>
              <a:t> all for coming and specially the organizers to let me present my work here.</a:t>
            </a:r>
          </a:p>
          <a:p>
            <a:endParaRPr lang="es-ES_tradnl" baseline="0"/>
          </a:p>
          <a:p>
            <a:r>
              <a:rPr lang="es-ES_tradnl" baseline="0"/>
              <a:t>Now I’ll be glad to answer your questions.</a:t>
            </a:r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3B29DB-6511-4BC3-9C2F-DFC638400402}" type="slidenum">
              <a:rPr lang="es-ES" smtClean="0"/>
              <a:pPr/>
              <a:t>30</a:t>
            </a:fld>
            <a:endParaRPr lang="es-E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_tradnl" dirty="0" err="1" smtClean="0"/>
              <a:t>Power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constraints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have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only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recently</a:t>
            </a:r>
            <a:r>
              <a:rPr lang="es-ES_tradnl" baseline="0" dirty="0" smtClean="0"/>
              <a:t> broken </a:t>
            </a:r>
            <a:r>
              <a:rPr lang="es-ES_tradnl" baseline="0" dirty="0" err="1" smtClean="0"/>
              <a:t>into</a:t>
            </a:r>
            <a:r>
              <a:rPr lang="es-ES_tradnl" baseline="0" dirty="0" smtClean="0"/>
              <a:t> HPC -&gt; </a:t>
            </a:r>
            <a:r>
              <a:rPr lang="es-ES_tradnl" baseline="0" dirty="0" err="1" smtClean="0"/>
              <a:t>start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copying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embedded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systems</a:t>
            </a:r>
            <a:r>
              <a:rPr lang="es-ES_tradnl" baseline="0" dirty="0" smtClean="0"/>
              <a:t> (</a:t>
            </a:r>
            <a:r>
              <a:rPr lang="es-ES_tradnl" baseline="0" dirty="0" err="1" smtClean="0"/>
              <a:t>power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efficient</a:t>
            </a:r>
            <a:r>
              <a:rPr lang="es-ES_tradnl" baseline="0" dirty="0" smtClean="0"/>
              <a:t>).</a:t>
            </a:r>
          </a:p>
          <a:p>
            <a:r>
              <a:rPr lang="es-ES_tradnl" baseline="0" dirty="0" err="1" smtClean="0"/>
              <a:t>To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achieve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petascale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or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exascale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systems</a:t>
            </a:r>
            <a:r>
              <a:rPr lang="es-ES_tradnl" baseline="0" dirty="0" smtClean="0"/>
              <a:t>, </a:t>
            </a:r>
            <a:r>
              <a:rPr lang="es-ES_tradnl" baseline="0" dirty="0" err="1" smtClean="0"/>
              <a:t>we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need</a:t>
            </a:r>
            <a:r>
              <a:rPr lang="es-ES_tradnl" baseline="0" dirty="0" smtClean="0"/>
              <a:t> a </a:t>
            </a:r>
            <a:r>
              <a:rPr lang="es-ES_tradnl" baseline="0" dirty="0" err="1" smtClean="0"/>
              <a:t>massive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amount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of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processing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elements</a:t>
            </a:r>
            <a:r>
              <a:rPr lang="es-ES_tradnl" baseline="0" dirty="0" smtClean="0"/>
              <a:t>.</a:t>
            </a:r>
          </a:p>
          <a:p>
            <a:r>
              <a:rPr lang="es-ES_tradnl" baseline="0" dirty="0" err="1" smtClean="0"/>
              <a:t>Shared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memory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is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hard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to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implement</a:t>
            </a:r>
            <a:r>
              <a:rPr lang="es-ES_tradnl" baseline="0" dirty="0" smtClean="0"/>
              <a:t> in </a:t>
            </a:r>
            <a:r>
              <a:rPr lang="es-ES_tradnl" baseline="0" dirty="0" err="1" smtClean="0"/>
              <a:t>these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scenarios </a:t>
            </a:r>
            <a:r>
              <a:rPr lang="es-ES_tradnl" baseline="0" dirty="0" smtClean="0"/>
              <a:t>-&gt; DISTRIBUTED MEMORY!!</a:t>
            </a:r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3B29DB-6511-4BC3-9C2F-DFC638400402}" type="slidenum">
              <a:rPr lang="es-ES" smtClean="0"/>
              <a:pPr/>
              <a:t>4</a:t>
            </a:fld>
            <a:endParaRPr lang="es-E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_tradnl" dirty="0" err="1" smtClean="0"/>
              <a:t>Overall</a:t>
            </a:r>
            <a:r>
              <a:rPr lang="es-ES_tradnl" dirty="0" smtClean="0"/>
              <a:t>, </a:t>
            </a:r>
            <a:r>
              <a:rPr lang="es-ES_tradnl" dirty="0" err="1" smtClean="0"/>
              <a:t>we</a:t>
            </a:r>
            <a:r>
              <a:rPr lang="es-ES_tradnl" dirty="0" smtClean="0"/>
              <a:t> </a:t>
            </a:r>
            <a:r>
              <a:rPr lang="es-ES_tradnl" dirty="0" err="1" smtClean="0"/>
              <a:t>want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port</a:t>
            </a:r>
            <a:r>
              <a:rPr lang="es-ES_tradnl" baseline="0" dirty="0" smtClean="0"/>
              <a:t> a </a:t>
            </a:r>
            <a:r>
              <a:rPr lang="es-ES_tradnl" baseline="0" dirty="0" err="1" smtClean="0"/>
              <a:t>sequential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program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into</a:t>
            </a:r>
            <a:r>
              <a:rPr lang="es-ES_tradnl" baseline="0" dirty="0" smtClean="0"/>
              <a:t> a </a:t>
            </a:r>
            <a:r>
              <a:rPr lang="es-ES_tradnl" baseline="0" dirty="0" err="1" smtClean="0"/>
              <a:t>heterogeneous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massively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parallel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architecture</a:t>
            </a:r>
            <a:r>
              <a:rPr lang="es-ES_tradnl" baseline="0" dirty="0" smtClean="0"/>
              <a:t>, </a:t>
            </a:r>
            <a:r>
              <a:rPr lang="es-ES_tradnl" baseline="0" dirty="0" err="1" smtClean="0"/>
              <a:t>with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the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minimum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effort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from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the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application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developer</a:t>
            </a:r>
            <a:r>
              <a:rPr lang="es-ES_tradnl" baseline="0" dirty="0" smtClean="0"/>
              <a:t>.</a:t>
            </a:r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3B29DB-6511-4BC3-9C2F-DFC638400402}" type="slidenum">
              <a:rPr lang="es-ES" smtClean="0"/>
              <a:pPr/>
              <a:t>5</a:t>
            </a:fld>
            <a:endParaRPr lang="es-E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_tradnl" dirty="0" err="1" smtClean="0"/>
              <a:t>We</a:t>
            </a:r>
            <a:r>
              <a:rPr lang="es-ES_tradnl" dirty="0" smtClean="0"/>
              <a:t> use LLVM </a:t>
            </a:r>
            <a:r>
              <a:rPr lang="es-ES_tradnl" dirty="0" err="1" smtClean="0"/>
              <a:t>because</a:t>
            </a:r>
            <a:r>
              <a:rPr lang="es-ES_tradnl" dirty="0" smtClean="0"/>
              <a:t>:</a:t>
            </a:r>
          </a:p>
          <a:p>
            <a:endParaRPr lang="es-ES_tradnl" dirty="0" smtClean="0"/>
          </a:p>
          <a:p>
            <a:r>
              <a:rPr lang="es-ES_tradnl" dirty="0" smtClean="0"/>
              <a:t>	</a:t>
            </a:r>
            <a:r>
              <a:rPr lang="es-ES_tradnl" dirty="0" err="1" smtClean="0"/>
              <a:t>Our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code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is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easy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to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integrate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with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the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compiler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flow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to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make</a:t>
            </a:r>
            <a:r>
              <a:rPr lang="es-ES_tradnl" baseline="0" dirty="0" smtClean="0"/>
              <a:t> a complete </a:t>
            </a:r>
            <a:r>
              <a:rPr lang="es-ES_tradnl" baseline="0" dirty="0" err="1" smtClean="0"/>
              <a:t>toolchain</a:t>
            </a:r>
            <a:r>
              <a:rPr lang="es-ES_tradnl" baseline="0" dirty="0" smtClean="0"/>
              <a:t>.</a:t>
            </a:r>
          </a:p>
          <a:p>
            <a:r>
              <a:rPr lang="es-ES_tradnl" dirty="0" smtClean="0"/>
              <a:t>	</a:t>
            </a:r>
            <a:r>
              <a:rPr lang="es-ES_tradnl" dirty="0" err="1" smtClean="0"/>
              <a:t>Frontends</a:t>
            </a:r>
            <a:r>
              <a:rPr lang="es-ES_tradnl" baseline="0" dirty="0" smtClean="0"/>
              <a:t> are </a:t>
            </a:r>
            <a:r>
              <a:rPr lang="es-ES_tradnl" baseline="0" dirty="0" err="1" smtClean="0"/>
              <a:t>available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for</a:t>
            </a:r>
            <a:r>
              <a:rPr lang="es-ES_tradnl" baseline="0" dirty="0" smtClean="0"/>
              <a:t> C/C++ </a:t>
            </a:r>
            <a:r>
              <a:rPr lang="es-ES_tradnl" baseline="0" dirty="0" err="1" smtClean="0"/>
              <a:t>and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Fortran</a:t>
            </a:r>
            <a:r>
              <a:rPr lang="es-ES_tradnl" baseline="0" dirty="0" smtClean="0"/>
              <a:t>, de facto standards in HPC.</a:t>
            </a:r>
            <a:endParaRPr lang="es-ES_tradnl" dirty="0" smtClean="0"/>
          </a:p>
          <a:p>
            <a:r>
              <a:rPr lang="es-ES_tradnl" dirty="0" smtClean="0"/>
              <a:t>	</a:t>
            </a:r>
            <a:r>
              <a:rPr lang="es-ES_tradnl" dirty="0" err="1" smtClean="0"/>
              <a:t>Several</a:t>
            </a:r>
            <a:r>
              <a:rPr lang="es-ES_tradnl" dirty="0" smtClean="0"/>
              <a:t> </a:t>
            </a:r>
            <a:r>
              <a:rPr lang="es-ES_tradnl" dirty="0" err="1" smtClean="0"/>
              <a:t>backends</a:t>
            </a:r>
            <a:r>
              <a:rPr lang="es-ES_tradnl" dirty="0" smtClean="0"/>
              <a:t> are </a:t>
            </a:r>
            <a:r>
              <a:rPr lang="es-ES_tradnl" dirty="0" err="1" smtClean="0"/>
              <a:t>also</a:t>
            </a:r>
            <a:r>
              <a:rPr lang="es-ES_tradnl" dirty="0" smtClean="0"/>
              <a:t> </a:t>
            </a:r>
            <a:r>
              <a:rPr lang="es-ES_tradnl" dirty="0" err="1" smtClean="0"/>
              <a:t>available</a:t>
            </a:r>
            <a:r>
              <a:rPr lang="es-ES_tradnl" dirty="0" smtClean="0"/>
              <a:t>, </a:t>
            </a:r>
            <a:r>
              <a:rPr lang="es-ES_tradnl" dirty="0" err="1" smtClean="0"/>
              <a:t>very</a:t>
            </a:r>
            <a:r>
              <a:rPr lang="es-ES_tradnl" dirty="0" smtClean="0"/>
              <a:t> </a:t>
            </a:r>
            <a:r>
              <a:rPr lang="es-ES_tradnl" dirty="0" err="1" smtClean="0"/>
              <a:t>important</a:t>
            </a:r>
            <a:r>
              <a:rPr lang="es-ES_tradnl" dirty="0" smtClean="0"/>
              <a:t> </a:t>
            </a:r>
            <a:r>
              <a:rPr lang="es-ES_tradnl" dirty="0" err="1" smtClean="0"/>
              <a:t>for</a:t>
            </a:r>
            <a:r>
              <a:rPr lang="es-ES_tradnl" dirty="0" smtClean="0"/>
              <a:t> a </a:t>
            </a:r>
            <a:r>
              <a:rPr lang="es-ES_tradnl" dirty="0" err="1" smtClean="0"/>
              <a:t>tool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aimed</a:t>
            </a:r>
            <a:r>
              <a:rPr lang="es-ES_tradnl" baseline="0" dirty="0" smtClean="0"/>
              <a:t> at </a:t>
            </a:r>
            <a:r>
              <a:rPr lang="es-ES_tradnl" baseline="0" dirty="0" err="1" smtClean="0"/>
              <a:t>heterogeneous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systems</a:t>
            </a:r>
            <a:r>
              <a:rPr lang="es-ES_tradnl" baseline="0" dirty="0" smtClean="0"/>
              <a:t>.</a:t>
            </a:r>
          </a:p>
          <a:p>
            <a:r>
              <a:rPr lang="es-ES_tradnl" baseline="0" dirty="0" smtClean="0"/>
              <a:t>	</a:t>
            </a:r>
            <a:r>
              <a:rPr lang="es-ES_tradnl" baseline="0" dirty="0" err="1" smtClean="0"/>
              <a:t>Many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useful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passes</a:t>
            </a:r>
            <a:r>
              <a:rPr lang="es-ES_tradnl" baseline="0" dirty="0" smtClean="0"/>
              <a:t> are </a:t>
            </a:r>
            <a:r>
              <a:rPr lang="es-ES_tradnl" baseline="0" dirty="0" err="1" smtClean="0"/>
              <a:t>already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there</a:t>
            </a:r>
            <a:r>
              <a:rPr lang="es-ES_tradnl" baseline="0" dirty="0" smtClean="0"/>
              <a:t> (</a:t>
            </a:r>
            <a:r>
              <a:rPr lang="es-ES_tradnl" baseline="0" dirty="0" err="1" smtClean="0"/>
              <a:t>and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others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coming</a:t>
            </a:r>
            <a:r>
              <a:rPr lang="es-ES_tradnl" baseline="0" dirty="0" smtClean="0"/>
              <a:t>, </a:t>
            </a:r>
            <a:r>
              <a:rPr lang="es-ES_tradnl" baseline="0" dirty="0" err="1" smtClean="0"/>
              <a:t>such</a:t>
            </a:r>
            <a:r>
              <a:rPr lang="es-ES_tradnl" baseline="0" dirty="0" smtClean="0"/>
              <a:t> as </a:t>
            </a:r>
            <a:r>
              <a:rPr lang="es-ES_tradnl" baseline="0" dirty="0" err="1" smtClean="0"/>
              <a:t>vectorization</a:t>
            </a:r>
            <a:r>
              <a:rPr lang="es-ES_tradnl" baseline="0" dirty="0" smtClean="0"/>
              <a:t>).</a:t>
            </a:r>
          </a:p>
          <a:p>
            <a:r>
              <a:rPr lang="es-ES_tradnl" baseline="0" dirty="0" smtClean="0"/>
              <a:t>	</a:t>
            </a:r>
            <a:r>
              <a:rPr lang="es-ES_tradnl" baseline="0" dirty="0" err="1" smtClean="0"/>
              <a:t>We</a:t>
            </a:r>
            <a:r>
              <a:rPr lang="es-ES_tradnl" baseline="0" dirty="0" smtClean="0"/>
              <a:t> can control </a:t>
            </a:r>
            <a:r>
              <a:rPr lang="es-ES_tradnl" baseline="0" dirty="0" err="1" smtClean="0"/>
              <a:t>which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passes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execute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and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which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don’t</a:t>
            </a:r>
            <a:r>
              <a:rPr lang="es-ES_tradnl" baseline="0" dirty="0" smtClean="0"/>
              <a:t>.</a:t>
            </a:r>
          </a:p>
          <a:p>
            <a:endParaRPr lang="es-ES_tradnl" baseline="0" dirty="0" smtClean="0"/>
          </a:p>
          <a:p>
            <a:r>
              <a:rPr lang="es-ES_tradnl" baseline="0" dirty="0" err="1" smtClean="0"/>
              <a:t>Previous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works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follow</a:t>
            </a:r>
            <a:r>
              <a:rPr lang="es-ES_tradnl" baseline="0" dirty="0" smtClean="0"/>
              <a:t> similar </a:t>
            </a:r>
            <a:r>
              <a:rPr lang="es-ES_tradnl" baseline="0" dirty="0" err="1" smtClean="0"/>
              <a:t>approaches</a:t>
            </a:r>
            <a:r>
              <a:rPr lang="es-ES_tradnl" baseline="0" dirty="0" smtClean="0"/>
              <a:t>:</a:t>
            </a:r>
          </a:p>
          <a:p>
            <a:endParaRPr lang="es-ES_tradnl" baseline="0" dirty="0" smtClean="0"/>
          </a:p>
          <a:p>
            <a:r>
              <a:rPr lang="es-ES_tradnl" baseline="0" dirty="0" smtClean="0"/>
              <a:t>	HARTES </a:t>
            </a:r>
            <a:r>
              <a:rPr lang="es-ES_tradnl" baseline="0" dirty="0" err="1" smtClean="0"/>
              <a:t>extends</a:t>
            </a:r>
            <a:r>
              <a:rPr lang="es-ES_tradnl" baseline="0" dirty="0" smtClean="0"/>
              <a:t> GCC </a:t>
            </a:r>
            <a:r>
              <a:rPr lang="es-ES_tradnl" baseline="0" dirty="0" err="1" smtClean="0"/>
              <a:t>to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execute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applications</a:t>
            </a:r>
            <a:r>
              <a:rPr lang="es-ES_tradnl" baseline="0" dirty="0" smtClean="0"/>
              <a:t> in a </a:t>
            </a:r>
            <a:r>
              <a:rPr lang="es-ES_tradnl" baseline="0" dirty="0" err="1" smtClean="0"/>
              <a:t>heterogeneous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system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composed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of</a:t>
            </a:r>
            <a:r>
              <a:rPr lang="es-ES_tradnl" baseline="0" dirty="0" smtClean="0"/>
              <a:t> a CPU, a DSP </a:t>
            </a:r>
            <a:r>
              <a:rPr lang="es-ES_tradnl" baseline="0" dirty="0" err="1" smtClean="0"/>
              <a:t>and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an</a:t>
            </a:r>
            <a:r>
              <a:rPr lang="es-ES_tradnl" baseline="0" dirty="0" smtClean="0"/>
              <a:t> FPGA. </a:t>
            </a:r>
            <a:r>
              <a:rPr lang="es-ES_tradnl" baseline="0" dirty="0" err="1" smtClean="0"/>
              <a:t>However</a:t>
            </a:r>
            <a:r>
              <a:rPr lang="es-ES_tradnl" baseline="0" dirty="0" smtClean="0"/>
              <a:t>, </a:t>
            </a:r>
            <a:r>
              <a:rPr lang="es-ES_tradnl" baseline="0" dirty="0" err="1" smtClean="0"/>
              <a:t>the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architecture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is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fixed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and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targeted</a:t>
            </a:r>
            <a:r>
              <a:rPr lang="es-ES_tradnl" baseline="0" dirty="0" smtClean="0"/>
              <a:t> at </a:t>
            </a:r>
            <a:r>
              <a:rPr lang="es-ES_tradnl" baseline="0" dirty="0" err="1" smtClean="0"/>
              <a:t>embedded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systems</a:t>
            </a:r>
            <a:r>
              <a:rPr lang="es-ES_tradnl" baseline="0" dirty="0" smtClean="0"/>
              <a:t>, </a:t>
            </a:r>
            <a:r>
              <a:rPr lang="es-ES_tradnl" baseline="0" dirty="0" err="1" smtClean="0"/>
              <a:t>not</a:t>
            </a:r>
            <a:r>
              <a:rPr lang="es-ES_tradnl" baseline="0" dirty="0" smtClean="0"/>
              <a:t> HPC.</a:t>
            </a:r>
          </a:p>
          <a:p>
            <a:r>
              <a:rPr lang="es-ES_tradnl" baseline="0" dirty="0" smtClean="0"/>
              <a:t>	PEPPHER </a:t>
            </a:r>
            <a:r>
              <a:rPr lang="es-ES_tradnl" baseline="0" dirty="0" err="1" smtClean="0"/>
              <a:t>is</a:t>
            </a:r>
            <a:r>
              <a:rPr lang="es-ES_tradnl" baseline="0" dirty="0" smtClean="0"/>
              <a:t> more HPC-</a:t>
            </a:r>
            <a:r>
              <a:rPr lang="es-ES_tradnl" baseline="0" dirty="0" err="1" smtClean="0"/>
              <a:t>like</a:t>
            </a:r>
            <a:r>
              <a:rPr lang="es-ES_tradnl" baseline="0" dirty="0" smtClean="0"/>
              <a:t>, </a:t>
            </a:r>
            <a:r>
              <a:rPr lang="es-ES_tradnl" baseline="0" dirty="0" err="1" smtClean="0"/>
              <a:t>but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relies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on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the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application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developer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specifying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all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the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kernels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to</a:t>
            </a:r>
            <a:r>
              <a:rPr lang="es-ES_tradnl" baseline="0" dirty="0" smtClean="0"/>
              <a:t> be </a:t>
            </a:r>
            <a:r>
              <a:rPr lang="es-ES_tradnl" baseline="0" dirty="0" err="1" smtClean="0"/>
              <a:t>executed</a:t>
            </a:r>
            <a:r>
              <a:rPr lang="es-ES_tradnl" baseline="0" dirty="0" smtClean="0"/>
              <a:t> at </a:t>
            </a:r>
            <a:r>
              <a:rPr lang="es-ES_tradnl" baseline="0" dirty="0" err="1" smtClean="0"/>
              <a:t>the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accelerators</a:t>
            </a:r>
            <a:r>
              <a:rPr lang="es-ES_tradnl" baseline="0" dirty="0" smtClean="0"/>
              <a:t>. </a:t>
            </a:r>
            <a:r>
              <a:rPr lang="es-ES_tradnl" baseline="0" dirty="0" err="1" smtClean="0"/>
              <a:t>We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try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to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run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away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from</a:t>
            </a:r>
            <a:r>
              <a:rPr lang="es-ES_tradnl" baseline="0" dirty="0" smtClean="0"/>
              <a:t> master-</a:t>
            </a:r>
            <a:r>
              <a:rPr lang="es-ES_tradnl" baseline="0" dirty="0" err="1" smtClean="0"/>
              <a:t>accelerator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paradigms</a:t>
            </a:r>
            <a:r>
              <a:rPr lang="es-ES_tradnl" baseline="0" dirty="0" smtClean="0"/>
              <a:t> in favor </a:t>
            </a:r>
            <a:r>
              <a:rPr lang="es-ES_tradnl" baseline="0" dirty="0" err="1" smtClean="0"/>
              <a:t>of</a:t>
            </a:r>
            <a:r>
              <a:rPr lang="es-ES_tradnl" baseline="0" dirty="0" smtClean="0"/>
              <a:t> a more peer-</a:t>
            </a:r>
            <a:r>
              <a:rPr lang="es-ES_tradnl" baseline="0" dirty="0" err="1" smtClean="0"/>
              <a:t>to</a:t>
            </a:r>
            <a:r>
              <a:rPr lang="es-ES_tradnl" baseline="0" dirty="0" smtClean="0"/>
              <a:t>-peer </a:t>
            </a:r>
            <a:r>
              <a:rPr lang="es-ES_tradnl" baseline="0" dirty="0" err="1" smtClean="0"/>
              <a:t>solution</a:t>
            </a:r>
            <a:r>
              <a:rPr lang="es-ES_tradnl" baseline="0" dirty="0" smtClean="0"/>
              <a:t>.</a:t>
            </a:r>
          </a:p>
          <a:p>
            <a:r>
              <a:rPr lang="es-ES_tradnl" baseline="0" dirty="0" smtClean="0"/>
              <a:t>	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3B29DB-6511-4BC3-9C2F-DFC638400402}" type="slidenum">
              <a:rPr lang="es-ES" smtClean="0"/>
              <a:pPr/>
              <a:t>6</a:t>
            </a:fld>
            <a:endParaRPr lang="es-E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3B29DB-6511-4BC3-9C2F-DFC638400402}" type="slidenum">
              <a:rPr lang="es-ES" smtClean="0"/>
              <a:pPr/>
              <a:t>7</a:t>
            </a:fld>
            <a:endParaRPr lang="es-E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_tradnl" dirty="0" smtClean="0"/>
              <a:t>Usual </a:t>
            </a:r>
            <a:r>
              <a:rPr lang="es-ES_tradnl" dirty="0" err="1" smtClean="0"/>
              <a:t>approach</a:t>
            </a:r>
            <a:r>
              <a:rPr lang="es-ES_tradnl" dirty="0" smtClean="0"/>
              <a:t> </a:t>
            </a:r>
            <a:r>
              <a:rPr lang="es-ES_tradnl" dirty="0" err="1" smtClean="0"/>
              <a:t>is</a:t>
            </a:r>
            <a:r>
              <a:rPr lang="es-ES_tradnl" dirty="0" smtClean="0"/>
              <a:t>:</a:t>
            </a:r>
            <a:r>
              <a:rPr lang="es-ES_tradnl" baseline="0" dirty="0" smtClean="0"/>
              <a:t> 1.</a:t>
            </a:r>
            <a:r>
              <a:rPr lang="es-ES_tradnl" dirty="0" smtClean="0"/>
              <a:t> </a:t>
            </a:r>
            <a:r>
              <a:rPr lang="es-ES_tradnl" dirty="0" err="1" smtClean="0"/>
              <a:t>partition</a:t>
            </a:r>
            <a:r>
              <a:rPr lang="es-ES_tradnl" dirty="0" smtClean="0"/>
              <a:t> </a:t>
            </a:r>
            <a:r>
              <a:rPr lang="es-ES_tradnl" dirty="0" err="1" smtClean="0"/>
              <a:t>based</a:t>
            </a:r>
            <a:r>
              <a:rPr lang="es-ES_tradnl" dirty="0" smtClean="0"/>
              <a:t> </a:t>
            </a:r>
            <a:r>
              <a:rPr lang="es-ES_tradnl" dirty="0" err="1" smtClean="0"/>
              <a:t>on</a:t>
            </a:r>
            <a:r>
              <a:rPr lang="es-ES_tradnl" dirty="0" smtClean="0"/>
              <a:t> </a:t>
            </a:r>
            <a:r>
              <a:rPr lang="es-ES_tradnl" dirty="0" err="1" smtClean="0"/>
              <a:t>the</a:t>
            </a:r>
            <a:r>
              <a:rPr lang="es-ES_tradnl" dirty="0" smtClean="0"/>
              <a:t> SW </a:t>
            </a:r>
            <a:r>
              <a:rPr lang="es-ES_tradnl" dirty="0" err="1" smtClean="0"/>
              <a:t>characteristics</a:t>
            </a:r>
            <a:r>
              <a:rPr lang="es-ES_tradnl" dirty="0" smtClean="0"/>
              <a:t>,</a:t>
            </a:r>
            <a:r>
              <a:rPr lang="es-ES_tradnl" baseline="0" dirty="0" smtClean="0"/>
              <a:t> 2. </a:t>
            </a:r>
            <a:r>
              <a:rPr lang="es-ES_tradnl" baseline="0" dirty="0" err="1" smtClean="0"/>
              <a:t>map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based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on</a:t>
            </a:r>
            <a:r>
              <a:rPr lang="es-ES_tradnl" baseline="0" dirty="0" smtClean="0"/>
              <a:t> HW </a:t>
            </a:r>
            <a:r>
              <a:rPr lang="es-ES_tradnl" baseline="0" dirty="0" err="1" smtClean="0"/>
              <a:t>characteristics</a:t>
            </a:r>
            <a:r>
              <a:rPr lang="es-ES_tradnl" baseline="0" dirty="0" smtClean="0"/>
              <a:t>.</a:t>
            </a:r>
          </a:p>
          <a:p>
            <a:endParaRPr lang="es-ES_tradnl" baseline="0" dirty="0" smtClean="0"/>
          </a:p>
          <a:p>
            <a:r>
              <a:rPr lang="es-ES_tradnl" baseline="0" dirty="0" smtClean="0"/>
              <a:t>My </a:t>
            </a:r>
            <a:r>
              <a:rPr lang="es-ES_tradnl" baseline="0" dirty="0" err="1" smtClean="0"/>
              <a:t>approach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is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to</a:t>
            </a:r>
            <a:r>
              <a:rPr lang="es-ES_tradnl" baseline="0" dirty="0" smtClean="0"/>
              <a:t> do </a:t>
            </a:r>
            <a:r>
              <a:rPr lang="es-ES_tradnl" baseline="0" dirty="0" err="1" smtClean="0"/>
              <a:t>it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altogether</a:t>
            </a:r>
            <a:r>
              <a:rPr lang="es-ES_tradnl" baseline="0" smtClean="0"/>
              <a:t>.</a:t>
            </a:r>
            <a:endParaRPr lang="es-ES_tradnl" dirty="0" smtClean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3B29DB-6511-4BC3-9C2F-DFC638400402}" type="slidenum">
              <a:rPr lang="es-ES" smtClean="0"/>
              <a:pPr/>
              <a:t>9</a:t>
            </a:fld>
            <a:endParaRPr lang="es-E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1200" dirty="0" err="1" smtClean="0"/>
              <a:t>We</a:t>
            </a:r>
            <a:r>
              <a:rPr lang="es-ES_tradnl" sz="1200" dirty="0" smtClean="0"/>
              <a:t> </a:t>
            </a:r>
            <a:r>
              <a:rPr lang="es-ES_tradnl" sz="1200" dirty="0" err="1" smtClean="0"/>
              <a:t>called</a:t>
            </a:r>
            <a:r>
              <a:rPr lang="es-ES_tradnl" sz="1200" dirty="0" smtClean="0"/>
              <a:t> </a:t>
            </a:r>
            <a:r>
              <a:rPr lang="es-ES_tradnl" sz="1200" dirty="0" err="1" smtClean="0"/>
              <a:t>it</a:t>
            </a:r>
            <a:r>
              <a:rPr lang="es-ES_tradnl" sz="1200" dirty="0" smtClean="0"/>
              <a:t> “</a:t>
            </a:r>
            <a:r>
              <a:rPr lang="es-ES_tradnl" sz="1200" dirty="0" err="1" smtClean="0"/>
              <a:t>code</a:t>
            </a:r>
            <a:r>
              <a:rPr lang="es-ES_tradnl" sz="1200" dirty="0" smtClean="0"/>
              <a:t> </a:t>
            </a:r>
            <a:r>
              <a:rPr lang="es-ES_tradnl" sz="1200" dirty="0" err="1" smtClean="0"/>
              <a:t>generation</a:t>
            </a:r>
            <a:r>
              <a:rPr lang="es-ES_tradnl" sz="1200" dirty="0" smtClean="0"/>
              <a:t>” </a:t>
            </a:r>
            <a:r>
              <a:rPr lang="es-ES_tradnl" sz="1200" dirty="0" err="1" smtClean="0"/>
              <a:t>before</a:t>
            </a:r>
            <a:r>
              <a:rPr lang="es-ES_tradnl" sz="1200" dirty="0" smtClean="0"/>
              <a:t>, </a:t>
            </a:r>
            <a:r>
              <a:rPr lang="es-ES_tradnl" sz="1200" dirty="0" err="1" smtClean="0"/>
              <a:t>but</a:t>
            </a:r>
            <a:r>
              <a:rPr lang="es-ES_tradnl" sz="1200" dirty="0" smtClean="0"/>
              <a:t> </a:t>
            </a:r>
            <a:r>
              <a:rPr lang="es-ES_tradnl" sz="1200" dirty="0" err="1" smtClean="0"/>
              <a:t>it</a:t>
            </a:r>
            <a:r>
              <a:rPr lang="es-ES_tradnl" sz="1200" dirty="0" smtClean="0"/>
              <a:t> may be </a:t>
            </a:r>
            <a:r>
              <a:rPr lang="es-ES_tradnl" sz="1200" dirty="0" err="1" smtClean="0"/>
              <a:t>confusing</a:t>
            </a:r>
            <a:r>
              <a:rPr lang="es-ES_tradnl" sz="1200" dirty="0" smtClean="0"/>
              <a:t> </a:t>
            </a:r>
            <a:r>
              <a:rPr lang="es-ES_tradnl" sz="1200" dirty="0" err="1" smtClean="0"/>
              <a:t>since</a:t>
            </a:r>
            <a:r>
              <a:rPr lang="es-ES_tradnl" sz="1200" dirty="0" smtClean="0"/>
              <a:t> </a:t>
            </a:r>
            <a:r>
              <a:rPr lang="es-ES_tradnl" sz="1200" dirty="0" err="1" smtClean="0"/>
              <a:t>code</a:t>
            </a:r>
            <a:r>
              <a:rPr lang="es-ES_tradnl" sz="1200" dirty="0" smtClean="0"/>
              <a:t> </a:t>
            </a:r>
            <a:r>
              <a:rPr lang="es-ES_tradnl" sz="1200" dirty="0" err="1" smtClean="0"/>
              <a:t>generation</a:t>
            </a:r>
            <a:r>
              <a:rPr lang="es-ES_tradnl" sz="1200" dirty="0" smtClean="0"/>
              <a:t> </a:t>
            </a:r>
            <a:r>
              <a:rPr lang="es-ES_tradnl" sz="1200" dirty="0" err="1" smtClean="0"/>
              <a:t>is</a:t>
            </a:r>
            <a:r>
              <a:rPr lang="es-ES_tradnl" sz="1200" dirty="0" smtClean="0"/>
              <a:t> </a:t>
            </a:r>
            <a:r>
              <a:rPr lang="es-ES_tradnl" sz="1200" dirty="0" err="1" smtClean="0"/>
              <a:t>assumed</a:t>
            </a:r>
            <a:r>
              <a:rPr lang="es-ES_tradnl" sz="1200" dirty="0" smtClean="0"/>
              <a:t> </a:t>
            </a:r>
            <a:r>
              <a:rPr lang="es-ES_tradnl" sz="1200" dirty="0" err="1" smtClean="0"/>
              <a:t>to</a:t>
            </a:r>
            <a:r>
              <a:rPr lang="es-ES_tradnl" sz="1200" dirty="0" smtClean="0"/>
              <a:t> be </a:t>
            </a:r>
            <a:r>
              <a:rPr lang="es-ES_tradnl" sz="1200" dirty="0" err="1" smtClean="0"/>
              <a:t>the</a:t>
            </a:r>
            <a:r>
              <a:rPr lang="es-ES_tradnl" sz="1200" dirty="0" smtClean="0"/>
              <a:t> </a:t>
            </a:r>
            <a:r>
              <a:rPr lang="es-ES_tradnl" sz="1200" dirty="0" err="1" smtClean="0"/>
              <a:t>translation</a:t>
            </a:r>
            <a:r>
              <a:rPr lang="es-ES_tradnl" sz="1200" dirty="0" smtClean="0"/>
              <a:t> </a:t>
            </a:r>
            <a:r>
              <a:rPr lang="es-ES_tradnl" sz="1200" dirty="0" err="1" smtClean="0"/>
              <a:t>between</a:t>
            </a:r>
            <a:r>
              <a:rPr lang="es-ES_tradnl" sz="1200" dirty="0" smtClean="0"/>
              <a:t> LLVM IR </a:t>
            </a:r>
            <a:r>
              <a:rPr lang="es-ES_tradnl" sz="1200" dirty="0" err="1" smtClean="0"/>
              <a:t>and</a:t>
            </a:r>
            <a:r>
              <a:rPr lang="es-ES_tradnl" sz="1200" dirty="0" smtClean="0"/>
              <a:t> </a:t>
            </a:r>
            <a:r>
              <a:rPr lang="es-ES_tradnl" sz="1200" dirty="0" err="1" smtClean="0"/>
              <a:t>native</a:t>
            </a:r>
            <a:r>
              <a:rPr lang="es-ES_tradnl" sz="1200" dirty="0" smtClean="0"/>
              <a:t> </a:t>
            </a:r>
            <a:r>
              <a:rPr lang="es-ES_tradnl" sz="1200" dirty="0" err="1" smtClean="0"/>
              <a:t>code</a:t>
            </a:r>
            <a:r>
              <a:rPr lang="es-ES_tradnl" sz="1200" dirty="0" smtClean="0"/>
              <a:t>.</a:t>
            </a:r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3B29DB-6511-4BC3-9C2F-DFC638400402}" type="slidenum">
              <a:rPr lang="es-ES" smtClean="0"/>
              <a:pPr/>
              <a:t>10</a:t>
            </a:fld>
            <a:endParaRPr lang="es-E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_tradnl"/>
              <a:t>Explain why we use function</a:t>
            </a:r>
            <a:r>
              <a:rPr lang="es-ES_tradnl" baseline="0"/>
              <a:t> calls -&gt; because Remote Method Invocation techs. have been widely used to pass control between processing devs. in a distributed system.</a:t>
            </a:r>
          </a:p>
          <a:p>
            <a:endParaRPr lang="es-ES_tradnl" baseline="0"/>
          </a:p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3B29DB-6511-4BC3-9C2F-DFC638400402}" type="slidenum">
              <a:rPr lang="es-ES" smtClean="0"/>
              <a:pPr/>
              <a:t>11</a:t>
            </a:fld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Diapositiva de título">
    <p:bg>
      <p:bgPr>
        <a:solidFill>
          <a:srgbClr val="CFFF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n 16" descr="45_825.jpe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0700" y="1066800"/>
            <a:ext cx="8102600" cy="4038600"/>
          </a:xfrm>
          <a:prstGeom prst="rect">
            <a:avLst/>
          </a:prstGeom>
        </p:spPr>
      </p:pic>
      <p:sp>
        <p:nvSpPr>
          <p:cNvPr id="18" name="Rectángulo 17"/>
          <p:cNvSpPr/>
          <p:nvPr userDrawn="1"/>
        </p:nvSpPr>
        <p:spPr>
          <a:xfrm>
            <a:off x="457200" y="990600"/>
            <a:ext cx="8229600" cy="4191000"/>
          </a:xfrm>
          <a:prstGeom prst="rect">
            <a:avLst/>
          </a:prstGeom>
          <a:solidFill>
            <a:srgbClr val="CFFFE5">
              <a:alpha val="5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8" name="Rectángulo 7"/>
          <p:cNvSpPr/>
          <p:nvPr userDrawn="1"/>
        </p:nvSpPr>
        <p:spPr>
          <a:xfrm>
            <a:off x="457200" y="990600"/>
            <a:ext cx="8229600" cy="4191000"/>
          </a:xfrm>
          <a:prstGeom prst="rect">
            <a:avLst/>
          </a:prstGeom>
          <a:gradFill flip="none" rotWithShape="1">
            <a:gsLst>
              <a:gs pos="0">
                <a:srgbClr val="CFFFE5">
                  <a:alpha val="61000"/>
                </a:srgbClr>
              </a:gs>
              <a:gs pos="100000">
                <a:srgbClr val="CFFFE5"/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2" name="1 Título"/>
          <p:cNvSpPr>
            <a:spLocks noGrp="1"/>
          </p:cNvSpPr>
          <p:nvPr>
            <p:ph type="ctrTitle" hasCustomPrompt="1"/>
          </p:nvPr>
        </p:nvSpPr>
        <p:spPr>
          <a:xfrm>
            <a:off x="685800" y="438128"/>
            <a:ext cx="7743852" cy="2609872"/>
          </a:xfrm>
        </p:spPr>
        <p:txBody>
          <a:bodyPr/>
          <a:lstStyle>
            <a:lvl1pPr algn="ctr">
              <a:defRPr sz="4400" b="1" u="none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dirty="0" smtClean="0"/>
              <a:t>TÍTULO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 hasCustomPrompt="1"/>
          </p:nvPr>
        </p:nvSpPr>
        <p:spPr>
          <a:xfrm>
            <a:off x="685800" y="3633774"/>
            <a:ext cx="7734344" cy="1014426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1">
                <a:solidFill>
                  <a:srgbClr val="406148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dirty="0" smtClean="0"/>
              <a:t>AUTORES</a:t>
            </a:r>
            <a:endParaRPr lang="es-ES" dirty="0"/>
          </a:p>
        </p:txBody>
      </p:sp>
      <p:pic>
        <p:nvPicPr>
          <p:cNvPr id="9" name="Imagen 8" descr="etsit2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934200" y="4724400"/>
            <a:ext cx="1951630" cy="1981200"/>
          </a:xfrm>
          <a:prstGeom prst="rect">
            <a:avLst/>
          </a:prstGeom>
          <a:noFill/>
        </p:spPr>
      </p:pic>
      <p:pic>
        <p:nvPicPr>
          <p:cNvPr id="27" name="Imagen 26" descr="DIE logo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04800" y="5257800"/>
            <a:ext cx="2248349" cy="91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Patron estandar">
    <p:bg>
      <p:bgPr>
        <a:solidFill>
          <a:srgbClr val="D4FF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n 17" descr="electronic_circuit3.jpe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598920"/>
            <a:ext cx="9144000" cy="640080"/>
          </a:xfrm>
          <a:prstGeom prst="rect">
            <a:avLst/>
          </a:prstGeom>
        </p:spPr>
      </p:pic>
      <p:pic>
        <p:nvPicPr>
          <p:cNvPr id="12" name="Imagen 11" descr="electronic_circuit2.jpe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76200" y="-533400"/>
            <a:ext cx="9296400" cy="738908"/>
          </a:xfrm>
          <a:prstGeom prst="rect">
            <a:avLst/>
          </a:prstGeom>
        </p:spPr>
      </p:pic>
      <p:sp>
        <p:nvSpPr>
          <p:cNvPr id="17" name="Rectángulo 16"/>
          <p:cNvSpPr/>
          <p:nvPr userDrawn="1"/>
        </p:nvSpPr>
        <p:spPr>
          <a:xfrm rot="5400000">
            <a:off x="4362450" y="2228851"/>
            <a:ext cx="419099" cy="9144000"/>
          </a:xfrm>
          <a:prstGeom prst="rect">
            <a:avLst/>
          </a:prstGeom>
          <a:gradFill flip="none" rotWithShape="1">
            <a:gsLst>
              <a:gs pos="0">
                <a:srgbClr val="D4FFE1"/>
              </a:gs>
              <a:gs pos="99000">
                <a:srgbClr val="D4FFE1">
                  <a:alpha val="70000"/>
                </a:srgbClr>
              </a:gs>
              <a:gs pos="58000">
                <a:srgbClr val="D4FFE1">
                  <a:alpha val="70000"/>
                </a:srgb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4" name="Rectángulo 13"/>
          <p:cNvSpPr/>
          <p:nvPr userDrawn="1"/>
        </p:nvSpPr>
        <p:spPr>
          <a:xfrm rot="16200000">
            <a:off x="4419607" y="-4508500"/>
            <a:ext cx="304800" cy="9144001"/>
          </a:xfrm>
          <a:prstGeom prst="rect">
            <a:avLst/>
          </a:prstGeom>
          <a:gradFill flip="none" rotWithShape="1">
            <a:gsLst>
              <a:gs pos="0">
                <a:srgbClr val="D4FFE1"/>
              </a:gs>
              <a:gs pos="100000">
                <a:srgbClr val="D4FFE1">
                  <a:alpha val="75000"/>
                </a:srgbClr>
              </a:gs>
              <a:gs pos="5000">
                <a:srgbClr val="D4FFE1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52400" y="152400"/>
            <a:ext cx="8839200" cy="319110"/>
          </a:xfrm>
        </p:spPr>
        <p:txBody>
          <a:bodyPr>
            <a:noAutofit/>
          </a:bodyPr>
          <a:lstStyle>
            <a:lvl1pPr algn="ctr">
              <a:defRPr sz="3200" b="0" i="0">
                <a:solidFill>
                  <a:srgbClr val="406148"/>
                </a:solidFill>
                <a:latin typeface="Gill Sans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pic>
        <p:nvPicPr>
          <p:cNvPr id="19" name="Imagen 18" descr="DIE logo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52400" y="6269182"/>
            <a:ext cx="1447800" cy="588818"/>
          </a:xfrm>
          <a:prstGeom prst="rect">
            <a:avLst/>
          </a:prstGeom>
        </p:spPr>
      </p:pic>
      <p:sp>
        <p:nvSpPr>
          <p:cNvPr id="10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382000" y="6477000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rgbClr val="406148"/>
                </a:solidFill>
              </a:defRPr>
            </a:lvl1pPr>
          </a:lstStyle>
          <a:p>
            <a:fld id="{08936869-19CC-4464-B3AA-369171577129}" type="slidenum">
              <a:rPr lang="es-ES" smtClean="0"/>
              <a:pPr/>
              <a:t>‹Nr.›</a:t>
            </a:fld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828800" y="6477000"/>
            <a:ext cx="6477000" cy="365125"/>
          </a:xfrm>
        </p:spPr>
        <p:txBody>
          <a:bodyPr/>
          <a:lstStyle>
            <a:lvl1pPr>
              <a:defRPr sz="1400">
                <a:solidFill>
                  <a:srgbClr val="406148"/>
                </a:solidFill>
              </a:defRPr>
            </a:lvl1pPr>
          </a:lstStyle>
          <a:p>
            <a:r>
              <a:rPr lang="es-ES" dirty="0" smtClean="0"/>
              <a:t>Turning CFGs into callgraphs</a:t>
            </a:r>
            <a:endParaRPr lang="es-E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Diapositiva de fin">
    <p:bg>
      <p:bgPr>
        <a:solidFill>
          <a:srgbClr val="CFFF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uadroTexto 14"/>
          <p:cNvSpPr txBox="1"/>
          <p:nvPr userDrawn="1"/>
        </p:nvSpPr>
        <p:spPr>
          <a:xfrm>
            <a:off x="1219200" y="305336"/>
            <a:ext cx="754380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000" dirty="0" smtClean="0">
                <a:latin typeface="Andale Mono"/>
              </a:rPr>
              <a:t>Time </a:t>
            </a:r>
            <a:r>
              <a:rPr lang="es-ES_tradnl" sz="1000" dirty="0" err="1" smtClean="0">
                <a:latin typeface="Andale Mono"/>
              </a:rPr>
              <a:t>profiling</a:t>
            </a:r>
            <a:r>
              <a:rPr lang="es-ES_tradnl" sz="1000" dirty="0" smtClean="0">
                <a:latin typeface="Andale Mono"/>
              </a:rPr>
              <a:t> </a:t>
            </a:r>
            <a:r>
              <a:rPr lang="es-ES_tradnl" sz="1000" dirty="0" err="1" smtClean="0">
                <a:latin typeface="Andale Mono"/>
              </a:rPr>
              <a:t>hello.ir</a:t>
            </a:r>
            <a:endParaRPr lang="es-ES_tradnl" sz="1000" dirty="0" smtClean="0">
              <a:latin typeface="Andale Mono"/>
            </a:endParaRPr>
          </a:p>
          <a:p>
            <a:r>
              <a:rPr lang="es-ES_tradnl" sz="1000" dirty="0" smtClean="0">
                <a:latin typeface="Andale Mono"/>
              </a:rPr>
              <a:t>[</a:t>
            </a:r>
            <a:r>
              <a:rPr lang="es-ES_tradnl" sz="1000" dirty="0" err="1" smtClean="0">
                <a:latin typeface="Andale Mono"/>
              </a:rPr>
              <a:t>HPCmap</a:t>
            </a:r>
            <a:r>
              <a:rPr lang="es-ES_tradnl" sz="1000" dirty="0" smtClean="0">
                <a:latin typeface="Andale Mono"/>
              </a:rPr>
              <a:t>] </a:t>
            </a:r>
            <a:r>
              <a:rPr lang="es-ES_tradnl" sz="1000" dirty="0" err="1" smtClean="0">
                <a:latin typeface="Andale Mono"/>
              </a:rPr>
              <a:t>Parsing</a:t>
            </a:r>
            <a:r>
              <a:rPr lang="es-ES_tradnl" sz="1000" dirty="0" smtClean="0">
                <a:latin typeface="Andale Mono"/>
              </a:rPr>
              <a:t> module </a:t>
            </a:r>
            <a:r>
              <a:rPr lang="es-ES_tradnl" sz="1000" dirty="0" err="1" smtClean="0">
                <a:latin typeface="Andale Mono"/>
              </a:rPr>
              <a:t>hello.ir</a:t>
            </a:r>
            <a:r>
              <a:rPr lang="es-ES_tradnl" sz="1000" dirty="0" smtClean="0">
                <a:latin typeface="Andale Mono"/>
              </a:rPr>
              <a:t>... </a:t>
            </a:r>
          </a:p>
          <a:p>
            <a:r>
              <a:rPr lang="es-ES_tradnl" sz="1000" dirty="0" smtClean="0">
                <a:latin typeface="Andale Mono"/>
              </a:rPr>
              <a:t>[</a:t>
            </a:r>
            <a:r>
              <a:rPr lang="es-ES_tradnl" sz="1000" dirty="0" err="1" smtClean="0">
                <a:latin typeface="Andale Mono"/>
              </a:rPr>
              <a:t>ReadArchPass</a:t>
            </a:r>
            <a:r>
              <a:rPr lang="es-ES_tradnl" sz="1000" dirty="0" smtClean="0">
                <a:latin typeface="Andale Mono"/>
              </a:rPr>
              <a:t>] </a:t>
            </a:r>
            <a:r>
              <a:rPr lang="es-ES_tradnl" sz="1000" dirty="0" err="1" smtClean="0">
                <a:latin typeface="Andale Mono"/>
              </a:rPr>
              <a:t>Parsing</a:t>
            </a:r>
            <a:r>
              <a:rPr lang="es-ES_tradnl" sz="1000" dirty="0" smtClean="0">
                <a:latin typeface="Andale Mono"/>
              </a:rPr>
              <a:t> </a:t>
            </a:r>
            <a:r>
              <a:rPr lang="es-ES_tradnl" sz="1000" dirty="0" err="1" smtClean="0">
                <a:latin typeface="Andale Mono"/>
              </a:rPr>
              <a:t>architecture</a:t>
            </a:r>
            <a:r>
              <a:rPr lang="es-ES_tradnl" sz="1000" dirty="0" smtClean="0">
                <a:latin typeface="Andale Mono"/>
              </a:rPr>
              <a:t> ../</a:t>
            </a:r>
            <a:r>
              <a:rPr lang="es-ES_tradnl" sz="1000" dirty="0" err="1" smtClean="0">
                <a:latin typeface="Andale Mono"/>
              </a:rPr>
              <a:t>architectures</a:t>
            </a:r>
            <a:r>
              <a:rPr lang="es-ES_tradnl" sz="1000" dirty="0" smtClean="0">
                <a:latin typeface="Andale Mono"/>
              </a:rPr>
              <a:t>/</a:t>
            </a:r>
            <a:r>
              <a:rPr lang="es-ES_tradnl" sz="1000" dirty="0" err="1" smtClean="0">
                <a:latin typeface="Andale Mono"/>
              </a:rPr>
              <a:t>CPU_SIMD.arch</a:t>
            </a:r>
            <a:r>
              <a:rPr lang="es-ES_tradnl" sz="1000" dirty="0" smtClean="0">
                <a:latin typeface="Andale Mono"/>
              </a:rPr>
              <a:t>...</a:t>
            </a:r>
          </a:p>
          <a:p>
            <a:r>
              <a:rPr lang="es-ES_tradnl" sz="1000" dirty="0" smtClean="0">
                <a:latin typeface="Andale Mono"/>
              </a:rPr>
              <a:t>[</a:t>
            </a:r>
            <a:r>
              <a:rPr lang="es-ES_tradnl" sz="1000" dirty="0" err="1" smtClean="0">
                <a:latin typeface="Andale Mono"/>
              </a:rPr>
              <a:t>EstimationPass</a:t>
            </a:r>
            <a:r>
              <a:rPr lang="es-ES_tradnl" sz="1000" dirty="0" smtClean="0">
                <a:latin typeface="Andale Mono"/>
              </a:rPr>
              <a:t>] </a:t>
            </a:r>
            <a:r>
              <a:rPr lang="es-ES_tradnl" sz="1000" dirty="0" err="1" smtClean="0">
                <a:latin typeface="Andale Mono"/>
              </a:rPr>
              <a:t>Estimating</a:t>
            </a:r>
            <a:r>
              <a:rPr lang="es-ES_tradnl" sz="1000" dirty="0" smtClean="0">
                <a:latin typeface="Andale Mono"/>
              </a:rPr>
              <a:t> </a:t>
            </a:r>
            <a:r>
              <a:rPr lang="es-ES_tradnl" sz="1000" dirty="0" err="1" smtClean="0">
                <a:latin typeface="Andale Mono"/>
              </a:rPr>
              <a:t>from</a:t>
            </a:r>
            <a:r>
              <a:rPr lang="es-ES_tradnl" sz="1000" dirty="0" smtClean="0">
                <a:latin typeface="Andale Mono"/>
              </a:rPr>
              <a:t> </a:t>
            </a:r>
            <a:r>
              <a:rPr lang="es-ES_tradnl" sz="1000" dirty="0" err="1" smtClean="0">
                <a:latin typeface="Andale Mono"/>
              </a:rPr>
              <a:t>profiling</a:t>
            </a:r>
            <a:r>
              <a:rPr lang="es-ES_tradnl" sz="1000" dirty="0" smtClean="0">
                <a:latin typeface="Andale Mono"/>
              </a:rPr>
              <a:t> </a:t>
            </a:r>
            <a:r>
              <a:rPr lang="es-ES_tradnl" sz="1000" dirty="0" err="1" smtClean="0">
                <a:latin typeface="Andale Mono"/>
              </a:rPr>
              <a:t>information</a:t>
            </a:r>
            <a:r>
              <a:rPr lang="es-ES_tradnl" sz="1000" dirty="0" smtClean="0">
                <a:latin typeface="Andale Mono"/>
              </a:rPr>
              <a:t>...</a:t>
            </a:r>
          </a:p>
          <a:p>
            <a:r>
              <a:rPr lang="es-ES_tradnl" sz="1000" dirty="0" smtClean="0">
                <a:latin typeface="Andale Mono"/>
              </a:rPr>
              <a:t>[</a:t>
            </a:r>
            <a:r>
              <a:rPr lang="es-ES_tradnl" sz="1000" dirty="0" err="1" smtClean="0">
                <a:latin typeface="Andale Mono"/>
              </a:rPr>
              <a:t>PartitioningPass</a:t>
            </a:r>
            <a:r>
              <a:rPr lang="es-ES_tradnl" sz="1000" dirty="0" smtClean="0">
                <a:latin typeface="Andale Mono"/>
              </a:rPr>
              <a:t>] </a:t>
            </a:r>
            <a:r>
              <a:rPr lang="es-ES_tradnl" sz="1000" dirty="0" err="1" smtClean="0">
                <a:latin typeface="Andale Mono"/>
              </a:rPr>
              <a:t>Partitioning</a:t>
            </a:r>
            <a:r>
              <a:rPr lang="es-ES_tradnl" sz="1000" dirty="0" smtClean="0">
                <a:latin typeface="Andale Mono"/>
              </a:rPr>
              <a:t>...</a:t>
            </a:r>
          </a:p>
          <a:p>
            <a:r>
              <a:rPr lang="es-ES_tradnl" sz="1000" dirty="0" smtClean="0">
                <a:latin typeface="Andale Mono"/>
              </a:rPr>
              <a:t>[</a:t>
            </a:r>
            <a:r>
              <a:rPr lang="es-ES_tradnl" sz="1000" dirty="0" err="1" smtClean="0">
                <a:latin typeface="Andale Mono"/>
              </a:rPr>
              <a:t>PartitioningPass</a:t>
            </a:r>
            <a:r>
              <a:rPr lang="es-ES_tradnl" sz="1000" dirty="0" smtClean="0">
                <a:latin typeface="Andale Mono"/>
              </a:rPr>
              <a:t>] PARTITIONING OVERVIEW:</a:t>
            </a:r>
          </a:p>
          <a:p>
            <a:r>
              <a:rPr lang="es-ES_tradnl" sz="1000" dirty="0" smtClean="0">
                <a:latin typeface="Andale Mono"/>
              </a:rPr>
              <a:t>[</a:t>
            </a:r>
            <a:r>
              <a:rPr lang="es-ES_tradnl" sz="1000" dirty="0" err="1" smtClean="0">
                <a:latin typeface="Andale Mono"/>
              </a:rPr>
              <a:t>PartitioningPass</a:t>
            </a:r>
            <a:r>
              <a:rPr lang="es-ES_tradnl" sz="1000" dirty="0" smtClean="0">
                <a:latin typeface="Andale Mono"/>
              </a:rPr>
              <a:t>] </a:t>
            </a:r>
            <a:r>
              <a:rPr lang="es-ES_tradnl" sz="1000" dirty="0" err="1" smtClean="0">
                <a:latin typeface="Andale Mono"/>
              </a:rPr>
              <a:t>Initial</a:t>
            </a:r>
            <a:r>
              <a:rPr lang="es-ES_tradnl" sz="1000" dirty="0" smtClean="0">
                <a:latin typeface="Andale Mono"/>
              </a:rPr>
              <a:t> </a:t>
            </a:r>
            <a:r>
              <a:rPr lang="es-ES_tradnl" sz="1000" dirty="0" err="1" smtClean="0">
                <a:latin typeface="Andale Mono"/>
              </a:rPr>
              <a:t>exec</a:t>
            </a:r>
            <a:r>
              <a:rPr lang="es-ES_tradnl" sz="1000" dirty="0" smtClean="0">
                <a:latin typeface="Andale Mono"/>
              </a:rPr>
              <a:t> time </a:t>
            </a:r>
            <a:r>
              <a:rPr lang="es-ES_tradnl" sz="1000" dirty="0" err="1" smtClean="0">
                <a:latin typeface="Andale Mono"/>
              </a:rPr>
              <a:t>was</a:t>
            </a:r>
            <a:r>
              <a:rPr lang="es-ES_tradnl" sz="1000" dirty="0" smtClean="0">
                <a:latin typeface="Andale Mono"/>
              </a:rPr>
              <a:t> 1.81e-07  </a:t>
            </a:r>
            <a:r>
              <a:rPr lang="es-ES_tradnl" sz="1000" dirty="0" err="1" smtClean="0">
                <a:latin typeface="Andale Mono"/>
              </a:rPr>
              <a:t>s</a:t>
            </a:r>
            <a:r>
              <a:rPr lang="es-ES_tradnl" sz="1000" dirty="0" smtClean="0">
                <a:latin typeface="Andale Mono"/>
              </a:rPr>
              <a:t>, </a:t>
            </a:r>
            <a:r>
              <a:rPr lang="es-ES_tradnl" sz="1000" dirty="0" err="1" smtClean="0">
                <a:latin typeface="Andale Mono"/>
              </a:rPr>
              <a:t>new</a:t>
            </a:r>
            <a:r>
              <a:rPr lang="es-ES_tradnl" sz="1000" dirty="0" smtClean="0">
                <a:latin typeface="Andale Mono"/>
              </a:rPr>
              <a:t> </a:t>
            </a:r>
            <a:r>
              <a:rPr lang="es-ES_tradnl" sz="1000" dirty="0" err="1" smtClean="0">
                <a:latin typeface="Andale Mono"/>
              </a:rPr>
              <a:t>is</a:t>
            </a:r>
            <a:r>
              <a:rPr lang="es-ES_tradnl" sz="1000" dirty="0" smtClean="0">
                <a:latin typeface="Andale Mono"/>
              </a:rPr>
              <a:t> 1.06e-07  -- </a:t>
            </a:r>
            <a:r>
              <a:rPr lang="es-ES_tradnl" sz="1000" dirty="0" err="1" smtClean="0">
                <a:latin typeface="Andale Mono"/>
              </a:rPr>
              <a:t>Speedup</a:t>
            </a:r>
            <a:r>
              <a:rPr lang="es-ES_tradnl" sz="1000" dirty="0" smtClean="0">
                <a:latin typeface="Andale Mono"/>
              </a:rPr>
              <a:t> = 1.71e+00 </a:t>
            </a:r>
          </a:p>
          <a:p>
            <a:r>
              <a:rPr lang="es-ES_tradnl" sz="1000" dirty="0" smtClean="0">
                <a:latin typeface="Andale Mono"/>
              </a:rPr>
              <a:t>[</a:t>
            </a:r>
            <a:r>
              <a:rPr lang="es-ES_tradnl" sz="1000" dirty="0" err="1" smtClean="0">
                <a:latin typeface="Andale Mono"/>
              </a:rPr>
              <a:t>LoopRecursionBreakPass</a:t>
            </a:r>
            <a:r>
              <a:rPr lang="es-ES_tradnl" sz="1000" dirty="0" smtClean="0">
                <a:latin typeface="Andale Mono"/>
              </a:rPr>
              <a:t>] </a:t>
            </a:r>
            <a:r>
              <a:rPr lang="es-ES_tradnl" sz="1000" dirty="0" err="1" smtClean="0">
                <a:latin typeface="Andale Mono"/>
              </a:rPr>
              <a:t>Analyzing</a:t>
            </a:r>
            <a:r>
              <a:rPr lang="es-ES_tradnl" sz="1000" dirty="0" smtClean="0">
                <a:latin typeface="Andale Mono"/>
              </a:rPr>
              <a:t> </a:t>
            </a:r>
            <a:r>
              <a:rPr lang="es-ES_tradnl" sz="1000" dirty="0" err="1" smtClean="0">
                <a:latin typeface="Andale Mono"/>
              </a:rPr>
              <a:t>loop</a:t>
            </a:r>
            <a:r>
              <a:rPr lang="es-ES_tradnl" sz="1000" dirty="0" smtClean="0">
                <a:latin typeface="Andale Mono"/>
              </a:rPr>
              <a:t> 9 &lt;-&gt; 9</a:t>
            </a:r>
          </a:p>
          <a:p>
            <a:r>
              <a:rPr lang="es-ES_tradnl" sz="1000" dirty="0" smtClean="0">
                <a:latin typeface="Andale Mono"/>
              </a:rPr>
              <a:t>[</a:t>
            </a:r>
            <a:r>
              <a:rPr lang="es-ES_tradnl" sz="1000" dirty="0" err="1" smtClean="0">
                <a:latin typeface="Andale Mono"/>
              </a:rPr>
              <a:t>LoopRecursionBreakPass</a:t>
            </a:r>
            <a:r>
              <a:rPr lang="es-ES_tradnl" sz="1000" dirty="0" smtClean="0">
                <a:latin typeface="Andale Mono"/>
              </a:rPr>
              <a:t>] DONE</a:t>
            </a:r>
          </a:p>
          <a:p>
            <a:r>
              <a:rPr lang="es-ES_tradnl" sz="1000" dirty="0" smtClean="0">
                <a:latin typeface="Andale Mono"/>
              </a:rPr>
              <a:t>[</a:t>
            </a:r>
            <a:r>
              <a:rPr lang="es-ES_tradnl" sz="1000" dirty="0" err="1" smtClean="0">
                <a:latin typeface="Andale Mono"/>
              </a:rPr>
              <a:t>LoopRecursionBreakPass</a:t>
            </a:r>
            <a:r>
              <a:rPr lang="es-ES_tradnl" sz="1000" dirty="0" smtClean="0">
                <a:latin typeface="Andale Mono"/>
              </a:rPr>
              <a:t>] </a:t>
            </a:r>
            <a:r>
              <a:rPr lang="es-ES_tradnl" sz="1000" dirty="0" err="1" smtClean="0">
                <a:latin typeface="Andale Mono"/>
              </a:rPr>
              <a:t>Analyzing</a:t>
            </a:r>
            <a:r>
              <a:rPr lang="es-ES_tradnl" sz="1000" dirty="0" smtClean="0">
                <a:latin typeface="Andale Mono"/>
              </a:rPr>
              <a:t> </a:t>
            </a:r>
            <a:r>
              <a:rPr lang="es-ES_tradnl" sz="1000" dirty="0" err="1" smtClean="0">
                <a:latin typeface="Andale Mono"/>
              </a:rPr>
              <a:t>loop</a:t>
            </a:r>
            <a:r>
              <a:rPr lang="es-ES_tradnl" sz="1000" dirty="0" smtClean="0">
                <a:latin typeface="Andale Mono"/>
              </a:rPr>
              <a:t> 6 &lt;-&gt; 6</a:t>
            </a:r>
          </a:p>
          <a:p>
            <a:r>
              <a:rPr lang="es-ES_tradnl" sz="1000" dirty="0" smtClean="0">
                <a:latin typeface="Andale Mono"/>
              </a:rPr>
              <a:t>[</a:t>
            </a:r>
            <a:r>
              <a:rPr lang="es-ES_tradnl" sz="1000" dirty="0" err="1" smtClean="0">
                <a:latin typeface="Andale Mono"/>
              </a:rPr>
              <a:t>LoopRecursionBreakPass</a:t>
            </a:r>
            <a:r>
              <a:rPr lang="es-ES_tradnl" sz="1000" dirty="0" smtClean="0">
                <a:latin typeface="Andale Mono"/>
              </a:rPr>
              <a:t>] DONE</a:t>
            </a:r>
          </a:p>
          <a:p>
            <a:r>
              <a:rPr lang="es-ES_tradnl" sz="1000" dirty="0" smtClean="0">
                <a:latin typeface="Andale Mono"/>
              </a:rPr>
              <a:t>[</a:t>
            </a:r>
            <a:r>
              <a:rPr lang="es-ES_tradnl" sz="1000" dirty="0" err="1" smtClean="0">
                <a:latin typeface="Andale Mono"/>
              </a:rPr>
              <a:t>PartitionWriterPass</a:t>
            </a:r>
            <a:r>
              <a:rPr lang="es-ES_tradnl" sz="1000" dirty="0" smtClean="0">
                <a:latin typeface="Andale Mono"/>
              </a:rPr>
              <a:t>] </a:t>
            </a:r>
            <a:r>
              <a:rPr lang="es-ES_tradnl" sz="1000" dirty="0" err="1" smtClean="0">
                <a:latin typeface="Andale Mono"/>
              </a:rPr>
              <a:t>Generating</a:t>
            </a:r>
            <a:r>
              <a:rPr lang="es-ES_tradnl" sz="1000" dirty="0" smtClean="0">
                <a:latin typeface="Andale Mono"/>
              </a:rPr>
              <a:t> </a:t>
            </a:r>
            <a:r>
              <a:rPr lang="es-ES_tradnl" sz="1000" dirty="0" err="1" smtClean="0">
                <a:latin typeface="Andale Mono"/>
              </a:rPr>
              <a:t>partitioned</a:t>
            </a:r>
            <a:r>
              <a:rPr lang="es-ES_tradnl" sz="1000" dirty="0" smtClean="0">
                <a:latin typeface="Andale Mono"/>
              </a:rPr>
              <a:t> </a:t>
            </a:r>
            <a:r>
              <a:rPr lang="es-ES_tradnl" sz="1000" dirty="0" err="1" smtClean="0">
                <a:latin typeface="Andale Mono"/>
              </a:rPr>
              <a:t>code</a:t>
            </a:r>
            <a:endParaRPr lang="es-ES_tradnl" sz="1000" dirty="0" smtClean="0">
              <a:latin typeface="Andale Mono"/>
            </a:endParaRPr>
          </a:p>
          <a:p>
            <a:r>
              <a:rPr lang="es-ES_tradnl" sz="1000" dirty="0" err="1" smtClean="0">
                <a:latin typeface="Andale Mono"/>
              </a:rPr>
              <a:t>PartitionWriterPass</a:t>
            </a:r>
            <a:r>
              <a:rPr lang="es-ES_tradnl" sz="1000" dirty="0" smtClean="0">
                <a:latin typeface="Andale Mono"/>
              </a:rPr>
              <a:t>::</a:t>
            </a:r>
            <a:r>
              <a:rPr lang="es-ES_tradnl" sz="1000" dirty="0" err="1" smtClean="0">
                <a:latin typeface="Andale Mono"/>
              </a:rPr>
              <a:t>runOnModule</a:t>
            </a:r>
            <a:r>
              <a:rPr lang="es-ES_tradnl" sz="1000" dirty="0" smtClean="0">
                <a:latin typeface="Andale Mono"/>
              </a:rPr>
              <a:t>() -- Original </a:t>
            </a:r>
            <a:r>
              <a:rPr lang="es-ES_tradnl" sz="1000" dirty="0" err="1" smtClean="0">
                <a:latin typeface="Andale Mono"/>
              </a:rPr>
              <a:t>module's</a:t>
            </a:r>
            <a:r>
              <a:rPr lang="es-ES_tradnl" sz="1000" dirty="0" smtClean="0">
                <a:latin typeface="Andale Mono"/>
              </a:rPr>
              <a:t> </a:t>
            </a:r>
            <a:r>
              <a:rPr lang="es-ES_tradnl" sz="1000" dirty="0" err="1" smtClean="0">
                <a:latin typeface="Andale Mono"/>
              </a:rPr>
              <a:t>functions</a:t>
            </a:r>
            <a:r>
              <a:rPr lang="es-ES_tradnl" sz="1000" dirty="0" smtClean="0">
                <a:latin typeface="Andale Mono"/>
              </a:rPr>
              <a:t>:</a:t>
            </a:r>
          </a:p>
          <a:p>
            <a:r>
              <a:rPr lang="es-ES_tradnl" sz="1000" dirty="0" smtClean="0">
                <a:latin typeface="Andale Mono"/>
              </a:rPr>
              <a:t>	</a:t>
            </a:r>
            <a:r>
              <a:rPr lang="es-ES_tradnl" sz="1000" dirty="0" err="1" smtClean="0">
                <a:latin typeface="Andale Mono"/>
              </a:rPr>
              <a:t>odd</a:t>
            </a:r>
            <a:r>
              <a:rPr lang="es-ES_tradnl" sz="1000" dirty="0" smtClean="0">
                <a:latin typeface="Andale Mono"/>
              </a:rPr>
              <a:t> </a:t>
            </a:r>
            <a:r>
              <a:rPr lang="es-ES_tradnl" sz="1000" dirty="0" err="1" smtClean="0">
                <a:latin typeface="Andale Mono"/>
              </a:rPr>
              <a:t>with</a:t>
            </a:r>
            <a:r>
              <a:rPr lang="es-ES_tradnl" sz="1000" dirty="0" smtClean="0">
                <a:latin typeface="Andale Mono"/>
              </a:rPr>
              <a:t> </a:t>
            </a:r>
            <a:r>
              <a:rPr lang="es-ES_tradnl" sz="1000" dirty="0" err="1" smtClean="0">
                <a:latin typeface="Andale Mono"/>
              </a:rPr>
              <a:t>BBs</a:t>
            </a:r>
            <a:r>
              <a:rPr lang="es-ES_tradnl" sz="1000" dirty="0" smtClean="0">
                <a:latin typeface="Andale Mono"/>
              </a:rPr>
              <a:t>:</a:t>
            </a:r>
          </a:p>
          <a:p>
            <a:r>
              <a:rPr lang="es-ES_tradnl" sz="1000" dirty="0" smtClean="0">
                <a:latin typeface="Andale Mono"/>
              </a:rPr>
              <a:t>		</a:t>
            </a:r>
            <a:r>
              <a:rPr lang="es-ES_tradnl" sz="1000" dirty="0" err="1" smtClean="0">
                <a:latin typeface="Andale Mono"/>
              </a:rPr>
              <a:t>entry</a:t>
            </a:r>
            <a:r>
              <a:rPr lang="es-ES_tradnl" sz="1000" dirty="0" smtClean="0">
                <a:latin typeface="Andale Mono"/>
              </a:rPr>
              <a:t> --&gt; CPU</a:t>
            </a:r>
          </a:p>
          <a:p>
            <a:r>
              <a:rPr lang="es-ES_tradnl" sz="1000" dirty="0" smtClean="0">
                <a:latin typeface="Andale Mono"/>
              </a:rPr>
              <a:t>	</a:t>
            </a:r>
            <a:r>
              <a:rPr lang="es-ES_tradnl" sz="1000" dirty="0" err="1" smtClean="0">
                <a:latin typeface="Andale Mono"/>
              </a:rPr>
              <a:t>main</a:t>
            </a:r>
            <a:r>
              <a:rPr lang="es-ES_tradnl" sz="1000" dirty="0" smtClean="0">
                <a:latin typeface="Andale Mono"/>
              </a:rPr>
              <a:t> </a:t>
            </a:r>
            <a:r>
              <a:rPr lang="es-ES_tradnl" sz="1000" dirty="0" err="1" smtClean="0">
                <a:latin typeface="Andale Mono"/>
              </a:rPr>
              <a:t>with</a:t>
            </a:r>
            <a:r>
              <a:rPr lang="es-ES_tradnl" sz="1000" dirty="0" smtClean="0">
                <a:latin typeface="Andale Mono"/>
              </a:rPr>
              <a:t> </a:t>
            </a:r>
            <a:r>
              <a:rPr lang="es-ES_tradnl" sz="1000" dirty="0" err="1" smtClean="0">
                <a:latin typeface="Andale Mono"/>
              </a:rPr>
              <a:t>BBs</a:t>
            </a:r>
            <a:r>
              <a:rPr lang="es-ES_tradnl" sz="1000" dirty="0" smtClean="0">
                <a:latin typeface="Andale Mono"/>
              </a:rPr>
              <a:t>:</a:t>
            </a:r>
          </a:p>
          <a:p>
            <a:r>
              <a:rPr lang="es-ES_tradnl" sz="1000" dirty="0" smtClean="0">
                <a:latin typeface="Andale Mono"/>
              </a:rPr>
              <a:t>		</a:t>
            </a:r>
            <a:r>
              <a:rPr lang="es-ES_tradnl" sz="1000" dirty="0" err="1" smtClean="0">
                <a:latin typeface="Andale Mono"/>
              </a:rPr>
              <a:t>entry</a:t>
            </a:r>
            <a:r>
              <a:rPr lang="es-ES_tradnl" sz="1000" dirty="0" smtClean="0">
                <a:latin typeface="Andale Mono"/>
              </a:rPr>
              <a:t> --&gt; CPU</a:t>
            </a:r>
          </a:p>
          <a:p>
            <a:r>
              <a:rPr lang="es-ES_tradnl" sz="1000" dirty="0" smtClean="0">
                <a:latin typeface="Andale Mono"/>
              </a:rPr>
              <a:t>		3 --&gt; CPU</a:t>
            </a:r>
          </a:p>
          <a:p>
            <a:r>
              <a:rPr lang="es-ES_tradnl" sz="1000" dirty="0" smtClean="0">
                <a:latin typeface="Andale Mono"/>
              </a:rPr>
              <a:t>		</a:t>
            </a:r>
            <a:r>
              <a:rPr lang="es-ES_tradnl" sz="1000" dirty="0" err="1" smtClean="0">
                <a:latin typeface="Andale Mono"/>
              </a:rPr>
              <a:t>beforeHeader</a:t>
            </a:r>
            <a:r>
              <a:rPr lang="es-ES_tradnl" sz="1000" dirty="0" smtClean="0">
                <a:latin typeface="Andale Mono"/>
              </a:rPr>
              <a:t> --&gt; CPU</a:t>
            </a:r>
          </a:p>
          <a:p>
            <a:r>
              <a:rPr lang="es-ES_tradnl" sz="1000" dirty="0" smtClean="0">
                <a:latin typeface="Andale Mono"/>
              </a:rPr>
              <a:t>		8 --&gt; </a:t>
            </a:r>
            <a:r>
              <a:rPr lang="es-ES_tradnl" sz="1000" dirty="0" err="1" smtClean="0">
                <a:latin typeface="Andale Mono"/>
              </a:rPr>
              <a:t>CPU_SIMD</a:t>
            </a:r>
            <a:endParaRPr lang="es-ES_tradnl" sz="1000" dirty="0" smtClean="0">
              <a:latin typeface="Andale Mono"/>
            </a:endParaRPr>
          </a:p>
          <a:p>
            <a:r>
              <a:rPr lang="es-ES_tradnl" sz="1000" dirty="0" smtClean="0">
                <a:latin typeface="Andale Mono"/>
              </a:rPr>
              <a:t>		9 --&gt; </a:t>
            </a:r>
            <a:r>
              <a:rPr lang="es-ES_tradnl" sz="1000" dirty="0" err="1" smtClean="0">
                <a:latin typeface="Andale Mono"/>
              </a:rPr>
              <a:t>CPU_SIMD</a:t>
            </a:r>
            <a:endParaRPr lang="es-ES_tradnl" sz="1000" dirty="0" smtClean="0">
              <a:latin typeface="Andale Mono"/>
            </a:endParaRPr>
          </a:p>
          <a:p>
            <a:r>
              <a:rPr lang="es-ES_tradnl" sz="1000" dirty="0" smtClean="0">
                <a:latin typeface="Andale Mono"/>
              </a:rPr>
              <a:t>		13 --&gt; CPU</a:t>
            </a:r>
          </a:p>
          <a:p>
            <a:r>
              <a:rPr lang="es-ES_tradnl" sz="1000" dirty="0" smtClean="0">
                <a:latin typeface="Andale Mono"/>
              </a:rPr>
              <a:t>		</a:t>
            </a:r>
            <a:r>
              <a:rPr lang="es-ES_tradnl" sz="1000" dirty="0" err="1" smtClean="0">
                <a:latin typeface="Andale Mono"/>
              </a:rPr>
              <a:t>afterHeader</a:t>
            </a:r>
            <a:r>
              <a:rPr lang="es-ES_tradnl" sz="1000" dirty="0" smtClean="0">
                <a:latin typeface="Andale Mono"/>
              </a:rPr>
              <a:t> --&gt; CPU</a:t>
            </a:r>
          </a:p>
          <a:p>
            <a:r>
              <a:rPr lang="es-ES_tradnl" sz="1000" dirty="0" smtClean="0">
                <a:latin typeface="Andale Mono"/>
              </a:rPr>
              <a:t>	</a:t>
            </a:r>
            <a:r>
              <a:rPr lang="es-ES_tradnl" sz="1000" dirty="0" err="1" smtClean="0">
                <a:latin typeface="Andale Mono"/>
              </a:rPr>
              <a:t>puts</a:t>
            </a:r>
            <a:r>
              <a:rPr lang="es-ES_tradnl" sz="1000" dirty="0" smtClean="0">
                <a:latin typeface="Andale Mono"/>
              </a:rPr>
              <a:t> </a:t>
            </a:r>
            <a:r>
              <a:rPr lang="es-ES_tradnl" sz="1000" dirty="0" err="1" smtClean="0">
                <a:latin typeface="Andale Mono"/>
              </a:rPr>
              <a:t>with</a:t>
            </a:r>
            <a:r>
              <a:rPr lang="es-ES_tradnl" sz="1000" dirty="0" smtClean="0">
                <a:latin typeface="Andale Mono"/>
              </a:rPr>
              <a:t> </a:t>
            </a:r>
            <a:r>
              <a:rPr lang="es-ES_tradnl" sz="1000" dirty="0" err="1" smtClean="0">
                <a:latin typeface="Andale Mono"/>
              </a:rPr>
              <a:t>BBs</a:t>
            </a:r>
            <a:r>
              <a:rPr lang="es-ES_tradnl" sz="1000" dirty="0" smtClean="0">
                <a:latin typeface="Andale Mono"/>
              </a:rPr>
              <a:t>:</a:t>
            </a:r>
          </a:p>
          <a:p>
            <a:r>
              <a:rPr lang="es-ES_tradnl" sz="1000" dirty="0" err="1" smtClean="0">
                <a:latin typeface="Andale Mono"/>
              </a:rPr>
              <a:t>PartitionWriterPass</a:t>
            </a:r>
            <a:r>
              <a:rPr lang="es-ES_tradnl" sz="1000" dirty="0" smtClean="0">
                <a:latin typeface="Andale Mono"/>
              </a:rPr>
              <a:t>::</a:t>
            </a:r>
            <a:r>
              <a:rPr lang="es-ES_tradnl" sz="1000" dirty="0" err="1" smtClean="0">
                <a:latin typeface="Andale Mono"/>
              </a:rPr>
              <a:t>find_initiators</a:t>
            </a:r>
            <a:r>
              <a:rPr lang="es-ES_tradnl" sz="1000" dirty="0" smtClean="0">
                <a:latin typeface="Andale Mono"/>
              </a:rPr>
              <a:t>() -- </a:t>
            </a:r>
            <a:r>
              <a:rPr lang="es-ES_tradnl" sz="1000" dirty="0" err="1" smtClean="0">
                <a:latin typeface="Andale Mono"/>
              </a:rPr>
              <a:t>Inspecting</a:t>
            </a:r>
            <a:r>
              <a:rPr lang="es-ES_tradnl" sz="1000" dirty="0" smtClean="0">
                <a:latin typeface="Andale Mono"/>
              </a:rPr>
              <a:t> </a:t>
            </a:r>
            <a:r>
              <a:rPr lang="es-ES_tradnl" sz="1000" dirty="0" err="1" smtClean="0">
                <a:latin typeface="Andale Mono"/>
              </a:rPr>
              <a:t>function</a:t>
            </a:r>
            <a:r>
              <a:rPr lang="es-ES_tradnl" sz="1000" dirty="0" smtClean="0">
                <a:latin typeface="Andale Mono"/>
              </a:rPr>
              <a:t> </a:t>
            </a:r>
            <a:r>
              <a:rPr lang="es-ES_tradnl" sz="1000" dirty="0" err="1" smtClean="0">
                <a:latin typeface="Andale Mono"/>
              </a:rPr>
              <a:t>main</a:t>
            </a:r>
            <a:r>
              <a:rPr lang="es-ES_tradnl" sz="1000" dirty="0" smtClean="0">
                <a:latin typeface="Andale Mono"/>
              </a:rPr>
              <a:t>()</a:t>
            </a:r>
          </a:p>
          <a:p>
            <a:r>
              <a:rPr lang="es-ES_tradnl" sz="1000" dirty="0" smtClean="0">
                <a:latin typeface="Andale Mono"/>
              </a:rPr>
              <a:t>	Trivial </a:t>
            </a:r>
            <a:r>
              <a:rPr lang="es-ES_tradnl" sz="1000" dirty="0" err="1" smtClean="0">
                <a:latin typeface="Andale Mono"/>
              </a:rPr>
              <a:t>initiators</a:t>
            </a:r>
            <a:r>
              <a:rPr lang="es-ES_tradnl" sz="1000" dirty="0" smtClean="0">
                <a:latin typeface="Andale Mono"/>
              </a:rPr>
              <a:t>:</a:t>
            </a:r>
          </a:p>
          <a:p>
            <a:r>
              <a:rPr lang="es-ES_tradnl" sz="1000" dirty="0" smtClean="0">
                <a:latin typeface="Andale Mono"/>
              </a:rPr>
              <a:t>		5</a:t>
            </a:r>
          </a:p>
          <a:p>
            <a:r>
              <a:rPr lang="es-ES_tradnl" sz="1000" dirty="0" smtClean="0">
                <a:latin typeface="Andale Mono"/>
              </a:rPr>
              <a:t>		11</a:t>
            </a:r>
          </a:p>
          <a:p>
            <a:r>
              <a:rPr lang="es-ES_tradnl" sz="1000" dirty="0" smtClean="0">
                <a:latin typeface="Andale Mono"/>
              </a:rPr>
              <a:t>	</a:t>
            </a:r>
            <a:r>
              <a:rPr lang="es-ES_tradnl" sz="1000" dirty="0" err="1" smtClean="0">
                <a:latin typeface="Andale Mono"/>
              </a:rPr>
              <a:t>Entry</a:t>
            </a:r>
            <a:r>
              <a:rPr lang="es-ES_tradnl" sz="1000" dirty="0" smtClean="0">
                <a:latin typeface="Andale Mono"/>
              </a:rPr>
              <a:t> </a:t>
            </a:r>
            <a:r>
              <a:rPr lang="es-ES_tradnl" sz="1000" dirty="0" err="1" smtClean="0">
                <a:latin typeface="Andale Mono"/>
              </a:rPr>
              <a:t>block</a:t>
            </a:r>
            <a:r>
              <a:rPr lang="es-ES_tradnl" sz="1000" dirty="0" smtClean="0">
                <a:latin typeface="Andale Mono"/>
              </a:rPr>
              <a:t> </a:t>
            </a:r>
            <a:r>
              <a:rPr lang="es-ES_tradnl" sz="1000" dirty="0" err="1" smtClean="0">
                <a:latin typeface="Andale Mono"/>
              </a:rPr>
              <a:t>initiator</a:t>
            </a:r>
            <a:r>
              <a:rPr lang="es-ES_tradnl" sz="1000" dirty="0" smtClean="0">
                <a:latin typeface="Andale Mono"/>
              </a:rPr>
              <a:t>: </a:t>
            </a:r>
            <a:r>
              <a:rPr lang="es-ES_tradnl" sz="1000" dirty="0" err="1" smtClean="0">
                <a:latin typeface="Andale Mono"/>
              </a:rPr>
              <a:t>entry</a:t>
            </a:r>
            <a:endParaRPr lang="es-ES_tradnl" sz="1000" dirty="0" smtClean="0">
              <a:latin typeface="Andale Mono"/>
            </a:endParaRPr>
          </a:p>
          <a:p>
            <a:r>
              <a:rPr lang="es-ES_tradnl" sz="1000" dirty="0" smtClean="0">
                <a:latin typeface="Andale Mono"/>
              </a:rPr>
              <a:t>	</a:t>
            </a:r>
            <a:r>
              <a:rPr lang="es-ES_tradnl" sz="1000" dirty="0" err="1" smtClean="0">
                <a:latin typeface="Andale Mono"/>
              </a:rPr>
              <a:t>Nontrivial</a:t>
            </a:r>
            <a:r>
              <a:rPr lang="es-ES_tradnl" sz="1000" dirty="0" smtClean="0">
                <a:latin typeface="Andale Mono"/>
              </a:rPr>
              <a:t> </a:t>
            </a:r>
            <a:r>
              <a:rPr lang="es-ES_tradnl" sz="1000" dirty="0" err="1" smtClean="0">
                <a:latin typeface="Andale Mono"/>
              </a:rPr>
              <a:t>initiators</a:t>
            </a:r>
            <a:r>
              <a:rPr lang="es-ES_tradnl" sz="1000" dirty="0" smtClean="0">
                <a:latin typeface="Andale Mono"/>
              </a:rPr>
              <a:t>:</a:t>
            </a:r>
          </a:p>
          <a:p>
            <a:r>
              <a:rPr lang="es-ES_tradnl" sz="1000" dirty="0" smtClean="0">
                <a:latin typeface="Andale Mono"/>
              </a:rPr>
              <a:t>		14</a:t>
            </a:r>
          </a:p>
          <a:p>
            <a:r>
              <a:rPr lang="es-ES_tradnl" sz="1000" dirty="0" smtClean="0">
                <a:latin typeface="Andale Mono"/>
              </a:rPr>
              <a:t>	</a:t>
            </a:r>
            <a:r>
              <a:rPr lang="es-ES_tradnl" sz="1000" dirty="0" err="1" smtClean="0">
                <a:latin typeface="Andale Mono"/>
              </a:rPr>
              <a:t>Results</a:t>
            </a:r>
            <a:r>
              <a:rPr lang="es-ES_tradnl" sz="1000" dirty="0" smtClean="0">
                <a:latin typeface="Andale Mono"/>
              </a:rPr>
              <a:t>:</a:t>
            </a:r>
          </a:p>
          <a:p>
            <a:r>
              <a:rPr lang="es-ES_tradnl" sz="1000" dirty="0" smtClean="0">
                <a:latin typeface="Andale Mono"/>
              </a:rPr>
              <a:t>	</a:t>
            </a:r>
            <a:r>
              <a:rPr lang="es-ES_tradnl" sz="1000" dirty="0" err="1" smtClean="0">
                <a:latin typeface="Andale Mono"/>
              </a:rPr>
              <a:t>entry</a:t>
            </a:r>
            <a:r>
              <a:rPr lang="es-ES_tradnl" sz="1000" dirty="0" smtClean="0">
                <a:latin typeface="Andale Mono"/>
              </a:rPr>
              <a:t> has </a:t>
            </a:r>
            <a:r>
              <a:rPr lang="es-ES_tradnl" sz="1000" dirty="0" err="1" smtClean="0">
                <a:latin typeface="Andale Mono"/>
              </a:rPr>
              <a:t>initiator</a:t>
            </a:r>
            <a:r>
              <a:rPr lang="es-ES_tradnl" sz="1000" dirty="0" smtClean="0">
                <a:latin typeface="Andale Mono"/>
              </a:rPr>
              <a:t> </a:t>
            </a:r>
            <a:r>
              <a:rPr lang="es-ES_tradnl" sz="1000" dirty="0" err="1" smtClean="0">
                <a:latin typeface="Andale Mono"/>
              </a:rPr>
              <a:t>entry</a:t>
            </a:r>
            <a:endParaRPr lang="es-ES_tradnl" sz="1000" dirty="0" smtClean="0">
              <a:latin typeface="Andale Mono"/>
            </a:endParaRPr>
          </a:p>
          <a:p>
            <a:r>
              <a:rPr lang="es-ES_tradnl" sz="1000" dirty="0" smtClean="0">
                <a:latin typeface="Andale Mono"/>
              </a:rPr>
              <a:t>	</a:t>
            </a:r>
            <a:r>
              <a:rPr lang="es-ES_tradnl" sz="1000" dirty="0" err="1" smtClean="0">
                <a:latin typeface="Andale Mono"/>
              </a:rPr>
              <a:t>beforeHeader</a:t>
            </a:r>
            <a:r>
              <a:rPr lang="es-ES_tradnl" sz="1000" dirty="0" smtClean="0">
                <a:latin typeface="Andale Mono"/>
              </a:rPr>
              <a:t> has </a:t>
            </a:r>
            <a:r>
              <a:rPr lang="es-ES_tradnl" sz="1000" dirty="0" err="1" smtClean="0">
                <a:latin typeface="Andale Mono"/>
              </a:rPr>
              <a:t>initiator</a:t>
            </a:r>
            <a:r>
              <a:rPr lang="es-ES_tradnl" sz="1000" dirty="0" smtClean="0">
                <a:latin typeface="Andale Mono"/>
              </a:rPr>
              <a:t> </a:t>
            </a:r>
            <a:r>
              <a:rPr lang="es-ES_tradnl" sz="1000" dirty="0" err="1" smtClean="0">
                <a:latin typeface="Andale Mono"/>
              </a:rPr>
              <a:t>entry</a:t>
            </a:r>
            <a:endParaRPr lang="es-ES_tradnl" sz="1000" dirty="0" smtClean="0">
              <a:latin typeface="Andale Mono"/>
            </a:endParaRPr>
          </a:p>
          <a:p>
            <a:r>
              <a:rPr lang="es-ES_tradnl" sz="1000" dirty="0" smtClean="0">
                <a:latin typeface="Andale Mono"/>
              </a:rPr>
              <a:t>	5 has </a:t>
            </a:r>
            <a:r>
              <a:rPr lang="es-ES_tradnl" sz="1000" dirty="0" err="1" smtClean="0">
                <a:latin typeface="Andale Mono"/>
              </a:rPr>
              <a:t>initiator</a:t>
            </a:r>
            <a:r>
              <a:rPr lang="es-ES_tradnl" sz="1000" dirty="0" smtClean="0">
                <a:latin typeface="Andale Mono"/>
              </a:rPr>
              <a:t> 5</a:t>
            </a:r>
          </a:p>
          <a:p>
            <a:r>
              <a:rPr lang="es-ES_tradnl" sz="1000" dirty="0" smtClean="0">
                <a:latin typeface="Andale Mono"/>
              </a:rPr>
              <a:t>	11 has </a:t>
            </a:r>
            <a:r>
              <a:rPr lang="es-ES_tradnl" sz="1000" dirty="0" err="1" smtClean="0">
                <a:latin typeface="Andale Mono"/>
              </a:rPr>
              <a:t>initiator</a:t>
            </a:r>
            <a:r>
              <a:rPr lang="es-ES_tradnl" sz="1000" dirty="0" smtClean="0">
                <a:latin typeface="Andale Mono"/>
              </a:rPr>
              <a:t> 11</a:t>
            </a:r>
          </a:p>
          <a:p>
            <a:r>
              <a:rPr lang="es-ES_tradnl" sz="1000" dirty="0" smtClean="0">
                <a:latin typeface="Andale Mono"/>
              </a:rPr>
              <a:t>	12 has </a:t>
            </a:r>
            <a:r>
              <a:rPr lang="es-ES_tradnl" sz="1000" dirty="0" err="1" smtClean="0">
                <a:latin typeface="Andale Mono"/>
              </a:rPr>
              <a:t>initiator</a:t>
            </a:r>
            <a:r>
              <a:rPr lang="es-ES_tradnl" sz="1000" dirty="0" smtClean="0">
                <a:latin typeface="Andale Mono"/>
              </a:rPr>
              <a:t> 11</a:t>
            </a:r>
          </a:p>
          <a:p>
            <a:r>
              <a:rPr lang="es-ES_tradnl" sz="1000" dirty="0" smtClean="0">
                <a:latin typeface="Andale Mono"/>
              </a:rPr>
              <a:t>[</a:t>
            </a:r>
            <a:r>
              <a:rPr lang="es-ES_tradnl" sz="1000" dirty="0" err="1" smtClean="0">
                <a:latin typeface="Andale Mono"/>
              </a:rPr>
              <a:t>PartitionWriterPass</a:t>
            </a:r>
            <a:r>
              <a:rPr lang="es-ES_tradnl" sz="1000" dirty="0" smtClean="0">
                <a:latin typeface="Andale Mono"/>
              </a:rPr>
              <a:t>] Module </a:t>
            </a:r>
            <a:r>
              <a:rPr lang="es-ES_tradnl" sz="1000" dirty="0" err="1" smtClean="0">
                <a:latin typeface="Andale Mono"/>
              </a:rPr>
              <a:t>CPU.part</a:t>
            </a:r>
            <a:r>
              <a:rPr lang="es-ES_tradnl" sz="1000" dirty="0" smtClean="0">
                <a:latin typeface="Andale Mono"/>
              </a:rPr>
              <a:t> </a:t>
            </a:r>
            <a:r>
              <a:rPr lang="es-ES_tradnl" sz="1000" dirty="0" err="1" smtClean="0">
                <a:latin typeface="Andale Mono"/>
              </a:rPr>
              <a:t>generated</a:t>
            </a:r>
            <a:endParaRPr lang="es-ES_tradnl" sz="1000" dirty="0" smtClean="0">
              <a:latin typeface="Andale Mono"/>
            </a:endParaRPr>
          </a:p>
          <a:p>
            <a:r>
              <a:rPr lang="es-ES_tradnl" sz="1000" dirty="0" smtClean="0">
                <a:latin typeface="Andale Mono"/>
              </a:rPr>
              <a:t>[</a:t>
            </a:r>
            <a:r>
              <a:rPr lang="es-ES_tradnl" sz="1000" dirty="0" err="1" smtClean="0">
                <a:latin typeface="Andale Mono"/>
              </a:rPr>
              <a:t>PartitionWriterPass</a:t>
            </a:r>
            <a:r>
              <a:rPr lang="es-ES_tradnl" sz="1000" dirty="0" smtClean="0">
                <a:latin typeface="Andale Mono"/>
              </a:rPr>
              <a:t>] Module </a:t>
            </a:r>
            <a:r>
              <a:rPr lang="es-ES_tradnl" sz="1000" dirty="0" err="1" smtClean="0">
                <a:latin typeface="Andale Mono"/>
              </a:rPr>
              <a:t>CPU_SIMD.part</a:t>
            </a:r>
            <a:r>
              <a:rPr lang="es-ES_tradnl" sz="1000" dirty="0" smtClean="0">
                <a:latin typeface="Andale Mono"/>
              </a:rPr>
              <a:t> </a:t>
            </a:r>
            <a:r>
              <a:rPr lang="es-ES_tradnl" sz="1000" dirty="0" err="1" smtClean="0">
                <a:latin typeface="Andale Mono"/>
              </a:rPr>
              <a:t>generated</a:t>
            </a:r>
            <a:endParaRPr lang="es-ES_tradnl" sz="1000" dirty="0" smtClean="0">
              <a:latin typeface="Andale Mono"/>
            </a:endParaRPr>
          </a:p>
          <a:p>
            <a:r>
              <a:rPr lang="es-ES_tradnl" sz="1000" dirty="0" err="1" smtClean="0">
                <a:latin typeface="Andale Mono"/>
              </a:rPr>
              <a:t>Partitioned</a:t>
            </a:r>
            <a:r>
              <a:rPr lang="es-ES_tradnl" sz="1000" dirty="0" smtClean="0">
                <a:latin typeface="Andale Mono"/>
              </a:rPr>
              <a:t> </a:t>
            </a:r>
            <a:r>
              <a:rPr lang="es-ES_tradnl" sz="1000" dirty="0" err="1" smtClean="0">
                <a:latin typeface="Andale Mono"/>
              </a:rPr>
              <a:t>hello.ir</a:t>
            </a:r>
            <a:endParaRPr lang="es-ES_tradnl" sz="1000" dirty="0" smtClean="0">
              <a:latin typeface="Andale Mono"/>
            </a:endParaRPr>
          </a:p>
          <a:p>
            <a:endParaRPr lang="es-ES_tradnl" sz="1000" dirty="0" err="1" smtClean="0">
              <a:latin typeface="Andale Mono"/>
            </a:endParaRPr>
          </a:p>
        </p:txBody>
      </p:sp>
      <p:sp>
        <p:nvSpPr>
          <p:cNvPr id="16" name="Rectángulo 15"/>
          <p:cNvSpPr/>
          <p:nvPr userDrawn="1"/>
        </p:nvSpPr>
        <p:spPr>
          <a:xfrm>
            <a:off x="-304800" y="-304800"/>
            <a:ext cx="9677400" cy="7391400"/>
          </a:xfrm>
          <a:prstGeom prst="rect">
            <a:avLst/>
          </a:prstGeom>
          <a:solidFill>
            <a:srgbClr val="CFFFE5">
              <a:alpha val="85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-1219200"/>
            <a:ext cx="8839200" cy="319110"/>
          </a:xfrm>
        </p:spPr>
        <p:txBody>
          <a:bodyPr>
            <a:noAutofit/>
          </a:bodyPr>
          <a:lstStyle>
            <a:lvl1pPr algn="ctr">
              <a:defRPr sz="3200" b="1">
                <a:solidFill>
                  <a:srgbClr val="406148"/>
                </a:solidFill>
              </a:defRPr>
            </a:lvl1pPr>
          </a:lstStyle>
          <a:p>
            <a:endParaRPr lang="es-ES" dirty="0"/>
          </a:p>
        </p:txBody>
      </p:sp>
      <p:pic>
        <p:nvPicPr>
          <p:cNvPr id="11" name="Imagen 10" descr="DIE log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29000" y="1295400"/>
            <a:ext cx="2248349" cy="914400"/>
          </a:xfrm>
          <a:prstGeom prst="rect">
            <a:avLst/>
          </a:prstGeom>
        </p:spPr>
      </p:pic>
      <p:pic>
        <p:nvPicPr>
          <p:cNvPr id="13" name="Imagen 12" descr="etsit2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657600" y="3505200"/>
            <a:ext cx="1951630" cy="19812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 smtClean="0"/>
              <a:t>Mapping Applications To Architectures for Heterogeneous High Performance Computing</a:t>
            </a: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36869-19CC-4464-B3AA-369171577129}" type="slidenum">
              <a:rPr lang="es-ES" smtClean="0"/>
              <a:pPr/>
              <a:t>‹Nr.›</a:t>
            </a:fld>
            <a:endParaRPr lang="es-E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r:id="rId1"/>
    <p:sldLayoutId r:id="rId2"/>
    <p:sldLayoutId r:id="rId3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df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Turning Control Flow Graphs into Callgraphs</a:t>
            </a:r>
            <a:br>
              <a:rPr lang="es-ES" dirty="0" smtClean="0"/>
            </a:br>
            <a:r>
              <a:rPr lang="es-ES" dirty="0" smtClean="0"/>
              <a:t/>
            </a:r>
            <a:br>
              <a:rPr lang="es-ES" dirty="0" smtClean="0"/>
            </a:br>
            <a:r>
              <a:rPr lang="es-ES" sz="2444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Transformation of partitioned codes for</a:t>
            </a:r>
            <a:br>
              <a:rPr lang="es-ES" sz="2444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s-ES" sz="2444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execution in heterogeneous architectures</a:t>
            </a:r>
            <a:endParaRPr lang="es-ES_tradnl" sz="2444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5800" y="3633774"/>
            <a:ext cx="7734344" cy="1395426"/>
          </a:xfrm>
        </p:spPr>
        <p:txBody>
          <a:bodyPr>
            <a:normAutofit fontScale="85000" lnSpcReduction="20000"/>
          </a:bodyPr>
          <a:lstStyle/>
          <a:p>
            <a:r>
              <a:rPr lang="es-ES_tradnl" dirty="0" smtClean="0"/>
              <a:t>PABLO BARRIO</a:t>
            </a:r>
          </a:p>
          <a:p>
            <a:r>
              <a:rPr lang="es-ES_tradnl" dirty="0" smtClean="0"/>
              <a:t>TOBIAS KENTER</a:t>
            </a:r>
          </a:p>
          <a:p>
            <a:r>
              <a:rPr lang="es-ES_tradnl" dirty="0" smtClean="0"/>
              <a:t>CARLOS CARRERAS</a:t>
            </a:r>
          </a:p>
          <a:p>
            <a:r>
              <a:rPr lang="es-ES_tradnl" dirty="0" smtClean="0"/>
              <a:t>CHRISTIAN PLESSL</a:t>
            </a:r>
          </a:p>
          <a:p>
            <a:r>
              <a:rPr lang="es-ES_tradnl" dirty="0" smtClean="0"/>
              <a:t>ROBERTO SIERRA</a:t>
            </a:r>
            <a:endParaRPr lang="es-ES_trad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Outline</a:t>
            </a:r>
            <a:endParaRPr lang="es-ES_tradnl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936869-19CC-4464-B3AA-369171577129}" type="slidenum">
              <a:rPr lang="es-ES" smtClean="0"/>
              <a:pPr/>
              <a:t>10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Turning CFGs into callgraphs</a:t>
            </a:r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533400" y="1302127"/>
            <a:ext cx="83820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s-ES_tradnl" sz="3200" dirty="0" err="1" smtClean="0">
                <a:solidFill>
                  <a:srgbClr val="406148"/>
                </a:solidFill>
              </a:rPr>
              <a:t>Heterogeneous</a:t>
            </a:r>
            <a:r>
              <a:rPr lang="es-ES_tradnl" sz="3200" dirty="0" smtClean="0">
                <a:solidFill>
                  <a:srgbClr val="406148"/>
                </a:solidFill>
              </a:rPr>
              <a:t> </a:t>
            </a:r>
            <a:r>
              <a:rPr lang="es-ES_tradnl" sz="3200" dirty="0" err="1" smtClean="0">
                <a:solidFill>
                  <a:srgbClr val="406148"/>
                </a:solidFill>
              </a:rPr>
              <a:t>High</a:t>
            </a:r>
            <a:r>
              <a:rPr lang="es-ES_tradnl" sz="3200" dirty="0" smtClean="0">
                <a:solidFill>
                  <a:srgbClr val="406148"/>
                </a:solidFill>
              </a:rPr>
              <a:t> Performance </a:t>
            </a:r>
            <a:r>
              <a:rPr lang="es-ES_tradnl" sz="3200" dirty="0" err="1" smtClean="0">
                <a:solidFill>
                  <a:srgbClr val="406148"/>
                </a:solidFill>
              </a:rPr>
              <a:t>Computing</a:t>
            </a:r>
            <a:endParaRPr lang="es-ES_tradnl" sz="3200" dirty="0" smtClean="0">
              <a:solidFill>
                <a:srgbClr val="406148"/>
              </a:solidFill>
            </a:endParaRPr>
          </a:p>
          <a:p>
            <a:pPr marL="457200" indent="-457200">
              <a:buAutoNum type="arabicPeriod"/>
            </a:pPr>
            <a:endParaRPr lang="es-ES_tradnl" sz="3200" dirty="0" smtClean="0">
              <a:solidFill>
                <a:srgbClr val="406148"/>
              </a:solidFill>
            </a:endParaRPr>
          </a:p>
          <a:p>
            <a:pPr marL="457200" indent="-457200"/>
            <a:endParaRPr lang="es-ES_tradnl" sz="3200" dirty="0" smtClean="0">
              <a:solidFill>
                <a:srgbClr val="406148"/>
              </a:solidFill>
            </a:endParaRPr>
          </a:p>
          <a:p>
            <a:pPr marL="457200" indent="-457200">
              <a:buAutoNum type="arabicPeriod"/>
            </a:pPr>
            <a:r>
              <a:rPr lang="es-ES_tradnl" sz="3200" dirty="0" err="1" smtClean="0">
                <a:solidFill>
                  <a:srgbClr val="406148"/>
                </a:solidFill>
              </a:rPr>
              <a:t>Compilation</a:t>
            </a:r>
            <a:r>
              <a:rPr lang="es-ES_tradnl" sz="3200" dirty="0" smtClean="0">
                <a:solidFill>
                  <a:srgbClr val="406148"/>
                </a:solidFill>
              </a:rPr>
              <a:t> </a:t>
            </a:r>
            <a:r>
              <a:rPr lang="es-ES_tradnl" sz="3200" dirty="0" err="1" smtClean="0">
                <a:solidFill>
                  <a:srgbClr val="406148"/>
                </a:solidFill>
              </a:rPr>
              <a:t>toolchain</a:t>
            </a:r>
            <a:endParaRPr lang="es-ES_tradnl" sz="3200" dirty="0" smtClean="0">
              <a:solidFill>
                <a:srgbClr val="406148"/>
              </a:solidFill>
            </a:endParaRPr>
          </a:p>
          <a:p>
            <a:pPr marL="457200" indent="-457200"/>
            <a:endParaRPr lang="es-ES_tradnl" sz="3200" dirty="0" smtClean="0">
              <a:solidFill>
                <a:srgbClr val="406148"/>
              </a:solidFill>
            </a:endParaRPr>
          </a:p>
          <a:p>
            <a:pPr marL="457200" indent="-457200">
              <a:buAutoNum type="arabicPeriod"/>
            </a:pPr>
            <a:endParaRPr lang="es-ES_tradnl" sz="3200" dirty="0" smtClean="0">
              <a:solidFill>
                <a:srgbClr val="406148"/>
              </a:solidFill>
            </a:endParaRPr>
          </a:p>
          <a:p>
            <a:pPr marL="457200" indent="-457200">
              <a:buAutoNum type="arabicPeriod"/>
            </a:pPr>
            <a:r>
              <a:rPr lang="es-ES_tradnl" sz="3200" b="1" dirty="0" err="1" smtClean="0">
                <a:solidFill>
                  <a:srgbClr val="406148"/>
                </a:solidFill>
              </a:rPr>
              <a:t>Code</a:t>
            </a:r>
            <a:r>
              <a:rPr lang="es-ES_tradnl" sz="3200" b="1" dirty="0" smtClean="0">
                <a:solidFill>
                  <a:srgbClr val="406148"/>
                </a:solidFill>
              </a:rPr>
              <a:t> </a:t>
            </a:r>
            <a:r>
              <a:rPr lang="es-ES_tradnl" sz="3200" b="1" dirty="0" err="1" smtClean="0">
                <a:solidFill>
                  <a:srgbClr val="406148"/>
                </a:solidFill>
              </a:rPr>
              <a:t>refactoring</a:t>
            </a:r>
            <a:r>
              <a:rPr lang="es-ES_tradnl" sz="3200" b="1" dirty="0" smtClean="0">
                <a:solidFill>
                  <a:srgbClr val="406148"/>
                </a:solidFill>
              </a:rPr>
              <a:t> </a:t>
            </a:r>
            <a:r>
              <a:rPr lang="es-ES_tradnl" sz="3200" b="1" dirty="0" err="1" smtClean="0">
                <a:solidFill>
                  <a:srgbClr val="406148"/>
                </a:solidFill>
              </a:rPr>
              <a:t>for</a:t>
            </a:r>
            <a:r>
              <a:rPr lang="es-ES_tradnl" sz="3200" b="1" dirty="0" smtClean="0">
                <a:solidFill>
                  <a:srgbClr val="406148"/>
                </a:solidFill>
              </a:rPr>
              <a:t> </a:t>
            </a:r>
            <a:r>
              <a:rPr lang="es-ES_tradnl" sz="3200" b="1" dirty="0" err="1" smtClean="0">
                <a:solidFill>
                  <a:srgbClr val="406148"/>
                </a:solidFill>
              </a:rPr>
              <a:t>execution</a:t>
            </a:r>
            <a:r>
              <a:rPr lang="es-ES_tradnl" sz="3200" b="1" dirty="0" smtClean="0">
                <a:solidFill>
                  <a:srgbClr val="406148"/>
                </a:solidFill>
              </a:rPr>
              <a:t> in </a:t>
            </a:r>
            <a:r>
              <a:rPr lang="es-ES_tradnl" sz="3200" b="1" dirty="0" err="1" smtClean="0">
                <a:solidFill>
                  <a:srgbClr val="406148"/>
                </a:solidFill>
              </a:rPr>
              <a:t>heterogeneous</a:t>
            </a:r>
            <a:r>
              <a:rPr lang="es-ES_tradnl" sz="3200" b="1" dirty="0" smtClean="0">
                <a:solidFill>
                  <a:srgbClr val="406148"/>
                </a:solidFill>
              </a:rPr>
              <a:t> platforms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Function</a:t>
            </a:r>
            <a:r>
              <a:rPr lang="es-ES_tradnl" dirty="0" smtClean="0"/>
              <a:t>-</a:t>
            </a:r>
            <a:r>
              <a:rPr lang="es-ES_tradnl" dirty="0" err="1" smtClean="0"/>
              <a:t>based</a:t>
            </a:r>
            <a:r>
              <a:rPr lang="es-ES_tradnl" dirty="0" smtClean="0"/>
              <a:t> control </a:t>
            </a:r>
            <a:r>
              <a:rPr lang="es-ES_tradnl" dirty="0" err="1" smtClean="0"/>
              <a:t>flow</a:t>
            </a:r>
            <a:endParaRPr lang="es-ES_tradnl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936869-19CC-4464-B3AA-369171577129}" type="slidenum">
              <a:rPr lang="es-ES" smtClean="0"/>
              <a:pPr/>
              <a:t>11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Turning CFGs into callgraphs</a:t>
            </a:r>
            <a:endParaRPr lang="es-ES" dirty="0"/>
          </a:p>
        </p:txBody>
      </p:sp>
      <p:sp>
        <p:nvSpPr>
          <p:cNvPr id="7" name="Rectángulo 6"/>
          <p:cNvSpPr/>
          <p:nvPr/>
        </p:nvSpPr>
        <p:spPr>
          <a:xfrm>
            <a:off x="685800" y="1066800"/>
            <a:ext cx="1295400" cy="1219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1600">
                <a:solidFill>
                  <a:schemeClr val="tx1"/>
                </a:solidFill>
                <a:latin typeface="Andale Mono"/>
              </a:rPr>
              <a:t>BB_A:</a:t>
            </a:r>
          </a:p>
          <a:p>
            <a:endParaRPr lang="es-ES_tradnl" sz="1600">
              <a:solidFill>
                <a:schemeClr val="tx1"/>
              </a:solidFill>
              <a:latin typeface="Andale Mono"/>
            </a:endParaRPr>
          </a:p>
          <a:p>
            <a:r>
              <a:rPr lang="es-ES_tradnl" sz="1600">
                <a:solidFill>
                  <a:schemeClr val="tx1"/>
                </a:solidFill>
                <a:latin typeface="Andale Mono"/>
              </a:rPr>
              <a:t> ...</a:t>
            </a:r>
          </a:p>
          <a:p>
            <a:r>
              <a:rPr lang="es-ES_tradnl" sz="1600">
                <a:solidFill>
                  <a:schemeClr val="tx1"/>
                </a:solidFill>
                <a:latin typeface="Andale Mono"/>
              </a:rPr>
              <a:t> jmp BB_B</a:t>
            </a:r>
          </a:p>
        </p:txBody>
      </p:sp>
      <p:sp>
        <p:nvSpPr>
          <p:cNvPr id="8" name="Rectángulo 7"/>
          <p:cNvSpPr/>
          <p:nvPr/>
        </p:nvSpPr>
        <p:spPr>
          <a:xfrm>
            <a:off x="685800" y="2971800"/>
            <a:ext cx="1295399" cy="1143000"/>
          </a:xfrm>
          <a:prstGeom prst="rect">
            <a:avLst/>
          </a:prstGeom>
          <a:solidFill>
            <a:srgbClr val="ADFFAC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1600">
                <a:solidFill>
                  <a:schemeClr val="tx1"/>
                </a:solidFill>
                <a:latin typeface="Andale Mono"/>
              </a:rPr>
              <a:t>BB_B:</a:t>
            </a:r>
          </a:p>
          <a:p>
            <a:endParaRPr lang="es-ES_tradnl" sz="1600">
              <a:solidFill>
                <a:schemeClr val="tx1"/>
              </a:solidFill>
              <a:latin typeface="Andale Mono"/>
            </a:endParaRPr>
          </a:p>
          <a:p>
            <a:r>
              <a:rPr lang="es-ES_tradnl" sz="1600">
                <a:solidFill>
                  <a:schemeClr val="tx1"/>
                </a:solidFill>
                <a:latin typeface="Andale Mono"/>
              </a:rPr>
              <a:t> ...</a:t>
            </a:r>
          </a:p>
          <a:p>
            <a:r>
              <a:rPr lang="es-ES_tradnl" sz="1600">
                <a:solidFill>
                  <a:schemeClr val="tx1"/>
                </a:solidFill>
                <a:latin typeface="Andale Mono"/>
              </a:rPr>
              <a:t> jne A, C</a:t>
            </a:r>
          </a:p>
        </p:txBody>
      </p:sp>
      <p:sp>
        <p:nvSpPr>
          <p:cNvPr id="9" name="Rectángulo 8"/>
          <p:cNvSpPr/>
          <p:nvPr/>
        </p:nvSpPr>
        <p:spPr>
          <a:xfrm>
            <a:off x="838200" y="4724400"/>
            <a:ext cx="990599" cy="914400"/>
          </a:xfrm>
          <a:prstGeom prst="rect">
            <a:avLst/>
          </a:prstGeom>
          <a:solidFill>
            <a:srgbClr val="7DBD8D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1600">
                <a:solidFill>
                  <a:schemeClr val="tx1"/>
                </a:solidFill>
                <a:latin typeface="Andale Mono"/>
              </a:rPr>
              <a:t>BB_C:</a:t>
            </a:r>
          </a:p>
          <a:p>
            <a:endParaRPr lang="es-ES_tradnl" sz="1600">
              <a:solidFill>
                <a:schemeClr val="tx1"/>
              </a:solidFill>
              <a:latin typeface="Andale Mono"/>
            </a:endParaRPr>
          </a:p>
          <a:p>
            <a:r>
              <a:rPr lang="es-ES_tradnl" sz="1600">
                <a:solidFill>
                  <a:schemeClr val="tx1"/>
                </a:solidFill>
                <a:latin typeface="Andale Mono"/>
              </a:rPr>
              <a:t> ...</a:t>
            </a:r>
          </a:p>
        </p:txBody>
      </p:sp>
      <p:cxnSp>
        <p:nvCxnSpPr>
          <p:cNvPr id="11" name="Conector recto de flecha 10"/>
          <p:cNvCxnSpPr>
            <a:stCxn id="7" idx="2"/>
            <a:endCxn id="8" idx="0"/>
          </p:cNvCxnSpPr>
          <p:nvPr/>
        </p:nvCxnSpPr>
        <p:spPr>
          <a:xfrm rot="5400000">
            <a:off x="990600" y="2628900"/>
            <a:ext cx="685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/>
          <p:cNvCxnSpPr>
            <a:stCxn id="8" idx="2"/>
            <a:endCxn id="9" idx="0"/>
          </p:cNvCxnSpPr>
          <p:nvPr/>
        </p:nvCxnSpPr>
        <p:spPr>
          <a:xfrm rot="5400000">
            <a:off x="1028700" y="4419600"/>
            <a:ext cx="6096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ector curvado 15"/>
          <p:cNvCxnSpPr>
            <a:stCxn id="8" idx="1"/>
            <a:endCxn id="7" idx="1"/>
          </p:cNvCxnSpPr>
          <p:nvPr/>
        </p:nvCxnSpPr>
        <p:spPr>
          <a:xfrm rot="10800000">
            <a:off x="685800" y="1676400"/>
            <a:ext cx="1588" cy="1866900"/>
          </a:xfrm>
          <a:prstGeom prst="curvedConnector3">
            <a:avLst>
              <a:gd name="adj1" fmla="val 14395466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ángulo 18"/>
          <p:cNvSpPr/>
          <p:nvPr/>
        </p:nvSpPr>
        <p:spPr>
          <a:xfrm>
            <a:off x="4505168" y="1066800"/>
            <a:ext cx="1524000" cy="1371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1600">
                <a:solidFill>
                  <a:schemeClr val="tx1"/>
                </a:solidFill>
                <a:latin typeface="Andale Mono"/>
              </a:rPr>
              <a:t>BB_A:</a:t>
            </a:r>
          </a:p>
          <a:p>
            <a:endParaRPr lang="es-ES_tradnl" sz="1600">
              <a:solidFill>
                <a:schemeClr val="tx1"/>
              </a:solidFill>
              <a:latin typeface="Andale Mono"/>
            </a:endParaRPr>
          </a:p>
          <a:p>
            <a:r>
              <a:rPr lang="es-ES_tradnl" sz="1600">
                <a:solidFill>
                  <a:schemeClr val="tx1"/>
                </a:solidFill>
                <a:latin typeface="Andale Mono"/>
              </a:rPr>
              <a:t> ...</a:t>
            </a:r>
          </a:p>
          <a:p>
            <a:r>
              <a:rPr lang="es-ES_tradnl" sz="1600">
                <a:solidFill>
                  <a:schemeClr val="tx1"/>
                </a:solidFill>
                <a:latin typeface="Andale Mono"/>
              </a:rPr>
              <a:t> call B()</a:t>
            </a:r>
          </a:p>
          <a:p>
            <a:r>
              <a:rPr lang="es-ES_tradnl" sz="1600">
                <a:solidFill>
                  <a:schemeClr val="tx1"/>
                </a:solidFill>
                <a:latin typeface="Andale Mono"/>
              </a:rPr>
              <a:t> ret</a:t>
            </a:r>
          </a:p>
        </p:txBody>
      </p:sp>
      <p:sp>
        <p:nvSpPr>
          <p:cNvPr id="20" name="Rectángulo 19"/>
          <p:cNvSpPr/>
          <p:nvPr/>
        </p:nvSpPr>
        <p:spPr>
          <a:xfrm>
            <a:off x="4505168" y="2819400"/>
            <a:ext cx="2362200" cy="1447800"/>
          </a:xfrm>
          <a:prstGeom prst="rect">
            <a:avLst/>
          </a:prstGeom>
          <a:solidFill>
            <a:srgbClr val="ADFFAC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1600">
                <a:solidFill>
                  <a:schemeClr val="tx1"/>
                </a:solidFill>
                <a:latin typeface="Andale Mono"/>
              </a:rPr>
              <a:t>BB_B:</a:t>
            </a:r>
          </a:p>
          <a:p>
            <a:endParaRPr lang="es-ES_tradnl" sz="1600">
              <a:solidFill>
                <a:schemeClr val="tx1"/>
              </a:solidFill>
              <a:latin typeface="Andale Mono"/>
            </a:endParaRPr>
          </a:p>
          <a:p>
            <a:r>
              <a:rPr lang="es-ES_tradnl" sz="1600">
                <a:solidFill>
                  <a:schemeClr val="tx1"/>
                </a:solidFill>
                <a:latin typeface="Andale Mono"/>
              </a:rPr>
              <a:t> ...</a:t>
            </a:r>
          </a:p>
          <a:p>
            <a:r>
              <a:rPr lang="es-ES_tradnl" sz="1600">
                <a:solidFill>
                  <a:schemeClr val="tx1"/>
                </a:solidFill>
                <a:latin typeface="Andale Mono"/>
              </a:rPr>
              <a:t> jne callA, callC</a:t>
            </a:r>
          </a:p>
        </p:txBody>
      </p:sp>
      <p:sp>
        <p:nvSpPr>
          <p:cNvPr id="21" name="Rectángulo 20"/>
          <p:cNvSpPr/>
          <p:nvPr/>
        </p:nvSpPr>
        <p:spPr>
          <a:xfrm>
            <a:off x="4505168" y="4724400"/>
            <a:ext cx="990600" cy="838200"/>
          </a:xfrm>
          <a:prstGeom prst="rect">
            <a:avLst/>
          </a:prstGeom>
          <a:solidFill>
            <a:srgbClr val="7DBD8D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1600">
                <a:solidFill>
                  <a:schemeClr val="tx1"/>
                </a:solidFill>
                <a:latin typeface="Andale Mono"/>
              </a:rPr>
              <a:t>BB_C:</a:t>
            </a:r>
          </a:p>
          <a:p>
            <a:endParaRPr lang="es-ES_tradnl" sz="1600">
              <a:solidFill>
                <a:schemeClr val="tx1"/>
              </a:solidFill>
              <a:latin typeface="Andale Mono"/>
            </a:endParaRPr>
          </a:p>
          <a:p>
            <a:r>
              <a:rPr lang="es-ES_tradnl" sz="1600">
                <a:solidFill>
                  <a:schemeClr val="tx1"/>
                </a:solidFill>
                <a:latin typeface="Andale Mono"/>
              </a:rPr>
              <a:t> ...</a:t>
            </a:r>
          </a:p>
        </p:txBody>
      </p:sp>
      <p:sp>
        <p:nvSpPr>
          <p:cNvPr id="22" name="Rectángulo 21"/>
          <p:cNvSpPr/>
          <p:nvPr/>
        </p:nvSpPr>
        <p:spPr>
          <a:xfrm>
            <a:off x="7324568" y="1981200"/>
            <a:ext cx="1447800" cy="1295400"/>
          </a:xfrm>
          <a:prstGeom prst="rect">
            <a:avLst/>
          </a:prstGeom>
          <a:solidFill>
            <a:srgbClr val="ADFFAC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1600">
                <a:solidFill>
                  <a:schemeClr val="tx1"/>
                </a:solidFill>
                <a:latin typeface="Andale Mono"/>
              </a:rPr>
              <a:t>callA:</a:t>
            </a:r>
          </a:p>
          <a:p>
            <a:endParaRPr lang="es-ES_tradnl" sz="1600">
              <a:solidFill>
                <a:schemeClr val="tx1"/>
              </a:solidFill>
              <a:latin typeface="Andale Mono"/>
            </a:endParaRPr>
          </a:p>
          <a:p>
            <a:r>
              <a:rPr lang="es-ES_tradnl" sz="1600">
                <a:solidFill>
                  <a:schemeClr val="tx1"/>
                </a:solidFill>
                <a:latin typeface="Andale Mono"/>
              </a:rPr>
              <a:t> ...</a:t>
            </a:r>
          </a:p>
          <a:p>
            <a:r>
              <a:rPr lang="es-ES_tradnl" sz="1600">
                <a:solidFill>
                  <a:schemeClr val="tx1"/>
                </a:solidFill>
                <a:latin typeface="Andale Mono"/>
              </a:rPr>
              <a:t> call A()</a:t>
            </a:r>
          </a:p>
          <a:p>
            <a:r>
              <a:rPr lang="es-ES_tradnl" sz="1600">
                <a:solidFill>
                  <a:schemeClr val="tx1"/>
                </a:solidFill>
                <a:latin typeface="Andale Mono"/>
              </a:rPr>
              <a:t> ret</a:t>
            </a:r>
          </a:p>
        </p:txBody>
      </p:sp>
      <p:sp>
        <p:nvSpPr>
          <p:cNvPr id="23" name="Rectángulo 22"/>
          <p:cNvSpPr/>
          <p:nvPr/>
        </p:nvSpPr>
        <p:spPr>
          <a:xfrm>
            <a:off x="12268200" y="1219200"/>
            <a:ext cx="1066800" cy="990600"/>
          </a:xfrm>
          <a:prstGeom prst="rect">
            <a:avLst/>
          </a:prstGeom>
          <a:solidFill>
            <a:srgbClr val="ADFFAC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1200">
                <a:solidFill>
                  <a:schemeClr val="tx1"/>
                </a:solidFill>
                <a:latin typeface="Andale Mono"/>
              </a:rPr>
              <a:t>callA:</a:t>
            </a:r>
          </a:p>
          <a:p>
            <a:endParaRPr lang="es-ES_tradnl" sz="1200">
              <a:solidFill>
                <a:schemeClr val="tx1"/>
              </a:solidFill>
              <a:latin typeface="Andale Mono"/>
            </a:endParaRPr>
          </a:p>
          <a:p>
            <a:r>
              <a:rPr lang="es-ES_tradnl" sz="1200">
                <a:solidFill>
                  <a:schemeClr val="tx1"/>
                </a:solidFill>
                <a:latin typeface="Andale Mono"/>
              </a:rPr>
              <a:t> ...</a:t>
            </a:r>
          </a:p>
          <a:p>
            <a:r>
              <a:rPr lang="es-ES_tradnl" sz="1200">
                <a:solidFill>
                  <a:schemeClr val="tx1"/>
                </a:solidFill>
                <a:latin typeface="Andale Mono"/>
              </a:rPr>
              <a:t> call A()</a:t>
            </a:r>
          </a:p>
          <a:p>
            <a:r>
              <a:rPr lang="es-ES_tradnl" sz="1200">
                <a:solidFill>
                  <a:schemeClr val="tx1"/>
                </a:solidFill>
                <a:latin typeface="Andale Mono"/>
              </a:rPr>
              <a:t>ret</a:t>
            </a:r>
          </a:p>
        </p:txBody>
      </p:sp>
      <p:sp>
        <p:nvSpPr>
          <p:cNvPr id="24" name="Rectángulo 23"/>
          <p:cNvSpPr/>
          <p:nvPr/>
        </p:nvSpPr>
        <p:spPr>
          <a:xfrm>
            <a:off x="7324568" y="3810000"/>
            <a:ext cx="1447800" cy="1295400"/>
          </a:xfrm>
          <a:prstGeom prst="rect">
            <a:avLst/>
          </a:prstGeom>
          <a:solidFill>
            <a:srgbClr val="ADFFAC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1600">
                <a:solidFill>
                  <a:schemeClr val="tx1"/>
                </a:solidFill>
                <a:latin typeface="Andale Mono"/>
              </a:rPr>
              <a:t>callC:</a:t>
            </a:r>
          </a:p>
          <a:p>
            <a:endParaRPr lang="es-ES_tradnl" sz="1600">
              <a:solidFill>
                <a:schemeClr val="tx1"/>
              </a:solidFill>
              <a:latin typeface="Andale Mono"/>
            </a:endParaRPr>
          </a:p>
          <a:p>
            <a:r>
              <a:rPr lang="es-ES_tradnl" sz="1600">
                <a:solidFill>
                  <a:schemeClr val="tx1"/>
                </a:solidFill>
                <a:latin typeface="Andale Mono"/>
              </a:rPr>
              <a:t> ...</a:t>
            </a:r>
          </a:p>
          <a:p>
            <a:r>
              <a:rPr lang="es-ES_tradnl" sz="1600">
                <a:solidFill>
                  <a:schemeClr val="tx1"/>
                </a:solidFill>
                <a:latin typeface="Andale Mono"/>
              </a:rPr>
              <a:t> call C()</a:t>
            </a:r>
          </a:p>
          <a:p>
            <a:r>
              <a:rPr lang="es-ES_tradnl" sz="1600">
                <a:solidFill>
                  <a:schemeClr val="tx1"/>
                </a:solidFill>
                <a:latin typeface="Andale Mono"/>
              </a:rPr>
              <a:t>ret</a:t>
            </a:r>
          </a:p>
        </p:txBody>
      </p:sp>
      <p:cxnSp>
        <p:nvCxnSpPr>
          <p:cNvPr id="25" name="Conector recto de flecha 24"/>
          <p:cNvCxnSpPr>
            <a:stCxn id="20" idx="3"/>
            <a:endCxn id="22" idx="1"/>
          </p:cNvCxnSpPr>
          <p:nvPr/>
        </p:nvCxnSpPr>
        <p:spPr>
          <a:xfrm flipV="1">
            <a:off x="6867368" y="2628900"/>
            <a:ext cx="457200" cy="914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/>
          <p:cNvCxnSpPr>
            <a:stCxn id="20" idx="3"/>
            <a:endCxn id="24" idx="1"/>
          </p:cNvCxnSpPr>
          <p:nvPr/>
        </p:nvCxnSpPr>
        <p:spPr>
          <a:xfrm>
            <a:off x="6867368" y="3543300"/>
            <a:ext cx="457200" cy="914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CuadroTexto 31"/>
          <p:cNvSpPr txBox="1"/>
          <p:nvPr/>
        </p:nvSpPr>
        <p:spPr>
          <a:xfrm>
            <a:off x="3828736" y="1524000"/>
            <a:ext cx="60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 smtClean="0">
                <a:latin typeface="Andale Mono"/>
              </a:rPr>
              <a:t>A()</a:t>
            </a:r>
          </a:p>
        </p:txBody>
      </p:sp>
      <p:sp>
        <p:nvSpPr>
          <p:cNvPr id="33" name="CuadroTexto 32"/>
          <p:cNvSpPr txBox="1"/>
          <p:nvPr/>
        </p:nvSpPr>
        <p:spPr>
          <a:xfrm>
            <a:off x="3819368" y="3364468"/>
            <a:ext cx="60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 smtClean="0">
                <a:latin typeface="Andale Mono"/>
              </a:rPr>
              <a:t>B()</a:t>
            </a:r>
          </a:p>
        </p:txBody>
      </p:sp>
      <p:sp>
        <p:nvSpPr>
          <p:cNvPr id="34" name="CuadroTexto 33"/>
          <p:cNvSpPr txBox="1"/>
          <p:nvPr/>
        </p:nvSpPr>
        <p:spPr>
          <a:xfrm>
            <a:off x="3810000" y="4876800"/>
            <a:ext cx="60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 smtClean="0">
                <a:latin typeface="Andale Mono"/>
              </a:rPr>
              <a:t>C()</a:t>
            </a:r>
          </a:p>
        </p:txBody>
      </p:sp>
      <p:sp>
        <p:nvSpPr>
          <p:cNvPr id="35" name="Flecha derecha 34"/>
          <p:cNvSpPr/>
          <p:nvPr/>
        </p:nvSpPr>
        <p:spPr>
          <a:xfrm>
            <a:off x="2514600" y="3124200"/>
            <a:ext cx="1066800" cy="457200"/>
          </a:xfrm>
          <a:prstGeom prst="rightArrow">
            <a:avLst/>
          </a:prstGeom>
          <a:gradFill>
            <a:gsLst>
              <a:gs pos="0">
                <a:schemeClr val="tx1">
                  <a:lumMod val="85000"/>
                  <a:lumOff val="15000"/>
                </a:schemeClr>
              </a:gs>
              <a:gs pos="34000">
                <a:schemeClr val="tx1">
                  <a:lumMod val="65000"/>
                  <a:lumOff val="3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Refactoring </a:t>
            </a:r>
            <a:r>
              <a:rPr lang="es-ES_tradnl" dirty="0" err="1" smtClean="0"/>
              <a:t>methodology</a:t>
            </a:r>
            <a:endParaRPr lang="es-ES_tradnl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936869-19CC-4464-B3AA-369171577129}" type="slidenum">
              <a:rPr lang="es-ES" smtClean="0"/>
              <a:pPr/>
              <a:t>12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Turning CFGs into callgraphs</a:t>
            </a:r>
            <a:endParaRPr lang="es-ES" dirty="0"/>
          </a:p>
        </p:txBody>
      </p:sp>
      <p:sp>
        <p:nvSpPr>
          <p:cNvPr id="6" name="CuadroTexto 5"/>
          <p:cNvSpPr txBox="1"/>
          <p:nvPr/>
        </p:nvSpPr>
        <p:spPr>
          <a:xfrm>
            <a:off x="1676400" y="1049953"/>
            <a:ext cx="57912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b="1" dirty="0" err="1" smtClean="0"/>
              <a:t>duplicate</a:t>
            </a:r>
            <a:r>
              <a:rPr lang="es-ES_tradnl" sz="2400" b="1" dirty="0" smtClean="0"/>
              <a:t> </a:t>
            </a:r>
            <a:r>
              <a:rPr lang="es-ES_tradnl" sz="2400" b="1" dirty="0" err="1" smtClean="0"/>
              <a:t>constants</a:t>
            </a:r>
            <a:endParaRPr lang="es-ES_tradnl" sz="2400" b="1" dirty="0" smtClean="0"/>
          </a:p>
          <a:p>
            <a:endParaRPr lang="es-ES_tradnl" sz="2400" b="1" dirty="0" smtClean="0"/>
          </a:p>
          <a:p>
            <a:r>
              <a:rPr lang="es-ES_tradnl" sz="2400" b="1" dirty="0" err="1" smtClean="0"/>
              <a:t>distribute</a:t>
            </a:r>
            <a:r>
              <a:rPr lang="es-ES_tradnl" sz="2400" b="1" dirty="0" smtClean="0"/>
              <a:t> </a:t>
            </a:r>
            <a:r>
              <a:rPr lang="es-ES_tradnl" sz="2400" b="1" dirty="0" err="1" smtClean="0"/>
              <a:t>globals</a:t>
            </a:r>
            <a:endParaRPr lang="es-ES_tradnl" sz="2400" b="1" dirty="0" smtClean="0"/>
          </a:p>
          <a:p>
            <a:endParaRPr lang="es-ES_tradnl" sz="2400" dirty="0" smtClean="0"/>
          </a:p>
          <a:p>
            <a:r>
              <a:rPr lang="es-ES_tradnl" sz="2400" dirty="0" err="1" smtClean="0"/>
              <a:t>for</a:t>
            </a:r>
            <a:r>
              <a:rPr lang="es-ES_tradnl" sz="2400" dirty="0" smtClean="0"/>
              <a:t> </a:t>
            </a:r>
            <a:r>
              <a:rPr lang="es-ES_tradnl" sz="2400" dirty="0" err="1" smtClean="0"/>
              <a:t>every</a:t>
            </a:r>
            <a:r>
              <a:rPr lang="es-ES_tradnl" sz="2400" dirty="0" smtClean="0"/>
              <a:t> original </a:t>
            </a:r>
            <a:r>
              <a:rPr lang="es-ES_tradnl" sz="2400" dirty="0" err="1" smtClean="0"/>
              <a:t>function</a:t>
            </a:r>
            <a:r>
              <a:rPr lang="es-ES_tradnl" sz="2400" dirty="0" smtClean="0"/>
              <a:t> </a:t>
            </a:r>
            <a:r>
              <a:rPr lang="es-ES_tradnl" sz="2400" dirty="0" err="1" smtClean="0"/>
              <a:t>f</a:t>
            </a:r>
            <a:endParaRPr lang="es-ES_tradnl" sz="2400" dirty="0" smtClean="0"/>
          </a:p>
          <a:p>
            <a:endParaRPr lang="es-ES_tradnl" sz="2400" dirty="0" smtClean="0"/>
          </a:p>
          <a:p>
            <a:r>
              <a:rPr lang="es-ES_tradnl" sz="2400" dirty="0" smtClean="0"/>
              <a:t>	</a:t>
            </a:r>
            <a:r>
              <a:rPr lang="es-ES_tradnl" sz="2400" dirty="0" err="1" smtClean="0"/>
              <a:t>initiatorList</a:t>
            </a:r>
            <a:r>
              <a:rPr lang="es-ES_tradnl" sz="2400" dirty="0" smtClean="0"/>
              <a:t> </a:t>
            </a:r>
            <a:r>
              <a:rPr lang="es-ES_tradnl" sz="2400" dirty="0" err="1" smtClean="0"/>
              <a:t>←</a:t>
            </a:r>
            <a:r>
              <a:rPr lang="es-ES_tradnl" sz="2400" dirty="0" smtClean="0"/>
              <a:t> </a:t>
            </a:r>
            <a:r>
              <a:rPr lang="es-ES_tradnl" sz="2400" dirty="0" err="1" smtClean="0"/>
              <a:t>find</a:t>
            </a:r>
            <a:r>
              <a:rPr lang="es-ES_tradnl" sz="2400" dirty="0" smtClean="0"/>
              <a:t> </a:t>
            </a:r>
            <a:r>
              <a:rPr lang="es-ES_tradnl" sz="2400" dirty="0" err="1" smtClean="0"/>
              <a:t>initiators(f</a:t>
            </a:r>
            <a:r>
              <a:rPr lang="es-ES_tradnl" sz="2400" dirty="0" smtClean="0"/>
              <a:t>)</a:t>
            </a:r>
          </a:p>
          <a:p>
            <a:endParaRPr lang="es-ES_tradnl" sz="2400" dirty="0" smtClean="0"/>
          </a:p>
          <a:p>
            <a:r>
              <a:rPr lang="es-ES_tradnl" sz="2400" dirty="0" smtClean="0"/>
              <a:t>	</a:t>
            </a:r>
            <a:r>
              <a:rPr lang="es-ES_tradnl" sz="2400" dirty="0" err="1" smtClean="0"/>
              <a:t>create</a:t>
            </a:r>
            <a:r>
              <a:rPr lang="es-ES_tradnl" sz="2400" dirty="0" smtClean="0"/>
              <a:t> </a:t>
            </a:r>
            <a:r>
              <a:rPr lang="es-ES_tradnl" sz="2400" dirty="0" err="1" smtClean="0"/>
              <a:t>new</a:t>
            </a:r>
            <a:r>
              <a:rPr lang="es-ES_tradnl" sz="2400" dirty="0" smtClean="0"/>
              <a:t> </a:t>
            </a:r>
            <a:r>
              <a:rPr lang="es-ES_tradnl" sz="2400" dirty="0" err="1" smtClean="0"/>
              <a:t>functions(f</a:t>
            </a:r>
            <a:r>
              <a:rPr lang="es-ES_tradnl" sz="2400" dirty="0" smtClean="0"/>
              <a:t>, </a:t>
            </a:r>
            <a:r>
              <a:rPr lang="es-ES_tradnl" sz="2400" dirty="0" err="1" smtClean="0"/>
              <a:t>initiatorList</a:t>
            </a:r>
            <a:r>
              <a:rPr lang="es-ES_tradnl" sz="2400" dirty="0" smtClean="0"/>
              <a:t>)</a:t>
            </a:r>
          </a:p>
          <a:p>
            <a:endParaRPr lang="es-ES_tradnl" sz="2400" dirty="0" smtClean="0"/>
          </a:p>
          <a:p>
            <a:r>
              <a:rPr lang="es-ES_tradnl" sz="2400" dirty="0" smtClean="0"/>
              <a:t>	</a:t>
            </a:r>
            <a:r>
              <a:rPr lang="es-ES_tradnl" sz="2400" dirty="0" err="1" smtClean="0"/>
              <a:t>fix</a:t>
            </a:r>
            <a:r>
              <a:rPr lang="es-ES_tradnl" sz="2400" dirty="0" smtClean="0"/>
              <a:t> </a:t>
            </a:r>
            <a:r>
              <a:rPr lang="es-ES_tradnl" sz="2400" dirty="0" err="1" smtClean="0"/>
              <a:t>branches(initiatorList</a:t>
            </a:r>
            <a:r>
              <a:rPr lang="es-ES_tradnl" sz="2400" dirty="0" smtClean="0"/>
              <a:t>)</a:t>
            </a:r>
          </a:p>
          <a:p>
            <a:endParaRPr lang="es-ES_tradnl" sz="2400" dirty="0" smtClean="0"/>
          </a:p>
          <a:p>
            <a:r>
              <a:rPr lang="es-ES_tradnl" sz="2400" dirty="0" smtClean="0"/>
              <a:t>	</a:t>
            </a:r>
            <a:r>
              <a:rPr lang="es-ES_tradnl" sz="2400" dirty="0" err="1" smtClean="0"/>
              <a:t>fix</a:t>
            </a:r>
            <a:r>
              <a:rPr lang="es-ES_tradnl" sz="2400" dirty="0" smtClean="0"/>
              <a:t> </a:t>
            </a:r>
            <a:r>
              <a:rPr lang="es-ES_tradnl" sz="2400" dirty="0" err="1" smtClean="0"/>
              <a:t>phi</a:t>
            </a:r>
            <a:r>
              <a:rPr lang="es-ES_tradnl" sz="2400" dirty="0" smtClean="0"/>
              <a:t> </a:t>
            </a:r>
            <a:r>
              <a:rPr lang="es-ES_tradnl" sz="2400" dirty="0" err="1" smtClean="0"/>
              <a:t>nodes(initiatorList</a:t>
            </a:r>
            <a:r>
              <a:rPr lang="es-ES_tradnl" sz="2400" dirty="0" smtClean="0"/>
              <a:t>)</a:t>
            </a:r>
            <a:endParaRPr lang="es-ES_tradnl" sz="2400" dirty="0" err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Refactoring </a:t>
            </a:r>
            <a:r>
              <a:rPr lang="es-ES_tradnl" dirty="0" err="1" smtClean="0"/>
              <a:t>methodology</a:t>
            </a:r>
            <a:endParaRPr lang="es-ES_tradnl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936869-19CC-4464-B3AA-369171577129}" type="slidenum">
              <a:rPr lang="es-ES" smtClean="0"/>
              <a:pPr/>
              <a:t>13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Turning CFGs into callgraphs</a:t>
            </a:r>
            <a:endParaRPr lang="es-ES" dirty="0"/>
          </a:p>
        </p:txBody>
      </p:sp>
      <p:sp>
        <p:nvSpPr>
          <p:cNvPr id="6" name="CuadroTexto 5"/>
          <p:cNvSpPr txBox="1"/>
          <p:nvPr/>
        </p:nvSpPr>
        <p:spPr>
          <a:xfrm>
            <a:off x="1676400" y="1049953"/>
            <a:ext cx="57912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dirty="0" err="1" smtClean="0"/>
              <a:t>duplicate</a:t>
            </a:r>
            <a:r>
              <a:rPr lang="es-ES_tradnl" sz="2400" dirty="0" smtClean="0"/>
              <a:t> </a:t>
            </a:r>
            <a:r>
              <a:rPr lang="es-ES_tradnl" sz="2400" dirty="0" err="1" smtClean="0"/>
              <a:t>constants</a:t>
            </a:r>
            <a:endParaRPr lang="es-ES_tradnl" sz="2400" dirty="0" smtClean="0"/>
          </a:p>
          <a:p>
            <a:endParaRPr lang="es-ES_tradnl" sz="2400" dirty="0" smtClean="0"/>
          </a:p>
          <a:p>
            <a:r>
              <a:rPr lang="es-ES_tradnl" sz="2400" dirty="0" err="1" smtClean="0"/>
              <a:t>distribute</a:t>
            </a:r>
            <a:r>
              <a:rPr lang="es-ES_tradnl" sz="2400" dirty="0" smtClean="0"/>
              <a:t> </a:t>
            </a:r>
            <a:r>
              <a:rPr lang="es-ES_tradnl" sz="2400" dirty="0" err="1" smtClean="0"/>
              <a:t>globals</a:t>
            </a:r>
            <a:endParaRPr lang="es-ES_tradnl" sz="2400" dirty="0" smtClean="0"/>
          </a:p>
          <a:p>
            <a:endParaRPr lang="es-ES_tradnl" sz="2400" dirty="0" smtClean="0"/>
          </a:p>
          <a:p>
            <a:r>
              <a:rPr lang="es-ES_tradnl" sz="2400" dirty="0" err="1" smtClean="0"/>
              <a:t>for</a:t>
            </a:r>
            <a:r>
              <a:rPr lang="es-ES_tradnl" sz="2400" dirty="0" smtClean="0"/>
              <a:t> </a:t>
            </a:r>
            <a:r>
              <a:rPr lang="es-ES_tradnl" sz="2400" dirty="0" err="1" smtClean="0"/>
              <a:t>every</a:t>
            </a:r>
            <a:r>
              <a:rPr lang="es-ES_tradnl" sz="2400" dirty="0" smtClean="0"/>
              <a:t> original </a:t>
            </a:r>
            <a:r>
              <a:rPr lang="es-ES_tradnl" sz="2400" dirty="0" err="1" smtClean="0"/>
              <a:t>function</a:t>
            </a:r>
            <a:r>
              <a:rPr lang="es-ES_tradnl" sz="2400" dirty="0" smtClean="0"/>
              <a:t> </a:t>
            </a:r>
            <a:r>
              <a:rPr lang="es-ES_tradnl" sz="2400" dirty="0" err="1" smtClean="0"/>
              <a:t>f</a:t>
            </a:r>
            <a:endParaRPr lang="es-ES_tradnl" sz="2400" dirty="0" smtClean="0"/>
          </a:p>
          <a:p>
            <a:endParaRPr lang="es-ES_tradnl" sz="2400" dirty="0" smtClean="0"/>
          </a:p>
          <a:p>
            <a:r>
              <a:rPr lang="es-ES_tradnl" sz="2400" b="1" dirty="0" smtClean="0"/>
              <a:t>	</a:t>
            </a:r>
            <a:r>
              <a:rPr lang="es-ES_tradnl" sz="2400" b="1" dirty="0" err="1" smtClean="0"/>
              <a:t>initiatorList</a:t>
            </a:r>
            <a:r>
              <a:rPr lang="es-ES_tradnl" sz="2400" b="1" dirty="0" smtClean="0"/>
              <a:t> </a:t>
            </a:r>
            <a:r>
              <a:rPr lang="es-ES_tradnl" sz="2400" b="1" dirty="0" err="1" smtClean="0"/>
              <a:t>←</a:t>
            </a:r>
            <a:r>
              <a:rPr lang="es-ES_tradnl" sz="2400" b="1" dirty="0" smtClean="0"/>
              <a:t> </a:t>
            </a:r>
            <a:r>
              <a:rPr lang="es-ES_tradnl" sz="2400" b="1" dirty="0" err="1" smtClean="0"/>
              <a:t>find</a:t>
            </a:r>
            <a:r>
              <a:rPr lang="es-ES_tradnl" sz="2400" b="1" dirty="0" smtClean="0"/>
              <a:t> </a:t>
            </a:r>
            <a:r>
              <a:rPr lang="es-ES_tradnl" sz="2400" b="1" dirty="0" err="1" smtClean="0"/>
              <a:t>initiators(f</a:t>
            </a:r>
            <a:r>
              <a:rPr lang="es-ES_tradnl" sz="2400" b="1" dirty="0" smtClean="0"/>
              <a:t>)</a:t>
            </a:r>
          </a:p>
          <a:p>
            <a:endParaRPr lang="es-ES_tradnl" sz="2400" dirty="0" smtClean="0"/>
          </a:p>
          <a:p>
            <a:r>
              <a:rPr lang="es-ES_tradnl" sz="2400" dirty="0" smtClean="0"/>
              <a:t>	</a:t>
            </a:r>
            <a:r>
              <a:rPr lang="es-ES_tradnl" sz="2400" dirty="0" err="1" smtClean="0"/>
              <a:t>create</a:t>
            </a:r>
            <a:r>
              <a:rPr lang="es-ES_tradnl" sz="2400" dirty="0" smtClean="0"/>
              <a:t> </a:t>
            </a:r>
            <a:r>
              <a:rPr lang="es-ES_tradnl" sz="2400" dirty="0" err="1" smtClean="0"/>
              <a:t>new</a:t>
            </a:r>
            <a:r>
              <a:rPr lang="es-ES_tradnl" sz="2400" dirty="0" smtClean="0"/>
              <a:t> </a:t>
            </a:r>
            <a:r>
              <a:rPr lang="es-ES_tradnl" sz="2400" dirty="0" err="1" smtClean="0"/>
              <a:t>functions(f</a:t>
            </a:r>
            <a:r>
              <a:rPr lang="es-ES_tradnl" sz="2400" dirty="0" smtClean="0"/>
              <a:t>, </a:t>
            </a:r>
            <a:r>
              <a:rPr lang="es-ES_tradnl" sz="2400" dirty="0" err="1" smtClean="0"/>
              <a:t>initiatorList</a:t>
            </a:r>
            <a:r>
              <a:rPr lang="es-ES_tradnl" sz="2400" dirty="0" smtClean="0"/>
              <a:t>)</a:t>
            </a:r>
          </a:p>
          <a:p>
            <a:endParaRPr lang="es-ES_tradnl" sz="2400" dirty="0" smtClean="0"/>
          </a:p>
          <a:p>
            <a:r>
              <a:rPr lang="es-ES_tradnl" sz="2400" dirty="0" smtClean="0"/>
              <a:t>	</a:t>
            </a:r>
            <a:r>
              <a:rPr lang="es-ES_tradnl" sz="2400" dirty="0" err="1" smtClean="0"/>
              <a:t>fix</a:t>
            </a:r>
            <a:r>
              <a:rPr lang="es-ES_tradnl" sz="2400" dirty="0" smtClean="0"/>
              <a:t> </a:t>
            </a:r>
            <a:r>
              <a:rPr lang="es-ES_tradnl" sz="2400" dirty="0" err="1" smtClean="0"/>
              <a:t>branches(initiatorList</a:t>
            </a:r>
            <a:r>
              <a:rPr lang="es-ES_tradnl" sz="2400" dirty="0" smtClean="0"/>
              <a:t>)</a:t>
            </a:r>
          </a:p>
          <a:p>
            <a:endParaRPr lang="es-ES_tradnl" sz="2400" dirty="0" smtClean="0"/>
          </a:p>
          <a:p>
            <a:r>
              <a:rPr lang="es-ES_tradnl" sz="2400" dirty="0" smtClean="0"/>
              <a:t>	</a:t>
            </a:r>
            <a:r>
              <a:rPr lang="es-ES_tradnl" sz="2400" dirty="0" err="1" smtClean="0"/>
              <a:t>fix</a:t>
            </a:r>
            <a:r>
              <a:rPr lang="es-ES_tradnl" sz="2400" dirty="0" smtClean="0"/>
              <a:t> </a:t>
            </a:r>
            <a:r>
              <a:rPr lang="es-ES_tradnl" sz="2400" dirty="0" err="1" smtClean="0"/>
              <a:t>phi</a:t>
            </a:r>
            <a:r>
              <a:rPr lang="es-ES_tradnl" sz="2400" dirty="0" smtClean="0"/>
              <a:t> </a:t>
            </a:r>
            <a:r>
              <a:rPr lang="es-ES_tradnl" sz="2400" dirty="0" err="1" smtClean="0"/>
              <a:t>nodes(initiatorList</a:t>
            </a:r>
            <a:r>
              <a:rPr lang="es-ES_tradnl" sz="2400" dirty="0" smtClean="0"/>
              <a:t>)</a:t>
            </a:r>
            <a:endParaRPr lang="es-ES_tradnl" sz="2400" dirty="0" err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Initiator</a:t>
            </a:r>
            <a:r>
              <a:rPr lang="es-ES_tradnl" dirty="0" smtClean="0"/>
              <a:t> </a:t>
            </a:r>
            <a:r>
              <a:rPr lang="es-ES_tradnl" dirty="0" err="1" smtClean="0"/>
              <a:t>list </a:t>
            </a:r>
            <a:r>
              <a:rPr lang="es-ES_tradnl" b="1" dirty="0" err="1" smtClean="0"/>
              <a:t>←</a:t>
            </a:r>
            <a:r>
              <a:rPr lang="es-ES_tradnl" dirty="0" err="1" smtClean="0"/>
              <a:t> find initiators(f)</a:t>
            </a:r>
            <a:endParaRPr lang="es-ES_tradnl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936869-19CC-4464-B3AA-369171577129}" type="slidenum">
              <a:rPr lang="es-ES" smtClean="0"/>
              <a:pPr/>
              <a:t>14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Turning CFGs into callgraphs</a:t>
            </a:r>
            <a:endParaRPr lang="es-ES" dirty="0"/>
          </a:p>
        </p:txBody>
      </p:sp>
      <p:sp>
        <p:nvSpPr>
          <p:cNvPr id="8" name="CuadroTexto 7"/>
          <p:cNvSpPr txBox="1"/>
          <p:nvPr/>
        </p:nvSpPr>
        <p:spPr>
          <a:xfrm>
            <a:off x="76200" y="849868"/>
            <a:ext cx="281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400" dirty="0" err="1" smtClean="0">
                <a:solidFill>
                  <a:srgbClr val="406148"/>
                </a:solidFill>
              </a:rPr>
              <a:t>Partitioning</a:t>
            </a:r>
            <a:r>
              <a:rPr lang="es-ES_tradnl" sz="2400" dirty="0" smtClean="0">
                <a:solidFill>
                  <a:srgbClr val="406148"/>
                </a:solidFill>
              </a:rPr>
              <a:t> </a:t>
            </a:r>
            <a:r>
              <a:rPr lang="es-ES_tradnl" sz="2400" dirty="0" err="1" smtClean="0">
                <a:solidFill>
                  <a:srgbClr val="406148"/>
                </a:solidFill>
              </a:rPr>
              <a:t>result</a:t>
            </a:r>
            <a:endParaRPr lang="es-ES_tradnl" sz="2400" dirty="0" smtClean="0">
              <a:solidFill>
                <a:srgbClr val="406148"/>
              </a:solidFill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3124200" y="838200"/>
            <a:ext cx="281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400" dirty="0" err="1" smtClean="0">
                <a:solidFill>
                  <a:srgbClr val="406148"/>
                </a:solidFill>
              </a:rPr>
              <a:t>Initiators</a:t>
            </a:r>
            <a:endParaRPr lang="es-ES_tradnl" sz="2400" dirty="0" smtClean="0">
              <a:solidFill>
                <a:srgbClr val="406148"/>
              </a:solidFill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6172200" y="849868"/>
            <a:ext cx="281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400" dirty="0" err="1" smtClean="0">
                <a:solidFill>
                  <a:srgbClr val="406148"/>
                </a:solidFill>
              </a:rPr>
              <a:t>Resulting</a:t>
            </a:r>
            <a:r>
              <a:rPr lang="es-ES_tradnl" sz="2400" dirty="0" smtClean="0">
                <a:solidFill>
                  <a:srgbClr val="406148"/>
                </a:solidFill>
              </a:rPr>
              <a:t> </a:t>
            </a:r>
            <a:r>
              <a:rPr lang="es-ES_tradnl" sz="2400" dirty="0" err="1" smtClean="0">
                <a:solidFill>
                  <a:srgbClr val="406148"/>
                </a:solidFill>
              </a:rPr>
              <a:t>functions</a:t>
            </a:r>
            <a:endParaRPr lang="es-ES_tradnl" sz="2400" dirty="0" smtClean="0">
              <a:solidFill>
                <a:srgbClr val="406148"/>
              </a:solidFill>
            </a:endParaRPr>
          </a:p>
        </p:txBody>
      </p:sp>
      <p:sp>
        <p:nvSpPr>
          <p:cNvPr id="20" name="CuadroTexto 19"/>
          <p:cNvSpPr txBox="1"/>
          <p:nvPr/>
        </p:nvSpPr>
        <p:spPr>
          <a:xfrm>
            <a:off x="1219200" y="1676400"/>
            <a:ext cx="492443" cy="43088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s-ES_tradnl" sz="1100" dirty="0" err="1" smtClean="0"/>
              <a:t>entry</a:t>
            </a:r>
          </a:p>
          <a:p>
            <a:r>
              <a:rPr lang="es-ES_tradnl" sz="1100" dirty="0" err="1" smtClean="0"/>
              <a:t> T   F</a:t>
            </a:r>
          </a:p>
        </p:txBody>
      </p:sp>
      <p:sp>
        <p:nvSpPr>
          <p:cNvPr id="24" name="CuadroTexto 23"/>
          <p:cNvSpPr txBox="1"/>
          <p:nvPr/>
        </p:nvSpPr>
        <p:spPr>
          <a:xfrm>
            <a:off x="838200" y="2362200"/>
            <a:ext cx="504747" cy="43088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s-ES_tradnl" sz="1100" dirty="0" err="1" smtClean="0"/>
              <a:t>if.end</a:t>
            </a:r>
          </a:p>
          <a:p>
            <a:r>
              <a:rPr lang="es-ES_tradnl" sz="1100" dirty="0" err="1" smtClean="0"/>
              <a:t> T   F</a:t>
            </a:r>
          </a:p>
        </p:txBody>
      </p:sp>
      <p:sp>
        <p:nvSpPr>
          <p:cNvPr id="25" name="CuadroTexto 24"/>
          <p:cNvSpPr txBox="1"/>
          <p:nvPr/>
        </p:nvSpPr>
        <p:spPr>
          <a:xfrm>
            <a:off x="152400" y="3124200"/>
            <a:ext cx="1287532" cy="261610"/>
          </a:xfrm>
          <a:prstGeom prst="rect">
            <a:avLst/>
          </a:prstGeom>
          <a:noFill/>
          <a:ln w="38100">
            <a:solidFill>
              <a:srgbClr val="800000"/>
            </a:solidFill>
          </a:ln>
        </p:spPr>
        <p:txBody>
          <a:bodyPr wrap="none" rtlCol="0">
            <a:spAutoFit/>
          </a:bodyPr>
          <a:lstStyle/>
          <a:p>
            <a:r>
              <a:rPr lang="es-ES_tradnl" sz="1100" dirty="0" err="1" smtClean="0"/>
              <a:t>for.cond.preheader</a:t>
            </a:r>
          </a:p>
        </p:txBody>
      </p:sp>
      <p:sp>
        <p:nvSpPr>
          <p:cNvPr id="26" name="CuadroTexto 25"/>
          <p:cNvSpPr txBox="1"/>
          <p:nvPr/>
        </p:nvSpPr>
        <p:spPr>
          <a:xfrm>
            <a:off x="1219200" y="3429000"/>
            <a:ext cx="1293481" cy="261610"/>
          </a:xfrm>
          <a:prstGeom prst="rect">
            <a:avLst/>
          </a:prstGeom>
          <a:noFill/>
          <a:ln w="38100">
            <a:solidFill>
              <a:srgbClr val="800000"/>
            </a:solidFill>
          </a:ln>
        </p:spPr>
        <p:txBody>
          <a:bodyPr wrap="none" rtlCol="0">
            <a:spAutoFit/>
          </a:bodyPr>
          <a:lstStyle/>
          <a:p>
            <a:r>
              <a:rPr lang="es-ES_tradnl" sz="1100" dirty="0" err="1" smtClean="0"/>
              <a:t>for.cond18.loopexit</a:t>
            </a:r>
          </a:p>
        </p:txBody>
      </p:sp>
      <p:sp>
        <p:nvSpPr>
          <p:cNvPr id="27" name="CuadroTexto 26"/>
          <p:cNvSpPr txBox="1"/>
          <p:nvPr/>
        </p:nvSpPr>
        <p:spPr>
          <a:xfrm>
            <a:off x="228600" y="3733800"/>
            <a:ext cx="659155" cy="430887"/>
          </a:xfrm>
          <a:prstGeom prst="rect">
            <a:avLst/>
          </a:prstGeom>
          <a:noFill/>
          <a:ln w="38100">
            <a:solidFill>
              <a:srgbClr val="800000"/>
            </a:solidFill>
          </a:ln>
        </p:spPr>
        <p:txBody>
          <a:bodyPr wrap="none" rtlCol="0">
            <a:spAutoFit/>
          </a:bodyPr>
          <a:lstStyle/>
          <a:p>
            <a:r>
              <a:rPr lang="es-ES_tradnl" sz="1100" dirty="0" err="1" smtClean="0"/>
              <a:t>for.body</a:t>
            </a:r>
          </a:p>
          <a:p>
            <a:r>
              <a:rPr lang="es-ES_tradnl" sz="1100" dirty="0" err="1" smtClean="0"/>
              <a:t>  T       F</a:t>
            </a:r>
          </a:p>
        </p:txBody>
      </p:sp>
      <p:sp>
        <p:nvSpPr>
          <p:cNvPr id="28" name="CuadroTexto 27"/>
          <p:cNvSpPr txBox="1"/>
          <p:nvPr/>
        </p:nvSpPr>
        <p:spPr>
          <a:xfrm>
            <a:off x="2362200" y="3124200"/>
            <a:ext cx="548967" cy="26161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s-ES_tradnl" sz="1100" dirty="0" err="1" smtClean="0"/>
              <a:t>if.then</a:t>
            </a:r>
          </a:p>
        </p:txBody>
      </p:sp>
      <p:sp>
        <p:nvSpPr>
          <p:cNvPr id="29" name="CuadroTexto 28"/>
          <p:cNvSpPr txBox="1"/>
          <p:nvPr/>
        </p:nvSpPr>
        <p:spPr>
          <a:xfrm>
            <a:off x="762000" y="4495800"/>
            <a:ext cx="799205" cy="430887"/>
          </a:xfrm>
          <a:prstGeom prst="rect">
            <a:avLst/>
          </a:prstGeom>
          <a:noFill/>
          <a:ln w="38100">
            <a:solidFill>
              <a:srgbClr val="800000"/>
            </a:solidFill>
          </a:ln>
        </p:spPr>
        <p:txBody>
          <a:bodyPr wrap="none" rtlCol="0">
            <a:spAutoFit/>
          </a:bodyPr>
          <a:lstStyle/>
          <a:p>
            <a:r>
              <a:rPr lang="es-ES_tradnl" sz="1100" dirty="0" err="1" smtClean="0"/>
              <a:t>for.body20</a:t>
            </a:r>
          </a:p>
          <a:p>
            <a:r>
              <a:rPr lang="es-ES_tradnl" sz="1100" dirty="0" err="1" smtClean="0"/>
              <a:t>    T       F</a:t>
            </a:r>
          </a:p>
        </p:txBody>
      </p:sp>
      <p:sp>
        <p:nvSpPr>
          <p:cNvPr id="30" name="CuadroTexto 29"/>
          <p:cNvSpPr txBox="1"/>
          <p:nvPr/>
        </p:nvSpPr>
        <p:spPr>
          <a:xfrm>
            <a:off x="1219200" y="5181600"/>
            <a:ext cx="731152" cy="261610"/>
          </a:xfrm>
          <a:prstGeom prst="rect">
            <a:avLst/>
          </a:prstGeom>
          <a:noFill/>
          <a:ln w="38100">
            <a:solidFill>
              <a:srgbClr val="800000"/>
            </a:solidFill>
          </a:ln>
        </p:spPr>
        <p:txBody>
          <a:bodyPr wrap="none" rtlCol="0">
            <a:spAutoFit/>
          </a:bodyPr>
          <a:lstStyle/>
          <a:p>
            <a:r>
              <a:rPr lang="es-ES_tradnl" sz="1100" dirty="0" err="1" smtClean="0"/>
              <a:t>for.end26</a:t>
            </a:r>
          </a:p>
        </p:txBody>
      </p:sp>
      <p:sp>
        <p:nvSpPr>
          <p:cNvPr id="31" name="CuadroTexto 30"/>
          <p:cNvSpPr txBox="1"/>
          <p:nvPr/>
        </p:nvSpPr>
        <p:spPr>
          <a:xfrm>
            <a:off x="1676400" y="5791200"/>
            <a:ext cx="546074" cy="26161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s-ES_tradnl" sz="1100" dirty="0" err="1" smtClean="0"/>
              <a:t>return</a:t>
            </a:r>
          </a:p>
        </p:txBody>
      </p:sp>
      <p:cxnSp>
        <p:nvCxnSpPr>
          <p:cNvPr id="33" name="Conector recto de flecha 32"/>
          <p:cNvCxnSpPr>
            <a:stCxn id="20" idx="2"/>
            <a:endCxn id="24" idx="0"/>
          </p:cNvCxnSpPr>
          <p:nvPr/>
        </p:nvCxnSpPr>
        <p:spPr>
          <a:xfrm rot="5400000">
            <a:off x="1150542" y="2047319"/>
            <a:ext cx="254913" cy="37484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/>
          <p:cNvCxnSpPr>
            <a:stCxn id="20" idx="2"/>
            <a:endCxn id="28" idx="0"/>
          </p:cNvCxnSpPr>
          <p:nvPr/>
        </p:nvCxnSpPr>
        <p:spPr>
          <a:xfrm rot="16200000" flipH="1">
            <a:off x="1542597" y="2030112"/>
            <a:ext cx="1016913" cy="117126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de flecha 38"/>
          <p:cNvCxnSpPr>
            <a:stCxn id="24" idx="2"/>
            <a:endCxn id="25" idx="0"/>
          </p:cNvCxnSpPr>
          <p:nvPr/>
        </p:nvCxnSpPr>
        <p:spPr>
          <a:xfrm rot="5400000">
            <a:off x="777814" y="2811439"/>
            <a:ext cx="331113" cy="29440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de flecha 41"/>
          <p:cNvCxnSpPr>
            <a:stCxn id="24" idx="2"/>
            <a:endCxn id="26" idx="0"/>
          </p:cNvCxnSpPr>
          <p:nvPr/>
        </p:nvCxnSpPr>
        <p:spPr>
          <a:xfrm rot="16200000" flipH="1">
            <a:off x="1160301" y="2723359"/>
            <a:ext cx="635913" cy="77536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de flecha 44"/>
          <p:cNvCxnSpPr>
            <a:stCxn id="25" idx="2"/>
            <a:endCxn id="27" idx="0"/>
          </p:cNvCxnSpPr>
          <p:nvPr/>
        </p:nvCxnSpPr>
        <p:spPr>
          <a:xfrm rot="5400000">
            <a:off x="503177" y="3440811"/>
            <a:ext cx="347990" cy="2379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de flecha 47"/>
          <p:cNvCxnSpPr>
            <a:stCxn id="27" idx="2"/>
            <a:endCxn id="29" idx="0"/>
          </p:cNvCxnSpPr>
          <p:nvPr/>
        </p:nvCxnSpPr>
        <p:spPr>
          <a:xfrm rot="16200000" flipH="1">
            <a:off x="694334" y="4028530"/>
            <a:ext cx="331113" cy="60342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de flecha 50"/>
          <p:cNvCxnSpPr>
            <a:stCxn id="26" idx="2"/>
            <a:endCxn id="29" idx="0"/>
          </p:cNvCxnSpPr>
          <p:nvPr/>
        </p:nvCxnSpPr>
        <p:spPr>
          <a:xfrm rot="5400000">
            <a:off x="1111177" y="3741036"/>
            <a:ext cx="805190" cy="70433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de flecha 53"/>
          <p:cNvCxnSpPr>
            <a:stCxn id="29" idx="2"/>
            <a:endCxn id="30" idx="0"/>
          </p:cNvCxnSpPr>
          <p:nvPr/>
        </p:nvCxnSpPr>
        <p:spPr>
          <a:xfrm rot="16200000" flipH="1">
            <a:off x="1245733" y="4842556"/>
            <a:ext cx="254913" cy="42317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de flecha 56"/>
          <p:cNvCxnSpPr>
            <a:stCxn id="30" idx="2"/>
            <a:endCxn id="31" idx="0"/>
          </p:cNvCxnSpPr>
          <p:nvPr/>
        </p:nvCxnSpPr>
        <p:spPr>
          <a:xfrm rot="16200000" flipH="1">
            <a:off x="1593111" y="5434874"/>
            <a:ext cx="347990" cy="36466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de flecha 59"/>
          <p:cNvCxnSpPr>
            <a:stCxn id="28" idx="2"/>
            <a:endCxn id="31" idx="0"/>
          </p:cNvCxnSpPr>
          <p:nvPr/>
        </p:nvCxnSpPr>
        <p:spPr>
          <a:xfrm rot="5400000">
            <a:off x="1090366" y="4244882"/>
            <a:ext cx="2405390" cy="68724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cto 69"/>
          <p:cNvCxnSpPr>
            <a:stCxn id="20" idx="1"/>
            <a:endCxn id="20" idx="3"/>
          </p:cNvCxnSpPr>
          <p:nvPr/>
        </p:nvCxnSpPr>
        <p:spPr>
          <a:xfrm rot="10800000" flipH="1">
            <a:off x="1219199" y="1891844"/>
            <a:ext cx="492443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cto 70"/>
          <p:cNvCxnSpPr>
            <a:stCxn id="24" idx="1"/>
            <a:endCxn id="24" idx="3"/>
          </p:cNvCxnSpPr>
          <p:nvPr/>
        </p:nvCxnSpPr>
        <p:spPr>
          <a:xfrm rot="10800000" flipH="1">
            <a:off x="838199" y="2577644"/>
            <a:ext cx="504747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cto 73"/>
          <p:cNvCxnSpPr>
            <a:stCxn id="27" idx="1"/>
            <a:endCxn id="27" idx="3"/>
          </p:cNvCxnSpPr>
          <p:nvPr/>
        </p:nvCxnSpPr>
        <p:spPr>
          <a:xfrm rot="10800000" flipH="1">
            <a:off x="228599" y="3949244"/>
            <a:ext cx="659155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Conector recto 76"/>
          <p:cNvCxnSpPr>
            <a:stCxn id="29" idx="1"/>
            <a:endCxn id="29" idx="3"/>
          </p:cNvCxnSpPr>
          <p:nvPr/>
        </p:nvCxnSpPr>
        <p:spPr>
          <a:xfrm rot="10800000" flipH="1">
            <a:off x="761999" y="4711244"/>
            <a:ext cx="799205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Conector recto 82"/>
          <p:cNvCxnSpPr>
            <a:stCxn id="20" idx="2"/>
          </p:cNvCxnSpPr>
          <p:nvPr/>
        </p:nvCxnSpPr>
        <p:spPr>
          <a:xfrm rot="5400000" flipH="1">
            <a:off x="1357531" y="1999397"/>
            <a:ext cx="214987" cy="7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Conector recto 87"/>
          <p:cNvCxnSpPr>
            <a:stCxn id="24" idx="2"/>
          </p:cNvCxnSpPr>
          <p:nvPr/>
        </p:nvCxnSpPr>
        <p:spPr>
          <a:xfrm rot="5400000" flipH="1">
            <a:off x="982684" y="2685197"/>
            <a:ext cx="214986" cy="7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Conector recto 89"/>
          <p:cNvCxnSpPr>
            <a:stCxn id="27" idx="2"/>
          </p:cNvCxnSpPr>
          <p:nvPr/>
        </p:nvCxnSpPr>
        <p:spPr>
          <a:xfrm rot="5400000" flipH="1">
            <a:off x="457094" y="4063603"/>
            <a:ext cx="201374" cy="7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Conector recto 94"/>
          <p:cNvCxnSpPr>
            <a:stCxn id="29" idx="2"/>
          </p:cNvCxnSpPr>
          <p:nvPr/>
        </p:nvCxnSpPr>
        <p:spPr>
          <a:xfrm rot="5400000" flipH="1">
            <a:off x="1053713" y="4818797"/>
            <a:ext cx="214986" cy="7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4" name="CuadroTexto 213"/>
          <p:cNvSpPr txBox="1"/>
          <p:nvPr/>
        </p:nvSpPr>
        <p:spPr>
          <a:xfrm>
            <a:off x="4327833" y="1676400"/>
            <a:ext cx="492443" cy="430887"/>
          </a:xfrm>
          <a:prstGeom prst="rect">
            <a:avLst/>
          </a:prstGeom>
          <a:noFill/>
          <a:ln w="38100"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s-ES_tradnl" sz="1100" dirty="0" err="1" smtClean="0"/>
              <a:t>entry</a:t>
            </a:r>
          </a:p>
          <a:p>
            <a:r>
              <a:rPr lang="es-ES_tradnl" sz="1100" dirty="0" err="1" smtClean="0"/>
              <a:t> T   F</a:t>
            </a:r>
          </a:p>
        </p:txBody>
      </p:sp>
      <p:sp>
        <p:nvSpPr>
          <p:cNvPr id="215" name="CuadroTexto 214"/>
          <p:cNvSpPr txBox="1"/>
          <p:nvPr/>
        </p:nvSpPr>
        <p:spPr>
          <a:xfrm>
            <a:off x="3946833" y="2362200"/>
            <a:ext cx="504747" cy="43088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s-ES_tradnl" sz="1100" dirty="0" err="1" smtClean="0"/>
              <a:t>if.end</a:t>
            </a:r>
          </a:p>
          <a:p>
            <a:r>
              <a:rPr lang="es-ES_tradnl" sz="1100" dirty="0" err="1" smtClean="0"/>
              <a:t> T   F</a:t>
            </a:r>
          </a:p>
        </p:txBody>
      </p:sp>
      <p:sp>
        <p:nvSpPr>
          <p:cNvPr id="216" name="CuadroTexto 215"/>
          <p:cNvSpPr txBox="1"/>
          <p:nvPr/>
        </p:nvSpPr>
        <p:spPr>
          <a:xfrm>
            <a:off x="3261033" y="3124200"/>
            <a:ext cx="1287532" cy="261610"/>
          </a:xfrm>
          <a:prstGeom prst="rect">
            <a:avLst/>
          </a:prstGeom>
          <a:noFill/>
          <a:ln w="38100"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s-ES_tradnl" sz="1100" dirty="0" err="1" smtClean="0"/>
              <a:t>for.cond.preheader</a:t>
            </a:r>
          </a:p>
        </p:txBody>
      </p:sp>
      <p:sp>
        <p:nvSpPr>
          <p:cNvPr id="217" name="CuadroTexto 216"/>
          <p:cNvSpPr txBox="1"/>
          <p:nvPr/>
        </p:nvSpPr>
        <p:spPr>
          <a:xfrm>
            <a:off x="4327833" y="3429000"/>
            <a:ext cx="1293481" cy="261610"/>
          </a:xfrm>
          <a:prstGeom prst="rect">
            <a:avLst/>
          </a:prstGeom>
          <a:noFill/>
          <a:ln w="38100"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s-ES_tradnl" sz="1100" dirty="0" err="1" smtClean="0"/>
              <a:t>for.cond18.loopexit</a:t>
            </a:r>
          </a:p>
        </p:txBody>
      </p:sp>
      <p:sp>
        <p:nvSpPr>
          <p:cNvPr id="218" name="CuadroTexto 217"/>
          <p:cNvSpPr txBox="1"/>
          <p:nvPr/>
        </p:nvSpPr>
        <p:spPr>
          <a:xfrm>
            <a:off x="3337233" y="3733800"/>
            <a:ext cx="659155" cy="43088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s-ES_tradnl" sz="1100" dirty="0" err="1" smtClean="0"/>
              <a:t>for.body</a:t>
            </a:r>
          </a:p>
          <a:p>
            <a:r>
              <a:rPr lang="es-ES_tradnl" sz="1100" dirty="0" err="1" smtClean="0"/>
              <a:t>  T       F</a:t>
            </a:r>
          </a:p>
        </p:txBody>
      </p:sp>
      <p:sp>
        <p:nvSpPr>
          <p:cNvPr id="219" name="CuadroTexto 218"/>
          <p:cNvSpPr txBox="1"/>
          <p:nvPr/>
        </p:nvSpPr>
        <p:spPr>
          <a:xfrm>
            <a:off x="5470833" y="3124200"/>
            <a:ext cx="548967" cy="26161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s-ES_tradnl" sz="1100" dirty="0" err="1" smtClean="0"/>
              <a:t>if.then</a:t>
            </a:r>
          </a:p>
        </p:txBody>
      </p:sp>
      <p:sp>
        <p:nvSpPr>
          <p:cNvPr id="220" name="CuadroTexto 219"/>
          <p:cNvSpPr txBox="1"/>
          <p:nvPr/>
        </p:nvSpPr>
        <p:spPr>
          <a:xfrm>
            <a:off x="3870633" y="4495800"/>
            <a:ext cx="799205" cy="430887"/>
          </a:xfrm>
          <a:prstGeom prst="rect">
            <a:avLst/>
          </a:prstGeom>
          <a:noFill/>
          <a:ln w="38100">
            <a:solidFill>
              <a:srgbClr val="008000"/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s-ES_tradnl" sz="1100" dirty="0" err="1" smtClean="0"/>
              <a:t>for.body20</a:t>
            </a:r>
          </a:p>
          <a:p>
            <a:r>
              <a:rPr lang="es-ES_tradnl" sz="1100" dirty="0" err="1" smtClean="0"/>
              <a:t>    T       F</a:t>
            </a:r>
          </a:p>
        </p:txBody>
      </p:sp>
      <p:sp>
        <p:nvSpPr>
          <p:cNvPr id="221" name="CuadroTexto 220"/>
          <p:cNvSpPr txBox="1"/>
          <p:nvPr/>
        </p:nvSpPr>
        <p:spPr>
          <a:xfrm>
            <a:off x="4327833" y="5181600"/>
            <a:ext cx="731152" cy="26161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s-ES_tradnl" sz="1100" dirty="0" err="1" smtClean="0"/>
              <a:t>for.end26</a:t>
            </a:r>
          </a:p>
        </p:txBody>
      </p:sp>
      <p:sp>
        <p:nvSpPr>
          <p:cNvPr id="222" name="CuadroTexto 221"/>
          <p:cNvSpPr txBox="1"/>
          <p:nvPr/>
        </p:nvSpPr>
        <p:spPr>
          <a:xfrm>
            <a:off x="4785033" y="5791200"/>
            <a:ext cx="546074" cy="261610"/>
          </a:xfrm>
          <a:prstGeom prst="rect">
            <a:avLst/>
          </a:prstGeom>
          <a:noFill/>
          <a:ln w="38100"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s-ES_tradnl" sz="1100" dirty="0" err="1" smtClean="0"/>
              <a:t>return</a:t>
            </a:r>
          </a:p>
        </p:txBody>
      </p:sp>
      <p:cxnSp>
        <p:nvCxnSpPr>
          <p:cNvPr id="223" name="Conector recto de flecha 222"/>
          <p:cNvCxnSpPr>
            <a:stCxn id="214" idx="2"/>
            <a:endCxn id="215" idx="0"/>
          </p:cNvCxnSpPr>
          <p:nvPr/>
        </p:nvCxnSpPr>
        <p:spPr>
          <a:xfrm rot="5400000">
            <a:off x="4259175" y="2047319"/>
            <a:ext cx="254913" cy="37484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4" name="Conector recto de flecha 223"/>
          <p:cNvCxnSpPr>
            <a:stCxn id="214" idx="2"/>
            <a:endCxn id="219" idx="0"/>
          </p:cNvCxnSpPr>
          <p:nvPr/>
        </p:nvCxnSpPr>
        <p:spPr>
          <a:xfrm rot="16200000" flipH="1">
            <a:off x="4651230" y="2030112"/>
            <a:ext cx="1016913" cy="117126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5" name="Conector recto de flecha 224"/>
          <p:cNvCxnSpPr>
            <a:stCxn id="215" idx="2"/>
            <a:endCxn id="216" idx="0"/>
          </p:cNvCxnSpPr>
          <p:nvPr/>
        </p:nvCxnSpPr>
        <p:spPr>
          <a:xfrm rot="5400000">
            <a:off x="3886447" y="2811439"/>
            <a:ext cx="331113" cy="29440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6" name="Conector recto de flecha 225"/>
          <p:cNvCxnSpPr>
            <a:stCxn id="215" idx="2"/>
            <a:endCxn id="217" idx="0"/>
          </p:cNvCxnSpPr>
          <p:nvPr/>
        </p:nvCxnSpPr>
        <p:spPr>
          <a:xfrm rot="16200000" flipH="1">
            <a:off x="4268934" y="2723359"/>
            <a:ext cx="635913" cy="77536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7" name="Conector recto de flecha 226"/>
          <p:cNvCxnSpPr>
            <a:stCxn id="216" idx="2"/>
            <a:endCxn id="218" idx="0"/>
          </p:cNvCxnSpPr>
          <p:nvPr/>
        </p:nvCxnSpPr>
        <p:spPr>
          <a:xfrm rot="5400000">
            <a:off x="3611810" y="3440811"/>
            <a:ext cx="347990" cy="2379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8" name="Conector recto de flecha 227"/>
          <p:cNvCxnSpPr>
            <a:stCxn id="218" idx="2"/>
            <a:endCxn id="220" idx="0"/>
          </p:cNvCxnSpPr>
          <p:nvPr/>
        </p:nvCxnSpPr>
        <p:spPr>
          <a:xfrm rot="16200000" flipH="1">
            <a:off x="3802967" y="4028530"/>
            <a:ext cx="331113" cy="60342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9" name="Conector recto de flecha 228"/>
          <p:cNvCxnSpPr>
            <a:stCxn id="217" idx="2"/>
            <a:endCxn id="220" idx="0"/>
          </p:cNvCxnSpPr>
          <p:nvPr/>
        </p:nvCxnSpPr>
        <p:spPr>
          <a:xfrm rot="5400000">
            <a:off x="4219810" y="3741036"/>
            <a:ext cx="805190" cy="70433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0" name="Conector recto de flecha 229"/>
          <p:cNvCxnSpPr>
            <a:stCxn id="220" idx="2"/>
            <a:endCxn id="221" idx="0"/>
          </p:cNvCxnSpPr>
          <p:nvPr/>
        </p:nvCxnSpPr>
        <p:spPr>
          <a:xfrm rot="16200000" flipH="1">
            <a:off x="4354366" y="4842556"/>
            <a:ext cx="254913" cy="42317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Conector recto de flecha 230"/>
          <p:cNvCxnSpPr>
            <a:stCxn id="221" idx="2"/>
            <a:endCxn id="222" idx="0"/>
          </p:cNvCxnSpPr>
          <p:nvPr/>
        </p:nvCxnSpPr>
        <p:spPr>
          <a:xfrm rot="16200000" flipH="1">
            <a:off x="4701744" y="5434874"/>
            <a:ext cx="347990" cy="36466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2" name="Conector recto de flecha 231"/>
          <p:cNvCxnSpPr>
            <a:stCxn id="219" idx="2"/>
            <a:endCxn id="222" idx="0"/>
          </p:cNvCxnSpPr>
          <p:nvPr/>
        </p:nvCxnSpPr>
        <p:spPr>
          <a:xfrm rot="5400000">
            <a:off x="4198999" y="4244882"/>
            <a:ext cx="2405390" cy="68724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3" name="Conector recto 232"/>
          <p:cNvCxnSpPr>
            <a:stCxn id="214" idx="1"/>
            <a:endCxn id="214" idx="3"/>
          </p:cNvCxnSpPr>
          <p:nvPr/>
        </p:nvCxnSpPr>
        <p:spPr>
          <a:xfrm rot="10800000" flipH="1">
            <a:off x="4327832" y="1891844"/>
            <a:ext cx="492443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4" name="Conector recto 233"/>
          <p:cNvCxnSpPr>
            <a:stCxn id="215" idx="1"/>
            <a:endCxn id="215" idx="3"/>
          </p:cNvCxnSpPr>
          <p:nvPr/>
        </p:nvCxnSpPr>
        <p:spPr>
          <a:xfrm rot="10800000" flipH="1">
            <a:off x="3946832" y="2577644"/>
            <a:ext cx="504747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5" name="Conector recto 234"/>
          <p:cNvCxnSpPr>
            <a:stCxn id="218" idx="1"/>
            <a:endCxn id="218" idx="3"/>
          </p:cNvCxnSpPr>
          <p:nvPr/>
        </p:nvCxnSpPr>
        <p:spPr>
          <a:xfrm rot="10800000" flipH="1">
            <a:off x="3337232" y="3949244"/>
            <a:ext cx="659155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6" name="Conector recto 235"/>
          <p:cNvCxnSpPr>
            <a:stCxn id="220" idx="1"/>
            <a:endCxn id="220" idx="3"/>
          </p:cNvCxnSpPr>
          <p:nvPr/>
        </p:nvCxnSpPr>
        <p:spPr>
          <a:xfrm rot="10800000" flipH="1">
            <a:off x="3870632" y="4711244"/>
            <a:ext cx="799205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7" name="Conector recto 236"/>
          <p:cNvCxnSpPr>
            <a:stCxn id="214" idx="2"/>
          </p:cNvCxnSpPr>
          <p:nvPr/>
        </p:nvCxnSpPr>
        <p:spPr>
          <a:xfrm rot="5400000" flipH="1">
            <a:off x="4466164" y="1999397"/>
            <a:ext cx="214987" cy="7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8" name="Conector recto 237"/>
          <p:cNvCxnSpPr>
            <a:stCxn id="215" idx="2"/>
          </p:cNvCxnSpPr>
          <p:nvPr/>
        </p:nvCxnSpPr>
        <p:spPr>
          <a:xfrm rot="5400000" flipH="1">
            <a:off x="4091317" y="2685197"/>
            <a:ext cx="214986" cy="7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9" name="Conector recto 238"/>
          <p:cNvCxnSpPr>
            <a:stCxn id="218" idx="2"/>
          </p:cNvCxnSpPr>
          <p:nvPr/>
        </p:nvCxnSpPr>
        <p:spPr>
          <a:xfrm rot="5400000" flipH="1">
            <a:off x="3565727" y="4063603"/>
            <a:ext cx="201374" cy="7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Conector recto 239"/>
          <p:cNvCxnSpPr>
            <a:stCxn id="220" idx="2"/>
          </p:cNvCxnSpPr>
          <p:nvPr/>
        </p:nvCxnSpPr>
        <p:spPr>
          <a:xfrm rot="5400000" flipH="1">
            <a:off x="4162346" y="4818797"/>
            <a:ext cx="214986" cy="7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1" name="CuadroTexto 240"/>
          <p:cNvSpPr txBox="1"/>
          <p:nvPr/>
        </p:nvSpPr>
        <p:spPr>
          <a:xfrm>
            <a:off x="7315200" y="1676400"/>
            <a:ext cx="492443" cy="43088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s-ES_tradnl" sz="1100" dirty="0" err="1" smtClean="0"/>
              <a:t>entry</a:t>
            </a:r>
          </a:p>
          <a:p>
            <a:r>
              <a:rPr lang="es-ES_tradnl" sz="1100" dirty="0" err="1" smtClean="0"/>
              <a:t> T   F</a:t>
            </a:r>
          </a:p>
        </p:txBody>
      </p:sp>
      <p:sp>
        <p:nvSpPr>
          <p:cNvPr id="242" name="CuadroTexto 241"/>
          <p:cNvSpPr txBox="1"/>
          <p:nvPr/>
        </p:nvSpPr>
        <p:spPr>
          <a:xfrm>
            <a:off x="6934200" y="2362200"/>
            <a:ext cx="504747" cy="43088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s-ES_tradnl" sz="1100" dirty="0" err="1" smtClean="0"/>
              <a:t>if.end</a:t>
            </a:r>
          </a:p>
          <a:p>
            <a:r>
              <a:rPr lang="es-ES_tradnl" sz="1100" dirty="0" err="1" smtClean="0"/>
              <a:t> T   F</a:t>
            </a:r>
          </a:p>
        </p:txBody>
      </p:sp>
      <p:sp>
        <p:nvSpPr>
          <p:cNvPr id="243" name="CuadroTexto 242"/>
          <p:cNvSpPr txBox="1"/>
          <p:nvPr/>
        </p:nvSpPr>
        <p:spPr>
          <a:xfrm>
            <a:off x="6248400" y="3124200"/>
            <a:ext cx="1287532" cy="26161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s-ES_tradnl" sz="1100" dirty="0" err="1" smtClean="0"/>
              <a:t>for.cond.preheader</a:t>
            </a:r>
          </a:p>
        </p:txBody>
      </p:sp>
      <p:sp>
        <p:nvSpPr>
          <p:cNvPr id="244" name="CuadroTexto 243"/>
          <p:cNvSpPr txBox="1"/>
          <p:nvPr/>
        </p:nvSpPr>
        <p:spPr>
          <a:xfrm>
            <a:off x="7315200" y="3429000"/>
            <a:ext cx="1293481" cy="26161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s-ES_tradnl" sz="1100" dirty="0" err="1" smtClean="0"/>
              <a:t>for.cond18.loopexit</a:t>
            </a:r>
          </a:p>
        </p:txBody>
      </p:sp>
      <p:sp>
        <p:nvSpPr>
          <p:cNvPr id="245" name="CuadroTexto 244"/>
          <p:cNvSpPr txBox="1"/>
          <p:nvPr/>
        </p:nvSpPr>
        <p:spPr>
          <a:xfrm>
            <a:off x="6324600" y="3733800"/>
            <a:ext cx="659155" cy="43088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s-ES_tradnl" sz="1100" dirty="0" err="1" smtClean="0"/>
              <a:t>for.body</a:t>
            </a:r>
          </a:p>
          <a:p>
            <a:r>
              <a:rPr lang="es-ES_tradnl" sz="1100" dirty="0" err="1" smtClean="0"/>
              <a:t>  T       F</a:t>
            </a:r>
          </a:p>
        </p:txBody>
      </p:sp>
      <p:sp>
        <p:nvSpPr>
          <p:cNvPr id="246" name="CuadroTexto 245"/>
          <p:cNvSpPr txBox="1"/>
          <p:nvPr/>
        </p:nvSpPr>
        <p:spPr>
          <a:xfrm>
            <a:off x="8458200" y="3124200"/>
            <a:ext cx="548967" cy="26161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s-ES_tradnl" sz="1100" dirty="0" err="1" smtClean="0"/>
              <a:t>if.then</a:t>
            </a:r>
          </a:p>
        </p:txBody>
      </p:sp>
      <p:sp>
        <p:nvSpPr>
          <p:cNvPr id="247" name="CuadroTexto 246"/>
          <p:cNvSpPr txBox="1"/>
          <p:nvPr/>
        </p:nvSpPr>
        <p:spPr>
          <a:xfrm>
            <a:off x="6858000" y="4495800"/>
            <a:ext cx="799205" cy="43088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s-ES_tradnl" sz="1100" dirty="0" err="1" smtClean="0"/>
              <a:t>for.body20</a:t>
            </a:r>
          </a:p>
          <a:p>
            <a:r>
              <a:rPr lang="es-ES_tradnl" sz="1100" dirty="0" err="1" smtClean="0"/>
              <a:t>    T       F</a:t>
            </a:r>
          </a:p>
        </p:txBody>
      </p:sp>
      <p:sp>
        <p:nvSpPr>
          <p:cNvPr id="248" name="CuadroTexto 247"/>
          <p:cNvSpPr txBox="1"/>
          <p:nvPr/>
        </p:nvSpPr>
        <p:spPr>
          <a:xfrm>
            <a:off x="7315200" y="5181600"/>
            <a:ext cx="731152" cy="26161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s-ES_tradnl" sz="1100" dirty="0" err="1" smtClean="0"/>
              <a:t>for.end26</a:t>
            </a:r>
          </a:p>
        </p:txBody>
      </p:sp>
      <p:sp>
        <p:nvSpPr>
          <p:cNvPr id="249" name="CuadroTexto 248"/>
          <p:cNvSpPr txBox="1"/>
          <p:nvPr/>
        </p:nvSpPr>
        <p:spPr>
          <a:xfrm>
            <a:off x="7772400" y="5791200"/>
            <a:ext cx="546074" cy="26161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s-ES_tradnl" sz="1100" dirty="0" err="1" smtClean="0"/>
              <a:t>return</a:t>
            </a:r>
          </a:p>
        </p:txBody>
      </p:sp>
      <p:cxnSp>
        <p:nvCxnSpPr>
          <p:cNvPr id="250" name="Conector recto de flecha 249"/>
          <p:cNvCxnSpPr>
            <a:stCxn id="241" idx="2"/>
            <a:endCxn id="242" idx="0"/>
          </p:cNvCxnSpPr>
          <p:nvPr/>
        </p:nvCxnSpPr>
        <p:spPr>
          <a:xfrm rot="5400000">
            <a:off x="7246542" y="2047319"/>
            <a:ext cx="254913" cy="37484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1" name="Conector recto de flecha 250"/>
          <p:cNvCxnSpPr>
            <a:stCxn id="241" idx="2"/>
            <a:endCxn id="246" idx="0"/>
          </p:cNvCxnSpPr>
          <p:nvPr/>
        </p:nvCxnSpPr>
        <p:spPr>
          <a:xfrm rot="16200000" flipH="1">
            <a:off x="7638597" y="2030112"/>
            <a:ext cx="1016913" cy="117126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2" name="Conector recto de flecha 251"/>
          <p:cNvCxnSpPr>
            <a:stCxn id="242" idx="2"/>
            <a:endCxn id="243" idx="0"/>
          </p:cNvCxnSpPr>
          <p:nvPr/>
        </p:nvCxnSpPr>
        <p:spPr>
          <a:xfrm rot="5400000">
            <a:off x="6873814" y="2811439"/>
            <a:ext cx="331113" cy="29440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3" name="Conector recto de flecha 252"/>
          <p:cNvCxnSpPr>
            <a:stCxn id="242" idx="2"/>
            <a:endCxn id="244" idx="0"/>
          </p:cNvCxnSpPr>
          <p:nvPr/>
        </p:nvCxnSpPr>
        <p:spPr>
          <a:xfrm rot="16200000" flipH="1">
            <a:off x="7256301" y="2723359"/>
            <a:ext cx="635913" cy="77536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4" name="Conector recto de flecha 253"/>
          <p:cNvCxnSpPr>
            <a:stCxn id="243" idx="2"/>
            <a:endCxn id="245" idx="0"/>
          </p:cNvCxnSpPr>
          <p:nvPr/>
        </p:nvCxnSpPr>
        <p:spPr>
          <a:xfrm rot="5400000">
            <a:off x="6599177" y="3440811"/>
            <a:ext cx="347990" cy="2379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5" name="Conector recto de flecha 254"/>
          <p:cNvCxnSpPr>
            <a:stCxn id="245" idx="2"/>
            <a:endCxn id="247" idx="0"/>
          </p:cNvCxnSpPr>
          <p:nvPr/>
        </p:nvCxnSpPr>
        <p:spPr>
          <a:xfrm rot="16200000" flipH="1">
            <a:off x="6790334" y="4028530"/>
            <a:ext cx="331113" cy="60342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6" name="Conector recto de flecha 255"/>
          <p:cNvCxnSpPr>
            <a:stCxn id="244" idx="2"/>
            <a:endCxn id="247" idx="0"/>
          </p:cNvCxnSpPr>
          <p:nvPr/>
        </p:nvCxnSpPr>
        <p:spPr>
          <a:xfrm rot="5400000">
            <a:off x="7207177" y="3741036"/>
            <a:ext cx="805190" cy="70433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7" name="Conector recto de flecha 256"/>
          <p:cNvCxnSpPr>
            <a:stCxn id="247" idx="2"/>
            <a:endCxn id="248" idx="0"/>
          </p:cNvCxnSpPr>
          <p:nvPr/>
        </p:nvCxnSpPr>
        <p:spPr>
          <a:xfrm rot="16200000" flipH="1">
            <a:off x="7341733" y="4842556"/>
            <a:ext cx="254913" cy="42317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8" name="Conector recto de flecha 257"/>
          <p:cNvCxnSpPr>
            <a:stCxn id="248" idx="2"/>
            <a:endCxn id="249" idx="0"/>
          </p:cNvCxnSpPr>
          <p:nvPr/>
        </p:nvCxnSpPr>
        <p:spPr>
          <a:xfrm rot="16200000" flipH="1">
            <a:off x="7689111" y="5434874"/>
            <a:ext cx="347990" cy="36466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9" name="Conector recto de flecha 258"/>
          <p:cNvCxnSpPr>
            <a:stCxn id="246" idx="2"/>
            <a:endCxn id="249" idx="0"/>
          </p:cNvCxnSpPr>
          <p:nvPr/>
        </p:nvCxnSpPr>
        <p:spPr>
          <a:xfrm rot="5400000">
            <a:off x="7186366" y="4244882"/>
            <a:ext cx="2405390" cy="68724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0" name="Conector recto 259"/>
          <p:cNvCxnSpPr>
            <a:stCxn id="241" idx="1"/>
            <a:endCxn id="241" idx="3"/>
          </p:cNvCxnSpPr>
          <p:nvPr/>
        </p:nvCxnSpPr>
        <p:spPr>
          <a:xfrm rot="10800000" flipH="1">
            <a:off x="7315199" y="1891844"/>
            <a:ext cx="492443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1" name="Conector recto 260"/>
          <p:cNvCxnSpPr>
            <a:stCxn id="242" idx="1"/>
            <a:endCxn id="242" idx="3"/>
          </p:cNvCxnSpPr>
          <p:nvPr/>
        </p:nvCxnSpPr>
        <p:spPr>
          <a:xfrm rot="10800000" flipH="1">
            <a:off x="6934199" y="2577644"/>
            <a:ext cx="504747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2" name="Conector recto 261"/>
          <p:cNvCxnSpPr>
            <a:stCxn id="245" idx="1"/>
            <a:endCxn id="245" idx="3"/>
          </p:cNvCxnSpPr>
          <p:nvPr/>
        </p:nvCxnSpPr>
        <p:spPr>
          <a:xfrm rot="10800000" flipH="1">
            <a:off x="6324599" y="3949244"/>
            <a:ext cx="659155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3" name="Conector recto 262"/>
          <p:cNvCxnSpPr>
            <a:stCxn id="247" idx="1"/>
            <a:endCxn id="247" idx="3"/>
          </p:cNvCxnSpPr>
          <p:nvPr/>
        </p:nvCxnSpPr>
        <p:spPr>
          <a:xfrm rot="10800000" flipH="1">
            <a:off x="6857999" y="4711244"/>
            <a:ext cx="799205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4" name="Conector recto 263"/>
          <p:cNvCxnSpPr>
            <a:stCxn id="241" idx="2"/>
          </p:cNvCxnSpPr>
          <p:nvPr/>
        </p:nvCxnSpPr>
        <p:spPr>
          <a:xfrm rot="5400000" flipH="1">
            <a:off x="7453531" y="1999397"/>
            <a:ext cx="214987" cy="7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5" name="Conector recto 264"/>
          <p:cNvCxnSpPr>
            <a:stCxn id="242" idx="2"/>
          </p:cNvCxnSpPr>
          <p:nvPr/>
        </p:nvCxnSpPr>
        <p:spPr>
          <a:xfrm rot="5400000" flipH="1">
            <a:off x="7078684" y="2685197"/>
            <a:ext cx="214986" cy="7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6" name="Conector recto 265"/>
          <p:cNvCxnSpPr>
            <a:stCxn id="245" idx="2"/>
          </p:cNvCxnSpPr>
          <p:nvPr/>
        </p:nvCxnSpPr>
        <p:spPr>
          <a:xfrm rot="5400000" flipH="1">
            <a:off x="6553094" y="4063603"/>
            <a:ext cx="201374" cy="7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7" name="Conector recto 266"/>
          <p:cNvCxnSpPr>
            <a:stCxn id="247" idx="2"/>
          </p:cNvCxnSpPr>
          <p:nvPr/>
        </p:nvCxnSpPr>
        <p:spPr>
          <a:xfrm rot="5400000" flipH="1">
            <a:off x="7149713" y="4818797"/>
            <a:ext cx="214986" cy="7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9" name="Forma libre 268"/>
          <p:cNvSpPr/>
          <p:nvPr/>
        </p:nvSpPr>
        <p:spPr>
          <a:xfrm>
            <a:off x="6172200" y="2959100"/>
            <a:ext cx="1498600" cy="1320800"/>
          </a:xfrm>
          <a:custGeom>
            <a:avLst/>
            <a:gdLst>
              <a:gd name="connsiteX0" fmla="*/ 0 w 1498600"/>
              <a:gd name="connsiteY0" fmla="*/ 25400 h 1320800"/>
              <a:gd name="connsiteX1" fmla="*/ 0 w 1498600"/>
              <a:gd name="connsiteY1" fmla="*/ 1320800 h 1320800"/>
              <a:gd name="connsiteX2" fmla="*/ 977900 w 1498600"/>
              <a:gd name="connsiteY2" fmla="*/ 1320800 h 1320800"/>
              <a:gd name="connsiteX3" fmla="*/ 977900 w 1498600"/>
              <a:gd name="connsiteY3" fmla="*/ 431800 h 1320800"/>
              <a:gd name="connsiteX4" fmla="*/ 1498600 w 1498600"/>
              <a:gd name="connsiteY4" fmla="*/ 431800 h 1320800"/>
              <a:gd name="connsiteX5" fmla="*/ 1498600 w 1498600"/>
              <a:gd name="connsiteY5" fmla="*/ 0 h 1320800"/>
              <a:gd name="connsiteX6" fmla="*/ 0 w 1498600"/>
              <a:gd name="connsiteY6" fmla="*/ 25400 h 132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98600" h="1320800">
                <a:moveTo>
                  <a:pt x="0" y="25400"/>
                </a:moveTo>
                <a:lnTo>
                  <a:pt x="0" y="1320800"/>
                </a:lnTo>
                <a:lnTo>
                  <a:pt x="977900" y="1320800"/>
                </a:lnTo>
                <a:lnTo>
                  <a:pt x="977900" y="431800"/>
                </a:lnTo>
                <a:lnTo>
                  <a:pt x="1498600" y="431800"/>
                </a:lnTo>
                <a:lnTo>
                  <a:pt x="1498600" y="0"/>
                </a:lnTo>
                <a:lnTo>
                  <a:pt x="0" y="25400"/>
                </a:lnTo>
                <a:close/>
              </a:path>
            </a:pathLst>
          </a:cu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70" name="Forma libre 269"/>
          <p:cNvSpPr/>
          <p:nvPr/>
        </p:nvSpPr>
        <p:spPr>
          <a:xfrm>
            <a:off x="6718300" y="1498600"/>
            <a:ext cx="2336800" cy="1905000"/>
          </a:xfrm>
          <a:custGeom>
            <a:avLst/>
            <a:gdLst>
              <a:gd name="connsiteX0" fmla="*/ 12700 w 2336800"/>
              <a:gd name="connsiteY0" fmla="*/ 50800 h 1905000"/>
              <a:gd name="connsiteX1" fmla="*/ 12700 w 2336800"/>
              <a:gd name="connsiteY1" fmla="*/ 1358900 h 1905000"/>
              <a:gd name="connsiteX2" fmla="*/ 1524000 w 2336800"/>
              <a:gd name="connsiteY2" fmla="*/ 1346200 h 1905000"/>
              <a:gd name="connsiteX3" fmla="*/ 1524000 w 2336800"/>
              <a:gd name="connsiteY3" fmla="*/ 1892300 h 1905000"/>
              <a:gd name="connsiteX4" fmla="*/ 2336800 w 2336800"/>
              <a:gd name="connsiteY4" fmla="*/ 1905000 h 1905000"/>
              <a:gd name="connsiteX5" fmla="*/ 2336800 w 2336800"/>
              <a:gd name="connsiteY5" fmla="*/ 0 h 1905000"/>
              <a:gd name="connsiteX6" fmla="*/ 0 w 2336800"/>
              <a:gd name="connsiteY6" fmla="*/ 0 h 1905000"/>
              <a:gd name="connsiteX7" fmla="*/ 12700 w 2336800"/>
              <a:gd name="connsiteY7" fmla="*/ 114300 h 1905000"/>
              <a:gd name="connsiteX8" fmla="*/ 12700 w 2336800"/>
              <a:gd name="connsiteY8" fmla="*/ 1143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36800" h="1905000">
                <a:moveTo>
                  <a:pt x="12700" y="50800"/>
                </a:moveTo>
                <a:lnTo>
                  <a:pt x="12700" y="1358900"/>
                </a:lnTo>
                <a:lnTo>
                  <a:pt x="1524000" y="1346200"/>
                </a:lnTo>
                <a:lnTo>
                  <a:pt x="1524000" y="1892300"/>
                </a:lnTo>
                <a:lnTo>
                  <a:pt x="2336800" y="1905000"/>
                </a:lnTo>
                <a:lnTo>
                  <a:pt x="2336800" y="0"/>
                </a:lnTo>
                <a:lnTo>
                  <a:pt x="0" y="0"/>
                </a:lnTo>
                <a:lnTo>
                  <a:pt x="12700" y="114300"/>
                </a:lnTo>
                <a:lnTo>
                  <a:pt x="12700" y="114300"/>
                </a:lnTo>
              </a:path>
            </a:pathLst>
          </a:cu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71" name="Forma libre 270"/>
          <p:cNvSpPr/>
          <p:nvPr/>
        </p:nvSpPr>
        <p:spPr>
          <a:xfrm>
            <a:off x="7239000" y="3390900"/>
            <a:ext cx="1447800" cy="482600"/>
          </a:xfrm>
          <a:custGeom>
            <a:avLst/>
            <a:gdLst>
              <a:gd name="connsiteX0" fmla="*/ 63500 w 1447800"/>
              <a:gd name="connsiteY0" fmla="*/ 0 h 482600"/>
              <a:gd name="connsiteX1" fmla="*/ 1447800 w 1447800"/>
              <a:gd name="connsiteY1" fmla="*/ 12700 h 482600"/>
              <a:gd name="connsiteX2" fmla="*/ 1435100 w 1447800"/>
              <a:gd name="connsiteY2" fmla="*/ 482600 h 482600"/>
              <a:gd name="connsiteX3" fmla="*/ 0 w 1447800"/>
              <a:gd name="connsiteY3" fmla="*/ 482600 h 482600"/>
              <a:gd name="connsiteX4" fmla="*/ 0 w 1447800"/>
              <a:gd name="connsiteY4" fmla="*/ 0 h 482600"/>
              <a:gd name="connsiteX5" fmla="*/ 215900 w 1447800"/>
              <a:gd name="connsiteY5" fmla="*/ 0 h 482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47800" h="482600">
                <a:moveTo>
                  <a:pt x="63500" y="0"/>
                </a:moveTo>
                <a:lnTo>
                  <a:pt x="1447800" y="12700"/>
                </a:lnTo>
                <a:lnTo>
                  <a:pt x="1435100" y="482600"/>
                </a:lnTo>
                <a:lnTo>
                  <a:pt x="0" y="482600"/>
                </a:lnTo>
                <a:lnTo>
                  <a:pt x="0" y="0"/>
                </a:lnTo>
                <a:lnTo>
                  <a:pt x="215900" y="0"/>
                </a:lnTo>
              </a:path>
            </a:pathLst>
          </a:cu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72" name="Forma libre 271"/>
          <p:cNvSpPr/>
          <p:nvPr/>
        </p:nvSpPr>
        <p:spPr>
          <a:xfrm>
            <a:off x="6731000" y="4381500"/>
            <a:ext cx="1498600" cy="1193800"/>
          </a:xfrm>
          <a:custGeom>
            <a:avLst/>
            <a:gdLst>
              <a:gd name="connsiteX0" fmla="*/ 12700 w 1498600"/>
              <a:gd name="connsiteY0" fmla="*/ 0 h 1193800"/>
              <a:gd name="connsiteX1" fmla="*/ 1498600 w 1498600"/>
              <a:gd name="connsiteY1" fmla="*/ 0 h 1193800"/>
              <a:gd name="connsiteX2" fmla="*/ 1498600 w 1498600"/>
              <a:gd name="connsiteY2" fmla="*/ 1193800 h 1193800"/>
              <a:gd name="connsiteX3" fmla="*/ 0 w 1498600"/>
              <a:gd name="connsiteY3" fmla="*/ 1193800 h 1193800"/>
              <a:gd name="connsiteX4" fmla="*/ 12700 w 1498600"/>
              <a:gd name="connsiteY4" fmla="*/ 0 h 1193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8600" h="1193800">
                <a:moveTo>
                  <a:pt x="12700" y="0"/>
                </a:moveTo>
                <a:lnTo>
                  <a:pt x="1498600" y="0"/>
                </a:lnTo>
                <a:lnTo>
                  <a:pt x="1498600" y="1193800"/>
                </a:lnTo>
                <a:lnTo>
                  <a:pt x="0" y="1193800"/>
                </a:lnTo>
                <a:lnTo>
                  <a:pt x="12700" y="0"/>
                </a:lnTo>
                <a:close/>
              </a:path>
            </a:pathLst>
          </a:cu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73" name="Forma libre 272"/>
          <p:cNvSpPr/>
          <p:nvPr/>
        </p:nvSpPr>
        <p:spPr>
          <a:xfrm>
            <a:off x="7594600" y="5676900"/>
            <a:ext cx="876300" cy="469900"/>
          </a:xfrm>
          <a:custGeom>
            <a:avLst/>
            <a:gdLst>
              <a:gd name="connsiteX0" fmla="*/ 25400 w 876300"/>
              <a:gd name="connsiteY0" fmla="*/ 0 h 469900"/>
              <a:gd name="connsiteX1" fmla="*/ 876300 w 876300"/>
              <a:gd name="connsiteY1" fmla="*/ 0 h 469900"/>
              <a:gd name="connsiteX2" fmla="*/ 876300 w 876300"/>
              <a:gd name="connsiteY2" fmla="*/ 469900 h 469900"/>
              <a:gd name="connsiteX3" fmla="*/ 0 w 876300"/>
              <a:gd name="connsiteY3" fmla="*/ 469900 h 469900"/>
              <a:gd name="connsiteX4" fmla="*/ 25400 w 876300"/>
              <a:gd name="connsiteY4" fmla="*/ 0 h 469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6300" h="469900">
                <a:moveTo>
                  <a:pt x="25400" y="0"/>
                </a:moveTo>
                <a:lnTo>
                  <a:pt x="876300" y="0"/>
                </a:lnTo>
                <a:lnTo>
                  <a:pt x="876300" y="469900"/>
                </a:lnTo>
                <a:lnTo>
                  <a:pt x="0" y="469900"/>
                </a:lnTo>
                <a:lnTo>
                  <a:pt x="25400" y="0"/>
                </a:lnTo>
                <a:close/>
              </a:path>
            </a:pathLst>
          </a:cu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Refactoring </a:t>
            </a:r>
            <a:r>
              <a:rPr lang="es-ES_tradnl" dirty="0" err="1" smtClean="0"/>
              <a:t>methodology</a:t>
            </a:r>
            <a:endParaRPr lang="es-ES_tradnl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936869-19CC-4464-B3AA-369171577129}" type="slidenum">
              <a:rPr lang="es-ES" smtClean="0"/>
              <a:pPr/>
              <a:t>15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Turning CFGs into callgraphs</a:t>
            </a:r>
            <a:endParaRPr lang="es-ES" dirty="0"/>
          </a:p>
        </p:txBody>
      </p:sp>
      <p:sp>
        <p:nvSpPr>
          <p:cNvPr id="6" name="CuadroTexto 5"/>
          <p:cNvSpPr txBox="1"/>
          <p:nvPr/>
        </p:nvSpPr>
        <p:spPr>
          <a:xfrm>
            <a:off x="1676400" y="1049953"/>
            <a:ext cx="57912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dirty="0" err="1" smtClean="0"/>
              <a:t>duplicate</a:t>
            </a:r>
            <a:r>
              <a:rPr lang="es-ES_tradnl" sz="2400" dirty="0" smtClean="0"/>
              <a:t> </a:t>
            </a:r>
            <a:r>
              <a:rPr lang="es-ES_tradnl" sz="2400" dirty="0" err="1" smtClean="0"/>
              <a:t>constants</a:t>
            </a:r>
            <a:endParaRPr lang="es-ES_tradnl" sz="2400" dirty="0" smtClean="0"/>
          </a:p>
          <a:p>
            <a:endParaRPr lang="es-ES_tradnl" sz="2400" dirty="0" smtClean="0"/>
          </a:p>
          <a:p>
            <a:r>
              <a:rPr lang="es-ES_tradnl" sz="2400" dirty="0" err="1" smtClean="0"/>
              <a:t>distribute</a:t>
            </a:r>
            <a:r>
              <a:rPr lang="es-ES_tradnl" sz="2400" dirty="0" smtClean="0"/>
              <a:t> </a:t>
            </a:r>
            <a:r>
              <a:rPr lang="es-ES_tradnl" sz="2400" dirty="0" err="1" smtClean="0"/>
              <a:t>globals</a:t>
            </a:r>
            <a:endParaRPr lang="es-ES_tradnl" sz="2400" dirty="0" smtClean="0"/>
          </a:p>
          <a:p>
            <a:endParaRPr lang="es-ES_tradnl" sz="2400" dirty="0" smtClean="0"/>
          </a:p>
          <a:p>
            <a:r>
              <a:rPr lang="es-ES_tradnl" sz="2400" dirty="0" err="1" smtClean="0"/>
              <a:t>for</a:t>
            </a:r>
            <a:r>
              <a:rPr lang="es-ES_tradnl" sz="2400" dirty="0" smtClean="0"/>
              <a:t> </a:t>
            </a:r>
            <a:r>
              <a:rPr lang="es-ES_tradnl" sz="2400" dirty="0" err="1" smtClean="0"/>
              <a:t>every</a:t>
            </a:r>
            <a:r>
              <a:rPr lang="es-ES_tradnl" sz="2400" dirty="0" smtClean="0"/>
              <a:t> original </a:t>
            </a:r>
            <a:r>
              <a:rPr lang="es-ES_tradnl" sz="2400" dirty="0" err="1" smtClean="0"/>
              <a:t>function</a:t>
            </a:r>
            <a:r>
              <a:rPr lang="es-ES_tradnl" sz="2400" dirty="0" smtClean="0"/>
              <a:t> </a:t>
            </a:r>
            <a:r>
              <a:rPr lang="es-ES_tradnl" sz="2400" dirty="0" err="1" smtClean="0"/>
              <a:t>f</a:t>
            </a:r>
            <a:endParaRPr lang="es-ES_tradnl" sz="2400" dirty="0" smtClean="0"/>
          </a:p>
          <a:p>
            <a:endParaRPr lang="es-ES_tradnl" sz="2400" dirty="0" smtClean="0"/>
          </a:p>
          <a:p>
            <a:r>
              <a:rPr lang="es-ES_tradnl" sz="2400" dirty="0" smtClean="0"/>
              <a:t>	</a:t>
            </a:r>
            <a:r>
              <a:rPr lang="es-ES_tradnl" sz="2400" dirty="0" err="1" smtClean="0"/>
              <a:t>initiatorList</a:t>
            </a:r>
            <a:r>
              <a:rPr lang="es-ES_tradnl" sz="2400" dirty="0" smtClean="0"/>
              <a:t> </a:t>
            </a:r>
            <a:r>
              <a:rPr lang="es-ES_tradnl" sz="2400" dirty="0" err="1" smtClean="0"/>
              <a:t>←</a:t>
            </a:r>
            <a:r>
              <a:rPr lang="es-ES_tradnl" sz="2400" dirty="0" smtClean="0"/>
              <a:t> </a:t>
            </a:r>
            <a:r>
              <a:rPr lang="es-ES_tradnl" sz="2400" dirty="0" err="1" smtClean="0"/>
              <a:t>find</a:t>
            </a:r>
            <a:r>
              <a:rPr lang="es-ES_tradnl" sz="2400" dirty="0" smtClean="0"/>
              <a:t> </a:t>
            </a:r>
            <a:r>
              <a:rPr lang="es-ES_tradnl" sz="2400" dirty="0" err="1" smtClean="0"/>
              <a:t>initiators(f</a:t>
            </a:r>
            <a:r>
              <a:rPr lang="es-ES_tradnl" sz="2400" dirty="0" smtClean="0"/>
              <a:t>)</a:t>
            </a:r>
          </a:p>
          <a:p>
            <a:endParaRPr lang="es-ES_tradnl" sz="2400" dirty="0" smtClean="0"/>
          </a:p>
          <a:p>
            <a:r>
              <a:rPr lang="es-ES_tradnl" sz="2400" b="1" dirty="0" smtClean="0"/>
              <a:t>	</a:t>
            </a:r>
            <a:r>
              <a:rPr lang="es-ES_tradnl" sz="2400" b="1" dirty="0" err="1" smtClean="0"/>
              <a:t>create</a:t>
            </a:r>
            <a:r>
              <a:rPr lang="es-ES_tradnl" sz="2400" b="1" dirty="0" smtClean="0"/>
              <a:t> </a:t>
            </a:r>
            <a:r>
              <a:rPr lang="es-ES_tradnl" sz="2400" b="1" dirty="0" err="1" smtClean="0"/>
              <a:t>new</a:t>
            </a:r>
            <a:r>
              <a:rPr lang="es-ES_tradnl" sz="2400" b="1" dirty="0" smtClean="0"/>
              <a:t> </a:t>
            </a:r>
            <a:r>
              <a:rPr lang="es-ES_tradnl" sz="2400" b="1" dirty="0" err="1" smtClean="0"/>
              <a:t>functions(f</a:t>
            </a:r>
            <a:r>
              <a:rPr lang="es-ES_tradnl" sz="2400" b="1" dirty="0" smtClean="0"/>
              <a:t>, </a:t>
            </a:r>
            <a:r>
              <a:rPr lang="es-ES_tradnl" sz="2400" b="1" dirty="0" err="1" smtClean="0"/>
              <a:t>initiatorList</a:t>
            </a:r>
            <a:r>
              <a:rPr lang="es-ES_tradnl" sz="2400" b="1" dirty="0" smtClean="0"/>
              <a:t>)</a:t>
            </a:r>
          </a:p>
          <a:p>
            <a:endParaRPr lang="es-ES_tradnl" sz="2400" dirty="0" smtClean="0"/>
          </a:p>
          <a:p>
            <a:r>
              <a:rPr lang="es-ES_tradnl" sz="2400" dirty="0" smtClean="0"/>
              <a:t>	</a:t>
            </a:r>
            <a:r>
              <a:rPr lang="es-ES_tradnl" sz="2400" dirty="0" err="1" smtClean="0"/>
              <a:t>fix</a:t>
            </a:r>
            <a:r>
              <a:rPr lang="es-ES_tradnl" sz="2400" dirty="0" smtClean="0"/>
              <a:t> </a:t>
            </a:r>
            <a:r>
              <a:rPr lang="es-ES_tradnl" sz="2400" dirty="0" err="1" smtClean="0"/>
              <a:t>branches(initiatorList</a:t>
            </a:r>
            <a:r>
              <a:rPr lang="es-ES_tradnl" sz="2400" dirty="0" smtClean="0"/>
              <a:t>)</a:t>
            </a:r>
          </a:p>
          <a:p>
            <a:endParaRPr lang="es-ES_tradnl" sz="2400" dirty="0" smtClean="0"/>
          </a:p>
          <a:p>
            <a:r>
              <a:rPr lang="es-ES_tradnl" sz="2400" dirty="0" smtClean="0"/>
              <a:t>	</a:t>
            </a:r>
            <a:r>
              <a:rPr lang="es-ES_tradnl" sz="2400" dirty="0" err="1" smtClean="0"/>
              <a:t>fix</a:t>
            </a:r>
            <a:r>
              <a:rPr lang="es-ES_tradnl" sz="2400" dirty="0" smtClean="0"/>
              <a:t> </a:t>
            </a:r>
            <a:r>
              <a:rPr lang="es-ES_tradnl" sz="2400" dirty="0" err="1" smtClean="0"/>
              <a:t>phi</a:t>
            </a:r>
            <a:r>
              <a:rPr lang="es-ES_tradnl" sz="2400" dirty="0" smtClean="0"/>
              <a:t> </a:t>
            </a:r>
            <a:r>
              <a:rPr lang="es-ES_tradnl" sz="2400" dirty="0" err="1" smtClean="0"/>
              <a:t>nodes(initiatorList</a:t>
            </a:r>
            <a:r>
              <a:rPr lang="es-ES_tradnl" sz="2400" dirty="0" smtClean="0"/>
              <a:t>)</a:t>
            </a:r>
            <a:endParaRPr lang="es-ES_tradnl" sz="2400" dirty="0" err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ángulo 78"/>
          <p:cNvSpPr/>
          <p:nvPr/>
        </p:nvSpPr>
        <p:spPr>
          <a:xfrm>
            <a:off x="632056" y="1371600"/>
            <a:ext cx="3939944" cy="474384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80" name="Rectángulo 79"/>
          <p:cNvSpPr/>
          <p:nvPr/>
        </p:nvSpPr>
        <p:spPr>
          <a:xfrm>
            <a:off x="1123124" y="1752600"/>
            <a:ext cx="2991676" cy="1143000"/>
          </a:xfrm>
          <a:prstGeom prst="rect">
            <a:avLst/>
          </a:prstGeom>
          <a:solidFill>
            <a:srgbClr val="C8FFAD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1600" dirty="0" err="1" smtClean="0">
                <a:solidFill>
                  <a:schemeClr val="tx1"/>
                </a:solidFill>
                <a:latin typeface="Andale Mono"/>
              </a:rPr>
              <a:t>BB_A</a:t>
            </a:r>
            <a:r>
              <a:rPr lang="es-ES_tradnl" sz="1600" dirty="0" smtClean="0">
                <a:solidFill>
                  <a:schemeClr val="tx1"/>
                </a:solidFill>
                <a:latin typeface="Andale Mono"/>
              </a:rPr>
              <a:t>:</a:t>
            </a:r>
          </a:p>
          <a:p>
            <a:endParaRPr lang="es-ES_tradnl" sz="1600" dirty="0" smtClean="0">
              <a:solidFill>
                <a:schemeClr val="tx1"/>
              </a:solidFill>
              <a:latin typeface="Andale Mono"/>
            </a:endParaRPr>
          </a:p>
          <a:p>
            <a:r>
              <a:rPr lang="es-ES_tradnl" sz="1600" dirty="0" smtClean="0">
                <a:solidFill>
                  <a:schemeClr val="tx1"/>
                </a:solidFill>
                <a:latin typeface="Andale Mono"/>
              </a:rPr>
              <a:t> %3 = </a:t>
            </a:r>
            <a:r>
              <a:rPr lang="es-ES_tradnl" sz="1600" dirty="0" err="1" smtClean="0">
                <a:solidFill>
                  <a:schemeClr val="tx1"/>
                </a:solidFill>
                <a:latin typeface="Andale Mono"/>
              </a:rPr>
              <a:t>add</a:t>
            </a:r>
            <a:r>
              <a:rPr lang="es-ES_tradnl" sz="1600" dirty="0" smtClean="0">
                <a:solidFill>
                  <a:schemeClr val="tx1"/>
                </a:solidFill>
                <a:latin typeface="Andale Mono"/>
              </a:rPr>
              <a:t> i32 %2, 6</a:t>
            </a:r>
          </a:p>
          <a:p>
            <a:r>
              <a:rPr lang="es-ES_tradnl" sz="1600" dirty="0" smtClean="0">
                <a:solidFill>
                  <a:schemeClr val="tx1"/>
                </a:solidFill>
                <a:latin typeface="Andale Mono"/>
              </a:rPr>
              <a:t> </a:t>
            </a:r>
            <a:r>
              <a:rPr lang="es-ES_tradnl" sz="1600" dirty="0" err="1" smtClean="0">
                <a:solidFill>
                  <a:schemeClr val="tx1"/>
                </a:solidFill>
                <a:latin typeface="Andale Mono"/>
              </a:rPr>
              <a:t>jmp</a:t>
            </a:r>
            <a:r>
              <a:rPr lang="es-ES_tradnl" sz="1600" dirty="0" smtClean="0">
                <a:solidFill>
                  <a:schemeClr val="tx1"/>
                </a:solidFill>
                <a:latin typeface="Andale Mono"/>
              </a:rPr>
              <a:t> </a:t>
            </a:r>
            <a:r>
              <a:rPr lang="es-ES_tradnl" sz="1600" dirty="0" err="1" smtClean="0">
                <a:solidFill>
                  <a:schemeClr val="tx1"/>
                </a:solidFill>
                <a:latin typeface="Andale Mono"/>
              </a:rPr>
              <a:t>BB_B</a:t>
            </a:r>
            <a:endParaRPr lang="es-ES_tradnl" sz="1600" dirty="0">
              <a:solidFill>
                <a:schemeClr val="tx1"/>
              </a:solidFill>
              <a:latin typeface="Andale Mono"/>
            </a:endParaRPr>
          </a:p>
        </p:txBody>
      </p:sp>
      <p:sp>
        <p:nvSpPr>
          <p:cNvPr id="81" name="Rectángulo 80"/>
          <p:cNvSpPr/>
          <p:nvPr/>
        </p:nvSpPr>
        <p:spPr>
          <a:xfrm>
            <a:off x="1106189" y="3276600"/>
            <a:ext cx="3025543" cy="1219200"/>
          </a:xfrm>
          <a:prstGeom prst="rect">
            <a:avLst/>
          </a:prstGeom>
          <a:solidFill>
            <a:srgbClr val="C8FFAD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1600" dirty="0" err="1" smtClean="0">
                <a:solidFill>
                  <a:schemeClr val="tx1"/>
                </a:solidFill>
                <a:latin typeface="Andale Mono"/>
              </a:rPr>
              <a:t>BB_B</a:t>
            </a:r>
            <a:r>
              <a:rPr lang="es-ES_tradnl" sz="1600" dirty="0" smtClean="0">
                <a:solidFill>
                  <a:schemeClr val="tx1"/>
                </a:solidFill>
                <a:latin typeface="Andale Mono"/>
              </a:rPr>
              <a:t>:</a:t>
            </a:r>
          </a:p>
          <a:p>
            <a:endParaRPr lang="es-ES_tradnl" sz="1600" dirty="0" smtClean="0">
              <a:solidFill>
                <a:schemeClr val="tx1"/>
              </a:solidFill>
              <a:latin typeface="Andale Mono"/>
            </a:endParaRPr>
          </a:p>
          <a:p>
            <a:r>
              <a:rPr lang="es-ES_tradnl" sz="1600" dirty="0" smtClean="0">
                <a:solidFill>
                  <a:schemeClr val="tx1"/>
                </a:solidFill>
                <a:latin typeface="Andale Mono"/>
              </a:rPr>
              <a:t> %4 = </a:t>
            </a:r>
            <a:r>
              <a:rPr lang="es-ES_tradnl" sz="1600" dirty="0" err="1" smtClean="0">
                <a:solidFill>
                  <a:schemeClr val="tx1"/>
                </a:solidFill>
                <a:latin typeface="Andale Mono"/>
              </a:rPr>
              <a:t>mul</a:t>
            </a:r>
            <a:r>
              <a:rPr lang="es-ES_tradnl" sz="1600" dirty="0" smtClean="0">
                <a:solidFill>
                  <a:schemeClr val="tx1"/>
                </a:solidFill>
                <a:latin typeface="Andale Mono"/>
              </a:rPr>
              <a:t> i32 %3, %3</a:t>
            </a:r>
          </a:p>
          <a:p>
            <a:r>
              <a:rPr lang="es-ES_tradnl" sz="1600" dirty="0" smtClean="0">
                <a:solidFill>
                  <a:schemeClr val="tx1"/>
                </a:solidFill>
                <a:latin typeface="Andale Mono"/>
              </a:rPr>
              <a:t> </a:t>
            </a:r>
            <a:r>
              <a:rPr lang="es-ES_tradnl" sz="1600" dirty="0" err="1" smtClean="0">
                <a:solidFill>
                  <a:schemeClr val="tx1"/>
                </a:solidFill>
                <a:latin typeface="Andale Mono"/>
              </a:rPr>
              <a:t>jne</a:t>
            </a:r>
            <a:r>
              <a:rPr lang="es-ES_tradnl" sz="1600" dirty="0" smtClean="0">
                <a:solidFill>
                  <a:schemeClr val="tx1"/>
                </a:solidFill>
                <a:latin typeface="Andale Mono"/>
              </a:rPr>
              <a:t> </a:t>
            </a:r>
            <a:r>
              <a:rPr lang="es-ES_tradnl" sz="1600" dirty="0" err="1" smtClean="0">
                <a:solidFill>
                  <a:schemeClr val="tx1"/>
                </a:solidFill>
                <a:latin typeface="Andale Mono"/>
              </a:rPr>
              <a:t>BB_A</a:t>
            </a:r>
            <a:r>
              <a:rPr lang="es-ES_tradnl" sz="1600" dirty="0" smtClean="0">
                <a:solidFill>
                  <a:schemeClr val="tx1"/>
                </a:solidFill>
                <a:latin typeface="Andale Mono"/>
              </a:rPr>
              <a:t>, </a:t>
            </a:r>
            <a:r>
              <a:rPr lang="es-ES_tradnl" sz="1600" dirty="0" err="1" smtClean="0">
                <a:solidFill>
                  <a:schemeClr val="tx1"/>
                </a:solidFill>
                <a:latin typeface="Andale Mono"/>
              </a:rPr>
              <a:t>BB_C</a:t>
            </a:r>
            <a:endParaRPr lang="es-ES_tradnl" sz="1600" dirty="0">
              <a:solidFill>
                <a:schemeClr val="tx1"/>
              </a:solidFill>
              <a:latin typeface="Andale Mono"/>
            </a:endParaRPr>
          </a:p>
        </p:txBody>
      </p:sp>
      <p:sp>
        <p:nvSpPr>
          <p:cNvPr id="82" name="Rectángulo 81"/>
          <p:cNvSpPr/>
          <p:nvPr/>
        </p:nvSpPr>
        <p:spPr>
          <a:xfrm>
            <a:off x="892406" y="4953000"/>
            <a:ext cx="3450994" cy="914400"/>
          </a:xfrm>
          <a:prstGeom prst="rect">
            <a:avLst/>
          </a:prstGeom>
          <a:solidFill>
            <a:srgbClr val="C8FFAD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1600" dirty="0" err="1" smtClean="0">
                <a:solidFill>
                  <a:schemeClr val="tx1"/>
                </a:solidFill>
                <a:latin typeface="Andale Mono"/>
              </a:rPr>
              <a:t>BB_C</a:t>
            </a:r>
            <a:r>
              <a:rPr lang="es-ES_tradnl" sz="1600" dirty="0" smtClean="0">
                <a:solidFill>
                  <a:schemeClr val="tx1"/>
                </a:solidFill>
                <a:latin typeface="Andale Mono"/>
              </a:rPr>
              <a:t>:</a:t>
            </a:r>
          </a:p>
          <a:p>
            <a:endParaRPr lang="es-ES_tradnl" sz="1600" dirty="0" smtClean="0">
              <a:solidFill>
                <a:schemeClr val="tx1"/>
              </a:solidFill>
              <a:latin typeface="Andale Mono"/>
            </a:endParaRPr>
          </a:p>
          <a:p>
            <a:r>
              <a:rPr lang="es-ES_tradnl" sz="1600" dirty="0" smtClean="0">
                <a:solidFill>
                  <a:schemeClr val="tx1"/>
                </a:solidFill>
                <a:latin typeface="Andale Mono"/>
              </a:rPr>
              <a:t> </a:t>
            </a:r>
            <a:r>
              <a:rPr lang="es-ES_tradnl" sz="1600" dirty="0" err="1" smtClean="0">
                <a:solidFill>
                  <a:schemeClr val="tx1"/>
                </a:solidFill>
                <a:latin typeface="Andale Mono"/>
              </a:rPr>
              <a:t>ret</a:t>
            </a:r>
            <a:r>
              <a:rPr lang="es-ES_tradnl" sz="1600" dirty="0" smtClean="0">
                <a:solidFill>
                  <a:schemeClr val="tx1"/>
                </a:solidFill>
                <a:latin typeface="Andale Mono"/>
              </a:rPr>
              <a:t> </a:t>
            </a:r>
            <a:r>
              <a:rPr lang="es-ES_tradnl" sz="1600" dirty="0" err="1" smtClean="0">
                <a:solidFill>
                  <a:schemeClr val="tx1"/>
                </a:solidFill>
                <a:latin typeface="Andale Mono"/>
              </a:rPr>
              <a:t>call</a:t>
            </a:r>
            <a:r>
              <a:rPr lang="es-ES_tradnl" sz="1600" dirty="0" smtClean="0">
                <a:solidFill>
                  <a:schemeClr val="tx1"/>
                </a:solidFill>
                <a:latin typeface="Andale Mono"/>
              </a:rPr>
              <a:t> i32 </a:t>
            </a:r>
            <a:r>
              <a:rPr lang="es-ES_tradnl" sz="1600" dirty="0" err="1" smtClean="0">
                <a:solidFill>
                  <a:schemeClr val="tx1"/>
                </a:solidFill>
                <a:latin typeface="Andale Mono"/>
              </a:rPr>
              <a:t>@puts</a:t>
            </a:r>
            <a:r>
              <a:rPr lang="es-ES_tradnl" sz="1600" dirty="0" smtClean="0">
                <a:solidFill>
                  <a:schemeClr val="tx1"/>
                </a:solidFill>
                <a:latin typeface="Andale Mono"/>
              </a:rPr>
              <a:t>(%</a:t>
            </a:r>
            <a:r>
              <a:rPr lang="es-ES_tradnl" sz="1600" dirty="0" err="1" smtClean="0">
                <a:solidFill>
                  <a:schemeClr val="tx1"/>
                </a:solidFill>
                <a:latin typeface="Andale Mono"/>
              </a:rPr>
              <a:t>num</a:t>
            </a:r>
            <a:r>
              <a:rPr lang="es-ES_tradnl" sz="1600" dirty="0" smtClean="0">
                <a:solidFill>
                  <a:schemeClr val="tx1"/>
                </a:solidFill>
                <a:latin typeface="Andale Mono"/>
              </a:rPr>
              <a:t>)</a:t>
            </a:r>
            <a:endParaRPr lang="es-ES_tradnl" sz="1600" dirty="0">
              <a:solidFill>
                <a:schemeClr val="tx1"/>
              </a:solidFill>
              <a:latin typeface="Andale Mono"/>
            </a:endParaRPr>
          </a:p>
        </p:txBody>
      </p:sp>
      <p:cxnSp>
        <p:nvCxnSpPr>
          <p:cNvPr id="83" name="Conector recto de flecha 82"/>
          <p:cNvCxnSpPr>
            <a:stCxn id="80" idx="2"/>
            <a:endCxn id="81" idx="0"/>
          </p:cNvCxnSpPr>
          <p:nvPr/>
        </p:nvCxnSpPr>
        <p:spPr>
          <a:xfrm rot="5400000">
            <a:off x="2428462" y="3086100"/>
            <a:ext cx="381000" cy="1"/>
          </a:xfrm>
          <a:prstGeom prst="straightConnector1">
            <a:avLst/>
          </a:prstGeom>
          <a:ln>
            <a:solidFill>
              <a:srgbClr val="406148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Conector recto de flecha 83"/>
          <p:cNvCxnSpPr>
            <a:stCxn id="81" idx="2"/>
            <a:endCxn id="82" idx="0"/>
          </p:cNvCxnSpPr>
          <p:nvPr/>
        </p:nvCxnSpPr>
        <p:spPr>
          <a:xfrm rot="5400000">
            <a:off x="2389832" y="4723871"/>
            <a:ext cx="457200" cy="1058"/>
          </a:xfrm>
          <a:prstGeom prst="straightConnector1">
            <a:avLst/>
          </a:prstGeom>
          <a:ln>
            <a:solidFill>
              <a:srgbClr val="406148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Conector curvado 84"/>
          <p:cNvCxnSpPr>
            <a:stCxn id="81" idx="1"/>
            <a:endCxn id="80" idx="1"/>
          </p:cNvCxnSpPr>
          <p:nvPr/>
        </p:nvCxnSpPr>
        <p:spPr>
          <a:xfrm rot="10800000" flipH="1">
            <a:off x="1106188" y="2324100"/>
            <a:ext cx="16935" cy="1562100"/>
          </a:xfrm>
          <a:prstGeom prst="curvedConnector3">
            <a:avLst>
              <a:gd name="adj1" fmla="val -1349867"/>
            </a:avLst>
          </a:prstGeom>
          <a:ln>
            <a:solidFill>
              <a:srgbClr val="406148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Conector recto 85"/>
          <p:cNvCxnSpPr/>
          <p:nvPr/>
        </p:nvCxnSpPr>
        <p:spPr>
          <a:xfrm>
            <a:off x="304800" y="3046412"/>
            <a:ext cx="4724400" cy="1588"/>
          </a:xfrm>
          <a:prstGeom prst="line">
            <a:avLst/>
          </a:prstGeom>
          <a:ln>
            <a:solidFill>
              <a:srgbClr val="8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CuadroTexto 86"/>
          <p:cNvSpPr txBox="1"/>
          <p:nvPr/>
        </p:nvSpPr>
        <p:spPr>
          <a:xfrm>
            <a:off x="4724400" y="2209800"/>
            <a:ext cx="9245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 dirty="0" smtClean="0">
                <a:solidFill>
                  <a:srgbClr val="800000"/>
                </a:solidFill>
              </a:rPr>
              <a:t>DEV 1</a:t>
            </a:r>
          </a:p>
        </p:txBody>
      </p:sp>
      <p:sp>
        <p:nvSpPr>
          <p:cNvPr id="88" name="CuadroTexto 87"/>
          <p:cNvSpPr txBox="1"/>
          <p:nvPr/>
        </p:nvSpPr>
        <p:spPr>
          <a:xfrm>
            <a:off x="4724400" y="3962400"/>
            <a:ext cx="9245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 dirty="0" smtClean="0">
                <a:solidFill>
                  <a:srgbClr val="800000"/>
                </a:solidFill>
              </a:rPr>
              <a:t>DEV 2</a:t>
            </a:r>
          </a:p>
        </p:txBody>
      </p:sp>
      <p:sp>
        <p:nvSpPr>
          <p:cNvPr id="89" name="CuadroTexto 88"/>
          <p:cNvSpPr txBox="1"/>
          <p:nvPr/>
        </p:nvSpPr>
        <p:spPr>
          <a:xfrm>
            <a:off x="632056" y="1371600"/>
            <a:ext cx="24921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600" dirty="0" smtClean="0">
                <a:latin typeface="Andale Mono"/>
              </a:rPr>
              <a:t>i32 </a:t>
            </a:r>
            <a:r>
              <a:rPr lang="es-ES_tradnl" sz="1600" dirty="0" err="1" smtClean="0">
                <a:latin typeface="Andale Mono"/>
              </a:rPr>
              <a:t>f(i8</a:t>
            </a:r>
            <a:r>
              <a:rPr lang="es-ES_tradnl" sz="1600" dirty="0" smtClean="0">
                <a:latin typeface="Andale Mono"/>
              </a:rPr>
              <a:t>* %</a:t>
            </a:r>
            <a:r>
              <a:rPr lang="es-ES_tradnl" sz="1600" dirty="0" err="1" smtClean="0">
                <a:latin typeface="Andale Mono"/>
              </a:rPr>
              <a:t>num</a:t>
            </a:r>
            <a:r>
              <a:rPr lang="es-ES_tradnl" sz="1600" dirty="0" smtClean="0">
                <a:latin typeface="Andale Mono"/>
              </a:rPr>
              <a:t>)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create new functions (f, initiatorList)</a:t>
            </a:r>
            <a:endParaRPr lang="es-ES_tradnl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936869-19CC-4464-B3AA-369171577129}" type="slidenum">
              <a:rPr lang="es-ES" smtClean="0"/>
              <a:pPr/>
              <a:t>16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Turning CFGs into callgraphs</a:t>
            </a:r>
            <a:endParaRPr lang="es-ES" dirty="0"/>
          </a:p>
        </p:txBody>
      </p:sp>
      <p:sp>
        <p:nvSpPr>
          <p:cNvPr id="52" name="CuadroTexto 51"/>
          <p:cNvSpPr txBox="1"/>
          <p:nvPr/>
        </p:nvSpPr>
        <p:spPr>
          <a:xfrm>
            <a:off x="1158287" y="685800"/>
            <a:ext cx="15436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 dirty="0" smtClean="0"/>
              <a:t>MODULE 1</a:t>
            </a:r>
          </a:p>
        </p:txBody>
      </p:sp>
      <p:sp>
        <p:nvSpPr>
          <p:cNvPr id="53" name="CuadroTexto 52"/>
          <p:cNvSpPr txBox="1"/>
          <p:nvPr/>
        </p:nvSpPr>
        <p:spPr>
          <a:xfrm>
            <a:off x="6629400" y="685800"/>
            <a:ext cx="15436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 dirty="0" smtClean="0"/>
              <a:t>MODULE 2</a:t>
            </a:r>
          </a:p>
        </p:txBody>
      </p:sp>
      <p:sp>
        <p:nvSpPr>
          <p:cNvPr id="61" name="Rectángulo 60"/>
          <p:cNvSpPr/>
          <p:nvPr/>
        </p:nvSpPr>
        <p:spPr>
          <a:xfrm>
            <a:off x="5486400" y="1371600"/>
            <a:ext cx="3276600" cy="457200"/>
          </a:xfrm>
          <a:prstGeom prst="rect">
            <a:avLst/>
          </a:prstGeom>
          <a:solidFill>
            <a:srgbClr val="F7C1CC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dirty="0" smtClean="0">
                <a:solidFill>
                  <a:schemeClr val="tx1"/>
                </a:solidFill>
                <a:latin typeface="Andale Mono"/>
              </a:rPr>
              <a:t>declare i32 </a:t>
            </a:r>
            <a:r>
              <a:rPr lang="es-ES_tradnl" dirty="0" err="1" smtClean="0">
                <a:solidFill>
                  <a:schemeClr val="tx1"/>
                </a:solidFill>
                <a:latin typeface="Andale Mono"/>
              </a:rPr>
              <a:t>@puts(i8</a:t>
            </a:r>
            <a:r>
              <a:rPr lang="es-ES_tradnl" dirty="0" smtClean="0">
                <a:solidFill>
                  <a:schemeClr val="tx1"/>
                </a:solidFill>
                <a:latin typeface="Andale Mono"/>
              </a:rPr>
              <a:t>*)</a:t>
            </a:r>
            <a:endParaRPr lang="es-ES_tradnl" dirty="0">
              <a:solidFill>
                <a:schemeClr val="tx1"/>
              </a:solidFill>
              <a:latin typeface="Andale Mono"/>
            </a:endParaRPr>
          </a:p>
        </p:txBody>
      </p:sp>
      <p:sp>
        <p:nvSpPr>
          <p:cNvPr id="71" name="CuadroTexto 70"/>
          <p:cNvSpPr txBox="1"/>
          <p:nvPr/>
        </p:nvSpPr>
        <p:spPr>
          <a:xfrm>
            <a:off x="5791200" y="4495800"/>
            <a:ext cx="3048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800" dirty="0" smtClean="0">
                <a:solidFill>
                  <a:srgbClr val="406148"/>
                </a:solidFill>
              </a:rPr>
              <a:t>Declare </a:t>
            </a:r>
            <a:r>
              <a:rPr lang="es-ES_tradnl" sz="2800" dirty="0" err="1" smtClean="0">
                <a:solidFill>
                  <a:srgbClr val="406148"/>
                </a:solidFill>
              </a:rPr>
              <a:t>used</a:t>
            </a:r>
            <a:r>
              <a:rPr lang="es-ES_tradnl" sz="2800" dirty="0" smtClean="0">
                <a:solidFill>
                  <a:srgbClr val="406148"/>
                </a:solidFill>
              </a:rPr>
              <a:t> </a:t>
            </a:r>
            <a:r>
              <a:rPr lang="es-ES_tradnl" sz="2800" dirty="0" err="1" smtClean="0">
                <a:solidFill>
                  <a:srgbClr val="406148"/>
                </a:solidFill>
              </a:rPr>
              <a:t>functions</a:t>
            </a:r>
            <a:r>
              <a:rPr lang="es-ES_tradnl" sz="2800" dirty="0" smtClean="0">
                <a:solidFill>
                  <a:srgbClr val="406148"/>
                </a:solidFill>
              </a:rPr>
              <a:t> in </a:t>
            </a:r>
            <a:r>
              <a:rPr lang="es-ES_tradnl" sz="2800" dirty="0" err="1" smtClean="0">
                <a:solidFill>
                  <a:srgbClr val="406148"/>
                </a:solidFill>
              </a:rPr>
              <a:t>the</a:t>
            </a:r>
            <a:r>
              <a:rPr lang="es-ES_tradnl" sz="2800" dirty="0" smtClean="0">
                <a:solidFill>
                  <a:srgbClr val="406148"/>
                </a:solidFill>
              </a:rPr>
              <a:t> </a:t>
            </a:r>
            <a:r>
              <a:rPr lang="es-ES_tradnl" sz="2800" dirty="0" err="1" smtClean="0">
                <a:solidFill>
                  <a:srgbClr val="406148"/>
                </a:solidFill>
              </a:rPr>
              <a:t>destination</a:t>
            </a:r>
            <a:r>
              <a:rPr lang="es-ES_tradnl" sz="2800" dirty="0" smtClean="0">
                <a:solidFill>
                  <a:srgbClr val="406148"/>
                </a:solidFill>
              </a:rPr>
              <a:t> module</a:t>
            </a:r>
          </a:p>
        </p:txBody>
      </p:sp>
      <p:sp>
        <p:nvSpPr>
          <p:cNvPr id="37" name="Forma libre 36"/>
          <p:cNvSpPr/>
          <p:nvPr/>
        </p:nvSpPr>
        <p:spPr>
          <a:xfrm>
            <a:off x="4114800" y="1879600"/>
            <a:ext cx="3352800" cy="3793067"/>
          </a:xfrm>
          <a:custGeom>
            <a:avLst/>
            <a:gdLst>
              <a:gd name="connsiteX0" fmla="*/ 0 w 3505200"/>
              <a:gd name="connsiteY0" fmla="*/ 3793067 h 3793067"/>
              <a:gd name="connsiteX1" fmla="*/ 2726267 w 3505200"/>
              <a:gd name="connsiteY1" fmla="*/ 1879600 h 3793067"/>
              <a:gd name="connsiteX2" fmla="*/ 3505200 w 3505200"/>
              <a:gd name="connsiteY2" fmla="*/ 0 h 3793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05200" h="3793067">
                <a:moveTo>
                  <a:pt x="0" y="3793067"/>
                </a:moveTo>
                <a:cubicBezTo>
                  <a:pt x="1071033" y="3152422"/>
                  <a:pt x="2142067" y="2511778"/>
                  <a:pt x="2726267" y="1879600"/>
                </a:cubicBezTo>
                <a:cubicBezTo>
                  <a:pt x="3310467" y="1247422"/>
                  <a:pt x="3407833" y="623711"/>
                  <a:pt x="3505200" y="0"/>
                </a:cubicBezTo>
              </a:path>
            </a:pathLst>
          </a:custGeom>
          <a:ln>
            <a:solidFill>
              <a:srgbClr val="406148"/>
            </a:solidFill>
            <a:prstDash val="sysDash"/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ángulo 78"/>
          <p:cNvSpPr/>
          <p:nvPr/>
        </p:nvSpPr>
        <p:spPr>
          <a:xfrm>
            <a:off x="632056" y="1371600"/>
            <a:ext cx="3939944" cy="474384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80" name="Rectángulo 79"/>
          <p:cNvSpPr/>
          <p:nvPr/>
        </p:nvSpPr>
        <p:spPr>
          <a:xfrm>
            <a:off x="1123124" y="1752600"/>
            <a:ext cx="2991676" cy="1143000"/>
          </a:xfrm>
          <a:prstGeom prst="rect">
            <a:avLst/>
          </a:prstGeom>
          <a:solidFill>
            <a:srgbClr val="C8FFAD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1600" dirty="0" err="1" smtClean="0">
                <a:solidFill>
                  <a:schemeClr val="tx1"/>
                </a:solidFill>
                <a:latin typeface="Andale Mono"/>
              </a:rPr>
              <a:t>BB_A</a:t>
            </a:r>
            <a:r>
              <a:rPr lang="es-ES_tradnl" sz="1600" dirty="0" smtClean="0">
                <a:solidFill>
                  <a:schemeClr val="tx1"/>
                </a:solidFill>
                <a:latin typeface="Andale Mono"/>
              </a:rPr>
              <a:t>:</a:t>
            </a:r>
          </a:p>
          <a:p>
            <a:endParaRPr lang="es-ES_tradnl" sz="1600" dirty="0" smtClean="0">
              <a:solidFill>
                <a:schemeClr val="tx1"/>
              </a:solidFill>
              <a:latin typeface="Andale Mono"/>
            </a:endParaRPr>
          </a:p>
          <a:p>
            <a:r>
              <a:rPr lang="es-ES_tradnl" sz="1600" dirty="0" smtClean="0">
                <a:solidFill>
                  <a:schemeClr val="tx1"/>
                </a:solidFill>
                <a:latin typeface="Andale Mono"/>
              </a:rPr>
              <a:t> %3 = </a:t>
            </a:r>
            <a:r>
              <a:rPr lang="es-ES_tradnl" sz="1600" dirty="0" err="1" smtClean="0">
                <a:solidFill>
                  <a:schemeClr val="tx1"/>
                </a:solidFill>
                <a:latin typeface="Andale Mono"/>
              </a:rPr>
              <a:t>add</a:t>
            </a:r>
            <a:r>
              <a:rPr lang="es-ES_tradnl" sz="1600" dirty="0" smtClean="0">
                <a:solidFill>
                  <a:schemeClr val="tx1"/>
                </a:solidFill>
                <a:latin typeface="Andale Mono"/>
              </a:rPr>
              <a:t> i32 %2, 6</a:t>
            </a:r>
          </a:p>
          <a:p>
            <a:r>
              <a:rPr lang="es-ES_tradnl" sz="1600" dirty="0" smtClean="0">
                <a:solidFill>
                  <a:schemeClr val="tx1"/>
                </a:solidFill>
                <a:latin typeface="Andale Mono"/>
              </a:rPr>
              <a:t> </a:t>
            </a:r>
            <a:r>
              <a:rPr lang="es-ES_tradnl" sz="1600" dirty="0" err="1" smtClean="0">
                <a:solidFill>
                  <a:schemeClr val="tx1"/>
                </a:solidFill>
                <a:latin typeface="Andale Mono"/>
              </a:rPr>
              <a:t>jmp</a:t>
            </a:r>
            <a:r>
              <a:rPr lang="es-ES_tradnl" sz="1600" dirty="0" smtClean="0">
                <a:solidFill>
                  <a:schemeClr val="tx1"/>
                </a:solidFill>
                <a:latin typeface="Andale Mono"/>
              </a:rPr>
              <a:t> </a:t>
            </a:r>
            <a:r>
              <a:rPr lang="es-ES_tradnl" sz="1600" dirty="0" err="1" smtClean="0">
                <a:solidFill>
                  <a:schemeClr val="tx1"/>
                </a:solidFill>
                <a:latin typeface="Andale Mono"/>
              </a:rPr>
              <a:t>BB_B</a:t>
            </a:r>
            <a:endParaRPr lang="es-ES_tradnl" sz="1600" dirty="0">
              <a:solidFill>
                <a:schemeClr val="tx1"/>
              </a:solidFill>
              <a:latin typeface="Andale Mono"/>
            </a:endParaRPr>
          </a:p>
        </p:txBody>
      </p:sp>
      <p:sp>
        <p:nvSpPr>
          <p:cNvPr id="81" name="Rectángulo 80"/>
          <p:cNvSpPr/>
          <p:nvPr/>
        </p:nvSpPr>
        <p:spPr>
          <a:xfrm>
            <a:off x="1106189" y="3276600"/>
            <a:ext cx="3025543" cy="1219200"/>
          </a:xfrm>
          <a:prstGeom prst="rect">
            <a:avLst/>
          </a:prstGeom>
          <a:solidFill>
            <a:srgbClr val="C8FFAD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1600" dirty="0" err="1" smtClean="0">
                <a:solidFill>
                  <a:schemeClr val="tx1"/>
                </a:solidFill>
                <a:latin typeface="Andale Mono"/>
              </a:rPr>
              <a:t>BB_B</a:t>
            </a:r>
            <a:r>
              <a:rPr lang="es-ES_tradnl" sz="1600" dirty="0" smtClean="0">
                <a:solidFill>
                  <a:schemeClr val="tx1"/>
                </a:solidFill>
                <a:latin typeface="Andale Mono"/>
              </a:rPr>
              <a:t>:</a:t>
            </a:r>
          </a:p>
          <a:p>
            <a:endParaRPr lang="es-ES_tradnl" sz="1600" dirty="0" smtClean="0">
              <a:solidFill>
                <a:schemeClr val="tx1"/>
              </a:solidFill>
              <a:latin typeface="Andale Mono"/>
            </a:endParaRPr>
          </a:p>
          <a:p>
            <a:r>
              <a:rPr lang="es-ES_tradnl" sz="1600" dirty="0" smtClean="0">
                <a:solidFill>
                  <a:schemeClr val="tx1"/>
                </a:solidFill>
                <a:latin typeface="Andale Mono"/>
              </a:rPr>
              <a:t> %4 = </a:t>
            </a:r>
            <a:r>
              <a:rPr lang="es-ES_tradnl" sz="1600" dirty="0" err="1" smtClean="0">
                <a:solidFill>
                  <a:schemeClr val="tx1"/>
                </a:solidFill>
                <a:latin typeface="Andale Mono"/>
              </a:rPr>
              <a:t>mul</a:t>
            </a:r>
            <a:r>
              <a:rPr lang="es-ES_tradnl" sz="1600" dirty="0" smtClean="0">
                <a:solidFill>
                  <a:schemeClr val="tx1"/>
                </a:solidFill>
                <a:latin typeface="Andale Mono"/>
              </a:rPr>
              <a:t> i32 %3, %3</a:t>
            </a:r>
          </a:p>
          <a:p>
            <a:r>
              <a:rPr lang="es-ES_tradnl" sz="1600" dirty="0" smtClean="0">
                <a:solidFill>
                  <a:schemeClr val="tx1"/>
                </a:solidFill>
                <a:latin typeface="Andale Mono"/>
              </a:rPr>
              <a:t> </a:t>
            </a:r>
            <a:r>
              <a:rPr lang="es-ES_tradnl" sz="1600" dirty="0" err="1" smtClean="0">
                <a:solidFill>
                  <a:schemeClr val="tx1"/>
                </a:solidFill>
                <a:latin typeface="Andale Mono"/>
              </a:rPr>
              <a:t>jne</a:t>
            </a:r>
            <a:r>
              <a:rPr lang="es-ES_tradnl" sz="1600" dirty="0" smtClean="0">
                <a:solidFill>
                  <a:schemeClr val="tx1"/>
                </a:solidFill>
                <a:latin typeface="Andale Mono"/>
              </a:rPr>
              <a:t> </a:t>
            </a:r>
            <a:r>
              <a:rPr lang="es-ES_tradnl" sz="1600" dirty="0" err="1" smtClean="0">
                <a:solidFill>
                  <a:schemeClr val="tx1"/>
                </a:solidFill>
                <a:latin typeface="Andale Mono"/>
              </a:rPr>
              <a:t>BB_A</a:t>
            </a:r>
            <a:r>
              <a:rPr lang="es-ES_tradnl" sz="1600" dirty="0" smtClean="0">
                <a:solidFill>
                  <a:schemeClr val="tx1"/>
                </a:solidFill>
                <a:latin typeface="Andale Mono"/>
              </a:rPr>
              <a:t>, </a:t>
            </a:r>
            <a:r>
              <a:rPr lang="es-ES_tradnl" sz="1600" dirty="0" err="1" smtClean="0">
                <a:solidFill>
                  <a:schemeClr val="tx1"/>
                </a:solidFill>
                <a:latin typeface="Andale Mono"/>
              </a:rPr>
              <a:t>BB_C</a:t>
            </a:r>
            <a:endParaRPr lang="es-ES_tradnl" sz="1600" dirty="0">
              <a:solidFill>
                <a:schemeClr val="tx1"/>
              </a:solidFill>
              <a:latin typeface="Andale Mono"/>
            </a:endParaRPr>
          </a:p>
        </p:txBody>
      </p:sp>
      <p:sp>
        <p:nvSpPr>
          <p:cNvPr id="82" name="Rectángulo 81"/>
          <p:cNvSpPr/>
          <p:nvPr/>
        </p:nvSpPr>
        <p:spPr>
          <a:xfrm>
            <a:off x="892406" y="4953000"/>
            <a:ext cx="3450994" cy="914400"/>
          </a:xfrm>
          <a:prstGeom prst="rect">
            <a:avLst/>
          </a:prstGeom>
          <a:solidFill>
            <a:srgbClr val="C8FFAD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1600" dirty="0" err="1" smtClean="0">
                <a:solidFill>
                  <a:schemeClr val="tx1"/>
                </a:solidFill>
                <a:latin typeface="Andale Mono"/>
              </a:rPr>
              <a:t>BB_C</a:t>
            </a:r>
            <a:r>
              <a:rPr lang="es-ES_tradnl" sz="1600" dirty="0" smtClean="0">
                <a:solidFill>
                  <a:schemeClr val="tx1"/>
                </a:solidFill>
                <a:latin typeface="Andale Mono"/>
              </a:rPr>
              <a:t>:</a:t>
            </a:r>
          </a:p>
          <a:p>
            <a:endParaRPr lang="es-ES_tradnl" sz="1600" dirty="0" smtClean="0">
              <a:solidFill>
                <a:schemeClr val="tx1"/>
              </a:solidFill>
              <a:latin typeface="Andale Mono"/>
            </a:endParaRPr>
          </a:p>
          <a:p>
            <a:r>
              <a:rPr lang="es-ES_tradnl" sz="1600" dirty="0" smtClean="0">
                <a:solidFill>
                  <a:schemeClr val="tx1"/>
                </a:solidFill>
                <a:latin typeface="Andale Mono"/>
              </a:rPr>
              <a:t> </a:t>
            </a:r>
            <a:r>
              <a:rPr lang="es-ES_tradnl" sz="1600" dirty="0" err="1" smtClean="0">
                <a:solidFill>
                  <a:schemeClr val="tx1"/>
                </a:solidFill>
                <a:latin typeface="Andale Mono"/>
              </a:rPr>
              <a:t>ret</a:t>
            </a:r>
            <a:r>
              <a:rPr lang="es-ES_tradnl" sz="1600" dirty="0" smtClean="0">
                <a:solidFill>
                  <a:schemeClr val="tx1"/>
                </a:solidFill>
                <a:latin typeface="Andale Mono"/>
              </a:rPr>
              <a:t> </a:t>
            </a:r>
            <a:r>
              <a:rPr lang="es-ES_tradnl" sz="1600" dirty="0" err="1" smtClean="0">
                <a:solidFill>
                  <a:schemeClr val="tx1"/>
                </a:solidFill>
                <a:latin typeface="Andale Mono"/>
              </a:rPr>
              <a:t>call</a:t>
            </a:r>
            <a:r>
              <a:rPr lang="es-ES_tradnl" sz="1600" dirty="0" smtClean="0">
                <a:solidFill>
                  <a:schemeClr val="tx1"/>
                </a:solidFill>
                <a:latin typeface="Andale Mono"/>
              </a:rPr>
              <a:t> i32 </a:t>
            </a:r>
            <a:r>
              <a:rPr lang="es-ES_tradnl" sz="1600" dirty="0" err="1" smtClean="0">
                <a:solidFill>
                  <a:schemeClr val="tx1"/>
                </a:solidFill>
                <a:latin typeface="Andale Mono"/>
              </a:rPr>
              <a:t>@puts</a:t>
            </a:r>
            <a:r>
              <a:rPr lang="es-ES_tradnl" sz="1600" dirty="0" smtClean="0">
                <a:solidFill>
                  <a:schemeClr val="tx1"/>
                </a:solidFill>
                <a:latin typeface="Andale Mono"/>
              </a:rPr>
              <a:t>(%</a:t>
            </a:r>
            <a:r>
              <a:rPr lang="es-ES_tradnl" sz="1600" dirty="0" err="1" smtClean="0">
                <a:solidFill>
                  <a:schemeClr val="tx1"/>
                </a:solidFill>
                <a:latin typeface="Andale Mono"/>
              </a:rPr>
              <a:t>num</a:t>
            </a:r>
            <a:r>
              <a:rPr lang="es-ES_tradnl" sz="1600" dirty="0" smtClean="0">
                <a:solidFill>
                  <a:schemeClr val="tx1"/>
                </a:solidFill>
                <a:latin typeface="Andale Mono"/>
              </a:rPr>
              <a:t>)</a:t>
            </a:r>
            <a:endParaRPr lang="es-ES_tradnl" sz="1600" dirty="0">
              <a:solidFill>
                <a:schemeClr val="tx1"/>
              </a:solidFill>
              <a:latin typeface="Andale Mono"/>
            </a:endParaRPr>
          </a:p>
        </p:txBody>
      </p:sp>
      <p:cxnSp>
        <p:nvCxnSpPr>
          <p:cNvPr id="83" name="Conector recto de flecha 82"/>
          <p:cNvCxnSpPr>
            <a:stCxn id="80" idx="2"/>
            <a:endCxn id="81" idx="0"/>
          </p:cNvCxnSpPr>
          <p:nvPr/>
        </p:nvCxnSpPr>
        <p:spPr>
          <a:xfrm rot="5400000">
            <a:off x="2428462" y="3086100"/>
            <a:ext cx="381000" cy="1"/>
          </a:xfrm>
          <a:prstGeom prst="straightConnector1">
            <a:avLst/>
          </a:prstGeom>
          <a:ln>
            <a:solidFill>
              <a:srgbClr val="406148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Conector recto de flecha 83"/>
          <p:cNvCxnSpPr>
            <a:stCxn id="81" idx="2"/>
            <a:endCxn id="82" idx="0"/>
          </p:cNvCxnSpPr>
          <p:nvPr/>
        </p:nvCxnSpPr>
        <p:spPr>
          <a:xfrm rot="5400000">
            <a:off x="2389832" y="4723871"/>
            <a:ext cx="457200" cy="1058"/>
          </a:xfrm>
          <a:prstGeom prst="straightConnector1">
            <a:avLst/>
          </a:prstGeom>
          <a:ln>
            <a:solidFill>
              <a:srgbClr val="406148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Conector curvado 84"/>
          <p:cNvCxnSpPr>
            <a:stCxn id="81" idx="1"/>
            <a:endCxn id="80" idx="1"/>
          </p:cNvCxnSpPr>
          <p:nvPr/>
        </p:nvCxnSpPr>
        <p:spPr>
          <a:xfrm rot="10800000" flipH="1">
            <a:off x="1106188" y="2324100"/>
            <a:ext cx="16935" cy="1562100"/>
          </a:xfrm>
          <a:prstGeom prst="curvedConnector3">
            <a:avLst>
              <a:gd name="adj1" fmla="val -1349867"/>
            </a:avLst>
          </a:prstGeom>
          <a:ln>
            <a:solidFill>
              <a:srgbClr val="406148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Conector recto 85"/>
          <p:cNvCxnSpPr/>
          <p:nvPr/>
        </p:nvCxnSpPr>
        <p:spPr>
          <a:xfrm>
            <a:off x="304800" y="3046412"/>
            <a:ext cx="4724400" cy="1588"/>
          </a:xfrm>
          <a:prstGeom prst="line">
            <a:avLst/>
          </a:prstGeom>
          <a:ln>
            <a:solidFill>
              <a:srgbClr val="8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CuadroTexto 86"/>
          <p:cNvSpPr txBox="1"/>
          <p:nvPr/>
        </p:nvSpPr>
        <p:spPr>
          <a:xfrm>
            <a:off x="4191000" y="2209800"/>
            <a:ext cx="9245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 dirty="0" smtClean="0">
                <a:solidFill>
                  <a:srgbClr val="800000"/>
                </a:solidFill>
              </a:rPr>
              <a:t>DEV 1</a:t>
            </a:r>
          </a:p>
        </p:txBody>
      </p:sp>
      <p:sp>
        <p:nvSpPr>
          <p:cNvPr id="88" name="CuadroTexto 87"/>
          <p:cNvSpPr txBox="1"/>
          <p:nvPr/>
        </p:nvSpPr>
        <p:spPr>
          <a:xfrm>
            <a:off x="4191000" y="4191000"/>
            <a:ext cx="9245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 dirty="0" smtClean="0">
                <a:solidFill>
                  <a:srgbClr val="800000"/>
                </a:solidFill>
              </a:rPr>
              <a:t>DEV 2</a:t>
            </a:r>
          </a:p>
        </p:txBody>
      </p:sp>
      <p:sp>
        <p:nvSpPr>
          <p:cNvPr id="89" name="CuadroTexto 88"/>
          <p:cNvSpPr txBox="1"/>
          <p:nvPr/>
        </p:nvSpPr>
        <p:spPr>
          <a:xfrm>
            <a:off x="632056" y="1371600"/>
            <a:ext cx="24921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600" dirty="0" smtClean="0">
                <a:latin typeface="Andale Mono"/>
              </a:rPr>
              <a:t>i32 </a:t>
            </a:r>
            <a:r>
              <a:rPr lang="es-ES_tradnl" sz="1600" dirty="0" err="1" smtClean="0">
                <a:latin typeface="Andale Mono"/>
              </a:rPr>
              <a:t>f(i8</a:t>
            </a:r>
            <a:r>
              <a:rPr lang="es-ES_tradnl" sz="1600" dirty="0" smtClean="0">
                <a:latin typeface="Andale Mono"/>
              </a:rPr>
              <a:t>* %</a:t>
            </a:r>
            <a:r>
              <a:rPr lang="es-ES_tradnl" sz="1600" dirty="0" err="1" smtClean="0">
                <a:latin typeface="Andale Mono"/>
              </a:rPr>
              <a:t>num</a:t>
            </a:r>
            <a:r>
              <a:rPr lang="es-ES_tradnl" sz="1600" dirty="0" smtClean="0">
                <a:latin typeface="Andale Mono"/>
              </a:rPr>
              <a:t>)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Splitting</a:t>
            </a:r>
            <a:r>
              <a:rPr lang="es-ES_tradnl" dirty="0" smtClean="0"/>
              <a:t> </a:t>
            </a:r>
            <a:r>
              <a:rPr lang="es-ES_tradnl" dirty="0" err="1" smtClean="0"/>
              <a:t>functions</a:t>
            </a:r>
            <a:endParaRPr lang="es-ES_tradnl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936869-19CC-4464-B3AA-369171577129}" type="slidenum">
              <a:rPr lang="es-ES" smtClean="0"/>
              <a:pPr/>
              <a:t>17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Turning CFGs into callgraphs</a:t>
            </a:r>
            <a:endParaRPr lang="es-ES" dirty="0"/>
          </a:p>
        </p:txBody>
      </p:sp>
      <p:sp>
        <p:nvSpPr>
          <p:cNvPr id="52" name="CuadroTexto 51"/>
          <p:cNvSpPr txBox="1"/>
          <p:nvPr/>
        </p:nvSpPr>
        <p:spPr>
          <a:xfrm>
            <a:off x="1885338" y="685800"/>
            <a:ext cx="15436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 dirty="0" smtClean="0"/>
              <a:t>MODULE 1</a:t>
            </a:r>
          </a:p>
        </p:txBody>
      </p:sp>
      <p:sp>
        <p:nvSpPr>
          <p:cNvPr id="53" name="CuadroTexto 52"/>
          <p:cNvSpPr txBox="1"/>
          <p:nvPr/>
        </p:nvSpPr>
        <p:spPr>
          <a:xfrm>
            <a:off x="6629400" y="685800"/>
            <a:ext cx="15436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 dirty="0" smtClean="0"/>
              <a:t>MODULE 2</a:t>
            </a:r>
          </a:p>
        </p:txBody>
      </p:sp>
      <p:sp>
        <p:nvSpPr>
          <p:cNvPr id="61" name="Rectángulo 60"/>
          <p:cNvSpPr/>
          <p:nvPr/>
        </p:nvSpPr>
        <p:spPr>
          <a:xfrm>
            <a:off x="5257800" y="1371600"/>
            <a:ext cx="3657600" cy="457200"/>
          </a:xfrm>
          <a:prstGeom prst="rect">
            <a:avLst/>
          </a:prstGeom>
          <a:solidFill>
            <a:srgbClr val="F7C1CC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dirty="0" smtClean="0">
                <a:solidFill>
                  <a:schemeClr val="tx1"/>
                </a:solidFill>
                <a:latin typeface="Andale Mono"/>
              </a:rPr>
              <a:t>declare i32 </a:t>
            </a:r>
            <a:r>
              <a:rPr lang="es-ES_tradnl" dirty="0" err="1" smtClean="0">
                <a:solidFill>
                  <a:schemeClr val="tx1"/>
                </a:solidFill>
                <a:latin typeface="Andale Mono"/>
              </a:rPr>
              <a:t>@puts(i8</a:t>
            </a:r>
            <a:r>
              <a:rPr lang="es-ES_tradnl" dirty="0" smtClean="0">
                <a:solidFill>
                  <a:schemeClr val="tx1"/>
                </a:solidFill>
                <a:latin typeface="Andale Mono"/>
              </a:rPr>
              <a:t>*)</a:t>
            </a:r>
            <a:endParaRPr lang="es-ES_tradnl" dirty="0">
              <a:solidFill>
                <a:schemeClr val="tx1"/>
              </a:solidFill>
              <a:latin typeface="Andale Mono"/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5257800" y="2057400"/>
            <a:ext cx="3657600" cy="4038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22" name="CuadroTexto 21"/>
          <p:cNvSpPr txBox="1"/>
          <p:nvPr/>
        </p:nvSpPr>
        <p:spPr>
          <a:xfrm>
            <a:off x="5257800" y="2133600"/>
            <a:ext cx="365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600" dirty="0" smtClean="0">
                <a:latin typeface="Andale Mono"/>
              </a:rPr>
              <a:t>i32 f2(i8* %arg1, i32 %arg2)</a:t>
            </a:r>
          </a:p>
        </p:txBody>
      </p:sp>
      <p:sp>
        <p:nvSpPr>
          <p:cNvPr id="23" name="Forma libre 22"/>
          <p:cNvSpPr/>
          <p:nvPr/>
        </p:nvSpPr>
        <p:spPr>
          <a:xfrm>
            <a:off x="3657600" y="2514601"/>
            <a:ext cx="4648200" cy="1523999"/>
          </a:xfrm>
          <a:custGeom>
            <a:avLst/>
            <a:gdLst>
              <a:gd name="connsiteX0" fmla="*/ 0 w 5408083"/>
              <a:gd name="connsiteY0" fmla="*/ 1852084 h 1852084"/>
              <a:gd name="connsiteX1" fmla="*/ 3280833 w 5408083"/>
              <a:gd name="connsiteY1" fmla="*/ 1206500 h 1852084"/>
              <a:gd name="connsiteX2" fmla="*/ 5408083 w 5408083"/>
              <a:gd name="connsiteY2" fmla="*/ 0 h 1852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08083" h="1852084">
                <a:moveTo>
                  <a:pt x="0" y="1852084"/>
                </a:moveTo>
                <a:cubicBezTo>
                  <a:pt x="1189743" y="1683632"/>
                  <a:pt x="2379486" y="1515181"/>
                  <a:pt x="3280833" y="1206500"/>
                </a:cubicBezTo>
                <a:cubicBezTo>
                  <a:pt x="4182180" y="897819"/>
                  <a:pt x="4795131" y="448909"/>
                  <a:pt x="5408083" y="0"/>
                </a:cubicBezTo>
              </a:path>
            </a:pathLst>
          </a:custGeom>
          <a:ln>
            <a:solidFill>
              <a:srgbClr val="406148"/>
            </a:solidFill>
            <a:prstDash val="sysDash"/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4" name="Forma libre 23"/>
          <p:cNvSpPr/>
          <p:nvPr/>
        </p:nvSpPr>
        <p:spPr>
          <a:xfrm>
            <a:off x="3657600" y="2514600"/>
            <a:ext cx="3352800" cy="3048000"/>
          </a:xfrm>
          <a:custGeom>
            <a:avLst/>
            <a:gdLst>
              <a:gd name="connsiteX0" fmla="*/ 0 w 4561417"/>
              <a:gd name="connsiteY0" fmla="*/ 2984500 h 2984500"/>
              <a:gd name="connsiteX1" fmla="*/ 2878667 w 4561417"/>
              <a:gd name="connsiteY1" fmla="*/ 1767417 h 2984500"/>
              <a:gd name="connsiteX2" fmla="*/ 4561417 w 4561417"/>
              <a:gd name="connsiteY2" fmla="*/ 0 h 2984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61417" h="2984500">
                <a:moveTo>
                  <a:pt x="0" y="2984500"/>
                </a:moveTo>
                <a:cubicBezTo>
                  <a:pt x="1059215" y="2624667"/>
                  <a:pt x="2118431" y="2264834"/>
                  <a:pt x="2878667" y="1767417"/>
                </a:cubicBezTo>
                <a:cubicBezTo>
                  <a:pt x="3638903" y="1270000"/>
                  <a:pt x="4100160" y="635000"/>
                  <a:pt x="4561417" y="0"/>
                </a:cubicBezTo>
              </a:path>
            </a:pathLst>
          </a:custGeom>
          <a:ln>
            <a:solidFill>
              <a:srgbClr val="406148"/>
            </a:solidFill>
            <a:prstDash val="sysDash"/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5" name="CuadroTexto 24"/>
          <p:cNvSpPr txBox="1"/>
          <p:nvPr/>
        </p:nvSpPr>
        <p:spPr>
          <a:xfrm>
            <a:off x="5638800" y="3962400"/>
            <a:ext cx="3048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800" dirty="0" smtClean="0">
                <a:solidFill>
                  <a:srgbClr val="406148"/>
                </a:solidFill>
              </a:rPr>
              <a:t>Create new function prototype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ángulo 20"/>
          <p:cNvSpPr/>
          <p:nvPr/>
        </p:nvSpPr>
        <p:spPr>
          <a:xfrm>
            <a:off x="5257800" y="2057400"/>
            <a:ext cx="3657600" cy="4038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79" name="Rectángulo 78"/>
          <p:cNvSpPr/>
          <p:nvPr/>
        </p:nvSpPr>
        <p:spPr>
          <a:xfrm>
            <a:off x="632056" y="1371600"/>
            <a:ext cx="3939944" cy="474384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80" name="Rectángulo 79"/>
          <p:cNvSpPr/>
          <p:nvPr/>
        </p:nvSpPr>
        <p:spPr>
          <a:xfrm>
            <a:off x="1123124" y="1752600"/>
            <a:ext cx="2991676" cy="1143000"/>
          </a:xfrm>
          <a:prstGeom prst="rect">
            <a:avLst/>
          </a:prstGeom>
          <a:solidFill>
            <a:srgbClr val="C8FFAD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1600" dirty="0" err="1" smtClean="0">
                <a:solidFill>
                  <a:schemeClr val="tx1"/>
                </a:solidFill>
                <a:latin typeface="Andale Mono"/>
              </a:rPr>
              <a:t>BB_A</a:t>
            </a:r>
            <a:r>
              <a:rPr lang="es-ES_tradnl" sz="1600" dirty="0" smtClean="0">
                <a:solidFill>
                  <a:schemeClr val="tx1"/>
                </a:solidFill>
                <a:latin typeface="Andale Mono"/>
              </a:rPr>
              <a:t>:</a:t>
            </a:r>
          </a:p>
          <a:p>
            <a:endParaRPr lang="es-ES_tradnl" sz="1600" dirty="0" smtClean="0">
              <a:solidFill>
                <a:schemeClr val="tx1"/>
              </a:solidFill>
              <a:latin typeface="Andale Mono"/>
            </a:endParaRPr>
          </a:p>
          <a:p>
            <a:r>
              <a:rPr lang="es-ES_tradnl" sz="1600" dirty="0" smtClean="0">
                <a:solidFill>
                  <a:schemeClr val="tx1"/>
                </a:solidFill>
                <a:latin typeface="Andale Mono"/>
              </a:rPr>
              <a:t> %3 = </a:t>
            </a:r>
            <a:r>
              <a:rPr lang="es-ES_tradnl" sz="1600" dirty="0" err="1" smtClean="0">
                <a:solidFill>
                  <a:schemeClr val="tx1"/>
                </a:solidFill>
                <a:latin typeface="Andale Mono"/>
              </a:rPr>
              <a:t>add</a:t>
            </a:r>
            <a:r>
              <a:rPr lang="es-ES_tradnl" sz="1600" dirty="0" smtClean="0">
                <a:solidFill>
                  <a:schemeClr val="tx1"/>
                </a:solidFill>
                <a:latin typeface="Andale Mono"/>
              </a:rPr>
              <a:t> i32 %2, 6</a:t>
            </a:r>
          </a:p>
          <a:p>
            <a:r>
              <a:rPr lang="es-ES_tradnl" sz="1600" dirty="0" smtClean="0">
                <a:solidFill>
                  <a:schemeClr val="tx1"/>
                </a:solidFill>
                <a:latin typeface="Andale Mono"/>
              </a:rPr>
              <a:t> </a:t>
            </a:r>
            <a:r>
              <a:rPr lang="es-ES_tradnl" sz="1600" dirty="0" err="1" smtClean="0">
                <a:solidFill>
                  <a:schemeClr val="tx1"/>
                </a:solidFill>
                <a:latin typeface="Andale Mono"/>
              </a:rPr>
              <a:t>jmp</a:t>
            </a:r>
            <a:r>
              <a:rPr lang="es-ES_tradnl" sz="1600" dirty="0" smtClean="0">
                <a:solidFill>
                  <a:schemeClr val="tx1"/>
                </a:solidFill>
                <a:latin typeface="Andale Mono"/>
              </a:rPr>
              <a:t> </a:t>
            </a:r>
            <a:r>
              <a:rPr lang="es-ES_tradnl" sz="1600" dirty="0" err="1" smtClean="0">
                <a:solidFill>
                  <a:schemeClr val="tx1"/>
                </a:solidFill>
                <a:latin typeface="Andale Mono"/>
              </a:rPr>
              <a:t>BB_B</a:t>
            </a:r>
            <a:endParaRPr lang="es-ES_tradnl" sz="1600" dirty="0">
              <a:solidFill>
                <a:schemeClr val="tx1"/>
              </a:solidFill>
              <a:latin typeface="Andale Mono"/>
            </a:endParaRPr>
          </a:p>
        </p:txBody>
      </p:sp>
      <p:sp>
        <p:nvSpPr>
          <p:cNvPr id="81" name="Rectángulo 80"/>
          <p:cNvSpPr/>
          <p:nvPr/>
        </p:nvSpPr>
        <p:spPr>
          <a:xfrm>
            <a:off x="5562600" y="2819400"/>
            <a:ext cx="3025543" cy="1219200"/>
          </a:xfrm>
          <a:prstGeom prst="rect">
            <a:avLst/>
          </a:prstGeom>
          <a:solidFill>
            <a:srgbClr val="C8FFAD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1600" dirty="0" err="1" smtClean="0">
                <a:solidFill>
                  <a:schemeClr val="tx1"/>
                </a:solidFill>
                <a:latin typeface="Andale Mono"/>
              </a:rPr>
              <a:t>BB_B</a:t>
            </a:r>
            <a:r>
              <a:rPr lang="es-ES_tradnl" sz="1600" dirty="0" smtClean="0">
                <a:solidFill>
                  <a:schemeClr val="tx1"/>
                </a:solidFill>
                <a:latin typeface="Andale Mono"/>
              </a:rPr>
              <a:t>:</a:t>
            </a:r>
          </a:p>
          <a:p>
            <a:endParaRPr lang="es-ES_tradnl" sz="1600" dirty="0" smtClean="0">
              <a:solidFill>
                <a:schemeClr val="tx1"/>
              </a:solidFill>
              <a:latin typeface="Andale Mono"/>
            </a:endParaRPr>
          </a:p>
          <a:p>
            <a:r>
              <a:rPr lang="es-ES_tradnl" sz="1600" dirty="0" smtClean="0">
                <a:solidFill>
                  <a:schemeClr val="tx1"/>
                </a:solidFill>
                <a:latin typeface="Andale Mono"/>
              </a:rPr>
              <a:t> %4 = </a:t>
            </a:r>
            <a:r>
              <a:rPr lang="es-ES_tradnl" sz="1600" dirty="0" err="1" smtClean="0">
                <a:solidFill>
                  <a:schemeClr val="tx1"/>
                </a:solidFill>
                <a:latin typeface="Andale Mono"/>
              </a:rPr>
              <a:t>mul</a:t>
            </a:r>
            <a:r>
              <a:rPr lang="es-ES_tradnl" sz="1600" dirty="0" smtClean="0">
                <a:solidFill>
                  <a:schemeClr val="tx1"/>
                </a:solidFill>
                <a:latin typeface="Andale Mono"/>
              </a:rPr>
              <a:t> i32 %3, %3</a:t>
            </a:r>
          </a:p>
          <a:p>
            <a:r>
              <a:rPr lang="es-ES_tradnl" sz="1600" dirty="0" smtClean="0">
                <a:solidFill>
                  <a:schemeClr val="tx1"/>
                </a:solidFill>
                <a:latin typeface="Andale Mono"/>
              </a:rPr>
              <a:t> </a:t>
            </a:r>
            <a:r>
              <a:rPr lang="es-ES_tradnl" sz="1600" dirty="0" err="1" smtClean="0">
                <a:solidFill>
                  <a:schemeClr val="tx1"/>
                </a:solidFill>
                <a:latin typeface="Andale Mono"/>
              </a:rPr>
              <a:t>jne</a:t>
            </a:r>
            <a:r>
              <a:rPr lang="es-ES_tradnl" sz="1600" dirty="0" smtClean="0">
                <a:solidFill>
                  <a:schemeClr val="tx1"/>
                </a:solidFill>
                <a:latin typeface="Andale Mono"/>
              </a:rPr>
              <a:t> </a:t>
            </a:r>
            <a:r>
              <a:rPr lang="es-ES_tradnl" sz="1600" dirty="0" err="1" smtClean="0">
                <a:solidFill>
                  <a:schemeClr val="tx1"/>
                </a:solidFill>
                <a:latin typeface="Andale Mono"/>
              </a:rPr>
              <a:t>BB_A</a:t>
            </a:r>
            <a:r>
              <a:rPr lang="es-ES_tradnl" sz="1600" dirty="0" smtClean="0">
                <a:solidFill>
                  <a:schemeClr val="tx1"/>
                </a:solidFill>
                <a:latin typeface="Andale Mono"/>
              </a:rPr>
              <a:t>, </a:t>
            </a:r>
            <a:r>
              <a:rPr lang="es-ES_tradnl" sz="1600" dirty="0" err="1" smtClean="0">
                <a:solidFill>
                  <a:schemeClr val="tx1"/>
                </a:solidFill>
                <a:latin typeface="Andale Mono"/>
              </a:rPr>
              <a:t>BB_C</a:t>
            </a:r>
            <a:endParaRPr lang="es-ES_tradnl" sz="1600" dirty="0">
              <a:solidFill>
                <a:schemeClr val="tx1"/>
              </a:solidFill>
              <a:latin typeface="Andale Mono"/>
            </a:endParaRPr>
          </a:p>
        </p:txBody>
      </p:sp>
      <p:sp>
        <p:nvSpPr>
          <p:cNvPr id="82" name="Rectángulo 81"/>
          <p:cNvSpPr/>
          <p:nvPr/>
        </p:nvSpPr>
        <p:spPr>
          <a:xfrm>
            <a:off x="5348817" y="4495800"/>
            <a:ext cx="3450994" cy="914400"/>
          </a:xfrm>
          <a:prstGeom prst="rect">
            <a:avLst/>
          </a:prstGeom>
          <a:solidFill>
            <a:srgbClr val="C8FFAD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1600" dirty="0" err="1" smtClean="0">
                <a:solidFill>
                  <a:schemeClr val="tx1"/>
                </a:solidFill>
                <a:latin typeface="Andale Mono"/>
              </a:rPr>
              <a:t>BB_C</a:t>
            </a:r>
            <a:r>
              <a:rPr lang="es-ES_tradnl" sz="1600" dirty="0" smtClean="0">
                <a:solidFill>
                  <a:schemeClr val="tx1"/>
                </a:solidFill>
                <a:latin typeface="Andale Mono"/>
              </a:rPr>
              <a:t>:</a:t>
            </a:r>
          </a:p>
          <a:p>
            <a:endParaRPr lang="es-ES_tradnl" sz="1600" dirty="0" smtClean="0">
              <a:solidFill>
                <a:schemeClr val="tx1"/>
              </a:solidFill>
              <a:latin typeface="Andale Mono"/>
            </a:endParaRPr>
          </a:p>
          <a:p>
            <a:r>
              <a:rPr lang="es-ES_tradnl" sz="1600" dirty="0" smtClean="0">
                <a:solidFill>
                  <a:schemeClr val="tx1"/>
                </a:solidFill>
                <a:latin typeface="Andale Mono"/>
              </a:rPr>
              <a:t> </a:t>
            </a:r>
            <a:r>
              <a:rPr lang="es-ES_tradnl" sz="1600" dirty="0" err="1" smtClean="0">
                <a:solidFill>
                  <a:schemeClr val="tx1"/>
                </a:solidFill>
                <a:latin typeface="Andale Mono"/>
              </a:rPr>
              <a:t>ret</a:t>
            </a:r>
            <a:r>
              <a:rPr lang="es-ES_tradnl" sz="1600" dirty="0" smtClean="0">
                <a:solidFill>
                  <a:schemeClr val="tx1"/>
                </a:solidFill>
                <a:latin typeface="Andale Mono"/>
              </a:rPr>
              <a:t> </a:t>
            </a:r>
            <a:r>
              <a:rPr lang="es-ES_tradnl" sz="1600" dirty="0" err="1" smtClean="0">
                <a:solidFill>
                  <a:schemeClr val="tx1"/>
                </a:solidFill>
                <a:latin typeface="Andale Mono"/>
              </a:rPr>
              <a:t>call</a:t>
            </a:r>
            <a:r>
              <a:rPr lang="es-ES_tradnl" sz="1600" dirty="0" smtClean="0">
                <a:solidFill>
                  <a:schemeClr val="tx1"/>
                </a:solidFill>
                <a:latin typeface="Andale Mono"/>
              </a:rPr>
              <a:t> i32 </a:t>
            </a:r>
            <a:r>
              <a:rPr lang="es-ES_tradnl" sz="1600" dirty="0" err="1" smtClean="0">
                <a:solidFill>
                  <a:schemeClr val="tx1"/>
                </a:solidFill>
                <a:latin typeface="Andale Mono"/>
              </a:rPr>
              <a:t>@puts</a:t>
            </a:r>
            <a:r>
              <a:rPr lang="es-ES_tradnl" sz="1600" dirty="0" smtClean="0">
                <a:solidFill>
                  <a:schemeClr val="tx1"/>
                </a:solidFill>
                <a:latin typeface="Andale Mono"/>
              </a:rPr>
              <a:t>(%</a:t>
            </a:r>
            <a:r>
              <a:rPr lang="es-ES_tradnl" sz="1600" dirty="0" err="1" smtClean="0">
                <a:solidFill>
                  <a:schemeClr val="tx1"/>
                </a:solidFill>
                <a:latin typeface="Andale Mono"/>
              </a:rPr>
              <a:t>num</a:t>
            </a:r>
            <a:r>
              <a:rPr lang="es-ES_tradnl" sz="1600" dirty="0" smtClean="0">
                <a:solidFill>
                  <a:schemeClr val="tx1"/>
                </a:solidFill>
                <a:latin typeface="Andale Mono"/>
              </a:rPr>
              <a:t>)</a:t>
            </a:r>
            <a:endParaRPr lang="es-ES_tradnl" sz="1600" dirty="0">
              <a:solidFill>
                <a:schemeClr val="tx1"/>
              </a:solidFill>
              <a:latin typeface="Andale Mono"/>
            </a:endParaRPr>
          </a:p>
        </p:txBody>
      </p:sp>
      <p:cxnSp>
        <p:nvCxnSpPr>
          <p:cNvPr id="83" name="Conector recto de flecha 82"/>
          <p:cNvCxnSpPr>
            <a:stCxn id="80" idx="3"/>
            <a:endCxn id="81" idx="0"/>
          </p:cNvCxnSpPr>
          <p:nvPr/>
        </p:nvCxnSpPr>
        <p:spPr>
          <a:xfrm>
            <a:off x="4114800" y="2324100"/>
            <a:ext cx="2960572" cy="495300"/>
          </a:xfrm>
          <a:prstGeom prst="straightConnector1">
            <a:avLst/>
          </a:prstGeom>
          <a:ln>
            <a:solidFill>
              <a:srgbClr val="406148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Conector recto de flecha 83"/>
          <p:cNvCxnSpPr>
            <a:stCxn id="81" idx="2"/>
            <a:endCxn id="82" idx="0"/>
          </p:cNvCxnSpPr>
          <p:nvPr/>
        </p:nvCxnSpPr>
        <p:spPr>
          <a:xfrm rot="5400000">
            <a:off x="6846243" y="4266671"/>
            <a:ext cx="457200" cy="1058"/>
          </a:xfrm>
          <a:prstGeom prst="straightConnector1">
            <a:avLst/>
          </a:prstGeom>
          <a:ln>
            <a:solidFill>
              <a:srgbClr val="406148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Conector curvado 84"/>
          <p:cNvCxnSpPr>
            <a:stCxn id="81" idx="1"/>
            <a:endCxn id="80" idx="2"/>
          </p:cNvCxnSpPr>
          <p:nvPr/>
        </p:nvCxnSpPr>
        <p:spPr>
          <a:xfrm rot="10800000">
            <a:off x="2618962" y="2895600"/>
            <a:ext cx="2943638" cy="533400"/>
          </a:xfrm>
          <a:prstGeom prst="curvedConnector2">
            <a:avLst/>
          </a:prstGeom>
          <a:ln>
            <a:solidFill>
              <a:srgbClr val="406148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CuadroTexto 88"/>
          <p:cNvSpPr txBox="1"/>
          <p:nvPr/>
        </p:nvSpPr>
        <p:spPr>
          <a:xfrm>
            <a:off x="632056" y="1371600"/>
            <a:ext cx="24921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600" dirty="0" smtClean="0">
                <a:latin typeface="Andale Mono"/>
              </a:rPr>
              <a:t>i32 </a:t>
            </a:r>
            <a:r>
              <a:rPr lang="es-ES_tradnl" sz="1600" dirty="0" err="1" smtClean="0">
                <a:latin typeface="Andale Mono"/>
              </a:rPr>
              <a:t>f(i8</a:t>
            </a:r>
            <a:r>
              <a:rPr lang="es-ES_tradnl" sz="1600" dirty="0" smtClean="0">
                <a:latin typeface="Andale Mono"/>
              </a:rPr>
              <a:t>* %</a:t>
            </a:r>
            <a:r>
              <a:rPr lang="es-ES_tradnl" sz="1600" dirty="0" err="1" smtClean="0">
                <a:latin typeface="Andale Mono"/>
              </a:rPr>
              <a:t>num</a:t>
            </a:r>
            <a:r>
              <a:rPr lang="es-ES_tradnl" sz="1600" dirty="0" smtClean="0">
                <a:latin typeface="Andale Mono"/>
              </a:rPr>
              <a:t>)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create new functions (f, initiatorList)</a:t>
            </a:r>
            <a:endParaRPr lang="es-ES_tradnl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936869-19CC-4464-B3AA-369171577129}" type="slidenum">
              <a:rPr lang="es-ES" smtClean="0"/>
              <a:pPr/>
              <a:t>18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Turning CFGs into callgraphs</a:t>
            </a:r>
            <a:endParaRPr lang="es-ES" dirty="0"/>
          </a:p>
        </p:txBody>
      </p:sp>
      <p:sp>
        <p:nvSpPr>
          <p:cNvPr id="52" name="CuadroTexto 51"/>
          <p:cNvSpPr txBox="1"/>
          <p:nvPr/>
        </p:nvSpPr>
        <p:spPr>
          <a:xfrm>
            <a:off x="1885338" y="685800"/>
            <a:ext cx="15436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 dirty="0" smtClean="0"/>
              <a:t>MODULE 1</a:t>
            </a:r>
          </a:p>
        </p:txBody>
      </p:sp>
      <p:sp>
        <p:nvSpPr>
          <p:cNvPr id="53" name="CuadroTexto 52"/>
          <p:cNvSpPr txBox="1"/>
          <p:nvPr/>
        </p:nvSpPr>
        <p:spPr>
          <a:xfrm>
            <a:off x="6629400" y="685800"/>
            <a:ext cx="15436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 dirty="0" smtClean="0"/>
              <a:t>MODULE 2</a:t>
            </a:r>
          </a:p>
        </p:txBody>
      </p:sp>
      <p:sp>
        <p:nvSpPr>
          <p:cNvPr id="61" name="Rectángulo 60"/>
          <p:cNvSpPr/>
          <p:nvPr/>
        </p:nvSpPr>
        <p:spPr>
          <a:xfrm>
            <a:off x="5257800" y="1371600"/>
            <a:ext cx="3657600" cy="457200"/>
          </a:xfrm>
          <a:prstGeom prst="rect">
            <a:avLst/>
          </a:prstGeom>
          <a:solidFill>
            <a:srgbClr val="F7C1CC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dirty="0" smtClean="0">
                <a:solidFill>
                  <a:schemeClr val="tx1"/>
                </a:solidFill>
                <a:latin typeface="Andale Mono"/>
              </a:rPr>
              <a:t>declare i32 </a:t>
            </a:r>
            <a:r>
              <a:rPr lang="es-ES_tradnl" dirty="0" err="1" smtClean="0">
                <a:solidFill>
                  <a:schemeClr val="tx1"/>
                </a:solidFill>
                <a:latin typeface="Andale Mono"/>
              </a:rPr>
              <a:t>@puts(i8</a:t>
            </a:r>
            <a:r>
              <a:rPr lang="es-ES_tradnl" dirty="0" smtClean="0">
                <a:solidFill>
                  <a:schemeClr val="tx1"/>
                </a:solidFill>
                <a:latin typeface="Andale Mono"/>
              </a:rPr>
              <a:t>*)</a:t>
            </a:r>
            <a:endParaRPr lang="es-ES_tradnl" dirty="0">
              <a:solidFill>
                <a:schemeClr val="tx1"/>
              </a:solidFill>
              <a:latin typeface="Andale Mono"/>
            </a:endParaRPr>
          </a:p>
        </p:txBody>
      </p:sp>
      <p:sp>
        <p:nvSpPr>
          <p:cNvPr id="22" name="CuadroTexto 21"/>
          <p:cNvSpPr txBox="1"/>
          <p:nvPr/>
        </p:nvSpPr>
        <p:spPr>
          <a:xfrm>
            <a:off x="5257800" y="2133600"/>
            <a:ext cx="365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600" dirty="0" smtClean="0">
                <a:latin typeface="Andale Mono"/>
              </a:rPr>
              <a:t>i32 f2(i8* %arg1, i32 %arg2)</a:t>
            </a:r>
          </a:p>
        </p:txBody>
      </p:sp>
      <p:sp>
        <p:nvSpPr>
          <p:cNvPr id="25" name="CuadroTexto 24"/>
          <p:cNvSpPr txBox="1"/>
          <p:nvPr/>
        </p:nvSpPr>
        <p:spPr>
          <a:xfrm>
            <a:off x="1371600" y="3515380"/>
            <a:ext cx="304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800" dirty="0" smtClean="0">
                <a:solidFill>
                  <a:srgbClr val="406148"/>
                </a:solidFill>
              </a:rPr>
              <a:t>Move Basic Blocks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ángulo 20"/>
          <p:cNvSpPr/>
          <p:nvPr/>
        </p:nvSpPr>
        <p:spPr>
          <a:xfrm>
            <a:off x="5257800" y="2057400"/>
            <a:ext cx="3657600" cy="4038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79" name="Rectángulo 78"/>
          <p:cNvSpPr/>
          <p:nvPr/>
        </p:nvSpPr>
        <p:spPr>
          <a:xfrm>
            <a:off x="632056" y="1371600"/>
            <a:ext cx="3939944" cy="474384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80" name="Rectángulo 79"/>
          <p:cNvSpPr/>
          <p:nvPr/>
        </p:nvSpPr>
        <p:spPr>
          <a:xfrm>
            <a:off x="1123124" y="1752600"/>
            <a:ext cx="2991676" cy="1143000"/>
          </a:xfrm>
          <a:prstGeom prst="rect">
            <a:avLst/>
          </a:prstGeom>
          <a:solidFill>
            <a:srgbClr val="C8FFAD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1600" dirty="0" err="1" smtClean="0">
                <a:solidFill>
                  <a:schemeClr val="tx1"/>
                </a:solidFill>
                <a:latin typeface="Andale Mono"/>
              </a:rPr>
              <a:t>BB_A</a:t>
            </a:r>
            <a:r>
              <a:rPr lang="es-ES_tradnl" sz="1600" dirty="0" smtClean="0">
                <a:solidFill>
                  <a:schemeClr val="tx1"/>
                </a:solidFill>
                <a:latin typeface="Andale Mono"/>
              </a:rPr>
              <a:t>:</a:t>
            </a:r>
          </a:p>
          <a:p>
            <a:endParaRPr lang="es-ES_tradnl" sz="1600" dirty="0" smtClean="0">
              <a:solidFill>
                <a:schemeClr val="tx1"/>
              </a:solidFill>
              <a:latin typeface="Andale Mono"/>
            </a:endParaRPr>
          </a:p>
          <a:p>
            <a:r>
              <a:rPr lang="es-ES_tradnl" sz="1600" dirty="0" smtClean="0">
                <a:solidFill>
                  <a:schemeClr val="tx1"/>
                </a:solidFill>
                <a:latin typeface="Andale Mono"/>
              </a:rPr>
              <a:t> %3 = </a:t>
            </a:r>
            <a:r>
              <a:rPr lang="es-ES_tradnl" sz="1600" dirty="0" err="1" smtClean="0">
                <a:solidFill>
                  <a:schemeClr val="tx1"/>
                </a:solidFill>
                <a:latin typeface="Andale Mono"/>
              </a:rPr>
              <a:t>add</a:t>
            </a:r>
            <a:r>
              <a:rPr lang="es-ES_tradnl" sz="1600" dirty="0" smtClean="0">
                <a:solidFill>
                  <a:schemeClr val="tx1"/>
                </a:solidFill>
                <a:latin typeface="Andale Mono"/>
              </a:rPr>
              <a:t> i32 %2, 6</a:t>
            </a:r>
          </a:p>
          <a:p>
            <a:r>
              <a:rPr lang="es-ES_tradnl" sz="1600" dirty="0" smtClean="0">
                <a:solidFill>
                  <a:schemeClr val="tx1"/>
                </a:solidFill>
                <a:latin typeface="Andale Mono"/>
              </a:rPr>
              <a:t> </a:t>
            </a:r>
            <a:r>
              <a:rPr lang="es-ES_tradnl" sz="1600" dirty="0" err="1" smtClean="0">
                <a:solidFill>
                  <a:schemeClr val="tx1"/>
                </a:solidFill>
                <a:latin typeface="Andale Mono"/>
              </a:rPr>
              <a:t>jmp</a:t>
            </a:r>
            <a:r>
              <a:rPr lang="es-ES_tradnl" sz="1600" dirty="0" smtClean="0">
                <a:solidFill>
                  <a:schemeClr val="tx1"/>
                </a:solidFill>
                <a:latin typeface="Andale Mono"/>
              </a:rPr>
              <a:t> </a:t>
            </a:r>
            <a:r>
              <a:rPr lang="es-ES_tradnl" sz="1600" dirty="0" err="1" smtClean="0">
                <a:solidFill>
                  <a:schemeClr val="tx1"/>
                </a:solidFill>
                <a:latin typeface="Andale Mono"/>
              </a:rPr>
              <a:t>BB_B</a:t>
            </a:r>
            <a:endParaRPr lang="es-ES_tradnl" sz="1600" dirty="0">
              <a:solidFill>
                <a:schemeClr val="tx1"/>
              </a:solidFill>
              <a:latin typeface="Andale Mono"/>
            </a:endParaRPr>
          </a:p>
        </p:txBody>
      </p:sp>
      <p:sp>
        <p:nvSpPr>
          <p:cNvPr id="81" name="Rectángulo 80"/>
          <p:cNvSpPr/>
          <p:nvPr/>
        </p:nvSpPr>
        <p:spPr>
          <a:xfrm>
            <a:off x="5410200" y="2819400"/>
            <a:ext cx="3352800" cy="1219200"/>
          </a:xfrm>
          <a:prstGeom prst="rect">
            <a:avLst/>
          </a:prstGeom>
          <a:solidFill>
            <a:srgbClr val="C8FFAD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1600" dirty="0" err="1" smtClean="0">
                <a:solidFill>
                  <a:schemeClr val="tx1"/>
                </a:solidFill>
                <a:latin typeface="Andale Mono"/>
              </a:rPr>
              <a:t>BB_B</a:t>
            </a:r>
            <a:r>
              <a:rPr lang="es-ES_tradnl" sz="1600" dirty="0" smtClean="0">
                <a:solidFill>
                  <a:schemeClr val="tx1"/>
                </a:solidFill>
                <a:latin typeface="Andale Mono"/>
              </a:rPr>
              <a:t>:</a:t>
            </a:r>
          </a:p>
          <a:p>
            <a:endParaRPr lang="es-ES_tradnl" sz="1600" dirty="0" smtClean="0">
              <a:solidFill>
                <a:schemeClr val="tx1"/>
              </a:solidFill>
              <a:latin typeface="Andale Mono"/>
            </a:endParaRPr>
          </a:p>
          <a:p>
            <a:r>
              <a:rPr lang="es-ES_tradnl" sz="1600" dirty="0" smtClean="0">
                <a:solidFill>
                  <a:schemeClr val="tx1"/>
                </a:solidFill>
                <a:latin typeface="Andale Mono"/>
              </a:rPr>
              <a:t> %4 = </a:t>
            </a:r>
            <a:r>
              <a:rPr lang="es-ES_tradnl" sz="1600" dirty="0" err="1" smtClean="0">
                <a:solidFill>
                  <a:schemeClr val="tx1"/>
                </a:solidFill>
                <a:latin typeface="Andale Mono"/>
              </a:rPr>
              <a:t>mul</a:t>
            </a:r>
            <a:r>
              <a:rPr lang="es-ES_tradnl" sz="1600" dirty="0" smtClean="0">
                <a:solidFill>
                  <a:schemeClr val="tx1"/>
                </a:solidFill>
                <a:latin typeface="Andale Mono"/>
              </a:rPr>
              <a:t> i32 %arg2, %arg2</a:t>
            </a:r>
          </a:p>
          <a:p>
            <a:r>
              <a:rPr lang="es-ES_tradnl" sz="1600" dirty="0" smtClean="0">
                <a:solidFill>
                  <a:schemeClr val="tx1"/>
                </a:solidFill>
                <a:latin typeface="Andale Mono"/>
              </a:rPr>
              <a:t> </a:t>
            </a:r>
            <a:r>
              <a:rPr lang="es-ES_tradnl" sz="1600" dirty="0" err="1" smtClean="0">
                <a:solidFill>
                  <a:schemeClr val="tx1"/>
                </a:solidFill>
                <a:latin typeface="Andale Mono"/>
              </a:rPr>
              <a:t>jne</a:t>
            </a:r>
            <a:r>
              <a:rPr lang="es-ES_tradnl" sz="1600" dirty="0" smtClean="0">
                <a:solidFill>
                  <a:schemeClr val="tx1"/>
                </a:solidFill>
                <a:latin typeface="Andale Mono"/>
              </a:rPr>
              <a:t> </a:t>
            </a:r>
            <a:r>
              <a:rPr lang="es-ES_tradnl" sz="1600" dirty="0" err="1" smtClean="0">
                <a:solidFill>
                  <a:schemeClr val="tx1"/>
                </a:solidFill>
                <a:latin typeface="Andale Mono"/>
              </a:rPr>
              <a:t>BB_A</a:t>
            </a:r>
            <a:r>
              <a:rPr lang="es-ES_tradnl" sz="1600" dirty="0" smtClean="0">
                <a:solidFill>
                  <a:schemeClr val="tx1"/>
                </a:solidFill>
                <a:latin typeface="Andale Mono"/>
              </a:rPr>
              <a:t>, </a:t>
            </a:r>
            <a:r>
              <a:rPr lang="es-ES_tradnl" sz="1600" dirty="0" err="1" smtClean="0">
                <a:solidFill>
                  <a:schemeClr val="tx1"/>
                </a:solidFill>
                <a:latin typeface="Andale Mono"/>
              </a:rPr>
              <a:t>BB_C</a:t>
            </a:r>
            <a:endParaRPr lang="es-ES_tradnl" sz="1600" dirty="0">
              <a:solidFill>
                <a:schemeClr val="tx1"/>
              </a:solidFill>
              <a:latin typeface="Andale Mono"/>
            </a:endParaRPr>
          </a:p>
        </p:txBody>
      </p:sp>
      <p:sp>
        <p:nvSpPr>
          <p:cNvPr id="82" name="Rectángulo 81"/>
          <p:cNvSpPr/>
          <p:nvPr/>
        </p:nvSpPr>
        <p:spPr>
          <a:xfrm>
            <a:off x="5348817" y="4495800"/>
            <a:ext cx="3450994" cy="914400"/>
          </a:xfrm>
          <a:prstGeom prst="rect">
            <a:avLst/>
          </a:prstGeom>
          <a:solidFill>
            <a:srgbClr val="C8FFAD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1600" dirty="0" err="1" smtClean="0">
                <a:solidFill>
                  <a:schemeClr val="tx1"/>
                </a:solidFill>
                <a:latin typeface="Andale Mono"/>
              </a:rPr>
              <a:t>BB_C</a:t>
            </a:r>
            <a:r>
              <a:rPr lang="es-ES_tradnl" sz="1600" dirty="0" smtClean="0">
                <a:solidFill>
                  <a:schemeClr val="tx1"/>
                </a:solidFill>
                <a:latin typeface="Andale Mono"/>
              </a:rPr>
              <a:t>:</a:t>
            </a:r>
          </a:p>
          <a:p>
            <a:endParaRPr lang="es-ES_tradnl" sz="1600" dirty="0" smtClean="0">
              <a:solidFill>
                <a:schemeClr val="tx1"/>
              </a:solidFill>
              <a:latin typeface="Andale Mono"/>
            </a:endParaRPr>
          </a:p>
          <a:p>
            <a:r>
              <a:rPr lang="es-ES_tradnl" sz="1600" dirty="0" smtClean="0">
                <a:solidFill>
                  <a:schemeClr val="tx1"/>
                </a:solidFill>
                <a:latin typeface="Andale Mono"/>
              </a:rPr>
              <a:t> </a:t>
            </a:r>
            <a:r>
              <a:rPr lang="es-ES_tradnl" sz="1600" dirty="0" err="1" smtClean="0">
                <a:solidFill>
                  <a:schemeClr val="tx1"/>
                </a:solidFill>
                <a:latin typeface="Andale Mono"/>
              </a:rPr>
              <a:t>ret</a:t>
            </a:r>
            <a:r>
              <a:rPr lang="es-ES_tradnl" sz="1600" dirty="0" smtClean="0">
                <a:solidFill>
                  <a:schemeClr val="tx1"/>
                </a:solidFill>
                <a:latin typeface="Andale Mono"/>
              </a:rPr>
              <a:t> </a:t>
            </a:r>
            <a:r>
              <a:rPr lang="es-ES_tradnl" sz="1600" dirty="0" err="1" smtClean="0">
                <a:solidFill>
                  <a:schemeClr val="tx1"/>
                </a:solidFill>
                <a:latin typeface="Andale Mono"/>
              </a:rPr>
              <a:t>call</a:t>
            </a:r>
            <a:r>
              <a:rPr lang="es-ES_tradnl" sz="1600" dirty="0" smtClean="0">
                <a:solidFill>
                  <a:schemeClr val="tx1"/>
                </a:solidFill>
                <a:latin typeface="Andale Mono"/>
              </a:rPr>
              <a:t> i32 </a:t>
            </a:r>
            <a:r>
              <a:rPr lang="es-ES_tradnl" sz="1600" dirty="0" err="1" smtClean="0">
                <a:solidFill>
                  <a:schemeClr val="tx1"/>
                </a:solidFill>
                <a:latin typeface="Andale Mono"/>
              </a:rPr>
              <a:t>@puts</a:t>
            </a:r>
            <a:r>
              <a:rPr lang="es-ES_tradnl" sz="1600" dirty="0" smtClean="0">
                <a:solidFill>
                  <a:schemeClr val="tx1"/>
                </a:solidFill>
                <a:latin typeface="Andale Mono"/>
              </a:rPr>
              <a:t>(%</a:t>
            </a:r>
            <a:r>
              <a:rPr lang="es-ES_tradnl" sz="1600" dirty="0" err="1" smtClean="0">
                <a:solidFill>
                  <a:schemeClr val="tx1"/>
                </a:solidFill>
                <a:latin typeface="Andale Mono"/>
              </a:rPr>
              <a:t>arg1</a:t>
            </a:r>
            <a:r>
              <a:rPr lang="es-ES_tradnl" sz="1600" dirty="0" smtClean="0">
                <a:solidFill>
                  <a:schemeClr val="tx1"/>
                </a:solidFill>
                <a:latin typeface="Andale Mono"/>
              </a:rPr>
              <a:t>)</a:t>
            </a:r>
            <a:endParaRPr lang="es-ES_tradnl" sz="1600" dirty="0">
              <a:solidFill>
                <a:schemeClr val="tx1"/>
              </a:solidFill>
              <a:latin typeface="Andale Mono"/>
            </a:endParaRPr>
          </a:p>
        </p:txBody>
      </p:sp>
      <p:cxnSp>
        <p:nvCxnSpPr>
          <p:cNvPr id="83" name="Conector recto de flecha 82"/>
          <p:cNvCxnSpPr>
            <a:stCxn id="80" idx="3"/>
            <a:endCxn id="81" idx="0"/>
          </p:cNvCxnSpPr>
          <p:nvPr/>
        </p:nvCxnSpPr>
        <p:spPr>
          <a:xfrm>
            <a:off x="4114800" y="2324100"/>
            <a:ext cx="2971800" cy="495300"/>
          </a:xfrm>
          <a:prstGeom prst="straightConnector1">
            <a:avLst/>
          </a:prstGeom>
          <a:ln>
            <a:solidFill>
              <a:srgbClr val="406148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Conector recto de flecha 83"/>
          <p:cNvCxnSpPr>
            <a:stCxn id="81" idx="2"/>
            <a:endCxn id="82" idx="0"/>
          </p:cNvCxnSpPr>
          <p:nvPr/>
        </p:nvCxnSpPr>
        <p:spPr>
          <a:xfrm rot="5400000">
            <a:off x="6851857" y="4261057"/>
            <a:ext cx="457200" cy="12286"/>
          </a:xfrm>
          <a:prstGeom prst="straightConnector1">
            <a:avLst/>
          </a:prstGeom>
          <a:ln>
            <a:solidFill>
              <a:srgbClr val="406148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Conector curvado 84"/>
          <p:cNvCxnSpPr>
            <a:stCxn id="81" idx="1"/>
            <a:endCxn id="80" idx="2"/>
          </p:cNvCxnSpPr>
          <p:nvPr/>
        </p:nvCxnSpPr>
        <p:spPr>
          <a:xfrm rot="10800000">
            <a:off x="2618962" y="2895600"/>
            <a:ext cx="2791238" cy="533400"/>
          </a:xfrm>
          <a:prstGeom prst="curvedConnector2">
            <a:avLst/>
          </a:prstGeom>
          <a:ln>
            <a:solidFill>
              <a:srgbClr val="406148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CuadroTexto 88"/>
          <p:cNvSpPr txBox="1"/>
          <p:nvPr/>
        </p:nvSpPr>
        <p:spPr>
          <a:xfrm>
            <a:off x="632056" y="1371600"/>
            <a:ext cx="24921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600" dirty="0" smtClean="0">
                <a:latin typeface="Andale Mono"/>
              </a:rPr>
              <a:t>i32 </a:t>
            </a:r>
            <a:r>
              <a:rPr lang="es-ES_tradnl" sz="1600" dirty="0" err="1" smtClean="0">
                <a:latin typeface="Andale Mono"/>
              </a:rPr>
              <a:t>f(i8</a:t>
            </a:r>
            <a:r>
              <a:rPr lang="es-ES_tradnl" sz="1600" dirty="0" smtClean="0">
                <a:latin typeface="Andale Mono"/>
              </a:rPr>
              <a:t>* %</a:t>
            </a:r>
            <a:r>
              <a:rPr lang="es-ES_tradnl" sz="1600" dirty="0" err="1" smtClean="0">
                <a:latin typeface="Andale Mono"/>
              </a:rPr>
              <a:t>num</a:t>
            </a:r>
            <a:r>
              <a:rPr lang="es-ES_tradnl" sz="1600" dirty="0" smtClean="0">
                <a:latin typeface="Andale Mono"/>
              </a:rPr>
              <a:t>)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create new functions (f, initiatorList)</a:t>
            </a:r>
            <a:endParaRPr lang="es-ES_tradnl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936869-19CC-4464-B3AA-369171577129}" type="slidenum">
              <a:rPr lang="es-ES" smtClean="0"/>
              <a:pPr/>
              <a:t>19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Turning CFGs into callgraphs</a:t>
            </a:r>
            <a:endParaRPr lang="es-ES" dirty="0"/>
          </a:p>
        </p:txBody>
      </p:sp>
      <p:sp>
        <p:nvSpPr>
          <p:cNvPr id="52" name="CuadroTexto 51"/>
          <p:cNvSpPr txBox="1"/>
          <p:nvPr/>
        </p:nvSpPr>
        <p:spPr>
          <a:xfrm>
            <a:off x="1885338" y="685800"/>
            <a:ext cx="15436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 dirty="0" smtClean="0"/>
              <a:t>MODULE 1</a:t>
            </a:r>
          </a:p>
        </p:txBody>
      </p:sp>
      <p:sp>
        <p:nvSpPr>
          <p:cNvPr id="53" name="CuadroTexto 52"/>
          <p:cNvSpPr txBox="1"/>
          <p:nvPr/>
        </p:nvSpPr>
        <p:spPr>
          <a:xfrm>
            <a:off x="6629400" y="685800"/>
            <a:ext cx="15436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 dirty="0" smtClean="0"/>
              <a:t>MODULE 2</a:t>
            </a:r>
          </a:p>
        </p:txBody>
      </p:sp>
      <p:sp>
        <p:nvSpPr>
          <p:cNvPr id="61" name="Rectángulo 60"/>
          <p:cNvSpPr/>
          <p:nvPr/>
        </p:nvSpPr>
        <p:spPr>
          <a:xfrm>
            <a:off x="5257800" y="1371600"/>
            <a:ext cx="3657600" cy="457200"/>
          </a:xfrm>
          <a:prstGeom prst="rect">
            <a:avLst/>
          </a:prstGeom>
          <a:solidFill>
            <a:srgbClr val="F7C1CC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dirty="0" smtClean="0">
                <a:solidFill>
                  <a:schemeClr val="tx1"/>
                </a:solidFill>
                <a:latin typeface="Andale Mono"/>
              </a:rPr>
              <a:t>declare i32 </a:t>
            </a:r>
            <a:r>
              <a:rPr lang="es-ES_tradnl" dirty="0" err="1" smtClean="0">
                <a:solidFill>
                  <a:schemeClr val="tx1"/>
                </a:solidFill>
                <a:latin typeface="Andale Mono"/>
              </a:rPr>
              <a:t>@puts(i8</a:t>
            </a:r>
            <a:r>
              <a:rPr lang="es-ES_tradnl" dirty="0" smtClean="0">
                <a:solidFill>
                  <a:schemeClr val="tx1"/>
                </a:solidFill>
                <a:latin typeface="Andale Mono"/>
              </a:rPr>
              <a:t>*)</a:t>
            </a:r>
            <a:endParaRPr lang="es-ES_tradnl" dirty="0">
              <a:solidFill>
                <a:schemeClr val="tx1"/>
              </a:solidFill>
              <a:latin typeface="Andale Mono"/>
            </a:endParaRPr>
          </a:p>
        </p:txBody>
      </p:sp>
      <p:sp>
        <p:nvSpPr>
          <p:cNvPr id="22" name="CuadroTexto 21"/>
          <p:cNvSpPr txBox="1"/>
          <p:nvPr/>
        </p:nvSpPr>
        <p:spPr>
          <a:xfrm>
            <a:off x="5257800" y="2133600"/>
            <a:ext cx="365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600" dirty="0" smtClean="0">
                <a:latin typeface="Andale Mono"/>
              </a:rPr>
              <a:t>i32 f2(i8* %arg1, i32 %arg2)</a:t>
            </a:r>
          </a:p>
        </p:txBody>
      </p:sp>
      <p:sp>
        <p:nvSpPr>
          <p:cNvPr id="25" name="CuadroTexto 24"/>
          <p:cNvSpPr txBox="1"/>
          <p:nvPr/>
        </p:nvSpPr>
        <p:spPr>
          <a:xfrm>
            <a:off x="1371600" y="3810000"/>
            <a:ext cx="304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800" dirty="0" smtClean="0">
                <a:solidFill>
                  <a:srgbClr val="406148"/>
                </a:solidFill>
              </a:rPr>
              <a:t>Fix argument uses</a:t>
            </a:r>
          </a:p>
        </p:txBody>
      </p:sp>
      <p:cxnSp>
        <p:nvCxnSpPr>
          <p:cNvPr id="19" name="Conector recto 18"/>
          <p:cNvCxnSpPr/>
          <p:nvPr/>
        </p:nvCxnSpPr>
        <p:spPr>
          <a:xfrm rot="5400000">
            <a:off x="7391400" y="2667000"/>
            <a:ext cx="1066800" cy="609600"/>
          </a:xfrm>
          <a:prstGeom prst="line">
            <a:avLst/>
          </a:prstGeom>
          <a:ln>
            <a:solidFill>
              <a:srgbClr val="406148"/>
            </a:solidFill>
            <a:prstDash val="sysDash"/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/>
          <p:cNvCxnSpPr/>
          <p:nvPr/>
        </p:nvCxnSpPr>
        <p:spPr>
          <a:xfrm rot="5400000">
            <a:off x="7658100" y="2857500"/>
            <a:ext cx="1066800" cy="228600"/>
          </a:xfrm>
          <a:prstGeom prst="line">
            <a:avLst/>
          </a:prstGeom>
          <a:ln>
            <a:solidFill>
              <a:srgbClr val="406148"/>
            </a:solidFill>
            <a:prstDash val="sysDash"/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rma libre 22"/>
          <p:cNvSpPr/>
          <p:nvPr/>
        </p:nvSpPr>
        <p:spPr>
          <a:xfrm>
            <a:off x="7315200" y="2404533"/>
            <a:ext cx="1600200" cy="2700867"/>
          </a:xfrm>
          <a:custGeom>
            <a:avLst/>
            <a:gdLst>
              <a:gd name="connsiteX0" fmla="*/ 0 w 1404055"/>
              <a:gd name="connsiteY0" fmla="*/ 0 h 2243667"/>
              <a:gd name="connsiteX1" fmla="*/ 1026583 w 1404055"/>
              <a:gd name="connsiteY1" fmla="*/ 402167 h 2243667"/>
              <a:gd name="connsiteX2" fmla="*/ 1386416 w 1404055"/>
              <a:gd name="connsiteY2" fmla="*/ 1322917 h 2243667"/>
              <a:gd name="connsiteX3" fmla="*/ 920750 w 1404055"/>
              <a:gd name="connsiteY3" fmla="*/ 2243667 h 2243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4055" h="2243667">
                <a:moveTo>
                  <a:pt x="0" y="0"/>
                </a:moveTo>
                <a:cubicBezTo>
                  <a:pt x="397757" y="90840"/>
                  <a:pt x="795514" y="181681"/>
                  <a:pt x="1026583" y="402167"/>
                </a:cubicBezTo>
                <a:cubicBezTo>
                  <a:pt x="1257652" y="622653"/>
                  <a:pt x="1404055" y="1016000"/>
                  <a:pt x="1386416" y="1322917"/>
                </a:cubicBezTo>
                <a:cubicBezTo>
                  <a:pt x="1368777" y="1629834"/>
                  <a:pt x="1144763" y="1936750"/>
                  <a:pt x="920750" y="2243667"/>
                </a:cubicBezTo>
              </a:path>
            </a:pathLst>
          </a:custGeom>
          <a:ln>
            <a:solidFill>
              <a:srgbClr val="406148"/>
            </a:solidFill>
            <a:prstDash val="sysDash"/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Outline</a:t>
            </a:r>
            <a:endParaRPr lang="es-ES_tradnl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936869-19CC-4464-B3AA-369171577129}" type="slidenum">
              <a:rPr lang="es-ES" smtClean="0"/>
              <a:pPr/>
              <a:t>2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Turning CFGs into callgraphs</a:t>
            </a:r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533400" y="1302127"/>
            <a:ext cx="83820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s-ES_tradnl" sz="3200" dirty="0" err="1" smtClean="0">
                <a:solidFill>
                  <a:srgbClr val="406148"/>
                </a:solidFill>
              </a:rPr>
              <a:t>Heterogeneous</a:t>
            </a:r>
            <a:r>
              <a:rPr lang="es-ES_tradnl" sz="3200" dirty="0" smtClean="0">
                <a:solidFill>
                  <a:srgbClr val="406148"/>
                </a:solidFill>
              </a:rPr>
              <a:t> </a:t>
            </a:r>
            <a:r>
              <a:rPr lang="es-ES_tradnl" sz="3200" dirty="0" err="1" smtClean="0">
                <a:solidFill>
                  <a:srgbClr val="406148"/>
                </a:solidFill>
              </a:rPr>
              <a:t>High</a:t>
            </a:r>
            <a:r>
              <a:rPr lang="es-ES_tradnl" sz="3200" dirty="0" smtClean="0">
                <a:solidFill>
                  <a:srgbClr val="406148"/>
                </a:solidFill>
              </a:rPr>
              <a:t> Performance </a:t>
            </a:r>
            <a:r>
              <a:rPr lang="es-ES_tradnl" sz="3200" dirty="0" err="1" smtClean="0">
                <a:solidFill>
                  <a:srgbClr val="406148"/>
                </a:solidFill>
              </a:rPr>
              <a:t>Computing</a:t>
            </a:r>
            <a:endParaRPr lang="es-ES_tradnl" sz="3200" dirty="0" smtClean="0">
              <a:solidFill>
                <a:srgbClr val="406148"/>
              </a:solidFill>
            </a:endParaRPr>
          </a:p>
          <a:p>
            <a:pPr marL="457200" indent="-457200">
              <a:buAutoNum type="arabicPeriod"/>
            </a:pPr>
            <a:endParaRPr lang="es-ES_tradnl" sz="3200" dirty="0" smtClean="0">
              <a:solidFill>
                <a:srgbClr val="406148"/>
              </a:solidFill>
            </a:endParaRPr>
          </a:p>
          <a:p>
            <a:pPr marL="457200" indent="-457200"/>
            <a:endParaRPr lang="es-ES_tradnl" sz="3200" dirty="0" smtClean="0">
              <a:solidFill>
                <a:srgbClr val="406148"/>
              </a:solidFill>
            </a:endParaRPr>
          </a:p>
          <a:p>
            <a:pPr marL="457200" indent="-457200">
              <a:buAutoNum type="arabicPeriod"/>
            </a:pPr>
            <a:r>
              <a:rPr lang="es-ES_tradnl" sz="3200" dirty="0" err="1" smtClean="0">
                <a:solidFill>
                  <a:srgbClr val="406148"/>
                </a:solidFill>
              </a:rPr>
              <a:t>Compilation</a:t>
            </a:r>
            <a:r>
              <a:rPr lang="es-ES_tradnl" sz="3200" dirty="0" smtClean="0">
                <a:solidFill>
                  <a:srgbClr val="406148"/>
                </a:solidFill>
              </a:rPr>
              <a:t> </a:t>
            </a:r>
            <a:r>
              <a:rPr lang="es-ES_tradnl" sz="3200" dirty="0" err="1" smtClean="0">
                <a:solidFill>
                  <a:srgbClr val="406148"/>
                </a:solidFill>
              </a:rPr>
              <a:t>toolchain</a:t>
            </a:r>
            <a:endParaRPr lang="es-ES_tradnl" sz="3200" dirty="0" smtClean="0">
              <a:solidFill>
                <a:srgbClr val="406148"/>
              </a:solidFill>
            </a:endParaRPr>
          </a:p>
          <a:p>
            <a:pPr marL="457200" indent="-457200"/>
            <a:endParaRPr lang="es-ES_tradnl" sz="3200" dirty="0" smtClean="0">
              <a:solidFill>
                <a:srgbClr val="406148"/>
              </a:solidFill>
            </a:endParaRPr>
          </a:p>
          <a:p>
            <a:pPr marL="457200" indent="-457200">
              <a:buAutoNum type="arabicPeriod"/>
            </a:pPr>
            <a:endParaRPr lang="es-ES_tradnl" sz="3200" dirty="0" smtClean="0">
              <a:solidFill>
                <a:srgbClr val="406148"/>
              </a:solidFill>
            </a:endParaRPr>
          </a:p>
          <a:p>
            <a:pPr marL="457200" indent="-457200">
              <a:buAutoNum type="arabicPeriod"/>
            </a:pPr>
            <a:r>
              <a:rPr lang="es-ES_tradnl" sz="3200" dirty="0" err="1" smtClean="0">
                <a:solidFill>
                  <a:srgbClr val="406148"/>
                </a:solidFill>
              </a:rPr>
              <a:t>Code</a:t>
            </a:r>
            <a:r>
              <a:rPr lang="es-ES_tradnl" sz="3200" dirty="0" smtClean="0">
                <a:solidFill>
                  <a:srgbClr val="406148"/>
                </a:solidFill>
              </a:rPr>
              <a:t> </a:t>
            </a:r>
            <a:r>
              <a:rPr lang="es-ES_tradnl" sz="3200" dirty="0" err="1" smtClean="0">
                <a:solidFill>
                  <a:srgbClr val="406148"/>
                </a:solidFill>
              </a:rPr>
              <a:t>refactoring</a:t>
            </a:r>
            <a:r>
              <a:rPr lang="es-ES_tradnl" sz="3200" dirty="0" smtClean="0">
                <a:solidFill>
                  <a:srgbClr val="406148"/>
                </a:solidFill>
              </a:rPr>
              <a:t> </a:t>
            </a:r>
            <a:r>
              <a:rPr lang="es-ES_tradnl" sz="3200" dirty="0" err="1" smtClean="0">
                <a:solidFill>
                  <a:srgbClr val="406148"/>
                </a:solidFill>
              </a:rPr>
              <a:t>for</a:t>
            </a:r>
            <a:r>
              <a:rPr lang="es-ES_tradnl" sz="3200" dirty="0" smtClean="0">
                <a:solidFill>
                  <a:srgbClr val="406148"/>
                </a:solidFill>
              </a:rPr>
              <a:t> </a:t>
            </a:r>
            <a:r>
              <a:rPr lang="es-ES_tradnl" sz="3200" dirty="0" err="1" smtClean="0">
                <a:solidFill>
                  <a:srgbClr val="406148"/>
                </a:solidFill>
              </a:rPr>
              <a:t>execution</a:t>
            </a:r>
            <a:r>
              <a:rPr lang="es-ES_tradnl" sz="3200" dirty="0" smtClean="0">
                <a:solidFill>
                  <a:srgbClr val="406148"/>
                </a:solidFill>
              </a:rPr>
              <a:t> in </a:t>
            </a:r>
            <a:r>
              <a:rPr lang="es-ES_tradnl" sz="3200" dirty="0" err="1" smtClean="0">
                <a:solidFill>
                  <a:srgbClr val="406148"/>
                </a:solidFill>
              </a:rPr>
              <a:t>heterogeneous</a:t>
            </a:r>
            <a:r>
              <a:rPr lang="es-ES_tradnl" sz="3200" dirty="0" smtClean="0">
                <a:solidFill>
                  <a:srgbClr val="406148"/>
                </a:solidFill>
              </a:rPr>
              <a:t> platforms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Refactoring </a:t>
            </a:r>
            <a:r>
              <a:rPr lang="es-ES_tradnl" dirty="0" err="1" smtClean="0"/>
              <a:t>methodology</a:t>
            </a:r>
            <a:endParaRPr lang="es-ES_tradnl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936869-19CC-4464-B3AA-369171577129}" type="slidenum">
              <a:rPr lang="es-ES" smtClean="0"/>
              <a:pPr/>
              <a:t>20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Turning CFGs into callgraphs</a:t>
            </a:r>
            <a:endParaRPr lang="es-ES" dirty="0"/>
          </a:p>
        </p:txBody>
      </p:sp>
      <p:sp>
        <p:nvSpPr>
          <p:cNvPr id="6" name="CuadroTexto 5"/>
          <p:cNvSpPr txBox="1"/>
          <p:nvPr/>
        </p:nvSpPr>
        <p:spPr>
          <a:xfrm>
            <a:off x="1676400" y="1049953"/>
            <a:ext cx="57912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dirty="0" err="1" smtClean="0"/>
              <a:t>duplicate</a:t>
            </a:r>
            <a:r>
              <a:rPr lang="es-ES_tradnl" sz="2400" dirty="0" smtClean="0"/>
              <a:t> </a:t>
            </a:r>
            <a:r>
              <a:rPr lang="es-ES_tradnl" sz="2400" dirty="0" err="1" smtClean="0"/>
              <a:t>constants</a:t>
            </a:r>
            <a:endParaRPr lang="es-ES_tradnl" sz="2400" dirty="0" smtClean="0"/>
          </a:p>
          <a:p>
            <a:endParaRPr lang="es-ES_tradnl" sz="2400" dirty="0" smtClean="0"/>
          </a:p>
          <a:p>
            <a:r>
              <a:rPr lang="es-ES_tradnl" sz="2400" dirty="0" err="1" smtClean="0"/>
              <a:t>distribute</a:t>
            </a:r>
            <a:r>
              <a:rPr lang="es-ES_tradnl" sz="2400" dirty="0" smtClean="0"/>
              <a:t> </a:t>
            </a:r>
            <a:r>
              <a:rPr lang="es-ES_tradnl" sz="2400" dirty="0" err="1" smtClean="0"/>
              <a:t>globals</a:t>
            </a:r>
            <a:endParaRPr lang="es-ES_tradnl" sz="2400" dirty="0" smtClean="0"/>
          </a:p>
          <a:p>
            <a:endParaRPr lang="es-ES_tradnl" sz="2400" dirty="0" smtClean="0"/>
          </a:p>
          <a:p>
            <a:r>
              <a:rPr lang="es-ES_tradnl" sz="2400" dirty="0" err="1" smtClean="0"/>
              <a:t>for</a:t>
            </a:r>
            <a:r>
              <a:rPr lang="es-ES_tradnl" sz="2400" dirty="0" smtClean="0"/>
              <a:t> </a:t>
            </a:r>
            <a:r>
              <a:rPr lang="es-ES_tradnl" sz="2400" dirty="0" err="1" smtClean="0"/>
              <a:t>every</a:t>
            </a:r>
            <a:r>
              <a:rPr lang="es-ES_tradnl" sz="2400" dirty="0" smtClean="0"/>
              <a:t> original </a:t>
            </a:r>
            <a:r>
              <a:rPr lang="es-ES_tradnl" sz="2400" dirty="0" err="1" smtClean="0"/>
              <a:t>function</a:t>
            </a:r>
            <a:r>
              <a:rPr lang="es-ES_tradnl" sz="2400" dirty="0" smtClean="0"/>
              <a:t> </a:t>
            </a:r>
            <a:r>
              <a:rPr lang="es-ES_tradnl" sz="2400" dirty="0" err="1" smtClean="0"/>
              <a:t>f</a:t>
            </a:r>
            <a:endParaRPr lang="es-ES_tradnl" sz="2400" dirty="0" smtClean="0"/>
          </a:p>
          <a:p>
            <a:endParaRPr lang="es-ES_tradnl" sz="2400" dirty="0" smtClean="0"/>
          </a:p>
          <a:p>
            <a:r>
              <a:rPr lang="es-ES_tradnl" sz="2400" dirty="0" smtClean="0"/>
              <a:t>	</a:t>
            </a:r>
            <a:r>
              <a:rPr lang="es-ES_tradnl" sz="2400" dirty="0" err="1" smtClean="0"/>
              <a:t>initiatorList</a:t>
            </a:r>
            <a:r>
              <a:rPr lang="es-ES_tradnl" sz="2400" dirty="0" smtClean="0"/>
              <a:t> </a:t>
            </a:r>
            <a:r>
              <a:rPr lang="es-ES_tradnl" sz="2400" dirty="0" err="1" smtClean="0"/>
              <a:t>←</a:t>
            </a:r>
            <a:r>
              <a:rPr lang="es-ES_tradnl" sz="2400" dirty="0" smtClean="0"/>
              <a:t> </a:t>
            </a:r>
            <a:r>
              <a:rPr lang="es-ES_tradnl" sz="2400" dirty="0" err="1" smtClean="0"/>
              <a:t>find</a:t>
            </a:r>
            <a:r>
              <a:rPr lang="es-ES_tradnl" sz="2400" dirty="0" smtClean="0"/>
              <a:t> </a:t>
            </a:r>
            <a:r>
              <a:rPr lang="es-ES_tradnl" sz="2400" dirty="0" err="1" smtClean="0"/>
              <a:t>initiators(f</a:t>
            </a:r>
            <a:r>
              <a:rPr lang="es-ES_tradnl" sz="2400" dirty="0" smtClean="0"/>
              <a:t>)</a:t>
            </a:r>
          </a:p>
          <a:p>
            <a:endParaRPr lang="es-ES_tradnl" sz="2400" dirty="0" smtClean="0"/>
          </a:p>
          <a:p>
            <a:r>
              <a:rPr lang="es-ES_tradnl" sz="2400" dirty="0" smtClean="0"/>
              <a:t>	</a:t>
            </a:r>
            <a:r>
              <a:rPr lang="es-ES_tradnl" sz="2400" dirty="0" err="1" smtClean="0"/>
              <a:t>create</a:t>
            </a:r>
            <a:r>
              <a:rPr lang="es-ES_tradnl" sz="2400" dirty="0" smtClean="0"/>
              <a:t> </a:t>
            </a:r>
            <a:r>
              <a:rPr lang="es-ES_tradnl" sz="2400" dirty="0" err="1" smtClean="0"/>
              <a:t>new</a:t>
            </a:r>
            <a:r>
              <a:rPr lang="es-ES_tradnl" sz="2400" dirty="0" smtClean="0"/>
              <a:t> </a:t>
            </a:r>
            <a:r>
              <a:rPr lang="es-ES_tradnl" sz="2400" dirty="0" err="1" smtClean="0"/>
              <a:t>functions(f</a:t>
            </a:r>
            <a:r>
              <a:rPr lang="es-ES_tradnl" sz="2400" dirty="0" smtClean="0"/>
              <a:t>, </a:t>
            </a:r>
            <a:r>
              <a:rPr lang="es-ES_tradnl" sz="2400" dirty="0" err="1" smtClean="0"/>
              <a:t>initiatorList</a:t>
            </a:r>
            <a:r>
              <a:rPr lang="es-ES_tradnl" sz="2400" dirty="0" smtClean="0"/>
              <a:t>)</a:t>
            </a:r>
          </a:p>
          <a:p>
            <a:endParaRPr lang="es-ES_tradnl" sz="2400" dirty="0" smtClean="0"/>
          </a:p>
          <a:p>
            <a:r>
              <a:rPr lang="es-ES_tradnl" sz="2400" b="1" dirty="0" smtClean="0"/>
              <a:t>	</a:t>
            </a:r>
            <a:r>
              <a:rPr lang="es-ES_tradnl" sz="2400" b="1" dirty="0" err="1" smtClean="0"/>
              <a:t>fix</a:t>
            </a:r>
            <a:r>
              <a:rPr lang="es-ES_tradnl" sz="2400" b="1" dirty="0" smtClean="0"/>
              <a:t> </a:t>
            </a:r>
            <a:r>
              <a:rPr lang="es-ES_tradnl" sz="2400" b="1" dirty="0" err="1" smtClean="0"/>
              <a:t>branches(initiatorList</a:t>
            </a:r>
            <a:r>
              <a:rPr lang="es-ES_tradnl" sz="2400" b="1" dirty="0" smtClean="0"/>
              <a:t>)</a:t>
            </a:r>
          </a:p>
          <a:p>
            <a:endParaRPr lang="es-ES_tradnl" sz="2400" dirty="0" smtClean="0"/>
          </a:p>
          <a:p>
            <a:r>
              <a:rPr lang="es-ES_tradnl" sz="2400" dirty="0" smtClean="0"/>
              <a:t>	</a:t>
            </a:r>
            <a:r>
              <a:rPr lang="es-ES_tradnl" sz="2400" dirty="0" err="1" smtClean="0"/>
              <a:t>fix</a:t>
            </a:r>
            <a:r>
              <a:rPr lang="es-ES_tradnl" sz="2400" dirty="0" smtClean="0"/>
              <a:t> </a:t>
            </a:r>
            <a:r>
              <a:rPr lang="es-ES_tradnl" sz="2400" dirty="0" err="1" smtClean="0"/>
              <a:t>phi</a:t>
            </a:r>
            <a:r>
              <a:rPr lang="es-ES_tradnl" sz="2400" dirty="0" smtClean="0"/>
              <a:t> </a:t>
            </a:r>
            <a:r>
              <a:rPr lang="es-ES_tradnl" sz="2400" dirty="0" err="1" smtClean="0"/>
              <a:t>nodes(initiatorList</a:t>
            </a:r>
            <a:r>
              <a:rPr lang="es-ES_tradnl" sz="2400" dirty="0" smtClean="0"/>
              <a:t>)</a:t>
            </a:r>
            <a:endParaRPr lang="es-ES_tradnl" sz="2400" dirty="0" err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ángulo 20"/>
          <p:cNvSpPr/>
          <p:nvPr/>
        </p:nvSpPr>
        <p:spPr>
          <a:xfrm>
            <a:off x="5257800" y="2057400"/>
            <a:ext cx="3657600" cy="4038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79" name="Rectángulo 78"/>
          <p:cNvSpPr/>
          <p:nvPr/>
        </p:nvSpPr>
        <p:spPr>
          <a:xfrm>
            <a:off x="632056" y="1371600"/>
            <a:ext cx="3939944" cy="474384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80" name="Rectángulo 79"/>
          <p:cNvSpPr/>
          <p:nvPr/>
        </p:nvSpPr>
        <p:spPr>
          <a:xfrm>
            <a:off x="762000" y="1752600"/>
            <a:ext cx="3657600" cy="1371600"/>
          </a:xfrm>
          <a:prstGeom prst="rect">
            <a:avLst/>
          </a:prstGeom>
          <a:solidFill>
            <a:srgbClr val="C8FFAD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1600" dirty="0" err="1" smtClean="0">
                <a:solidFill>
                  <a:schemeClr val="tx1"/>
                </a:solidFill>
                <a:latin typeface="Andale Mono"/>
              </a:rPr>
              <a:t>BB_A</a:t>
            </a:r>
            <a:r>
              <a:rPr lang="es-ES_tradnl" sz="1600" dirty="0" smtClean="0">
                <a:solidFill>
                  <a:schemeClr val="tx1"/>
                </a:solidFill>
                <a:latin typeface="Andale Mono"/>
              </a:rPr>
              <a:t>:</a:t>
            </a:r>
          </a:p>
          <a:p>
            <a:endParaRPr lang="es-ES_tradnl" sz="1600" dirty="0" smtClean="0">
              <a:solidFill>
                <a:schemeClr val="tx1"/>
              </a:solidFill>
              <a:latin typeface="Andale Mono"/>
            </a:endParaRPr>
          </a:p>
          <a:p>
            <a:r>
              <a:rPr lang="es-ES_tradnl" sz="1600" dirty="0" smtClean="0">
                <a:solidFill>
                  <a:schemeClr val="tx1"/>
                </a:solidFill>
                <a:latin typeface="Andale Mono"/>
              </a:rPr>
              <a:t> %3 = </a:t>
            </a:r>
            <a:r>
              <a:rPr lang="es-ES_tradnl" sz="1600" dirty="0" err="1" smtClean="0">
                <a:solidFill>
                  <a:schemeClr val="tx1"/>
                </a:solidFill>
                <a:latin typeface="Andale Mono"/>
              </a:rPr>
              <a:t>add</a:t>
            </a:r>
            <a:r>
              <a:rPr lang="es-ES_tradnl" sz="1600" dirty="0" smtClean="0">
                <a:solidFill>
                  <a:schemeClr val="tx1"/>
                </a:solidFill>
                <a:latin typeface="Andale Mono"/>
              </a:rPr>
              <a:t> i32 %2, 6</a:t>
            </a:r>
          </a:p>
          <a:p>
            <a:r>
              <a:rPr lang="es-ES_tradnl" sz="1600" dirty="0" smtClean="0">
                <a:solidFill>
                  <a:schemeClr val="tx1"/>
                </a:solidFill>
                <a:latin typeface="Andale Mono"/>
              </a:rPr>
              <a:t> %</a:t>
            </a:r>
            <a:r>
              <a:rPr lang="es-ES_tradnl" sz="1600" dirty="0" err="1" smtClean="0">
                <a:solidFill>
                  <a:schemeClr val="tx1"/>
                </a:solidFill>
                <a:latin typeface="Andale Mono"/>
              </a:rPr>
              <a:t>r</a:t>
            </a:r>
            <a:r>
              <a:rPr lang="es-ES_tradnl" sz="1600" dirty="0" smtClean="0">
                <a:solidFill>
                  <a:schemeClr val="tx1"/>
                </a:solidFill>
                <a:latin typeface="Andale Mono"/>
              </a:rPr>
              <a:t> = </a:t>
            </a:r>
            <a:r>
              <a:rPr lang="es-ES_tradnl" sz="1600" dirty="0" err="1" smtClean="0">
                <a:solidFill>
                  <a:schemeClr val="tx1"/>
                </a:solidFill>
                <a:latin typeface="Andale Mono"/>
              </a:rPr>
              <a:t>call</a:t>
            </a:r>
            <a:r>
              <a:rPr lang="es-ES_tradnl" sz="1600" dirty="0" smtClean="0">
                <a:solidFill>
                  <a:schemeClr val="tx1"/>
                </a:solidFill>
                <a:latin typeface="Andale Mono"/>
              </a:rPr>
              <a:t> i32 f2(%</a:t>
            </a:r>
            <a:r>
              <a:rPr lang="es-ES_tradnl" sz="1600" dirty="0" err="1" smtClean="0">
                <a:solidFill>
                  <a:schemeClr val="tx1"/>
                </a:solidFill>
                <a:latin typeface="Andale Mono"/>
              </a:rPr>
              <a:t>num</a:t>
            </a:r>
            <a:r>
              <a:rPr lang="es-ES_tradnl" sz="1600" dirty="0" smtClean="0">
                <a:solidFill>
                  <a:schemeClr val="tx1"/>
                </a:solidFill>
                <a:latin typeface="Andale Mono"/>
              </a:rPr>
              <a:t>, %3)</a:t>
            </a:r>
          </a:p>
          <a:p>
            <a:r>
              <a:rPr lang="es-ES_tradnl" sz="1600" dirty="0" smtClean="0">
                <a:solidFill>
                  <a:schemeClr val="tx1"/>
                </a:solidFill>
                <a:latin typeface="Andale Mono"/>
              </a:rPr>
              <a:t> </a:t>
            </a:r>
            <a:r>
              <a:rPr lang="es-ES_tradnl" sz="1600" dirty="0" err="1" smtClean="0">
                <a:solidFill>
                  <a:schemeClr val="tx1"/>
                </a:solidFill>
                <a:latin typeface="Andale Mono"/>
              </a:rPr>
              <a:t>ret</a:t>
            </a:r>
            <a:r>
              <a:rPr lang="es-ES_tradnl" sz="1600" dirty="0" smtClean="0">
                <a:solidFill>
                  <a:schemeClr val="tx1"/>
                </a:solidFill>
                <a:latin typeface="Andale Mono"/>
              </a:rPr>
              <a:t> %</a:t>
            </a:r>
            <a:r>
              <a:rPr lang="es-ES_tradnl" sz="1600" dirty="0" err="1" smtClean="0">
                <a:solidFill>
                  <a:schemeClr val="tx1"/>
                </a:solidFill>
                <a:latin typeface="Andale Mono"/>
              </a:rPr>
              <a:t>r</a:t>
            </a:r>
            <a:endParaRPr lang="es-ES_tradnl" sz="1600" dirty="0" smtClean="0">
              <a:solidFill>
                <a:schemeClr val="tx1"/>
              </a:solidFill>
              <a:latin typeface="Andale Mono"/>
            </a:endParaRPr>
          </a:p>
        </p:txBody>
      </p:sp>
      <p:sp>
        <p:nvSpPr>
          <p:cNvPr id="81" name="Rectángulo 80"/>
          <p:cNvSpPr/>
          <p:nvPr/>
        </p:nvSpPr>
        <p:spPr>
          <a:xfrm>
            <a:off x="5410200" y="2438400"/>
            <a:ext cx="3352800" cy="1219200"/>
          </a:xfrm>
          <a:prstGeom prst="rect">
            <a:avLst/>
          </a:prstGeom>
          <a:solidFill>
            <a:srgbClr val="C8FFAD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1600" dirty="0" err="1" smtClean="0">
                <a:solidFill>
                  <a:schemeClr val="tx1"/>
                </a:solidFill>
                <a:latin typeface="Andale Mono"/>
              </a:rPr>
              <a:t>BB_B</a:t>
            </a:r>
            <a:r>
              <a:rPr lang="es-ES_tradnl" sz="1600" dirty="0" smtClean="0">
                <a:solidFill>
                  <a:schemeClr val="tx1"/>
                </a:solidFill>
                <a:latin typeface="Andale Mono"/>
              </a:rPr>
              <a:t>:</a:t>
            </a:r>
          </a:p>
          <a:p>
            <a:endParaRPr lang="es-ES_tradnl" sz="1600" dirty="0" smtClean="0">
              <a:solidFill>
                <a:schemeClr val="tx1"/>
              </a:solidFill>
              <a:latin typeface="Andale Mono"/>
            </a:endParaRPr>
          </a:p>
          <a:p>
            <a:r>
              <a:rPr lang="es-ES_tradnl" sz="1600" dirty="0" smtClean="0">
                <a:solidFill>
                  <a:schemeClr val="tx1"/>
                </a:solidFill>
                <a:latin typeface="Andale Mono"/>
              </a:rPr>
              <a:t> %4 = </a:t>
            </a:r>
            <a:r>
              <a:rPr lang="es-ES_tradnl" sz="1600" dirty="0" err="1" smtClean="0">
                <a:solidFill>
                  <a:schemeClr val="tx1"/>
                </a:solidFill>
                <a:latin typeface="Andale Mono"/>
              </a:rPr>
              <a:t>mul</a:t>
            </a:r>
            <a:r>
              <a:rPr lang="es-ES_tradnl" sz="1600" dirty="0" smtClean="0">
                <a:solidFill>
                  <a:schemeClr val="tx1"/>
                </a:solidFill>
                <a:latin typeface="Andale Mono"/>
              </a:rPr>
              <a:t> i32 %arg2, %arg2</a:t>
            </a:r>
          </a:p>
          <a:p>
            <a:r>
              <a:rPr lang="es-ES_tradnl" sz="1600" dirty="0" smtClean="0">
                <a:solidFill>
                  <a:schemeClr val="tx1"/>
                </a:solidFill>
                <a:latin typeface="Andale Mono"/>
              </a:rPr>
              <a:t> </a:t>
            </a:r>
            <a:r>
              <a:rPr lang="es-ES_tradnl" sz="1600" dirty="0" err="1" smtClean="0">
                <a:solidFill>
                  <a:schemeClr val="tx1"/>
                </a:solidFill>
                <a:latin typeface="Andale Mono"/>
              </a:rPr>
              <a:t>jne</a:t>
            </a:r>
            <a:r>
              <a:rPr lang="es-ES_tradnl" sz="1600" dirty="0" smtClean="0">
                <a:solidFill>
                  <a:schemeClr val="tx1"/>
                </a:solidFill>
                <a:latin typeface="Andale Mono"/>
              </a:rPr>
              <a:t> </a:t>
            </a:r>
            <a:r>
              <a:rPr lang="es-ES_tradnl" sz="1600" dirty="0" err="1" smtClean="0">
                <a:solidFill>
                  <a:schemeClr val="tx1"/>
                </a:solidFill>
                <a:latin typeface="Andale Mono"/>
              </a:rPr>
              <a:t>fcaller</a:t>
            </a:r>
            <a:r>
              <a:rPr lang="es-ES_tradnl" sz="1600" dirty="0" smtClean="0">
                <a:solidFill>
                  <a:schemeClr val="tx1"/>
                </a:solidFill>
                <a:latin typeface="Andale Mono"/>
              </a:rPr>
              <a:t>, </a:t>
            </a:r>
            <a:r>
              <a:rPr lang="es-ES_tradnl" sz="1600" dirty="0" err="1" smtClean="0">
                <a:solidFill>
                  <a:schemeClr val="tx1"/>
                </a:solidFill>
                <a:latin typeface="Andale Mono"/>
              </a:rPr>
              <a:t>BB_C</a:t>
            </a:r>
            <a:endParaRPr lang="es-ES_tradnl" sz="1600" dirty="0">
              <a:solidFill>
                <a:schemeClr val="tx1"/>
              </a:solidFill>
              <a:latin typeface="Andale Mono"/>
            </a:endParaRPr>
          </a:p>
        </p:txBody>
      </p:sp>
      <p:sp>
        <p:nvSpPr>
          <p:cNvPr id="82" name="Rectángulo 81"/>
          <p:cNvSpPr/>
          <p:nvPr/>
        </p:nvSpPr>
        <p:spPr>
          <a:xfrm>
            <a:off x="5365750" y="3835401"/>
            <a:ext cx="3450994" cy="914400"/>
          </a:xfrm>
          <a:prstGeom prst="rect">
            <a:avLst/>
          </a:prstGeom>
          <a:solidFill>
            <a:srgbClr val="C8FFAD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1600" dirty="0" err="1" smtClean="0">
                <a:solidFill>
                  <a:schemeClr val="tx1"/>
                </a:solidFill>
                <a:latin typeface="Andale Mono"/>
              </a:rPr>
              <a:t>BB_C</a:t>
            </a:r>
            <a:r>
              <a:rPr lang="es-ES_tradnl" sz="1600" dirty="0" smtClean="0">
                <a:solidFill>
                  <a:schemeClr val="tx1"/>
                </a:solidFill>
                <a:latin typeface="Andale Mono"/>
              </a:rPr>
              <a:t>:</a:t>
            </a:r>
          </a:p>
          <a:p>
            <a:endParaRPr lang="es-ES_tradnl" sz="1600" dirty="0" smtClean="0">
              <a:solidFill>
                <a:schemeClr val="tx1"/>
              </a:solidFill>
              <a:latin typeface="Andale Mono"/>
            </a:endParaRPr>
          </a:p>
          <a:p>
            <a:r>
              <a:rPr lang="es-ES_tradnl" sz="1600" dirty="0" smtClean="0">
                <a:solidFill>
                  <a:schemeClr val="tx1"/>
                </a:solidFill>
                <a:latin typeface="Andale Mono"/>
              </a:rPr>
              <a:t> </a:t>
            </a:r>
            <a:r>
              <a:rPr lang="es-ES_tradnl" sz="1600" dirty="0" err="1" smtClean="0">
                <a:solidFill>
                  <a:schemeClr val="tx1"/>
                </a:solidFill>
                <a:latin typeface="Andale Mono"/>
              </a:rPr>
              <a:t>ret</a:t>
            </a:r>
            <a:r>
              <a:rPr lang="es-ES_tradnl" sz="1600" dirty="0" smtClean="0">
                <a:solidFill>
                  <a:schemeClr val="tx1"/>
                </a:solidFill>
                <a:latin typeface="Andale Mono"/>
              </a:rPr>
              <a:t> </a:t>
            </a:r>
            <a:r>
              <a:rPr lang="es-ES_tradnl" sz="1600" dirty="0" err="1" smtClean="0">
                <a:solidFill>
                  <a:schemeClr val="tx1"/>
                </a:solidFill>
                <a:latin typeface="Andale Mono"/>
              </a:rPr>
              <a:t>call</a:t>
            </a:r>
            <a:r>
              <a:rPr lang="es-ES_tradnl" sz="1600" dirty="0" smtClean="0">
                <a:solidFill>
                  <a:schemeClr val="tx1"/>
                </a:solidFill>
                <a:latin typeface="Andale Mono"/>
              </a:rPr>
              <a:t> i32 </a:t>
            </a:r>
            <a:r>
              <a:rPr lang="es-ES_tradnl" sz="1600" dirty="0" err="1" smtClean="0">
                <a:solidFill>
                  <a:schemeClr val="tx1"/>
                </a:solidFill>
                <a:latin typeface="Andale Mono"/>
              </a:rPr>
              <a:t>@puts</a:t>
            </a:r>
            <a:r>
              <a:rPr lang="es-ES_tradnl" sz="1600" dirty="0" smtClean="0">
                <a:solidFill>
                  <a:schemeClr val="tx1"/>
                </a:solidFill>
                <a:latin typeface="Andale Mono"/>
              </a:rPr>
              <a:t>(%</a:t>
            </a:r>
            <a:r>
              <a:rPr lang="es-ES_tradnl" sz="1600" dirty="0" err="1" smtClean="0">
                <a:solidFill>
                  <a:schemeClr val="tx1"/>
                </a:solidFill>
                <a:latin typeface="Andale Mono"/>
              </a:rPr>
              <a:t>arg1</a:t>
            </a:r>
            <a:r>
              <a:rPr lang="es-ES_tradnl" sz="1600" dirty="0" smtClean="0">
                <a:solidFill>
                  <a:schemeClr val="tx1"/>
                </a:solidFill>
                <a:latin typeface="Andale Mono"/>
              </a:rPr>
              <a:t>)</a:t>
            </a:r>
            <a:endParaRPr lang="es-ES_tradnl" sz="1600" dirty="0">
              <a:solidFill>
                <a:schemeClr val="tx1"/>
              </a:solidFill>
              <a:latin typeface="Andale Mono"/>
            </a:endParaRPr>
          </a:p>
        </p:txBody>
      </p:sp>
      <p:cxnSp>
        <p:nvCxnSpPr>
          <p:cNvPr id="84" name="Conector recto de flecha 83"/>
          <p:cNvCxnSpPr>
            <a:stCxn id="81" idx="2"/>
            <a:endCxn id="82" idx="0"/>
          </p:cNvCxnSpPr>
          <p:nvPr/>
        </p:nvCxnSpPr>
        <p:spPr>
          <a:xfrm rot="16200000" flipH="1">
            <a:off x="7000023" y="3744176"/>
            <a:ext cx="177801" cy="4647"/>
          </a:xfrm>
          <a:prstGeom prst="straightConnector1">
            <a:avLst/>
          </a:prstGeom>
          <a:ln>
            <a:solidFill>
              <a:srgbClr val="406148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CuadroTexto 88"/>
          <p:cNvSpPr txBox="1"/>
          <p:nvPr/>
        </p:nvSpPr>
        <p:spPr>
          <a:xfrm>
            <a:off x="632056" y="1371600"/>
            <a:ext cx="24921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600" dirty="0" smtClean="0">
                <a:latin typeface="Andale Mono"/>
              </a:rPr>
              <a:t>i32 </a:t>
            </a:r>
            <a:r>
              <a:rPr lang="es-ES_tradnl" sz="1600" dirty="0" err="1" smtClean="0">
                <a:latin typeface="Andale Mono"/>
              </a:rPr>
              <a:t>f(i8</a:t>
            </a:r>
            <a:r>
              <a:rPr lang="es-ES_tradnl" sz="1600" dirty="0" smtClean="0">
                <a:latin typeface="Andale Mono"/>
              </a:rPr>
              <a:t>* %</a:t>
            </a:r>
            <a:r>
              <a:rPr lang="es-ES_tradnl" sz="1600" dirty="0" err="1" smtClean="0">
                <a:latin typeface="Andale Mono"/>
              </a:rPr>
              <a:t>num</a:t>
            </a:r>
            <a:r>
              <a:rPr lang="es-ES_tradnl" sz="1600" dirty="0" smtClean="0">
                <a:latin typeface="Andale Mono"/>
              </a:rPr>
              <a:t>)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fix branches (initiatorList)</a:t>
            </a:r>
            <a:endParaRPr lang="es-ES_tradnl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936869-19CC-4464-B3AA-369171577129}" type="slidenum">
              <a:rPr lang="es-ES" smtClean="0"/>
              <a:pPr/>
              <a:t>21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Turning CFGs into callgraphs</a:t>
            </a:r>
            <a:endParaRPr lang="es-ES" dirty="0"/>
          </a:p>
        </p:txBody>
      </p:sp>
      <p:sp>
        <p:nvSpPr>
          <p:cNvPr id="52" name="CuadroTexto 51"/>
          <p:cNvSpPr txBox="1"/>
          <p:nvPr/>
        </p:nvSpPr>
        <p:spPr>
          <a:xfrm>
            <a:off x="1885338" y="685800"/>
            <a:ext cx="15436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 dirty="0" smtClean="0"/>
              <a:t>MODULE 1</a:t>
            </a:r>
          </a:p>
        </p:txBody>
      </p:sp>
      <p:sp>
        <p:nvSpPr>
          <p:cNvPr id="53" name="CuadroTexto 52"/>
          <p:cNvSpPr txBox="1"/>
          <p:nvPr/>
        </p:nvSpPr>
        <p:spPr>
          <a:xfrm>
            <a:off x="6629400" y="685800"/>
            <a:ext cx="15436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 dirty="0" smtClean="0"/>
              <a:t>MODULE 2</a:t>
            </a:r>
          </a:p>
        </p:txBody>
      </p:sp>
      <p:sp>
        <p:nvSpPr>
          <p:cNvPr id="61" name="Rectángulo 60"/>
          <p:cNvSpPr/>
          <p:nvPr/>
        </p:nvSpPr>
        <p:spPr>
          <a:xfrm>
            <a:off x="5257800" y="1371600"/>
            <a:ext cx="3657600" cy="457200"/>
          </a:xfrm>
          <a:prstGeom prst="rect">
            <a:avLst/>
          </a:prstGeom>
          <a:solidFill>
            <a:srgbClr val="F7C1CC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dirty="0" smtClean="0">
                <a:solidFill>
                  <a:schemeClr val="tx1"/>
                </a:solidFill>
                <a:latin typeface="Andale Mono"/>
              </a:rPr>
              <a:t>declare i32 </a:t>
            </a:r>
            <a:r>
              <a:rPr lang="es-ES_tradnl" dirty="0" err="1" smtClean="0">
                <a:solidFill>
                  <a:schemeClr val="tx1"/>
                </a:solidFill>
                <a:latin typeface="Andale Mono"/>
              </a:rPr>
              <a:t>@puts(i8</a:t>
            </a:r>
            <a:r>
              <a:rPr lang="es-ES_tradnl" dirty="0" smtClean="0">
                <a:solidFill>
                  <a:schemeClr val="tx1"/>
                </a:solidFill>
                <a:latin typeface="Andale Mono"/>
              </a:rPr>
              <a:t>*)</a:t>
            </a:r>
            <a:endParaRPr lang="es-ES_tradnl" dirty="0">
              <a:solidFill>
                <a:schemeClr val="tx1"/>
              </a:solidFill>
              <a:latin typeface="Andale Mono"/>
            </a:endParaRPr>
          </a:p>
        </p:txBody>
      </p:sp>
      <p:sp>
        <p:nvSpPr>
          <p:cNvPr id="22" name="CuadroTexto 21"/>
          <p:cNvSpPr txBox="1"/>
          <p:nvPr/>
        </p:nvSpPr>
        <p:spPr>
          <a:xfrm>
            <a:off x="5257800" y="2133600"/>
            <a:ext cx="365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600" dirty="0" smtClean="0">
                <a:latin typeface="Andale Mono"/>
              </a:rPr>
              <a:t>i32 f2(i8* %arg1, i32 %arg2)</a:t>
            </a:r>
          </a:p>
        </p:txBody>
      </p:sp>
      <p:sp>
        <p:nvSpPr>
          <p:cNvPr id="25" name="CuadroTexto 24"/>
          <p:cNvSpPr txBox="1"/>
          <p:nvPr/>
        </p:nvSpPr>
        <p:spPr>
          <a:xfrm>
            <a:off x="1371600" y="3810000"/>
            <a:ext cx="3048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800" dirty="0" smtClean="0">
                <a:solidFill>
                  <a:srgbClr val="406148"/>
                </a:solidFill>
              </a:rPr>
              <a:t>Replace old branches by function calls</a:t>
            </a:r>
          </a:p>
        </p:txBody>
      </p:sp>
      <p:sp>
        <p:nvSpPr>
          <p:cNvPr id="24" name="Elipse 23"/>
          <p:cNvSpPr/>
          <p:nvPr/>
        </p:nvSpPr>
        <p:spPr>
          <a:xfrm>
            <a:off x="609600" y="2514600"/>
            <a:ext cx="4038600" cy="685800"/>
          </a:xfrm>
          <a:prstGeom prst="ellipse">
            <a:avLst/>
          </a:prstGeom>
          <a:noFill/>
          <a:ln w="25400" cmpd="sng">
            <a:solidFill>
              <a:srgbClr val="40614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6" name="Elipse 25"/>
          <p:cNvSpPr/>
          <p:nvPr/>
        </p:nvSpPr>
        <p:spPr>
          <a:xfrm>
            <a:off x="6036732" y="3276600"/>
            <a:ext cx="973667" cy="330201"/>
          </a:xfrm>
          <a:prstGeom prst="ellipse">
            <a:avLst/>
          </a:prstGeom>
          <a:noFill/>
          <a:ln w="25400" cmpd="sng">
            <a:solidFill>
              <a:srgbClr val="40614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7" name="Rectángulo 26"/>
          <p:cNvSpPr/>
          <p:nvPr/>
        </p:nvSpPr>
        <p:spPr>
          <a:xfrm>
            <a:off x="5334000" y="4953000"/>
            <a:ext cx="3505200" cy="1066800"/>
          </a:xfrm>
          <a:prstGeom prst="rect">
            <a:avLst/>
          </a:prstGeom>
          <a:solidFill>
            <a:srgbClr val="C8FFAD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1600" dirty="0" err="1" smtClean="0">
                <a:solidFill>
                  <a:schemeClr val="tx1"/>
                </a:solidFill>
                <a:latin typeface="Andale Mono"/>
              </a:rPr>
              <a:t>fcaller</a:t>
            </a:r>
            <a:r>
              <a:rPr lang="es-ES_tradnl" sz="1600" dirty="0" smtClean="0">
                <a:solidFill>
                  <a:schemeClr val="tx1"/>
                </a:solidFill>
                <a:latin typeface="Andale Mono"/>
              </a:rPr>
              <a:t>:</a:t>
            </a:r>
          </a:p>
          <a:p>
            <a:endParaRPr lang="es-ES_tradnl" sz="1600" dirty="0" smtClean="0">
              <a:solidFill>
                <a:schemeClr val="tx1"/>
              </a:solidFill>
              <a:latin typeface="Andale Mono"/>
            </a:endParaRPr>
          </a:p>
          <a:p>
            <a:r>
              <a:rPr lang="es-ES_tradnl" sz="1600" dirty="0" smtClean="0">
                <a:solidFill>
                  <a:schemeClr val="tx1"/>
                </a:solidFill>
                <a:latin typeface="Andale Mono"/>
              </a:rPr>
              <a:t> %</a:t>
            </a:r>
            <a:r>
              <a:rPr lang="es-ES_tradnl" sz="1600" dirty="0" err="1" smtClean="0">
                <a:solidFill>
                  <a:schemeClr val="tx1"/>
                </a:solidFill>
                <a:latin typeface="Andale Mono"/>
              </a:rPr>
              <a:t>r</a:t>
            </a:r>
            <a:r>
              <a:rPr lang="es-ES_tradnl" sz="1600" dirty="0" smtClean="0">
                <a:solidFill>
                  <a:schemeClr val="tx1"/>
                </a:solidFill>
                <a:latin typeface="Andale Mono"/>
              </a:rPr>
              <a:t> = </a:t>
            </a:r>
            <a:r>
              <a:rPr lang="es-ES_tradnl" sz="1600" dirty="0" err="1" smtClean="0">
                <a:solidFill>
                  <a:schemeClr val="tx1"/>
                </a:solidFill>
                <a:latin typeface="Andale Mono"/>
              </a:rPr>
              <a:t>call</a:t>
            </a:r>
            <a:r>
              <a:rPr lang="es-ES_tradnl" sz="1600" dirty="0" smtClean="0">
                <a:solidFill>
                  <a:schemeClr val="tx1"/>
                </a:solidFill>
                <a:latin typeface="Andale Mono"/>
              </a:rPr>
              <a:t> i32 f(%</a:t>
            </a:r>
            <a:r>
              <a:rPr lang="es-ES_tradnl" sz="1600" dirty="0" err="1" smtClean="0">
                <a:solidFill>
                  <a:schemeClr val="tx1"/>
                </a:solidFill>
                <a:latin typeface="Andale Mono"/>
              </a:rPr>
              <a:t>num</a:t>
            </a:r>
            <a:r>
              <a:rPr lang="es-ES_tradnl" sz="1600" dirty="0" smtClean="0">
                <a:solidFill>
                  <a:schemeClr val="tx1"/>
                </a:solidFill>
                <a:latin typeface="Andale Mono"/>
              </a:rPr>
              <a:t>, %3)</a:t>
            </a:r>
          </a:p>
          <a:p>
            <a:r>
              <a:rPr lang="es-ES_tradnl" sz="1600" dirty="0" err="1" smtClean="0">
                <a:solidFill>
                  <a:schemeClr val="tx1"/>
                </a:solidFill>
                <a:latin typeface="Andale Mono"/>
              </a:rPr>
              <a:t> ret</a:t>
            </a:r>
            <a:r>
              <a:rPr lang="es-ES_tradnl" sz="1600" dirty="0" smtClean="0">
                <a:solidFill>
                  <a:schemeClr val="tx1"/>
                </a:solidFill>
                <a:latin typeface="Andale Mono"/>
              </a:rPr>
              <a:t> %</a:t>
            </a:r>
            <a:r>
              <a:rPr lang="es-ES_tradnl" sz="1600" dirty="0" err="1" smtClean="0">
                <a:solidFill>
                  <a:schemeClr val="tx1"/>
                </a:solidFill>
                <a:latin typeface="Andale Mono"/>
              </a:rPr>
              <a:t>r</a:t>
            </a:r>
            <a:endParaRPr lang="es-ES_tradnl" sz="1600" dirty="0" smtClean="0">
              <a:solidFill>
                <a:schemeClr val="tx1"/>
              </a:solidFill>
              <a:latin typeface="Andale Mono"/>
            </a:endParaRPr>
          </a:p>
        </p:txBody>
      </p:sp>
      <p:cxnSp>
        <p:nvCxnSpPr>
          <p:cNvPr id="32" name="Conector curvado 31"/>
          <p:cNvCxnSpPr>
            <a:stCxn id="81" idx="1"/>
            <a:endCxn id="27" idx="1"/>
          </p:cNvCxnSpPr>
          <p:nvPr/>
        </p:nvCxnSpPr>
        <p:spPr>
          <a:xfrm rot="10800000" flipV="1">
            <a:off x="5334000" y="3048000"/>
            <a:ext cx="76200" cy="2438400"/>
          </a:xfrm>
          <a:prstGeom prst="curvedConnector3">
            <a:avLst>
              <a:gd name="adj1" fmla="val 816667"/>
            </a:avLst>
          </a:prstGeom>
          <a:ln>
            <a:solidFill>
              <a:srgbClr val="406148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Refactoring </a:t>
            </a:r>
            <a:r>
              <a:rPr lang="es-ES_tradnl" dirty="0" err="1" smtClean="0"/>
              <a:t>methodology</a:t>
            </a:r>
            <a:endParaRPr lang="es-ES_tradnl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936869-19CC-4464-B3AA-369171577129}" type="slidenum">
              <a:rPr lang="es-ES" smtClean="0"/>
              <a:pPr/>
              <a:t>22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Turning CFGs into callgraphs</a:t>
            </a:r>
            <a:endParaRPr lang="es-ES" dirty="0"/>
          </a:p>
        </p:txBody>
      </p:sp>
      <p:sp>
        <p:nvSpPr>
          <p:cNvPr id="6" name="CuadroTexto 5"/>
          <p:cNvSpPr txBox="1"/>
          <p:nvPr/>
        </p:nvSpPr>
        <p:spPr>
          <a:xfrm>
            <a:off x="1676400" y="1049953"/>
            <a:ext cx="57912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dirty="0" err="1" smtClean="0"/>
              <a:t>duplicate</a:t>
            </a:r>
            <a:r>
              <a:rPr lang="es-ES_tradnl" sz="2400" dirty="0" smtClean="0"/>
              <a:t> </a:t>
            </a:r>
            <a:r>
              <a:rPr lang="es-ES_tradnl" sz="2400" dirty="0" err="1" smtClean="0"/>
              <a:t>constants</a:t>
            </a:r>
            <a:endParaRPr lang="es-ES_tradnl" sz="2400" dirty="0" smtClean="0"/>
          </a:p>
          <a:p>
            <a:endParaRPr lang="es-ES_tradnl" sz="2400" dirty="0" smtClean="0"/>
          </a:p>
          <a:p>
            <a:r>
              <a:rPr lang="es-ES_tradnl" sz="2400" dirty="0" err="1" smtClean="0"/>
              <a:t>distribute</a:t>
            </a:r>
            <a:r>
              <a:rPr lang="es-ES_tradnl" sz="2400" dirty="0" smtClean="0"/>
              <a:t> </a:t>
            </a:r>
            <a:r>
              <a:rPr lang="es-ES_tradnl" sz="2400" dirty="0" err="1" smtClean="0"/>
              <a:t>globals</a:t>
            </a:r>
            <a:endParaRPr lang="es-ES_tradnl" sz="2400" dirty="0" smtClean="0"/>
          </a:p>
          <a:p>
            <a:endParaRPr lang="es-ES_tradnl" sz="2400" dirty="0" smtClean="0"/>
          </a:p>
          <a:p>
            <a:r>
              <a:rPr lang="es-ES_tradnl" sz="2400" dirty="0" err="1" smtClean="0"/>
              <a:t>for</a:t>
            </a:r>
            <a:r>
              <a:rPr lang="es-ES_tradnl" sz="2400" dirty="0" smtClean="0"/>
              <a:t> </a:t>
            </a:r>
            <a:r>
              <a:rPr lang="es-ES_tradnl" sz="2400" dirty="0" err="1" smtClean="0"/>
              <a:t>every</a:t>
            </a:r>
            <a:r>
              <a:rPr lang="es-ES_tradnl" sz="2400" dirty="0" smtClean="0"/>
              <a:t> original </a:t>
            </a:r>
            <a:r>
              <a:rPr lang="es-ES_tradnl" sz="2400" dirty="0" err="1" smtClean="0"/>
              <a:t>function</a:t>
            </a:r>
            <a:r>
              <a:rPr lang="es-ES_tradnl" sz="2400" dirty="0" smtClean="0"/>
              <a:t> </a:t>
            </a:r>
            <a:r>
              <a:rPr lang="es-ES_tradnl" sz="2400" dirty="0" err="1" smtClean="0"/>
              <a:t>f</a:t>
            </a:r>
            <a:endParaRPr lang="es-ES_tradnl" sz="2400" dirty="0" smtClean="0"/>
          </a:p>
          <a:p>
            <a:endParaRPr lang="es-ES_tradnl" sz="2400" dirty="0" smtClean="0"/>
          </a:p>
          <a:p>
            <a:r>
              <a:rPr lang="es-ES_tradnl" sz="2400" dirty="0" smtClean="0"/>
              <a:t>	</a:t>
            </a:r>
            <a:r>
              <a:rPr lang="es-ES_tradnl" sz="2400" dirty="0" err="1" smtClean="0"/>
              <a:t>initiatorList</a:t>
            </a:r>
            <a:r>
              <a:rPr lang="es-ES_tradnl" sz="2400" dirty="0" smtClean="0"/>
              <a:t> </a:t>
            </a:r>
            <a:r>
              <a:rPr lang="es-ES_tradnl" sz="2400" dirty="0" err="1" smtClean="0"/>
              <a:t>←</a:t>
            </a:r>
            <a:r>
              <a:rPr lang="es-ES_tradnl" sz="2400" dirty="0" smtClean="0"/>
              <a:t> </a:t>
            </a:r>
            <a:r>
              <a:rPr lang="es-ES_tradnl" sz="2400" dirty="0" err="1" smtClean="0"/>
              <a:t>find</a:t>
            </a:r>
            <a:r>
              <a:rPr lang="es-ES_tradnl" sz="2400" dirty="0" smtClean="0"/>
              <a:t> </a:t>
            </a:r>
            <a:r>
              <a:rPr lang="es-ES_tradnl" sz="2400" dirty="0" err="1" smtClean="0"/>
              <a:t>initiators(f</a:t>
            </a:r>
            <a:r>
              <a:rPr lang="es-ES_tradnl" sz="2400" dirty="0" smtClean="0"/>
              <a:t>)</a:t>
            </a:r>
          </a:p>
          <a:p>
            <a:endParaRPr lang="es-ES_tradnl" sz="2400" dirty="0" smtClean="0"/>
          </a:p>
          <a:p>
            <a:r>
              <a:rPr lang="es-ES_tradnl" sz="2400" dirty="0" smtClean="0"/>
              <a:t>	</a:t>
            </a:r>
            <a:r>
              <a:rPr lang="es-ES_tradnl" sz="2400" dirty="0" err="1" smtClean="0"/>
              <a:t>create</a:t>
            </a:r>
            <a:r>
              <a:rPr lang="es-ES_tradnl" sz="2400" dirty="0" smtClean="0"/>
              <a:t> </a:t>
            </a:r>
            <a:r>
              <a:rPr lang="es-ES_tradnl" sz="2400" dirty="0" err="1" smtClean="0"/>
              <a:t>new</a:t>
            </a:r>
            <a:r>
              <a:rPr lang="es-ES_tradnl" sz="2400" dirty="0" smtClean="0"/>
              <a:t> </a:t>
            </a:r>
            <a:r>
              <a:rPr lang="es-ES_tradnl" sz="2400" dirty="0" err="1" smtClean="0"/>
              <a:t>functions(f</a:t>
            </a:r>
            <a:r>
              <a:rPr lang="es-ES_tradnl" sz="2400" dirty="0" smtClean="0"/>
              <a:t>, </a:t>
            </a:r>
            <a:r>
              <a:rPr lang="es-ES_tradnl" sz="2400" dirty="0" err="1" smtClean="0"/>
              <a:t>initiatorList</a:t>
            </a:r>
            <a:r>
              <a:rPr lang="es-ES_tradnl" sz="2400" dirty="0" smtClean="0"/>
              <a:t>)</a:t>
            </a:r>
          </a:p>
          <a:p>
            <a:endParaRPr lang="es-ES_tradnl" sz="2400" dirty="0" smtClean="0"/>
          </a:p>
          <a:p>
            <a:r>
              <a:rPr lang="es-ES_tradnl" sz="2400" dirty="0" smtClean="0"/>
              <a:t>	</a:t>
            </a:r>
            <a:r>
              <a:rPr lang="es-ES_tradnl" sz="2400" dirty="0" err="1" smtClean="0"/>
              <a:t>fix</a:t>
            </a:r>
            <a:r>
              <a:rPr lang="es-ES_tradnl" sz="2400" dirty="0" smtClean="0"/>
              <a:t> </a:t>
            </a:r>
            <a:r>
              <a:rPr lang="es-ES_tradnl" sz="2400" dirty="0" err="1" smtClean="0"/>
              <a:t>branches(initiatorList</a:t>
            </a:r>
            <a:r>
              <a:rPr lang="es-ES_tradnl" sz="2400" dirty="0" smtClean="0"/>
              <a:t>)</a:t>
            </a:r>
          </a:p>
          <a:p>
            <a:endParaRPr lang="es-ES_tradnl" sz="2400" dirty="0" smtClean="0"/>
          </a:p>
          <a:p>
            <a:r>
              <a:rPr lang="es-ES_tradnl" sz="2400" b="1" dirty="0" smtClean="0"/>
              <a:t>	</a:t>
            </a:r>
            <a:r>
              <a:rPr lang="es-ES_tradnl" sz="2400" b="1" dirty="0" err="1" smtClean="0"/>
              <a:t>fix</a:t>
            </a:r>
            <a:r>
              <a:rPr lang="es-ES_tradnl" sz="2400" b="1" dirty="0" smtClean="0"/>
              <a:t> </a:t>
            </a:r>
            <a:r>
              <a:rPr lang="es-ES_tradnl" sz="2400" b="1" dirty="0" err="1" smtClean="0"/>
              <a:t>phi</a:t>
            </a:r>
            <a:r>
              <a:rPr lang="es-ES_tradnl" sz="2400" b="1" dirty="0" smtClean="0"/>
              <a:t> </a:t>
            </a:r>
            <a:r>
              <a:rPr lang="es-ES_tradnl" sz="2400" b="1" dirty="0" err="1" smtClean="0"/>
              <a:t>nodes(initiatorList</a:t>
            </a:r>
            <a:r>
              <a:rPr lang="es-ES_tradnl" sz="2400" b="1" dirty="0" smtClean="0"/>
              <a:t>)</a:t>
            </a:r>
            <a:endParaRPr lang="es-ES_tradnl" sz="2400" b="1" dirty="0" err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entágono 71"/>
          <p:cNvSpPr/>
          <p:nvPr/>
        </p:nvSpPr>
        <p:spPr>
          <a:xfrm>
            <a:off x="533400" y="5410200"/>
            <a:ext cx="1066800" cy="609600"/>
          </a:xfrm>
          <a:prstGeom prst="homePlate">
            <a:avLst/>
          </a:prstGeom>
          <a:solidFill>
            <a:srgbClr val="F7C1CC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4" name="Cheurón 73"/>
          <p:cNvSpPr/>
          <p:nvPr/>
        </p:nvSpPr>
        <p:spPr>
          <a:xfrm>
            <a:off x="5334000" y="5410200"/>
            <a:ext cx="3276600" cy="609600"/>
          </a:xfrm>
          <a:prstGeom prst="chevron">
            <a:avLst/>
          </a:prstGeom>
          <a:solidFill>
            <a:srgbClr val="F7C1CC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75" name="CuadroTexto 74"/>
          <p:cNvSpPr txBox="1"/>
          <p:nvPr/>
        </p:nvSpPr>
        <p:spPr>
          <a:xfrm>
            <a:off x="533400" y="5518149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 smtClean="0">
                <a:solidFill>
                  <a:srgbClr val="800000"/>
                </a:solidFill>
              </a:rPr>
              <a:t>STACK B</a:t>
            </a:r>
          </a:p>
        </p:txBody>
      </p:sp>
      <p:sp>
        <p:nvSpPr>
          <p:cNvPr id="76" name="Cheurón 75"/>
          <p:cNvSpPr/>
          <p:nvPr/>
        </p:nvSpPr>
        <p:spPr>
          <a:xfrm>
            <a:off x="1447800" y="5410200"/>
            <a:ext cx="3581400" cy="609600"/>
          </a:xfrm>
          <a:prstGeom prst="chevron">
            <a:avLst/>
          </a:prstGeom>
          <a:solidFill>
            <a:srgbClr val="F7C1CC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55" name="Rectángulo 54"/>
          <p:cNvSpPr/>
          <p:nvPr/>
        </p:nvSpPr>
        <p:spPr>
          <a:xfrm>
            <a:off x="1219200" y="914400"/>
            <a:ext cx="10668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1200">
                <a:solidFill>
                  <a:schemeClr val="tx1"/>
                </a:solidFill>
                <a:latin typeface="Andale Mono"/>
              </a:rPr>
              <a:t>BB_A:</a:t>
            </a:r>
          </a:p>
          <a:p>
            <a:endParaRPr lang="es-ES_tradnl" sz="1200">
              <a:solidFill>
                <a:schemeClr val="tx1"/>
              </a:solidFill>
              <a:latin typeface="Andale Mono"/>
            </a:endParaRPr>
          </a:p>
          <a:p>
            <a:r>
              <a:rPr lang="es-ES_tradnl" sz="1200">
                <a:solidFill>
                  <a:schemeClr val="tx1"/>
                </a:solidFill>
                <a:latin typeface="Andale Mono"/>
              </a:rPr>
              <a:t> ...</a:t>
            </a:r>
          </a:p>
          <a:p>
            <a:r>
              <a:rPr lang="es-ES_tradnl" sz="1200">
                <a:solidFill>
                  <a:schemeClr val="tx1"/>
                </a:solidFill>
                <a:latin typeface="Andale Mono"/>
              </a:rPr>
              <a:t> jmp BB_B</a:t>
            </a:r>
          </a:p>
        </p:txBody>
      </p:sp>
      <p:sp>
        <p:nvSpPr>
          <p:cNvPr id="56" name="Rectángulo 55"/>
          <p:cNvSpPr/>
          <p:nvPr/>
        </p:nvSpPr>
        <p:spPr>
          <a:xfrm>
            <a:off x="1219200" y="2209800"/>
            <a:ext cx="1066800" cy="914400"/>
          </a:xfrm>
          <a:prstGeom prst="rect">
            <a:avLst/>
          </a:prstGeom>
          <a:solidFill>
            <a:srgbClr val="ADFFAC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1200">
                <a:solidFill>
                  <a:schemeClr val="tx1"/>
                </a:solidFill>
                <a:latin typeface="Andale Mono"/>
              </a:rPr>
              <a:t>BB_B:</a:t>
            </a:r>
          </a:p>
          <a:p>
            <a:endParaRPr lang="es-ES_tradnl" sz="1200">
              <a:solidFill>
                <a:schemeClr val="tx1"/>
              </a:solidFill>
              <a:latin typeface="Andale Mono"/>
            </a:endParaRPr>
          </a:p>
          <a:p>
            <a:r>
              <a:rPr lang="es-ES_tradnl" sz="1200">
                <a:solidFill>
                  <a:schemeClr val="tx1"/>
                </a:solidFill>
                <a:latin typeface="Andale Mono"/>
              </a:rPr>
              <a:t> ...</a:t>
            </a:r>
          </a:p>
          <a:p>
            <a:r>
              <a:rPr lang="es-ES_tradnl" sz="1200">
                <a:solidFill>
                  <a:schemeClr val="tx1"/>
                </a:solidFill>
                <a:latin typeface="Andale Mono"/>
              </a:rPr>
              <a:t> jne A, C</a:t>
            </a:r>
          </a:p>
        </p:txBody>
      </p:sp>
      <p:sp>
        <p:nvSpPr>
          <p:cNvPr id="57" name="Rectángulo 56"/>
          <p:cNvSpPr/>
          <p:nvPr/>
        </p:nvSpPr>
        <p:spPr>
          <a:xfrm>
            <a:off x="1371600" y="3505200"/>
            <a:ext cx="762000" cy="685800"/>
          </a:xfrm>
          <a:prstGeom prst="rect">
            <a:avLst/>
          </a:prstGeom>
          <a:solidFill>
            <a:srgbClr val="7DBD8D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1200">
                <a:solidFill>
                  <a:schemeClr val="tx1"/>
                </a:solidFill>
                <a:latin typeface="Andale Mono"/>
              </a:rPr>
              <a:t>BB_C:</a:t>
            </a:r>
          </a:p>
          <a:p>
            <a:endParaRPr lang="es-ES_tradnl" sz="1200">
              <a:solidFill>
                <a:schemeClr val="tx1"/>
              </a:solidFill>
              <a:latin typeface="Andale Mono"/>
            </a:endParaRPr>
          </a:p>
          <a:p>
            <a:r>
              <a:rPr lang="es-ES_tradnl" sz="1200">
                <a:solidFill>
                  <a:schemeClr val="tx1"/>
                </a:solidFill>
                <a:latin typeface="Andale Mono"/>
              </a:rPr>
              <a:t> ...</a:t>
            </a:r>
          </a:p>
        </p:txBody>
      </p:sp>
      <p:cxnSp>
        <p:nvCxnSpPr>
          <p:cNvPr id="58" name="Conector recto de flecha 57"/>
          <p:cNvCxnSpPr>
            <a:stCxn id="55" idx="2"/>
            <a:endCxn id="56" idx="0"/>
          </p:cNvCxnSpPr>
          <p:nvPr/>
        </p:nvCxnSpPr>
        <p:spPr>
          <a:xfrm rot="5400000">
            <a:off x="1562100" y="2019300"/>
            <a:ext cx="3810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de flecha 58"/>
          <p:cNvCxnSpPr>
            <a:stCxn id="56" idx="2"/>
            <a:endCxn id="57" idx="0"/>
          </p:cNvCxnSpPr>
          <p:nvPr/>
        </p:nvCxnSpPr>
        <p:spPr>
          <a:xfrm rot="5400000">
            <a:off x="1562100" y="3314700"/>
            <a:ext cx="3810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Conector curvado 59"/>
          <p:cNvCxnSpPr>
            <a:stCxn id="56" idx="1"/>
            <a:endCxn id="55" idx="1"/>
          </p:cNvCxnSpPr>
          <p:nvPr/>
        </p:nvCxnSpPr>
        <p:spPr>
          <a:xfrm rot="10800000">
            <a:off x="1219200" y="1371600"/>
            <a:ext cx="1588" cy="1295400"/>
          </a:xfrm>
          <a:prstGeom prst="curvedConnector3">
            <a:avLst>
              <a:gd name="adj1" fmla="val 39054471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Rectángulo 60"/>
          <p:cNvSpPr/>
          <p:nvPr/>
        </p:nvSpPr>
        <p:spPr>
          <a:xfrm>
            <a:off x="4952999" y="914400"/>
            <a:ext cx="1066800" cy="990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1200">
                <a:solidFill>
                  <a:schemeClr val="tx1"/>
                </a:solidFill>
                <a:latin typeface="Andale Mono"/>
              </a:rPr>
              <a:t>BB_A:</a:t>
            </a:r>
          </a:p>
          <a:p>
            <a:endParaRPr lang="es-ES_tradnl" sz="1200">
              <a:solidFill>
                <a:schemeClr val="tx1"/>
              </a:solidFill>
              <a:latin typeface="Andale Mono"/>
            </a:endParaRPr>
          </a:p>
          <a:p>
            <a:r>
              <a:rPr lang="es-ES_tradnl" sz="1200">
                <a:solidFill>
                  <a:schemeClr val="tx1"/>
                </a:solidFill>
                <a:latin typeface="Andale Mono"/>
              </a:rPr>
              <a:t> ...</a:t>
            </a:r>
          </a:p>
          <a:p>
            <a:r>
              <a:rPr lang="es-ES_tradnl" sz="1200">
                <a:solidFill>
                  <a:schemeClr val="tx1"/>
                </a:solidFill>
                <a:latin typeface="Andale Mono"/>
              </a:rPr>
              <a:t> call B()</a:t>
            </a:r>
          </a:p>
          <a:p>
            <a:r>
              <a:rPr lang="es-ES_tradnl" sz="1200">
                <a:solidFill>
                  <a:schemeClr val="tx1"/>
                </a:solidFill>
                <a:latin typeface="Andale Mono"/>
              </a:rPr>
              <a:t>ret</a:t>
            </a:r>
          </a:p>
        </p:txBody>
      </p:sp>
      <p:sp>
        <p:nvSpPr>
          <p:cNvPr id="62" name="Rectángulo 61"/>
          <p:cNvSpPr/>
          <p:nvPr/>
        </p:nvSpPr>
        <p:spPr>
          <a:xfrm>
            <a:off x="4952999" y="2209800"/>
            <a:ext cx="1752600" cy="914400"/>
          </a:xfrm>
          <a:prstGeom prst="rect">
            <a:avLst/>
          </a:prstGeom>
          <a:solidFill>
            <a:srgbClr val="ADFFAC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1200">
                <a:solidFill>
                  <a:schemeClr val="tx1"/>
                </a:solidFill>
                <a:latin typeface="Andale Mono"/>
              </a:rPr>
              <a:t>BB_B:</a:t>
            </a:r>
          </a:p>
          <a:p>
            <a:endParaRPr lang="es-ES_tradnl" sz="1200">
              <a:solidFill>
                <a:schemeClr val="tx1"/>
              </a:solidFill>
              <a:latin typeface="Andale Mono"/>
            </a:endParaRPr>
          </a:p>
          <a:p>
            <a:r>
              <a:rPr lang="es-ES_tradnl" sz="1200">
                <a:solidFill>
                  <a:schemeClr val="tx1"/>
                </a:solidFill>
                <a:latin typeface="Andale Mono"/>
              </a:rPr>
              <a:t> ...</a:t>
            </a:r>
          </a:p>
          <a:p>
            <a:r>
              <a:rPr lang="es-ES_tradnl" sz="1200">
                <a:solidFill>
                  <a:schemeClr val="tx1"/>
                </a:solidFill>
                <a:latin typeface="Andale Mono"/>
              </a:rPr>
              <a:t> jne callA, callC</a:t>
            </a:r>
          </a:p>
        </p:txBody>
      </p:sp>
      <p:sp>
        <p:nvSpPr>
          <p:cNvPr id="63" name="Rectángulo 62"/>
          <p:cNvSpPr/>
          <p:nvPr/>
        </p:nvSpPr>
        <p:spPr>
          <a:xfrm>
            <a:off x="4952999" y="3505200"/>
            <a:ext cx="762000" cy="685800"/>
          </a:xfrm>
          <a:prstGeom prst="rect">
            <a:avLst/>
          </a:prstGeom>
          <a:solidFill>
            <a:srgbClr val="7DBD8D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1200">
                <a:solidFill>
                  <a:schemeClr val="tx1"/>
                </a:solidFill>
                <a:latin typeface="Andale Mono"/>
              </a:rPr>
              <a:t>BB_C:</a:t>
            </a:r>
          </a:p>
          <a:p>
            <a:endParaRPr lang="es-ES_tradnl" sz="1200">
              <a:solidFill>
                <a:schemeClr val="tx1"/>
              </a:solidFill>
              <a:latin typeface="Andale Mono"/>
            </a:endParaRPr>
          </a:p>
          <a:p>
            <a:r>
              <a:rPr lang="es-ES_tradnl" sz="1200">
                <a:solidFill>
                  <a:schemeClr val="tx1"/>
                </a:solidFill>
                <a:latin typeface="Andale Mono"/>
              </a:rPr>
              <a:t> ...</a:t>
            </a:r>
          </a:p>
        </p:txBody>
      </p:sp>
      <p:sp>
        <p:nvSpPr>
          <p:cNvPr id="64" name="Rectángulo 63"/>
          <p:cNvSpPr/>
          <p:nvPr/>
        </p:nvSpPr>
        <p:spPr>
          <a:xfrm>
            <a:off x="7467599" y="1295400"/>
            <a:ext cx="1066800" cy="990600"/>
          </a:xfrm>
          <a:prstGeom prst="rect">
            <a:avLst/>
          </a:prstGeom>
          <a:solidFill>
            <a:srgbClr val="ADFFAC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1200">
                <a:solidFill>
                  <a:schemeClr val="tx1"/>
                </a:solidFill>
                <a:latin typeface="Andale Mono"/>
              </a:rPr>
              <a:t>callA:</a:t>
            </a:r>
          </a:p>
          <a:p>
            <a:endParaRPr lang="es-ES_tradnl" sz="1200">
              <a:solidFill>
                <a:schemeClr val="tx1"/>
              </a:solidFill>
              <a:latin typeface="Andale Mono"/>
            </a:endParaRPr>
          </a:p>
          <a:p>
            <a:r>
              <a:rPr lang="es-ES_tradnl" sz="1200">
                <a:solidFill>
                  <a:schemeClr val="tx1"/>
                </a:solidFill>
                <a:latin typeface="Andale Mono"/>
              </a:rPr>
              <a:t> ...</a:t>
            </a:r>
          </a:p>
          <a:p>
            <a:r>
              <a:rPr lang="es-ES_tradnl" sz="1200">
                <a:solidFill>
                  <a:schemeClr val="tx1"/>
                </a:solidFill>
                <a:latin typeface="Andale Mono"/>
              </a:rPr>
              <a:t> call A()</a:t>
            </a:r>
          </a:p>
          <a:p>
            <a:r>
              <a:rPr lang="es-ES_tradnl" sz="1200">
                <a:solidFill>
                  <a:schemeClr val="tx1"/>
                </a:solidFill>
                <a:latin typeface="Andale Mono"/>
              </a:rPr>
              <a:t>ret</a:t>
            </a:r>
          </a:p>
        </p:txBody>
      </p:sp>
      <p:sp>
        <p:nvSpPr>
          <p:cNvPr id="65" name="Rectángulo 64"/>
          <p:cNvSpPr/>
          <p:nvPr/>
        </p:nvSpPr>
        <p:spPr>
          <a:xfrm>
            <a:off x="7467599" y="2819400"/>
            <a:ext cx="1066800" cy="990600"/>
          </a:xfrm>
          <a:prstGeom prst="rect">
            <a:avLst/>
          </a:prstGeom>
          <a:solidFill>
            <a:srgbClr val="ADFFAC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1200">
                <a:solidFill>
                  <a:schemeClr val="tx1"/>
                </a:solidFill>
                <a:latin typeface="Andale Mono"/>
              </a:rPr>
              <a:t>callC:</a:t>
            </a:r>
          </a:p>
          <a:p>
            <a:endParaRPr lang="es-ES_tradnl" sz="1200">
              <a:solidFill>
                <a:schemeClr val="tx1"/>
              </a:solidFill>
              <a:latin typeface="Andale Mono"/>
            </a:endParaRPr>
          </a:p>
          <a:p>
            <a:r>
              <a:rPr lang="es-ES_tradnl" sz="1200">
                <a:solidFill>
                  <a:schemeClr val="tx1"/>
                </a:solidFill>
                <a:latin typeface="Andale Mono"/>
              </a:rPr>
              <a:t> ...</a:t>
            </a:r>
          </a:p>
          <a:p>
            <a:r>
              <a:rPr lang="es-ES_tradnl" sz="1200">
                <a:solidFill>
                  <a:schemeClr val="tx1"/>
                </a:solidFill>
                <a:latin typeface="Andale Mono"/>
              </a:rPr>
              <a:t> call C()</a:t>
            </a:r>
          </a:p>
          <a:p>
            <a:r>
              <a:rPr lang="es-ES_tradnl" sz="1200">
                <a:solidFill>
                  <a:schemeClr val="tx1"/>
                </a:solidFill>
                <a:latin typeface="Andale Mono"/>
              </a:rPr>
              <a:t>ret</a:t>
            </a:r>
          </a:p>
        </p:txBody>
      </p:sp>
      <p:cxnSp>
        <p:nvCxnSpPr>
          <p:cNvPr id="66" name="Conector recto de flecha 65"/>
          <p:cNvCxnSpPr>
            <a:stCxn id="62" idx="3"/>
            <a:endCxn id="64" idx="1"/>
          </p:cNvCxnSpPr>
          <p:nvPr/>
        </p:nvCxnSpPr>
        <p:spPr>
          <a:xfrm flipV="1">
            <a:off x="6705599" y="1790700"/>
            <a:ext cx="762000" cy="8763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cto de flecha 66"/>
          <p:cNvCxnSpPr>
            <a:stCxn id="62" idx="3"/>
            <a:endCxn id="65" idx="1"/>
          </p:cNvCxnSpPr>
          <p:nvPr/>
        </p:nvCxnSpPr>
        <p:spPr>
          <a:xfrm>
            <a:off x="6705599" y="2667000"/>
            <a:ext cx="762000" cy="6477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CuadroTexto 67"/>
          <p:cNvSpPr txBox="1"/>
          <p:nvPr/>
        </p:nvSpPr>
        <p:spPr>
          <a:xfrm>
            <a:off x="4276567" y="1230868"/>
            <a:ext cx="60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 smtClean="0">
                <a:latin typeface="Andale Mono"/>
              </a:rPr>
              <a:t>A()</a:t>
            </a:r>
          </a:p>
        </p:txBody>
      </p:sp>
      <p:sp>
        <p:nvSpPr>
          <p:cNvPr id="69" name="CuadroTexto 68"/>
          <p:cNvSpPr txBox="1"/>
          <p:nvPr/>
        </p:nvSpPr>
        <p:spPr>
          <a:xfrm>
            <a:off x="4267199" y="2514600"/>
            <a:ext cx="60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 smtClean="0">
                <a:latin typeface="Andale Mono"/>
              </a:rPr>
              <a:t>B()</a:t>
            </a:r>
          </a:p>
        </p:txBody>
      </p:sp>
      <p:sp>
        <p:nvSpPr>
          <p:cNvPr id="70" name="CuadroTexto 69"/>
          <p:cNvSpPr txBox="1"/>
          <p:nvPr/>
        </p:nvSpPr>
        <p:spPr>
          <a:xfrm>
            <a:off x="4257831" y="3657600"/>
            <a:ext cx="60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 smtClean="0">
                <a:latin typeface="Andale Mono"/>
              </a:rPr>
              <a:t>C()</a:t>
            </a:r>
          </a:p>
        </p:txBody>
      </p:sp>
      <p:sp>
        <p:nvSpPr>
          <p:cNvPr id="71" name="Flecha derecha 70"/>
          <p:cNvSpPr/>
          <p:nvPr/>
        </p:nvSpPr>
        <p:spPr>
          <a:xfrm>
            <a:off x="2971799" y="2362200"/>
            <a:ext cx="1066800" cy="457200"/>
          </a:xfrm>
          <a:prstGeom prst="rightArrow">
            <a:avLst/>
          </a:prstGeom>
          <a:gradFill>
            <a:gsLst>
              <a:gs pos="0">
                <a:schemeClr val="tx1">
                  <a:lumMod val="85000"/>
                  <a:lumOff val="15000"/>
                </a:schemeClr>
              </a:gs>
              <a:gs pos="34000">
                <a:schemeClr val="tx1">
                  <a:lumMod val="65000"/>
                  <a:lumOff val="3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Loops generate recursive calls</a:t>
            </a:r>
            <a:endParaRPr lang="es-ES_tradnl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936869-19CC-4464-B3AA-369171577129}" type="slidenum">
              <a:rPr lang="es-ES" smtClean="0"/>
              <a:pPr/>
              <a:t>23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Turning CFGs into callgraphs</a:t>
            </a:r>
            <a:endParaRPr lang="es-ES" dirty="0"/>
          </a:p>
        </p:txBody>
      </p:sp>
      <p:sp>
        <p:nvSpPr>
          <p:cNvPr id="8" name="Pentágono 7"/>
          <p:cNvSpPr/>
          <p:nvPr/>
        </p:nvSpPr>
        <p:spPr>
          <a:xfrm>
            <a:off x="533400" y="4648200"/>
            <a:ext cx="1066800" cy="609600"/>
          </a:xfrm>
          <a:prstGeom prst="homePlate">
            <a:avLst/>
          </a:prstGeom>
          <a:solidFill>
            <a:srgbClr val="F7C1CC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9" name="Cheurón 8"/>
          <p:cNvSpPr/>
          <p:nvPr/>
        </p:nvSpPr>
        <p:spPr>
          <a:xfrm>
            <a:off x="4876800" y="4648200"/>
            <a:ext cx="609600" cy="609600"/>
          </a:xfrm>
          <a:prstGeom prst="chevron">
            <a:avLst/>
          </a:prstGeom>
          <a:solidFill>
            <a:srgbClr val="F7C1CC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10" name="Cheurón 9"/>
          <p:cNvSpPr/>
          <p:nvPr/>
        </p:nvSpPr>
        <p:spPr>
          <a:xfrm>
            <a:off x="5334000" y="4648200"/>
            <a:ext cx="3276600" cy="609600"/>
          </a:xfrm>
          <a:prstGeom prst="chevron">
            <a:avLst/>
          </a:prstGeom>
          <a:solidFill>
            <a:srgbClr val="F7C1CC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  <p:cxnSp>
        <p:nvCxnSpPr>
          <p:cNvPr id="12" name="Conector recto 11"/>
          <p:cNvCxnSpPr/>
          <p:nvPr/>
        </p:nvCxnSpPr>
        <p:spPr>
          <a:xfrm rot="5400000">
            <a:off x="6867356" y="5410200"/>
            <a:ext cx="1676400" cy="1588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uadroTexto 14"/>
          <p:cNvSpPr txBox="1"/>
          <p:nvPr/>
        </p:nvSpPr>
        <p:spPr>
          <a:xfrm>
            <a:off x="533400" y="4756149"/>
            <a:ext cx="944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 smtClean="0">
                <a:solidFill>
                  <a:srgbClr val="800000"/>
                </a:solidFill>
              </a:rPr>
              <a:t>STACK A</a:t>
            </a:r>
          </a:p>
        </p:txBody>
      </p:sp>
      <p:sp>
        <p:nvSpPr>
          <p:cNvPr id="16" name="Cheurón 15"/>
          <p:cNvSpPr/>
          <p:nvPr/>
        </p:nvSpPr>
        <p:spPr>
          <a:xfrm>
            <a:off x="1447800" y="4648200"/>
            <a:ext cx="3581400" cy="609600"/>
          </a:xfrm>
          <a:prstGeom prst="chevron">
            <a:avLst/>
          </a:prstGeom>
          <a:solidFill>
            <a:srgbClr val="F7C1CC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7095956" y="4267200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 smtClean="0">
                <a:solidFill>
                  <a:srgbClr val="800000"/>
                </a:solidFill>
              </a:rPr>
              <a:t>stack limit</a:t>
            </a:r>
          </a:p>
        </p:txBody>
      </p:sp>
      <p:sp>
        <p:nvSpPr>
          <p:cNvPr id="18" name="Rectángulo 17"/>
          <p:cNvSpPr/>
          <p:nvPr/>
        </p:nvSpPr>
        <p:spPr>
          <a:xfrm>
            <a:off x="1219200" y="914400"/>
            <a:ext cx="1066800" cy="914400"/>
          </a:xfrm>
          <a:prstGeom prst="rect">
            <a:avLst/>
          </a:prstGeom>
          <a:solidFill>
            <a:srgbClr val="800000">
              <a:alpha val="3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9" name="Rectángulo 18"/>
          <p:cNvSpPr/>
          <p:nvPr/>
        </p:nvSpPr>
        <p:spPr>
          <a:xfrm>
            <a:off x="1219200" y="2199216"/>
            <a:ext cx="1066800" cy="924983"/>
          </a:xfrm>
          <a:prstGeom prst="rect">
            <a:avLst/>
          </a:prstGeom>
          <a:solidFill>
            <a:srgbClr val="800000">
              <a:alpha val="3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1" name="Rectángulo 20"/>
          <p:cNvSpPr/>
          <p:nvPr/>
        </p:nvSpPr>
        <p:spPr>
          <a:xfrm>
            <a:off x="4953000" y="914400"/>
            <a:ext cx="1066800" cy="990600"/>
          </a:xfrm>
          <a:prstGeom prst="rect">
            <a:avLst/>
          </a:prstGeom>
          <a:solidFill>
            <a:srgbClr val="800000">
              <a:alpha val="3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2" name="Rectángulo 21"/>
          <p:cNvSpPr/>
          <p:nvPr/>
        </p:nvSpPr>
        <p:spPr>
          <a:xfrm>
            <a:off x="4953000" y="2209800"/>
            <a:ext cx="1752600" cy="924983"/>
          </a:xfrm>
          <a:prstGeom prst="rect">
            <a:avLst/>
          </a:prstGeom>
          <a:solidFill>
            <a:srgbClr val="800000">
              <a:alpha val="3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4" name="Rectángulo 23"/>
          <p:cNvSpPr/>
          <p:nvPr/>
        </p:nvSpPr>
        <p:spPr>
          <a:xfrm>
            <a:off x="7467600" y="1295401"/>
            <a:ext cx="1066800" cy="990600"/>
          </a:xfrm>
          <a:prstGeom prst="rect">
            <a:avLst/>
          </a:prstGeom>
          <a:solidFill>
            <a:srgbClr val="800000">
              <a:alpha val="3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1" name="Flecha curvada hacia la izquierda 30"/>
          <p:cNvSpPr/>
          <p:nvPr/>
        </p:nvSpPr>
        <p:spPr>
          <a:xfrm>
            <a:off x="990600" y="1828800"/>
            <a:ext cx="228600" cy="381000"/>
          </a:xfrm>
          <a:prstGeom prst="curvedLeftArrow">
            <a:avLst/>
          </a:prstGeom>
          <a:gradFill>
            <a:gsLst>
              <a:gs pos="0">
                <a:srgbClr val="800000"/>
              </a:gs>
              <a:gs pos="80000">
                <a:srgbClr val="FF0000"/>
              </a:gs>
              <a:gs pos="100000">
                <a:srgbClr val="FF0000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32" name="Forma libre 31"/>
          <p:cNvSpPr/>
          <p:nvPr/>
        </p:nvSpPr>
        <p:spPr>
          <a:xfrm rot="10800000">
            <a:off x="751417" y="1807634"/>
            <a:ext cx="228600" cy="381000"/>
          </a:xfrm>
          <a:custGeom>
            <a:avLst/>
            <a:gdLst>
              <a:gd name="connsiteX0" fmla="*/ 0 w 228600"/>
              <a:gd name="connsiteY0" fmla="*/ 323850 h 381000"/>
              <a:gd name="connsiteX1" fmla="*/ 57150 w 228600"/>
              <a:gd name="connsiteY1" fmla="*/ 262012 h 381000"/>
              <a:gd name="connsiteX2" fmla="*/ 57150 w 228600"/>
              <a:gd name="connsiteY2" fmla="*/ 290587 h 381000"/>
              <a:gd name="connsiteX3" fmla="*/ 224277 w 228600"/>
              <a:gd name="connsiteY3" fmla="*/ 176212 h 381000"/>
              <a:gd name="connsiteX4" fmla="*/ 57150 w 228600"/>
              <a:gd name="connsiteY4" fmla="*/ 347737 h 381000"/>
              <a:gd name="connsiteX5" fmla="*/ 57150 w 228600"/>
              <a:gd name="connsiteY5" fmla="*/ 376312 h 381000"/>
              <a:gd name="connsiteX6" fmla="*/ 0 w 228600"/>
              <a:gd name="connsiteY6" fmla="*/ 323850 h 381000"/>
              <a:gd name="connsiteX0" fmla="*/ 228600 w 228600"/>
              <a:gd name="connsiteY0" fmla="*/ 204788 h 381000"/>
              <a:gd name="connsiteX1" fmla="*/ 0 w 228600"/>
              <a:gd name="connsiteY1" fmla="*/ 57150 h 381000"/>
              <a:gd name="connsiteX2" fmla="*/ 0 w 228600"/>
              <a:gd name="connsiteY2" fmla="*/ 0 h 381000"/>
              <a:gd name="connsiteX3" fmla="*/ 228600 w 228600"/>
              <a:gd name="connsiteY3" fmla="*/ 147638 h 381000"/>
              <a:gd name="connsiteX4" fmla="*/ 228600 w 228600"/>
              <a:gd name="connsiteY4" fmla="*/ 204788 h 381000"/>
              <a:gd name="connsiteX0" fmla="*/ 228600 w 228600"/>
              <a:gd name="connsiteY0" fmla="*/ 204788 h 381000"/>
              <a:gd name="connsiteX1" fmla="*/ 0 w 228600"/>
              <a:gd name="connsiteY1" fmla="*/ 57150 h 381000"/>
              <a:gd name="connsiteX2" fmla="*/ 0 w 228600"/>
              <a:gd name="connsiteY2" fmla="*/ 0 h 381000"/>
              <a:gd name="connsiteX3" fmla="*/ 228600 w 228600"/>
              <a:gd name="connsiteY3" fmla="*/ 147638 h 381000"/>
              <a:gd name="connsiteX4" fmla="*/ 228600 w 228600"/>
              <a:gd name="connsiteY4" fmla="*/ 204788 h 381000"/>
              <a:gd name="connsiteX5" fmla="*/ 57150 w 228600"/>
              <a:gd name="connsiteY5" fmla="*/ 347738 h 381000"/>
              <a:gd name="connsiteX6" fmla="*/ 57150 w 228600"/>
              <a:gd name="connsiteY6" fmla="*/ 376312 h 381000"/>
              <a:gd name="connsiteX7" fmla="*/ 0 w 228600"/>
              <a:gd name="connsiteY7" fmla="*/ 323850 h 381000"/>
              <a:gd name="connsiteX8" fmla="*/ 57150 w 228600"/>
              <a:gd name="connsiteY8" fmla="*/ 262012 h 381000"/>
              <a:gd name="connsiteX9" fmla="*/ 57150 w 228600"/>
              <a:gd name="connsiteY9" fmla="*/ 290587 h 381000"/>
              <a:gd name="connsiteX10" fmla="*/ 224277 w 228600"/>
              <a:gd name="connsiteY10" fmla="*/ 176212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8600" h="381000" stroke="0" extrusionOk="0">
                <a:moveTo>
                  <a:pt x="0" y="323850"/>
                </a:moveTo>
                <a:lnTo>
                  <a:pt x="57150" y="262012"/>
                </a:lnTo>
                <a:lnTo>
                  <a:pt x="57150" y="290587"/>
                </a:lnTo>
                <a:cubicBezTo>
                  <a:pt x="142280" y="276391"/>
                  <a:pt x="207260" y="231922"/>
                  <a:pt x="224277" y="176212"/>
                </a:cubicBezTo>
                <a:cubicBezTo>
                  <a:pt x="247718" y="252952"/>
                  <a:pt x="174417" y="328182"/>
                  <a:pt x="57150" y="347737"/>
                </a:cubicBezTo>
                <a:lnTo>
                  <a:pt x="57150" y="376312"/>
                </a:lnTo>
                <a:lnTo>
                  <a:pt x="0" y="323850"/>
                </a:lnTo>
                <a:close/>
              </a:path>
              <a:path w="228600" h="381000" fill="darkenLess" stroke="0" extrusionOk="0">
                <a:moveTo>
                  <a:pt x="228600" y="204788"/>
                </a:moveTo>
                <a:cubicBezTo>
                  <a:pt x="228600" y="123250"/>
                  <a:pt x="126252" y="57150"/>
                  <a:pt x="0" y="57150"/>
                </a:cubicBezTo>
                <a:lnTo>
                  <a:pt x="0" y="0"/>
                </a:lnTo>
                <a:cubicBezTo>
                  <a:pt x="126252" y="0"/>
                  <a:pt x="228600" y="66100"/>
                  <a:pt x="228600" y="147638"/>
                </a:cubicBezTo>
                <a:lnTo>
                  <a:pt x="228600" y="204788"/>
                </a:lnTo>
                <a:close/>
              </a:path>
              <a:path w="228600" h="381000" fill="none" extrusionOk="0">
                <a:moveTo>
                  <a:pt x="228600" y="204788"/>
                </a:moveTo>
                <a:cubicBezTo>
                  <a:pt x="228600" y="123250"/>
                  <a:pt x="126252" y="57150"/>
                  <a:pt x="0" y="57150"/>
                </a:cubicBezTo>
                <a:lnTo>
                  <a:pt x="0" y="0"/>
                </a:lnTo>
                <a:cubicBezTo>
                  <a:pt x="126252" y="0"/>
                  <a:pt x="228600" y="66100"/>
                  <a:pt x="228600" y="147638"/>
                </a:cubicBezTo>
                <a:lnTo>
                  <a:pt x="228600" y="204788"/>
                </a:lnTo>
                <a:cubicBezTo>
                  <a:pt x="228600" y="272111"/>
                  <a:pt x="158081" y="330907"/>
                  <a:pt x="57150" y="347738"/>
                </a:cubicBezTo>
                <a:lnTo>
                  <a:pt x="57150" y="376312"/>
                </a:lnTo>
                <a:lnTo>
                  <a:pt x="0" y="323850"/>
                </a:lnTo>
                <a:lnTo>
                  <a:pt x="57150" y="262012"/>
                </a:lnTo>
                <a:lnTo>
                  <a:pt x="57150" y="290587"/>
                </a:lnTo>
                <a:cubicBezTo>
                  <a:pt x="142280" y="276391"/>
                  <a:pt x="207260" y="231922"/>
                  <a:pt x="224277" y="176212"/>
                </a:cubicBezTo>
              </a:path>
            </a:pathLst>
          </a:custGeom>
          <a:gradFill>
            <a:gsLst>
              <a:gs pos="0">
                <a:srgbClr val="800000"/>
              </a:gs>
              <a:gs pos="80000">
                <a:srgbClr val="FF0000"/>
              </a:gs>
              <a:gs pos="100000">
                <a:srgbClr val="FF0000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33" name="Flecha curvada hacia la izquierda 32"/>
          <p:cNvSpPr/>
          <p:nvPr/>
        </p:nvSpPr>
        <p:spPr>
          <a:xfrm>
            <a:off x="6705600" y="1468967"/>
            <a:ext cx="228600" cy="381000"/>
          </a:xfrm>
          <a:prstGeom prst="curvedLeftArrow">
            <a:avLst/>
          </a:prstGeom>
          <a:gradFill>
            <a:gsLst>
              <a:gs pos="0">
                <a:srgbClr val="800000"/>
              </a:gs>
              <a:gs pos="80000">
                <a:srgbClr val="FF0000"/>
              </a:gs>
              <a:gs pos="100000">
                <a:srgbClr val="FF0000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34" name="Forma libre 33"/>
          <p:cNvSpPr/>
          <p:nvPr/>
        </p:nvSpPr>
        <p:spPr>
          <a:xfrm rot="10800000">
            <a:off x="6466417" y="1447801"/>
            <a:ext cx="228600" cy="381000"/>
          </a:xfrm>
          <a:custGeom>
            <a:avLst/>
            <a:gdLst>
              <a:gd name="connsiteX0" fmla="*/ 0 w 228600"/>
              <a:gd name="connsiteY0" fmla="*/ 323850 h 381000"/>
              <a:gd name="connsiteX1" fmla="*/ 57150 w 228600"/>
              <a:gd name="connsiteY1" fmla="*/ 262012 h 381000"/>
              <a:gd name="connsiteX2" fmla="*/ 57150 w 228600"/>
              <a:gd name="connsiteY2" fmla="*/ 290587 h 381000"/>
              <a:gd name="connsiteX3" fmla="*/ 224277 w 228600"/>
              <a:gd name="connsiteY3" fmla="*/ 176212 h 381000"/>
              <a:gd name="connsiteX4" fmla="*/ 57150 w 228600"/>
              <a:gd name="connsiteY4" fmla="*/ 347737 h 381000"/>
              <a:gd name="connsiteX5" fmla="*/ 57150 w 228600"/>
              <a:gd name="connsiteY5" fmla="*/ 376312 h 381000"/>
              <a:gd name="connsiteX6" fmla="*/ 0 w 228600"/>
              <a:gd name="connsiteY6" fmla="*/ 323850 h 381000"/>
              <a:gd name="connsiteX0" fmla="*/ 228600 w 228600"/>
              <a:gd name="connsiteY0" fmla="*/ 204788 h 381000"/>
              <a:gd name="connsiteX1" fmla="*/ 0 w 228600"/>
              <a:gd name="connsiteY1" fmla="*/ 57150 h 381000"/>
              <a:gd name="connsiteX2" fmla="*/ 0 w 228600"/>
              <a:gd name="connsiteY2" fmla="*/ 0 h 381000"/>
              <a:gd name="connsiteX3" fmla="*/ 228600 w 228600"/>
              <a:gd name="connsiteY3" fmla="*/ 147638 h 381000"/>
              <a:gd name="connsiteX4" fmla="*/ 228600 w 228600"/>
              <a:gd name="connsiteY4" fmla="*/ 204788 h 381000"/>
              <a:gd name="connsiteX0" fmla="*/ 228600 w 228600"/>
              <a:gd name="connsiteY0" fmla="*/ 204788 h 381000"/>
              <a:gd name="connsiteX1" fmla="*/ 0 w 228600"/>
              <a:gd name="connsiteY1" fmla="*/ 57150 h 381000"/>
              <a:gd name="connsiteX2" fmla="*/ 0 w 228600"/>
              <a:gd name="connsiteY2" fmla="*/ 0 h 381000"/>
              <a:gd name="connsiteX3" fmla="*/ 228600 w 228600"/>
              <a:gd name="connsiteY3" fmla="*/ 147638 h 381000"/>
              <a:gd name="connsiteX4" fmla="*/ 228600 w 228600"/>
              <a:gd name="connsiteY4" fmla="*/ 204788 h 381000"/>
              <a:gd name="connsiteX5" fmla="*/ 57150 w 228600"/>
              <a:gd name="connsiteY5" fmla="*/ 347738 h 381000"/>
              <a:gd name="connsiteX6" fmla="*/ 57150 w 228600"/>
              <a:gd name="connsiteY6" fmla="*/ 376312 h 381000"/>
              <a:gd name="connsiteX7" fmla="*/ 0 w 228600"/>
              <a:gd name="connsiteY7" fmla="*/ 323850 h 381000"/>
              <a:gd name="connsiteX8" fmla="*/ 57150 w 228600"/>
              <a:gd name="connsiteY8" fmla="*/ 262012 h 381000"/>
              <a:gd name="connsiteX9" fmla="*/ 57150 w 228600"/>
              <a:gd name="connsiteY9" fmla="*/ 290587 h 381000"/>
              <a:gd name="connsiteX10" fmla="*/ 224277 w 228600"/>
              <a:gd name="connsiteY10" fmla="*/ 176212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8600" h="381000" stroke="0" extrusionOk="0">
                <a:moveTo>
                  <a:pt x="0" y="323850"/>
                </a:moveTo>
                <a:lnTo>
                  <a:pt x="57150" y="262012"/>
                </a:lnTo>
                <a:lnTo>
                  <a:pt x="57150" y="290587"/>
                </a:lnTo>
                <a:cubicBezTo>
                  <a:pt x="142280" y="276391"/>
                  <a:pt x="207260" y="231922"/>
                  <a:pt x="224277" y="176212"/>
                </a:cubicBezTo>
                <a:cubicBezTo>
                  <a:pt x="247718" y="252952"/>
                  <a:pt x="174417" y="328182"/>
                  <a:pt x="57150" y="347737"/>
                </a:cubicBezTo>
                <a:lnTo>
                  <a:pt x="57150" y="376312"/>
                </a:lnTo>
                <a:lnTo>
                  <a:pt x="0" y="323850"/>
                </a:lnTo>
                <a:close/>
              </a:path>
              <a:path w="228600" h="381000" fill="darkenLess" stroke="0" extrusionOk="0">
                <a:moveTo>
                  <a:pt x="228600" y="204788"/>
                </a:moveTo>
                <a:cubicBezTo>
                  <a:pt x="228600" y="123250"/>
                  <a:pt x="126252" y="57150"/>
                  <a:pt x="0" y="57150"/>
                </a:cubicBezTo>
                <a:lnTo>
                  <a:pt x="0" y="0"/>
                </a:lnTo>
                <a:cubicBezTo>
                  <a:pt x="126252" y="0"/>
                  <a:pt x="228600" y="66100"/>
                  <a:pt x="228600" y="147638"/>
                </a:cubicBezTo>
                <a:lnTo>
                  <a:pt x="228600" y="204788"/>
                </a:lnTo>
                <a:close/>
              </a:path>
              <a:path w="228600" h="381000" fill="none" extrusionOk="0">
                <a:moveTo>
                  <a:pt x="228600" y="204788"/>
                </a:moveTo>
                <a:cubicBezTo>
                  <a:pt x="228600" y="123250"/>
                  <a:pt x="126252" y="57150"/>
                  <a:pt x="0" y="57150"/>
                </a:cubicBezTo>
                <a:lnTo>
                  <a:pt x="0" y="0"/>
                </a:lnTo>
                <a:cubicBezTo>
                  <a:pt x="126252" y="0"/>
                  <a:pt x="228600" y="66100"/>
                  <a:pt x="228600" y="147638"/>
                </a:cubicBezTo>
                <a:lnTo>
                  <a:pt x="228600" y="204788"/>
                </a:lnTo>
                <a:cubicBezTo>
                  <a:pt x="228600" y="272111"/>
                  <a:pt x="158081" y="330907"/>
                  <a:pt x="57150" y="347738"/>
                </a:cubicBezTo>
                <a:lnTo>
                  <a:pt x="57150" y="376312"/>
                </a:lnTo>
                <a:lnTo>
                  <a:pt x="0" y="323850"/>
                </a:lnTo>
                <a:lnTo>
                  <a:pt x="57150" y="262012"/>
                </a:lnTo>
                <a:lnTo>
                  <a:pt x="57150" y="290587"/>
                </a:lnTo>
                <a:cubicBezTo>
                  <a:pt x="142280" y="276391"/>
                  <a:pt x="207260" y="231922"/>
                  <a:pt x="224277" y="176212"/>
                </a:cubicBezTo>
              </a:path>
            </a:pathLst>
          </a:custGeom>
          <a:gradFill>
            <a:gsLst>
              <a:gs pos="0">
                <a:srgbClr val="800000"/>
              </a:gs>
              <a:gs pos="80000">
                <a:srgbClr val="FF0000"/>
              </a:gs>
              <a:gs pos="100000">
                <a:srgbClr val="FF0000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43" name="CuadroTexto 42"/>
          <p:cNvSpPr txBox="1"/>
          <p:nvPr/>
        </p:nvSpPr>
        <p:spPr>
          <a:xfrm>
            <a:off x="5074875" y="4419600"/>
            <a:ext cx="3141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4000" dirty="0" err="1" smtClean="0"/>
              <a:t>.</a:t>
            </a:r>
          </a:p>
        </p:txBody>
      </p:sp>
      <p:sp>
        <p:nvSpPr>
          <p:cNvPr id="48" name="CuadroTexto 47"/>
          <p:cNvSpPr txBox="1"/>
          <p:nvPr/>
        </p:nvSpPr>
        <p:spPr>
          <a:xfrm>
            <a:off x="4855634" y="4419600"/>
            <a:ext cx="3141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4000" dirty="0" err="1" smtClean="0"/>
              <a:t>.</a:t>
            </a:r>
          </a:p>
        </p:txBody>
      </p:sp>
      <p:sp>
        <p:nvSpPr>
          <p:cNvPr id="49" name="CuadroTexto 48"/>
          <p:cNvSpPr txBox="1"/>
          <p:nvPr/>
        </p:nvSpPr>
        <p:spPr>
          <a:xfrm>
            <a:off x="5278966" y="4419600"/>
            <a:ext cx="3141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4000" dirty="0" err="1" smtClean="0"/>
              <a:t>.</a:t>
            </a:r>
          </a:p>
        </p:txBody>
      </p:sp>
      <p:sp>
        <p:nvSpPr>
          <p:cNvPr id="78" name="Cheurón 77"/>
          <p:cNvSpPr/>
          <p:nvPr/>
        </p:nvSpPr>
        <p:spPr>
          <a:xfrm>
            <a:off x="4885515" y="5410200"/>
            <a:ext cx="609600" cy="609600"/>
          </a:xfrm>
          <a:prstGeom prst="chevron">
            <a:avLst/>
          </a:prstGeom>
          <a:solidFill>
            <a:srgbClr val="F7C1CC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79" name="CuadroTexto 78"/>
          <p:cNvSpPr txBox="1"/>
          <p:nvPr/>
        </p:nvSpPr>
        <p:spPr>
          <a:xfrm>
            <a:off x="5083590" y="5181600"/>
            <a:ext cx="3141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4000" dirty="0" err="1" smtClean="0"/>
              <a:t>.</a:t>
            </a:r>
          </a:p>
        </p:txBody>
      </p:sp>
      <p:sp>
        <p:nvSpPr>
          <p:cNvPr id="80" name="CuadroTexto 79"/>
          <p:cNvSpPr txBox="1"/>
          <p:nvPr/>
        </p:nvSpPr>
        <p:spPr>
          <a:xfrm>
            <a:off x="4864349" y="5181600"/>
            <a:ext cx="3141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4000" dirty="0" err="1" smtClean="0"/>
              <a:t>.</a:t>
            </a:r>
          </a:p>
        </p:txBody>
      </p:sp>
      <p:sp>
        <p:nvSpPr>
          <p:cNvPr id="81" name="CuadroTexto 80"/>
          <p:cNvSpPr txBox="1"/>
          <p:nvPr/>
        </p:nvSpPr>
        <p:spPr>
          <a:xfrm>
            <a:off x="5312190" y="5181600"/>
            <a:ext cx="3141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4000" dirty="0" err="1" smtClean="0"/>
              <a:t>.</a:t>
            </a:r>
          </a:p>
        </p:txBody>
      </p:sp>
      <p:sp>
        <p:nvSpPr>
          <p:cNvPr id="82" name="CuadroTexto 81"/>
          <p:cNvSpPr txBox="1"/>
          <p:nvPr/>
        </p:nvSpPr>
        <p:spPr>
          <a:xfrm>
            <a:off x="1752600" y="4723616"/>
            <a:ext cx="562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 smtClean="0"/>
              <a:t>vars</a:t>
            </a:r>
            <a:endParaRPr lang="es-ES_tradnl" dirty="0" err="1" smtClean="0"/>
          </a:p>
        </p:txBody>
      </p:sp>
      <p:sp>
        <p:nvSpPr>
          <p:cNvPr id="83" name="CuadroTexto 82"/>
          <p:cNvSpPr txBox="1"/>
          <p:nvPr/>
        </p:nvSpPr>
        <p:spPr>
          <a:xfrm>
            <a:off x="1752600" y="5498068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 smtClean="0"/>
              <a:t>ret</a:t>
            </a:r>
            <a:endParaRPr lang="es-ES_tradnl" dirty="0" err="1" smtClean="0"/>
          </a:p>
        </p:txBody>
      </p:sp>
      <p:sp>
        <p:nvSpPr>
          <p:cNvPr id="84" name="CuadroTexto 83"/>
          <p:cNvSpPr txBox="1"/>
          <p:nvPr/>
        </p:nvSpPr>
        <p:spPr>
          <a:xfrm>
            <a:off x="2289230" y="472440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 smtClean="0"/>
              <a:t>ret</a:t>
            </a:r>
            <a:endParaRPr lang="es-ES_tradnl" dirty="0" err="1" smtClean="0"/>
          </a:p>
        </p:txBody>
      </p:sp>
      <p:sp>
        <p:nvSpPr>
          <p:cNvPr id="85" name="CuadroTexto 84"/>
          <p:cNvSpPr txBox="1"/>
          <p:nvPr/>
        </p:nvSpPr>
        <p:spPr>
          <a:xfrm>
            <a:off x="2180275" y="5498852"/>
            <a:ext cx="562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 smtClean="0"/>
              <a:t>vars</a:t>
            </a:r>
            <a:endParaRPr lang="es-ES_tradnl" dirty="0" err="1" smtClean="0"/>
          </a:p>
        </p:txBody>
      </p:sp>
      <p:sp>
        <p:nvSpPr>
          <p:cNvPr id="86" name="CuadroTexto 85"/>
          <p:cNvSpPr txBox="1"/>
          <p:nvPr/>
        </p:nvSpPr>
        <p:spPr>
          <a:xfrm>
            <a:off x="2743200" y="4724400"/>
            <a:ext cx="562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 smtClean="0"/>
              <a:t>vars</a:t>
            </a:r>
            <a:endParaRPr lang="es-ES_tradnl" dirty="0" err="1" smtClean="0"/>
          </a:p>
        </p:txBody>
      </p:sp>
      <p:sp>
        <p:nvSpPr>
          <p:cNvPr id="87" name="CuadroTexto 86"/>
          <p:cNvSpPr txBox="1"/>
          <p:nvPr/>
        </p:nvSpPr>
        <p:spPr>
          <a:xfrm>
            <a:off x="2743200" y="5498852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 smtClean="0"/>
              <a:t>ret</a:t>
            </a:r>
            <a:endParaRPr lang="es-ES_tradnl" dirty="0" err="1" smtClean="0"/>
          </a:p>
        </p:txBody>
      </p:sp>
      <p:sp>
        <p:nvSpPr>
          <p:cNvPr id="88" name="CuadroTexto 87"/>
          <p:cNvSpPr txBox="1"/>
          <p:nvPr/>
        </p:nvSpPr>
        <p:spPr>
          <a:xfrm>
            <a:off x="3279830" y="4725184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 smtClean="0"/>
              <a:t>ret</a:t>
            </a:r>
            <a:endParaRPr lang="es-ES_tradnl" dirty="0" err="1" smtClean="0"/>
          </a:p>
        </p:txBody>
      </p:sp>
      <p:sp>
        <p:nvSpPr>
          <p:cNvPr id="89" name="CuadroTexto 88"/>
          <p:cNvSpPr txBox="1"/>
          <p:nvPr/>
        </p:nvSpPr>
        <p:spPr>
          <a:xfrm>
            <a:off x="3170875" y="5499636"/>
            <a:ext cx="562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 smtClean="0"/>
              <a:t>vars</a:t>
            </a:r>
            <a:endParaRPr lang="es-ES_tradnl" dirty="0" err="1" smtClean="0"/>
          </a:p>
        </p:txBody>
      </p:sp>
      <p:sp>
        <p:nvSpPr>
          <p:cNvPr id="90" name="CuadroTexto 89"/>
          <p:cNvSpPr txBox="1"/>
          <p:nvPr/>
        </p:nvSpPr>
        <p:spPr>
          <a:xfrm>
            <a:off x="3733800" y="4725184"/>
            <a:ext cx="562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 smtClean="0"/>
              <a:t>vars</a:t>
            </a:r>
            <a:endParaRPr lang="es-ES_tradnl" dirty="0" err="1" smtClean="0"/>
          </a:p>
        </p:txBody>
      </p:sp>
      <p:sp>
        <p:nvSpPr>
          <p:cNvPr id="91" name="CuadroTexto 90"/>
          <p:cNvSpPr txBox="1"/>
          <p:nvPr/>
        </p:nvSpPr>
        <p:spPr>
          <a:xfrm>
            <a:off x="3733800" y="5499636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 smtClean="0"/>
              <a:t>ret</a:t>
            </a:r>
            <a:endParaRPr lang="es-ES_tradnl" dirty="0" err="1" smtClean="0"/>
          </a:p>
        </p:txBody>
      </p:sp>
      <p:sp>
        <p:nvSpPr>
          <p:cNvPr id="92" name="CuadroTexto 91"/>
          <p:cNvSpPr txBox="1"/>
          <p:nvPr/>
        </p:nvSpPr>
        <p:spPr>
          <a:xfrm>
            <a:off x="4270430" y="4725968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 smtClean="0"/>
              <a:t>ret</a:t>
            </a:r>
            <a:endParaRPr lang="es-ES_tradnl" dirty="0" err="1" smtClean="0"/>
          </a:p>
        </p:txBody>
      </p:sp>
      <p:sp>
        <p:nvSpPr>
          <p:cNvPr id="93" name="CuadroTexto 92"/>
          <p:cNvSpPr txBox="1"/>
          <p:nvPr/>
        </p:nvSpPr>
        <p:spPr>
          <a:xfrm>
            <a:off x="4161475" y="5500420"/>
            <a:ext cx="562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 smtClean="0"/>
              <a:t>vars</a:t>
            </a:r>
            <a:endParaRPr lang="es-ES_tradnl" dirty="0" err="1" smtClean="0"/>
          </a:p>
        </p:txBody>
      </p:sp>
      <p:sp>
        <p:nvSpPr>
          <p:cNvPr id="94" name="CuadroTexto 93"/>
          <p:cNvSpPr txBox="1"/>
          <p:nvPr/>
        </p:nvSpPr>
        <p:spPr>
          <a:xfrm>
            <a:off x="5715000" y="4725968"/>
            <a:ext cx="562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 smtClean="0"/>
              <a:t>vars</a:t>
            </a:r>
            <a:endParaRPr lang="es-ES_tradnl" dirty="0" err="1" smtClean="0"/>
          </a:p>
        </p:txBody>
      </p:sp>
      <p:sp>
        <p:nvSpPr>
          <p:cNvPr id="95" name="CuadroTexto 94"/>
          <p:cNvSpPr txBox="1"/>
          <p:nvPr/>
        </p:nvSpPr>
        <p:spPr>
          <a:xfrm>
            <a:off x="5715000" y="550042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 smtClean="0"/>
              <a:t>ret</a:t>
            </a:r>
            <a:endParaRPr lang="es-ES_tradnl" dirty="0" err="1" smtClean="0"/>
          </a:p>
        </p:txBody>
      </p:sp>
      <p:sp>
        <p:nvSpPr>
          <p:cNvPr id="96" name="CuadroTexto 95"/>
          <p:cNvSpPr txBox="1"/>
          <p:nvPr/>
        </p:nvSpPr>
        <p:spPr>
          <a:xfrm>
            <a:off x="6251630" y="4726752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 smtClean="0"/>
              <a:t>ret</a:t>
            </a:r>
            <a:endParaRPr lang="es-ES_tradnl" dirty="0" err="1" smtClean="0"/>
          </a:p>
        </p:txBody>
      </p:sp>
      <p:sp>
        <p:nvSpPr>
          <p:cNvPr id="97" name="CuadroTexto 96"/>
          <p:cNvSpPr txBox="1"/>
          <p:nvPr/>
        </p:nvSpPr>
        <p:spPr>
          <a:xfrm>
            <a:off x="6142675" y="5501204"/>
            <a:ext cx="562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 smtClean="0"/>
              <a:t>vars</a:t>
            </a:r>
            <a:endParaRPr lang="es-ES_tradnl" dirty="0" err="1" smtClean="0"/>
          </a:p>
        </p:txBody>
      </p:sp>
      <p:sp>
        <p:nvSpPr>
          <p:cNvPr id="98" name="CuadroTexto 97"/>
          <p:cNvSpPr txBox="1"/>
          <p:nvPr/>
        </p:nvSpPr>
        <p:spPr>
          <a:xfrm>
            <a:off x="6705600" y="4726752"/>
            <a:ext cx="562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 smtClean="0"/>
              <a:t>vars</a:t>
            </a:r>
            <a:endParaRPr lang="es-ES_tradnl" dirty="0" err="1" smtClean="0"/>
          </a:p>
        </p:txBody>
      </p:sp>
      <p:sp>
        <p:nvSpPr>
          <p:cNvPr id="99" name="CuadroTexto 98"/>
          <p:cNvSpPr txBox="1"/>
          <p:nvPr/>
        </p:nvSpPr>
        <p:spPr>
          <a:xfrm>
            <a:off x="6705600" y="5501204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 smtClean="0"/>
              <a:t>ret</a:t>
            </a:r>
            <a:endParaRPr lang="es-ES_tradnl" dirty="0" err="1" smtClean="0"/>
          </a:p>
        </p:txBody>
      </p:sp>
      <p:sp>
        <p:nvSpPr>
          <p:cNvPr id="100" name="CuadroTexto 99"/>
          <p:cNvSpPr txBox="1"/>
          <p:nvPr/>
        </p:nvSpPr>
        <p:spPr>
          <a:xfrm>
            <a:off x="7242230" y="4727536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 smtClean="0"/>
              <a:t>ret</a:t>
            </a:r>
            <a:endParaRPr lang="es-ES_tradnl" dirty="0" err="1" smtClean="0"/>
          </a:p>
        </p:txBody>
      </p:sp>
      <p:sp>
        <p:nvSpPr>
          <p:cNvPr id="101" name="CuadroTexto 100"/>
          <p:cNvSpPr txBox="1"/>
          <p:nvPr/>
        </p:nvSpPr>
        <p:spPr>
          <a:xfrm>
            <a:off x="7133275" y="5501988"/>
            <a:ext cx="562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 smtClean="0"/>
              <a:t>vars</a:t>
            </a:r>
            <a:endParaRPr lang="es-ES_tradnl" dirty="0" err="1" smtClean="0"/>
          </a:p>
        </p:txBody>
      </p:sp>
      <p:sp>
        <p:nvSpPr>
          <p:cNvPr id="102" name="CuadroTexto 101"/>
          <p:cNvSpPr txBox="1"/>
          <p:nvPr/>
        </p:nvSpPr>
        <p:spPr>
          <a:xfrm>
            <a:off x="7696200" y="4727536"/>
            <a:ext cx="562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 smtClean="0"/>
              <a:t>vars</a:t>
            </a:r>
            <a:endParaRPr lang="es-ES_tradnl" dirty="0" err="1" smtClean="0"/>
          </a:p>
        </p:txBody>
      </p:sp>
      <p:sp>
        <p:nvSpPr>
          <p:cNvPr id="103" name="CuadroTexto 102"/>
          <p:cNvSpPr txBox="1"/>
          <p:nvPr/>
        </p:nvSpPr>
        <p:spPr>
          <a:xfrm>
            <a:off x="7696200" y="5501988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 smtClean="0"/>
              <a:t>ret</a:t>
            </a:r>
            <a:endParaRPr lang="es-ES_tradnl" dirty="0" err="1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00"/>
                            </p:stCondLst>
                            <p:childTnLst>
                              <p:par>
                                <p:cTn id="1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000"/>
                            </p:stCondLst>
                            <p:childTnLst>
                              <p:par>
                                <p:cTn id="1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500"/>
                            </p:stCondLst>
                            <p:childTnLst>
                              <p:par>
                                <p:cTn id="1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2000"/>
                            </p:stCondLst>
                            <p:childTnLst>
                              <p:par>
                                <p:cTn id="1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3000"/>
                            </p:stCondLst>
                            <p:childTnLst>
                              <p:par>
                                <p:cTn id="1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3500"/>
                            </p:stCondLst>
                            <p:childTnLst>
                              <p:par>
                                <p:cTn id="1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4000"/>
                            </p:stCondLst>
                            <p:childTnLst>
                              <p:par>
                                <p:cTn id="1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4500"/>
                            </p:stCondLst>
                            <p:childTnLst>
                              <p:par>
                                <p:cTn id="1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5000"/>
                            </p:stCondLst>
                            <p:childTnLst>
                              <p:par>
                                <p:cTn id="1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5500"/>
                            </p:stCondLst>
                            <p:childTnLst>
                              <p:par>
                                <p:cTn id="1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6000"/>
                            </p:stCondLst>
                            <p:childTnLst>
                              <p:par>
                                <p:cTn id="1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6500"/>
                            </p:stCondLst>
                            <p:childTnLst>
                              <p:par>
                                <p:cTn id="1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7000"/>
                            </p:stCondLst>
                            <p:childTnLst>
                              <p:par>
                                <p:cTn id="1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7500"/>
                            </p:stCondLst>
                            <p:childTnLst>
                              <p:par>
                                <p:cTn id="1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8000"/>
                            </p:stCondLst>
                            <p:childTnLst>
                              <p:par>
                                <p:cTn id="1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8500"/>
                            </p:stCondLst>
                            <p:childTnLst>
                              <p:par>
                                <p:cTn id="20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8" grpId="2" animBg="1"/>
      <p:bldP spid="18" grpId="3" animBg="1"/>
      <p:bldP spid="18" grpId="4" animBg="1"/>
      <p:bldP spid="18" grpId="5" animBg="1"/>
      <p:bldP spid="19" grpId="0" animBg="1"/>
      <p:bldP spid="19" grpId="1" animBg="1"/>
      <p:bldP spid="19" grpId="2" animBg="1"/>
      <p:bldP spid="19" grpId="3" animBg="1"/>
      <p:bldP spid="21" grpId="0" animBg="1"/>
      <p:bldP spid="21" grpId="1" animBg="1"/>
      <p:bldP spid="21" grpId="2" animBg="1"/>
      <p:bldP spid="21" grpId="3" animBg="1"/>
      <p:bldP spid="21" grpId="4" animBg="1"/>
      <p:bldP spid="21" grpId="5" animBg="1"/>
      <p:bldP spid="22" grpId="0" animBg="1"/>
      <p:bldP spid="22" grpId="1" animBg="1"/>
      <p:bldP spid="22" grpId="2" animBg="1"/>
      <p:bldP spid="22" grpId="3" animBg="1"/>
      <p:bldP spid="24" grpId="0" animBg="1"/>
      <p:bldP spid="24" grpId="1" animBg="1"/>
      <p:bldP spid="24" grpId="2" animBg="1"/>
      <p:bldP spid="24" grpId="3" animBg="1"/>
      <p:bldP spid="31" grpId="0" animBg="1"/>
      <p:bldP spid="32" grpId="0" animBg="1"/>
      <p:bldP spid="33" grpId="0" animBg="1"/>
      <p:bldP spid="34" grpId="0" animBg="1"/>
      <p:bldP spid="43" grpId="0"/>
      <p:bldP spid="48" grpId="0"/>
      <p:bldP spid="49" grpId="0"/>
      <p:bldP spid="79" grpId="0"/>
      <p:bldP spid="80" grpId="0"/>
      <p:bldP spid="81" grpId="0"/>
      <p:bldP spid="82" grpId="0"/>
      <p:bldP spid="83" grpId="0"/>
      <p:bldP spid="84" grpId="0"/>
      <p:bldP spid="85" grpId="0"/>
      <p:bldP spid="86" grpId="0"/>
      <p:bldP spid="87" grpId="0"/>
      <p:bldP spid="88" grpId="0"/>
      <p:bldP spid="89" grpId="0"/>
      <p:bldP spid="90" grpId="0"/>
      <p:bldP spid="91" grpId="0"/>
      <p:bldP spid="92" grpId="0"/>
      <p:bldP spid="93" grpId="0"/>
      <p:bldP spid="94" grpId="0"/>
      <p:bldP spid="95" grpId="0"/>
      <p:bldP spid="96" grpId="0"/>
      <p:bldP spid="97" grpId="0"/>
      <p:bldP spid="98" grpId="0"/>
      <p:bldP spid="99" grpId="0"/>
      <p:bldP spid="100" grpId="0"/>
      <p:bldP spid="101" grpId="0"/>
      <p:bldP spid="102" grpId="0"/>
      <p:bldP spid="10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Fixing loop recursion: a loop pass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936869-19CC-4464-B3AA-369171577129}" type="slidenum">
              <a:rPr lang="es-ES" smtClean="0"/>
              <a:pPr/>
              <a:t>24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Turning CFGs into callgraphs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>
            <a:off x="1255187" y="1905000"/>
            <a:ext cx="1676400" cy="762000"/>
          </a:xfrm>
          <a:prstGeom prst="rect">
            <a:avLst/>
          </a:prstGeom>
          <a:solidFill>
            <a:srgbClr val="C8FFAD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1000" dirty="0" err="1" smtClean="0">
                <a:solidFill>
                  <a:schemeClr val="tx1"/>
                </a:solidFill>
                <a:latin typeface="Andale Mono"/>
              </a:rPr>
              <a:t>header</a:t>
            </a:r>
            <a:r>
              <a:rPr lang="es-ES_tradnl" sz="1000" dirty="0" smtClean="0">
                <a:solidFill>
                  <a:schemeClr val="tx1"/>
                </a:solidFill>
                <a:latin typeface="Andale Mono"/>
              </a:rPr>
              <a:t>:</a:t>
            </a:r>
          </a:p>
          <a:p>
            <a:endParaRPr lang="es-ES_tradnl" sz="1000" dirty="0" smtClean="0">
              <a:solidFill>
                <a:schemeClr val="tx1"/>
              </a:solidFill>
              <a:latin typeface="Andale Mono"/>
            </a:endParaRPr>
          </a:p>
          <a:p>
            <a:r>
              <a:rPr lang="es-ES_tradnl" sz="1000" dirty="0" smtClean="0">
                <a:solidFill>
                  <a:schemeClr val="tx1"/>
                </a:solidFill>
                <a:latin typeface="Andale Mono"/>
              </a:rPr>
              <a:t> %3 = </a:t>
            </a:r>
            <a:r>
              <a:rPr lang="es-ES_tradnl" sz="1000" dirty="0" err="1" smtClean="0">
                <a:solidFill>
                  <a:schemeClr val="tx1"/>
                </a:solidFill>
                <a:latin typeface="Andale Mono"/>
              </a:rPr>
              <a:t>add</a:t>
            </a:r>
            <a:r>
              <a:rPr lang="es-ES_tradnl" sz="1000" dirty="0" smtClean="0">
                <a:solidFill>
                  <a:schemeClr val="tx1"/>
                </a:solidFill>
                <a:latin typeface="Andale Mono"/>
              </a:rPr>
              <a:t> i32 %2, 6</a:t>
            </a:r>
          </a:p>
          <a:p>
            <a:r>
              <a:rPr lang="es-ES_tradnl" sz="1000" dirty="0" smtClean="0">
                <a:solidFill>
                  <a:schemeClr val="tx1"/>
                </a:solidFill>
                <a:latin typeface="Andale Mono"/>
              </a:rPr>
              <a:t> </a:t>
            </a:r>
            <a:r>
              <a:rPr lang="es-ES_tradnl" sz="1000" dirty="0" err="1" smtClean="0">
                <a:solidFill>
                  <a:schemeClr val="tx1"/>
                </a:solidFill>
                <a:latin typeface="Andale Mono"/>
              </a:rPr>
              <a:t>br label</a:t>
            </a:r>
            <a:r>
              <a:rPr lang="es-ES_tradnl" sz="1000" dirty="0" smtClean="0">
                <a:solidFill>
                  <a:schemeClr val="tx1"/>
                </a:solidFill>
                <a:latin typeface="Andale Mono"/>
              </a:rPr>
              <a:t> %</a:t>
            </a:r>
            <a:r>
              <a:rPr lang="es-ES_tradnl" sz="1000" dirty="0" err="1" smtClean="0">
                <a:solidFill>
                  <a:schemeClr val="tx1"/>
                </a:solidFill>
                <a:latin typeface="Andale Mono"/>
              </a:rPr>
              <a:t>latch</a:t>
            </a:r>
            <a:endParaRPr lang="es-ES_tradnl" sz="1000" dirty="0">
              <a:solidFill>
                <a:schemeClr val="tx1"/>
              </a:solidFill>
              <a:latin typeface="Andale Mono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457200" y="3124200"/>
            <a:ext cx="3276600" cy="914400"/>
          </a:xfrm>
          <a:prstGeom prst="rect">
            <a:avLst/>
          </a:prstGeom>
          <a:solidFill>
            <a:srgbClr val="C8FFAD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1000" dirty="0" err="1" smtClean="0">
                <a:solidFill>
                  <a:schemeClr val="tx1"/>
                </a:solidFill>
                <a:latin typeface="Andale Mono"/>
              </a:rPr>
              <a:t>latch</a:t>
            </a:r>
            <a:r>
              <a:rPr lang="es-ES_tradnl" sz="1000" dirty="0" smtClean="0">
                <a:solidFill>
                  <a:schemeClr val="tx1"/>
                </a:solidFill>
                <a:latin typeface="Andale Mono"/>
              </a:rPr>
              <a:t>:</a:t>
            </a:r>
          </a:p>
          <a:p>
            <a:endParaRPr lang="es-ES_tradnl" sz="1000" dirty="0" smtClean="0">
              <a:solidFill>
                <a:schemeClr val="tx1"/>
              </a:solidFill>
              <a:latin typeface="Andale Mono"/>
            </a:endParaRPr>
          </a:p>
          <a:p>
            <a:r>
              <a:rPr lang="es-ES_tradnl" sz="1000" dirty="0" smtClean="0">
                <a:solidFill>
                  <a:schemeClr val="tx1"/>
                </a:solidFill>
                <a:latin typeface="Andale Mono"/>
              </a:rPr>
              <a:t> %4 = </a:t>
            </a:r>
            <a:r>
              <a:rPr lang="es-ES_tradnl" sz="1000" dirty="0" err="1" smtClean="0">
                <a:solidFill>
                  <a:schemeClr val="tx1"/>
                </a:solidFill>
                <a:latin typeface="Andale Mono"/>
              </a:rPr>
              <a:t>mul</a:t>
            </a:r>
            <a:r>
              <a:rPr lang="es-ES_tradnl" sz="1000" dirty="0" smtClean="0">
                <a:solidFill>
                  <a:schemeClr val="tx1"/>
                </a:solidFill>
                <a:latin typeface="Andale Mono"/>
              </a:rPr>
              <a:t> i32 %3, %3</a:t>
            </a:r>
          </a:p>
          <a:p>
            <a:r>
              <a:rPr lang="es-ES_tradnl" sz="1000" dirty="0" smtClean="0">
                <a:solidFill>
                  <a:schemeClr val="tx1"/>
                </a:solidFill>
                <a:latin typeface="Andale Mono"/>
              </a:rPr>
              <a:t> %cond = icmp ne %4, 0</a:t>
            </a:r>
          </a:p>
          <a:p>
            <a:r>
              <a:rPr lang="es-ES_tradnl" sz="1000" dirty="0" smtClean="0">
                <a:solidFill>
                  <a:schemeClr val="tx1"/>
                </a:solidFill>
                <a:latin typeface="Andale Mono"/>
              </a:rPr>
              <a:t> </a:t>
            </a:r>
            <a:r>
              <a:rPr lang="es-ES_tradnl" sz="1000" dirty="0" err="1" smtClean="0">
                <a:solidFill>
                  <a:schemeClr val="tx1"/>
                </a:solidFill>
                <a:latin typeface="Andale Mono"/>
              </a:rPr>
              <a:t>br i1 %cond, label %header</a:t>
            </a:r>
            <a:r>
              <a:rPr lang="es-ES_tradnl" sz="1000" dirty="0" smtClean="0">
                <a:solidFill>
                  <a:schemeClr val="tx1"/>
                </a:solidFill>
                <a:latin typeface="Andale Mono"/>
              </a:rPr>
              <a:t>, label %</a:t>
            </a:r>
            <a:r>
              <a:rPr lang="es-ES_tradnl" sz="1000" dirty="0" err="1" smtClean="0">
                <a:solidFill>
                  <a:schemeClr val="tx1"/>
                </a:solidFill>
                <a:latin typeface="Andale Mono"/>
              </a:rPr>
              <a:t>exit</a:t>
            </a:r>
            <a:endParaRPr lang="es-ES_tradnl" sz="1000" dirty="0">
              <a:solidFill>
                <a:schemeClr val="tx1"/>
              </a:solidFill>
              <a:latin typeface="Andale Mono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1024468" y="4419600"/>
            <a:ext cx="2133600" cy="609600"/>
          </a:xfrm>
          <a:prstGeom prst="rect">
            <a:avLst/>
          </a:prstGeom>
          <a:solidFill>
            <a:srgbClr val="C8FFAD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1000" dirty="0" err="1" smtClean="0">
                <a:solidFill>
                  <a:schemeClr val="tx1"/>
                </a:solidFill>
                <a:latin typeface="Andale Mono"/>
              </a:rPr>
              <a:t>exit</a:t>
            </a:r>
            <a:r>
              <a:rPr lang="es-ES_tradnl" sz="1000" dirty="0" smtClean="0">
                <a:solidFill>
                  <a:schemeClr val="tx1"/>
                </a:solidFill>
                <a:latin typeface="Andale Mono"/>
              </a:rPr>
              <a:t>:</a:t>
            </a:r>
          </a:p>
          <a:p>
            <a:endParaRPr lang="es-ES_tradnl" sz="1000" dirty="0" smtClean="0">
              <a:solidFill>
                <a:schemeClr val="tx1"/>
              </a:solidFill>
              <a:latin typeface="Andale Mono"/>
            </a:endParaRPr>
          </a:p>
          <a:p>
            <a:r>
              <a:rPr lang="es-ES_tradnl" sz="1000" dirty="0" smtClean="0">
                <a:solidFill>
                  <a:schemeClr val="tx1"/>
                </a:solidFill>
                <a:latin typeface="Andale Mono"/>
              </a:rPr>
              <a:t> </a:t>
            </a:r>
            <a:r>
              <a:rPr lang="es-ES_tradnl" sz="1000" dirty="0" err="1" smtClean="0">
                <a:solidFill>
                  <a:schemeClr val="tx1"/>
                </a:solidFill>
                <a:latin typeface="Andale Mono"/>
              </a:rPr>
              <a:t>ret</a:t>
            </a:r>
            <a:r>
              <a:rPr lang="es-ES_tradnl" sz="1000" dirty="0" smtClean="0">
                <a:solidFill>
                  <a:schemeClr val="tx1"/>
                </a:solidFill>
                <a:latin typeface="Andale Mono"/>
              </a:rPr>
              <a:t> </a:t>
            </a:r>
            <a:r>
              <a:rPr lang="es-ES_tradnl" sz="1000" dirty="0" err="1" smtClean="0">
                <a:solidFill>
                  <a:schemeClr val="tx1"/>
                </a:solidFill>
                <a:latin typeface="Andale Mono"/>
              </a:rPr>
              <a:t>call</a:t>
            </a:r>
            <a:r>
              <a:rPr lang="es-ES_tradnl" sz="1000" dirty="0" smtClean="0">
                <a:solidFill>
                  <a:schemeClr val="tx1"/>
                </a:solidFill>
                <a:latin typeface="Andale Mono"/>
              </a:rPr>
              <a:t> i32 </a:t>
            </a:r>
            <a:r>
              <a:rPr lang="es-ES_tradnl" sz="1000" dirty="0" err="1" smtClean="0">
                <a:solidFill>
                  <a:schemeClr val="tx1"/>
                </a:solidFill>
                <a:latin typeface="Andale Mono"/>
              </a:rPr>
              <a:t>@puts</a:t>
            </a:r>
            <a:r>
              <a:rPr lang="es-ES_tradnl" sz="1000" dirty="0" smtClean="0">
                <a:solidFill>
                  <a:schemeClr val="tx1"/>
                </a:solidFill>
                <a:latin typeface="Andale Mono"/>
              </a:rPr>
              <a:t>(%</a:t>
            </a:r>
            <a:r>
              <a:rPr lang="es-ES_tradnl" sz="1000" dirty="0" err="1" smtClean="0">
                <a:solidFill>
                  <a:schemeClr val="tx1"/>
                </a:solidFill>
                <a:latin typeface="Andale Mono"/>
              </a:rPr>
              <a:t>num</a:t>
            </a:r>
            <a:r>
              <a:rPr lang="es-ES_tradnl" sz="1000" dirty="0" smtClean="0">
                <a:solidFill>
                  <a:schemeClr val="tx1"/>
                </a:solidFill>
                <a:latin typeface="Andale Mono"/>
              </a:rPr>
              <a:t>)</a:t>
            </a:r>
            <a:endParaRPr lang="es-ES_tradnl" sz="1000" dirty="0">
              <a:solidFill>
                <a:schemeClr val="tx1"/>
              </a:solidFill>
              <a:latin typeface="Andale Mono"/>
            </a:endParaRPr>
          </a:p>
        </p:txBody>
      </p:sp>
      <p:cxnSp>
        <p:nvCxnSpPr>
          <p:cNvPr id="9" name="Conector recto de flecha 8"/>
          <p:cNvCxnSpPr>
            <a:stCxn id="6" idx="2"/>
            <a:endCxn id="7" idx="0"/>
          </p:cNvCxnSpPr>
          <p:nvPr/>
        </p:nvCxnSpPr>
        <p:spPr>
          <a:xfrm rot="16200000" flipH="1">
            <a:off x="1865843" y="2894543"/>
            <a:ext cx="457200" cy="2113"/>
          </a:xfrm>
          <a:prstGeom prst="straightConnector1">
            <a:avLst/>
          </a:prstGeom>
          <a:ln>
            <a:solidFill>
              <a:srgbClr val="406148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>
            <a:stCxn id="7" idx="2"/>
            <a:endCxn id="8" idx="0"/>
          </p:cNvCxnSpPr>
          <p:nvPr/>
        </p:nvCxnSpPr>
        <p:spPr>
          <a:xfrm rot="5400000">
            <a:off x="1902884" y="4226984"/>
            <a:ext cx="381000" cy="4232"/>
          </a:xfrm>
          <a:prstGeom prst="straightConnector1">
            <a:avLst/>
          </a:prstGeom>
          <a:ln>
            <a:solidFill>
              <a:srgbClr val="406148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ector curvado 10"/>
          <p:cNvCxnSpPr>
            <a:stCxn id="7" idx="1"/>
            <a:endCxn id="6" idx="1"/>
          </p:cNvCxnSpPr>
          <p:nvPr/>
        </p:nvCxnSpPr>
        <p:spPr>
          <a:xfrm rot="10800000" flipH="1">
            <a:off x="457199" y="2286000"/>
            <a:ext cx="797987" cy="1295400"/>
          </a:xfrm>
          <a:prstGeom prst="curvedConnector3">
            <a:avLst>
              <a:gd name="adj1" fmla="val -28647"/>
            </a:avLst>
          </a:prstGeom>
          <a:ln>
            <a:solidFill>
              <a:srgbClr val="406148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ángulo 16"/>
          <p:cNvSpPr/>
          <p:nvPr/>
        </p:nvSpPr>
        <p:spPr>
          <a:xfrm>
            <a:off x="4995332" y="2057400"/>
            <a:ext cx="3733800" cy="762000"/>
          </a:xfrm>
          <a:prstGeom prst="rect">
            <a:avLst/>
          </a:prstGeom>
          <a:solidFill>
            <a:srgbClr val="C8FFAD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1000" dirty="0" err="1" smtClean="0">
                <a:solidFill>
                  <a:schemeClr val="tx1"/>
                </a:solidFill>
                <a:latin typeface="Andale Mono"/>
              </a:rPr>
              <a:t>header</a:t>
            </a:r>
            <a:r>
              <a:rPr lang="es-ES_tradnl" sz="1000" dirty="0" smtClean="0">
                <a:solidFill>
                  <a:schemeClr val="tx1"/>
                </a:solidFill>
                <a:latin typeface="Andale Mono"/>
              </a:rPr>
              <a:t>:</a:t>
            </a:r>
          </a:p>
          <a:p>
            <a:endParaRPr lang="es-ES_tradnl" sz="1000" dirty="0" smtClean="0">
              <a:solidFill>
                <a:schemeClr val="tx1"/>
              </a:solidFill>
              <a:latin typeface="Andale Mono"/>
            </a:endParaRPr>
          </a:p>
          <a:p>
            <a:r>
              <a:rPr lang="es-ES_tradnl" sz="1000" dirty="0" smtClean="0">
                <a:solidFill>
                  <a:srgbClr val="FF0000"/>
                </a:solidFill>
                <a:latin typeface="Andale Mono"/>
              </a:rPr>
              <a:t> %cond = load i1* %cmpRes</a:t>
            </a:r>
          </a:p>
          <a:p>
            <a:r>
              <a:rPr lang="es-ES_tradnl" sz="1000" dirty="0" smtClean="0">
                <a:solidFill>
                  <a:srgbClr val="FF0000"/>
                </a:solidFill>
                <a:latin typeface="Andale Mono"/>
              </a:rPr>
              <a:t> br i1 %cond, label %postheader, label %”exit”</a:t>
            </a:r>
          </a:p>
        </p:txBody>
      </p:sp>
      <p:sp>
        <p:nvSpPr>
          <p:cNvPr id="18" name="Rectángulo 17"/>
          <p:cNvSpPr/>
          <p:nvPr/>
        </p:nvSpPr>
        <p:spPr>
          <a:xfrm>
            <a:off x="5715000" y="4419600"/>
            <a:ext cx="2286000" cy="1011766"/>
          </a:xfrm>
          <a:prstGeom prst="rect">
            <a:avLst/>
          </a:prstGeom>
          <a:solidFill>
            <a:srgbClr val="C8FFAD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1000" dirty="0" err="1" smtClean="0">
                <a:solidFill>
                  <a:schemeClr val="tx1"/>
                </a:solidFill>
                <a:latin typeface="Andale Mono"/>
              </a:rPr>
              <a:t>latch</a:t>
            </a:r>
            <a:r>
              <a:rPr lang="es-ES_tradnl" sz="1000" dirty="0" smtClean="0">
                <a:solidFill>
                  <a:schemeClr val="tx1"/>
                </a:solidFill>
                <a:latin typeface="Andale Mono"/>
              </a:rPr>
              <a:t>:</a:t>
            </a:r>
          </a:p>
          <a:p>
            <a:endParaRPr lang="es-ES_tradnl" sz="1000" dirty="0" smtClean="0">
              <a:solidFill>
                <a:schemeClr val="tx1"/>
              </a:solidFill>
              <a:latin typeface="Andale Mono"/>
            </a:endParaRPr>
          </a:p>
          <a:p>
            <a:r>
              <a:rPr lang="es-ES_tradnl" sz="1000" dirty="0" smtClean="0">
                <a:solidFill>
                  <a:schemeClr val="tx1"/>
                </a:solidFill>
                <a:latin typeface="Andale Mono"/>
              </a:rPr>
              <a:t> %4 = </a:t>
            </a:r>
            <a:r>
              <a:rPr lang="es-ES_tradnl" sz="1000" dirty="0" err="1" smtClean="0">
                <a:solidFill>
                  <a:schemeClr val="tx1"/>
                </a:solidFill>
                <a:latin typeface="Andale Mono"/>
              </a:rPr>
              <a:t>mul</a:t>
            </a:r>
            <a:r>
              <a:rPr lang="es-ES_tradnl" sz="1000" dirty="0" smtClean="0">
                <a:solidFill>
                  <a:schemeClr val="tx1"/>
                </a:solidFill>
                <a:latin typeface="Andale Mono"/>
              </a:rPr>
              <a:t> i32 %3, %3</a:t>
            </a:r>
          </a:p>
          <a:p>
            <a:r>
              <a:rPr lang="es-ES_tradnl" sz="1000" dirty="0" smtClean="0">
                <a:solidFill>
                  <a:schemeClr val="tx1"/>
                </a:solidFill>
                <a:latin typeface="Andale Mono"/>
              </a:rPr>
              <a:t> %cond = icmp ne %4, 0</a:t>
            </a:r>
          </a:p>
          <a:p>
            <a:r>
              <a:rPr lang="es-ES_tradnl" sz="1000" dirty="0" smtClean="0">
                <a:solidFill>
                  <a:srgbClr val="FF0000"/>
                </a:solidFill>
                <a:latin typeface="Andale Mono"/>
              </a:rPr>
              <a:t> store i1 %cond, i1* cmpRes</a:t>
            </a:r>
          </a:p>
          <a:p>
            <a:r>
              <a:rPr lang="es-ES_tradnl" sz="1000" dirty="0" smtClean="0">
                <a:solidFill>
                  <a:srgbClr val="FF0000"/>
                </a:solidFill>
                <a:latin typeface="Andale Mono"/>
              </a:rPr>
              <a:t> </a:t>
            </a:r>
            <a:r>
              <a:rPr lang="es-ES_tradnl" sz="1000" dirty="0" err="1" smtClean="0">
                <a:solidFill>
                  <a:srgbClr val="FF0000"/>
                </a:solidFill>
                <a:latin typeface="Andale Mono"/>
              </a:rPr>
              <a:t>br</a:t>
            </a:r>
            <a:r>
              <a:rPr lang="es-ES_tradnl" sz="1000" dirty="0" smtClean="0">
                <a:solidFill>
                  <a:srgbClr val="FF0000"/>
                </a:solidFill>
                <a:latin typeface="Andale Mono"/>
              </a:rPr>
              <a:t> </a:t>
            </a:r>
            <a:r>
              <a:rPr lang="es-ES_tradnl" sz="1000" dirty="0" err="1" smtClean="0">
                <a:solidFill>
                  <a:srgbClr val="FF0000"/>
                </a:solidFill>
                <a:latin typeface="Andale Mono"/>
              </a:rPr>
              <a:t>label %header</a:t>
            </a:r>
            <a:endParaRPr lang="es-ES_tradnl" sz="1000" dirty="0">
              <a:solidFill>
                <a:srgbClr val="FF0000"/>
              </a:solidFill>
              <a:latin typeface="Andale Mono"/>
            </a:endParaRPr>
          </a:p>
        </p:txBody>
      </p:sp>
      <p:sp>
        <p:nvSpPr>
          <p:cNvPr id="19" name="Rectángulo 18"/>
          <p:cNvSpPr/>
          <p:nvPr/>
        </p:nvSpPr>
        <p:spPr>
          <a:xfrm>
            <a:off x="5750169" y="5791200"/>
            <a:ext cx="2215662" cy="609600"/>
          </a:xfrm>
          <a:prstGeom prst="rect">
            <a:avLst/>
          </a:prstGeom>
          <a:solidFill>
            <a:srgbClr val="C8FFAD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1000" dirty="0" err="1" smtClean="0">
                <a:solidFill>
                  <a:schemeClr val="tx1"/>
                </a:solidFill>
                <a:latin typeface="Andale Mono"/>
              </a:rPr>
              <a:t>exit</a:t>
            </a:r>
            <a:r>
              <a:rPr lang="es-ES_tradnl" sz="1000" dirty="0" smtClean="0">
                <a:solidFill>
                  <a:schemeClr val="tx1"/>
                </a:solidFill>
                <a:latin typeface="Andale Mono"/>
              </a:rPr>
              <a:t>:</a:t>
            </a:r>
          </a:p>
          <a:p>
            <a:endParaRPr lang="es-ES_tradnl" sz="1000" dirty="0" smtClean="0">
              <a:solidFill>
                <a:schemeClr val="tx1"/>
              </a:solidFill>
              <a:latin typeface="Andale Mono"/>
            </a:endParaRPr>
          </a:p>
          <a:p>
            <a:r>
              <a:rPr lang="es-ES_tradnl" sz="1000" dirty="0" smtClean="0">
                <a:solidFill>
                  <a:schemeClr val="tx1"/>
                </a:solidFill>
                <a:latin typeface="Andale Mono"/>
              </a:rPr>
              <a:t> </a:t>
            </a:r>
            <a:r>
              <a:rPr lang="es-ES_tradnl" sz="1000" dirty="0" err="1" smtClean="0">
                <a:solidFill>
                  <a:schemeClr val="tx1"/>
                </a:solidFill>
                <a:latin typeface="Andale Mono"/>
              </a:rPr>
              <a:t>ret</a:t>
            </a:r>
            <a:r>
              <a:rPr lang="es-ES_tradnl" sz="1000" dirty="0" smtClean="0">
                <a:solidFill>
                  <a:schemeClr val="tx1"/>
                </a:solidFill>
                <a:latin typeface="Andale Mono"/>
              </a:rPr>
              <a:t> </a:t>
            </a:r>
            <a:r>
              <a:rPr lang="es-ES_tradnl" sz="1000" dirty="0" err="1" smtClean="0">
                <a:solidFill>
                  <a:schemeClr val="tx1"/>
                </a:solidFill>
                <a:latin typeface="Andale Mono"/>
              </a:rPr>
              <a:t>call</a:t>
            </a:r>
            <a:r>
              <a:rPr lang="es-ES_tradnl" sz="1000" dirty="0" smtClean="0">
                <a:solidFill>
                  <a:schemeClr val="tx1"/>
                </a:solidFill>
                <a:latin typeface="Andale Mono"/>
              </a:rPr>
              <a:t> i32 </a:t>
            </a:r>
            <a:r>
              <a:rPr lang="es-ES_tradnl" sz="1000" dirty="0" err="1" smtClean="0">
                <a:solidFill>
                  <a:schemeClr val="tx1"/>
                </a:solidFill>
                <a:latin typeface="Andale Mono"/>
              </a:rPr>
              <a:t>@puts</a:t>
            </a:r>
            <a:r>
              <a:rPr lang="es-ES_tradnl" sz="1000" dirty="0" smtClean="0">
                <a:solidFill>
                  <a:schemeClr val="tx1"/>
                </a:solidFill>
                <a:latin typeface="Andale Mono"/>
              </a:rPr>
              <a:t>(%</a:t>
            </a:r>
            <a:r>
              <a:rPr lang="es-ES_tradnl" sz="1000" dirty="0" err="1" smtClean="0">
                <a:solidFill>
                  <a:schemeClr val="tx1"/>
                </a:solidFill>
                <a:latin typeface="Andale Mono"/>
              </a:rPr>
              <a:t>num</a:t>
            </a:r>
            <a:r>
              <a:rPr lang="es-ES_tradnl" sz="1000" dirty="0" smtClean="0">
                <a:solidFill>
                  <a:schemeClr val="tx1"/>
                </a:solidFill>
                <a:latin typeface="Andale Mono"/>
              </a:rPr>
              <a:t>)</a:t>
            </a:r>
            <a:endParaRPr lang="es-ES_tradnl" sz="1000" dirty="0">
              <a:solidFill>
                <a:schemeClr val="tx1"/>
              </a:solidFill>
              <a:latin typeface="Andale Mono"/>
            </a:endParaRPr>
          </a:p>
        </p:txBody>
      </p:sp>
      <p:cxnSp>
        <p:nvCxnSpPr>
          <p:cNvPr id="22" name="Conector curvado 21"/>
          <p:cNvCxnSpPr>
            <a:stCxn id="18" idx="1"/>
            <a:endCxn id="17" idx="1"/>
          </p:cNvCxnSpPr>
          <p:nvPr/>
        </p:nvCxnSpPr>
        <p:spPr>
          <a:xfrm rot="10800000">
            <a:off x="4995332" y="2438401"/>
            <a:ext cx="719668" cy="2487083"/>
          </a:xfrm>
          <a:prstGeom prst="curvedConnector3">
            <a:avLst>
              <a:gd name="adj1" fmla="val 186176"/>
            </a:avLst>
          </a:prstGeom>
          <a:ln>
            <a:solidFill>
              <a:srgbClr val="406148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ángulo 22"/>
          <p:cNvSpPr/>
          <p:nvPr/>
        </p:nvSpPr>
        <p:spPr>
          <a:xfrm>
            <a:off x="5591908" y="838200"/>
            <a:ext cx="2532184" cy="838200"/>
          </a:xfrm>
          <a:prstGeom prst="rect">
            <a:avLst/>
          </a:prstGeom>
          <a:solidFill>
            <a:srgbClr val="C8FFAD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1000" dirty="0" err="1" smtClean="0">
                <a:solidFill>
                  <a:srgbClr val="FF0000"/>
                </a:solidFill>
                <a:latin typeface="Andale Mono"/>
              </a:rPr>
              <a:t>preheader</a:t>
            </a:r>
            <a:r>
              <a:rPr lang="es-ES_tradnl" sz="1000" dirty="0" smtClean="0">
                <a:solidFill>
                  <a:srgbClr val="FF0000"/>
                </a:solidFill>
                <a:latin typeface="Andale Mono"/>
              </a:rPr>
              <a:t>:</a:t>
            </a:r>
          </a:p>
          <a:p>
            <a:endParaRPr lang="es-ES_tradnl" sz="1000" dirty="0" smtClean="0">
              <a:solidFill>
                <a:srgbClr val="FF0000"/>
              </a:solidFill>
              <a:latin typeface="Andale Mono"/>
            </a:endParaRPr>
          </a:p>
          <a:p>
            <a:r>
              <a:rPr lang="es-ES_tradnl" sz="1000" dirty="0" smtClean="0">
                <a:solidFill>
                  <a:srgbClr val="FF0000"/>
                </a:solidFill>
                <a:latin typeface="Andale Mono"/>
              </a:rPr>
              <a:t> %cmpRes = alloca i1</a:t>
            </a:r>
          </a:p>
          <a:p>
            <a:r>
              <a:rPr lang="es-ES_tradnl" sz="1000" dirty="0" smtClean="0">
                <a:solidFill>
                  <a:srgbClr val="FF0000"/>
                </a:solidFill>
                <a:latin typeface="Andale Mono"/>
              </a:rPr>
              <a:t> store i1 true, i1* %cmpRes</a:t>
            </a:r>
          </a:p>
          <a:p>
            <a:r>
              <a:rPr lang="es-ES_tradnl" sz="1000" dirty="0" smtClean="0">
                <a:solidFill>
                  <a:srgbClr val="FF0000"/>
                </a:solidFill>
                <a:latin typeface="Andale Mono"/>
              </a:rPr>
              <a:t> br label %header</a:t>
            </a:r>
          </a:p>
        </p:txBody>
      </p:sp>
      <p:cxnSp>
        <p:nvCxnSpPr>
          <p:cNvPr id="26" name="Conector recto de flecha 25"/>
          <p:cNvCxnSpPr>
            <a:stCxn id="23" idx="2"/>
            <a:endCxn id="17" idx="0"/>
          </p:cNvCxnSpPr>
          <p:nvPr/>
        </p:nvCxnSpPr>
        <p:spPr>
          <a:xfrm rot="16200000" flipH="1">
            <a:off x="6669616" y="1864784"/>
            <a:ext cx="381000" cy="4232"/>
          </a:xfrm>
          <a:prstGeom prst="straightConnector1">
            <a:avLst/>
          </a:prstGeom>
          <a:ln>
            <a:solidFill>
              <a:srgbClr val="406148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ángulo 28"/>
          <p:cNvSpPr/>
          <p:nvPr/>
        </p:nvSpPr>
        <p:spPr>
          <a:xfrm>
            <a:off x="5987562" y="3242732"/>
            <a:ext cx="1740876" cy="762000"/>
          </a:xfrm>
          <a:prstGeom prst="rect">
            <a:avLst/>
          </a:prstGeom>
          <a:solidFill>
            <a:srgbClr val="C8FFAD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1000" dirty="0" err="1" smtClean="0">
                <a:solidFill>
                  <a:srgbClr val="FF0000"/>
                </a:solidFill>
                <a:latin typeface="Andale Mono"/>
              </a:rPr>
              <a:t>postheader</a:t>
            </a:r>
            <a:r>
              <a:rPr lang="es-ES_tradnl" sz="1000" dirty="0" smtClean="0">
                <a:solidFill>
                  <a:srgbClr val="FF0000"/>
                </a:solidFill>
                <a:latin typeface="Andale Mono"/>
              </a:rPr>
              <a:t>:</a:t>
            </a:r>
          </a:p>
          <a:p>
            <a:endParaRPr lang="es-ES_tradnl" sz="1000" dirty="0" smtClean="0">
              <a:solidFill>
                <a:schemeClr val="tx1"/>
              </a:solidFill>
              <a:latin typeface="Andale Mono"/>
            </a:endParaRPr>
          </a:p>
          <a:p>
            <a:r>
              <a:rPr lang="es-ES_tradnl" sz="1000" dirty="0" smtClean="0">
                <a:solidFill>
                  <a:schemeClr val="tx1"/>
                </a:solidFill>
                <a:latin typeface="Andale Mono"/>
              </a:rPr>
              <a:t> %3 = </a:t>
            </a:r>
            <a:r>
              <a:rPr lang="es-ES_tradnl" sz="1000" dirty="0" err="1" smtClean="0">
                <a:solidFill>
                  <a:schemeClr val="tx1"/>
                </a:solidFill>
                <a:latin typeface="Andale Mono"/>
              </a:rPr>
              <a:t>add</a:t>
            </a:r>
            <a:r>
              <a:rPr lang="es-ES_tradnl" sz="1000" dirty="0" smtClean="0">
                <a:solidFill>
                  <a:schemeClr val="tx1"/>
                </a:solidFill>
                <a:latin typeface="Andale Mono"/>
              </a:rPr>
              <a:t> i32 %2, 6</a:t>
            </a:r>
          </a:p>
          <a:p>
            <a:r>
              <a:rPr lang="es-ES_tradnl" sz="1000" dirty="0" smtClean="0">
                <a:solidFill>
                  <a:srgbClr val="FF0000"/>
                </a:solidFill>
                <a:latin typeface="Andale Mono"/>
              </a:rPr>
              <a:t> </a:t>
            </a:r>
            <a:r>
              <a:rPr lang="es-ES_tradnl" sz="1000" dirty="0" err="1" smtClean="0">
                <a:solidFill>
                  <a:srgbClr val="FF0000"/>
                </a:solidFill>
                <a:latin typeface="Andale Mono"/>
              </a:rPr>
              <a:t>jmp</a:t>
            </a:r>
            <a:r>
              <a:rPr lang="es-ES_tradnl" sz="1000" dirty="0" smtClean="0">
                <a:solidFill>
                  <a:srgbClr val="FF0000"/>
                </a:solidFill>
                <a:latin typeface="Andale Mono"/>
              </a:rPr>
              <a:t> label %</a:t>
            </a:r>
            <a:r>
              <a:rPr lang="es-ES_tradnl" sz="1000" dirty="0" err="1" smtClean="0">
                <a:solidFill>
                  <a:srgbClr val="FF0000"/>
                </a:solidFill>
                <a:latin typeface="Andale Mono"/>
              </a:rPr>
              <a:t>latch</a:t>
            </a:r>
            <a:endParaRPr lang="es-ES_tradnl" sz="1000" dirty="0">
              <a:solidFill>
                <a:srgbClr val="FF0000"/>
              </a:solidFill>
              <a:latin typeface="Andale Mono"/>
            </a:endParaRPr>
          </a:p>
        </p:txBody>
      </p:sp>
      <p:cxnSp>
        <p:nvCxnSpPr>
          <p:cNvPr id="31" name="Conector recto de flecha 30"/>
          <p:cNvCxnSpPr>
            <a:stCxn id="29" idx="2"/>
            <a:endCxn id="18" idx="0"/>
          </p:cNvCxnSpPr>
          <p:nvPr/>
        </p:nvCxnSpPr>
        <p:spPr>
          <a:xfrm rot="5400000">
            <a:off x="6650566" y="4212166"/>
            <a:ext cx="414868" cy="1588"/>
          </a:xfrm>
          <a:prstGeom prst="straightConnector1">
            <a:avLst/>
          </a:prstGeom>
          <a:ln>
            <a:solidFill>
              <a:srgbClr val="406148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/>
          <p:cNvCxnSpPr>
            <a:stCxn id="17" idx="2"/>
            <a:endCxn id="29" idx="0"/>
          </p:cNvCxnSpPr>
          <p:nvPr/>
        </p:nvCxnSpPr>
        <p:spPr>
          <a:xfrm rot="5400000">
            <a:off x="6648450" y="3028950"/>
            <a:ext cx="423332" cy="4232"/>
          </a:xfrm>
          <a:prstGeom prst="straightConnector1">
            <a:avLst/>
          </a:prstGeom>
          <a:ln>
            <a:solidFill>
              <a:srgbClr val="406148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Forma 92"/>
          <p:cNvCxnSpPr>
            <a:stCxn id="17" idx="3"/>
            <a:endCxn id="19" idx="3"/>
          </p:cNvCxnSpPr>
          <p:nvPr/>
        </p:nvCxnSpPr>
        <p:spPr>
          <a:xfrm flipH="1">
            <a:off x="7965831" y="2438400"/>
            <a:ext cx="763301" cy="3657600"/>
          </a:xfrm>
          <a:prstGeom prst="curvedConnector3">
            <a:avLst>
              <a:gd name="adj1" fmla="val -29949"/>
            </a:avLst>
          </a:prstGeom>
          <a:ln>
            <a:solidFill>
              <a:srgbClr val="406148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ángulo 57"/>
          <p:cNvSpPr/>
          <p:nvPr/>
        </p:nvSpPr>
        <p:spPr>
          <a:xfrm>
            <a:off x="5105400" y="5562600"/>
            <a:ext cx="3886200" cy="76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57" name="Rectángulo 56"/>
          <p:cNvSpPr/>
          <p:nvPr/>
        </p:nvSpPr>
        <p:spPr>
          <a:xfrm>
            <a:off x="5105400" y="4180417"/>
            <a:ext cx="3886200" cy="1219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55" name="Rectángulo 54"/>
          <p:cNvSpPr/>
          <p:nvPr/>
        </p:nvSpPr>
        <p:spPr>
          <a:xfrm>
            <a:off x="5105400" y="609600"/>
            <a:ext cx="3886200" cy="3429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Fixing loop recursion: final code refactoring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936869-19CC-4464-B3AA-369171577129}" type="slidenum">
              <a:rPr lang="es-ES" smtClean="0"/>
              <a:pPr/>
              <a:t>25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Turning CFGs into callgraphs</a:t>
            </a:r>
            <a:endParaRPr lang="es-ES" dirty="0"/>
          </a:p>
        </p:txBody>
      </p:sp>
      <p:sp>
        <p:nvSpPr>
          <p:cNvPr id="17" name="Rectángulo 16"/>
          <p:cNvSpPr/>
          <p:nvPr/>
        </p:nvSpPr>
        <p:spPr>
          <a:xfrm>
            <a:off x="609600" y="1905000"/>
            <a:ext cx="3733800" cy="762000"/>
          </a:xfrm>
          <a:prstGeom prst="rect">
            <a:avLst/>
          </a:prstGeom>
          <a:solidFill>
            <a:srgbClr val="C8FFAD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1000" dirty="0" err="1" smtClean="0">
                <a:solidFill>
                  <a:schemeClr val="tx1"/>
                </a:solidFill>
                <a:latin typeface="Andale Mono"/>
              </a:rPr>
              <a:t>header</a:t>
            </a:r>
            <a:r>
              <a:rPr lang="es-ES_tradnl" sz="1000" dirty="0" smtClean="0">
                <a:solidFill>
                  <a:schemeClr val="tx1"/>
                </a:solidFill>
                <a:latin typeface="Andale Mono"/>
              </a:rPr>
              <a:t>:</a:t>
            </a:r>
          </a:p>
          <a:p>
            <a:endParaRPr lang="es-ES_tradnl" sz="1000" dirty="0" smtClean="0">
              <a:solidFill>
                <a:schemeClr val="tx1"/>
              </a:solidFill>
              <a:latin typeface="Andale Mono"/>
            </a:endParaRPr>
          </a:p>
          <a:p>
            <a:r>
              <a:rPr lang="es-ES_tradnl" sz="1000" dirty="0" smtClean="0">
                <a:solidFill>
                  <a:schemeClr val="tx1"/>
                </a:solidFill>
                <a:latin typeface="Andale Mono"/>
              </a:rPr>
              <a:t> %cond = load i1* %cmpRes</a:t>
            </a:r>
          </a:p>
          <a:p>
            <a:r>
              <a:rPr lang="es-ES_tradnl" sz="1000" dirty="0" smtClean="0">
                <a:solidFill>
                  <a:schemeClr val="tx1"/>
                </a:solidFill>
                <a:latin typeface="Andale Mono"/>
              </a:rPr>
              <a:t> br i1 %cond, label %postheader, label %”exit”</a:t>
            </a:r>
          </a:p>
        </p:txBody>
      </p:sp>
      <p:sp>
        <p:nvSpPr>
          <p:cNvPr id="18" name="Rectángulo 17"/>
          <p:cNvSpPr/>
          <p:nvPr/>
        </p:nvSpPr>
        <p:spPr>
          <a:xfrm>
            <a:off x="1329268" y="4038600"/>
            <a:ext cx="2286000" cy="1011766"/>
          </a:xfrm>
          <a:prstGeom prst="rect">
            <a:avLst/>
          </a:prstGeom>
          <a:solidFill>
            <a:srgbClr val="C8FFAD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1000" dirty="0" err="1" smtClean="0">
                <a:solidFill>
                  <a:schemeClr val="tx1"/>
                </a:solidFill>
                <a:latin typeface="Andale Mono"/>
              </a:rPr>
              <a:t>latch</a:t>
            </a:r>
            <a:r>
              <a:rPr lang="es-ES_tradnl" sz="1000" dirty="0" smtClean="0">
                <a:solidFill>
                  <a:schemeClr val="tx1"/>
                </a:solidFill>
                <a:latin typeface="Andale Mono"/>
              </a:rPr>
              <a:t>:</a:t>
            </a:r>
          </a:p>
          <a:p>
            <a:endParaRPr lang="es-ES_tradnl" sz="1000" dirty="0" smtClean="0">
              <a:solidFill>
                <a:schemeClr val="tx1"/>
              </a:solidFill>
              <a:latin typeface="Andale Mono"/>
            </a:endParaRPr>
          </a:p>
          <a:p>
            <a:r>
              <a:rPr lang="es-ES_tradnl" sz="1000" dirty="0" smtClean="0">
                <a:solidFill>
                  <a:schemeClr val="tx1"/>
                </a:solidFill>
                <a:latin typeface="Andale Mono"/>
              </a:rPr>
              <a:t> %4 = </a:t>
            </a:r>
            <a:r>
              <a:rPr lang="es-ES_tradnl" sz="1000" dirty="0" err="1" smtClean="0">
                <a:solidFill>
                  <a:schemeClr val="tx1"/>
                </a:solidFill>
                <a:latin typeface="Andale Mono"/>
              </a:rPr>
              <a:t>mul</a:t>
            </a:r>
            <a:r>
              <a:rPr lang="es-ES_tradnl" sz="1000" dirty="0" smtClean="0">
                <a:solidFill>
                  <a:schemeClr val="tx1"/>
                </a:solidFill>
                <a:latin typeface="Andale Mono"/>
              </a:rPr>
              <a:t> i32 %3, %3</a:t>
            </a:r>
          </a:p>
          <a:p>
            <a:r>
              <a:rPr lang="es-ES_tradnl" sz="1000" dirty="0" smtClean="0">
                <a:solidFill>
                  <a:schemeClr val="tx1"/>
                </a:solidFill>
                <a:latin typeface="Andale Mono"/>
              </a:rPr>
              <a:t> %cond = icmp ne %4, 0</a:t>
            </a:r>
          </a:p>
          <a:p>
            <a:r>
              <a:rPr lang="es-ES_tradnl" sz="1000" dirty="0" smtClean="0">
                <a:solidFill>
                  <a:schemeClr val="tx1"/>
                </a:solidFill>
                <a:latin typeface="Andale Mono"/>
              </a:rPr>
              <a:t> store i1 %cond, i1* cmpRes</a:t>
            </a:r>
          </a:p>
          <a:p>
            <a:r>
              <a:rPr lang="es-ES_tradnl" sz="1000" dirty="0" smtClean="0">
                <a:solidFill>
                  <a:schemeClr val="tx1"/>
                </a:solidFill>
                <a:latin typeface="Andale Mono"/>
              </a:rPr>
              <a:t> </a:t>
            </a:r>
            <a:r>
              <a:rPr lang="es-ES_tradnl" sz="1000" dirty="0" err="1" smtClean="0">
                <a:solidFill>
                  <a:schemeClr val="tx1"/>
                </a:solidFill>
                <a:latin typeface="Andale Mono"/>
              </a:rPr>
              <a:t>br</a:t>
            </a:r>
            <a:r>
              <a:rPr lang="es-ES_tradnl" sz="1000" dirty="0" smtClean="0">
                <a:solidFill>
                  <a:schemeClr val="tx1"/>
                </a:solidFill>
                <a:latin typeface="Andale Mono"/>
              </a:rPr>
              <a:t> </a:t>
            </a:r>
            <a:r>
              <a:rPr lang="es-ES_tradnl" sz="1000" dirty="0" err="1" smtClean="0">
                <a:solidFill>
                  <a:schemeClr val="tx1"/>
                </a:solidFill>
                <a:latin typeface="Andale Mono"/>
              </a:rPr>
              <a:t>label %header</a:t>
            </a:r>
            <a:endParaRPr lang="es-ES_tradnl" sz="1000" dirty="0">
              <a:solidFill>
                <a:schemeClr val="tx1"/>
              </a:solidFill>
              <a:latin typeface="Andale Mono"/>
            </a:endParaRPr>
          </a:p>
        </p:txBody>
      </p:sp>
      <p:sp>
        <p:nvSpPr>
          <p:cNvPr id="19" name="Rectángulo 18"/>
          <p:cNvSpPr/>
          <p:nvPr/>
        </p:nvSpPr>
        <p:spPr>
          <a:xfrm>
            <a:off x="1364437" y="5410200"/>
            <a:ext cx="2215662" cy="609600"/>
          </a:xfrm>
          <a:prstGeom prst="rect">
            <a:avLst/>
          </a:prstGeom>
          <a:solidFill>
            <a:srgbClr val="C8FFAD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1000" dirty="0" err="1" smtClean="0">
                <a:solidFill>
                  <a:schemeClr val="tx1"/>
                </a:solidFill>
                <a:latin typeface="Andale Mono"/>
              </a:rPr>
              <a:t>exit</a:t>
            </a:r>
            <a:r>
              <a:rPr lang="es-ES_tradnl" sz="1000" dirty="0" smtClean="0">
                <a:solidFill>
                  <a:schemeClr val="tx1"/>
                </a:solidFill>
                <a:latin typeface="Andale Mono"/>
              </a:rPr>
              <a:t>:</a:t>
            </a:r>
          </a:p>
          <a:p>
            <a:endParaRPr lang="es-ES_tradnl" sz="1000" dirty="0" smtClean="0">
              <a:solidFill>
                <a:schemeClr val="tx1"/>
              </a:solidFill>
              <a:latin typeface="Andale Mono"/>
            </a:endParaRPr>
          </a:p>
          <a:p>
            <a:r>
              <a:rPr lang="es-ES_tradnl" sz="1000" dirty="0" smtClean="0">
                <a:solidFill>
                  <a:schemeClr val="tx1"/>
                </a:solidFill>
                <a:latin typeface="Andale Mono"/>
              </a:rPr>
              <a:t> </a:t>
            </a:r>
            <a:r>
              <a:rPr lang="es-ES_tradnl" sz="1000" dirty="0" err="1" smtClean="0">
                <a:solidFill>
                  <a:schemeClr val="tx1"/>
                </a:solidFill>
                <a:latin typeface="Andale Mono"/>
              </a:rPr>
              <a:t>ret</a:t>
            </a:r>
            <a:r>
              <a:rPr lang="es-ES_tradnl" sz="1000" dirty="0" smtClean="0">
                <a:solidFill>
                  <a:schemeClr val="tx1"/>
                </a:solidFill>
                <a:latin typeface="Andale Mono"/>
              </a:rPr>
              <a:t> </a:t>
            </a:r>
            <a:r>
              <a:rPr lang="es-ES_tradnl" sz="1000" dirty="0" err="1" smtClean="0">
                <a:solidFill>
                  <a:schemeClr val="tx1"/>
                </a:solidFill>
                <a:latin typeface="Andale Mono"/>
              </a:rPr>
              <a:t>call</a:t>
            </a:r>
            <a:r>
              <a:rPr lang="es-ES_tradnl" sz="1000" dirty="0" smtClean="0">
                <a:solidFill>
                  <a:schemeClr val="tx1"/>
                </a:solidFill>
                <a:latin typeface="Andale Mono"/>
              </a:rPr>
              <a:t> i32 </a:t>
            </a:r>
            <a:r>
              <a:rPr lang="es-ES_tradnl" sz="1000" dirty="0" err="1" smtClean="0">
                <a:solidFill>
                  <a:schemeClr val="tx1"/>
                </a:solidFill>
                <a:latin typeface="Andale Mono"/>
              </a:rPr>
              <a:t>@puts</a:t>
            </a:r>
            <a:r>
              <a:rPr lang="es-ES_tradnl" sz="1000" dirty="0" smtClean="0">
                <a:solidFill>
                  <a:schemeClr val="tx1"/>
                </a:solidFill>
                <a:latin typeface="Andale Mono"/>
              </a:rPr>
              <a:t>(%</a:t>
            </a:r>
            <a:r>
              <a:rPr lang="es-ES_tradnl" sz="1000" dirty="0" err="1" smtClean="0">
                <a:solidFill>
                  <a:schemeClr val="tx1"/>
                </a:solidFill>
                <a:latin typeface="Andale Mono"/>
              </a:rPr>
              <a:t>num</a:t>
            </a:r>
            <a:r>
              <a:rPr lang="es-ES_tradnl" sz="1000" dirty="0" smtClean="0">
                <a:solidFill>
                  <a:schemeClr val="tx1"/>
                </a:solidFill>
                <a:latin typeface="Andale Mono"/>
              </a:rPr>
              <a:t>)</a:t>
            </a:r>
            <a:endParaRPr lang="es-ES_tradnl" sz="1000" dirty="0">
              <a:solidFill>
                <a:schemeClr val="tx1"/>
              </a:solidFill>
              <a:latin typeface="Andale Mono"/>
            </a:endParaRPr>
          </a:p>
        </p:txBody>
      </p:sp>
      <p:cxnSp>
        <p:nvCxnSpPr>
          <p:cNvPr id="22" name="Conector curvado 21"/>
          <p:cNvCxnSpPr>
            <a:stCxn id="18" idx="1"/>
            <a:endCxn id="17" idx="1"/>
          </p:cNvCxnSpPr>
          <p:nvPr/>
        </p:nvCxnSpPr>
        <p:spPr>
          <a:xfrm rot="10800000">
            <a:off x="609600" y="2286001"/>
            <a:ext cx="719668" cy="2258483"/>
          </a:xfrm>
          <a:prstGeom prst="curvedConnector3">
            <a:avLst>
              <a:gd name="adj1" fmla="val 165588"/>
            </a:avLst>
          </a:prstGeom>
          <a:ln>
            <a:solidFill>
              <a:srgbClr val="406148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ángulo 22"/>
          <p:cNvSpPr/>
          <p:nvPr/>
        </p:nvSpPr>
        <p:spPr>
          <a:xfrm>
            <a:off x="1206176" y="762000"/>
            <a:ext cx="2532184" cy="838200"/>
          </a:xfrm>
          <a:prstGeom prst="rect">
            <a:avLst/>
          </a:prstGeom>
          <a:solidFill>
            <a:srgbClr val="C8FFAD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1000" dirty="0" err="1" smtClean="0">
                <a:solidFill>
                  <a:schemeClr val="tx1"/>
                </a:solidFill>
                <a:latin typeface="Andale Mono"/>
              </a:rPr>
              <a:t>preheader</a:t>
            </a:r>
            <a:r>
              <a:rPr lang="es-ES_tradnl" sz="1000" dirty="0" smtClean="0">
                <a:solidFill>
                  <a:schemeClr val="tx1"/>
                </a:solidFill>
                <a:latin typeface="Andale Mono"/>
              </a:rPr>
              <a:t>:</a:t>
            </a:r>
          </a:p>
          <a:p>
            <a:endParaRPr lang="es-ES_tradnl" sz="1000" dirty="0" smtClean="0">
              <a:solidFill>
                <a:schemeClr val="tx1"/>
              </a:solidFill>
              <a:latin typeface="Andale Mono"/>
            </a:endParaRPr>
          </a:p>
          <a:p>
            <a:r>
              <a:rPr lang="es-ES_tradnl" sz="1000" dirty="0" smtClean="0">
                <a:solidFill>
                  <a:schemeClr val="tx1"/>
                </a:solidFill>
                <a:latin typeface="Andale Mono"/>
              </a:rPr>
              <a:t> %cmpRes = alloca i1</a:t>
            </a:r>
          </a:p>
          <a:p>
            <a:r>
              <a:rPr lang="es-ES_tradnl" sz="1000" dirty="0" smtClean="0">
                <a:solidFill>
                  <a:schemeClr val="tx1"/>
                </a:solidFill>
                <a:latin typeface="Andale Mono"/>
              </a:rPr>
              <a:t> store i1 true, i1* %cmpRes</a:t>
            </a:r>
          </a:p>
          <a:p>
            <a:r>
              <a:rPr lang="es-ES_tradnl" sz="1000" dirty="0" smtClean="0">
                <a:solidFill>
                  <a:schemeClr val="tx1"/>
                </a:solidFill>
                <a:latin typeface="Andale Mono"/>
              </a:rPr>
              <a:t> br label %header</a:t>
            </a:r>
          </a:p>
        </p:txBody>
      </p:sp>
      <p:cxnSp>
        <p:nvCxnSpPr>
          <p:cNvPr id="26" name="Conector recto de flecha 25"/>
          <p:cNvCxnSpPr>
            <a:stCxn id="23" idx="2"/>
            <a:endCxn id="17" idx="0"/>
          </p:cNvCxnSpPr>
          <p:nvPr/>
        </p:nvCxnSpPr>
        <p:spPr>
          <a:xfrm rot="16200000" flipH="1">
            <a:off x="2321984" y="1750484"/>
            <a:ext cx="304800" cy="4232"/>
          </a:xfrm>
          <a:prstGeom prst="straightConnector1">
            <a:avLst/>
          </a:prstGeom>
          <a:ln>
            <a:solidFill>
              <a:srgbClr val="406148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ángulo 28"/>
          <p:cNvSpPr/>
          <p:nvPr/>
        </p:nvSpPr>
        <p:spPr>
          <a:xfrm>
            <a:off x="1601830" y="2937932"/>
            <a:ext cx="1740876" cy="762000"/>
          </a:xfrm>
          <a:prstGeom prst="rect">
            <a:avLst/>
          </a:prstGeom>
          <a:solidFill>
            <a:srgbClr val="C8FFAD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1000" dirty="0" err="1" smtClean="0">
                <a:solidFill>
                  <a:schemeClr val="tx1"/>
                </a:solidFill>
                <a:latin typeface="Andale Mono"/>
              </a:rPr>
              <a:t>postheader</a:t>
            </a:r>
            <a:r>
              <a:rPr lang="es-ES_tradnl" sz="1000" dirty="0" smtClean="0">
                <a:solidFill>
                  <a:schemeClr val="tx1"/>
                </a:solidFill>
                <a:latin typeface="Andale Mono"/>
              </a:rPr>
              <a:t>:</a:t>
            </a:r>
          </a:p>
          <a:p>
            <a:endParaRPr lang="es-ES_tradnl" sz="1000" dirty="0" smtClean="0">
              <a:solidFill>
                <a:schemeClr val="tx1"/>
              </a:solidFill>
              <a:latin typeface="Andale Mono"/>
            </a:endParaRPr>
          </a:p>
          <a:p>
            <a:r>
              <a:rPr lang="es-ES_tradnl" sz="1000" dirty="0" smtClean="0">
                <a:solidFill>
                  <a:schemeClr val="tx1"/>
                </a:solidFill>
                <a:latin typeface="Andale Mono"/>
              </a:rPr>
              <a:t> %3 = </a:t>
            </a:r>
            <a:r>
              <a:rPr lang="es-ES_tradnl" sz="1000" dirty="0" err="1" smtClean="0">
                <a:solidFill>
                  <a:schemeClr val="tx1"/>
                </a:solidFill>
                <a:latin typeface="Andale Mono"/>
              </a:rPr>
              <a:t>add</a:t>
            </a:r>
            <a:r>
              <a:rPr lang="es-ES_tradnl" sz="1000" dirty="0" smtClean="0">
                <a:solidFill>
                  <a:schemeClr val="tx1"/>
                </a:solidFill>
                <a:latin typeface="Andale Mono"/>
              </a:rPr>
              <a:t> i32 %2, 6</a:t>
            </a:r>
          </a:p>
          <a:p>
            <a:r>
              <a:rPr lang="es-ES_tradnl" sz="1000" dirty="0" smtClean="0">
                <a:solidFill>
                  <a:schemeClr val="tx1"/>
                </a:solidFill>
                <a:latin typeface="Andale Mono"/>
              </a:rPr>
              <a:t> </a:t>
            </a:r>
            <a:r>
              <a:rPr lang="es-ES_tradnl" sz="1000" dirty="0" err="1" smtClean="0">
                <a:solidFill>
                  <a:schemeClr val="tx1"/>
                </a:solidFill>
                <a:latin typeface="Andale Mono"/>
              </a:rPr>
              <a:t>jmp</a:t>
            </a:r>
            <a:r>
              <a:rPr lang="es-ES_tradnl" sz="1000" dirty="0" smtClean="0">
                <a:solidFill>
                  <a:schemeClr val="tx1"/>
                </a:solidFill>
                <a:latin typeface="Andale Mono"/>
              </a:rPr>
              <a:t> label %</a:t>
            </a:r>
            <a:r>
              <a:rPr lang="es-ES_tradnl" sz="1000" dirty="0" err="1" smtClean="0">
                <a:solidFill>
                  <a:schemeClr val="tx1"/>
                </a:solidFill>
                <a:latin typeface="Andale Mono"/>
              </a:rPr>
              <a:t>latch</a:t>
            </a:r>
            <a:endParaRPr lang="es-ES_tradnl" sz="1000" dirty="0">
              <a:solidFill>
                <a:schemeClr val="tx1"/>
              </a:solidFill>
              <a:latin typeface="Andale Mono"/>
            </a:endParaRPr>
          </a:p>
        </p:txBody>
      </p:sp>
      <p:cxnSp>
        <p:nvCxnSpPr>
          <p:cNvPr id="31" name="Conector recto de flecha 30"/>
          <p:cNvCxnSpPr>
            <a:stCxn id="29" idx="2"/>
            <a:endCxn id="18" idx="0"/>
          </p:cNvCxnSpPr>
          <p:nvPr/>
        </p:nvCxnSpPr>
        <p:spPr>
          <a:xfrm rot="5400000">
            <a:off x="2302934" y="3869266"/>
            <a:ext cx="338668" cy="1588"/>
          </a:xfrm>
          <a:prstGeom prst="straightConnector1">
            <a:avLst/>
          </a:prstGeom>
          <a:ln>
            <a:solidFill>
              <a:srgbClr val="406148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/>
          <p:cNvCxnSpPr>
            <a:stCxn id="17" idx="2"/>
            <a:endCxn id="29" idx="0"/>
          </p:cNvCxnSpPr>
          <p:nvPr/>
        </p:nvCxnSpPr>
        <p:spPr>
          <a:xfrm rot="5400000">
            <a:off x="2338918" y="2800350"/>
            <a:ext cx="270932" cy="4232"/>
          </a:xfrm>
          <a:prstGeom prst="straightConnector1">
            <a:avLst/>
          </a:prstGeom>
          <a:ln>
            <a:solidFill>
              <a:srgbClr val="406148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Forma 92"/>
          <p:cNvCxnSpPr>
            <a:stCxn id="17" idx="3"/>
            <a:endCxn id="19" idx="3"/>
          </p:cNvCxnSpPr>
          <p:nvPr/>
        </p:nvCxnSpPr>
        <p:spPr>
          <a:xfrm flipH="1">
            <a:off x="3580099" y="2286000"/>
            <a:ext cx="763301" cy="3429000"/>
          </a:xfrm>
          <a:prstGeom prst="curvedConnector3">
            <a:avLst>
              <a:gd name="adj1" fmla="val -29949"/>
            </a:avLst>
          </a:prstGeom>
          <a:ln>
            <a:solidFill>
              <a:srgbClr val="406148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/>
          <p:cNvCxnSpPr/>
          <p:nvPr/>
        </p:nvCxnSpPr>
        <p:spPr>
          <a:xfrm>
            <a:off x="76200" y="3886200"/>
            <a:ext cx="4343400" cy="1588"/>
          </a:xfrm>
          <a:prstGeom prst="line">
            <a:avLst/>
          </a:prstGeom>
          <a:ln>
            <a:solidFill>
              <a:srgbClr val="8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CuadroTexto 38"/>
          <p:cNvSpPr txBox="1"/>
          <p:nvPr/>
        </p:nvSpPr>
        <p:spPr>
          <a:xfrm>
            <a:off x="3733800" y="3200400"/>
            <a:ext cx="739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>
                <a:solidFill>
                  <a:srgbClr val="800000"/>
                </a:solidFill>
              </a:rPr>
              <a:t>DEV 1</a:t>
            </a:r>
          </a:p>
        </p:txBody>
      </p:sp>
      <p:sp>
        <p:nvSpPr>
          <p:cNvPr id="40" name="CuadroTexto 39"/>
          <p:cNvSpPr txBox="1"/>
          <p:nvPr/>
        </p:nvSpPr>
        <p:spPr>
          <a:xfrm>
            <a:off x="3733800" y="4191000"/>
            <a:ext cx="739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>
                <a:solidFill>
                  <a:srgbClr val="800000"/>
                </a:solidFill>
              </a:rPr>
              <a:t>DEV 2</a:t>
            </a:r>
          </a:p>
        </p:txBody>
      </p:sp>
      <p:sp>
        <p:nvSpPr>
          <p:cNvPr id="41" name="Rectángulo 40"/>
          <p:cNvSpPr/>
          <p:nvPr/>
        </p:nvSpPr>
        <p:spPr>
          <a:xfrm>
            <a:off x="5181600" y="1828800"/>
            <a:ext cx="3733800" cy="762000"/>
          </a:xfrm>
          <a:prstGeom prst="rect">
            <a:avLst/>
          </a:prstGeom>
          <a:solidFill>
            <a:srgbClr val="C8FFAD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1000" dirty="0" err="1" smtClean="0">
                <a:solidFill>
                  <a:schemeClr val="tx1"/>
                </a:solidFill>
                <a:latin typeface="Andale Mono"/>
              </a:rPr>
              <a:t>header</a:t>
            </a:r>
            <a:r>
              <a:rPr lang="es-ES_tradnl" sz="1000" dirty="0" smtClean="0">
                <a:solidFill>
                  <a:schemeClr val="tx1"/>
                </a:solidFill>
                <a:latin typeface="Andale Mono"/>
              </a:rPr>
              <a:t>:</a:t>
            </a:r>
          </a:p>
          <a:p>
            <a:endParaRPr lang="es-ES_tradnl" sz="1000" dirty="0" smtClean="0">
              <a:solidFill>
                <a:schemeClr val="tx1"/>
              </a:solidFill>
              <a:latin typeface="Andale Mono"/>
            </a:endParaRPr>
          </a:p>
          <a:p>
            <a:r>
              <a:rPr lang="es-ES_tradnl" sz="1000" dirty="0" smtClean="0">
                <a:solidFill>
                  <a:schemeClr val="tx1"/>
                </a:solidFill>
                <a:latin typeface="Andale Mono"/>
              </a:rPr>
              <a:t> %cond = load i1* %cmpRes</a:t>
            </a:r>
          </a:p>
          <a:p>
            <a:r>
              <a:rPr lang="es-ES_tradnl" sz="1000" dirty="0" smtClean="0">
                <a:solidFill>
                  <a:schemeClr val="tx1"/>
                </a:solidFill>
                <a:latin typeface="Andale Mono"/>
              </a:rPr>
              <a:t> br i1 %cond, label %postheader, label %”</a:t>
            </a:r>
            <a:r>
              <a:rPr lang="es-ES_tradnl" sz="1000" dirty="0" smtClean="0">
                <a:solidFill>
                  <a:srgbClr val="FF0000"/>
                </a:solidFill>
                <a:latin typeface="Andale Mono"/>
              </a:rPr>
              <a:t>cal</a:t>
            </a:r>
            <a:r>
              <a:rPr lang="es-ES_tradnl" sz="1000" dirty="0" smtClean="0">
                <a:solidFill>
                  <a:schemeClr val="tx1"/>
                </a:solidFill>
                <a:latin typeface="Andale Mono"/>
              </a:rPr>
              <a:t>”</a:t>
            </a:r>
          </a:p>
        </p:txBody>
      </p:sp>
      <p:sp>
        <p:nvSpPr>
          <p:cNvPr id="42" name="Rectángulo 41"/>
          <p:cNvSpPr/>
          <p:nvPr/>
        </p:nvSpPr>
        <p:spPr>
          <a:xfrm>
            <a:off x="5901268" y="4256617"/>
            <a:ext cx="2286000" cy="1011766"/>
          </a:xfrm>
          <a:prstGeom prst="rect">
            <a:avLst/>
          </a:prstGeom>
          <a:solidFill>
            <a:srgbClr val="C8FFAD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1000" dirty="0" err="1" smtClean="0">
                <a:solidFill>
                  <a:schemeClr val="tx1"/>
                </a:solidFill>
                <a:latin typeface="Andale Mono"/>
              </a:rPr>
              <a:t>latch</a:t>
            </a:r>
            <a:r>
              <a:rPr lang="es-ES_tradnl" sz="1000" dirty="0" smtClean="0">
                <a:solidFill>
                  <a:schemeClr val="tx1"/>
                </a:solidFill>
                <a:latin typeface="Andale Mono"/>
              </a:rPr>
              <a:t>:</a:t>
            </a:r>
          </a:p>
          <a:p>
            <a:endParaRPr lang="es-ES_tradnl" sz="1000" dirty="0" smtClean="0">
              <a:solidFill>
                <a:schemeClr val="tx1"/>
              </a:solidFill>
              <a:latin typeface="Andale Mono"/>
            </a:endParaRPr>
          </a:p>
          <a:p>
            <a:r>
              <a:rPr lang="es-ES_tradnl" sz="1000" dirty="0" smtClean="0">
                <a:solidFill>
                  <a:schemeClr val="tx1"/>
                </a:solidFill>
                <a:latin typeface="Andale Mono"/>
              </a:rPr>
              <a:t> %4 = </a:t>
            </a:r>
            <a:r>
              <a:rPr lang="es-ES_tradnl" sz="1000" dirty="0" err="1" smtClean="0">
                <a:solidFill>
                  <a:schemeClr val="tx1"/>
                </a:solidFill>
                <a:latin typeface="Andale Mono"/>
              </a:rPr>
              <a:t>mul</a:t>
            </a:r>
            <a:r>
              <a:rPr lang="es-ES_tradnl" sz="1000" dirty="0" smtClean="0">
                <a:solidFill>
                  <a:schemeClr val="tx1"/>
                </a:solidFill>
                <a:latin typeface="Andale Mono"/>
              </a:rPr>
              <a:t> i32 %3, %3</a:t>
            </a:r>
          </a:p>
          <a:p>
            <a:r>
              <a:rPr lang="es-ES_tradnl" sz="1000" dirty="0" smtClean="0">
                <a:solidFill>
                  <a:schemeClr val="tx1"/>
                </a:solidFill>
                <a:latin typeface="Andale Mono"/>
              </a:rPr>
              <a:t> %cond = icmp ne %4, 0</a:t>
            </a:r>
          </a:p>
          <a:p>
            <a:r>
              <a:rPr lang="es-ES_tradnl" sz="1000" dirty="0" smtClean="0">
                <a:solidFill>
                  <a:schemeClr val="tx1"/>
                </a:solidFill>
                <a:latin typeface="Andale Mono"/>
              </a:rPr>
              <a:t> store i1 %cond, i1* cmpRes</a:t>
            </a:r>
          </a:p>
          <a:p>
            <a:r>
              <a:rPr lang="es-ES_tradnl" sz="1000" dirty="0" smtClean="0">
                <a:solidFill>
                  <a:schemeClr val="tx1"/>
                </a:solidFill>
                <a:latin typeface="Andale Mono"/>
              </a:rPr>
              <a:t> </a:t>
            </a:r>
            <a:r>
              <a:rPr lang="es-ES_tradnl" sz="1000" dirty="0" err="1" smtClean="0">
                <a:solidFill>
                  <a:srgbClr val="FF0000"/>
                </a:solidFill>
                <a:latin typeface="Andale Mono"/>
              </a:rPr>
              <a:t>ret</a:t>
            </a:r>
            <a:endParaRPr lang="es-ES_tradnl" sz="1000" dirty="0">
              <a:solidFill>
                <a:srgbClr val="FF0000"/>
              </a:solidFill>
              <a:latin typeface="Andale Mono"/>
            </a:endParaRPr>
          </a:p>
        </p:txBody>
      </p:sp>
      <p:sp>
        <p:nvSpPr>
          <p:cNvPr id="43" name="Rectángulo 42"/>
          <p:cNvSpPr/>
          <p:nvPr/>
        </p:nvSpPr>
        <p:spPr>
          <a:xfrm>
            <a:off x="5936437" y="5628217"/>
            <a:ext cx="2215662" cy="609600"/>
          </a:xfrm>
          <a:prstGeom prst="rect">
            <a:avLst/>
          </a:prstGeom>
          <a:solidFill>
            <a:srgbClr val="C8FFAD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1000" dirty="0" err="1" smtClean="0">
                <a:solidFill>
                  <a:schemeClr val="tx1"/>
                </a:solidFill>
                <a:latin typeface="Andale Mono"/>
              </a:rPr>
              <a:t>exit</a:t>
            </a:r>
            <a:r>
              <a:rPr lang="es-ES_tradnl" sz="1000" dirty="0" smtClean="0">
                <a:solidFill>
                  <a:schemeClr val="tx1"/>
                </a:solidFill>
                <a:latin typeface="Andale Mono"/>
              </a:rPr>
              <a:t>:</a:t>
            </a:r>
          </a:p>
          <a:p>
            <a:endParaRPr lang="es-ES_tradnl" sz="1000" dirty="0" smtClean="0">
              <a:solidFill>
                <a:schemeClr val="tx1"/>
              </a:solidFill>
              <a:latin typeface="Andale Mono"/>
            </a:endParaRPr>
          </a:p>
          <a:p>
            <a:r>
              <a:rPr lang="es-ES_tradnl" sz="1000" dirty="0" smtClean="0">
                <a:solidFill>
                  <a:schemeClr val="tx1"/>
                </a:solidFill>
                <a:latin typeface="Andale Mono"/>
              </a:rPr>
              <a:t> </a:t>
            </a:r>
            <a:r>
              <a:rPr lang="es-ES_tradnl" sz="1000" dirty="0" err="1" smtClean="0">
                <a:solidFill>
                  <a:schemeClr val="tx1"/>
                </a:solidFill>
                <a:latin typeface="Andale Mono"/>
              </a:rPr>
              <a:t>ret</a:t>
            </a:r>
            <a:r>
              <a:rPr lang="es-ES_tradnl" sz="1000" dirty="0" smtClean="0">
                <a:solidFill>
                  <a:schemeClr val="tx1"/>
                </a:solidFill>
                <a:latin typeface="Andale Mono"/>
              </a:rPr>
              <a:t> </a:t>
            </a:r>
            <a:r>
              <a:rPr lang="es-ES_tradnl" sz="1000" dirty="0" err="1" smtClean="0">
                <a:solidFill>
                  <a:schemeClr val="tx1"/>
                </a:solidFill>
                <a:latin typeface="Andale Mono"/>
              </a:rPr>
              <a:t>call</a:t>
            </a:r>
            <a:r>
              <a:rPr lang="es-ES_tradnl" sz="1000" dirty="0" smtClean="0">
                <a:solidFill>
                  <a:schemeClr val="tx1"/>
                </a:solidFill>
                <a:latin typeface="Andale Mono"/>
              </a:rPr>
              <a:t> i32 </a:t>
            </a:r>
            <a:r>
              <a:rPr lang="es-ES_tradnl" sz="1000" dirty="0" err="1" smtClean="0">
                <a:solidFill>
                  <a:schemeClr val="tx1"/>
                </a:solidFill>
                <a:latin typeface="Andale Mono"/>
              </a:rPr>
              <a:t>@puts</a:t>
            </a:r>
            <a:r>
              <a:rPr lang="es-ES_tradnl" sz="1000" dirty="0" smtClean="0">
                <a:solidFill>
                  <a:schemeClr val="tx1"/>
                </a:solidFill>
                <a:latin typeface="Andale Mono"/>
              </a:rPr>
              <a:t>(%</a:t>
            </a:r>
            <a:r>
              <a:rPr lang="es-ES_tradnl" sz="1000" dirty="0" err="1" smtClean="0">
                <a:solidFill>
                  <a:schemeClr val="tx1"/>
                </a:solidFill>
                <a:latin typeface="Andale Mono"/>
              </a:rPr>
              <a:t>num</a:t>
            </a:r>
            <a:r>
              <a:rPr lang="es-ES_tradnl" sz="1000" dirty="0" smtClean="0">
                <a:solidFill>
                  <a:schemeClr val="tx1"/>
                </a:solidFill>
                <a:latin typeface="Andale Mono"/>
              </a:rPr>
              <a:t>)</a:t>
            </a:r>
            <a:endParaRPr lang="es-ES_tradnl" sz="1000" dirty="0">
              <a:solidFill>
                <a:schemeClr val="tx1"/>
              </a:solidFill>
              <a:latin typeface="Andale Mono"/>
            </a:endParaRPr>
          </a:p>
        </p:txBody>
      </p:sp>
      <p:sp>
        <p:nvSpPr>
          <p:cNvPr id="45" name="Rectángulo 44"/>
          <p:cNvSpPr/>
          <p:nvPr/>
        </p:nvSpPr>
        <p:spPr>
          <a:xfrm>
            <a:off x="5778176" y="685800"/>
            <a:ext cx="2532184" cy="838200"/>
          </a:xfrm>
          <a:prstGeom prst="rect">
            <a:avLst/>
          </a:prstGeom>
          <a:solidFill>
            <a:srgbClr val="C8FFAD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1000" dirty="0" err="1" smtClean="0">
                <a:solidFill>
                  <a:schemeClr val="tx1"/>
                </a:solidFill>
                <a:latin typeface="Andale Mono"/>
              </a:rPr>
              <a:t>preheader</a:t>
            </a:r>
            <a:r>
              <a:rPr lang="es-ES_tradnl" sz="1000" dirty="0" smtClean="0">
                <a:solidFill>
                  <a:schemeClr val="tx1"/>
                </a:solidFill>
                <a:latin typeface="Andale Mono"/>
              </a:rPr>
              <a:t>:</a:t>
            </a:r>
          </a:p>
          <a:p>
            <a:endParaRPr lang="es-ES_tradnl" sz="1000" dirty="0" smtClean="0">
              <a:solidFill>
                <a:schemeClr val="tx1"/>
              </a:solidFill>
              <a:latin typeface="Andale Mono"/>
            </a:endParaRPr>
          </a:p>
          <a:p>
            <a:r>
              <a:rPr lang="es-ES_tradnl" sz="1000" dirty="0" smtClean="0">
                <a:solidFill>
                  <a:schemeClr val="tx1"/>
                </a:solidFill>
                <a:latin typeface="Andale Mono"/>
              </a:rPr>
              <a:t> %cmpRes = alloca i1</a:t>
            </a:r>
          </a:p>
          <a:p>
            <a:r>
              <a:rPr lang="es-ES_tradnl" sz="1000" dirty="0" smtClean="0">
                <a:solidFill>
                  <a:schemeClr val="tx1"/>
                </a:solidFill>
                <a:latin typeface="Andale Mono"/>
              </a:rPr>
              <a:t> store i1 true, i1* %cmpRes</a:t>
            </a:r>
          </a:p>
          <a:p>
            <a:r>
              <a:rPr lang="es-ES_tradnl" sz="1000" dirty="0" smtClean="0">
                <a:solidFill>
                  <a:schemeClr val="tx1"/>
                </a:solidFill>
                <a:latin typeface="Andale Mono"/>
              </a:rPr>
              <a:t> br label %header</a:t>
            </a:r>
          </a:p>
        </p:txBody>
      </p:sp>
      <p:cxnSp>
        <p:nvCxnSpPr>
          <p:cNvPr id="46" name="Conector recto de flecha 45"/>
          <p:cNvCxnSpPr>
            <a:stCxn id="45" idx="2"/>
            <a:endCxn id="41" idx="0"/>
          </p:cNvCxnSpPr>
          <p:nvPr/>
        </p:nvCxnSpPr>
        <p:spPr>
          <a:xfrm rot="16200000" flipH="1">
            <a:off x="6893984" y="1674284"/>
            <a:ext cx="304800" cy="4232"/>
          </a:xfrm>
          <a:prstGeom prst="straightConnector1">
            <a:avLst/>
          </a:prstGeom>
          <a:ln>
            <a:solidFill>
              <a:srgbClr val="406148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ángulo 46"/>
          <p:cNvSpPr/>
          <p:nvPr/>
        </p:nvSpPr>
        <p:spPr>
          <a:xfrm>
            <a:off x="5181600" y="3014132"/>
            <a:ext cx="1740876" cy="872068"/>
          </a:xfrm>
          <a:prstGeom prst="rect">
            <a:avLst/>
          </a:prstGeom>
          <a:solidFill>
            <a:srgbClr val="C8FFAD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1000" dirty="0" err="1" smtClean="0">
                <a:solidFill>
                  <a:schemeClr val="tx1"/>
                </a:solidFill>
                <a:latin typeface="Andale Mono"/>
              </a:rPr>
              <a:t>postheader</a:t>
            </a:r>
            <a:r>
              <a:rPr lang="es-ES_tradnl" sz="1000" dirty="0" smtClean="0">
                <a:solidFill>
                  <a:schemeClr val="tx1"/>
                </a:solidFill>
                <a:latin typeface="Andale Mono"/>
              </a:rPr>
              <a:t>:</a:t>
            </a:r>
          </a:p>
          <a:p>
            <a:endParaRPr lang="es-ES_tradnl" sz="1000" dirty="0" smtClean="0">
              <a:solidFill>
                <a:schemeClr val="tx1"/>
              </a:solidFill>
              <a:latin typeface="Andale Mono"/>
            </a:endParaRPr>
          </a:p>
          <a:p>
            <a:r>
              <a:rPr lang="es-ES_tradnl" sz="1000" dirty="0" smtClean="0">
                <a:solidFill>
                  <a:schemeClr val="tx1"/>
                </a:solidFill>
                <a:latin typeface="Andale Mono"/>
              </a:rPr>
              <a:t> %3 = </a:t>
            </a:r>
            <a:r>
              <a:rPr lang="es-ES_tradnl" sz="1000" dirty="0" err="1" smtClean="0">
                <a:solidFill>
                  <a:schemeClr val="tx1"/>
                </a:solidFill>
                <a:latin typeface="Andale Mono"/>
              </a:rPr>
              <a:t>add</a:t>
            </a:r>
            <a:r>
              <a:rPr lang="es-ES_tradnl" sz="1000" dirty="0" smtClean="0">
                <a:solidFill>
                  <a:schemeClr val="tx1"/>
                </a:solidFill>
                <a:latin typeface="Andale Mono"/>
              </a:rPr>
              <a:t> i32 %2, 6</a:t>
            </a:r>
          </a:p>
          <a:p>
            <a:r>
              <a:rPr lang="es-ES_tradnl" sz="1000" dirty="0" smtClean="0">
                <a:solidFill>
                  <a:srgbClr val="FF0000"/>
                </a:solidFill>
                <a:latin typeface="Andale Mono"/>
              </a:rPr>
              <a:t> call latch()</a:t>
            </a:r>
          </a:p>
          <a:p>
            <a:r>
              <a:rPr lang="es-ES_tradnl" sz="1000" dirty="0" smtClean="0">
                <a:solidFill>
                  <a:srgbClr val="FF0000"/>
                </a:solidFill>
                <a:latin typeface="Andale Mono"/>
              </a:rPr>
              <a:t> br label %header</a:t>
            </a:r>
            <a:endParaRPr lang="es-ES_tradnl" sz="1000" dirty="0">
              <a:solidFill>
                <a:srgbClr val="FF0000"/>
              </a:solidFill>
              <a:latin typeface="Andale Mono"/>
            </a:endParaRPr>
          </a:p>
        </p:txBody>
      </p:sp>
      <p:cxnSp>
        <p:nvCxnSpPr>
          <p:cNvPr id="49" name="Conector recto de flecha 48"/>
          <p:cNvCxnSpPr>
            <a:stCxn id="41" idx="2"/>
            <a:endCxn id="47" idx="0"/>
          </p:cNvCxnSpPr>
          <p:nvPr/>
        </p:nvCxnSpPr>
        <p:spPr>
          <a:xfrm rot="5400000">
            <a:off x="6338603" y="2304235"/>
            <a:ext cx="423332" cy="996462"/>
          </a:xfrm>
          <a:prstGeom prst="straightConnector1">
            <a:avLst/>
          </a:prstGeom>
          <a:ln>
            <a:solidFill>
              <a:srgbClr val="406148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Rectángulo 58"/>
          <p:cNvSpPr/>
          <p:nvPr/>
        </p:nvSpPr>
        <p:spPr>
          <a:xfrm>
            <a:off x="5105400" y="685800"/>
            <a:ext cx="4617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1200" dirty="0" err="1" smtClean="0">
                <a:latin typeface="Andale Mono"/>
              </a:rPr>
              <a:t>f(</a:t>
            </a:r>
            <a:r>
              <a:rPr lang="es-ES_tradnl" sz="1200" dirty="0" smtClean="0">
                <a:latin typeface="Andale Mono"/>
              </a:rPr>
              <a:t>)</a:t>
            </a:r>
          </a:p>
        </p:txBody>
      </p:sp>
      <p:sp>
        <p:nvSpPr>
          <p:cNvPr id="60" name="Rectángulo 59"/>
          <p:cNvSpPr/>
          <p:nvPr/>
        </p:nvSpPr>
        <p:spPr>
          <a:xfrm>
            <a:off x="5105400" y="4192085"/>
            <a:ext cx="83110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1200" dirty="0" err="1" smtClean="0">
                <a:latin typeface="Andale Mono"/>
              </a:rPr>
              <a:t>latch(</a:t>
            </a:r>
            <a:r>
              <a:rPr lang="es-ES_tradnl" sz="1200" dirty="0" smtClean="0">
                <a:latin typeface="Andale Mono"/>
              </a:rPr>
              <a:t>)</a:t>
            </a:r>
          </a:p>
        </p:txBody>
      </p:sp>
      <p:sp>
        <p:nvSpPr>
          <p:cNvPr id="61" name="Rectángulo 60"/>
          <p:cNvSpPr/>
          <p:nvPr/>
        </p:nvSpPr>
        <p:spPr>
          <a:xfrm>
            <a:off x="5105400" y="5579818"/>
            <a:ext cx="7387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1200" dirty="0" err="1" smtClean="0">
                <a:latin typeface="Andale Mono"/>
              </a:rPr>
              <a:t>exit(</a:t>
            </a:r>
            <a:r>
              <a:rPr lang="es-ES_tradnl" sz="1200" dirty="0" smtClean="0">
                <a:latin typeface="Andale Mono"/>
              </a:rPr>
              <a:t>)</a:t>
            </a:r>
          </a:p>
        </p:txBody>
      </p:sp>
      <p:sp>
        <p:nvSpPr>
          <p:cNvPr id="62" name="Rectángulo 61"/>
          <p:cNvSpPr/>
          <p:nvPr/>
        </p:nvSpPr>
        <p:spPr>
          <a:xfrm>
            <a:off x="7174524" y="3016251"/>
            <a:ext cx="1740876" cy="565149"/>
          </a:xfrm>
          <a:prstGeom prst="rect">
            <a:avLst/>
          </a:prstGeom>
          <a:solidFill>
            <a:srgbClr val="C8FFAD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1000" dirty="0" err="1" smtClean="0">
                <a:solidFill>
                  <a:srgbClr val="FF0000"/>
                </a:solidFill>
                <a:latin typeface="Andale Mono"/>
              </a:rPr>
              <a:t>cal</a:t>
            </a:r>
            <a:r>
              <a:rPr lang="es-ES_tradnl" sz="1000" dirty="0" smtClean="0">
                <a:solidFill>
                  <a:srgbClr val="FF0000"/>
                </a:solidFill>
                <a:latin typeface="Andale Mono"/>
              </a:rPr>
              <a:t>:</a:t>
            </a:r>
          </a:p>
          <a:p>
            <a:endParaRPr lang="es-ES_tradnl" sz="1000" dirty="0" smtClean="0">
              <a:solidFill>
                <a:schemeClr val="tx1"/>
              </a:solidFill>
              <a:latin typeface="Andale Mono"/>
            </a:endParaRPr>
          </a:p>
          <a:p>
            <a:r>
              <a:rPr lang="es-ES_tradnl" sz="1000" dirty="0" smtClean="0">
                <a:solidFill>
                  <a:srgbClr val="FF0000"/>
                </a:solidFill>
                <a:latin typeface="Andale Mono"/>
              </a:rPr>
              <a:t> call exit()</a:t>
            </a:r>
            <a:endParaRPr lang="es-ES_tradnl" sz="1000" dirty="0">
              <a:solidFill>
                <a:srgbClr val="FF0000"/>
              </a:solidFill>
              <a:latin typeface="Andale Mono"/>
            </a:endParaRPr>
          </a:p>
        </p:txBody>
      </p:sp>
      <p:cxnSp>
        <p:nvCxnSpPr>
          <p:cNvPr id="63" name="Conector recto de flecha 62"/>
          <p:cNvCxnSpPr>
            <a:stCxn id="41" idx="2"/>
            <a:endCxn id="62" idx="0"/>
          </p:cNvCxnSpPr>
          <p:nvPr/>
        </p:nvCxnSpPr>
        <p:spPr>
          <a:xfrm rot="16200000" flipH="1">
            <a:off x="7334006" y="2305294"/>
            <a:ext cx="425451" cy="996462"/>
          </a:xfrm>
          <a:prstGeom prst="straightConnector1">
            <a:avLst/>
          </a:prstGeom>
          <a:ln>
            <a:solidFill>
              <a:srgbClr val="406148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onector curvado 43"/>
          <p:cNvCxnSpPr>
            <a:stCxn id="47" idx="1"/>
            <a:endCxn id="41" idx="1"/>
          </p:cNvCxnSpPr>
          <p:nvPr/>
        </p:nvCxnSpPr>
        <p:spPr>
          <a:xfrm rot="10800000">
            <a:off x="5181600" y="2209800"/>
            <a:ext cx="1588" cy="1240366"/>
          </a:xfrm>
          <a:prstGeom prst="curvedConnector3">
            <a:avLst>
              <a:gd name="adj1" fmla="val 27991184"/>
            </a:avLst>
          </a:prstGeom>
          <a:ln>
            <a:solidFill>
              <a:srgbClr val="406148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990600" y="609600"/>
            <a:ext cx="7239000" cy="5638800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err="1" smtClean="0"/>
              <a:t>Output from the tool</a:t>
            </a:r>
            <a:endParaRPr lang="es-ES_tradnl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936869-19CC-4464-B3AA-369171577129}" type="slidenum">
              <a:rPr lang="es-ES" smtClean="0"/>
              <a:pPr/>
              <a:t>26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Turning CFGs into callgraphs</a:t>
            </a:r>
            <a:endParaRPr lang="es-ES" dirty="0"/>
          </a:p>
        </p:txBody>
      </p:sp>
      <p:sp>
        <p:nvSpPr>
          <p:cNvPr id="5" name="CuadroTexto 4"/>
          <p:cNvSpPr txBox="1"/>
          <p:nvPr/>
        </p:nvSpPr>
        <p:spPr>
          <a:xfrm>
            <a:off x="990600" y="609601"/>
            <a:ext cx="7239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000" smtClean="0">
                <a:solidFill>
                  <a:schemeClr val="bg1"/>
                </a:solidFill>
                <a:latin typeface="Andale Mono"/>
              </a:rPr>
              <a:t>Time profiling hello.ir</a:t>
            </a:r>
          </a:p>
          <a:p>
            <a:r>
              <a:rPr lang="es-ES_tradnl" sz="1000" smtClean="0">
                <a:solidFill>
                  <a:schemeClr val="bg1"/>
                </a:solidFill>
                <a:latin typeface="Andale Mono"/>
              </a:rPr>
              <a:t>[HPCmap] Parsing module hello.ir... </a:t>
            </a:r>
          </a:p>
          <a:p>
            <a:r>
              <a:rPr lang="es-ES_tradnl" sz="1000" smtClean="0">
                <a:solidFill>
                  <a:schemeClr val="bg1"/>
                </a:solidFill>
                <a:latin typeface="Andale Mono"/>
              </a:rPr>
              <a:t>[ReadArchPass] Parsing architecture ../architectures/CPU_SIMD.arch...</a:t>
            </a:r>
          </a:p>
          <a:p>
            <a:r>
              <a:rPr lang="es-ES_tradnl" sz="1000" smtClean="0">
                <a:solidFill>
                  <a:schemeClr val="bg1"/>
                </a:solidFill>
                <a:latin typeface="Andale Mono"/>
              </a:rPr>
              <a:t>[EstimationPass] Estimating from profiling information...</a:t>
            </a:r>
          </a:p>
          <a:p>
            <a:r>
              <a:rPr lang="es-ES_tradnl" sz="1000" smtClean="0">
                <a:solidFill>
                  <a:schemeClr val="bg1"/>
                </a:solidFill>
                <a:latin typeface="Andale Mono"/>
              </a:rPr>
              <a:t>[PartitioningPass] PARTITIONING OVERVIEW:</a:t>
            </a:r>
          </a:p>
          <a:p>
            <a:r>
              <a:rPr lang="es-ES_tradnl" sz="1000" smtClean="0">
                <a:solidFill>
                  <a:schemeClr val="bg1"/>
                </a:solidFill>
                <a:latin typeface="Andale Mono"/>
              </a:rPr>
              <a:t>[PartitioningPass] Initial exec time was 1.81e-07  s, new is 1.06e-07  -- Speedup = 1.71e+00 </a:t>
            </a:r>
          </a:p>
          <a:p>
            <a:r>
              <a:rPr lang="es-ES_tradnl" sz="1000" smtClean="0">
                <a:solidFill>
                  <a:schemeClr val="bg1"/>
                </a:solidFill>
                <a:latin typeface="Andale Mono"/>
              </a:rPr>
              <a:t>[LoopRecursionBreakPass] Analyzing loop 5 &lt;-&gt; 12</a:t>
            </a:r>
          </a:p>
          <a:p>
            <a:r>
              <a:rPr lang="es-ES_tradnl" sz="1000" smtClean="0">
                <a:solidFill>
                  <a:schemeClr val="bg1"/>
                </a:solidFill>
                <a:latin typeface="Andale Mono"/>
              </a:rPr>
              <a:t>[PartitionWriterPass] Generating partitioned code</a:t>
            </a:r>
          </a:p>
          <a:p>
            <a:r>
              <a:rPr lang="es-ES_tradnl" sz="1000" smtClean="0">
                <a:solidFill>
                  <a:schemeClr val="bg1"/>
                </a:solidFill>
                <a:latin typeface="Andale Mono"/>
              </a:rPr>
              <a:t>PartitionWriterPass::runOnModule() -- Original module's functions:</a:t>
            </a:r>
          </a:p>
          <a:p>
            <a:r>
              <a:rPr lang="es-ES_tradnl" sz="1000" smtClean="0">
                <a:solidFill>
                  <a:schemeClr val="bg1"/>
                </a:solidFill>
                <a:latin typeface="Andale Mono"/>
              </a:rPr>
              <a:t>	odd with BBs:</a:t>
            </a:r>
          </a:p>
          <a:p>
            <a:r>
              <a:rPr lang="es-ES_tradnl" sz="1000" smtClean="0">
                <a:solidFill>
                  <a:schemeClr val="bg1"/>
                </a:solidFill>
                <a:latin typeface="Andale Mono"/>
              </a:rPr>
              <a:t>		entry --&gt; CPU</a:t>
            </a:r>
          </a:p>
          <a:p>
            <a:r>
              <a:rPr lang="es-ES_tradnl" sz="1000" smtClean="0">
                <a:solidFill>
                  <a:schemeClr val="bg1"/>
                </a:solidFill>
                <a:latin typeface="Andale Mono"/>
              </a:rPr>
              <a:t>	main with BBs:</a:t>
            </a:r>
          </a:p>
          <a:p>
            <a:r>
              <a:rPr lang="es-ES_tradnl" sz="1000" smtClean="0">
                <a:solidFill>
                  <a:schemeClr val="bg1"/>
                </a:solidFill>
                <a:latin typeface="Andale Mono"/>
              </a:rPr>
              <a:t>		entry --&gt; CPU</a:t>
            </a:r>
          </a:p>
          <a:p>
            <a:r>
              <a:rPr lang="es-ES_tradnl" sz="1000" smtClean="0">
                <a:solidFill>
                  <a:schemeClr val="bg1"/>
                </a:solidFill>
                <a:latin typeface="Andale Mono"/>
              </a:rPr>
              <a:t>		3 --&gt; CPU</a:t>
            </a:r>
          </a:p>
          <a:p>
            <a:r>
              <a:rPr lang="es-ES_tradnl" sz="1000" smtClean="0">
                <a:solidFill>
                  <a:schemeClr val="bg1"/>
                </a:solidFill>
                <a:latin typeface="Andale Mono"/>
              </a:rPr>
              <a:t>...</a:t>
            </a:r>
          </a:p>
          <a:p>
            <a:r>
              <a:rPr lang="es-ES_tradnl" sz="1000" smtClean="0">
                <a:solidFill>
                  <a:schemeClr val="bg1"/>
                </a:solidFill>
                <a:latin typeface="Andale Mono"/>
              </a:rPr>
              <a:t>PartitionWriterPass::find_initiators() -- Inspecting function main()</a:t>
            </a:r>
          </a:p>
          <a:p>
            <a:r>
              <a:rPr lang="es-ES_tradnl" sz="1000" smtClean="0">
                <a:solidFill>
                  <a:schemeClr val="bg1"/>
                </a:solidFill>
                <a:latin typeface="Andale Mono"/>
              </a:rPr>
              <a:t>	Trivial initiators:</a:t>
            </a:r>
          </a:p>
          <a:p>
            <a:r>
              <a:rPr lang="es-ES_tradnl" sz="1000" smtClean="0">
                <a:solidFill>
                  <a:schemeClr val="bg1"/>
                </a:solidFill>
                <a:latin typeface="Andale Mono"/>
              </a:rPr>
              <a:t>		5</a:t>
            </a:r>
          </a:p>
          <a:p>
            <a:r>
              <a:rPr lang="es-ES_tradnl" sz="1000" smtClean="0">
                <a:solidFill>
                  <a:schemeClr val="bg1"/>
                </a:solidFill>
                <a:latin typeface="Andale Mono"/>
              </a:rPr>
              <a:t>		8</a:t>
            </a:r>
          </a:p>
          <a:p>
            <a:r>
              <a:rPr lang="es-ES_tradnl" sz="1000" smtClean="0">
                <a:solidFill>
                  <a:schemeClr val="bg1"/>
                </a:solidFill>
                <a:latin typeface="Andale Mono"/>
              </a:rPr>
              <a:t>	Entry block initiator: entry</a:t>
            </a:r>
          </a:p>
          <a:p>
            <a:r>
              <a:rPr lang="es-ES_tradnl" sz="1000" smtClean="0">
                <a:solidFill>
                  <a:schemeClr val="bg1"/>
                </a:solidFill>
                <a:latin typeface="Andale Mono"/>
              </a:rPr>
              <a:t>	Nontrivial initiators:</a:t>
            </a:r>
          </a:p>
          <a:p>
            <a:r>
              <a:rPr lang="es-ES_tradnl" sz="1000" smtClean="0">
                <a:solidFill>
                  <a:schemeClr val="bg1"/>
                </a:solidFill>
                <a:latin typeface="Andale Mono"/>
              </a:rPr>
              <a:t>		14</a:t>
            </a:r>
          </a:p>
          <a:p>
            <a:r>
              <a:rPr lang="es-ES_tradnl" sz="1000" smtClean="0">
                <a:solidFill>
                  <a:schemeClr val="bg1"/>
                </a:solidFill>
                <a:latin typeface="Andale Mono"/>
              </a:rPr>
              <a:t>...</a:t>
            </a:r>
          </a:p>
          <a:p>
            <a:r>
              <a:rPr lang="es-ES_tradnl" sz="1000" smtClean="0">
                <a:solidFill>
                  <a:schemeClr val="bg1"/>
                </a:solidFill>
                <a:latin typeface="Andale Mono"/>
              </a:rPr>
              <a:t>PartitionWriterPass::create_new_Fs() -- Splitting up function main</a:t>
            </a:r>
          </a:p>
          <a:p>
            <a:r>
              <a:rPr lang="es-ES_tradnl" sz="1000" smtClean="0">
                <a:solidFill>
                  <a:schemeClr val="bg1"/>
                </a:solidFill>
                <a:latin typeface="Andale Mono"/>
              </a:rPr>
              <a:t>	Function main1_CPU inserted in module CPU.part</a:t>
            </a:r>
          </a:p>
          <a:p>
            <a:r>
              <a:rPr lang="es-ES_tradnl" sz="1000" smtClean="0">
                <a:solidFill>
                  <a:schemeClr val="bg1"/>
                </a:solidFill>
                <a:latin typeface="Andale Mono"/>
              </a:rPr>
              <a:t>	Moving BB 14 from function main to function main1_CPU</a:t>
            </a:r>
          </a:p>
          <a:p>
            <a:r>
              <a:rPr lang="es-ES_tradnl" sz="1000" smtClean="0">
                <a:solidFill>
                  <a:schemeClr val="bg1"/>
                </a:solidFill>
                <a:latin typeface="Andale Mono"/>
              </a:rPr>
              <a:t>...</a:t>
            </a:r>
          </a:p>
          <a:p>
            <a:r>
              <a:rPr lang="es-ES_tradnl" sz="1000" smtClean="0">
                <a:solidFill>
                  <a:schemeClr val="bg1"/>
                </a:solidFill>
                <a:latin typeface="Andale Mono"/>
              </a:rPr>
              <a:t>PartitionWriterPass::branches_to_fcalls() -- Fixing branches:</a:t>
            </a:r>
          </a:p>
          <a:p>
            <a:r>
              <a:rPr lang="es-ES_tradnl" sz="1000" smtClean="0">
                <a:solidFill>
                  <a:schemeClr val="bg1"/>
                </a:solidFill>
                <a:latin typeface="Andale Mono"/>
              </a:rPr>
              <a:t>	to BB entry, moved to function main</a:t>
            </a:r>
          </a:p>
          <a:p>
            <a:r>
              <a:rPr lang="es-ES_tradnl" sz="1000" smtClean="0">
                <a:solidFill>
                  <a:schemeClr val="bg1"/>
                </a:solidFill>
                <a:latin typeface="Andale Mono"/>
              </a:rPr>
              <a:t>	to BB 14, moved to function main1_CPU</a:t>
            </a:r>
          </a:p>
          <a:p>
            <a:r>
              <a:rPr lang="es-ES_tradnl" sz="1000" smtClean="0">
                <a:solidFill>
                  <a:schemeClr val="bg1"/>
                </a:solidFill>
                <a:latin typeface="Andale Mono"/>
              </a:rPr>
              <a:t>PartitionWriterPass::fix_initiator_phis() -- Initiators:</a:t>
            </a:r>
          </a:p>
          <a:p>
            <a:r>
              <a:rPr lang="es-ES_tradnl" sz="1000" smtClean="0">
                <a:solidFill>
                  <a:schemeClr val="bg1"/>
                </a:solidFill>
                <a:latin typeface="Andale Mono"/>
              </a:rPr>
              <a:t>	main2_CPU::5</a:t>
            </a:r>
          </a:p>
          <a:p>
            <a:r>
              <a:rPr lang="es-ES_tradnl" sz="1000" smtClean="0">
                <a:solidFill>
                  <a:schemeClr val="bg1"/>
                </a:solidFill>
                <a:latin typeface="Andale Mono"/>
              </a:rPr>
              <a:t>		2 phis updated</a:t>
            </a:r>
          </a:p>
          <a:p>
            <a:r>
              <a:rPr lang="es-ES_tradnl" sz="1000" smtClean="0">
                <a:solidFill>
                  <a:schemeClr val="bg1"/>
                </a:solidFill>
                <a:latin typeface="Andale Mono"/>
              </a:rPr>
              <a:t>[PartitionWriterPass] Module CPU.part generated</a:t>
            </a:r>
          </a:p>
          <a:p>
            <a:r>
              <a:rPr lang="es-ES_tradnl" sz="1000" smtClean="0">
                <a:solidFill>
                  <a:schemeClr val="bg1"/>
                </a:solidFill>
                <a:latin typeface="Andale Mono"/>
              </a:rPr>
              <a:t>[PartitionWriterPass] Module CPU_SIMD.part generated</a:t>
            </a:r>
          </a:p>
          <a:p>
            <a:r>
              <a:rPr lang="es-ES_tradnl" sz="1000" smtClean="0">
                <a:solidFill>
                  <a:schemeClr val="bg1"/>
                </a:solidFill>
                <a:latin typeface="Andale Mono"/>
              </a:rPr>
              <a:t>Partitioned hello.ir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Preliminary</a:t>
            </a:r>
            <a:r>
              <a:rPr lang="es-ES_tradnl" dirty="0" smtClean="0"/>
              <a:t> </a:t>
            </a:r>
            <a:r>
              <a:rPr lang="es-ES_tradnl" dirty="0" err="1" smtClean="0"/>
              <a:t>results</a:t>
            </a:r>
            <a:endParaRPr lang="es-ES_tradnl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936869-19CC-4464-B3AA-369171577129}" type="slidenum">
              <a:rPr lang="es-ES" smtClean="0"/>
              <a:pPr/>
              <a:t>27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Turning CFGs into callgraphs</a:t>
            </a:r>
            <a:endParaRPr lang="es-ES" dirty="0"/>
          </a:p>
        </p:txBody>
      </p:sp>
      <p:pic>
        <p:nvPicPr>
          <p:cNvPr id="5" name="Imagen 4" descr="performance.eps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 rot="5400000">
            <a:off x="1859973" y="-4083628"/>
            <a:ext cx="9538855" cy="123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Conclusions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936869-19CC-4464-B3AA-369171577129}" type="slidenum">
              <a:rPr lang="es-ES" smtClean="0"/>
              <a:pPr/>
              <a:t>28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Turning CFGs into callgraphs</a:t>
            </a:r>
            <a:endParaRPr lang="es-ES" dirty="0"/>
          </a:p>
        </p:txBody>
      </p:sp>
      <p:sp>
        <p:nvSpPr>
          <p:cNvPr id="5" name="CuadroTexto 4"/>
          <p:cNvSpPr txBox="1"/>
          <p:nvPr/>
        </p:nvSpPr>
        <p:spPr>
          <a:xfrm>
            <a:off x="457200" y="1085195"/>
            <a:ext cx="83820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/>
              <a:buChar char="•"/>
            </a:pPr>
            <a:r>
              <a:rPr lang="es-ES_tradnl" sz="2800" dirty="0" smtClean="0">
                <a:solidFill>
                  <a:srgbClr val="406148"/>
                </a:solidFill>
              </a:rPr>
              <a:t> Compilation toolchain for heterogeneous architectures</a:t>
            </a:r>
          </a:p>
          <a:p>
            <a:pPr>
              <a:buFont typeface="Arial"/>
              <a:buChar char="•"/>
            </a:pPr>
            <a:endParaRPr lang="es-ES_tradnl" sz="2800" dirty="0" smtClean="0">
              <a:solidFill>
                <a:srgbClr val="406148"/>
              </a:solidFill>
            </a:endParaRPr>
          </a:p>
          <a:p>
            <a:pPr>
              <a:buFont typeface="Arial"/>
              <a:buChar char="•"/>
            </a:pPr>
            <a:r>
              <a:rPr lang="es-ES_tradnl" sz="2800" dirty="0" smtClean="0">
                <a:solidFill>
                  <a:srgbClr val="406148"/>
                </a:solidFill>
              </a:rPr>
              <a:t> Code refactoring based on splitting functions into smaller ones.</a:t>
            </a:r>
          </a:p>
          <a:p>
            <a:pPr>
              <a:buFont typeface="Arial"/>
              <a:buChar char="•"/>
            </a:pPr>
            <a:endParaRPr lang="es-ES_tradnl" sz="2800" dirty="0" smtClean="0">
              <a:solidFill>
                <a:srgbClr val="406148"/>
              </a:solidFill>
            </a:endParaRPr>
          </a:p>
          <a:p>
            <a:pPr>
              <a:buFont typeface="Arial"/>
              <a:buChar char="•"/>
            </a:pPr>
            <a:r>
              <a:rPr lang="es-ES_tradnl" sz="2800" dirty="0" smtClean="0">
                <a:solidFill>
                  <a:srgbClr val="406148"/>
                </a:solidFill>
              </a:rPr>
              <a:t> Removed recursion generated by loops being transformed into functions.</a:t>
            </a:r>
          </a:p>
          <a:p>
            <a:pPr>
              <a:buFont typeface="Arial"/>
              <a:buChar char="•"/>
            </a:pPr>
            <a:endParaRPr lang="es-ES_tradnl" sz="2800" dirty="0" smtClean="0">
              <a:solidFill>
                <a:srgbClr val="406148"/>
              </a:solidFill>
            </a:endParaRPr>
          </a:p>
          <a:p>
            <a:pPr>
              <a:buFont typeface="Arial"/>
              <a:buChar char="•"/>
            </a:pPr>
            <a:r>
              <a:rPr lang="es-ES_tradnl" sz="2800" dirty="0" smtClean="0">
                <a:solidFill>
                  <a:srgbClr val="406148"/>
                </a:solidFill>
              </a:rPr>
              <a:t> The function call approach does not introduce a significant overhead so far.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Work</a:t>
            </a:r>
            <a:r>
              <a:rPr lang="es-ES_tradnl" dirty="0" smtClean="0"/>
              <a:t> in </a:t>
            </a:r>
            <a:r>
              <a:rPr lang="es-ES_tradnl" dirty="0" err="1" smtClean="0"/>
              <a:t>progress</a:t>
            </a:r>
            <a:r>
              <a:rPr lang="es-ES_tradnl" dirty="0" smtClean="0"/>
              <a:t>…</a:t>
            </a:r>
            <a:endParaRPr lang="es-ES_tradnl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936869-19CC-4464-B3AA-369171577129}" type="slidenum">
              <a:rPr lang="es-ES" smtClean="0"/>
              <a:pPr/>
              <a:t>29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Turning CFGs into callgraphs</a:t>
            </a:r>
            <a:endParaRPr lang="es-ES" dirty="0"/>
          </a:p>
        </p:txBody>
      </p:sp>
      <p:sp>
        <p:nvSpPr>
          <p:cNvPr id="93" name="CuadroTexto 92"/>
          <p:cNvSpPr txBox="1"/>
          <p:nvPr/>
        </p:nvSpPr>
        <p:spPr>
          <a:xfrm>
            <a:off x="457200" y="897553"/>
            <a:ext cx="8458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dirty="0" smtClean="0">
                <a:solidFill>
                  <a:srgbClr val="406148"/>
                </a:solidFill>
              </a:rPr>
              <a:t>IN THE REFACTORING PASS</a:t>
            </a:r>
          </a:p>
          <a:p>
            <a:endParaRPr lang="es-ES_tradnl" sz="2400" dirty="0" smtClean="0">
              <a:solidFill>
                <a:srgbClr val="406148"/>
              </a:solidFill>
            </a:endParaRPr>
          </a:p>
          <a:p>
            <a:r>
              <a:rPr lang="es-ES_tradnl" sz="2400" dirty="0" err="1" smtClean="0">
                <a:solidFill>
                  <a:srgbClr val="406148"/>
                </a:solidFill>
              </a:rPr>
              <a:t>	Execute</a:t>
            </a:r>
            <a:r>
              <a:rPr lang="es-ES_tradnl" sz="2400" dirty="0" smtClean="0">
                <a:solidFill>
                  <a:srgbClr val="406148"/>
                </a:solidFill>
              </a:rPr>
              <a:t> in a real </a:t>
            </a:r>
            <a:r>
              <a:rPr lang="es-ES_tradnl" sz="2400" dirty="0" err="1" smtClean="0">
                <a:solidFill>
                  <a:srgbClr val="406148"/>
                </a:solidFill>
              </a:rPr>
              <a:t>architecture</a:t>
            </a:r>
            <a:r>
              <a:rPr lang="es-ES_tradnl" sz="2400" dirty="0" smtClean="0">
                <a:solidFill>
                  <a:srgbClr val="406148"/>
                </a:solidFill>
              </a:rPr>
              <a:t> (</a:t>
            </a:r>
            <a:r>
              <a:rPr lang="es-ES_tradnl" sz="2400" dirty="0" err="1" smtClean="0">
                <a:solidFill>
                  <a:srgbClr val="406148"/>
                </a:solidFill>
              </a:rPr>
              <a:t>one</a:t>
            </a:r>
            <a:r>
              <a:rPr lang="es-ES_tradnl" sz="2400" dirty="0" smtClean="0">
                <a:solidFill>
                  <a:srgbClr val="406148"/>
                </a:solidFill>
              </a:rPr>
              <a:t> </a:t>
            </a:r>
            <a:r>
              <a:rPr lang="es-ES_tradnl" sz="2400" dirty="0" err="1" smtClean="0">
                <a:solidFill>
                  <a:srgbClr val="406148"/>
                </a:solidFill>
              </a:rPr>
              <a:t>executable</a:t>
            </a:r>
            <a:r>
              <a:rPr lang="es-ES_tradnl" sz="2400" dirty="0" smtClean="0">
                <a:solidFill>
                  <a:srgbClr val="406148"/>
                </a:solidFill>
              </a:rPr>
              <a:t> </a:t>
            </a:r>
            <a:r>
              <a:rPr lang="es-ES_tradnl" sz="2400" dirty="0" err="1" smtClean="0">
                <a:solidFill>
                  <a:srgbClr val="406148"/>
                </a:solidFill>
              </a:rPr>
              <a:t>per</a:t>
            </a:r>
            <a:r>
              <a:rPr lang="es-ES_tradnl" sz="2400" dirty="0" smtClean="0">
                <a:solidFill>
                  <a:srgbClr val="406148"/>
                </a:solidFill>
              </a:rPr>
              <a:t> </a:t>
            </a:r>
            <a:r>
              <a:rPr lang="es-ES_tradnl" sz="2400" dirty="0" err="1" smtClean="0">
                <a:solidFill>
                  <a:srgbClr val="406148"/>
                </a:solidFill>
              </a:rPr>
              <a:t>device</a:t>
            </a:r>
            <a:r>
              <a:rPr lang="es-ES_tradnl" sz="2400" dirty="0" smtClean="0">
                <a:solidFill>
                  <a:srgbClr val="406148"/>
                </a:solidFill>
              </a:rPr>
              <a:t>)</a:t>
            </a:r>
          </a:p>
          <a:p>
            <a:r>
              <a:rPr lang="es-ES_tradnl" sz="2400" dirty="0" err="1" smtClean="0">
                <a:solidFill>
                  <a:srgbClr val="406148"/>
                </a:solidFill>
              </a:rPr>
              <a:t>	Distributed</a:t>
            </a:r>
            <a:r>
              <a:rPr lang="es-ES_tradnl" sz="2400" dirty="0" smtClean="0">
                <a:solidFill>
                  <a:srgbClr val="406148"/>
                </a:solidFill>
              </a:rPr>
              <a:t> </a:t>
            </a:r>
            <a:r>
              <a:rPr lang="es-ES_tradnl" sz="2400" dirty="0" err="1" smtClean="0">
                <a:solidFill>
                  <a:srgbClr val="406148"/>
                </a:solidFill>
              </a:rPr>
              <a:t>memory</a:t>
            </a:r>
            <a:endParaRPr lang="es-ES_tradnl" sz="2400" dirty="0" smtClean="0">
              <a:solidFill>
                <a:srgbClr val="406148"/>
              </a:solidFill>
            </a:endParaRPr>
          </a:p>
          <a:p>
            <a:r>
              <a:rPr lang="es-ES_tradnl" sz="2400" dirty="0" err="1" smtClean="0">
                <a:solidFill>
                  <a:srgbClr val="406148"/>
                </a:solidFill>
              </a:rPr>
              <a:t>	Automatic</a:t>
            </a:r>
            <a:r>
              <a:rPr lang="es-ES_tradnl" sz="2400" dirty="0" smtClean="0">
                <a:solidFill>
                  <a:srgbClr val="406148"/>
                </a:solidFill>
              </a:rPr>
              <a:t> </a:t>
            </a:r>
            <a:r>
              <a:rPr lang="es-ES_tradnl" sz="2400" dirty="0" err="1" smtClean="0">
                <a:solidFill>
                  <a:srgbClr val="406148"/>
                </a:solidFill>
              </a:rPr>
              <a:t>communications</a:t>
            </a:r>
            <a:endParaRPr lang="es-ES_tradnl" sz="2400" dirty="0" smtClean="0">
              <a:solidFill>
                <a:srgbClr val="406148"/>
              </a:solidFill>
            </a:endParaRPr>
          </a:p>
          <a:p>
            <a:endParaRPr lang="es-ES_tradnl" sz="2400" dirty="0" smtClean="0">
              <a:solidFill>
                <a:srgbClr val="406148"/>
              </a:solidFill>
            </a:endParaRPr>
          </a:p>
          <a:p>
            <a:endParaRPr lang="es-ES_tradnl" sz="2400" dirty="0" smtClean="0">
              <a:solidFill>
                <a:srgbClr val="406148"/>
              </a:solidFill>
            </a:endParaRPr>
          </a:p>
          <a:p>
            <a:r>
              <a:rPr lang="es-ES_tradnl" sz="2400" dirty="0" smtClean="0">
                <a:solidFill>
                  <a:srgbClr val="406148"/>
                </a:solidFill>
              </a:rPr>
              <a:t>IN THE COMPLETE TOOLCHAIN</a:t>
            </a:r>
          </a:p>
          <a:p>
            <a:endParaRPr lang="es-ES_tradnl" sz="2400" dirty="0" smtClean="0">
              <a:solidFill>
                <a:srgbClr val="406148"/>
              </a:solidFill>
            </a:endParaRPr>
          </a:p>
          <a:p>
            <a:r>
              <a:rPr lang="es-ES_tradnl" sz="2400" dirty="0" err="1" smtClean="0">
                <a:solidFill>
                  <a:srgbClr val="406148"/>
                </a:solidFill>
              </a:rPr>
              <a:t>	Identification</a:t>
            </a:r>
            <a:r>
              <a:rPr lang="es-ES_tradnl" sz="2400" dirty="0" smtClean="0">
                <a:solidFill>
                  <a:srgbClr val="406148"/>
                </a:solidFill>
              </a:rPr>
              <a:t> </a:t>
            </a:r>
            <a:r>
              <a:rPr lang="es-ES_tradnl" sz="2400" dirty="0" err="1" smtClean="0">
                <a:solidFill>
                  <a:srgbClr val="406148"/>
                </a:solidFill>
              </a:rPr>
              <a:t>of</a:t>
            </a:r>
            <a:r>
              <a:rPr lang="es-ES_tradnl" sz="2400" dirty="0" smtClean="0">
                <a:solidFill>
                  <a:srgbClr val="406148"/>
                </a:solidFill>
              </a:rPr>
              <a:t> </a:t>
            </a:r>
            <a:r>
              <a:rPr lang="es-ES_tradnl" sz="2400" dirty="0" err="1" smtClean="0">
                <a:solidFill>
                  <a:srgbClr val="406148"/>
                </a:solidFill>
              </a:rPr>
              <a:t>parallelism</a:t>
            </a:r>
            <a:endParaRPr lang="es-ES_tradnl" sz="2400" dirty="0" smtClean="0">
              <a:solidFill>
                <a:srgbClr val="406148"/>
              </a:solidFill>
            </a:endParaRPr>
          </a:p>
          <a:p>
            <a:r>
              <a:rPr lang="es-ES_tradnl" sz="2400" dirty="0" smtClean="0">
                <a:solidFill>
                  <a:srgbClr val="406148"/>
                </a:solidFill>
              </a:rPr>
              <a:t>	Data </a:t>
            </a:r>
            <a:r>
              <a:rPr lang="es-ES_tradnl" sz="2400" dirty="0" err="1" smtClean="0">
                <a:solidFill>
                  <a:srgbClr val="406148"/>
                </a:solidFill>
              </a:rPr>
              <a:t>partitioning</a:t>
            </a:r>
            <a:endParaRPr lang="es-ES_tradnl" sz="2400" dirty="0" smtClean="0">
              <a:solidFill>
                <a:srgbClr val="406148"/>
              </a:solidFill>
            </a:endParaRPr>
          </a:p>
          <a:p>
            <a:r>
              <a:rPr lang="es-ES_tradnl" sz="2400" dirty="0" err="1" smtClean="0">
                <a:solidFill>
                  <a:srgbClr val="406148"/>
                </a:solidFill>
              </a:rPr>
              <a:t>	Improve</a:t>
            </a:r>
            <a:r>
              <a:rPr lang="es-ES_tradnl" sz="2400" dirty="0" smtClean="0">
                <a:solidFill>
                  <a:srgbClr val="406148"/>
                </a:solidFill>
              </a:rPr>
              <a:t> </a:t>
            </a:r>
            <a:r>
              <a:rPr lang="es-ES_tradnl" sz="2400" dirty="0" err="1" smtClean="0">
                <a:solidFill>
                  <a:srgbClr val="406148"/>
                </a:solidFill>
              </a:rPr>
              <a:t>estimation</a:t>
            </a:r>
            <a:r>
              <a:rPr lang="es-ES_tradnl" sz="2400" dirty="0" smtClean="0">
                <a:solidFill>
                  <a:srgbClr val="406148"/>
                </a:solidFill>
              </a:rPr>
              <a:t>, </a:t>
            </a:r>
            <a:r>
              <a:rPr lang="es-ES_tradnl" sz="2400" dirty="0" err="1" smtClean="0">
                <a:solidFill>
                  <a:srgbClr val="406148"/>
                </a:solidFill>
              </a:rPr>
              <a:t>partitioning</a:t>
            </a:r>
            <a:r>
              <a:rPr lang="es-ES_tradnl" sz="2400" dirty="0" smtClean="0">
                <a:solidFill>
                  <a:srgbClr val="406148"/>
                </a:solidFill>
              </a:rPr>
              <a:t> </a:t>
            </a:r>
            <a:r>
              <a:rPr lang="es-ES_tradnl" sz="2400" dirty="0" err="1" smtClean="0">
                <a:solidFill>
                  <a:srgbClr val="406148"/>
                </a:solidFill>
              </a:rPr>
              <a:t>heuristics</a:t>
            </a:r>
            <a:r>
              <a:rPr lang="es-ES_tradnl" sz="2400" dirty="0" smtClean="0">
                <a:solidFill>
                  <a:srgbClr val="406148"/>
                </a:solidFill>
              </a:rPr>
              <a:t>, </a:t>
            </a:r>
            <a:r>
              <a:rPr lang="es-ES_tradnl" sz="2400" dirty="0" err="1" smtClean="0">
                <a:solidFill>
                  <a:srgbClr val="406148"/>
                </a:solidFill>
              </a:rPr>
              <a:t>profiling</a:t>
            </a:r>
            <a:r>
              <a:rPr lang="es-ES_tradnl" sz="2400" dirty="0" smtClean="0">
                <a:solidFill>
                  <a:srgbClr val="406148"/>
                </a:solidFill>
              </a:rPr>
              <a:t>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Outline</a:t>
            </a:r>
            <a:endParaRPr lang="es-ES_tradnl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936869-19CC-4464-B3AA-369171577129}" type="slidenum">
              <a:rPr lang="es-ES" smtClean="0"/>
              <a:pPr/>
              <a:t>3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Turning CFGs into callgraphs</a:t>
            </a:r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533400" y="1302127"/>
            <a:ext cx="83820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s-ES_tradnl" sz="3200" b="1" dirty="0" err="1" smtClean="0">
                <a:solidFill>
                  <a:srgbClr val="406148"/>
                </a:solidFill>
              </a:rPr>
              <a:t>Heterogeneous</a:t>
            </a:r>
            <a:r>
              <a:rPr lang="es-ES_tradnl" sz="3200" b="1" dirty="0" smtClean="0">
                <a:solidFill>
                  <a:srgbClr val="406148"/>
                </a:solidFill>
              </a:rPr>
              <a:t> </a:t>
            </a:r>
            <a:r>
              <a:rPr lang="es-ES_tradnl" sz="3200" b="1" dirty="0" err="1" smtClean="0">
                <a:solidFill>
                  <a:srgbClr val="406148"/>
                </a:solidFill>
              </a:rPr>
              <a:t>High</a:t>
            </a:r>
            <a:r>
              <a:rPr lang="es-ES_tradnl" sz="3200" b="1" dirty="0" smtClean="0">
                <a:solidFill>
                  <a:srgbClr val="406148"/>
                </a:solidFill>
              </a:rPr>
              <a:t> Performance </a:t>
            </a:r>
            <a:r>
              <a:rPr lang="es-ES_tradnl" sz="3200" b="1" dirty="0" err="1" smtClean="0">
                <a:solidFill>
                  <a:srgbClr val="406148"/>
                </a:solidFill>
              </a:rPr>
              <a:t>Computing</a:t>
            </a:r>
            <a:endParaRPr lang="es-ES_tradnl" sz="3200" b="1" dirty="0" smtClean="0">
              <a:solidFill>
                <a:srgbClr val="406148"/>
              </a:solidFill>
            </a:endParaRPr>
          </a:p>
          <a:p>
            <a:pPr marL="457200" indent="-457200">
              <a:buAutoNum type="arabicPeriod"/>
            </a:pPr>
            <a:endParaRPr lang="es-ES_tradnl" sz="3200" dirty="0" smtClean="0">
              <a:solidFill>
                <a:srgbClr val="406148"/>
              </a:solidFill>
            </a:endParaRPr>
          </a:p>
          <a:p>
            <a:pPr marL="457200" indent="-457200"/>
            <a:endParaRPr lang="es-ES_tradnl" sz="3200" dirty="0" smtClean="0">
              <a:solidFill>
                <a:srgbClr val="406148"/>
              </a:solidFill>
            </a:endParaRPr>
          </a:p>
          <a:p>
            <a:pPr marL="457200" indent="-457200">
              <a:buAutoNum type="arabicPeriod"/>
            </a:pPr>
            <a:r>
              <a:rPr lang="es-ES_tradnl" sz="3200" dirty="0" err="1" smtClean="0">
                <a:solidFill>
                  <a:srgbClr val="406148"/>
                </a:solidFill>
              </a:rPr>
              <a:t>Compilation</a:t>
            </a:r>
            <a:r>
              <a:rPr lang="es-ES_tradnl" sz="3200" dirty="0" smtClean="0">
                <a:solidFill>
                  <a:srgbClr val="406148"/>
                </a:solidFill>
              </a:rPr>
              <a:t> </a:t>
            </a:r>
            <a:r>
              <a:rPr lang="es-ES_tradnl" sz="3200" dirty="0" err="1" smtClean="0">
                <a:solidFill>
                  <a:srgbClr val="406148"/>
                </a:solidFill>
              </a:rPr>
              <a:t>toolchain</a:t>
            </a:r>
            <a:endParaRPr lang="es-ES_tradnl" sz="3200" dirty="0" smtClean="0">
              <a:solidFill>
                <a:srgbClr val="406148"/>
              </a:solidFill>
            </a:endParaRPr>
          </a:p>
          <a:p>
            <a:pPr marL="457200" indent="-457200"/>
            <a:endParaRPr lang="es-ES_tradnl" sz="3200" dirty="0" smtClean="0">
              <a:solidFill>
                <a:srgbClr val="406148"/>
              </a:solidFill>
            </a:endParaRPr>
          </a:p>
          <a:p>
            <a:pPr marL="457200" indent="-457200">
              <a:buAutoNum type="arabicPeriod"/>
            </a:pPr>
            <a:endParaRPr lang="es-ES_tradnl" sz="3200" dirty="0" smtClean="0">
              <a:solidFill>
                <a:srgbClr val="406148"/>
              </a:solidFill>
            </a:endParaRPr>
          </a:p>
          <a:p>
            <a:pPr marL="457200" indent="-457200">
              <a:buAutoNum type="arabicPeriod"/>
            </a:pPr>
            <a:r>
              <a:rPr lang="es-ES_tradnl" sz="3200" dirty="0" err="1" smtClean="0">
                <a:solidFill>
                  <a:srgbClr val="406148"/>
                </a:solidFill>
              </a:rPr>
              <a:t>Code</a:t>
            </a:r>
            <a:r>
              <a:rPr lang="es-ES_tradnl" sz="3200" dirty="0" smtClean="0">
                <a:solidFill>
                  <a:srgbClr val="406148"/>
                </a:solidFill>
              </a:rPr>
              <a:t> </a:t>
            </a:r>
            <a:r>
              <a:rPr lang="es-ES_tradnl" sz="3200" dirty="0" err="1" smtClean="0">
                <a:solidFill>
                  <a:srgbClr val="406148"/>
                </a:solidFill>
              </a:rPr>
              <a:t>refactoring</a:t>
            </a:r>
            <a:r>
              <a:rPr lang="es-ES_tradnl" sz="3200" dirty="0" smtClean="0">
                <a:solidFill>
                  <a:srgbClr val="406148"/>
                </a:solidFill>
              </a:rPr>
              <a:t> </a:t>
            </a:r>
            <a:r>
              <a:rPr lang="es-ES_tradnl" sz="3200" dirty="0" err="1" smtClean="0">
                <a:solidFill>
                  <a:srgbClr val="406148"/>
                </a:solidFill>
              </a:rPr>
              <a:t>for</a:t>
            </a:r>
            <a:r>
              <a:rPr lang="es-ES_tradnl" sz="3200" dirty="0" smtClean="0">
                <a:solidFill>
                  <a:srgbClr val="406148"/>
                </a:solidFill>
              </a:rPr>
              <a:t> </a:t>
            </a:r>
            <a:r>
              <a:rPr lang="es-ES_tradnl" sz="3200" dirty="0" err="1" smtClean="0">
                <a:solidFill>
                  <a:srgbClr val="406148"/>
                </a:solidFill>
              </a:rPr>
              <a:t>execution</a:t>
            </a:r>
            <a:r>
              <a:rPr lang="es-ES_tradnl" sz="3200" dirty="0" smtClean="0">
                <a:solidFill>
                  <a:srgbClr val="406148"/>
                </a:solidFill>
              </a:rPr>
              <a:t> in </a:t>
            </a:r>
            <a:r>
              <a:rPr lang="es-ES_tradnl" sz="3200" dirty="0" err="1" smtClean="0">
                <a:solidFill>
                  <a:srgbClr val="406148"/>
                </a:solidFill>
              </a:rPr>
              <a:t>heterogeneous</a:t>
            </a:r>
            <a:r>
              <a:rPr lang="es-ES_tradnl" sz="3200" dirty="0" smtClean="0">
                <a:solidFill>
                  <a:srgbClr val="406148"/>
                </a:solidFill>
              </a:rPr>
              <a:t> platforms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3"/>
          <p:cNvSpPr>
            <a:spLocks noGrp="1"/>
          </p:cNvSpPr>
          <p:nvPr>
            <p:ph type="ftr" sz="quarter" idx="4294967295"/>
          </p:nvPr>
        </p:nvSpPr>
        <p:spPr>
          <a:xfrm>
            <a:off x="228600" y="6477000"/>
            <a:ext cx="8686800" cy="365125"/>
          </a:xfrm>
        </p:spPr>
        <p:txBody>
          <a:bodyPr/>
          <a:lstStyle/>
          <a:p>
            <a:r>
              <a:rPr lang="es-ES" smtClean="0"/>
              <a:t>Turning CFGs into callgraphs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3"/>
          <p:cNvSpPr>
            <a:spLocks noGrp="1"/>
          </p:cNvSpPr>
          <p:nvPr>
            <p:ph type="ftr" sz="quarter" idx="4294967295"/>
          </p:nvPr>
        </p:nvSpPr>
        <p:spPr>
          <a:xfrm>
            <a:off x="228600" y="6477000"/>
            <a:ext cx="8686800" cy="365125"/>
          </a:xfrm>
        </p:spPr>
        <p:txBody>
          <a:bodyPr/>
          <a:lstStyle/>
          <a:p>
            <a:r>
              <a:rPr lang="es-ES" smtClean="0"/>
              <a:t>Turning CFGs into callgraphs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3"/>
          <p:cNvSpPr>
            <a:spLocks noGrp="1"/>
          </p:cNvSpPr>
          <p:nvPr>
            <p:ph type="ftr" sz="quarter" idx="4294967295"/>
          </p:nvPr>
        </p:nvSpPr>
        <p:spPr>
          <a:xfrm>
            <a:off x="228600" y="6477000"/>
            <a:ext cx="8686800" cy="365125"/>
          </a:xfrm>
        </p:spPr>
        <p:txBody>
          <a:bodyPr/>
          <a:lstStyle/>
          <a:p>
            <a:r>
              <a:rPr lang="es-ES" smtClean="0"/>
              <a:t>Turning CFGs into callgraphs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3"/>
          <p:cNvSpPr>
            <a:spLocks noGrp="1"/>
          </p:cNvSpPr>
          <p:nvPr>
            <p:ph type="ftr" sz="quarter" idx="4294967295"/>
          </p:nvPr>
        </p:nvSpPr>
        <p:spPr>
          <a:xfrm>
            <a:off x="228600" y="6477000"/>
            <a:ext cx="8686800" cy="365125"/>
          </a:xfrm>
        </p:spPr>
        <p:txBody>
          <a:bodyPr/>
          <a:lstStyle/>
          <a:p>
            <a:r>
              <a:rPr lang="es-ES" smtClean="0"/>
              <a:t>Turning CFGs into callgraphs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3"/>
          <p:cNvSpPr>
            <a:spLocks noGrp="1"/>
          </p:cNvSpPr>
          <p:nvPr>
            <p:ph type="ftr" sz="quarter" idx="4294967295"/>
          </p:nvPr>
        </p:nvSpPr>
        <p:spPr>
          <a:xfrm>
            <a:off x="228600" y="6477000"/>
            <a:ext cx="8686800" cy="365125"/>
          </a:xfrm>
        </p:spPr>
        <p:txBody>
          <a:bodyPr/>
          <a:lstStyle/>
          <a:p>
            <a:r>
              <a:rPr lang="es-ES" smtClean="0"/>
              <a:t>Turning CFGs into callgraphs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High</a:t>
            </a:r>
            <a:r>
              <a:rPr lang="es-ES_tradnl" dirty="0" smtClean="0"/>
              <a:t> Performance </a:t>
            </a:r>
            <a:r>
              <a:rPr lang="es-ES_tradnl" dirty="0" err="1" smtClean="0"/>
              <a:t>Computing</a:t>
            </a:r>
            <a:r>
              <a:rPr lang="es-ES_tradnl" dirty="0" smtClean="0"/>
              <a:t> &amp; </a:t>
            </a:r>
            <a:r>
              <a:rPr lang="es-ES_tradnl" dirty="0" err="1" smtClean="0"/>
              <a:t>Embedded</a:t>
            </a:r>
            <a:r>
              <a:rPr lang="es-ES_tradnl" dirty="0" smtClean="0"/>
              <a:t> Systems</a:t>
            </a:r>
            <a:endParaRPr lang="es-ES_tradnl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936869-19CC-4464-B3AA-369171577129}" type="slidenum">
              <a:rPr lang="es-ES" smtClean="0"/>
              <a:pPr/>
              <a:t>4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Turning CFGs into callgraphs</a:t>
            </a:r>
            <a:endParaRPr lang="es-ES" dirty="0"/>
          </a:p>
        </p:txBody>
      </p:sp>
      <p:sp>
        <p:nvSpPr>
          <p:cNvPr id="65" name="CuadroTexto 64"/>
          <p:cNvSpPr txBox="1"/>
          <p:nvPr/>
        </p:nvSpPr>
        <p:spPr>
          <a:xfrm>
            <a:off x="2057400" y="5029200"/>
            <a:ext cx="521390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200" dirty="0" err="1" smtClean="0">
                <a:solidFill>
                  <a:srgbClr val="406148"/>
                </a:solidFill>
              </a:rPr>
              <a:t>but</a:t>
            </a:r>
            <a:r>
              <a:rPr lang="es-ES_tradnl" sz="3200" dirty="0" smtClean="0">
                <a:solidFill>
                  <a:srgbClr val="406148"/>
                </a:solidFill>
              </a:rPr>
              <a:t> </a:t>
            </a:r>
            <a:r>
              <a:rPr lang="es-ES_tradnl" sz="3200" dirty="0" err="1" smtClean="0">
                <a:solidFill>
                  <a:srgbClr val="406148"/>
                </a:solidFill>
              </a:rPr>
              <a:t>getting</a:t>
            </a:r>
            <a:r>
              <a:rPr lang="es-ES_tradnl" sz="3200" dirty="0" smtClean="0">
                <a:solidFill>
                  <a:srgbClr val="406148"/>
                </a:solidFill>
              </a:rPr>
              <a:t> </a:t>
            </a:r>
            <a:r>
              <a:rPr lang="es-ES_tradnl" sz="3200" dirty="0" err="1" smtClean="0">
                <a:solidFill>
                  <a:srgbClr val="406148"/>
                </a:solidFill>
              </a:rPr>
              <a:t>closer</a:t>
            </a:r>
            <a:r>
              <a:rPr lang="es-ES_tradnl" sz="3200" dirty="0" smtClean="0">
                <a:solidFill>
                  <a:srgbClr val="406148"/>
                </a:solidFill>
              </a:rPr>
              <a:t> </a:t>
            </a:r>
            <a:r>
              <a:rPr lang="es-ES_tradnl" sz="3200" dirty="0" err="1" smtClean="0">
                <a:solidFill>
                  <a:srgbClr val="406148"/>
                </a:solidFill>
              </a:rPr>
              <a:t>every</a:t>
            </a:r>
            <a:r>
              <a:rPr lang="es-ES_tradnl" sz="3200" dirty="0" smtClean="0">
                <a:solidFill>
                  <a:srgbClr val="406148"/>
                </a:solidFill>
              </a:rPr>
              <a:t> </a:t>
            </a:r>
            <a:r>
              <a:rPr lang="es-ES_tradnl" sz="3200" dirty="0" err="1" smtClean="0">
                <a:solidFill>
                  <a:srgbClr val="406148"/>
                </a:solidFill>
              </a:rPr>
              <a:t>day</a:t>
            </a:r>
            <a:r>
              <a:rPr lang="es-ES_tradnl" sz="3200" dirty="0" smtClean="0">
                <a:solidFill>
                  <a:srgbClr val="406148"/>
                </a:solidFill>
              </a:rPr>
              <a:t>…</a:t>
            </a:r>
          </a:p>
        </p:txBody>
      </p:sp>
      <p:graphicFrame>
        <p:nvGraphicFramePr>
          <p:cNvPr id="66" name="Tabla 65"/>
          <p:cNvGraphicFramePr>
            <a:graphicFrameLocks noGrp="1"/>
          </p:cNvGraphicFramePr>
          <p:nvPr/>
        </p:nvGraphicFramePr>
        <p:xfrm>
          <a:off x="762000" y="1600200"/>
          <a:ext cx="7772400" cy="25146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590800"/>
                <a:gridCol w="2590800"/>
                <a:gridCol w="2590800"/>
              </a:tblGrid>
              <a:tr h="628650">
                <a:tc>
                  <a:txBody>
                    <a:bodyPr/>
                    <a:lstStyle/>
                    <a:p>
                      <a:endParaRPr lang="es-ES_tradnl" sz="2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400" b="1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Embedded</a:t>
                      </a:r>
                      <a:endParaRPr lang="es-ES_tradnl" sz="2400" b="1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400" b="1" i="1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HPC</a:t>
                      </a:r>
                      <a:endParaRPr lang="es-ES_tradnl" sz="2400" b="1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628650">
                <a:tc>
                  <a:txBody>
                    <a:bodyPr/>
                    <a:lstStyle/>
                    <a:p>
                      <a:pPr algn="r"/>
                      <a:r>
                        <a:rPr lang="es-ES_tradnl" sz="2400" b="1" i="1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Type</a:t>
                      </a:r>
                      <a:r>
                        <a:rPr lang="es-ES_tradnl" sz="2400" b="1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s-ES_tradnl" sz="2400" b="1" i="1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of</a:t>
                      </a:r>
                      <a:r>
                        <a:rPr lang="es-ES_tradnl" sz="2400" b="1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s-ES_tradnl" sz="2400" b="1" i="1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processors</a:t>
                      </a:r>
                      <a:endParaRPr lang="es-ES_tradnl" sz="2400" b="1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400" b="1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Heterogeneous</a:t>
                      </a:r>
                      <a:endParaRPr lang="es-ES_tradnl" sz="24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4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Homogeneous</a:t>
                      </a:r>
                      <a:endParaRPr lang="es-ES_tradnl" sz="2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628650">
                <a:tc>
                  <a:txBody>
                    <a:bodyPr/>
                    <a:lstStyle/>
                    <a:p>
                      <a:pPr algn="r"/>
                      <a:r>
                        <a:rPr lang="es-ES_tradnl" sz="2400" b="1" i="1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Size</a:t>
                      </a:r>
                      <a:endParaRPr lang="es-ES_tradnl" sz="2400" b="1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4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Small</a:t>
                      </a:r>
                      <a:endParaRPr lang="es-ES_tradnl" sz="2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400" b="1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Massive</a:t>
                      </a:r>
                      <a:endParaRPr lang="es-ES_tradnl" sz="24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628650">
                <a:tc>
                  <a:txBody>
                    <a:bodyPr/>
                    <a:lstStyle/>
                    <a:p>
                      <a:pPr algn="r"/>
                      <a:r>
                        <a:rPr lang="es-ES_tradnl" sz="2400" b="1" i="1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Memory</a:t>
                      </a:r>
                      <a:endParaRPr lang="es-ES_tradnl" sz="2400" b="1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4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Shared</a:t>
                      </a:r>
                      <a:endParaRPr lang="es-ES_tradnl" sz="2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400" b="1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Distributed</a:t>
                      </a:r>
                      <a:endParaRPr lang="es-ES_tradnl" sz="24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Objectives</a:t>
            </a:r>
            <a:endParaRPr lang="es-ES_tradnl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936869-19CC-4464-B3AA-369171577129}" type="slidenum">
              <a:rPr lang="es-ES" smtClean="0"/>
              <a:pPr/>
              <a:t>5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Turning CFGs into callgraphs</a:t>
            </a:r>
            <a:endParaRPr lang="es-ES" dirty="0"/>
          </a:p>
        </p:txBody>
      </p:sp>
      <p:sp>
        <p:nvSpPr>
          <p:cNvPr id="5" name="CuadroTexto 4"/>
          <p:cNvSpPr txBox="1"/>
          <p:nvPr/>
        </p:nvSpPr>
        <p:spPr>
          <a:xfrm>
            <a:off x="381000" y="838200"/>
            <a:ext cx="8382000" cy="5262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/>
              <a:buChar char="•"/>
            </a:pPr>
            <a:r>
              <a:rPr lang="es-ES_tradnl" sz="2800" dirty="0" smtClean="0">
                <a:solidFill>
                  <a:srgbClr val="406148"/>
                </a:solidFill>
              </a:rPr>
              <a:t> A </a:t>
            </a:r>
            <a:r>
              <a:rPr lang="es-ES_tradnl" sz="2800" b="1" dirty="0" err="1" smtClean="0">
                <a:solidFill>
                  <a:srgbClr val="406148"/>
                </a:solidFill>
              </a:rPr>
              <a:t>code</a:t>
            </a:r>
            <a:r>
              <a:rPr lang="es-ES_tradnl" sz="2800" b="1" dirty="0" smtClean="0">
                <a:solidFill>
                  <a:srgbClr val="406148"/>
                </a:solidFill>
              </a:rPr>
              <a:t> </a:t>
            </a:r>
            <a:r>
              <a:rPr lang="es-ES_tradnl" sz="2800" b="1" dirty="0" err="1" smtClean="0">
                <a:solidFill>
                  <a:srgbClr val="406148"/>
                </a:solidFill>
              </a:rPr>
              <a:t>partitioner</a:t>
            </a:r>
            <a:r>
              <a:rPr lang="es-ES_tradnl" sz="2800" dirty="0" smtClean="0">
                <a:solidFill>
                  <a:srgbClr val="406148"/>
                </a:solidFill>
              </a:rPr>
              <a:t> </a:t>
            </a:r>
            <a:r>
              <a:rPr lang="es-ES_tradnl" sz="2800" dirty="0" err="1" smtClean="0">
                <a:solidFill>
                  <a:srgbClr val="406148"/>
                </a:solidFill>
              </a:rPr>
              <a:t>for</a:t>
            </a:r>
            <a:r>
              <a:rPr lang="es-ES_tradnl" sz="2800" dirty="0" smtClean="0">
                <a:solidFill>
                  <a:srgbClr val="406148"/>
                </a:solidFill>
              </a:rPr>
              <a:t> </a:t>
            </a:r>
            <a:r>
              <a:rPr lang="es-ES_tradnl" sz="2800" dirty="0" err="1" smtClean="0">
                <a:solidFill>
                  <a:srgbClr val="406148"/>
                </a:solidFill>
              </a:rPr>
              <a:t>heterogeneous</a:t>
            </a:r>
            <a:r>
              <a:rPr lang="es-ES_tradnl" sz="2800" dirty="0" smtClean="0">
                <a:solidFill>
                  <a:srgbClr val="406148"/>
                </a:solidFill>
              </a:rPr>
              <a:t> </a:t>
            </a:r>
            <a:r>
              <a:rPr lang="es-ES_tradnl" sz="2800" dirty="0" err="1" smtClean="0">
                <a:solidFill>
                  <a:srgbClr val="406148"/>
                </a:solidFill>
              </a:rPr>
              <a:t>architectures</a:t>
            </a:r>
            <a:r>
              <a:rPr lang="es-ES_tradnl" sz="2800" dirty="0" smtClean="0">
                <a:solidFill>
                  <a:srgbClr val="406148"/>
                </a:solidFill>
              </a:rPr>
              <a:t>.</a:t>
            </a:r>
          </a:p>
          <a:p>
            <a:endParaRPr lang="es-ES_tradnl" sz="2800" dirty="0" smtClean="0">
              <a:solidFill>
                <a:srgbClr val="406148"/>
              </a:solidFill>
            </a:endParaRPr>
          </a:p>
          <a:p>
            <a:pPr>
              <a:buFont typeface="Arial"/>
              <a:buChar char="•"/>
            </a:pPr>
            <a:r>
              <a:rPr lang="es-ES_tradnl" sz="2800" dirty="0" smtClean="0">
                <a:solidFill>
                  <a:srgbClr val="406148"/>
                </a:solidFill>
              </a:rPr>
              <a:t> </a:t>
            </a:r>
            <a:r>
              <a:rPr lang="es-ES_tradnl" sz="2800" dirty="0" err="1" smtClean="0">
                <a:solidFill>
                  <a:srgbClr val="406148"/>
                </a:solidFill>
              </a:rPr>
              <a:t>Easy</a:t>
            </a:r>
            <a:r>
              <a:rPr lang="es-ES_tradnl" sz="2800" dirty="0" smtClean="0">
                <a:solidFill>
                  <a:srgbClr val="406148"/>
                </a:solidFill>
              </a:rPr>
              <a:t> </a:t>
            </a:r>
            <a:r>
              <a:rPr lang="es-ES_tradnl" sz="2800" dirty="0" err="1" smtClean="0">
                <a:solidFill>
                  <a:srgbClr val="406148"/>
                </a:solidFill>
              </a:rPr>
              <a:t>to</a:t>
            </a:r>
            <a:r>
              <a:rPr lang="es-ES_tradnl" sz="2800" dirty="0" smtClean="0">
                <a:solidFill>
                  <a:srgbClr val="406148"/>
                </a:solidFill>
              </a:rPr>
              <a:t> </a:t>
            </a:r>
            <a:r>
              <a:rPr lang="es-ES_tradnl" sz="2800" dirty="0" err="1" smtClean="0">
                <a:solidFill>
                  <a:srgbClr val="406148"/>
                </a:solidFill>
              </a:rPr>
              <a:t>add</a:t>
            </a:r>
            <a:r>
              <a:rPr lang="es-ES_tradnl" sz="2800" dirty="0" smtClean="0">
                <a:solidFill>
                  <a:srgbClr val="406148"/>
                </a:solidFill>
              </a:rPr>
              <a:t> </a:t>
            </a:r>
            <a:r>
              <a:rPr lang="es-ES_tradnl" sz="2800" b="1" dirty="0" err="1" smtClean="0">
                <a:solidFill>
                  <a:srgbClr val="406148"/>
                </a:solidFill>
              </a:rPr>
              <a:t>models</a:t>
            </a:r>
            <a:r>
              <a:rPr lang="es-ES_tradnl" sz="2800" b="1" dirty="0" smtClean="0">
                <a:solidFill>
                  <a:srgbClr val="406148"/>
                </a:solidFill>
              </a:rPr>
              <a:t> </a:t>
            </a:r>
            <a:r>
              <a:rPr lang="es-ES_tradnl" sz="2800" b="1" dirty="0" err="1" smtClean="0">
                <a:solidFill>
                  <a:srgbClr val="406148"/>
                </a:solidFill>
              </a:rPr>
              <a:t>for</a:t>
            </a:r>
            <a:r>
              <a:rPr lang="es-ES_tradnl" sz="2800" b="1" dirty="0" smtClean="0">
                <a:solidFill>
                  <a:srgbClr val="406148"/>
                </a:solidFill>
              </a:rPr>
              <a:t> </a:t>
            </a:r>
            <a:r>
              <a:rPr lang="es-ES_tradnl" sz="2800" b="1" dirty="0" err="1" smtClean="0">
                <a:solidFill>
                  <a:srgbClr val="406148"/>
                </a:solidFill>
              </a:rPr>
              <a:t>new</a:t>
            </a:r>
            <a:r>
              <a:rPr lang="es-ES_tradnl" sz="2800" b="1" dirty="0" smtClean="0">
                <a:solidFill>
                  <a:srgbClr val="406148"/>
                </a:solidFill>
              </a:rPr>
              <a:t> </a:t>
            </a:r>
            <a:r>
              <a:rPr lang="es-ES_tradnl" sz="2800" b="1" dirty="0" err="1" smtClean="0">
                <a:solidFill>
                  <a:srgbClr val="406148"/>
                </a:solidFill>
              </a:rPr>
              <a:t>devices</a:t>
            </a:r>
            <a:r>
              <a:rPr lang="es-ES_tradnl" sz="2800" b="1" dirty="0" smtClean="0">
                <a:solidFill>
                  <a:srgbClr val="406148"/>
                </a:solidFill>
              </a:rPr>
              <a:t> </a:t>
            </a:r>
            <a:r>
              <a:rPr lang="es-ES_tradnl" sz="2800" b="1" dirty="0" err="1" smtClean="0">
                <a:solidFill>
                  <a:srgbClr val="406148"/>
                </a:solidFill>
              </a:rPr>
              <a:t>and</a:t>
            </a:r>
            <a:r>
              <a:rPr lang="es-ES_tradnl" sz="2800" b="1" dirty="0" smtClean="0">
                <a:solidFill>
                  <a:srgbClr val="406148"/>
                </a:solidFill>
              </a:rPr>
              <a:t> </a:t>
            </a:r>
            <a:r>
              <a:rPr lang="es-ES_tradnl" sz="2800" b="1" dirty="0" err="1" smtClean="0">
                <a:solidFill>
                  <a:srgbClr val="406148"/>
                </a:solidFill>
              </a:rPr>
              <a:t>architectures</a:t>
            </a:r>
            <a:r>
              <a:rPr lang="es-ES_tradnl" sz="2800" dirty="0" smtClean="0">
                <a:solidFill>
                  <a:srgbClr val="406148"/>
                </a:solidFill>
              </a:rPr>
              <a:t>.</a:t>
            </a:r>
          </a:p>
          <a:p>
            <a:pPr>
              <a:buFont typeface="Arial"/>
              <a:buChar char="•"/>
            </a:pPr>
            <a:endParaRPr lang="es-ES_tradnl" sz="2800" dirty="0" smtClean="0">
              <a:solidFill>
                <a:srgbClr val="406148"/>
              </a:solidFill>
            </a:endParaRPr>
          </a:p>
          <a:p>
            <a:pPr>
              <a:buFont typeface="Arial"/>
              <a:buChar char="•"/>
            </a:pPr>
            <a:r>
              <a:rPr lang="es-ES_tradnl" sz="2800" dirty="0" smtClean="0">
                <a:solidFill>
                  <a:srgbClr val="406148"/>
                </a:solidFill>
              </a:rPr>
              <a:t> </a:t>
            </a:r>
            <a:r>
              <a:rPr lang="es-ES_tradnl" sz="2800" dirty="0" err="1" smtClean="0">
                <a:solidFill>
                  <a:srgbClr val="406148"/>
                </a:solidFill>
              </a:rPr>
              <a:t>Partitioning</a:t>
            </a:r>
            <a:r>
              <a:rPr lang="es-ES_tradnl" sz="2800" dirty="0" smtClean="0">
                <a:solidFill>
                  <a:srgbClr val="406148"/>
                </a:solidFill>
              </a:rPr>
              <a:t> </a:t>
            </a:r>
            <a:r>
              <a:rPr lang="es-ES_tradnl" sz="2800" dirty="0" err="1" smtClean="0">
                <a:solidFill>
                  <a:srgbClr val="406148"/>
                </a:solidFill>
              </a:rPr>
              <a:t>based</a:t>
            </a:r>
            <a:r>
              <a:rPr lang="es-ES_tradnl" sz="2800" dirty="0" smtClean="0">
                <a:solidFill>
                  <a:srgbClr val="406148"/>
                </a:solidFill>
              </a:rPr>
              <a:t> </a:t>
            </a:r>
            <a:r>
              <a:rPr lang="es-ES_tradnl" sz="2800" dirty="0" err="1" smtClean="0">
                <a:solidFill>
                  <a:srgbClr val="406148"/>
                </a:solidFill>
              </a:rPr>
              <a:t>on</a:t>
            </a:r>
            <a:r>
              <a:rPr lang="es-ES_tradnl" sz="2800" dirty="0" smtClean="0">
                <a:solidFill>
                  <a:srgbClr val="406148"/>
                </a:solidFill>
              </a:rPr>
              <a:t> </a:t>
            </a:r>
            <a:r>
              <a:rPr lang="es-ES_tradnl" sz="2800" b="1" dirty="0" smtClean="0">
                <a:solidFill>
                  <a:srgbClr val="406148"/>
                </a:solidFill>
              </a:rPr>
              <a:t>software </a:t>
            </a:r>
            <a:r>
              <a:rPr lang="es-ES_tradnl" sz="2800" b="1" dirty="0" err="1" smtClean="0">
                <a:solidFill>
                  <a:srgbClr val="406148"/>
                </a:solidFill>
              </a:rPr>
              <a:t>and</a:t>
            </a:r>
            <a:r>
              <a:rPr lang="es-ES_tradnl" sz="2800" b="1" dirty="0" smtClean="0">
                <a:solidFill>
                  <a:srgbClr val="406148"/>
                </a:solidFill>
              </a:rPr>
              <a:t> hardware </a:t>
            </a:r>
            <a:r>
              <a:rPr lang="es-ES_tradnl" sz="2800" dirty="0" err="1" smtClean="0">
                <a:solidFill>
                  <a:srgbClr val="406148"/>
                </a:solidFill>
              </a:rPr>
              <a:t>characteristics</a:t>
            </a:r>
            <a:r>
              <a:rPr lang="es-ES_tradnl" sz="2800" dirty="0" smtClean="0">
                <a:solidFill>
                  <a:srgbClr val="406148"/>
                </a:solidFill>
              </a:rPr>
              <a:t>.</a:t>
            </a:r>
          </a:p>
          <a:p>
            <a:endParaRPr lang="es-ES_tradnl" sz="2800" dirty="0" smtClean="0">
              <a:solidFill>
                <a:srgbClr val="406148"/>
              </a:solidFill>
            </a:endParaRPr>
          </a:p>
          <a:p>
            <a:pPr>
              <a:buFont typeface="Arial"/>
              <a:buChar char="•"/>
            </a:pPr>
            <a:r>
              <a:rPr lang="es-ES_tradnl" sz="2800" dirty="0" smtClean="0">
                <a:solidFill>
                  <a:srgbClr val="406148"/>
                </a:solidFill>
              </a:rPr>
              <a:t> Communications </a:t>
            </a:r>
            <a:r>
              <a:rPr lang="es-ES_tradnl" sz="2800" dirty="0" err="1" smtClean="0">
                <a:solidFill>
                  <a:srgbClr val="406148"/>
                </a:solidFill>
              </a:rPr>
              <a:t>generated</a:t>
            </a:r>
            <a:r>
              <a:rPr lang="es-ES_tradnl" sz="2800" dirty="0" smtClean="0">
                <a:solidFill>
                  <a:srgbClr val="406148"/>
                </a:solidFill>
              </a:rPr>
              <a:t> </a:t>
            </a:r>
            <a:r>
              <a:rPr lang="es-ES_tradnl" sz="2800" dirty="0" err="1" smtClean="0">
                <a:solidFill>
                  <a:srgbClr val="406148"/>
                </a:solidFill>
              </a:rPr>
              <a:t>for</a:t>
            </a:r>
            <a:r>
              <a:rPr lang="es-ES_tradnl" sz="2800" dirty="0" smtClean="0">
                <a:solidFill>
                  <a:srgbClr val="406148"/>
                </a:solidFill>
              </a:rPr>
              <a:t> </a:t>
            </a:r>
            <a:r>
              <a:rPr lang="es-ES_tradnl" sz="2800" b="1" dirty="0" err="1" smtClean="0">
                <a:solidFill>
                  <a:srgbClr val="406148"/>
                </a:solidFill>
              </a:rPr>
              <a:t>distributed</a:t>
            </a:r>
            <a:r>
              <a:rPr lang="es-ES_tradnl" sz="2800" b="1" dirty="0" smtClean="0">
                <a:solidFill>
                  <a:srgbClr val="406148"/>
                </a:solidFill>
              </a:rPr>
              <a:t> </a:t>
            </a:r>
            <a:r>
              <a:rPr lang="es-ES_tradnl" sz="2800" b="1" dirty="0" err="1" smtClean="0">
                <a:solidFill>
                  <a:srgbClr val="406148"/>
                </a:solidFill>
              </a:rPr>
              <a:t>memory</a:t>
            </a:r>
            <a:r>
              <a:rPr lang="es-ES_tradnl" sz="2800" dirty="0" smtClean="0">
                <a:solidFill>
                  <a:srgbClr val="406148"/>
                </a:solidFill>
              </a:rPr>
              <a:t> </a:t>
            </a:r>
            <a:r>
              <a:rPr lang="es-ES_tradnl" sz="2800" dirty="0" err="1" smtClean="0">
                <a:solidFill>
                  <a:srgbClr val="406148"/>
                </a:solidFill>
              </a:rPr>
              <a:t>systems</a:t>
            </a:r>
            <a:r>
              <a:rPr lang="es-ES_tradnl" sz="2800" dirty="0" smtClean="0">
                <a:solidFill>
                  <a:srgbClr val="406148"/>
                </a:solidFill>
              </a:rPr>
              <a:t>.</a:t>
            </a:r>
          </a:p>
          <a:p>
            <a:endParaRPr lang="es-ES_tradnl" sz="2800" dirty="0" smtClean="0">
              <a:solidFill>
                <a:srgbClr val="406148"/>
              </a:solidFill>
            </a:endParaRPr>
          </a:p>
          <a:p>
            <a:pPr>
              <a:buFont typeface="Arial"/>
              <a:buChar char="•"/>
            </a:pPr>
            <a:r>
              <a:rPr lang="es-ES_tradnl" sz="2800" dirty="0" smtClean="0">
                <a:solidFill>
                  <a:srgbClr val="406148"/>
                </a:solidFill>
              </a:rPr>
              <a:t> </a:t>
            </a:r>
            <a:r>
              <a:rPr lang="es-ES_tradnl" sz="2800" b="1" dirty="0" err="1" smtClean="0">
                <a:solidFill>
                  <a:srgbClr val="406148"/>
                </a:solidFill>
              </a:rPr>
              <a:t>Automatic</a:t>
            </a:r>
            <a:r>
              <a:rPr lang="es-ES_tradnl" sz="2800" b="1" dirty="0" smtClean="0">
                <a:solidFill>
                  <a:srgbClr val="406148"/>
                </a:solidFill>
              </a:rPr>
              <a:t> </a:t>
            </a:r>
            <a:r>
              <a:rPr lang="es-ES_tradnl" sz="2800" b="1" dirty="0" err="1" smtClean="0">
                <a:solidFill>
                  <a:srgbClr val="406148"/>
                </a:solidFill>
              </a:rPr>
              <a:t>parallelization</a:t>
            </a:r>
            <a:r>
              <a:rPr lang="es-ES_tradnl" sz="2800" dirty="0" smtClean="0">
                <a:solidFill>
                  <a:srgbClr val="406148"/>
                </a:solidFill>
              </a:rPr>
              <a:t>, </a:t>
            </a:r>
            <a:r>
              <a:rPr lang="es-ES_tradnl" sz="2800" dirty="0" err="1" smtClean="0">
                <a:solidFill>
                  <a:srgbClr val="406148"/>
                </a:solidFill>
              </a:rPr>
              <a:t>both</a:t>
            </a:r>
            <a:r>
              <a:rPr lang="es-ES_tradnl" sz="2800" dirty="0" smtClean="0">
                <a:solidFill>
                  <a:srgbClr val="406148"/>
                </a:solidFill>
              </a:rPr>
              <a:t> </a:t>
            </a:r>
            <a:r>
              <a:rPr lang="es-ES_tradnl" sz="2800" dirty="0" err="1" smtClean="0">
                <a:solidFill>
                  <a:srgbClr val="406148"/>
                </a:solidFill>
              </a:rPr>
              <a:t>functional</a:t>
            </a:r>
            <a:r>
              <a:rPr lang="es-ES_tradnl" sz="2800" dirty="0" smtClean="0">
                <a:solidFill>
                  <a:srgbClr val="406148"/>
                </a:solidFill>
              </a:rPr>
              <a:t> </a:t>
            </a:r>
            <a:r>
              <a:rPr lang="es-ES_tradnl" sz="2800" dirty="0" err="1" smtClean="0">
                <a:solidFill>
                  <a:srgbClr val="406148"/>
                </a:solidFill>
              </a:rPr>
              <a:t>and</a:t>
            </a:r>
            <a:r>
              <a:rPr lang="es-ES_tradnl" sz="2800" dirty="0" smtClean="0">
                <a:solidFill>
                  <a:srgbClr val="406148"/>
                </a:solidFill>
              </a:rPr>
              <a:t> data </a:t>
            </a:r>
            <a:r>
              <a:rPr lang="es-ES_tradnl" sz="2800" dirty="0" err="1" smtClean="0">
                <a:solidFill>
                  <a:srgbClr val="406148"/>
                </a:solidFill>
              </a:rPr>
              <a:t>parallel</a:t>
            </a:r>
            <a:r>
              <a:rPr lang="es-ES_tradnl" sz="2800" dirty="0" smtClean="0">
                <a:solidFill>
                  <a:srgbClr val="406148"/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The</a:t>
            </a:r>
            <a:r>
              <a:rPr lang="es-ES_tradnl" dirty="0" smtClean="0"/>
              <a:t> </a:t>
            </a:r>
            <a:r>
              <a:rPr lang="es-ES_tradnl" dirty="0" err="1" smtClean="0"/>
              <a:t>solution</a:t>
            </a:r>
            <a:r>
              <a:rPr lang="es-ES_tradnl" dirty="0" smtClean="0"/>
              <a:t> </a:t>
            </a:r>
            <a:r>
              <a:rPr lang="es-ES_tradnl" dirty="0" err="1" smtClean="0"/>
              <a:t>under</a:t>
            </a:r>
            <a:r>
              <a:rPr lang="es-ES_tradnl" dirty="0" smtClean="0"/>
              <a:t> </a:t>
            </a:r>
            <a:r>
              <a:rPr lang="es-ES_tradnl" dirty="0" err="1" smtClean="0"/>
              <a:t>research</a:t>
            </a:r>
            <a:endParaRPr lang="es-ES_tradnl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936869-19CC-4464-B3AA-369171577129}" type="slidenum">
              <a:rPr lang="es-ES" smtClean="0"/>
              <a:pPr/>
              <a:t>6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Turning CFGs into callgraphs</a:t>
            </a:r>
            <a:endParaRPr lang="es-ES" dirty="0"/>
          </a:p>
        </p:txBody>
      </p:sp>
      <p:sp>
        <p:nvSpPr>
          <p:cNvPr id="7" name="Flecha abajo 6"/>
          <p:cNvSpPr/>
          <p:nvPr/>
        </p:nvSpPr>
        <p:spPr>
          <a:xfrm>
            <a:off x="4800600" y="1143000"/>
            <a:ext cx="3886200" cy="4800600"/>
          </a:xfrm>
          <a:prstGeom prst="downArrow">
            <a:avLst/>
          </a:prstGeom>
          <a:gradFill>
            <a:gsLst>
              <a:gs pos="0">
                <a:srgbClr val="CFFFE5"/>
              </a:gs>
              <a:gs pos="20000">
                <a:srgbClr val="CFFFE5"/>
              </a:gs>
              <a:gs pos="100000">
                <a:srgbClr val="5C8B67"/>
              </a:gs>
            </a:gsLst>
          </a:gradFill>
          <a:ln>
            <a:solidFill>
              <a:srgbClr val="40614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2800"/>
          </a:p>
        </p:txBody>
      </p:sp>
      <p:sp>
        <p:nvSpPr>
          <p:cNvPr id="9" name="Rectángulo 8"/>
          <p:cNvSpPr/>
          <p:nvPr/>
        </p:nvSpPr>
        <p:spPr>
          <a:xfrm rot="10800000" flipV="1">
            <a:off x="1524000" y="1600200"/>
            <a:ext cx="2088728" cy="533399"/>
          </a:xfrm>
          <a:prstGeom prst="rect">
            <a:avLst/>
          </a:prstGeom>
          <a:solidFill>
            <a:srgbClr val="C8FFFA"/>
          </a:solidFill>
          <a:ln>
            <a:solidFill>
              <a:srgbClr val="40614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2800" dirty="0" smtClean="0">
                <a:solidFill>
                  <a:srgbClr val="406148"/>
                </a:solidFill>
              </a:rPr>
              <a:t>FRONT END</a:t>
            </a:r>
            <a:endParaRPr lang="es-ES_tradnl" sz="2800" dirty="0">
              <a:solidFill>
                <a:srgbClr val="406148"/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 rot="10800000" flipV="1">
            <a:off x="1524000" y="2667000"/>
            <a:ext cx="2088727" cy="1143000"/>
          </a:xfrm>
          <a:prstGeom prst="rect">
            <a:avLst/>
          </a:prstGeom>
          <a:solidFill>
            <a:srgbClr val="C8FFFA"/>
          </a:solidFill>
          <a:ln>
            <a:solidFill>
              <a:srgbClr val="40614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2800" dirty="0" err="1" smtClean="0">
                <a:solidFill>
                  <a:srgbClr val="406148"/>
                </a:solidFill>
              </a:rPr>
              <a:t>optimization</a:t>
            </a:r>
            <a:r>
              <a:rPr lang="es-ES_tradnl" sz="2800" dirty="0" smtClean="0">
                <a:solidFill>
                  <a:srgbClr val="406148"/>
                </a:solidFill>
              </a:rPr>
              <a:t> </a:t>
            </a:r>
            <a:r>
              <a:rPr lang="es-ES_tradnl" sz="2800" dirty="0" err="1" smtClean="0">
                <a:solidFill>
                  <a:srgbClr val="406148"/>
                </a:solidFill>
              </a:rPr>
              <a:t>passes</a:t>
            </a:r>
            <a:endParaRPr lang="es-ES_tradnl" sz="2800" dirty="0">
              <a:solidFill>
                <a:srgbClr val="406148"/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 rot="10800000" flipV="1">
            <a:off x="1524000" y="4343400"/>
            <a:ext cx="2088727" cy="609600"/>
          </a:xfrm>
          <a:prstGeom prst="rect">
            <a:avLst/>
          </a:prstGeom>
          <a:solidFill>
            <a:srgbClr val="C8FFFA"/>
          </a:solidFill>
          <a:ln>
            <a:solidFill>
              <a:srgbClr val="40614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2800" dirty="0" smtClean="0">
                <a:solidFill>
                  <a:srgbClr val="406148"/>
                </a:solidFill>
              </a:rPr>
              <a:t>BACK END</a:t>
            </a:r>
            <a:endParaRPr lang="es-ES_tradnl" sz="2800" dirty="0">
              <a:solidFill>
                <a:srgbClr val="406148"/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306480" y="762000"/>
            <a:ext cx="25891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800" dirty="0" smtClean="0">
                <a:solidFill>
                  <a:srgbClr val="406148"/>
                </a:solidFill>
              </a:rPr>
              <a:t>C, C++, </a:t>
            </a:r>
            <a:r>
              <a:rPr lang="es-ES_tradnl" sz="2800" dirty="0" err="1" smtClean="0">
                <a:solidFill>
                  <a:srgbClr val="406148"/>
                </a:solidFill>
              </a:rPr>
              <a:t>Fortran</a:t>
            </a:r>
            <a:r>
              <a:rPr lang="es-ES_tradnl" sz="2800" dirty="0" smtClean="0">
                <a:solidFill>
                  <a:srgbClr val="406148"/>
                </a:solidFill>
              </a:rPr>
              <a:t>…</a:t>
            </a:r>
          </a:p>
          <a:p>
            <a:endParaRPr lang="es-ES_tradnl" sz="2800" dirty="0" smtClean="0"/>
          </a:p>
        </p:txBody>
      </p:sp>
      <p:sp>
        <p:nvSpPr>
          <p:cNvPr id="13" name="CuadroTexto 12"/>
          <p:cNvSpPr txBox="1"/>
          <p:nvPr/>
        </p:nvSpPr>
        <p:spPr>
          <a:xfrm>
            <a:off x="1176448" y="2133600"/>
            <a:ext cx="13381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800" dirty="0" smtClean="0">
                <a:solidFill>
                  <a:srgbClr val="406148"/>
                </a:solidFill>
              </a:rPr>
              <a:t>LLVM IR</a:t>
            </a:r>
          </a:p>
          <a:p>
            <a:endParaRPr lang="es-ES_tradnl" sz="2800" dirty="0" smtClean="0"/>
          </a:p>
        </p:txBody>
      </p:sp>
      <p:sp>
        <p:nvSpPr>
          <p:cNvPr id="14" name="CuadroTexto 13"/>
          <p:cNvSpPr txBox="1"/>
          <p:nvPr/>
        </p:nvSpPr>
        <p:spPr>
          <a:xfrm>
            <a:off x="1219200" y="3810000"/>
            <a:ext cx="13381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800" dirty="0" smtClean="0">
                <a:solidFill>
                  <a:srgbClr val="406148"/>
                </a:solidFill>
              </a:rPr>
              <a:t>LLVM IR</a:t>
            </a:r>
          </a:p>
          <a:p>
            <a:endParaRPr lang="es-ES_tradnl" sz="2800" dirty="0" smtClean="0"/>
          </a:p>
        </p:txBody>
      </p:sp>
      <p:sp>
        <p:nvSpPr>
          <p:cNvPr id="15" name="CuadroTexto 14"/>
          <p:cNvSpPr txBox="1"/>
          <p:nvPr/>
        </p:nvSpPr>
        <p:spPr>
          <a:xfrm>
            <a:off x="533400" y="5117068"/>
            <a:ext cx="20019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800" dirty="0" err="1" smtClean="0">
                <a:solidFill>
                  <a:srgbClr val="406148"/>
                </a:solidFill>
              </a:rPr>
              <a:t>asm</a:t>
            </a:r>
            <a:r>
              <a:rPr lang="es-ES_tradnl" sz="2800" dirty="0" smtClean="0">
                <a:solidFill>
                  <a:srgbClr val="406148"/>
                </a:solidFill>
              </a:rPr>
              <a:t>, VHDL…</a:t>
            </a:r>
          </a:p>
          <a:p>
            <a:endParaRPr lang="es-ES_tradnl" sz="2800" dirty="0" smtClean="0"/>
          </a:p>
        </p:txBody>
      </p:sp>
      <p:sp>
        <p:nvSpPr>
          <p:cNvPr id="16" name="Flecha abajo 15"/>
          <p:cNvSpPr/>
          <p:nvPr/>
        </p:nvSpPr>
        <p:spPr>
          <a:xfrm>
            <a:off x="2469727" y="1219200"/>
            <a:ext cx="304800" cy="533400"/>
          </a:xfrm>
          <a:prstGeom prst="downArrow">
            <a:avLst/>
          </a:prstGeom>
          <a:gradFill>
            <a:gsLst>
              <a:gs pos="0">
                <a:srgbClr val="5C8B67"/>
              </a:gs>
              <a:gs pos="80000">
                <a:srgbClr val="CFFFE5"/>
              </a:gs>
              <a:gs pos="100000">
                <a:srgbClr val="CFFFE5"/>
              </a:gs>
            </a:gsLst>
          </a:gradFill>
          <a:ln>
            <a:solidFill>
              <a:srgbClr val="40614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2800"/>
          </a:p>
        </p:txBody>
      </p:sp>
      <p:sp>
        <p:nvSpPr>
          <p:cNvPr id="17" name="Flecha abajo 16"/>
          <p:cNvSpPr/>
          <p:nvPr/>
        </p:nvSpPr>
        <p:spPr>
          <a:xfrm>
            <a:off x="2469727" y="3810000"/>
            <a:ext cx="349673" cy="685800"/>
          </a:xfrm>
          <a:prstGeom prst="downArrow">
            <a:avLst/>
          </a:prstGeom>
          <a:gradFill>
            <a:gsLst>
              <a:gs pos="0">
                <a:srgbClr val="5C8B67"/>
              </a:gs>
              <a:gs pos="80000">
                <a:srgbClr val="CFFFE5"/>
              </a:gs>
              <a:gs pos="100000">
                <a:srgbClr val="CFFFE5"/>
              </a:gs>
            </a:gsLst>
          </a:gradFill>
          <a:ln>
            <a:solidFill>
              <a:srgbClr val="40614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2800"/>
          </a:p>
        </p:txBody>
      </p:sp>
      <p:sp>
        <p:nvSpPr>
          <p:cNvPr id="18" name="Flecha abajo 17"/>
          <p:cNvSpPr/>
          <p:nvPr/>
        </p:nvSpPr>
        <p:spPr>
          <a:xfrm>
            <a:off x="2469728" y="4953000"/>
            <a:ext cx="304800" cy="762000"/>
          </a:xfrm>
          <a:prstGeom prst="downArrow">
            <a:avLst/>
          </a:prstGeom>
          <a:gradFill>
            <a:gsLst>
              <a:gs pos="0">
                <a:srgbClr val="5C8B67"/>
              </a:gs>
              <a:gs pos="80000">
                <a:srgbClr val="CFFFE5"/>
              </a:gs>
              <a:gs pos="100000">
                <a:srgbClr val="CFFFE5"/>
              </a:gs>
            </a:gsLst>
          </a:gradFill>
          <a:ln>
            <a:solidFill>
              <a:srgbClr val="40614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2800"/>
          </a:p>
        </p:txBody>
      </p:sp>
      <p:sp>
        <p:nvSpPr>
          <p:cNvPr id="19" name="Flecha abajo 18"/>
          <p:cNvSpPr/>
          <p:nvPr/>
        </p:nvSpPr>
        <p:spPr>
          <a:xfrm>
            <a:off x="2469728" y="2120900"/>
            <a:ext cx="304800" cy="762000"/>
          </a:xfrm>
          <a:prstGeom prst="downArrow">
            <a:avLst/>
          </a:prstGeom>
          <a:gradFill>
            <a:gsLst>
              <a:gs pos="0">
                <a:srgbClr val="5C8B67"/>
              </a:gs>
              <a:gs pos="80000">
                <a:srgbClr val="CFFFE5"/>
              </a:gs>
              <a:gs pos="100000">
                <a:srgbClr val="CFFFE5"/>
              </a:gs>
            </a:gsLst>
          </a:gradFill>
          <a:ln>
            <a:solidFill>
              <a:srgbClr val="40614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2800"/>
          </a:p>
        </p:txBody>
      </p:sp>
      <p:sp>
        <p:nvSpPr>
          <p:cNvPr id="20" name="Rectángulo 19"/>
          <p:cNvSpPr/>
          <p:nvPr/>
        </p:nvSpPr>
        <p:spPr>
          <a:xfrm>
            <a:off x="4755728" y="1066800"/>
            <a:ext cx="3931072" cy="4953000"/>
          </a:xfrm>
          <a:prstGeom prst="rect">
            <a:avLst/>
          </a:prstGeom>
          <a:noFill/>
          <a:ln>
            <a:solidFill>
              <a:srgbClr val="40614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2800"/>
          </a:p>
        </p:txBody>
      </p:sp>
      <p:cxnSp>
        <p:nvCxnSpPr>
          <p:cNvPr id="21" name="Conector recto 20"/>
          <p:cNvCxnSpPr>
            <a:stCxn id="10" idx="1"/>
          </p:cNvCxnSpPr>
          <p:nvPr/>
        </p:nvCxnSpPr>
        <p:spPr>
          <a:xfrm flipV="1">
            <a:off x="3612727" y="1066800"/>
            <a:ext cx="1143001" cy="2171700"/>
          </a:xfrm>
          <a:prstGeom prst="line">
            <a:avLst/>
          </a:prstGeom>
          <a:ln>
            <a:solidFill>
              <a:srgbClr val="5C8B6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/>
          <p:cNvCxnSpPr>
            <a:stCxn id="10" idx="1"/>
          </p:cNvCxnSpPr>
          <p:nvPr/>
        </p:nvCxnSpPr>
        <p:spPr>
          <a:xfrm>
            <a:off x="3612727" y="3238500"/>
            <a:ext cx="1143001" cy="2552700"/>
          </a:xfrm>
          <a:prstGeom prst="line">
            <a:avLst/>
          </a:prstGeom>
          <a:ln>
            <a:solidFill>
              <a:srgbClr val="5C8B6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uadroTexto 22"/>
          <p:cNvSpPr txBox="1"/>
          <p:nvPr/>
        </p:nvSpPr>
        <p:spPr>
          <a:xfrm>
            <a:off x="5964900" y="1143000"/>
            <a:ext cx="13914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800" dirty="0" err="1" smtClean="0">
                <a:solidFill>
                  <a:srgbClr val="CFFFE5"/>
                </a:solidFill>
              </a:rPr>
              <a:t>Profiling</a:t>
            </a:r>
            <a:endParaRPr lang="es-ES_tradnl" sz="2800" dirty="0" smtClean="0">
              <a:solidFill>
                <a:srgbClr val="CFFFE5"/>
              </a:solidFill>
            </a:endParaRPr>
          </a:p>
          <a:p>
            <a:endParaRPr lang="es-ES_tradnl" sz="2800" dirty="0" smtClean="0"/>
          </a:p>
        </p:txBody>
      </p:sp>
      <p:sp>
        <p:nvSpPr>
          <p:cNvPr id="24" name="CuadroTexto 23"/>
          <p:cNvSpPr txBox="1"/>
          <p:nvPr/>
        </p:nvSpPr>
        <p:spPr>
          <a:xfrm>
            <a:off x="5841356" y="1953816"/>
            <a:ext cx="17373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800" dirty="0" err="1" smtClean="0">
                <a:solidFill>
                  <a:srgbClr val="CFFFE5"/>
                </a:solidFill>
              </a:rPr>
              <a:t>Estimation</a:t>
            </a:r>
            <a:endParaRPr lang="es-ES_tradnl" sz="2800" dirty="0" smtClean="0">
              <a:solidFill>
                <a:srgbClr val="CFFFE5"/>
              </a:solidFill>
            </a:endParaRPr>
          </a:p>
          <a:p>
            <a:endParaRPr lang="es-ES_tradnl" sz="2800" dirty="0" smtClean="0"/>
          </a:p>
        </p:txBody>
      </p:sp>
      <p:sp>
        <p:nvSpPr>
          <p:cNvPr id="25" name="CuadroTexto 24"/>
          <p:cNvSpPr txBox="1"/>
          <p:nvPr/>
        </p:nvSpPr>
        <p:spPr>
          <a:xfrm>
            <a:off x="5791200" y="2764632"/>
            <a:ext cx="187781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sz="2800" dirty="0" err="1" smtClean="0">
                <a:solidFill>
                  <a:srgbClr val="406148"/>
                </a:solidFill>
              </a:rPr>
              <a:t>Partitioning</a:t>
            </a:r>
            <a:endParaRPr lang="es-ES_tradnl" sz="2800" dirty="0" smtClean="0">
              <a:solidFill>
                <a:srgbClr val="406148"/>
              </a:solidFill>
            </a:endParaRPr>
          </a:p>
          <a:p>
            <a:pPr algn="ctr"/>
            <a:r>
              <a:rPr lang="es-ES_tradnl" sz="2800" dirty="0" smtClean="0">
                <a:solidFill>
                  <a:srgbClr val="406148"/>
                </a:solidFill>
              </a:rPr>
              <a:t>&amp;</a:t>
            </a:r>
          </a:p>
          <a:p>
            <a:pPr algn="ctr"/>
            <a:r>
              <a:rPr lang="es-ES_tradnl" sz="2800" dirty="0" err="1" smtClean="0">
                <a:solidFill>
                  <a:srgbClr val="406148"/>
                </a:solidFill>
              </a:rPr>
              <a:t>Mapping</a:t>
            </a:r>
            <a:endParaRPr lang="es-ES_tradnl" sz="2800" dirty="0" smtClean="0">
              <a:solidFill>
                <a:srgbClr val="406148"/>
              </a:solidFill>
            </a:endParaRPr>
          </a:p>
          <a:p>
            <a:endParaRPr lang="es-ES_tradnl" sz="2800" dirty="0" smtClean="0"/>
          </a:p>
        </p:txBody>
      </p:sp>
      <p:sp>
        <p:nvSpPr>
          <p:cNvPr id="26" name="CuadroTexto 25"/>
          <p:cNvSpPr txBox="1"/>
          <p:nvPr/>
        </p:nvSpPr>
        <p:spPr>
          <a:xfrm>
            <a:off x="5831651" y="4191000"/>
            <a:ext cx="177840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sz="2800" dirty="0" err="1" smtClean="0">
                <a:solidFill>
                  <a:srgbClr val="406148"/>
                </a:solidFill>
              </a:rPr>
              <a:t>Code</a:t>
            </a:r>
            <a:endParaRPr lang="es-ES_tradnl" sz="2800" dirty="0" smtClean="0">
              <a:solidFill>
                <a:srgbClr val="406148"/>
              </a:solidFill>
            </a:endParaRPr>
          </a:p>
          <a:p>
            <a:pPr algn="ctr"/>
            <a:r>
              <a:rPr lang="es-ES_tradnl" sz="2800" dirty="0" err="1" smtClean="0">
                <a:solidFill>
                  <a:srgbClr val="406148"/>
                </a:solidFill>
              </a:rPr>
              <a:t>refactoring</a:t>
            </a:r>
            <a:endParaRPr lang="es-ES_tradnl" sz="2800" dirty="0" smtClean="0">
              <a:solidFill>
                <a:srgbClr val="406148"/>
              </a:solidFill>
            </a:endParaRPr>
          </a:p>
          <a:p>
            <a:endParaRPr lang="es-ES_tradnl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Outline</a:t>
            </a:r>
            <a:endParaRPr lang="es-ES_tradnl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936869-19CC-4464-B3AA-369171577129}" type="slidenum">
              <a:rPr lang="es-ES" smtClean="0"/>
              <a:pPr/>
              <a:t>7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Turning CFGs into callgraphs</a:t>
            </a:r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533400" y="1302127"/>
            <a:ext cx="83820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s-ES_tradnl" sz="3200" dirty="0" err="1" smtClean="0">
                <a:solidFill>
                  <a:srgbClr val="406148"/>
                </a:solidFill>
              </a:rPr>
              <a:t>Heterogeneous</a:t>
            </a:r>
            <a:r>
              <a:rPr lang="es-ES_tradnl" sz="3200" dirty="0" smtClean="0">
                <a:solidFill>
                  <a:srgbClr val="406148"/>
                </a:solidFill>
              </a:rPr>
              <a:t> </a:t>
            </a:r>
            <a:r>
              <a:rPr lang="es-ES_tradnl" sz="3200" dirty="0" err="1" smtClean="0">
                <a:solidFill>
                  <a:srgbClr val="406148"/>
                </a:solidFill>
              </a:rPr>
              <a:t>High</a:t>
            </a:r>
            <a:r>
              <a:rPr lang="es-ES_tradnl" sz="3200" dirty="0" smtClean="0">
                <a:solidFill>
                  <a:srgbClr val="406148"/>
                </a:solidFill>
              </a:rPr>
              <a:t> Performance </a:t>
            </a:r>
            <a:r>
              <a:rPr lang="es-ES_tradnl" sz="3200" dirty="0" err="1" smtClean="0">
                <a:solidFill>
                  <a:srgbClr val="406148"/>
                </a:solidFill>
              </a:rPr>
              <a:t>Computing</a:t>
            </a:r>
            <a:endParaRPr lang="es-ES_tradnl" sz="3200" dirty="0" smtClean="0">
              <a:solidFill>
                <a:srgbClr val="406148"/>
              </a:solidFill>
            </a:endParaRPr>
          </a:p>
          <a:p>
            <a:pPr marL="457200" indent="-457200">
              <a:buAutoNum type="arabicPeriod"/>
            </a:pPr>
            <a:endParaRPr lang="es-ES_tradnl" sz="3200" dirty="0" smtClean="0">
              <a:solidFill>
                <a:srgbClr val="406148"/>
              </a:solidFill>
            </a:endParaRPr>
          </a:p>
          <a:p>
            <a:pPr marL="457200" indent="-457200"/>
            <a:endParaRPr lang="es-ES_tradnl" sz="3200" dirty="0" smtClean="0">
              <a:solidFill>
                <a:srgbClr val="406148"/>
              </a:solidFill>
            </a:endParaRPr>
          </a:p>
          <a:p>
            <a:pPr marL="457200" indent="-457200">
              <a:buAutoNum type="arabicPeriod"/>
            </a:pPr>
            <a:r>
              <a:rPr lang="es-ES_tradnl" sz="3200" b="1" dirty="0" err="1" smtClean="0">
                <a:solidFill>
                  <a:srgbClr val="406148"/>
                </a:solidFill>
              </a:rPr>
              <a:t>Compilation</a:t>
            </a:r>
            <a:r>
              <a:rPr lang="es-ES_tradnl" sz="3200" b="1" dirty="0" smtClean="0">
                <a:solidFill>
                  <a:srgbClr val="406148"/>
                </a:solidFill>
              </a:rPr>
              <a:t> </a:t>
            </a:r>
            <a:r>
              <a:rPr lang="es-ES_tradnl" sz="3200" b="1" dirty="0" err="1" smtClean="0">
                <a:solidFill>
                  <a:srgbClr val="406148"/>
                </a:solidFill>
              </a:rPr>
              <a:t>toolchain</a:t>
            </a:r>
            <a:endParaRPr lang="es-ES_tradnl" sz="3200" b="1" dirty="0" smtClean="0">
              <a:solidFill>
                <a:srgbClr val="406148"/>
              </a:solidFill>
            </a:endParaRPr>
          </a:p>
          <a:p>
            <a:pPr marL="457200" indent="-457200"/>
            <a:endParaRPr lang="es-ES_tradnl" sz="3200" dirty="0" smtClean="0">
              <a:solidFill>
                <a:srgbClr val="406148"/>
              </a:solidFill>
            </a:endParaRPr>
          </a:p>
          <a:p>
            <a:pPr marL="457200" indent="-457200">
              <a:buAutoNum type="arabicPeriod"/>
            </a:pPr>
            <a:endParaRPr lang="es-ES_tradnl" sz="3200" dirty="0" smtClean="0">
              <a:solidFill>
                <a:srgbClr val="406148"/>
              </a:solidFill>
            </a:endParaRPr>
          </a:p>
          <a:p>
            <a:pPr marL="457200" indent="-457200">
              <a:buAutoNum type="arabicPeriod"/>
            </a:pPr>
            <a:r>
              <a:rPr lang="es-ES_tradnl" sz="3200" dirty="0" err="1" smtClean="0">
                <a:solidFill>
                  <a:srgbClr val="406148"/>
                </a:solidFill>
              </a:rPr>
              <a:t>Code</a:t>
            </a:r>
            <a:r>
              <a:rPr lang="es-ES_tradnl" sz="3200" dirty="0" smtClean="0">
                <a:solidFill>
                  <a:srgbClr val="406148"/>
                </a:solidFill>
              </a:rPr>
              <a:t> </a:t>
            </a:r>
            <a:r>
              <a:rPr lang="es-ES_tradnl" sz="3200" dirty="0" err="1" smtClean="0">
                <a:solidFill>
                  <a:srgbClr val="406148"/>
                </a:solidFill>
              </a:rPr>
              <a:t>refactoring</a:t>
            </a:r>
            <a:r>
              <a:rPr lang="es-ES_tradnl" sz="3200" dirty="0" smtClean="0">
                <a:solidFill>
                  <a:srgbClr val="406148"/>
                </a:solidFill>
              </a:rPr>
              <a:t> </a:t>
            </a:r>
            <a:r>
              <a:rPr lang="es-ES_tradnl" sz="3200" dirty="0" err="1" smtClean="0">
                <a:solidFill>
                  <a:srgbClr val="406148"/>
                </a:solidFill>
              </a:rPr>
              <a:t>for</a:t>
            </a:r>
            <a:r>
              <a:rPr lang="es-ES_tradnl" sz="3200" dirty="0" smtClean="0">
                <a:solidFill>
                  <a:srgbClr val="406148"/>
                </a:solidFill>
              </a:rPr>
              <a:t> </a:t>
            </a:r>
            <a:r>
              <a:rPr lang="es-ES_tradnl" sz="3200" dirty="0" err="1" smtClean="0">
                <a:solidFill>
                  <a:srgbClr val="406148"/>
                </a:solidFill>
              </a:rPr>
              <a:t>execution</a:t>
            </a:r>
            <a:r>
              <a:rPr lang="es-ES_tradnl" sz="3200" dirty="0" smtClean="0">
                <a:solidFill>
                  <a:srgbClr val="406148"/>
                </a:solidFill>
              </a:rPr>
              <a:t> in </a:t>
            </a:r>
            <a:r>
              <a:rPr lang="es-ES_tradnl" sz="3200" dirty="0" err="1" smtClean="0">
                <a:solidFill>
                  <a:srgbClr val="406148"/>
                </a:solidFill>
              </a:rPr>
              <a:t>heterogeneous</a:t>
            </a:r>
            <a:r>
              <a:rPr lang="es-ES_tradnl" sz="3200" dirty="0" smtClean="0">
                <a:solidFill>
                  <a:srgbClr val="406148"/>
                </a:solidFill>
              </a:rPr>
              <a:t> platforms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LLVM-</a:t>
            </a:r>
            <a:r>
              <a:rPr lang="es-ES_tradnl" dirty="0" err="1" smtClean="0"/>
              <a:t>based</a:t>
            </a:r>
            <a:r>
              <a:rPr lang="es-ES_tradnl" dirty="0" smtClean="0"/>
              <a:t> </a:t>
            </a:r>
            <a:r>
              <a:rPr lang="es-ES_tradnl" dirty="0" err="1" smtClean="0"/>
              <a:t>compilation</a:t>
            </a:r>
            <a:r>
              <a:rPr lang="es-ES_tradnl" dirty="0" smtClean="0"/>
              <a:t> </a:t>
            </a:r>
            <a:r>
              <a:rPr lang="es-ES_tradnl" dirty="0" err="1" smtClean="0"/>
              <a:t>toolchain</a:t>
            </a:r>
            <a:endParaRPr lang="es-ES_tradnl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936869-19CC-4464-B3AA-369171577129}" type="slidenum">
              <a:rPr lang="es-ES" smtClean="0"/>
              <a:pPr/>
              <a:t>8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Turning CFGs into callgraphs</a:t>
            </a:r>
            <a:endParaRPr lang="es-ES" dirty="0"/>
          </a:p>
        </p:txBody>
      </p:sp>
      <p:sp>
        <p:nvSpPr>
          <p:cNvPr id="30" name="Recortar rectángulo de esquina sencilla 29"/>
          <p:cNvSpPr/>
          <p:nvPr/>
        </p:nvSpPr>
        <p:spPr>
          <a:xfrm>
            <a:off x="381000" y="838200"/>
            <a:ext cx="838200" cy="609600"/>
          </a:xfrm>
          <a:prstGeom prst="snip1Rect">
            <a:avLst/>
          </a:prstGeom>
          <a:solidFill>
            <a:schemeClr val="bg1">
              <a:lumMod val="75000"/>
            </a:schemeClr>
          </a:solidFill>
          <a:ln>
            <a:solidFill>
              <a:srgbClr val="40614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400" dirty="0" smtClean="0">
                <a:solidFill>
                  <a:srgbClr val="406148"/>
                </a:solidFill>
              </a:rPr>
              <a:t>Module 1</a:t>
            </a:r>
            <a:endParaRPr lang="es-ES_tradnl" sz="1400" dirty="0">
              <a:solidFill>
                <a:srgbClr val="406148"/>
              </a:solidFill>
            </a:endParaRPr>
          </a:p>
        </p:txBody>
      </p:sp>
      <p:sp>
        <p:nvSpPr>
          <p:cNvPr id="31" name="Recortar rectángulo de esquina sencilla 30"/>
          <p:cNvSpPr/>
          <p:nvPr/>
        </p:nvSpPr>
        <p:spPr>
          <a:xfrm>
            <a:off x="381000" y="2209800"/>
            <a:ext cx="838200" cy="685800"/>
          </a:xfrm>
          <a:prstGeom prst="snip1Rect">
            <a:avLst/>
          </a:prstGeom>
          <a:solidFill>
            <a:schemeClr val="bg1">
              <a:lumMod val="75000"/>
            </a:schemeClr>
          </a:solidFill>
          <a:ln>
            <a:solidFill>
              <a:srgbClr val="40614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400" dirty="0" smtClean="0">
                <a:solidFill>
                  <a:srgbClr val="406148"/>
                </a:solidFill>
              </a:rPr>
              <a:t>Module N</a:t>
            </a:r>
            <a:endParaRPr lang="es-ES_tradnl" sz="1400" dirty="0">
              <a:solidFill>
                <a:srgbClr val="406148"/>
              </a:solidFill>
            </a:endParaRPr>
          </a:p>
        </p:txBody>
      </p:sp>
      <p:sp>
        <p:nvSpPr>
          <p:cNvPr id="32" name="CuadroTexto 31"/>
          <p:cNvSpPr txBox="1"/>
          <p:nvPr/>
        </p:nvSpPr>
        <p:spPr>
          <a:xfrm>
            <a:off x="685800" y="1406874"/>
            <a:ext cx="304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400" dirty="0" smtClean="0"/>
              <a:t>.</a:t>
            </a:r>
          </a:p>
          <a:p>
            <a:r>
              <a:rPr lang="es-ES_tradnl" sz="1400" dirty="0" smtClean="0"/>
              <a:t>.</a:t>
            </a:r>
          </a:p>
          <a:p>
            <a:r>
              <a:rPr lang="es-ES_tradnl" sz="1400" dirty="0" smtClean="0"/>
              <a:t>.</a:t>
            </a:r>
            <a:endParaRPr lang="es-ES_tradnl" sz="1400" dirty="0" err="1" smtClean="0"/>
          </a:p>
        </p:txBody>
      </p:sp>
      <p:sp>
        <p:nvSpPr>
          <p:cNvPr id="33" name="Rectángulo 32"/>
          <p:cNvSpPr/>
          <p:nvPr/>
        </p:nvSpPr>
        <p:spPr>
          <a:xfrm rot="10800000" flipV="1">
            <a:off x="6348119" y="4565893"/>
            <a:ext cx="1219200" cy="533400"/>
          </a:xfrm>
          <a:prstGeom prst="rect">
            <a:avLst/>
          </a:prstGeom>
          <a:solidFill>
            <a:srgbClr val="C8FFFA"/>
          </a:solidFill>
          <a:ln>
            <a:solidFill>
              <a:srgbClr val="40614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400" dirty="0" err="1" smtClean="0">
                <a:solidFill>
                  <a:srgbClr val="406148"/>
                </a:solidFill>
              </a:rPr>
              <a:t>Estimation</a:t>
            </a:r>
            <a:endParaRPr lang="es-ES_tradnl" sz="1400" dirty="0">
              <a:solidFill>
                <a:srgbClr val="406148"/>
              </a:solidFill>
            </a:endParaRPr>
          </a:p>
        </p:txBody>
      </p:sp>
      <p:sp>
        <p:nvSpPr>
          <p:cNvPr id="34" name="Recortar rectángulo de esquina sencilla 33"/>
          <p:cNvSpPr/>
          <p:nvPr/>
        </p:nvSpPr>
        <p:spPr>
          <a:xfrm>
            <a:off x="4572000" y="1524000"/>
            <a:ext cx="838200" cy="685800"/>
          </a:xfrm>
          <a:prstGeom prst="snip1Rect">
            <a:avLst/>
          </a:prstGeom>
          <a:solidFill>
            <a:schemeClr val="bg1">
              <a:lumMod val="75000"/>
            </a:schemeClr>
          </a:solidFill>
          <a:ln>
            <a:solidFill>
              <a:srgbClr val="40614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400" dirty="0" err="1" smtClean="0">
                <a:solidFill>
                  <a:srgbClr val="406148"/>
                </a:solidFill>
              </a:rPr>
              <a:t>Linked</a:t>
            </a:r>
            <a:endParaRPr lang="es-ES_tradnl" sz="1400" dirty="0" smtClean="0">
              <a:solidFill>
                <a:srgbClr val="406148"/>
              </a:solidFill>
            </a:endParaRPr>
          </a:p>
          <a:p>
            <a:pPr algn="ctr"/>
            <a:r>
              <a:rPr lang="es-ES_tradnl" sz="1400" dirty="0" smtClean="0">
                <a:solidFill>
                  <a:srgbClr val="406148"/>
                </a:solidFill>
              </a:rPr>
              <a:t>module</a:t>
            </a:r>
            <a:endParaRPr lang="es-ES_tradnl" sz="1400" dirty="0">
              <a:solidFill>
                <a:srgbClr val="406148"/>
              </a:solidFill>
            </a:endParaRPr>
          </a:p>
        </p:txBody>
      </p:sp>
      <p:sp>
        <p:nvSpPr>
          <p:cNvPr id="35" name="Proceso predefinido 34"/>
          <p:cNvSpPr/>
          <p:nvPr/>
        </p:nvSpPr>
        <p:spPr>
          <a:xfrm>
            <a:off x="1676400" y="1524000"/>
            <a:ext cx="838200" cy="685800"/>
          </a:xfrm>
          <a:prstGeom prst="flowChartPredefinedProcess">
            <a:avLst/>
          </a:prstGeom>
          <a:solidFill>
            <a:srgbClr val="C8FFFA"/>
          </a:solidFill>
          <a:ln>
            <a:solidFill>
              <a:srgbClr val="40614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400" dirty="0" err="1" smtClean="0">
                <a:solidFill>
                  <a:srgbClr val="406148"/>
                </a:solidFill>
              </a:rPr>
              <a:t>Front</a:t>
            </a:r>
            <a:r>
              <a:rPr lang="es-ES_tradnl" sz="1400" dirty="0" smtClean="0">
                <a:solidFill>
                  <a:srgbClr val="406148"/>
                </a:solidFill>
              </a:rPr>
              <a:t> </a:t>
            </a:r>
            <a:r>
              <a:rPr lang="es-ES_tradnl" sz="1400" dirty="0" err="1" smtClean="0">
                <a:solidFill>
                  <a:srgbClr val="406148"/>
                </a:solidFill>
              </a:rPr>
              <a:t>ends</a:t>
            </a:r>
            <a:endParaRPr lang="es-ES_tradnl" sz="1400" dirty="0">
              <a:solidFill>
                <a:srgbClr val="406148"/>
              </a:solidFill>
            </a:endParaRPr>
          </a:p>
        </p:txBody>
      </p:sp>
      <p:sp>
        <p:nvSpPr>
          <p:cNvPr id="36" name="Proceso predefinido 35"/>
          <p:cNvSpPr/>
          <p:nvPr/>
        </p:nvSpPr>
        <p:spPr>
          <a:xfrm>
            <a:off x="3276600" y="1524000"/>
            <a:ext cx="609600" cy="685800"/>
          </a:xfrm>
          <a:prstGeom prst="flowChartPredefinedProcess">
            <a:avLst/>
          </a:prstGeom>
          <a:solidFill>
            <a:srgbClr val="C8FFFA"/>
          </a:solidFill>
          <a:ln>
            <a:solidFill>
              <a:srgbClr val="40614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400" i="1" dirty="0" err="1" smtClean="0">
                <a:solidFill>
                  <a:srgbClr val="406148"/>
                </a:solidFill>
              </a:rPr>
              <a:t>opt</a:t>
            </a:r>
            <a:r>
              <a:rPr lang="es-ES_tradnl" sz="1400" i="1" dirty="0" smtClean="0">
                <a:solidFill>
                  <a:srgbClr val="406148"/>
                </a:solidFill>
              </a:rPr>
              <a:t> &amp; link</a:t>
            </a:r>
            <a:endParaRPr lang="es-ES_tradnl" sz="1400" i="1" dirty="0">
              <a:solidFill>
                <a:srgbClr val="406148"/>
              </a:solidFill>
            </a:endParaRPr>
          </a:p>
        </p:txBody>
      </p:sp>
      <p:sp>
        <p:nvSpPr>
          <p:cNvPr id="37" name="Decisión 36"/>
          <p:cNvSpPr/>
          <p:nvPr/>
        </p:nvSpPr>
        <p:spPr>
          <a:xfrm>
            <a:off x="6096000" y="1447800"/>
            <a:ext cx="1752600" cy="838200"/>
          </a:xfrm>
          <a:prstGeom prst="flowChartDecision">
            <a:avLst/>
          </a:prstGeom>
          <a:noFill/>
          <a:ln>
            <a:solidFill>
              <a:srgbClr val="40614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400" dirty="0" err="1" smtClean="0">
                <a:solidFill>
                  <a:srgbClr val="406148"/>
                </a:solidFill>
              </a:rPr>
              <a:t>Profiling</a:t>
            </a:r>
            <a:r>
              <a:rPr lang="es-ES_tradnl" sz="1400" dirty="0" smtClean="0">
                <a:solidFill>
                  <a:srgbClr val="406148"/>
                </a:solidFill>
              </a:rPr>
              <a:t>?</a:t>
            </a:r>
            <a:endParaRPr lang="es-ES_tradnl" sz="1400" dirty="0">
              <a:solidFill>
                <a:srgbClr val="406148"/>
              </a:solidFill>
            </a:endParaRPr>
          </a:p>
        </p:txBody>
      </p:sp>
      <p:sp>
        <p:nvSpPr>
          <p:cNvPr id="38" name="Proceso predefinido 37"/>
          <p:cNvSpPr/>
          <p:nvPr/>
        </p:nvSpPr>
        <p:spPr>
          <a:xfrm>
            <a:off x="8229600" y="1635474"/>
            <a:ext cx="685800" cy="457200"/>
          </a:xfrm>
          <a:prstGeom prst="flowChartPredefinedProcess">
            <a:avLst/>
          </a:prstGeom>
          <a:solidFill>
            <a:srgbClr val="C8FFFA"/>
          </a:solidFill>
          <a:ln>
            <a:solidFill>
              <a:srgbClr val="40614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400" i="1" dirty="0" err="1" smtClean="0">
                <a:solidFill>
                  <a:srgbClr val="406148"/>
                </a:solidFill>
              </a:rPr>
              <a:t>lli</a:t>
            </a:r>
            <a:endParaRPr lang="es-ES_tradnl" sz="1400" i="1" dirty="0">
              <a:solidFill>
                <a:srgbClr val="406148"/>
              </a:solidFill>
            </a:endParaRPr>
          </a:p>
        </p:txBody>
      </p:sp>
      <p:sp>
        <p:nvSpPr>
          <p:cNvPr id="39" name="Recortar rectángulo de esquina sencilla 38"/>
          <p:cNvSpPr/>
          <p:nvPr/>
        </p:nvSpPr>
        <p:spPr>
          <a:xfrm>
            <a:off x="8153400" y="2895600"/>
            <a:ext cx="838200" cy="685800"/>
          </a:xfrm>
          <a:prstGeom prst="snip1Rect">
            <a:avLst/>
          </a:prstGeom>
          <a:solidFill>
            <a:schemeClr val="bg1">
              <a:lumMod val="75000"/>
            </a:schemeClr>
          </a:solidFill>
          <a:ln>
            <a:solidFill>
              <a:srgbClr val="40614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400" dirty="0" err="1" smtClean="0">
                <a:solidFill>
                  <a:srgbClr val="406148"/>
                </a:solidFill>
              </a:rPr>
              <a:t>Profile</a:t>
            </a:r>
            <a:endParaRPr lang="es-ES_tradnl" sz="1400" dirty="0" smtClean="0">
              <a:solidFill>
                <a:srgbClr val="406148"/>
              </a:solidFill>
            </a:endParaRPr>
          </a:p>
          <a:p>
            <a:pPr algn="ctr"/>
            <a:r>
              <a:rPr lang="es-ES_tradnl" sz="1400" dirty="0" err="1" smtClean="0">
                <a:solidFill>
                  <a:srgbClr val="406148"/>
                </a:solidFill>
              </a:rPr>
              <a:t>info</a:t>
            </a:r>
            <a:endParaRPr lang="es-ES_tradnl" sz="1400" dirty="0" smtClean="0">
              <a:solidFill>
                <a:srgbClr val="406148"/>
              </a:solidFill>
            </a:endParaRPr>
          </a:p>
        </p:txBody>
      </p:sp>
      <p:sp>
        <p:nvSpPr>
          <p:cNvPr id="40" name="Recortar rectángulo de esquina sencilla 39"/>
          <p:cNvSpPr/>
          <p:nvPr/>
        </p:nvSpPr>
        <p:spPr>
          <a:xfrm>
            <a:off x="8153400" y="4536726"/>
            <a:ext cx="838200" cy="609600"/>
          </a:xfrm>
          <a:prstGeom prst="snip1Rect">
            <a:avLst/>
          </a:prstGeom>
          <a:solidFill>
            <a:schemeClr val="bg1">
              <a:lumMod val="75000"/>
            </a:schemeClr>
          </a:solidFill>
          <a:ln>
            <a:solidFill>
              <a:srgbClr val="40614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400" dirty="0" smtClean="0">
                <a:solidFill>
                  <a:srgbClr val="406148"/>
                </a:solidFill>
              </a:rPr>
              <a:t>RSD file</a:t>
            </a:r>
          </a:p>
        </p:txBody>
      </p:sp>
      <p:sp>
        <p:nvSpPr>
          <p:cNvPr id="42" name="Rectángulo 41"/>
          <p:cNvSpPr/>
          <p:nvPr/>
        </p:nvSpPr>
        <p:spPr>
          <a:xfrm rot="10800000" flipV="1">
            <a:off x="4876800" y="4524968"/>
            <a:ext cx="1143000" cy="633116"/>
          </a:xfrm>
          <a:prstGeom prst="rect">
            <a:avLst/>
          </a:prstGeom>
          <a:solidFill>
            <a:srgbClr val="C8FFFA"/>
          </a:solidFill>
          <a:ln>
            <a:solidFill>
              <a:srgbClr val="40614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400" dirty="0" err="1" smtClean="0">
                <a:solidFill>
                  <a:srgbClr val="406148"/>
                </a:solidFill>
              </a:rPr>
              <a:t>Partitioning</a:t>
            </a:r>
            <a:r>
              <a:rPr lang="es-ES_tradnl" sz="1400" dirty="0" smtClean="0">
                <a:solidFill>
                  <a:srgbClr val="406148"/>
                </a:solidFill>
              </a:rPr>
              <a:t> &amp; </a:t>
            </a:r>
            <a:r>
              <a:rPr lang="es-ES_tradnl" sz="1400" dirty="0" err="1" smtClean="0">
                <a:solidFill>
                  <a:srgbClr val="406148"/>
                </a:solidFill>
              </a:rPr>
              <a:t>mapping</a:t>
            </a:r>
            <a:endParaRPr lang="es-ES_tradnl" sz="1400" dirty="0">
              <a:solidFill>
                <a:srgbClr val="406148"/>
              </a:solidFill>
            </a:endParaRPr>
          </a:p>
        </p:txBody>
      </p:sp>
      <p:sp>
        <p:nvSpPr>
          <p:cNvPr id="43" name="Rectángulo 42"/>
          <p:cNvSpPr/>
          <p:nvPr/>
        </p:nvSpPr>
        <p:spPr>
          <a:xfrm rot="10800000" flipV="1">
            <a:off x="3429000" y="4536726"/>
            <a:ext cx="1066800" cy="609600"/>
          </a:xfrm>
          <a:prstGeom prst="rect">
            <a:avLst/>
          </a:prstGeom>
          <a:solidFill>
            <a:srgbClr val="C8FFFA"/>
          </a:solidFill>
          <a:ln>
            <a:solidFill>
              <a:srgbClr val="40614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400" dirty="0" err="1" smtClean="0">
                <a:solidFill>
                  <a:srgbClr val="406148"/>
                </a:solidFill>
              </a:rPr>
              <a:t>Code</a:t>
            </a:r>
            <a:r>
              <a:rPr lang="es-ES_tradnl" sz="1400" dirty="0" smtClean="0">
                <a:solidFill>
                  <a:srgbClr val="406148"/>
                </a:solidFill>
              </a:rPr>
              <a:t> </a:t>
            </a:r>
            <a:r>
              <a:rPr lang="es-ES_tradnl" sz="1400" dirty="0" err="1" smtClean="0">
                <a:solidFill>
                  <a:srgbClr val="406148"/>
                </a:solidFill>
              </a:rPr>
              <a:t>refactoring</a:t>
            </a:r>
            <a:endParaRPr lang="es-ES_tradnl" sz="1400" dirty="0">
              <a:solidFill>
                <a:srgbClr val="406148"/>
              </a:solidFill>
            </a:endParaRPr>
          </a:p>
        </p:txBody>
      </p:sp>
      <p:sp>
        <p:nvSpPr>
          <p:cNvPr id="44" name="Recortar rectángulo de esquina sencilla 43"/>
          <p:cNvSpPr/>
          <p:nvPr/>
        </p:nvSpPr>
        <p:spPr>
          <a:xfrm>
            <a:off x="2819400" y="3622326"/>
            <a:ext cx="838200" cy="609600"/>
          </a:xfrm>
          <a:prstGeom prst="snip1Rect">
            <a:avLst/>
          </a:prstGeom>
          <a:solidFill>
            <a:schemeClr val="bg1">
              <a:lumMod val="75000"/>
            </a:schemeClr>
          </a:solidFill>
          <a:ln>
            <a:solidFill>
              <a:srgbClr val="40614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400" dirty="0" smtClean="0">
                <a:solidFill>
                  <a:srgbClr val="406148"/>
                </a:solidFill>
              </a:rPr>
              <a:t>Module 1</a:t>
            </a:r>
            <a:endParaRPr lang="es-ES_tradnl" sz="1400" dirty="0">
              <a:solidFill>
                <a:srgbClr val="406148"/>
              </a:solidFill>
            </a:endParaRPr>
          </a:p>
        </p:txBody>
      </p:sp>
      <p:sp>
        <p:nvSpPr>
          <p:cNvPr id="45" name="Recortar rectángulo de esquina sencilla 44"/>
          <p:cNvSpPr/>
          <p:nvPr/>
        </p:nvSpPr>
        <p:spPr>
          <a:xfrm>
            <a:off x="2819400" y="5451126"/>
            <a:ext cx="914400" cy="609600"/>
          </a:xfrm>
          <a:prstGeom prst="snip1Rect">
            <a:avLst/>
          </a:prstGeom>
          <a:solidFill>
            <a:schemeClr val="bg1">
              <a:lumMod val="75000"/>
            </a:schemeClr>
          </a:solidFill>
          <a:ln>
            <a:solidFill>
              <a:srgbClr val="40614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400" dirty="0" smtClean="0">
                <a:solidFill>
                  <a:srgbClr val="406148"/>
                </a:solidFill>
              </a:rPr>
              <a:t>Module M</a:t>
            </a:r>
            <a:endParaRPr lang="es-ES_tradnl" sz="1400" dirty="0">
              <a:solidFill>
                <a:srgbClr val="406148"/>
              </a:solidFill>
            </a:endParaRPr>
          </a:p>
        </p:txBody>
      </p:sp>
      <p:sp>
        <p:nvSpPr>
          <p:cNvPr id="46" name="CuadroTexto 45"/>
          <p:cNvSpPr txBox="1"/>
          <p:nvPr/>
        </p:nvSpPr>
        <p:spPr>
          <a:xfrm>
            <a:off x="2971800" y="4384326"/>
            <a:ext cx="304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400" dirty="0" smtClean="0"/>
              <a:t>.</a:t>
            </a:r>
          </a:p>
          <a:p>
            <a:r>
              <a:rPr lang="es-ES_tradnl" sz="1400" dirty="0" smtClean="0"/>
              <a:t>.</a:t>
            </a:r>
          </a:p>
          <a:p>
            <a:r>
              <a:rPr lang="es-ES_tradnl" sz="1400" dirty="0" smtClean="0"/>
              <a:t>.</a:t>
            </a:r>
            <a:endParaRPr lang="es-ES_tradnl" sz="1400" dirty="0" err="1" smtClean="0"/>
          </a:p>
        </p:txBody>
      </p:sp>
      <p:cxnSp>
        <p:nvCxnSpPr>
          <p:cNvPr id="50" name="Conector angular 49"/>
          <p:cNvCxnSpPr>
            <a:stCxn id="30" idx="0"/>
            <a:endCxn id="35" idx="0"/>
          </p:cNvCxnSpPr>
          <p:nvPr/>
        </p:nvCxnSpPr>
        <p:spPr>
          <a:xfrm>
            <a:off x="1219200" y="1143000"/>
            <a:ext cx="876300" cy="381000"/>
          </a:xfrm>
          <a:prstGeom prst="bentConnector2">
            <a:avLst/>
          </a:prstGeom>
          <a:ln>
            <a:solidFill>
              <a:srgbClr val="406148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onector angular 49"/>
          <p:cNvCxnSpPr>
            <a:stCxn id="31" idx="0"/>
            <a:endCxn id="35" idx="2"/>
          </p:cNvCxnSpPr>
          <p:nvPr/>
        </p:nvCxnSpPr>
        <p:spPr>
          <a:xfrm flipV="1">
            <a:off x="1219200" y="2209800"/>
            <a:ext cx="876300" cy="342900"/>
          </a:xfrm>
          <a:prstGeom prst="bentConnector2">
            <a:avLst/>
          </a:prstGeom>
          <a:ln>
            <a:solidFill>
              <a:srgbClr val="406148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de flecha 56"/>
          <p:cNvCxnSpPr>
            <a:stCxn id="35" idx="3"/>
            <a:endCxn id="36" idx="1"/>
          </p:cNvCxnSpPr>
          <p:nvPr/>
        </p:nvCxnSpPr>
        <p:spPr>
          <a:xfrm>
            <a:off x="2514600" y="1866900"/>
            <a:ext cx="762000" cy="1588"/>
          </a:xfrm>
          <a:prstGeom prst="straightConnector1">
            <a:avLst/>
          </a:prstGeom>
          <a:ln>
            <a:solidFill>
              <a:srgbClr val="406148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de flecha 59"/>
          <p:cNvCxnSpPr>
            <a:stCxn id="36" idx="3"/>
            <a:endCxn id="34" idx="2"/>
          </p:cNvCxnSpPr>
          <p:nvPr/>
        </p:nvCxnSpPr>
        <p:spPr>
          <a:xfrm>
            <a:off x="3886200" y="1866900"/>
            <a:ext cx="685800" cy="1588"/>
          </a:xfrm>
          <a:prstGeom prst="straightConnector1">
            <a:avLst/>
          </a:prstGeom>
          <a:ln>
            <a:solidFill>
              <a:srgbClr val="406148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de flecha 63"/>
          <p:cNvCxnSpPr>
            <a:stCxn id="34" idx="0"/>
            <a:endCxn id="37" idx="1"/>
          </p:cNvCxnSpPr>
          <p:nvPr/>
        </p:nvCxnSpPr>
        <p:spPr>
          <a:xfrm>
            <a:off x="5410200" y="1866900"/>
            <a:ext cx="685800" cy="1588"/>
          </a:xfrm>
          <a:prstGeom prst="straightConnector1">
            <a:avLst/>
          </a:prstGeom>
          <a:ln>
            <a:solidFill>
              <a:srgbClr val="406148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cto de flecha 67"/>
          <p:cNvCxnSpPr>
            <a:stCxn id="37" idx="3"/>
            <a:endCxn id="38" idx="1"/>
          </p:cNvCxnSpPr>
          <p:nvPr/>
        </p:nvCxnSpPr>
        <p:spPr>
          <a:xfrm flipV="1">
            <a:off x="7848600" y="1864074"/>
            <a:ext cx="381000" cy="2826"/>
          </a:xfrm>
          <a:prstGeom prst="straightConnector1">
            <a:avLst/>
          </a:prstGeom>
          <a:ln>
            <a:solidFill>
              <a:srgbClr val="406148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cto de flecha 70"/>
          <p:cNvCxnSpPr>
            <a:stCxn id="37" idx="2"/>
            <a:endCxn id="33" idx="0"/>
          </p:cNvCxnSpPr>
          <p:nvPr/>
        </p:nvCxnSpPr>
        <p:spPr>
          <a:xfrm rot="5400000">
            <a:off x="5825064" y="3418656"/>
            <a:ext cx="2279893" cy="14581"/>
          </a:xfrm>
          <a:prstGeom prst="straightConnector1">
            <a:avLst/>
          </a:prstGeom>
          <a:ln>
            <a:solidFill>
              <a:srgbClr val="406148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Conector angular 49"/>
          <p:cNvCxnSpPr>
            <a:stCxn id="43" idx="0"/>
            <a:endCxn id="44" idx="0"/>
          </p:cNvCxnSpPr>
          <p:nvPr/>
        </p:nvCxnSpPr>
        <p:spPr>
          <a:xfrm rot="16200000" flipV="1">
            <a:off x="3505200" y="4079526"/>
            <a:ext cx="609600" cy="304800"/>
          </a:xfrm>
          <a:prstGeom prst="bentConnector2">
            <a:avLst/>
          </a:prstGeom>
          <a:ln>
            <a:solidFill>
              <a:srgbClr val="406148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Conector angular 49"/>
          <p:cNvCxnSpPr>
            <a:stCxn id="43" idx="2"/>
            <a:endCxn id="45" idx="0"/>
          </p:cNvCxnSpPr>
          <p:nvPr/>
        </p:nvCxnSpPr>
        <p:spPr>
          <a:xfrm rot="5400000">
            <a:off x="3543300" y="5336826"/>
            <a:ext cx="609600" cy="228600"/>
          </a:xfrm>
          <a:prstGeom prst="bentConnector2">
            <a:avLst/>
          </a:prstGeom>
          <a:ln>
            <a:solidFill>
              <a:srgbClr val="406148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cto de flecha 79"/>
          <p:cNvCxnSpPr>
            <a:stCxn id="42" idx="3"/>
            <a:endCxn id="43" idx="1"/>
          </p:cNvCxnSpPr>
          <p:nvPr/>
        </p:nvCxnSpPr>
        <p:spPr>
          <a:xfrm rot="10800000">
            <a:off x="4495800" y="4841526"/>
            <a:ext cx="381000" cy="1588"/>
          </a:xfrm>
          <a:prstGeom prst="straightConnector1">
            <a:avLst/>
          </a:prstGeom>
          <a:ln>
            <a:solidFill>
              <a:srgbClr val="406148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Conector recto de flecha 82"/>
          <p:cNvCxnSpPr>
            <a:stCxn id="33" idx="3"/>
            <a:endCxn id="42" idx="1"/>
          </p:cNvCxnSpPr>
          <p:nvPr/>
        </p:nvCxnSpPr>
        <p:spPr>
          <a:xfrm rot="10800000" flipV="1">
            <a:off x="6019801" y="4832592"/>
            <a:ext cx="328319" cy="8933"/>
          </a:xfrm>
          <a:prstGeom prst="straightConnector1">
            <a:avLst/>
          </a:prstGeom>
          <a:ln>
            <a:solidFill>
              <a:srgbClr val="406148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Proceso predefinido 85"/>
          <p:cNvSpPr/>
          <p:nvPr/>
        </p:nvSpPr>
        <p:spPr>
          <a:xfrm>
            <a:off x="1652882" y="3587052"/>
            <a:ext cx="838200" cy="685800"/>
          </a:xfrm>
          <a:prstGeom prst="flowChartPredefinedProcess">
            <a:avLst/>
          </a:prstGeom>
          <a:solidFill>
            <a:srgbClr val="C8FFFA"/>
          </a:solidFill>
          <a:ln>
            <a:solidFill>
              <a:srgbClr val="40614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400" dirty="0" smtClean="0">
                <a:solidFill>
                  <a:srgbClr val="406148"/>
                </a:solidFill>
              </a:rPr>
              <a:t>Back </a:t>
            </a:r>
            <a:r>
              <a:rPr lang="es-ES_tradnl" sz="1400" dirty="0" err="1" smtClean="0">
                <a:solidFill>
                  <a:srgbClr val="406148"/>
                </a:solidFill>
              </a:rPr>
              <a:t>end</a:t>
            </a:r>
            <a:r>
              <a:rPr lang="es-ES_tradnl" sz="1400" dirty="0" smtClean="0">
                <a:solidFill>
                  <a:srgbClr val="406148"/>
                </a:solidFill>
              </a:rPr>
              <a:t> 1</a:t>
            </a:r>
            <a:endParaRPr lang="es-ES_tradnl" sz="1400" dirty="0">
              <a:solidFill>
                <a:srgbClr val="406148"/>
              </a:solidFill>
            </a:endParaRPr>
          </a:p>
        </p:txBody>
      </p:sp>
      <p:sp>
        <p:nvSpPr>
          <p:cNvPr id="87" name="Proceso predefinido 86"/>
          <p:cNvSpPr/>
          <p:nvPr/>
        </p:nvSpPr>
        <p:spPr>
          <a:xfrm>
            <a:off x="1676400" y="5410200"/>
            <a:ext cx="838200" cy="685800"/>
          </a:xfrm>
          <a:prstGeom prst="flowChartPredefinedProcess">
            <a:avLst/>
          </a:prstGeom>
          <a:solidFill>
            <a:srgbClr val="C8FFFA"/>
          </a:solidFill>
          <a:ln>
            <a:solidFill>
              <a:srgbClr val="40614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400" dirty="0" smtClean="0">
                <a:solidFill>
                  <a:srgbClr val="406148"/>
                </a:solidFill>
              </a:rPr>
              <a:t>Back </a:t>
            </a:r>
            <a:r>
              <a:rPr lang="es-ES_tradnl" sz="1400" dirty="0" err="1" smtClean="0">
                <a:solidFill>
                  <a:srgbClr val="406148"/>
                </a:solidFill>
              </a:rPr>
              <a:t>end</a:t>
            </a:r>
            <a:r>
              <a:rPr lang="es-ES_tradnl" sz="1400" dirty="0" smtClean="0">
                <a:solidFill>
                  <a:srgbClr val="406148"/>
                </a:solidFill>
              </a:rPr>
              <a:t> M</a:t>
            </a:r>
          </a:p>
        </p:txBody>
      </p:sp>
      <p:cxnSp>
        <p:nvCxnSpPr>
          <p:cNvPr id="88" name="Conector recto de flecha 87"/>
          <p:cNvCxnSpPr>
            <a:stCxn id="44" idx="2"/>
            <a:endCxn id="86" idx="3"/>
          </p:cNvCxnSpPr>
          <p:nvPr/>
        </p:nvCxnSpPr>
        <p:spPr>
          <a:xfrm rot="10800000" flipV="1">
            <a:off x="2491082" y="3927126"/>
            <a:ext cx="328318" cy="2826"/>
          </a:xfrm>
          <a:prstGeom prst="straightConnector1">
            <a:avLst/>
          </a:prstGeom>
          <a:ln>
            <a:solidFill>
              <a:srgbClr val="406148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Conector recto de flecha 90"/>
          <p:cNvCxnSpPr>
            <a:stCxn id="45" idx="2"/>
            <a:endCxn id="87" idx="3"/>
          </p:cNvCxnSpPr>
          <p:nvPr/>
        </p:nvCxnSpPr>
        <p:spPr>
          <a:xfrm rot="10800000">
            <a:off x="2514600" y="5753100"/>
            <a:ext cx="304800" cy="2826"/>
          </a:xfrm>
          <a:prstGeom prst="straightConnector1">
            <a:avLst/>
          </a:prstGeom>
          <a:ln>
            <a:solidFill>
              <a:srgbClr val="406148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Almacenamiento de acceso directo 93"/>
          <p:cNvSpPr/>
          <p:nvPr/>
        </p:nvSpPr>
        <p:spPr>
          <a:xfrm>
            <a:off x="381000" y="3669358"/>
            <a:ext cx="914400" cy="533400"/>
          </a:xfrm>
          <a:prstGeom prst="flowChartMagneticDrum">
            <a:avLst/>
          </a:prstGeom>
          <a:solidFill>
            <a:schemeClr val="bg1">
              <a:lumMod val="85000"/>
            </a:schemeClr>
          </a:solidFill>
          <a:ln>
            <a:solidFill>
              <a:srgbClr val="40614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400" dirty="0" smtClean="0">
                <a:solidFill>
                  <a:srgbClr val="406148"/>
                </a:solidFill>
              </a:rPr>
              <a:t>Exe1</a:t>
            </a:r>
            <a:endParaRPr lang="es-ES_tradnl" sz="1400" dirty="0">
              <a:solidFill>
                <a:srgbClr val="406148"/>
              </a:solidFill>
            </a:endParaRPr>
          </a:p>
        </p:txBody>
      </p:sp>
      <p:sp>
        <p:nvSpPr>
          <p:cNvPr id="96" name="Almacenamiento de acceso directo 95"/>
          <p:cNvSpPr/>
          <p:nvPr/>
        </p:nvSpPr>
        <p:spPr>
          <a:xfrm>
            <a:off x="381000" y="5486400"/>
            <a:ext cx="914400" cy="533400"/>
          </a:xfrm>
          <a:prstGeom prst="flowChartMagneticDrum">
            <a:avLst/>
          </a:prstGeom>
          <a:solidFill>
            <a:schemeClr val="bg1">
              <a:lumMod val="85000"/>
            </a:schemeClr>
          </a:solidFill>
          <a:ln>
            <a:solidFill>
              <a:srgbClr val="40614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400" dirty="0" err="1" smtClean="0">
                <a:solidFill>
                  <a:srgbClr val="406148"/>
                </a:solidFill>
              </a:rPr>
              <a:t>ExeM</a:t>
            </a:r>
            <a:endParaRPr lang="es-ES_tradnl" sz="1400" dirty="0">
              <a:solidFill>
                <a:srgbClr val="406148"/>
              </a:solidFill>
            </a:endParaRPr>
          </a:p>
        </p:txBody>
      </p:sp>
      <p:sp>
        <p:nvSpPr>
          <p:cNvPr id="97" name="CuadroTexto 96"/>
          <p:cNvSpPr txBox="1"/>
          <p:nvPr/>
        </p:nvSpPr>
        <p:spPr>
          <a:xfrm>
            <a:off x="1981200" y="4384326"/>
            <a:ext cx="304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400" dirty="0" smtClean="0"/>
              <a:t>.</a:t>
            </a:r>
          </a:p>
          <a:p>
            <a:r>
              <a:rPr lang="es-ES_tradnl" sz="1400" dirty="0" smtClean="0"/>
              <a:t>.</a:t>
            </a:r>
          </a:p>
          <a:p>
            <a:r>
              <a:rPr lang="es-ES_tradnl" sz="1400" dirty="0" smtClean="0"/>
              <a:t>.</a:t>
            </a:r>
            <a:endParaRPr lang="es-ES_tradnl" sz="1400" dirty="0" err="1" smtClean="0"/>
          </a:p>
        </p:txBody>
      </p:sp>
      <p:sp>
        <p:nvSpPr>
          <p:cNvPr id="98" name="CuadroTexto 97"/>
          <p:cNvSpPr txBox="1"/>
          <p:nvPr/>
        </p:nvSpPr>
        <p:spPr>
          <a:xfrm>
            <a:off x="762000" y="4384326"/>
            <a:ext cx="304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400" dirty="0" smtClean="0"/>
              <a:t>.</a:t>
            </a:r>
          </a:p>
          <a:p>
            <a:r>
              <a:rPr lang="es-ES_tradnl" sz="1400" dirty="0" smtClean="0"/>
              <a:t>.</a:t>
            </a:r>
          </a:p>
          <a:p>
            <a:r>
              <a:rPr lang="es-ES_tradnl" sz="1400" dirty="0" smtClean="0"/>
              <a:t>.</a:t>
            </a:r>
            <a:endParaRPr lang="es-ES_tradnl" sz="1400" dirty="0" err="1" smtClean="0"/>
          </a:p>
        </p:txBody>
      </p:sp>
      <p:cxnSp>
        <p:nvCxnSpPr>
          <p:cNvPr id="99" name="Conector recto de flecha 98"/>
          <p:cNvCxnSpPr>
            <a:stCxn id="86" idx="1"/>
            <a:endCxn id="94" idx="4"/>
          </p:cNvCxnSpPr>
          <p:nvPr/>
        </p:nvCxnSpPr>
        <p:spPr>
          <a:xfrm rot="10800000" flipV="1">
            <a:off x="1295400" y="3929952"/>
            <a:ext cx="357482" cy="6106"/>
          </a:xfrm>
          <a:prstGeom prst="straightConnector1">
            <a:avLst/>
          </a:prstGeom>
          <a:ln>
            <a:solidFill>
              <a:srgbClr val="406148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Conector recto de flecha 101"/>
          <p:cNvCxnSpPr>
            <a:stCxn id="87" idx="1"/>
            <a:endCxn id="96" idx="4"/>
          </p:cNvCxnSpPr>
          <p:nvPr/>
        </p:nvCxnSpPr>
        <p:spPr>
          <a:xfrm rot="10800000">
            <a:off x="1295400" y="5753100"/>
            <a:ext cx="381000" cy="1588"/>
          </a:xfrm>
          <a:prstGeom prst="straightConnector1">
            <a:avLst/>
          </a:prstGeom>
          <a:ln>
            <a:solidFill>
              <a:srgbClr val="406148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recto de flecha 104"/>
          <p:cNvCxnSpPr>
            <a:stCxn id="38" idx="2"/>
            <a:endCxn id="39" idx="3"/>
          </p:cNvCxnSpPr>
          <p:nvPr/>
        </p:nvCxnSpPr>
        <p:spPr>
          <a:xfrm rot="5400000">
            <a:off x="8171037" y="2494137"/>
            <a:ext cx="802926" cy="1588"/>
          </a:xfrm>
          <a:prstGeom prst="straightConnector1">
            <a:avLst/>
          </a:prstGeom>
          <a:ln>
            <a:solidFill>
              <a:srgbClr val="406148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Conector recto de flecha 107"/>
          <p:cNvCxnSpPr/>
          <p:nvPr/>
        </p:nvCxnSpPr>
        <p:spPr>
          <a:xfrm rot="5400000">
            <a:off x="7353300" y="3771900"/>
            <a:ext cx="990600" cy="609600"/>
          </a:xfrm>
          <a:prstGeom prst="straightConnector1">
            <a:avLst/>
          </a:prstGeom>
          <a:ln>
            <a:solidFill>
              <a:srgbClr val="406148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Conector recto de flecha 110"/>
          <p:cNvCxnSpPr>
            <a:stCxn id="40" idx="2"/>
            <a:endCxn id="33" idx="1"/>
          </p:cNvCxnSpPr>
          <p:nvPr/>
        </p:nvCxnSpPr>
        <p:spPr>
          <a:xfrm rot="10800000">
            <a:off x="7567320" y="4832594"/>
            <a:ext cx="586081" cy="8933"/>
          </a:xfrm>
          <a:prstGeom prst="straightConnector1">
            <a:avLst/>
          </a:prstGeom>
          <a:ln>
            <a:solidFill>
              <a:srgbClr val="406148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CuadroTexto 114"/>
          <p:cNvSpPr txBox="1"/>
          <p:nvPr/>
        </p:nvSpPr>
        <p:spPr>
          <a:xfrm>
            <a:off x="7772400" y="1905000"/>
            <a:ext cx="42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400" dirty="0" err="1" smtClean="0">
                <a:solidFill>
                  <a:srgbClr val="406148"/>
                </a:solidFill>
              </a:rPr>
              <a:t>yes</a:t>
            </a:r>
            <a:endParaRPr lang="es-ES_tradnl" sz="1400" dirty="0" smtClean="0">
              <a:solidFill>
                <a:srgbClr val="406148"/>
              </a:solidFill>
            </a:endParaRPr>
          </a:p>
        </p:txBody>
      </p:sp>
      <p:sp>
        <p:nvSpPr>
          <p:cNvPr id="117" name="CuadroTexto 116"/>
          <p:cNvSpPr txBox="1"/>
          <p:nvPr/>
        </p:nvSpPr>
        <p:spPr>
          <a:xfrm>
            <a:off x="6934200" y="3048000"/>
            <a:ext cx="37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400" dirty="0" smtClean="0">
                <a:solidFill>
                  <a:srgbClr val="406148"/>
                </a:solidFill>
              </a:rPr>
              <a:t>no</a:t>
            </a:r>
          </a:p>
        </p:txBody>
      </p:sp>
      <p:sp>
        <p:nvSpPr>
          <p:cNvPr id="52" name="Recortar rectángulo de esquina sencilla 51"/>
          <p:cNvSpPr/>
          <p:nvPr/>
        </p:nvSpPr>
        <p:spPr>
          <a:xfrm>
            <a:off x="8153400" y="838200"/>
            <a:ext cx="838200" cy="381000"/>
          </a:xfrm>
          <a:prstGeom prst="snip1Rect">
            <a:avLst/>
          </a:prstGeom>
          <a:solidFill>
            <a:schemeClr val="bg1">
              <a:lumMod val="75000"/>
            </a:schemeClr>
          </a:solidFill>
          <a:ln>
            <a:solidFill>
              <a:srgbClr val="40614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400" dirty="0" smtClean="0">
                <a:solidFill>
                  <a:srgbClr val="406148"/>
                </a:solidFill>
              </a:rPr>
              <a:t>Data in</a:t>
            </a:r>
          </a:p>
        </p:txBody>
      </p:sp>
      <p:cxnSp>
        <p:nvCxnSpPr>
          <p:cNvPr id="54" name="Conector recto de flecha 53"/>
          <p:cNvCxnSpPr>
            <a:stCxn id="52" idx="1"/>
            <a:endCxn id="38" idx="0"/>
          </p:cNvCxnSpPr>
          <p:nvPr/>
        </p:nvCxnSpPr>
        <p:spPr>
          <a:xfrm rot="5400000">
            <a:off x="8364363" y="1427337"/>
            <a:ext cx="416274" cy="1588"/>
          </a:xfrm>
          <a:prstGeom prst="straightConnector1">
            <a:avLst/>
          </a:prstGeom>
          <a:ln>
            <a:solidFill>
              <a:srgbClr val="406148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/>
          <p:cNvSpPr/>
          <p:nvPr/>
        </p:nvSpPr>
        <p:spPr>
          <a:xfrm>
            <a:off x="7162800" y="685800"/>
            <a:ext cx="1219200" cy="55626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" name="Rectángulo 5"/>
          <p:cNvSpPr/>
          <p:nvPr/>
        </p:nvSpPr>
        <p:spPr>
          <a:xfrm>
            <a:off x="533400" y="693776"/>
            <a:ext cx="5867400" cy="5478424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Partitioning</a:t>
            </a:r>
            <a:r>
              <a:rPr lang="es-ES_tradnl" dirty="0" smtClean="0"/>
              <a:t> &amp; </a:t>
            </a:r>
            <a:r>
              <a:rPr lang="es-ES_tradnl" dirty="0" err="1" smtClean="0"/>
              <a:t>Mapping</a:t>
            </a:r>
            <a:endParaRPr lang="es-ES_tradnl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936869-19CC-4464-B3AA-369171577129}" type="slidenum">
              <a:rPr lang="es-ES" smtClean="0"/>
              <a:pPr/>
              <a:t>9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Turning CFGs into callgraphs</a:t>
            </a:r>
            <a:endParaRPr lang="es-ES" dirty="0"/>
          </a:p>
        </p:txBody>
      </p:sp>
      <p:sp>
        <p:nvSpPr>
          <p:cNvPr id="61" name="CuadroTexto 60"/>
          <p:cNvSpPr txBox="1"/>
          <p:nvPr/>
        </p:nvSpPr>
        <p:spPr>
          <a:xfrm>
            <a:off x="533400" y="693776"/>
            <a:ext cx="5715000" cy="5478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400" dirty="0" smtClean="0">
                <a:solidFill>
                  <a:schemeClr val="bg1"/>
                </a:solidFill>
                <a:latin typeface="Andale Mono"/>
              </a:rPr>
              <a:t>[</a:t>
            </a:r>
            <a:r>
              <a:rPr lang="es-ES_tradnl" sz="1400" dirty="0" err="1" smtClean="0">
                <a:solidFill>
                  <a:schemeClr val="bg1"/>
                </a:solidFill>
                <a:latin typeface="Andale Mono"/>
              </a:rPr>
              <a:t>PartitioningPass</a:t>
            </a:r>
            <a:r>
              <a:rPr lang="es-ES_tradnl" sz="1400" dirty="0" smtClean="0">
                <a:solidFill>
                  <a:schemeClr val="bg1"/>
                </a:solidFill>
                <a:latin typeface="Andale Mono"/>
              </a:rPr>
              <a:t>] PARTITIONING OVERVIEW:</a:t>
            </a:r>
          </a:p>
          <a:p>
            <a:r>
              <a:rPr lang="es-ES_tradnl" sz="1400" dirty="0" smtClean="0">
                <a:solidFill>
                  <a:schemeClr val="bg1"/>
                </a:solidFill>
                <a:latin typeface="Andale Mono"/>
              </a:rPr>
              <a:t>		</a:t>
            </a:r>
            <a:r>
              <a:rPr lang="es-ES_tradnl" sz="1400" dirty="0" err="1" smtClean="0">
                <a:solidFill>
                  <a:schemeClr val="bg1"/>
                </a:solidFill>
                <a:latin typeface="Andale Mono"/>
              </a:rPr>
              <a:t>Initial</a:t>
            </a:r>
            <a:r>
              <a:rPr lang="es-ES_tradnl" sz="1400" dirty="0" smtClean="0">
                <a:solidFill>
                  <a:schemeClr val="bg1"/>
                </a:solidFill>
                <a:latin typeface="Andale Mono"/>
              </a:rPr>
              <a:t> </a:t>
            </a:r>
            <a:r>
              <a:rPr lang="es-ES_tradnl" sz="1400" dirty="0" err="1" smtClean="0">
                <a:solidFill>
                  <a:schemeClr val="bg1"/>
                </a:solidFill>
                <a:latin typeface="Andale Mono"/>
              </a:rPr>
              <a:t>exec</a:t>
            </a:r>
            <a:r>
              <a:rPr lang="es-ES_tradnl" sz="1400" dirty="0" smtClean="0">
                <a:solidFill>
                  <a:schemeClr val="bg1"/>
                </a:solidFill>
                <a:latin typeface="Andale Mono"/>
              </a:rPr>
              <a:t> time </a:t>
            </a:r>
            <a:r>
              <a:rPr lang="es-ES_tradnl" sz="1400" dirty="0" err="1" smtClean="0">
                <a:solidFill>
                  <a:schemeClr val="bg1"/>
                </a:solidFill>
                <a:latin typeface="Andale Mono"/>
              </a:rPr>
              <a:t>was</a:t>
            </a:r>
            <a:r>
              <a:rPr lang="es-ES_tradnl" sz="1400" dirty="0" smtClean="0">
                <a:solidFill>
                  <a:schemeClr val="bg1"/>
                </a:solidFill>
                <a:latin typeface="Andale Mono"/>
              </a:rPr>
              <a:t> 1.81e-07  </a:t>
            </a:r>
            <a:r>
              <a:rPr lang="es-ES_tradnl" sz="1400" dirty="0" err="1" smtClean="0">
                <a:solidFill>
                  <a:schemeClr val="bg1"/>
                </a:solidFill>
                <a:latin typeface="Andale Mono"/>
              </a:rPr>
              <a:t>s</a:t>
            </a:r>
            <a:r>
              <a:rPr lang="es-ES_tradnl" sz="1400" dirty="0" smtClean="0">
                <a:solidFill>
                  <a:schemeClr val="bg1"/>
                </a:solidFill>
                <a:latin typeface="Andale Mono"/>
              </a:rPr>
              <a:t>,</a:t>
            </a:r>
          </a:p>
          <a:p>
            <a:r>
              <a:rPr lang="es-ES_tradnl" sz="1400" dirty="0" smtClean="0">
                <a:solidFill>
                  <a:schemeClr val="bg1"/>
                </a:solidFill>
                <a:latin typeface="Andale Mono"/>
              </a:rPr>
              <a:t>		</a:t>
            </a:r>
            <a:r>
              <a:rPr lang="es-ES_tradnl" sz="1400" dirty="0" err="1" smtClean="0">
                <a:solidFill>
                  <a:schemeClr val="bg1"/>
                </a:solidFill>
                <a:latin typeface="Andale Mono"/>
              </a:rPr>
              <a:t>new</a:t>
            </a:r>
            <a:r>
              <a:rPr lang="es-ES_tradnl" sz="1400" dirty="0" smtClean="0">
                <a:solidFill>
                  <a:schemeClr val="bg1"/>
                </a:solidFill>
                <a:latin typeface="Andale Mono"/>
              </a:rPr>
              <a:t> </a:t>
            </a:r>
            <a:r>
              <a:rPr lang="es-ES_tradnl" sz="1400" dirty="0" err="1" smtClean="0">
                <a:solidFill>
                  <a:schemeClr val="bg1"/>
                </a:solidFill>
                <a:latin typeface="Andale Mono"/>
              </a:rPr>
              <a:t>is</a:t>
            </a:r>
            <a:r>
              <a:rPr lang="es-ES_tradnl" sz="1400" dirty="0" smtClean="0">
                <a:solidFill>
                  <a:schemeClr val="bg1"/>
                </a:solidFill>
                <a:latin typeface="Andale Mono"/>
              </a:rPr>
              <a:t> 1.06e-07</a:t>
            </a:r>
          </a:p>
          <a:p>
            <a:r>
              <a:rPr lang="es-ES_tradnl" sz="1400" dirty="0" smtClean="0">
                <a:solidFill>
                  <a:schemeClr val="bg1"/>
                </a:solidFill>
                <a:latin typeface="Andale Mono"/>
              </a:rPr>
              <a:t>		</a:t>
            </a:r>
            <a:r>
              <a:rPr lang="es-ES_tradnl" sz="1400" dirty="0" smtClean="0">
                <a:solidFill>
                  <a:schemeClr val="bg1"/>
                </a:solidFill>
                <a:latin typeface="Andale Mono"/>
              </a:rPr>
              <a:t>-- </a:t>
            </a:r>
            <a:r>
              <a:rPr lang="es-ES_tradnl" sz="1400" dirty="0" err="1" smtClean="0">
                <a:solidFill>
                  <a:schemeClr val="bg1"/>
                </a:solidFill>
                <a:latin typeface="Andale Mono"/>
              </a:rPr>
              <a:t>Speedup</a:t>
            </a:r>
            <a:r>
              <a:rPr lang="es-ES_tradnl" sz="1400" dirty="0" smtClean="0">
                <a:solidFill>
                  <a:schemeClr val="bg1"/>
                </a:solidFill>
                <a:latin typeface="Andale Mono"/>
              </a:rPr>
              <a:t> = 1.71e+00 </a:t>
            </a:r>
          </a:p>
          <a:p>
            <a:r>
              <a:rPr lang="es-ES_tradnl" sz="1400" dirty="0" smtClean="0">
                <a:solidFill>
                  <a:schemeClr val="bg1"/>
                </a:solidFill>
                <a:latin typeface="Andale Mono"/>
              </a:rPr>
              <a:t>[</a:t>
            </a:r>
            <a:r>
              <a:rPr lang="es-ES_tradnl" sz="1400" dirty="0" err="1" smtClean="0">
                <a:solidFill>
                  <a:schemeClr val="bg1"/>
                </a:solidFill>
                <a:latin typeface="Andale Mono"/>
              </a:rPr>
              <a:t>PartitionWriterPass</a:t>
            </a:r>
            <a:r>
              <a:rPr lang="es-ES_tradnl" sz="1400" dirty="0" smtClean="0">
                <a:solidFill>
                  <a:schemeClr val="bg1"/>
                </a:solidFill>
                <a:latin typeface="Andale Mono"/>
              </a:rPr>
              <a:t>] </a:t>
            </a:r>
            <a:r>
              <a:rPr lang="es-ES_tradnl" sz="1400" dirty="0" err="1" smtClean="0">
                <a:solidFill>
                  <a:schemeClr val="bg1"/>
                </a:solidFill>
                <a:latin typeface="Andale Mono"/>
              </a:rPr>
              <a:t>Generating</a:t>
            </a:r>
            <a:r>
              <a:rPr lang="es-ES_tradnl" sz="1400" dirty="0" smtClean="0">
                <a:solidFill>
                  <a:schemeClr val="bg1"/>
                </a:solidFill>
                <a:latin typeface="Andale Mono"/>
              </a:rPr>
              <a:t> </a:t>
            </a:r>
            <a:r>
              <a:rPr lang="es-ES_tradnl" sz="1400" dirty="0" err="1" smtClean="0">
                <a:solidFill>
                  <a:schemeClr val="bg1"/>
                </a:solidFill>
                <a:latin typeface="Andale Mono"/>
              </a:rPr>
              <a:t>partitioned</a:t>
            </a:r>
            <a:r>
              <a:rPr lang="es-ES_tradnl" sz="1400" dirty="0" smtClean="0">
                <a:solidFill>
                  <a:schemeClr val="bg1"/>
                </a:solidFill>
                <a:latin typeface="Andale Mono"/>
              </a:rPr>
              <a:t> </a:t>
            </a:r>
            <a:r>
              <a:rPr lang="es-ES_tradnl" sz="1400" dirty="0" err="1" smtClean="0">
                <a:solidFill>
                  <a:schemeClr val="bg1"/>
                </a:solidFill>
                <a:latin typeface="Andale Mono"/>
              </a:rPr>
              <a:t>code</a:t>
            </a:r>
            <a:endParaRPr lang="es-ES_tradnl" sz="1400" dirty="0" smtClean="0">
              <a:solidFill>
                <a:schemeClr val="bg1"/>
              </a:solidFill>
              <a:latin typeface="Andale Mono"/>
            </a:endParaRPr>
          </a:p>
          <a:p>
            <a:r>
              <a:rPr lang="es-ES_tradnl" sz="1400" dirty="0" err="1" smtClean="0">
                <a:solidFill>
                  <a:schemeClr val="bg1"/>
                </a:solidFill>
                <a:latin typeface="Andale Mono"/>
              </a:rPr>
              <a:t>PartitionWriterPass</a:t>
            </a:r>
            <a:r>
              <a:rPr lang="es-ES_tradnl" sz="1400" dirty="0" smtClean="0">
                <a:solidFill>
                  <a:schemeClr val="bg1"/>
                </a:solidFill>
                <a:latin typeface="Andale Mono"/>
              </a:rPr>
              <a:t>::</a:t>
            </a:r>
            <a:r>
              <a:rPr lang="es-ES_tradnl" sz="1400" dirty="0" err="1" smtClean="0">
                <a:solidFill>
                  <a:schemeClr val="bg1"/>
                </a:solidFill>
                <a:latin typeface="Andale Mono"/>
              </a:rPr>
              <a:t>runOnModule</a:t>
            </a:r>
            <a:r>
              <a:rPr lang="es-ES_tradnl" sz="1400" dirty="0" smtClean="0">
                <a:solidFill>
                  <a:schemeClr val="bg1"/>
                </a:solidFill>
                <a:latin typeface="Andale Mono"/>
              </a:rPr>
              <a:t>() -- Original  </a:t>
            </a:r>
            <a:r>
              <a:rPr lang="es-ES_tradnl" sz="1400" dirty="0" err="1" smtClean="0">
                <a:solidFill>
                  <a:schemeClr val="bg1"/>
                </a:solidFill>
                <a:latin typeface="Andale Mono"/>
              </a:rPr>
              <a:t>functions</a:t>
            </a:r>
            <a:r>
              <a:rPr lang="es-ES_tradnl" sz="1400" dirty="0" smtClean="0">
                <a:solidFill>
                  <a:schemeClr val="bg1"/>
                </a:solidFill>
                <a:latin typeface="Andale Mono"/>
              </a:rPr>
              <a:t>:</a:t>
            </a:r>
          </a:p>
          <a:p>
            <a:r>
              <a:rPr lang="es-ES_tradnl" sz="1400" dirty="0" smtClean="0">
                <a:solidFill>
                  <a:schemeClr val="bg1"/>
                </a:solidFill>
                <a:latin typeface="Andale Mono"/>
              </a:rPr>
              <a:t>	</a:t>
            </a:r>
            <a:r>
              <a:rPr lang="es-ES_tradnl" sz="1400" dirty="0" err="1" smtClean="0">
                <a:solidFill>
                  <a:schemeClr val="bg1"/>
                </a:solidFill>
                <a:latin typeface="Andale Mono"/>
              </a:rPr>
              <a:t>odd</a:t>
            </a:r>
            <a:r>
              <a:rPr lang="es-ES_tradnl" sz="1400" dirty="0" smtClean="0">
                <a:solidFill>
                  <a:schemeClr val="bg1"/>
                </a:solidFill>
                <a:latin typeface="Andale Mono"/>
              </a:rPr>
              <a:t> </a:t>
            </a:r>
            <a:r>
              <a:rPr lang="es-ES_tradnl" sz="1400" dirty="0" err="1" smtClean="0">
                <a:solidFill>
                  <a:schemeClr val="bg1"/>
                </a:solidFill>
                <a:latin typeface="Andale Mono"/>
              </a:rPr>
              <a:t>with</a:t>
            </a:r>
            <a:r>
              <a:rPr lang="es-ES_tradnl" sz="1400" dirty="0" smtClean="0">
                <a:solidFill>
                  <a:schemeClr val="bg1"/>
                </a:solidFill>
                <a:latin typeface="Andale Mono"/>
              </a:rPr>
              <a:t> </a:t>
            </a:r>
            <a:r>
              <a:rPr lang="es-ES_tradnl" sz="1400" dirty="0" err="1" smtClean="0">
                <a:solidFill>
                  <a:schemeClr val="bg1"/>
                </a:solidFill>
                <a:latin typeface="Andale Mono"/>
              </a:rPr>
              <a:t>BBs</a:t>
            </a:r>
            <a:r>
              <a:rPr lang="es-ES_tradnl" sz="1400" dirty="0" smtClean="0">
                <a:solidFill>
                  <a:schemeClr val="bg1"/>
                </a:solidFill>
                <a:latin typeface="Andale Mono"/>
              </a:rPr>
              <a:t>:</a:t>
            </a:r>
          </a:p>
          <a:p>
            <a:r>
              <a:rPr lang="es-ES_tradnl" sz="1400" dirty="0" smtClean="0">
                <a:solidFill>
                  <a:schemeClr val="bg1"/>
                </a:solidFill>
                <a:latin typeface="Andale Mono"/>
              </a:rPr>
              <a:t>		</a:t>
            </a:r>
            <a:r>
              <a:rPr lang="es-ES_tradnl" sz="1400" dirty="0" err="1" smtClean="0">
                <a:solidFill>
                  <a:schemeClr val="bg1"/>
                </a:solidFill>
                <a:latin typeface="Andale Mono"/>
              </a:rPr>
              <a:t>entry</a:t>
            </a:r>
            <a:r>
              <a:rPr lang="es-ES_tradnl" sz="1400" dirty="0" smtClean="0">
                <a:solidFill>
                  <a:schemeClr val="bg1"/>
                </a:solidFill>
                <a:latin typeface="Andale Mono"/>
              </a:rPr>
              <a:t> --&gt; CPU</a:t>
            </a:r>
          </a:p>
          <a:p>
            <a:r>
              <a:rPr lang="es-ES_tradnl" sz="1400" dirty="0" smtClean="0">
                <a:solidFill>
                  <a:schemeClr val="bg1"/>
                </a:solidFill>
                <a:latin typeface="Andale Mono"/>
              </a:rPr>
              <a:t>	</a:t>
            </a:r>
            <a:r>
              <a:rPr lang="es-ES_tradnl" sz="1400" dirty="0" err="1" smtClean="0">
                <a:solidFill>
                  <a:schemeClr val="bg1"/>
                </a:solidFill>
                <a:latin typeface="Andale Mono"/>
              </a:rPr>
              <a:t>main</a:t>
            </a:r>
            <a:r>
              <a:rPr lang="es-ES_tradnl" sz="1400" dirty="0" smtClean="0">
                <a:solidFill>
                  <a:schemeClr val="bg1"/>
                </a:solidFill>
                <a:latin typeface="Andale Mono"/>
              </a:rPr>
              <a:t> </a:t>
            </a:r>
            <a:r>
              <a:rPr lang="es-ES_tradnl" sz="1400" dirty="0" err="1" smtClean="0">
                <a:solidFill>
                  <a:schemeClr val="bg1"/>
                </a:solidFill>
                <a:latin typeface="Andale Mono"/>
              </a:rPr>
              <a:t>with</a:t>
            </a:r>
            <a:r>
              <a:rPr lang="es-ES_tradnl" sz="1400" dirty="0" smtClean="0">
                <a:solidFill>
                  <a:schemeClr val="bg1"/>
                </a:solidFill>
                <a:latin typeface="Andale Mono"/>
              </a:rPr>
              <a:t> </a:t>
            </a:r>
            <a:r>
              <a:rPr lang="es-ES_tradnl" sz="1400" dirty="0" err="1" smtClean="0">
                <a:solidFill>
                  <a:schemeClr val="bg1"/>
                </a:solidFill>
                <a:latin typeface="Andale Mono"/>
              </a:rPr>
              <a:t>BBs</a:t>
            </a:r>
            <a:r>
              <a:rPr lang="es-ES_tradnl" sz="1400" dirty="0" smtClean="0">
                <a:solidFill>
                  <a:schemeClr val="bg1"/>
                </a:solidFill>
                <a:latin typeface="Andale Mono"/>
              </a:rPr>
              <a:t>:</a:t>
            </a:r>
          </a:p>
          <a:p>
            <a:r>
              <a:rPr lang="es-ES_tradnl" sz="1400" dirty="0" smtClean="0">
                <a:solidFill>
                  <a:schemeClr val="bg1"/>
                </a:solidFill>
                <a:latin typeface="Andale Mono"/>
              </a:rPr>
              <a:t>		</a:t>
            </a:r>
            <a:r>
              <a:rPr lang="es-ES_tradnl" sz="1400" dirty="0" err="1" smtClean="0">
                <a:solidFill>
                  <a:schemeClr val="bg1"/>
                </a:solidFill>
                <a:latin typeface="Andale Mono"/>
              </a:rPr>
              <a:t>entry</a:t>
            </a:r>
            <a:r>
              <a:rPr lang="es-ES_tradnl" sz="1400" dirty="0" smtClean="0">
                <a:solidFill>
                  <a:schemeClr val="bg1"/>
                </a:solidFill>
                <a:latin typeface="Andale Mono"/>
              </a:rPr>
              <a:t> --&gt; CPU</a:t>
            </a:r>
          </a:p>
          <a:p>
            <a:r>
              <a:rPr lang="es-ES_tradnl" sz="1400" dirty="0" smtClean="0">
                <a:solidFill>
                  <a:schemeClr val="bg1"/>
                </a:solidFill>
                <a:latin typeface="Andale Mono"/>
              </a:rPr>
              <a:t>		3 --&gt; CPU</a:t>
            </a:r>
          </a:p>
          <a:p>
            <a:r>
              <a:rPr lang="es-ES_tradnl" sz="1400" dirty="0" smtClean="0">
                <a:solidFill>
                  <a:schemeClr val="bg1"/>
                </a:solidFill>
                <a:latin typeface="Andale Mono"/>
              </a:rPr>
              <a:t>		4 --&gt; CPU</a:t>
            </a:r>
          </a:p>
          <a:p>
            <a:r>
              <a:rPr lang="es-ES_tradnl" sz="1400" dirty="0" smtClean="0">
                <a:solidFill>
                  <a:schemeClr val="bg1"/>
                </a:solidFill>
                <a:latin typeface="Andale Mono"/>
              </a:rPr>
              <a:t>		</a:t>
            </a:r>
            <a:r>
              <a:rPr lang="es-ES_tradnl" sz="1400" dirty="0" err="1" smtClean="0">
                <a:solidFill>
                  <a:schemeClr val="bg1"/>
                </a:solidFill>
                <a:latin typeface="Andale Mono"/>
              </a:rPr>
              <a:t>beforeHeader</a:t>
            </a:r>
            <a:r>
              <a:rPr lang="es-ES_tradnl" sz="1400" dirty="0" smtClean="0">
                <a:solidFill>
                  <a:schemeClr val="bg1"/>
                </a:solidFill>
                <a:latin typeface="Andale Mono"/>
              </a:rPr>
              <a:t> --&gt; CPU</a:t>
            </a:r>
          </a:p>
          <a:p>
            <a:r>
              <a:rPr lang="es-ES_tradnl" sz="1400" dirty="0" smtClean="0">
                <a:solidFill>
                  <a:schemeClr val="bg1"/>
                </a:solidFill>
                <a:latin typeface="Andale Mono"/>
              </a:rPr>
              <a:t>		5 --&gt; CPU</a:t>
            </a:r>
          </a:p>
          <a:p>
            <a:r>
              <a:rPr lang="es-ES_tradnl" sz="1400" dirty="0" smtClean="0">
                <a:solidFill>
                  <a:schemeClr val="bg1"/>
                </a:solidFill>
                <a:latin typeface="Andale Mono"/>
              </a:rPr>
              <a:t>		6 --&gt; CPU</a:t>
            </a:r>
          </a:p>
          <a:p>
            <a:r>
              <a:rPr lang="es-ES_tradnl" sz="1400" dirty="0" smtClean="0">
                <a:solidFill>
                  <a:schemeClr val="bg1"/>
                </a:solidFill>
                <a:latin typeface="Andale Mono"/>
              </a:rPr>
              <a:t>		7 --&gt; CPU</a:t>
            </a:r>
          </a:p>
          <a:p>
            <a:r>
              <a:rPr lang="es-ES_tradnl" sz="1400" dirty="0" smtClean="0">
                <a:solidFill>
                  <a:schemeClr val="bg1"/>
                </a:solidFill>
                <a:latin typeface="Andale Mono"/>
              </a:rPr>
              <a:t>		8 --&gt; </a:t>
            </a:r>
            <a:r>
              <a:rPr lang="es-ES_tradnl" sz="1400" dirty="0" err="1" smtClean="0">
                <a:solidFill>
                  <a:schemeClr val="bg1"/>
                </a:solidFill>
                <a:latin typeface="Andale Mono"/>
              </a:rPr>
              <a:t>CPU_SIMD</a:t>
            </a:r>
            <a:endParaRPr lang="es-ES_tradnl" sz="1400" dirty="0" smtClean="0">
              <a:solidFill>
                <a:schemeClr val="bg1"/>
              </a:solidFill>
              <a:latin typeface="Andale Mono"/>
            </a:endParaRPr>
          </a:p>
          <a:p>
            <a:r>
              <a:rPr lang="es-ES_tradnl" sz="1400" dirty="0" smtClean="0">
                <a:solidFill>
                  <a:schemeClr val="bg1"/>
                </a:solidFill>
                <a:latin typeface="Andale Mono"/>
              </a:rPr>
              <a:t>		9 --&gt; </a:t>
            </a:r>
            <a:r>
              <a:rPr lang="es-ES_tradnl" sz="1400" dirty="0" err="1" smtClean="0">
                <a:solidFill>
                  <a:schemeClr val="bg1"/>
                </a:solidFill>
                <a:latin typeface="Andale Mono"/>
              </a:rPr>
              <a:t>CPU_SIMD</a:t>
            </a:r>
            <a:endParaRPr lang="es-ES_tradnl" sz="1400" dirty="0" smtClean="0">
              <a:solidFill>
                <a:schemeClr val="bg1"/>
              </a:solidFill>
              <a:latin typeface="Andale Mono"/>
            </a:endParaRPr>
          </a:p>
          <a:p>
            <a:r>
              <a:rPr lang="es-ES_tradnl" sz="1400" dirty="0" smtClean="0">
                <a:solidFill>
                  <a:schemeClr val="bg1"/>
                </a:solidFill>
                <a:latin typeface="Andale Mono"/>
              </a:rPr>
              <a:t>		11 --&gt; </a:t>
            </a:r>
            <a:r>
              <a:rPr lang="es-ES_tradnl" sz="1400" dirty="0" err="1" smtClean="0">
                <a:solidFill>
                  <a:schemeClr val="bg1"/>
                </a:solidFill>
                <a:latin typeface="Andale Mono"/>
              </a:rPr>
              <a:t>CPU_SIMD</a:t>
            </a:r>
            <a:endParaRPr lang="es-ES_tradnl" sz="1400" dirty="0" smtClean="0">
              <a:solidFill>
                <a:schemeClr val="bg1"/>
              </a:solidFill>
              <a:latin typeface="Andale Mono"/>
            </a:endParaRPr>
          </a:p>
          <a:p>
            <a:r>
              <a:rPr lang="es-ES_tradnl" sz="1400" dirty="0" smtClean="0">
                <a:solidFill>
                  <a:schemeClr val="bg1"/>
                </a:solidFill>
                <a:latin typeface="Andale Mono"/>
              </a:rPr>
              <a:t>		12 --&gt; </a:t>
            </a:r>
            <a:r>
              <a:rPr lang="es-ES_tradnl" sz="1400" dirty="0" err="1" smtClean="0">
                <a:solidFill>
                  <a:schemeClr val="bg1"/>
                </a:solidFill>
                <a:latin typeface="Andale Mono"/>
              </a:rPr>
              <a:t>CPU_SIMD</a:t>
            </a:r>
            <a:endParaRPr lang="es-ES_tradnl" sz="1400" dirty="0" smtClean="0">
              <a:solidFill>
                <a:schemeClr val="bg1"/>
              </a:solidFill>
              <a:latin typeface="Andale Mono"/>
            </a:endParaRPr>
          </a:p>
          <a:p>
            <a:r>
              <a:rPr lang="es-ES_tradnl" sz="1400" dirty="0" smtClean="0">
                <a:solidFill>
                  <a:schemeClr val="bg1"/>
                </a:solidFill>
                <a:latin typeface="Andale Mono"/>
              </a:rPr>
              <a:t>		13 --&gt; CPU</a:t>
            </a:r>
          </a:p>
          <a:p>
            <a:r>
              <a:rPr lang="es-ES_tradnl" sz="1400" dirty="0" smtClean="0">
                <a:solidFill>
                  <a:schemeClr val="bg1"/>
                </a:solidFill>
                <a:latin typeface="Andale Mono"/>
              </a:rPr>
              <a:t>		14 --&gt; CPU</a:t>
            </a:r>
          </a:p>
          <a:p>
            <a:r>
              <a:rPr lang="es-ES_tradnl" sz="1400" dirty="0" smtClean="0">
                <a:solidFill>
                  <a:schemeClr val="bg1"/>
                </a:solidFill>
                <a:latin typeface="Andale Mono"/>
              </a:rPr>
              <a:t>		</a:t>
            </a:r>
            <a:r>
              <a:rPr lang="es-ES_tradnl" sz="1400" dirty="0" err="1" smtClean="0">
                <a:solidFill>
                  <a:schemeClr val="bg1"/>
                </a:solidFill>
                <a:latin typeface="Andale Mono"/>
              </a:rPr>
              <a:t>afterHeader</a:t>
            </a:r>
            <a:r>
              <a:rPr lang="es-ES_tradnl" sz="1400" dirty="0" smtClean="0">
                <a:solidFill>
                  <a:schemeClr val="bg1"/>
                </a:solidFill>
                <a:latin typeface="Andale Mono"/>
              </a:rPr>
              <a:t> --&gt; CPU</a:t>
            </a:r>
          </a:p>
          <a:p>
            <a:r>
              <a:rPr lang="es-ES_tradnl" sz="1400" dirty="0" smtClean="0">
                <a:solidFill>
                  <a:schemeClr val="bg1"/>
                </a:solidFill>
                <a:latin typeface="Andale Mono"/>
              </a:rPr>
              <a:t>...</a:t>
            </a:r>
          </a:p>
        </p:txBody>
      </p:sp>
      <p:pic>
        <p:nvPicPr>
          <p:cNvPr id="10" name="Imagen 9" descr="cfg.mai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00" y="762000"/>
            <a:ext cx="1085614" cy="5410200"/>
          </a:xfrm>
          <a:prstGeom prst="rect">
            <a:avLst/>
          </a:prstGeom>
        </p:spPr>
      </p:pic>
      <p:sp>
        <p:nvSpPr>
          <p:cNvPr id="12" name="Rectángulo 11"/>
          <p:cNvSpPr/>
          <p:nvPr/>
        </p:nvSpPr>
        <p:spPr>
          <a:xfrm>
            <a:off x="2421467" y="4343400"/>
            <a:ext cx="1676400" cy="914400"/>
          </a:xfrm>
          <a:prstGeom prst="rect">
            <a:avLst/>
          </a:prstGeom>
          <a:solidFill>
            <a:srgbClr val="800000">
              <a:alpha val="50000"/>
            </a:srgb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3" name="Rectángulo 12"/>
          <p:cNvSpPr/>
          <p:nvPr/>
        </p:nvSpPr>
        <p:spPr>
          <a:xfrm>
            <a:off x="7543800" y="3200400"/>
            <a:ext cx="762000" cy="1981200"/>
          </a:xfrm>
          <a:prstGeom prst="rect">
            <a:avLst/>
          </a:prstGeom>
          <a:solidFill>
            <a:srgbClr val="800000">
              <a:alpha val="50000"/>
            </a:srgb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6" name="Flecha derecha 15"/>
          <p:cNvSpPr/>
          <p:nvPr/>
        </p:nvSpPr>
        <p:spPr>
          <a:xfrm rot="21048929">
            <a:off x="4295724" y="4359449"/>
            <a:ext cx="3093527" cy="348902"/>
          </a:xfrm>
          <a:prstGeom prst="rightArrow">
            <a:avLst/>
          </a:prstGeom>
          <a:solidFill>
            <a:srgbClr val="80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4569</TotalTime>
  <Words>3239</Words>
  <Application>Microsoft Office PowerPoint</Application>
  <PresentationFormat>Presentación en pantalla (4:3)</PresentationFormat>
  <Paragraphs>748</Paragraphs>
  <Slides>34</Slides>
  <Notes>24</Notes>
  <HiddenSlides>0</HiddenSlides>
  <MMClips>0</MMClips>
  <ScaleCrop>false</ScaleCrop>
  <HeadingPairs>
    <vt:vector size="4" baseType="variant">
      <vt:variant>
        <vt:lpstr>Plantilla de diseño</vt:lpstr>
      </vt:variant>
      <vt:variant>
        <vt:i4>1</vt:i4>
      </vt:variant>
      <vt:variant>
        <vt:lpstr>Títulos de diapositiva</vt:lpstr>
      </vt:variant>
      <vt:variant>
        <vt:i4>34</vt:i4>
      </vt:variant>
    </vt:vector>
  </HeadingPairs>
  <TitlesOfParts>
    <vt:vector size="35" baseType="lpstr">
      <vt:lpstr>Tema de Office</vt:lpstr>
      <vt:lpstr>Turning Control Flow Graphs into Callgraphs  Transformation of partitioned codes for execution in heterogeneous architectures</vt:lpstr>
      <vt:lpstr>Outline</vt:lpstr>
      <vt:lpstr>Outline</vt:lpstr>
      <vt:lpstr>High Performance Computing &amp; Embedded Systems</vt:lpstr>
      <vt:lpstr>Objectives</vt:lpstr>
      <vt:lpstr>The solution under research</vt:lpstr>
      <vt:lpstr>Outline</vt:lpstr>
      <vt:lpstr>LLVM-based compilation toolchain</vt:lpstr>
      <vt:lpstr>Partitioning &amp; Mapping</vt:lpstr>
      <vt:lpstr>Outline</vt:lpstr>
      <vt:lpstr>Function-based control flow</vt:lpstr>
      <vt:lpstr>Refactoring methodology</vt:lpstr>
      <vt:lpstr>Refactoring methodology</vt:lpstr>
      <vt:lpstr>Initiator list ← find initiators(f)</vt:lpstr>
      <vt:lpstr>Refactoring methodology</vt:lpstr>
      <vt:lpstr>create new functions (f, initiatorList)</vt:lpstr>
      <vt:lpstr>Splitting functions</vt:lpstr>
      <vt:lpstr>create new functions (f, initiatorList)</vt:lpstr>
      <vt:lpstr>create new functions (f, initiatorList)</vt:lpstr>
      <vt:lpstr>Refactoring methodology</vt:lpstr>
      <vt:lpstr>fix branches (initiatorList)</vt:lpstr>
      <vt:lpstr>Refactoring methodology</vt:lpstr>
      <vt:lpstr>Loops generate recursive calls</vt:lpstr>
      <vt:lpstr>Fixing loop recursion: a loop pass</vt:lpstr>
      <vt:lpstr>Fixing loop recursion: final code refactoring</vt:lpstr>
      <vt:lpstr>Output from the tool</vt:lpstr>
      <vt:lpstr>Preliminary results</vt:lpstr>
      <vt:lpstr>Conclusions</vt:lpstr>
      <vt:lpstr>Work in progress…</vt:lpstr>
      <vt:lpstr>Diapositiva 30</vt:lpstr>
      <vt:lpstr>Diapositiva 31</vt:lpstr>
      <vt:lpstr>Diapositiva 32</vt:lpstr>
      <vt:lpstr>Diapositiva 33</vt:lpstr>
      <vt:lpstr>Diapositiva 34</vt:lpstr>
    </vt:vector>
  </TitlesOfParts>
  <Company>DIE-UPM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Pablo Barrio López-Cortijo</dc:creator>
  <cp:lastModifiedBy>PB</cp:lastModifiedBy>
  <cp:revision>315</cp:revision>
  <dcterms:created xsi:type="dcterms:W3CDTF">2012-04-12T09:18:32Z</dcterms:created>
  <dcterms:modified xsi:type="dcterms:W3CDTF">2012-04-12T22:47:49Z</dcterms:modified>
</cp:coreProperties>
</file>