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59" r:id="rId4"/>
  </p:sldMasterIdLst>
  <p:notesMasterIdLst>
    <p:notesMasterId r:id="rId63"/>
  </p:notesMasterIdLst>
  <p:handoutMasterIdLst>
    <p:handoutMasterId r:id="rId64"/>
  </p:handoutMasterIdLst>
  <p:sldIdLst>
    <p:sldId id="369" r:id="rId5"/>
    <p:sldId id="590" r:id="rId6"/>
    <p:sldId id="608" r:id="rId7"/>
    <p:sldId id="609" r:id="rId8"/>
    <p:sldId id="610" r:id="rId9"/>
    <p:sldId id="612" r:id="rId10"/>
    <p:sldId id="613" r:id="rId11"/>
    <p:sldId id="632" r:id="rId12"/>
    <p:sldId id="614" r:id="rId13"/>
    <p:sldId id="615" r:id="rId14"/>
    <p:sldId id="641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4" r:id="rId32"/>
    <p:sldId id="635" r:id="rId33"/>
    <p:sldId id="636" r:id="rId34"/>
    <p:sldId id="637" r:id="rId35"/>
    <p:sldId id="638" r:id="rId36"/>
    <p:sldId id="639" r:id="rId37"/>
    <p:sldId id="642" r:id="rId38"/>
    <p:sldId id="607" r:id="rId39"/>
    <p:sldId id="536" r:id="rId40"/>
    <p:sldId id="541" r:id="rId41"/>
    <p:sldId id="649" r:id="rId42"/>
    <p:sldId id="542" r:id="rId43"/>
    <p:sldId id="543" r:id="rId44"/>
    <p:sldId id="544" r:id="rId45"/>
    <p:sldId id="540" r:id="rId46"/>
    <p:sldId id="640" r:id="rId47"/>
    <p:sldId id="643" r:id="rId48"/>
    <p:sldId id="545" r:id="rId49"/>
    <p:sldId id="546" r:id="rId50"/>
    <p:sldId id="547" r:id="rId51"/>
    <p:sldId id="548" r:id="rId52"/>
    <p:sldId id="644" r:id="rId53"/>
    <p:sldId id="648" r:id="rId54"/>
    <p:sldId id="646" r:id="rId55"/>
    <p:sldId id="647" r:id="rId56"/>
    <p:sldId id="554" r:id="rId57"/>
    <p:sldId id="555" r:id="rId58"/>
    <p:sldId id="553" r:id="rId59"/>
    <p:sldId id="581" r:id="rId60"/>
    <p:sldId id="574" r:id="rId61"/>
    <p:sldId id="582" r:id="rId62"/>
  </p:sldIdLst>
  <p:sldSz cx="9144000" cy="6858000" type="screen4x3"/>
  <p:notesSz cx="7019925" cy="9305925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tera User" initials="" lastIdx="2" clrIdx="0"/>
  <p:cmAuthor id="1" name="Susan von Konsky" initials="svk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333CC"/>
    <a:srgbClr val="000066"/>
    <a:srgbClr val="0067A6"/>
    <a:srgbClr val="4F8A10"/>
    <a:srgbClr val="00319E"/>
    <a:srgbClr val="DDDDDD"/>
    <a:srgbClr val="2D2D89"/>
    <a:srgbClr val="3366CC"/>
    <a:srgbClr val="A54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7" autoAdjust="0"/>
    <p:restoredTop sz="99520" autoAdjust="0"/>
  </p:normalViewPr>
  <p:slideViewPr>
    <p:cSldViewPr>
      <p:cViewPr>
        <p:scale>
          <a:sx n="80" d="100"/>
          <a:sy n="80" d="100"/>
        </p:scale>
        <p:origin x="-1776" y="-22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2646" y="-102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3" tIns="45866" rIns="91733" bIns="45866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6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3" tIns="45866" rIns="91733" bIns="45866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1425"/>
            <a:ext cx="306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3" tIns="45866" rIns="91733" bIns="45866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61425"/>
            <a:ext cx="306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3" tIns="45866" rIns="91733" bIns="45866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fld id="{5B6868AA-FD92-4D98-B980-F45AB25C9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91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9600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40788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7FA1225E-EDAF-474C-A2FA-1A20B1220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9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225E-EDAF-474C-A2FA-1A20B1220E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225E-EDAF-474C-A2FA-1A20B1220EE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7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8500"/>
            <a:ext cx="4652963" cy="3489325"/>
          </a:xfrm>
          <a:ln/>
        </p:spPr>
      </p:sp>
      <p:sp>
        <p:nvSpPr>
          <p:cNvPr id="634883" name="Notes Placeholder 2"/>
          <p:cNvSpPr>
            <a:spLocks noGrp="1"/>
          </p:cNvSpPr>
          <p:nvPr>
            <p:ph type="body" idx="1"/>
          </p:nvPr>
        </p:nvSpPr>
        <p:spPr/>
        <p:txBody>
          <a:bodyPr lIns="93253" tIns="46626" rIns="93253" bIns="46626"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4884" name="Slide Number Placeholder 3"/>
          <p:cNvSpPr txBox="1">
            <a:spLocks noGrp="1"/>
          </p:cNvSpPr>
          <p:nvPr/>
        </p:nvSpPr>
        <p:spPr bwMode="auto">
          <a:xfrm>
            <a:off x="3976130" y="8839708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53" tIns="46626" rIns="93253" bIns="46626" anchor="b"/>
          <a:lstStyle/>
          <a:p>
            <a:pPr algn="r" defTabSz="932863"/>
            <a:fld id="{EB1AFC79-3FBE-4A08-A209-078A9B018339}" type="slidenum">
              <a:rPr lang="en-US" sz="1200">
                <a:latin typeface="Myriad Set Text"/>
                <a:ea typeface="ヒラギノ角ゴ ProN W3"/>
                <a:cs typeface="ヒラギノ角ゴ ProN W3"/>
                <a:sym typeface="Myriad Set Text"/>
              </a:rPr>
              <a:pPr algn="r" defTabSz="932863"/>
              <a:t>8</a:t>
            </a:fld>
            <a:endParaRPr lang="en-US" sz="1200" dirty="0">
              <a:latin typeface="Myriad Set Text"/>
              <a:ea typeface="ヒラギノ角ゴ ProN W3"/>
              <a:cs typeface="ヒラギノ角ゴ ProN W3"/>
              <a:sym typeface="Myriad Set Tex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213A2-4FB5-4560-A322-533C41340706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225E-EDAF-474C-A2FA-1A20B1220EE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225E-EDAF-474C-A2FA-1A20B1220EE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87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225E-EDAF-474C-A2FA-1A20B1220EE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2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225E-EDAF-474C-A2FA-1A20B1220EE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399" y="1712595"/>
            <a:ext cx="6701901" cy="1143000"/>
          </a:xfrm>
          <a:effectLst/>
        </p:spPr>
        <p:txBody>
          <a:bodyPr anchor="ctr"/>
          <a:lstStyle>
            <a:lvl1pPr>
              <a:defRPr sz="3000">
                <a:solidFill>
                  <a:srgbClr val="FF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971009"/>
            <a:ext cx="6719656" cy="838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rgbClr val="90909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221942" y="1047750"/>
            <a:ext cx="8673484" cy="48203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22829" y="5040352"/>
            <a:ext cx="8681474" cy="960954"/>
          </a:xfrm>
        </p:spPr>
        <p:txBody>
          <a:bodyPr>
            <a:normAutofit/>
          </a:bodyPr>
          <a:lstStyle>
            <a:lvl1pPr algn="ctr">
              <a:buNone/>
              <a:defRPr sz="2400" i="1">
                <a:solidFill>
                  <a:srgbClr val="30C1BE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898" y="59870"/>
            <a:ext cx="8664771" cy="7817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228600" y="1085850"/>
            <a:ext cx="8667750" cy="381952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18" y="4900475"/>
            <a:ext cx="8664605" cy="113634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898" y="59004"/>
            <a:ext cx="8664771" cy="7826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247650" y="1085850"/>
            <a:ext cx="8648700" cy="36195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898" y="59870"/>
            <a:ext cx="8664771" cy="7714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247650" y="1085850"/>
            <a:ext cx="8648700" cy="48387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22829" y="5040352"/>
            <a:ext cx="8681474" cy="960954"/>
          </a:xfrm>
        </p:spPr>
        <p:txBody>
          <a:bodyPr>
            <a:normAutofit/>
          </a:bodyPr>
          <a:lstStyle>
            <a:lvl1pPr algn="ctr">
              <a:buNone/>
              <a:defRPr sz="2400" i="1">
                <a:solidFill>
                  <a:srgbClr val="30C1BE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898" y="58138"/>
            <a:ext cx="8664771" cy="78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228600" y="1095375"/>
            <a:ext cx="8667750" cy="37433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18" y="4900475"/>
            <a:ext cx="8664605" cy="113634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898" y="68528"/>
            <a:ext cx="8664771" cy="7627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228600" y="1066800"/>
            <a:ext cx="8667750" cy="364807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265591" y="1104900"/>
            <a:ext cx="8620957" cy="48786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541020" y="174903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ctrTitle"/>
          </p:nvPr>
        </p:nvSpPr>
        <p:spPr>
          <a:xfrm flipV="1">
            <a:off x="6972300" y="-96519"/>
            <a:ext cx="701040" cy="45719"/>
          </a:xfrm>
        </p:spPr>
        <p:txBody>
          <a:bodyPr anchor="ctr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41020" y="174903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 userDrawn="1"/>
        </p:nvSpPr>
        <p:spPr bwMode="auto">
          <a:xfrm>
            <a:off x="541020" y="174903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98" y="62344"/>
            <a:ext cx="8664771" cy="779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1095375"/>
            <a:ext cx="8674101" cy="4641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68" y="1133474"/>
            <a:ext cx="8668880" cy="368385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222829" y="5040352"/>
            <a:ext cx="8681474" cy="960954"/>
          </a:xfrm>
        </p:spPr>
        <p:txBody>
          <a:bodyPr>
            <a:normAutofit/>
          </a:bodyPr>
          <a:lstStyle>
            <a:lvl1pPr algn="ctr">
              <a:buNone/>
              <a:defRPr sz="2400" i="1">
                <a:solidFill>
                  <a:srgbClr val="30C1BE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667" y="1104900"/>
            <a:ext cx="4176779" cy="47624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104900"/>
            <a:ext cx="4293912" cy="47624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21941" y="1067627"/>
            <a:ext cx="4225771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199" y="1067627"/>
            <a:ext cx="4264982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218982" y="2009775"/>
            <a:ext cx="4246485" cy="396489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half" idx="4"/>
          </p:nvPr>
        </p:nvSpPr>
        <p:spPr>
          <a:xfrm>
            <a:off x="4648200" y="2009775"/>
            <a:ext cx="4273858" cy="396489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04900"/>
            <a:ext cx="5311498" cy="4896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064" y="1095609"/>
            <a:ext cx="3252449" cy="49145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898" y="70260"/>
            <a:ext cx="8664771" cy="761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2898" y="82384"/>
            <a:ext cx="8664771" cy="759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17667" y="1095343"/>
            <a:ext cx="4176779" cy="47720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518025" y="1123949"/>
            <a:ext cx="4359275" cy="477043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22829" y="5040352"/>
            <a:ext cx="8681474" cy="960954"/>
          </a:xfrm>
        </p:spPr>
        <p:txBody>
          <a:bodyPr>
            <a:normAutofit/>
          </a:bodyPr>
          <a:lstStyle>
            <a:lvl1pPr algn="ctr">
              <a:buNone/>
              <a:defRPr sz="2400" i="1">
                <a:solidFill>
                  <a:srgbClr val="30C1BE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21942" y="1076325"/>
            <a:ext cx="8664606" cy="3779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898" y="60736"/>
            <a:ext cx="8664771" cy="780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18" y="5038725"/>
            <a:ext cx="8664605" cy="99809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898" y="71127"/>
            <a:ext cx="8664771" cy="77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221942" y="1066800"/>
            <a:ext cx="8664606" cy="37892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898" y="47747"/>
            <a:ext cx="8664771" cy="79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446" y="1085849"/>
            <a:ext cx="8674101" cy="465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644" y="6588125"/>
            <a:ext cx="6985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/>
            </a:lvl1pPr>
          </a:lstStyle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  <p:sldLayoutId id="2147484077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000"/>
        </a:lnSpc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era.com/literature/hb/opencl-sdk/aocl_optimization_guide.pdf" TargetMode="External"/><Relationship Id="rId2" Type="http://schemas.openxmlformats.org/officeDocument/2006/relationships/hyperlink" Target="http://www.altera.com/support/examples/opencl/openc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tera.com/literature/hb/stratix-v/stx5_51002.pdf" TargetMode="External"/><Relationship Id="rId5" Type="http://schemas.openxmlformats.org/officeDocument/2006/relationships/hyperlink" Target="http://www.altera.com/devices/fpga/cyclone-v-fpgas/cyv-index.jsp" TargetMode="External"/><Relationship Id="rId4" Type="http://schemas.openxmlformats.org/officeDocument/2006/relationships/hyperlink" Target="http://www.altera.com/devices/fpga/stratix-fpgas/stratix-v/stxv-index.j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1" Type="http://schemas.openxmlformats.org/officeDocument/2006/relationships/image" Target="../media/image15.gif"/><Relationship Id="rId5" Type="http://schemas.openxmlformats.org/officeDocument/2006/relationships/image" Target="../media/image9.gif"/><Relationship Id="rId15" Type="http://schemas.openxmlformats.org/officeDocument/2006/relationships/image" Target="../media/image19.jpeg"/><Relationship Id="rId10" Type="http://schemas.openxmlformats.org/officeDocument/2006/relationships/image" Target="../media/image14.gif"/><Relationship Id="rId4" Type="http://schemas.openxmlformats.org/officeDocument/2006/relationships/image" Target="../media/image8.gif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Hardware State-Machines and </a:t>
            </a:r>
            <a:r>
              <a:rPr lang="en-US" dirty="0" err="1" smtClean="0"/>
              <a:t>Datapaths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Using LLVM to Generate FPGA Accelerators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6719656" cy="838200"/>
          </a:xfrm>
        </p:spPr>
        <p:txBody>
          <a:bodyPr/>
          <a:lstStyle/>
          <a:p>
            <a:r>
              <a:rPr lang="en-US" dirty="0" smtClean="0"/>
              <a:t>Alan Baker</a:t>
            </a:r>
          </a:p>
          <a:p>
            <a:r>
              <a:rPr lang="en-US" dirty="0" smtClean="0"/>
              <a:t>Altera Corporation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6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an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CPU, the program is mapped to a fixed architecture</a:t>
            </a:r>
          </a:p>
          <a:p>
            <a:endParaRPr lang="en-US" dirty="0"/>
          </a:p>
          <a:p>
            <a:r>
              <a:rPr lang="en-US" dirty="0" smtClean="0"/>
              <a:t>In an FPGA, there is NO fixed architecture</a:t>
            </a:r>
          </a:p>
          <a:p>
            <a:endParaRPr lang="en-US" dirty="0"/>
          </a:p>
          <a:p>
            <a:r>
              <a:rPr lang="en-US" dirty="0" smtClean="0"/>
              <a:t>The program defines the architecture</a:t>
            </a:r>
          </a:p>
          <a:p>
            <a:endParaRPr lang="en-US" dirty="0"/>
          </a:p>
          <a:p>
            <a:r>
              <a:rPr lang="en-US" dirty="0" smtClean="0"/>
              <a:t>Instead of the architecture constraining the program, the program is constrained by the available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FPGA </a:t>
            </a:r>
            <a:r>
              <a:rPr lang="en-US" dirty="0" err="1" smtClean="0"/>
              <a:t>datapath</a:t>
            </a:r>
            <a:r>
              <a:rPr lang="en-US" dirty="0" smtClean="0"/>
              <a:t> ~ Unrolled CPU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88125"/>
            <a:ext cx="698500" cy="282575"/>
          </a:xfrm>
        </p:spPr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178300" y="426587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4178300" y="371501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24760" y="3388708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72000" y="3262042"/>
            <a:ext cx="2455019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3-address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3059668"/>
            <a:ext cx="533400" cy="1893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072846"/>
            <a:ext cx="914400" cy="41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473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914400" y="3489971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2956" y="2658070"/>
            <a:ext cx="144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500" y="1893332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1056" y="293597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041056" y="3349239"/>
            <a:ext cx="1137244" cy="1512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1456" y="33887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Aaddr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1456" y="389653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Baddr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1456" y="431203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Caddr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431456" y="3665707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431456" y="4173538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431456" y="4644639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Left Brace 24"/>
          <p:cNvSpPr/>
          <p:nvPr/>
        </p:nvSpPr>
        <p:spPr bwMode="auto">
          <a:xfrm>
            <a:off x="2202856" y="3398542"/>
            <a:ext cx="228600" cy="13716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893332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 bwMode="auto">
          <a:xfrm>
            <a:off x="462956" y="2077998"/>
            <a:ext cx="2355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14" idx="2"/>
          </p:cNvCxnSpPr>
          <p:nvPr/>
        </p:nvCxnSpPr>
        <p:spPr bwMode="auto">
          <a:xfrm>
            <a:off x="1190328" y="2262664"/>
            <a:ext cx="0" cy="395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819400" y="1893332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03368" y="1880234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202856" y="17548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LdAddr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903812" y="2514600"/>
            <a:ext cx="38111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flipV="1">
            <a:off x="6629401" y="2064900"/>
            <a:ext cx="473967" cy="449702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Right Arrow 98"/>
          <p:cNvSpPr/>
          <p:nvPr/>
        </p:nvSpPr>
        <p:spPr bwMode="auto">
          <a:xfrm rot="5400000">
            <a:off x="944414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34335" y="178789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StAddr</a:t>
            </a:r>
            <a:endParaRPr lang="en-US" sz="1200" dirty="0"/>
          </a:p>
        </p:txBody>
      </p:sp>
      <p:cxnSp>
        <p:nvCxnSpPr>
          <p:cNvPr id="109" name="Straight Connector 108"/>
          <p:cNvCxnSpPr>
            <a:stCxn id="48" idx="3"/>
          </p:cNvCxnSpPr>
          <p:nvPr/>
        </p:nvCxnSpPr>
        <p:spPr bwMode="auto">
          <a:xfrm>
            <a:off x="3803056" y="2077998"/>
            <a:ext cx="22167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6667869" y="4087903"/>
            <a:ext cx="9273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3810000" y="5410200"/>
            <a:ext cx="3785196" cy="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2431456" y="4953000"/>
            <a:ext cx="136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CWriteEnable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3810000" y="4873213"/>
            <a:ext cx="0" cy="5369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>
            <a:off x="6019800" y="2077998"/>
            <a:ext cx="0" cy="1572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5715000" y="2514602"/>
            <a:ext cx="0" cy="1289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rapezoid 4"/>
          <p:cNvSpPr/>
          <p:nvPr/>
        </p:nvSpPr>
        <p:spPr bwMode="auto">
          <a:xfrm rot="5400000">
            <a:off x="5899515" y="3960436"/>
            <a:ext cx="1269640" cy="267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Flowchart: Or 100"/>
          <p:cNvSpPr/>
          <p:nvPr/>
        </p:nvSpPr>
        <p:spPr bwMode="auto">
          <a:xfrm>
            <a:off x="5257800" y="4087903"/>
            <a:ext cx="304800" cy="27030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Flowchart: Summing Junction 101"/>
          <p:cNvSpPr/>
          <p:nvPr/>
        </p:nvSpPr>
        <p:spPr bwMode="auto">
          <a:xfrm>
            <a:off x="5257800" y="4546007"/>
            <a:ext cx="304800" cy="324521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4685706" y="4127372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4685706" y="46352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4876800" y="427977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685706" y="47737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flipV="1">
            <a:off x="4876800" y="4279772"/>
            <a:ext cx="0" cy="355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4685706" y="4139205"/>
            <a:ext cx="0" cy="634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Arrow Connector 139"/>
          <p:cNvCxnSpPr/>
          <p:nvPr/>
        </p:nvCxnSpPr>
        <p:spPr bwMode="auto">
          <a:xfrm>
            <a:off x="5562600" y="4219705"/>
            <a:ext cx="8382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6019800" y="4546007"/>
            <a:ext cx="3810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6019800" y="3650786"/>
            <a:ext cx="3752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5715001" y="3804206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Straight Connector 159"/>
          <p:cNvCxnSpPr/>
          <p:nvPr/>
        </p:nvCxnSpPr>
        <p:spPr bwMode="auto">
          <a:xfrm>
            <a:off x="7595196" y="2262664"/>
            <a:ext cx="0" cy="1825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7103368" y="375804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318619" y="275130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 bwMode="auto">
          <a:xfrm>
            <a:off x="6019800" y="4546007"/>
            <a:ext cx="0" cy="1827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562600" y="4728789"/>
            <a:ext cx="4572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Arrow Connector 174"/>
          <p:cNvCxnSpPr>
            <a:endCxn id="5" idx="1"/>
          </p:cNvCxnSpPr>
          <p:nvPr/>
        </p:nvCxnSpPr>
        <p:spPr bwMode="auto">
          <a:xfrm>
            <a:off x="6534335" y="3120639"/>
            <a:ext cx="0" cy="371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2" name="Right Arrow 181"/>
          <p:cNvSpPr/>
          <p:nvPr/>
        </p:nvSpPr>
        <p:spPr bwMode="auto">
          <a:xfrm rot="5400000">
            <a:off x="3068786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Right Arrow 182"/>
          <p:cNvSpPr/>
          <p:nvPr/>
        </p:nvSpPr>
        <p:spPr bwMode="auto">
          <a:xfrm rot="16200000">
            <a:off x="7349282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10000" y="174173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LdData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595196" y="226266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StData</a:t>
            </a:r>
            <a:endParaRPr lang="en-US" sz="1200" dirty="0"/>
          </a:p>
        </p:txBody>
      </p:sp>
      <p:cxnSp>
        <p:nvCxnSpPr>
          <p:cNvPr id="201" name="Straight Connector 200"/>
          <p:cNvCxnSpPr/>
          <p:nvPr/>
        </p:nvCxnSpPr>
        <p:spPr bwMode="auto">
          <a:xfrm>
            <a:off x="7595196" y="4087903"/>
            <a:ext cx="0" cy="1332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5715000" y="2514600"/>
            <a:ext cx="9144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>
            <a:off x="1903812" y="2514600"/>
            <a:ext cx="0" cy="15697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>
            <a:off x="1903812" y="2064898"/>
            <a:ext cx="0" cy="449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Arrow Connector 218"/>
          <p:cNvCxnSpPr>
            <a:endCxn id="48" idx="1"/>
          </p:cNvCxnSpPr>
          <p:nvPr/>
        </p:nvCxnSpPr>
        <p:spPr bwMode="auto">
          <a:xfrm>
            <a:off x="1903812" y="2077998"/>
            <a:ext cx="915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>
            <a:off x="1446612" y="408434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/>
          <p:cNvCxnSpPr>
            <a:endCxn id="25" idx="1"/>
          </p:cNvCxnSpPr>
          <p:nvPr/>
        </p:nvCxnSpPr>
        <p:spPr bwMode="auto">
          <a:xfrm flipV="1">
            <a:off x="1903812" y="4084342"/>
            <a:ext cx="299044" cy="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Straight Connector 235"/>
          <p:cNvCxnSpPr/>
          <p:nvPr/>
        </p:nvCxnSpPr>
        <p:spPr bwMode="auto">
          <a:xfrm flipV="1">
            <a:off x="4685706" y="3956606"/>
            <a:ext cx="0" cy="182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Arrow Connector 239"/>
          <p:cNvCxnSpPr/>
          <p:nvPr/>
        </p:nvCxnSpPr>
        <p:spPr bwMode="auto">
          <a:xfrm>
            <a:off x="4685706" y="3956606"/>
            <a:ext cx="1715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4" name="TextBox 243"/>
          <p:cNvSpPr txBox="1"/>
          <p:nvPr/>
        </p:nvSpPr>
        <p:spPr>
          <a:xfrm>
            <a:off x="3224760" y="5420179"/>
            <a:ext cx="61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 bwMode="auto">
          <a:xfrm>
            <a:off x="3533032" y="4873213"/>
            <a:ext cx="0" cy="546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48" name="TextBox 247"/>
          <p:cNvSpPr txBox="1"/>
          <p:nvPr/>
        </p:nvSpPr>
        <p:spPr>
          <a:xfrm>
            <a:off x="3810000" y="4953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CData</a:t>
            </a:r>
            <a:endParaRPr lang="en-US" sz="1200" dirty="0"/>
          </a:p>
        </p:txBody>
      </p:sp>
      <p:cxnSp>
        <p:nvCxnSpPr>
          <p:cNvPr id="260" name="Straight Connector 259"/>
          <p:cNvCxnSpPr/>
          <p:nvPr/>
        </p:nvCxnSpPr>
        <p:spPr bwMode="auto">
          <a:xfrm>
            <a:off x="4178300" y="4635203"/>
            <a:ext cx="698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/>
          <p:nvPr/>
        </p:nvCxnSpPr>
        <p:spPr bwMode="auto">
          <a:xfrm>
            <a:off x="4178300" y="4127372"/>
            <a:ext cx="5074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544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178300" y="426587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4178300" y="371501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24760" y="3388708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72000" y="3262042"/>
            <a:ext cx="2455019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immediate value into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3059668"/>
            <a:ext cx="533400" cy="1893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072846"/>
            <a:ext cx="914400" cy="41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473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914400" y="3489971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2956" y="2658070"/>
            <a:ext cx="144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500" y="1893332"/>
            <a:ext cx="9836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1056" y="293597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041056" y="3349239"/>
            <a:ext cx="1137244" cy="1512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1456" y="33887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Aaddr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1456" y="389653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Baddr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1456" y="431203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Caddr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431456" y="3665707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431456" y="4173538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431456" y="4644639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 bwMode="auto">
          <a:xfrm>
            <a:off x="2202856" y="3398542"/>
            <a:ext cx="228600" cy="13716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893332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 bwMode="auto">
          <a:xfrm>
            <a:off x="462956" y="2077998"/>
            <a:ext cx="2355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2"/>
          </p:cNvCxnSpPr>
          <p:nvPr/>
        </p:nvCxnSpPr>
        <p:spPr bwMode="auto">
          <a:xfrm>
            <a:off x="1190328" y="2262664"/>
            <a:ext cx="0" cy="3954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19400" y="1893332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03368" y="1880234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202856" y="17548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LdAddr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903812" y="2514600"/>
            <a:ext cx="38111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 bwMode="auto">
          <a:xfrm flipV="1">
            <a:off x="6629401" y="2064900"/>
            <a:ext cx="473967" cy="449702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Right Arrow 98"/>
          <p:cNvSpPr/>
          <p:nvPr/>
        </p:nvSpPr>
        <p:spPr bwMode="auto">
          <a:xfrm rot="5400000">
            <a:off x="944414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34335" y="178789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StAddr</a:t>
            </a:r>
            <a:endParaRPr lang="en-US" sz="1200" dirty="0"/>
          </a:p>
        </p:txBody>
      </p:sp>
      <p:cxnSp>
        <p:nvCxnSpPr>
          <p:cNvPr id="109" name="Straight Connector 108"/>
          <p:cNvCxnSpPr>
            <a:stCxn id="48" idx="3"/>
          </p:cNvCxnSpPr>
          <p:nvPr/>
        </p:nvCxnSpPr>
        <p:spPr bwMode="auto">
          <a:xfrm>
            <a:off x="3803056" y="2077998"/>
            <a:ext cx="22167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6667869" y="4087903"/>
            <a:ext cx="9273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3810000" y="5410200"/>
            <a:ext cx="3785196" cy="2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31456" y="4953000"/>
            <a:ext cx="136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CWriteEnable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3810000" y="4873213"/>
            <a:ext cx="0" cy="536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 bwMode="auto">
          <a:xfrm>
            <a:off x="6019800" y="2077998"/>
            <a:ext cx="0" cy="1572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5715000" y="2514602"/>
            <a:ext cx="0" cy="12896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rapezoid 4"/>
          <p:cNvSpPr/>
          <p:nvPr/>
        </p:nvSpPr>
        <p:spPr bwMode="auto">
          <a:xfrm rot="5400000">
            <a:off x="5899515" y="3960436"/>
            <a:ext cx="1269640" cy="267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Flowchart: Or 100"/>
          <p:cNvSpPr/>
          <p:nvPr/>
        </p:nvSpPr>
        <p:spPr bwMode="auto">
          <a:xfrm>
            <a:off x="5257800" y="4087903"/>
            <a:ext cx="304800" cy="27030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Flowchart: Summing Junction 101"/>
          <p:cNvSpPr/>
          <p:nvPr/>
        </p:nvSpPr>
        <p:spPr bwMode="auto">
          <a:xfrm>
            <a:off x="5257800" y="4546007"/>
            <a:ext cx="304800" cy="324521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4685706" y="4127372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4685706" y="46352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4876800" y="427977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685706" y="47737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flipV="1">
            <a:off x="4876800" y="4279772"/>
            <a:ext cx="0" cy="355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4685706" y="4139205"/>
            <a:ext cx="0" cy="634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Arrow Connector 139"/>
          <p:cNvCxnSpPr/>
          <p:nvPr/>
        </p:nvCxnSpPr>
        <p:spPr bwMode="auto">
          <a:xfrm>
            <a:off x="5562600" y="4219705"/>
            <a:ext cx="8382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6019800" y="4546007"/>
            <a:ext cx="3810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6019800" y="3650786"/>
            <a:ext cx="3752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5715001" y="3804206"/>
            <a:ext cx="6858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 bwMode="auto">
          <a:xfrm>
            <a:off x="7595196" y="2262664"/>
            <a:ext cx="0" cy="1825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7103368" y="375804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318619" y="275130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 bwMode="auto">
          <a:xfrm>
            <a:off x="6019800" y="4546007"/>
            <a:ext cx="0" cy="1827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562600" y="4728789"/>
            <a:ext cx="4572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Arrow Connector 174"/>
          <p:cNvCxnSpPr>
            <a:endCxn id="5" idx="1"/>
          </p:cNvCxnSpPr>
          <p:nvPr/>
        </p:nvCxnSpPr>
        <p:spPr bwMode="auto">
          <a:xfrm>
            <a:off x="6534335" y="3120639"/>
            <a:ext cx="0" cy="3718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2" name="Right Arrow 181"/>
          <p:cNvSpPr/>
          <p:nvPr/>
        </p:nvSpPr>
        <p:spPr bwMode="auto">
          <a:xfrm rot="5400000">
            <a:off x="3068786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Right Arrow 182"/>
          <p:cNvSpPr/>
          <p:nvPr/>
        </p:nvSpPr>
        <p:spPr bwMode="auto">
          <a:xfrm rot="16200000">
            <a:off x="7349282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10000" y="174173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LdData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595196" y="226266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StData</a:t>
            </a:r>
            <a:endParaRPr lang="en-US" sz="1200" dirty="0"/>
          </a:p>
        </p:txBody>
      </p:sp>
      <p:cxnSp>
        <p:nvCxnSpPr>
          <p:cNvPr id="201" name="Straight Connector 200"/>
          <p:cNvCxnSpPr/>
          <p:nvPr/>
        </p:nvCxnSpPr>
        <p:spPr bwMode="auto">
          <a:xfrm>
            <a:off x="7595196" y="4087903"/>
            <a:ext cx="0" cy="13322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 bwMode="auto">
          <a:xfrm>
            <a:off x="5715000" y="2514600"/>
            <a:ext cx="9144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>
            <a:off x="1903812" y="2514600"/>
            <a:ext cx="0" cy="15697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 bwMode="auto">
          <a:xfrm>
            <a:off x="1903812" y="2064898"/>
            <a:ext cx="0" cy="449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Arrow Connector 218"/>
          <p:cNvCxnSpPr>
            <a:endCxn id="48" idx="1"/>
          </p:cNvCxnSpPr>
          <p:nvPr/>
        </p:nvCxnSpPr>
        <p:spPr bwMode="auto">
          <a:xfrm>
            <a:off x="1903812" y="2077998"/>
            <a:ext cx="915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>
            <a:off x="1446612" y="4084342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endCxn id="25" idx="1"/>
          </p:cNvCxnSpPr>
          <p:nvPr/>
        </p:nvCxnSpPr>
        <p:spPr bwMode="auto">
          <a:xfrm flipV="1">
            <a:off x="1903812" y="4084342"/>
            <a:ext cx="299044" cy="3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 bwMode="auto">
          <a:xfrm flipV="1">
            <a:off x="4685706" y="3956606"/>
            <a:ext cx="0" cy="182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Arrow Connector 239"/>
          <p:cNvCxnSpPr/>
          <p:nvPr/>
        </p:nvCxnSpPr>
        <p:spPr bwMode="auto">
          <a:xfrm>
            <a:off x="4685706" y="3956606"/>
            <a:ext cx="1715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4" name="TextBox 243"/>
          <p:cNvSpPr txBox="1"/>
          <p:nvPr/>
        </p:nvSpPr>
        <p:spPr>
          <a:xfrm>
            <a:off x="3224760" y="5420179"/>
            <a:ext cx="61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 bwMode="auto">
          <a:xfrm>
            <a:off x="3533032" y="4873213"/>
            <a:ext cx="0" cy="546966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810000" y="4953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CData</a:t>
            </a:r>
            <a:endParaRPr lang="en-US" sz="1200" dirty="0"/>
          </a:p>
        </p:txBody>
      </p:sp>
      <p:cxnSp>
        <p:nvCxnSpPr>
          <p:cNvPr id="260" name="Straight Connector 259"/>
          <p:cNvCxnSpPr/>
          <p:nvPr/>
        </p:nvCxnSpPr>
        <p:spPr bwMode="auto">
          <a:xfrm>
            <a:off x="4178300" y="4635203"/>
            <a:ext cx="698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/>
          <p:nvPr/>
        </p:nvCxnSpPr>
        <p:spPr bwMode="auto">
          <a:xfrm>
            <a:off x="4178300" y="4127372"/>
            <a:ext cx="5074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900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178300" y="426587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4178300" y="371501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24760" y="3388708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72000" y="3262042"/>
            <a:ext cx="2455019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memory value into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3059668"/>
            <a:ext cx="533400" cy="1893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072846"/>
            <a:ext cx="914400" cy="41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473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914400" y="3489971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2956" y="2658070"/>
            <a:ext cx="144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500" y="1893332"/>
            <a:ext cx="9836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1056" y="293597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041056" y="3349239"/>
            <a:ext cx="1137244" cy="1512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1456" y="33887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Aaddr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1456" y="389653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Baddr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1456" y="431203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Caddr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431456" y="3665707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431456" y="4173538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431456" y="4644639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 bwMode="auto">
          <a:xfrm>
            <a:off x="2202856" y="3398542"/>
            <a:ext cx="228600" cy="13716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893332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 bwMode="auto">
          <a:xfrm>
            <a:off x="462956" y="2077998"/>
            <a:ext cx="2355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2"/>
          </p:cNvCxnSpPr>
          <p:nvPr/>
        </p:nvCxnSpPr>
        <p:spPr bwMode="auto">
          <a:xfrm>
            <a:off x="1190328" y="2262664"/>
            <a:ext cx="0" cy="3954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19400" y="1893332"/>
            <a:ext cx="9836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03368" y="1880234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202856" y="17548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LdAddr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903812" y="2514600"/>
            <a:ext cx="38111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 bwMode="auto">
          <a:xfrm flipV="1">
            <a:off x="6629401" y="2064900"/>
            <a:ext cx="473967" cy="449702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Right Arrow 98"/>
          <p:cNvSpPr/>
          <p:nvPr/>
        </p:nvSpPr>
        <p:spPr bwMode="auto">
          <a:xfrm rot="5400000">
            <a:off x="944414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34335" y="178789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StAddr</a:t>
            </a:r>
            <a:endParaRPr lang="en-US" sz="1200" dirty="0"/>
          </a:p>
        </p:txBody>
      </p:sp>
      <p:cxnSp>
        <p:nvCxnSpPr>
          <p:cNvPr id="109" name="Straight Connector 108"/>
          <p:cNvCxnSpPr>
            <a:stCxn id="48" idx="3"/>
          </p:cNvCxnSpPr>
          <p:nvPr/>
        </p:nvCxnSpPr>
        <p:spPr bwMode="auto">
          <a:xfrm>
            <a:off x="3803056" y="2077998"/>
            <a:ext cx="22167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 bwMode="auto">
          <a:xfrm>
            <a:off x="6667869" y="4087903"/>
            <a:ext cx="9273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3810000" y="5410200"/>
            <a:ext cx="3785196" cy="2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31456" y="4953000"/>
            <a:ext cx="136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CWriteEnable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3810000" y="4873213"/>
            <a:ext cx="0" cy="536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 bwMode="auto">
          <a:xfrm>
            <a:off x="6019800" y="2077998"/>
            <a:ext cx="0" cy="15727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 bwMode="auto">
          <a:xfrm>
            <a:off x="5715000" y="2514602"/>
            <a:ext cx="0" cy="12896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rapezoid 4"/>
          <p:cNvSpPr/>
          <p:nvPr/>
        </p:nvSpPr>
        <p:spPr bwMode="auto">
          <a:xfrm rot="5400000">
            <a:off x="5899515" y="3960436"/>
            <a:ext cx="1269640" cy="267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Flowchart: Or 100"/>
          <p:cNvSpPr/>
          <p:nvPr/>
        </p:nvSpPr>
        <p:spPr bwMode="auto">
          <a:xfrm>
            <a:off x="5257800" y="4087903"/>
            <a:ext cx="304800" cy="27030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Flowchart: Summing Junction 101"/>
          <p:cNvSpPr/>
          <p:nvPr/>
        </p:nvSpPr>
        <p:spPr bwMode="auto">
          <a:xfrm>
            <a:off x="5257800" y="4546007"/>
            <a:ext cx="304800" cy="324521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4685706" y="4127372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4685706" y="46352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4876800" y="427977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685706" y="47737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flipV="1">
            <a:off x="4876800" y="4279772"/>
            <a:ext cx="0" cy="355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4685706" y="4139205"/>
            <a:ext cx="0" cy="634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Arrow Connector 139"/>
          <p:cNvCxnSpPr/>
          <p:nvPr/>
        </p:nvCxnSpPr>
        <p:spPr bwMode="auto">
          <a:xfrm>
            <a:off x="5562600" y="4219705"/>
            <a:ext cx="8382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6019800" y="4546007"/>
            <a:ext cx="3810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6019800" y="3650786"/>
            <a:ext cx="37524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 bwMode="auto">
          <a:xfrm>
            <a:off x="5715001" y="3804206"/>
            <a:ext cx="6858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 bwMode="auto">
          <a:xfrm>
            <a:off x="7595196" y="2262664"/>
            <a:ext cx="0" cy="1825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7103368" y="375804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318619" y="275130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 bwMode="auto">
          <a:xfrm>
            <a:off x="6019800" y="4546007"/>
            <a:ext cx="0" cy="1827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562600" y="4728789"/>
            <a:ext cx="4572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Arrow Connector 174"/>
          <p:cNvCxnSpPr>
            <a:endCxn id="5" idx="1"/>
          </p:cNvCxnSpPr>
          <p:nvPr/>
        </p:nvCxnSpPr>
        <p:spPr bwMode="auto">
          <a:xfrm>
            <a:off x="6534335" y="3120639"/>
            <a:ext cx="0" cy="3718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2" name="Right Arrow 181"/>
          <p:cNvSpPr/>
          <p:nvPr/>
        </p:nvSpPr>
        <p:spPr bwMode="auto">
          <a:xfrm rot="5400000">
            <a:off x="3068786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Right Arrow 182"/>
          <p:cNvSpPr/>
          <p:nvPr/>
        </p:nvSpPr>
        <p:spPr bwMode="auto">
          <a:xfrm rot="16200000">
            <a:off x="7349282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10000" y="174173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LdData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595196" y="226266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StData</a:t>
            </a:r>
            <a:endParaRPr lang="en-US" sz="1200" dirty="0"/>
          </a:p>
        </p:txBody>
      </p:sp>
      <p:cxnSp>
        <p:nvCxnSpPr>
          <p:cNvPr id="201" name="Straight Connector 200"/>
          <p:cNvCxnSpPr/>
          <p:nvPr/>
        </p:nvCxnSpPr>
        <p:spPr bwMode="auto">
          <a:xfrm>
            <a:off x="7595196" y="4087903"/>
            <a:ext cx="0" cy="13322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 bwMode="auto">
          <a:xfrm>
            <a:off x="5715000" y="2514600"/>
            <a:ext cx="9144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>
            <a:off x="1903812" y="2514600"/>
            <a:ext cx="0" cy="15697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 bwMode="auto">
          <a:xfrm>
            <a:off x="1903812" y="2064898"/>
            <a:ext cx="0" cy="4497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endCxn id="48" idx="1"/>
          </p:cNvCxnSpPr>
          <p:nvPr/>
        </p:nvCxnSpPr>
        <p:spPr bwMode="auto">
          <a:xfrm>
            <a:off x="1903812" y="2077998"/>
            <a:ext cx="91558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 bwMode="auto">
          <a:xfrm>
            <a:off x="1446612" y="4084342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endCxn id="25" idx="1"/>
          </p:cNvCxnSpPr>
          <p:nvPr/>
        </p:nvCxnSpPr>
        <p:spPr bwMode="auto">
          <a:xfrm flipV="1">
            <a:off x="1903812" y="4084342"/>
            <a:ext cx="299044" cy="3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 bwMode="auto">
          <a:xfrm flipV="1">
            <a:off x="4685706" y="3956606"/>
            <a:ext cx="0" cy="182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Arrow Connector 239"/>
          <p:cNvCxnSpPr/>
          <p:nvPr/>
        </p:nvCxnSpPr>
        <p:spPr bwMode="auto">
          <a:xfrm>
            <a:off x="4685706" y="3956606"/>
            <a:ext cx="1715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4" name="TextBox 243"/>
          <p:cNvSpPr txBox="1"/>
          <p:nvPr/>
        </p:nvSpPr>
        <p:spPr>
          <a:xfrm>
            <a:off x="3224760" y="5420179"/>
            <a:ext cx="61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 bwMode="auto">
          <a:xfrm>
            <a:off x="3533032" y="4873213"/>
            <a:ext cx="0" cy="546966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810000" y="4953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CData</a:t>
            </a:r>
            <a:endParaRPr lang="en-US" sz="1200" dirty="0"/>
          </a:p>
        </p:txBody>
      </p:sp>
      <p:cxnSp>
        <p:nvCxnSpPr>
          <p:cNvPr id="260" name="Straight Connector 259"/>
          <p:cNvCxnSpPr/>
          <p:nvPr/>
        </p:nvCxnSpPr>
        <p:spPr bwMode="auto">
          <a:xfrm>
            <a:off x="4178300" y="4635203"/>
            <a:ext cx="698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/>
          <p:nvPr/>
        </p:nvCxnSpPr>
        <p:spPr bwMode="auto">
          <a:xfrm>
            <a:off x="4178300" y="4127372"/>
            <a:ext cx="5074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49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178300" y="426587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4178300" y="371501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24760" y="3388708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72000" y="3262042"/>
            <a:ext cx="2455019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register value into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3059668"/>
            <a:ext cx="533400" cy="1893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072846"/>
            <a:ext cx="914400" cy="41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473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914400" y="3489971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2956" y="2658070"/>
            <a:ext cx="144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500" y="1893332"/>
            <a:ext cx="9836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1056" y="293597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041056" y="3349239"/>
            <a:ext cx="1137244" cy="1512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1456" y="33887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Aaddr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1456" y="389653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Baddr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1456" y="431203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Caddr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431456" y="3665707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2431456" y="4173538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431456" y="4644639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Left Brace 24"/>
          <p:cNvSpPr/>
          <p:nvPr/>
        </p:nvSpPr>
        <p:spPr bwMode="auto">
          <a:xfrm>
            <a:off x="2202856" y="3398542"/>
            <a:ext cx="228600" cy="13716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893332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 bwMode="auto">
          <a:xfrm>
            <a:off x="462956" y="2077998"/>
            <a:ext cx="2355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2"/>
          </p:cNvCxnSpPr>
          <p:nvPr/>
        </p:nvCxnSpPr>
        <p:spPr bwMode="auto">
          <a:xfrm>
            <a:off x="1190328" y="2262664"/>
            <a:ext cx="0" cy="3954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19400" y="1893332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03368" y="1880234"/>
            <a:ext cx="9836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202856" y="17548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LdAddr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903812" y="2514600"/>
            <a:ext cx="38111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 bwMode="auto">
          <a:xfrm flipV="1">
            <a:off x="6629401" y="2064900"/>
            <a:ext cx="473967" cy="449702"/>
          </a:xfrm>
          <a:prstGeom prst="bentConnector3">
            <a:avLst>
              <a:gd name="adj1" fmla="val 123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Right Arrow 98"/>
          <p:cNvSpPr/>
          <p:nvPr/>
        </p:nvSpPr>
        <p:spPr bwMode="auto">
          <a:xfrm rot="5400000">
            <a:off x="944414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34335" y="178789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StAddr</a:t>
            </a:r>
            <a:endParaRPr lang="en-US" sz="1200" dirty="0"/>
          </a:p>
        </p:txBody>
      </p:sp>
      <p:cxnSp>
        <p:nvCxnSpPr>
          <p:cNvPr id="109" name="Straight Connector 108"/>
          <p:cNvCxnSpPr>
            <a:stCxn id="48" idx="3"/>
          </p:cNvCxnSpPr>
          <p:nvPr/>
        </p:nvCxnSpPr>
        <p:spPr bwMode="auto">
          <a:xfrm>
            <a:off x="3803056" y="2077998"/>
            <a:ext cx="22167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6667869" y="4087903"/>
            <a:ext cx="9273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3810000" y="5410200"/>
            <a:ext cx="3785196" cy="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2431456" y="4953000"/>
            <a:ext cx="136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CWriteEnable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3810000" y="4873213"/>
            <a:ext cx="0" cy="5369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>
            <a:off x="6019800" y="2077998"/>
            <a:ext cx="0" cy="1572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5715000" y="2514602"/>
            <a:ext cx="0" cy="1289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rapezoid 4"/>
          <p:cNvSpPr/>
          <p:nvPr/>
        </p:nvSpPr>
        <p:spPr bwMode="auto">
          <a:xfrm rot="5400000">
            <a:off x="5899515" y="3960436"/>
            <a:ext cx="1269640" cy="267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Flowchart: Or 100"/>
          <p:cNvSpPr/>
          <p:nvPr/>
        </p:nvSpPr>
        <p:spPr bwMode="auto">
          <a:xfrm>
            <a:off x="5257800" y="4087903"/>
            <a:ext cx="304800" cy="27030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Flowchart: Summing Junction 101"/>
          <p:cNvSpPr/>
          <p:nvPr/>
        </p:nvSpPr>
        <p:spPr bwMode="auto">
          <a:xfrm>
            <a:off x="5257800" y="4546007"/>
            <a:ext cx="304800" cy="324521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4685706" y="4127372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4685706" y="46352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4876800" y="427977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685706" y="47737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flipV="1">
            <a:off x="4876800" y="4279772"/>
            <a:ext cx="0" cy="355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4685706" y="4139205"/>
            <a:ext cx="0" cy="634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Arrow Connector 139"/>
          <p:cNvCxnSpPr/>
          <p:nvPr/>
        </p:nvCxnSpPr>
        <p:spPr bwMode="auto">
          <a:xfrm>
            <a:off x="5562600" y="4219705"/>
            <a:ext cx="8382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6019800" y="4546007"/>
            <a:ext cx="3810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6019800" y="3650786"/>
            <a:ext cx="3752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5715001" y="3804206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Straight Connector 159"/>
          <p:cNvCxnSpPr/>
          <p:nvPr/>
        </p:nvCxnSpPr>
        <p:spPr bwMode="auto">
          <a:xfrm>
            <a:off x="7595196" y="2262664"/>
            <a:ext cx="0" cy="18252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103368" y="375804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318619" y="275130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 bwMode="auto">
          <a:xfrm>
            <a:off x="6019800" y="4546007"/>
            <a:ext cx="0" cy="1827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562600" y="4728789"/>
            <a:ext cx="4572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Arrow Connector 174"/>
          <p:cNvCxnSpPr>
            <a:endCxn id="5" idx="1"/>
          </p:cNvCxnSpPr>
          <p:nvPr/>
        </p:nvCxnSpPr>
        <p:spPr bwMode="auto">
          <a:xfrm>
            <a:off x="6534335" y="3120639"/>
            <a:ext cx="0" cy="3718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2" name="Right Arrow 181"/>
          <p:cNvSpPr/>
          <p:nvPr/>
        </p:nvSpPr>
        <p:spPr bwMode="auto">
          <a:xfrm rot="5400000">
            <a:off x="3068786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Right Arrow 182"/>
          <p:cNvSpPr/>
          <p:nvPr/>
        </p:nvSpPr>
        <p:spPr bwMode="auto">
          <a:xfrm rot="16200000">
            <a:off x="7349282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10000" y="174173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LdData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595196" y="226266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StData</a:t>
            </a:r>
            <a:endParaRPr lang="en-US" sz="1200" dirty="0"/>
          </a:p>
        </p:txBody>
      </p:sp>
      <p:cxnSp>
        <p:nvCxnSpPr>
          <p:cNvPr id="201" name="Straight Connector 200"/>
          <p:cNvCxnSpPr/>
          <p:nvPr/>
        </p:nvCxnSpPr>
        <p:spPr bwMode="auto">
          <a:xfrm>
            <a:off x="7595196" y="4087903"/>
            <a:ext cx="0" cy="1332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5715000" y="2514600"/>
            <a:ext cx="9144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 bwMode="auto">
          <a:xfrm>
            <a:off x="1903812" y="2514600"/>
            <a:ext cx="0" cy="15697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 bwMode="auto">
          <a:xfrm>
            <a:off x="1903812" y="2064898"/>
            <a:ext cx="0" cy="449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Arrow Connector 218"/>
          <p:cNvCxnSpPr>
            <a:endCxn id="48" idx="1"/>
          </p:cNvCxnSpPr>
          <p:nvPr/>
        </p:nvCxnSpPr>
        <p:spPr bwMode="auto">
          <a:xfrm>
            <a:off x="1903812" y="2077998"/>
            <a:ext cx="915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>
            <a:off x="1446612" y="4084342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endCxn id="25" idx="1"/>
          </p:cNvCxnSpPr>
          <p:nvPr/>
        </p:nvCxnSpPr>
        <p:spPr bwMode="auto">
          <a:xfrm flipV="1">
            <a:off x="1903812" y="4084342"/>
            <a:ext cx="299044" cy="3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 bwMode="auto">
          <a:xfrm flipV="1">
            <a:off x="4685706" y="3956606"/>
            <a:ext cx="0" cy="182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 bwMode="auto">
          <a:xfrm>
            <a:off x="4685706" y="3956606"/>
            <a:ext cx="17150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224760" y="5420179"/>
            <a:ext cx="61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 bwMode="auto">
          <a:xfrm>
            <a:off x="3533032" y="4873213"/>
            <a:ext cx="0" cy="546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48" name="TextBox 247"/>
          <p:cNvSpPr txBox="1"/>
          <p:nvPr/>
        </p:nvSpPr>
        <p:spPr>
          <a:xfrm>
            <a:off x="3810000" y="4953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CData</a:t>
            </a:r>
            <a:endParaRPr lang="en-US" sz="1200" dirty="0"/>
          </a:p>
        </p:txBody>
      </p:sp>
      <p:cxnSp>
        <p:nvCxnSpPr>
          <p:cNvPr id="260" name="Straight Connector 259"/>
          <p:cNvCxnSpPr/>
          <p:nvPr/>
        </p:nvCxnSpPr>
        <p:spPr bwMode="auto">
          <a:xfrm>
            <a:off x="4178300" y="4635203"/>
            <a:ext cx="698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/>
          <p:nvPr/>
        </p:nvCxnSpPr>
        <p:spPr bwMode="auto">
          <a:xfrm>
            <a:off x="4178300" y="4127372"/>
            <a:ext cx="5074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178300" y="426587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4178300" y="371501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24760" y="3388708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72000" y="3262042"/>
            <a:ext cx="2455019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two registers, store result in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3059668"/>
            <a:ext cx="533400" cy="1893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072846"/>
            <a:ext cx="914400" cy="41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473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914400" y="3489971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2956" y="2658070"/>
            <a:ext cx="144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500" y="1893332"/>
            <a:ext cx="9836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1056" y="293597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041056" y="3349239"/>
            <a:ext cx="1137244" cy="1512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1456" y="33887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Aaddr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1456" y="389653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Baddr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1456" y="431203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Caddr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431456" y="3665707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2431456" y="4173538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2431456" y="4644639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 bwMode="auto">
          <a:xfrm>
            <a:off x="2202856" y="3398542"/>
            <a:ext cx="228600" cy="13716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893332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 bwMode="auto">
          <a:xfrm>
            <a:off x="462956" y="2077998"/>
            <a:ext cx="2355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2"/>
          </p:cNvCxnSpPr>
          <p:nvPr/>
        </p:nvCxnSpPr>
        <p:spPr bwMode="auto">
          <a:xfrm>
            <a:off x="1190328" y="2262664"/>
            <a:ext cx="0" cy="3954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19400" y="1893332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03368" y="1880234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202856" y="17548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LdAddr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903812" y="2514600"/>
            <a:ext cx="38111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flipV="1">
            <a:off x="6629401" y="2064900"/>
            <a:ext cx="473967" cy="449702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Right Arrow 98"/>
          <p:cNvSpPr/>
          <p:nvPr/>
        </p:nvSpPr>
        <p:spPr bwMode="auto">
          <a:xfrm rot="5400000">
            <a:off x="944414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34335" y="178789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StAddr</a:t>
            </a:r>
            <a:endParaRPr lang="en-US" sz="1200" dirty="0"/>
          </a:p>
        </p:txBody>
      </p:sp>
      <p:cxnSp>
        <p:nvCxnSpPr>
          <p:cNvPr id="109" name="Straight Connector 108"/>
          <p:cNvCxnSpPr>
            <a:stCxn id="48" idx="3"/>
          </p:cNvCxnSpPr>
          <p:nvPr/>
        </p:nvCxnSpPr>
        <p:spPr bwMode="auto">
          <a:xfrm>
            <a:off x="3803056" y="2077998"/>
            <a:ext cx="22167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6667869" y="4087903"/>
            <a:ext cx="9273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3810000" y="5410200"/>
            <a:ext cx="3785196" cy="2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31456" y="4953000"/>
            <a:ext cx="136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CWriteEnable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3810000" y="4873213"/>
            <a:ext cx="0" cy="536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 bwMode="auto">
          <a:xfrm>
            <a:off x="6019800" y="2077998"/>
            <a:ext cx="0" cy="1572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5715000" y="2514602"/>
            <a:ext cx="0" cy="1289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rapezoid 4"/>
          <p:cNvSpPr/>
          <p:nvPr/>
        </p:nvSpPr>
        <p:spPr bwMode="auto">
          <a:xfrm rot="5400000">
            <a:off x="5899515" y="3960436"/>
            <a:ext cx="1269640" cy="267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Flowchart: Or 100"/>
          <p:cNvSpPr/>
          <p:nvPr/>
        </p:nvSpPr>
        <p:spPr bwMode="auto">
          <a:xfrm>
            <a:off x="5257800" y="4087903"/>
            <a:ext cx="304800" cy="27030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Flowchart: Summing Junction 101"/>
          <p:cNvSpPr/>
          <p:nvPr/>
        </p:nvSpPr>
        <p:spPr bwMode="auto">
          <a:xfrm>
            <a:off x="5257800" y="4546007"/>
            <a:ext cx="304800" cy="324521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4685706" y="4127372"/>
            <a:ext cx="5720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 bwMode="auto">
          <a:xfrm>
            <a:off x="4685706" y="46352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4876800" y="4279772"/>
            <a:ext cx="381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 bwMode="auto">
          <a:xfrm>
            <a:off x="4685706" y="4773703"/>
            <a:ext cx="572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flipV="1">
            <a:off x="4876800" y="4279772"/>
            <a:ext cx="0" cy="3554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 bwMode="auto">
          <a:xfrm flipV="1">
            <a:off x="4685706" y="4139205"/>
            <a:ext cx="0" cy="634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Arrow Connector 139"/>
          <p:cNvCxnSpPr/>
          <p:nvPr/>
        </p:nvCxnSpPr>
        <p:spPr bwMode="auto">
          <a:xfrm>
            <a:off x="5562600" y="4219705"/>
            <a:ext cx="83820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 bwMode="auto">
          <a:xfrm>
            <a:off x="6019800" y="4546007"/>
            <a:ext cx="3810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6019800" y="3650786"/>
            <a:ext cx="3752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5715001" y="3804206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Straight Connector 159"/>
          <p:cNvCxnSpPr/>
          <p:nvPr/>
        </p:nvCxnSpPr>
        <p:spPr bwMode="auto">
          <a:xfrm>
            <a:off x="7595196" y="2262664"/>
            <a:ext cx="0" cy="1825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7103368" y="375804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318619" y="275130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 bwMode="auto">
          <a:xfrm>
            <a:off x="6019800" y="4546007"/>
            <a:ext cx="0" cy="1827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562600" y="4728789"/>
            <a:ext cx="4572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Arrow Connector 174"/>
          <p:cNvCxnSpPr>
            <a:endCxn id="5" idx="1"/>
          </p:cNvCxnSpPr>
          <p:nvPr/>
        </p:nvCxnSpPr>
        <p:spPr bwMode="auto">
          <a:xfrm>
            <a:off x="6534335" y="3120639"/>
            <a:ext cx="0" cy="371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2" name="Right Arrow 181"/>
          <p:cNvSpPr/>
          <p:nvPr/>
        </p:nvSpPr>
        <p:spPr bwMode="auto">
          <a:xfrm rot="5400000">
            <a:off x="3068786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Right Arrow 182"/>
          <p:cNvSpPr/>
          <p:nvPr/>
        </p:nvSpPr>
        <p:spPr bwMode="auto">
          <a:xfrm rot="16200000">
            <a:off x="7349282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10000" y="174173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LdData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595196" y="226266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StData</a:t>
            </a:r>
            <a:endParaRPr lang="en-US" sz="1200" dirty="0"/>
          </a:p>
        </p:txBody>
      </p:sp>
      <p:cxnSp>
        <p:nvCxnSpPr>
          <p:cNvPr id="201" name="Straight Connector 200"/>
          <p:cNvCxnSpPr/>
          <p:nvPr/>
        </p:nvCxnSpPr>
        <p:spPr bwMode="auto">
          <a:xfrm>
            <a:off x="7595196" y="4087903"/>
            <a:ext cx="0" cy="13322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 bwMode="auto">
          <a:xfrm>
            <a:off x="5715000" y="2514600"/>
            <a:ext cx="9144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>
            <a:off x="1903812" y="2514600"/>
            <a:ext cx="0" cy="15697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>
            <a:off x="1903812" y="2064898"/>
            <a:ext cx="0" cy="449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Arrow Connector 218"/>
          <p:cNvCxnSpPr>
            <a:endCxn id="48" idx="1"/>
          </p:cNvCxnSpPr>
          <p:nvPr/>
        </p:nvCxnSpPr>
        <p:spPr bwMode="auto">
          <a:xfrm>
            <a:off x="1903812" y="2077998"/>
            <a:ext cx="915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>
            <a:off x="1446612" y="4084342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endCxn id="25" idx="1"/>
          </p:cNvCxnSpPr>
          <p:nvPr/>
        </p:nvCxnSpPr>
        <p:spPr bwMode="auto">
          <a:xfrm flipV="1">
            <a:off x="1903812" y="4084342"/>
            <a:ext cx="299044" cy="3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 bwMode="auto">
          <a:xfrm flipV="1">
            <a:off x="4685706" y="3956606"/>
            <a:ext cx="0" cy="182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Arrow Connector 239"/>
          <p:cNvCxnSpPr/>
          <p:nvPr/>
        </p:nvCxnSpPr>
        <p:spPr bwMode="auto">
          <a:xfrm>
            <a:off x="4685706" y="3956606"/>
            <a:ext cx="1715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4" name="TextBox 243"/>
          <p:cNvSpPr txBox="1"/>
          <p:nvPr/>
        </p:nvSpPr>
        <p:spPr>
          <a:xfrm>
            <a:off x="3224760" y="5420179"/>
            <a:ext cx="61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 bwMode="auto">
          <a:xfrm>
            <a:off x="3533032" y="4873213"/>
            <a:ext cx="0" cy="546966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810000" y="4953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CData</a:t>
            </a:r>
            <a:endParaRPr lang="en-US" sz="1200" dirty="0"/>
          </a:p>
        </p:txBody>
      </p:sp>
      <p:cxnSp>
        <p:nvCxnSpPr>
          <p:cNvPr id="260" name="Straight Connector 259"/>
          <p:cNvCxnSpPr/>
          <p:nvPr/>
        </p:nvCxnSpPr>
        <p:spPr bwMode="auto">
          <a:xfrm>
            <a:off x="4178300" y="4635203"/>
            <a:ext cx="6985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 bwMode="auto">
          <a:xfrm>
            <a:off x="4178300" y="4127372"/>
            <a:ext cx="5074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178300" y="426587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4178300" y="371501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24760" y="3388708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72000" y="3262042"/>
            <a:ext cx="2455019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two registers, store result in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3059668"/>
            <a:ext cx="533400" cy="1893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072846"/>
            <a:ext cx="914400" cy="41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473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914400" y="3489971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2956" y="2658070"/>
            <a:ext cx="144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500" y="1893332"/>
            <a:ext cx="9836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1056" y="293597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041056" y="3349239"/>
            <a:ext cx="1137244" cy="1512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1456" y="33887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Aaddr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1456" y="389653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Baddr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1456" y="431203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Caddr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431456" y="3665707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2431456" y="4173538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2431456" y="4644639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 bwMode="auto">
          <a:xfrm>
            <a:off x="2202856" y="3398542"/>
            <a:ext cx="228600" cy="13716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893332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 bwMode="auto">
          <a:xfrm>
            <a:off x="462956" y="2077998"/>
            <a:ext cx="2355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2"/>
          </p:cNvCxnSpPr>
          <p:nvPr/>
        </p:nvCxnSpPr>
        <p:spPr bwMode="auto">
          <a:xfrm>
            <a:off x="1190328" y="2262664"/>
            <a:ext cx="0" cy="3954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19400" y="1893332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03368" y="1880234"/>
            <a:ext cx="9836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202856" y="17548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LdAddr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903812" y="2514600"/>
            <a:ext cx="38111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flipV="1">
            <a:off x="6629401" y="2064900"/>
            <a:ext cx="473967" cy="449702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Right Arrow 98"/>
          <p:cNvSpPr/>
          <p:nvPr/>
        </p:nvSpPr>
        <p:spPr bwMode="auto">
          <a:xfrm rot="5400000">
            <a:off x="944414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34335" y="178789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StAddr</a:t>
            </a:r>
            <a:endParaRPr lang="en-US" sz="1200" dirty="0"/>
          </a:p>
        </p:txBody>
      </p:sp>
      <p:cxnSp>
        <p:nvCxnSpPr>
          <p:cNvPr id="109" name="Straight Connector 108"/>
          <p:cNvCxnSpPr>
            <a:stCxn id="48" idx="3"/>
          </p:cNvCxnSpPr>
          <p:nvPr/>
        </p:nvCxnSpPr>
        <p:spPr bwMode="auto">
          <a:xfrm>
            <a:off x="3803056" y="2077998"/>
            <a:ext cx="22167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6667869" y="4087903"/>
            <a:ext cx="9273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3810000" y="5410200"/>
            <a:ext cx="3785196" cy="2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31456" y="4953000"/>
            <a:ext cx="136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CWriteEnable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3810000" y="4873213"/>
            <a:ext cx="0" cy="536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 bwMode="auto">
          <a:xfrm>
            <a:off x="6019800" y="2077998"/>
            <a:ext cx="0" cy="1572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5715000" y="2514602"/>
            <a:ext cx="0" cy="1289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rapezoid 4"/>
          <p:cNvSpPr/>
          <p:nvPr/>
        </p:nvSpPr>
        <p:spPr bwMode="auto">
          <a:xfrm rot="5400000">
            <a:off x="5899515" y="3960436"/>
            <a:ext cx="1269640" cy="267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Flowchart: Or 100"/>
          <p:cNvSpPr/>
          <p:nvPr/>
        </p:nvSpPr>
        <p:spPr bwMode="auto">
          <a:xfrm>
            <a:off x="5257800" y="4087903"/>
            <a:ext cx="304800" cy="27030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Flowchart: Summing Junction 101"/>
          <p:cNvSpPr/>
          <p:nvPr/>
        </p:nvSpPr>
        <p:spPr bwMode="auto">
          <a:xfrm>
            <a:off x="5257800" y="4546007"/>
            <a:ext cx="304800" cy="324521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4685706" y="4127372"/>
            <a:ext cx="5720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 bwMode="auto">
          <a:xfrm>
            <a:off x="4685706" y="4635203"/>
            <a:ext cx="5720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 bwMode="auto">
          <a:xfrm>
            <a:off x="4876800" y="4279772"/>
            <a:ext cx="381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 bwMode="auto">
          <a:xfrm>
            <a:off x="4685706" y="4773703"/>
            <a:ext cx="5720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 bwMode="auto">
          <a:xfrm flipV="1">
            <a:off x="4876800" y="4279772"/>
            <a:ext cx="0" cy="3554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 bwMode="auto">
          <a:xfrm flipV="1">
            <a:off x="4685706" y="4139205"/>
            <a:ext cx="0" cy="6344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 bwMode="auto">
          <a:xfrm>
            <a:off x="5562600" y="4219705"/>
            <a:ext cx="83820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 bwMode="auto">
          <a:xfrm>
            <a:off x="6019800" y="4546007"/>
            <a:ext cx="38100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 bwMode="auto">
          <a:xfrm>
            <a:off x="6019800" y="3650786"/>
            <a:ext cx="3752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5715001" y="3804206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Straight Connector 159"/>
          <p:cNvCxnSpPr/>
          <p:nvPr/>
        </p:nvCxnSpPr>
        <p:spPr bwMode="auto">
          <a:xfrm>
            <a:off x="7595196" y="2262664"/>
            <a:ext cx="0" cy="1825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7103368" y="375804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318619" y="275130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 bwMode="auto">
          <a:xfrm>
            <a:off x="6019800" y="4546007"/>
            <a:ext cx="0" cy="1827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 bwMode="auto">
          <a:xfrm>
            <a:off x="5562600" y="4728789"/>
            <a:ext cx="45720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5" idx="1"/>
          </p:cNvCxnSpPr>
          <p:nvPr/>
        </p:nvCxnSpPr>
        <p:spPr bwMode="auto">
          <a:xfrm>
            <a:off x="6534335" y="3120639"/>
            <a:ext cx="0" cy="371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2" name="Right Arrow 181"/>
          <p:cNvSpPr/>
          <p:nvPr/>
        </p:nvSpPr>
        <p:spPr bwMode="auto">
          <a:xfrm rot="5400000">
            <a:off x="3068786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Right Arrow 182"/>
          <p:cNvSpPr/>
          <p:nvPr/>
        </p:nvSpPr>
        <p:spPr bwMode="auto">
          <a:xfrm rot="16200000">
            <a:off x="7349282" y="1465114"/>
            <a:ext cx="49182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10000" y="174173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LdData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595196" y="226266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StData</a:t>
            </a:r>
            <a:endParaRPr lang="en-US" sz="1200" dirty="0"/>
          </a:p>
        </p:txBody>
      </p:sp>
      <p:cxnSp>
        <p:nvCxnSpPr>
          <p:cNvPr id="201" name="Straight Connector 200"/>
          <p:cNvCxnSpPr/>
          <p:nvPr/>
        </p:nvCxnSpPr>
        <p:spPr bwMode="auto">
          <a:xfrm>
            <a:off x="7595196" y="4087903"/>
            <a:ext cx="0" cy="13322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 bwMode="auto">
          <a:xfrm>
            <a:off x="5715000" y="2514600"/>
            <a:ext cx="9144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>
            <a:off x="1903812" y="2514600"/>
            <a:ext cx="0" cy="15697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>
            <a:off x="1903812" y="2064898"/>
            <a:ext cx="0" cy="449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Arrow Connector 218"/>
          <p:cNvCxnSpPr>
            <a:endCxn id="48" idx="1"/>
          </p:cNvCxnSpPr>
          <p:nvPr/>
        </p:nvCxnSpPr>
        <p:spPr bwMode="auto">
          <a:xfrm>
            <a:off x="1903812" y="2077998"/>
            <a:ext cx="915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>
            <a:off x="1446612" y="4084342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endCxn id="25" idx="1"/>
          </p:cNvCxnSpPr>
          <p:nvPr/>
        </p:nvCxnSpPr>
        <p:spPr bwMode="auto">
          <a:xfrm flipV="1">
            <a:off x="1903812" y="4084342"/>
            <a:ext cx="299044" cy="3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 bwMode="auto">
          <a:xfrm flipV="1">
            <a:off x="4685706" y="3956606"/>
            <a:ext cx="0" cy="182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Arrow Connector 239"/>
          <p:cNvCxnSpPr/>
          <p:nvPr/>
        </p:nvCxnSpPr>
        <p:spPr bwMode="auto">
          <a:xfrm>
            <a:off x="4685706" y="3956606"/>
            <a:ext cx="1715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4" name="TextBox 243"/>
          <p:cNvSpPr txBox="1"/>
          <p:nvPr/>
        </p:nvSpPr>
        <p:spPr>
          <a:xfrm>
            <a:off x="3224760" y="5420179"/>
            <a:ext cx="61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 bwMode="auto">
          <a:xfrm>
            <a:off x="3533032" y="4873213"/>
            <a:ext cx="0" cy="546966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810000" y="4953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CData</a:t>
            </a:r>
            <a:endParaRPr lang="en-US" sz="1200" dirty="0"/>
          </a:p>
        </p:txBody>
      </p:sp>
      <p:cxnSp>
        <p:nvCxnSpPr>
          <p:cNvPr id="260" name="Straight Connector 259"/>
          <p:cNvCxnSpPr/>
          <p:nvPr/>
        </p:nvCxnSpPr>
        <p:spPr bwMode="auto">
          <a:xfrm>
            <a:off x="4178300" y="4635203"/>
            <a:ext cx="6985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 bwMode="auto">
          <a:xfrm>
            <a:off x="4178300" y="4127372"/>
            <a:ext cx="5074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1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</a:t>
            </a:r>
            <a:r>
              <a:rPr lang="en-US" dirty="0" smtClean="0"/>
              <a:t>[100] += 42 * </a:t>
            </a:r>
            <a:r>
              <a:rPr lang="en-US" dirty="0" err="1" smtClean="0"/>
              <a:t>Mem</a:t>
            </a:r>
            <a:r>
              <a:rPr lang="en-US" dirty="0" smtClean="0"/>
              <a:t>[101]</a:t>
            </a:r>
          </a:p>
          <a:p>
            <a:endParaRPr lang="en-US" dirty="0" smtClean="0"/>
          </a:p>
          <a:p>
            <a:r>
              <a:rPr lang="en-US" dirty="0" smtClean="0"/>
              <a:t>CPU instructions: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5144" y="25146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R0  Load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[100]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R1  Load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[101]</a:t>
            </a:r>
          </a:p>
          <a:p>
            <a:pPr lvl="1">
              <a:buNone/>
            </a:pPr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#42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R2  </a:t>
            </a:r>
            <a:r>
              <a:rPr lang="en-US" dirty="0" err="1" smtClean="0">
                <a:sym typeface="Wingdings" pitchFamily="2" charset="2"/>
              </a:rPr>
              <a:t>Mul</a:t>
            </a:r>
            <a:r>
              <a:rPr lang="en-US" dirty="0" smtClean="0">
                <a:sym typeface="Wingdings" pitchFamily="2" charset="2"/>
              </a:rPr>
              <a:t> R1, R2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R0  Add R2, R0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Store R0 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activity, step by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2869961" y="1020478"/>
            <a:ext cx="1440856" cy="744498"/>
            <a:chOff x="462956" y="1333500"/>
            <a:chExt cx="7624068" cy="4086679"/>
          </a:xfrm>
        </p:grpSpPr>
        <p:sp>
          <p:nvSpPr>
            <p:cNvPr id="6" name="TextBox 5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Left Brace 13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Right Arrow 20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>
              <a:stCxn id="17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rapezoid 27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lowchart: Or 28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owchart: Summing Junction 29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endCxn id="28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7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14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2873935" y="1973552"/>
            <a:ext cx="1440856" cy="744498"/>
            <a:chOff x="462956" y="1333500"/>
            <a:chExt cx="7624068" cy="4086679"/>
          </a:xfrm>
        </p:grpSpPr>
        <p:sp>
          <p:nvSpPr>
            <p:cNvPr id="62" name="TextBox 61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Left Brace 69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Right Arrow 76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Straight Connector 77"/>
            <p:cNvCxnSpPr>
              <a:stCxn id="73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rapezoid 83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Flowchart: Or 84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lowchart: Summing Junction 85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Straight Arrow Connector 94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endCxn id="84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3" name="Right Arrow 102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Right Arrow 103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73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70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Group 77"/>
          <p:cNvGrpSpPr/>
          <p:nvPr/>
        </p:nvGrpSpPr>
        <p:grpSpPr>
          <a:xfrm>
            <a:off x="2896112" y="2840966"/>
            <a:ext cx="1396501" cy="874173"/>
            <a:chOff x="462956" y="1333500"/>
            <a:chExt cx="7624068" cy="4086679"/>
          </a:xfrm>
        </p:grpSpPr>
        <p:sp>
          <p:nvSpPr>
            <p:cNvPr id="118" name="TextBox 117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6" name="Left Brace 125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7" name="Straight Arrow Connector 126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1" name="Straight Connector 130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Right Arrow 132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4" name="Straight Connector 133"/>
            <p:cNvCxnSpPr>
              <a:stCxn id="129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0" name="Trapezoid 139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Flowchart: Or 140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Flowchart: Summing Junction 141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3" name="Straight Arrow Connector 142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Straight Arrow Connector 143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Straight Arrow Connector 144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Straight Arrow Connector 145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Straight Arrow Connector 149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Straight Arrow Connector 150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54" name="TextBox 153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56" name="Straight Connector 155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Arrow Connector 157"/>
            <p:cNvCxnSpPr>
              <a:endCxn id="140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9" name="Right Arrow 158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Right Arrow 159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29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endCxn id="126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Arrow Connector 168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0" name="Straight Arrow Connector 169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77"/>
          <p:cNvGrpSpPr/>
          <p:nvPr/>
        </p:nvGrpSpPr>
        <p:grpSpPr>
          <a:xfrm>
            <a:off x="2869960" y="3803010"/>
            <a:ext cx="1444831" cy="874172"/>
            <a:chOff x="462956" y="1333500"/>
            <a:chExt cx="7624068" cy="4086679"/>
          </a:xfrm>
        </p:grpSpPr>
        <p:sp>
          <p:nvSpPr>
            <p:cNvPr id="174" name="TextBox 173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176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2" name="Left Brace 181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3" name="Straight Arrow Connector 182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77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87" name="Straight Connector 186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9" name="Right Arrow 188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0" name="Straight Connector 189"/>
            <p:cNvCxnSpPr>
              <a:stCxn id="185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rapezoid 195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" name="Flowchart: Or 196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" name="Flowchart: Summing Junction 197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Straight Arrow Connector 198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10" name="TextBox 209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endCxn id="196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5" name="Right Arrow 214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Right Arrow 215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Straight Connector 218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endCxn id="185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endCxn id="182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Straight Arrow Connector 224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Straight Arrow Connector 225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3" name="Group 77"/>
          <p:cNvGrpSpPr/>
          <p:nvPr/>
        </p:nvGrpSpPr>
        <p:grpSpPr>
          <a:xfrm>
            <a:off x="2869961" y="4790165"/>
            <a:ext cx="1444830" cy="748680"/>
            <a:chOff x="462956" y="1333500"/>
            <a:chExt cx="7624068" cy="4086679"/>
          </a:xfrm>
        </p:grpSpPr>
        <p:sp>
          <p:nvSpPr>
            <p:cNvPr id="230" name="TextBox 229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2" name="Straight Connector 231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3041056" y="3349241"/>
              <a:ext cx="1137244" cy="15123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5" name="Straight Arrow Connector 234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8" name="Left Brace 237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9" name="Straight Arrow Connector 238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3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3" name="Straight Connector 242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5" name="Right Arrow 244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6" name="Straight Connector 245"/>
            <p:cNvCxnSpPr>
              <a:stCxn id="241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rapezoid 251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" name="Flowchart: Or 252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" name="Flowchart: Summing Junction 253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Straight Arrow Connector 256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9" name="Straight Connector 258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Straight Arrow Connector 260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Straight Arrow Connector 262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66" name="TextBox 265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68" name="Straight Connector 267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Straight Arrow Connector 269"/>
            <p:cNvCxnSpPr>
              <a:endCxn id="252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1" name="Right Arrow 270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" name="Right Arrow 271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Straight Connector 274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>
              <a:endCxn id="241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endCxn id="238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Straight Arrow Connector 280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Straight Arrow Connector 281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2" name="TextBox 341"/>
          <p:cNvSpPr txBox="1"/>
          <p:nvPr/>
        </p:nvSpPr>
        <p:spPr>
          <a:xfrm>
            <a:off x="241148" y="1252639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[100]</a:t>
            </a:r>
            <a:endParaRPr lang="en-US" dirty="0"/>
          </a:p>
        </p:txBody>
      </p:sp>
      <p:sp>
        <p:nvSpPr>
          <p:cNvPr id="344" name="TextBox 343"/>
          <p:cNvSpPr txBox="1"/>
          <p:nvPr/>
        </p:nvSpPr>
        <p:spPr>
          <a:xfrm>
            <a:off x="241148" y="2142824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[101]</a:t>
            </a:r>
            <a:endParaRPr lang="en-US" dirty="0"/>
          </a:p>
        </p:txBody>
      </p:sp>
      <p:sp>
        <p:nvSpPr>
          <p:cNvPr id="345" name="TextBox 344"/>
          <p:cNvSpPr txBox="1"/>
          <p:nvPr/>
        </p:nvSpPr>
        <p:spPr>
          <a:xfrm>
            <a:off x="241148" y="308748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#42</a:t>
            </a:r>
            <a:endParaRPr lang="en-US" dirty="0"/>
          </a:p>
        </p:txBody>
      </p:sp>
      <p:sp>
        <p:nvSpPr>
          <p:cNvPr id="346" name="TextBox 345"/>
          <p:cNvSpPr txBox="1"/>
          <p:nvPr/>
        </p:nvSpPr>
        <p:spPr>
          <a:xfrm>
            <a:off x="241148" y="4049526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Mul</a:t>
            </a:r>
            <a:r>
              <a:rPr lang="en-US" dirty="0" smtClean="0"/>
              <a:t> R1, R2</a:t>
            </a:r>
            <a:endParaRPr lang="en-US" dirty="0"/>
          </a:p>
        </p:txBody>
      </p:sp>
      <p:sp>
        <p:nvSpPr>
          <p:cNvPr id="347" name="TextBox 346"/>
          <p:cNvSpPr txBox="1"/>
          <p:nvPr/>
        </p:nvSpPr>
        <p:spPr>
          <a:xfrm>
            <a:off x="241148" y="505813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Add R2, R0</a:t>
            </a:r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>
            <a:off x="241148" y="6009313"/>
            <a:ext cx="26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R0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[100]</a:t>
            </a:r>
            <a:endParaRPr lang="en-US" dirty="0"/>
          </a:p>
        </p:txBody>
      </p:sp>
      <p:grpSp>
        <p:nvGrpSpPr>
          <p:cNvPr id="229" name="Group 77"/>
          <p:cNvGrpSpPr/>
          <p:nvPr/>
        </p:nvGrpSpPr>
        <p:grpSpPr>
          <a:xfrm>
            <a:off x="2869960" y="5656659"/>
            <a:ext cx="1444831" cy="931465"/>
            <a:chOff x="462956" y="1333500"/>
            <a:chExt cx="7624068" cy="4086679"/>
          </a:xfrm>
        </p:grpSpPr>
        <p:sp>
          <p:nvSpPr>
            <p:cNvPr id="351" name="TextBox 350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3" name="Straight Connector 352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4" name="TextBox 353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6" name="Straight Arrow Connector 355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8" name="Straight Arrow Connector 357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Left Brace 358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0" name="Straight Arrow Connector 359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54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2" name="TextBox 361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64" name="Straight Connector 363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5" name="Elbow Connector 364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6" name="Right Arrow 365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7" name="Straight Connector 366"/>
            <p:cNvCxnSpPr>
              <a:stCxn id="362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3" name="Trapezoid 372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" name="Flowchart: Or 373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" name="Flowchart: Summing Junction 374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6" name="Straight Arrow Connector 375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7" name="Straight Arrow Connector 376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8" name="Straight Arrow Connector 377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9" name="Straight Arrow Connector 378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0" name="Straight Connector 379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Straight Connector 380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Straight Arrow Connector 381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3" name="Straight Arrow Connector 382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4" name="Straight Arrow Connector 383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89" name="Straight Connector 388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Straight Connector 389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1" name="Straight Arrow Connector 390"/>
            <p:cNvCxnSpPr>
              <a:endCxn id="373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2" name="Right Arrow 391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3" name="Right Arrow 392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4" name="Straight Connector 393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>
              <a:endCxn id="362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>
              <a:endCxn id="359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Straight Connector 404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06" name="Down Arrow 405"/>
          <p:cNvSpPr/>
          <p:nvPr/>
        </p:nvSpPr>
        <p:spPr bwMode="auto">
          <a:xfrm>
            <a:off x="5867400" y="2063153"/>
            <a:ext cx="1752600" cy="304324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6019800" y="139668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82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FPGAs are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Configurable Architecture</a:t>
            </a:r>
          </a:p>
          <a:p>
            <a:r>
              <a:rPr lang="en-US" dirty="0" smtClean="0"/>
              <a:t>Low-Power</a:t>
            </a:r>
          </a:p>
          <a:p>
            <a:r>
              <a:rPr lang="en-US" dirty="0" smtClean="0"/>
              <a:t>Customizable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6011862" cy="343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7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 the CPU hardware…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2869961" y="1020478"/>
            <a:ext cx="1440856" cy="744498"/>
            <a:chOff x="462956" y="1333500"/>
            <a:chExt cx="7624068" cy="4086679"/>
          </a:xfrm>
        </p:grpSpPr>
        <p:sp>
          <p:nvSpPr>
            <p:cNvPr id="6" name="TextBox 5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Left Brace 13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Right Arrow 20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>
              <a:stCxn id="17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rapezoid 27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lowchart: Or 28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owchart: Summing Junction 29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endCxn id="28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7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14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2873935" y="1973552"/>
            <a:ext cx="1440856" cy="744498"/>
            <a:chOff x="462956" y="1333500"/>
            <a:chExt cx="7624068" cy="4086679"/>
          </a:xfrm>
        </p:grpSpPr>
        <p:sp>
          <p:nvSpPr>
            <p:cNvPr id="62" name="TextBox 61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Left Brace 69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Right Arrow 76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Straight Connector 77"/>
            <p:cNvCxnSpPr>
              <a:stCxn id="73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rapezoid 83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Flowchart: Or 84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lowchart: Summing Junction 85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Straight Arrow Connector 94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endCxn id="84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3" name="Right Arrow 102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Right Arrow 103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73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70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Group 77"/>
          <p:cNvGrpSpPr/>
          <p:nvPr/>
        </p:nvGrpSpPr>
        <p:grpSpPr>
          <a:xfrm>
            <a:off x="2896112" y="2840966"/>
            <a:ext cx="1396501" cy="874173"/>
            <a:chOff x="462956" y="1333500"/>
            <a:chExt cx="7624068" cy="4086679"/>
          </a:xfrm>
        </p:grpSpPr>
        <p:sp>
          <p:nvSpPr>
            <p:cNvPr id="118" name="TextBox 117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6" name="Left Brace 125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7" name="Straight Arrow Connector 126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1" name="Straight Connector 130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Right Arrow 132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4" name="Straight Connector 133"/>
            <p:cNvCxnSpPr>
              <a:stCxn id="129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0" name="Trapezoid 139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Flowchart: Or 140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Flowchart: Summing Junction 141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3" name="Straight Arrow Connector 142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Straight Arrow Connector 143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Straight Arrow Connector 144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Straight Arrow Connector 145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Straight Arrow Connector 149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Straight Arrow Connector 150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54" name="TextBox 153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56" name="Straight Connector 155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Arrow Connector 157"/>
            <p:cNvCxnSpPr>
              <a:endCxn id="140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9" name="Right Arrow 158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Right Arrow 159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29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endCxn id="126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Arrow Connector 168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0" name="Straight Arrow Connector 169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77"/>
          <p:cNvGrpSpPr/>
          <p:nvPr/>
        </p:nvGrpSpPr>
        <p:grpSpPr>
          <a:xfrm>
            <a:off x="2869960" y="3803010"/>
            <a:ext cx="1444831" cy="874172"/>
            <a:chOff x="462956" y="1333500"/>
            <a:chExt cx="7624068" cy="4086679"/>
          </a:xfrm>
        </p:grpSpPr>
        <p:sp>
          <p:nvSpPr>
            <p:cNvPr id="174" name="TextBox 173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176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2" name="Left Brace 181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3" name="Straight Arrow Connector 182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77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87" name="Straight Connector 186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9" name="Right Arrow 188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0" name="Straight Connector 189"/>
            <p:cNvCxnSpPr>
              <a:stCxn id="185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rapezoid 195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" name="Flowchart: Or 196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" name="Flowchart: Summing Junction 197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Straight Arrow Connector 198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10" name="TextBox 209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endCxn id="196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5" name="Right Arrow 214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Right Arrow 215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Straight Connector 218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endCxn id="185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endCxn id="182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Straight Arrow Connector 224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Straight Arrow Connector 225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3" name="Group 77"/>
          <p:cNvGrpSpPr/>
          <p:nvPr/>
        </p:nvGrpSpPr>
        <p:grpSpPr>
          <a:xfrm>
            <a:off x="2869961" y="4790165"/>
            <a:ext cx="1444830" cy="748680"/>
            <a:chOff x="462956" y="1333500"/>
            <a:chExt cx="7624068" cy="4086679"/>
          </a:xfrm>
        </p:grpSpPr>
        <p:sp>
          <p:nvSpPr>
            <p:cNvPr id="230" name="TextBox 229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2" name="Straight Connector 231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3041056" y="3349241"/>
              <a:ext cx="1137244" cy="15123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5" name="Straight Arrow Connector 234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8" name="Left Brace 237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9" name="Straight Arrow Connector 238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3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3" name="Straight Connector 242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5" name="Right Arrow 244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6" name="Straight Connector 245"/>
            <p:cNvCxnSpPr>
              <a:stCxn id="241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rapezoid 251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" name="Flowchart: Or 252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" name="Flowchart: Summing Junction 253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Straight Arrow Connector 256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9" name="Straight Connector 258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Straight Arrow Connector 260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Straight Arrow Connector 262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66" name="TextBox 265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68" name="Straight Connector 267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Straight Arrow Connector 269"/>
            <p:cNvCxnSpPr>
              <a:endCxn id="252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1" name="Right Arrow 270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" name="Right Arrow 271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Straight Connector 274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>
              <a:endCxn id="241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endCxn id="238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Straight Arrow Connector 280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Straight Arrow Connector 281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2" name="TextBox 341"/>
          <p:cNvSpPr txBox="1"/>
          <p:nvPr/>
        </p:nvSpPr>
        <p:spPr>
          <a:xfrm>
            <a:off x="241148" y="1252639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[100]</a:t>
            </a:r>
            <a:endParaRPr lang="en-US" dirty="0"/>
          </a:p>
        </p:txBody>
      </p:sp>
      <p:sp>
        <p:nvSpPr>
          <p:cNvPr id="344" name="TextBox 343"/>
          <p:cNvSpPr txBox="1"/>
          <p:nvPr/>
        </p:nvSpPr>
        <p:spPr>
          <a:xfrm>
            <a:off x="241148" y="2142824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[101]</a:t>
            </a:r>
            <a:endParaRPr lang="en-US" dirty="0"/>
          </a:p>
        </p:txBody>
      </p:sp>
      <p:sp>
        <p:nvSpPr>
          <p:cNvPr id="345" name="TextBox 344"/>
          <p:cNvSpPr txBox="1"/>
          <p:nvPr/>
        </p:nvSpPr>
        <p:spPr>
          <a:xfrm>
            <a:off x="241148" y="308748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#42</a:t>
            </a:r>
            <a:endParaRPr lang="en-US" dirty="0"/>
          </a:p>
        </p:txBody>
      </p:sp>
      <p:sp>
        <p:nvSpPr>
          <p:cNvPr id="346" name="TextBox 345"/>
          <p:cNvSpPr txBox="1"/>
          <p:nvPr/>
        </p:nvSpPr>
        <p:spPr>
          <a:xfrm>
            <a:off x="241148" y="4049526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Mul</a:t>
            </a:r>
            <a:r>
              <a:rPr lang="en-US" dirty="0" smtClean="0"/>
              <a:t> R1, R2</a:t>
            </a:r>
            <a:endParaRPr lang="en-US" dirty="0"/>
          </a:p>
        </p:txBody>
      </p:sp>
      <p:sp>
        <p:nvSpPr>
          <p:cNvPr id="347" name="TextBox 346"/>
          <p:cNvSpPr txBox="1"/>
          <p:nvPr/>
        </p:nvSpPr>
        <p:spPr>
          <a:xfrm>
            <a:off x="241148" y="505813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Add R2, R0</a:t>
            </a:r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>
            <a:off x="241148" y="6009313"/>
            <a:ext cx="26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R0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[100]</a:t>
            </a:r>
            <a:endParaRPr lang="en-US" dirty="0"/>
          </a:p>
        </p:txBody>
      </p:sp>
      <p:grpSp>
        <p:nvGrpSpPr>
          <p:cNvPr id="229" name="Group 77"/>
          <p:cNvGrpSpPr/>
          <p:nvPr/>
        </p:nvGrpSpPr>
        <p:grpSpPr>
          <a:xfrm>
            <a:off x="2869960" y="5656659"/>
            <a:ext cx="1444831" cy="931465"/>
            <a:chOff x="462956" y="1333500"/>
            <a:chExt cx="7624068" cy="4086679"/>
          </a:xfrm>
        </p:grpSpPr>
        <p:sp>
          <p:nvSpPr>
            <p:cNvPr id="351" name="TextBox 350"/>
            <p:cNvSpPr txBox="1"/>
            <p:nvPr/>
          </p:nvSpPr>
          <p:spPr>
            <a:xfrm>
              <a:off x="3224760" y="3388708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914400" y="3059668"/>
              <a:ext cx="533400" cy="1893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3" name="Straight Connector 352"/>
            <p:cNvCxnSpPr/>
            <p:nvPr/>
          </p:nvCxnSpPr>
          <p:spPr bwMode="auto">
            <a:xfrm>
              <a:off x="914400" y="3489971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4" name="TextBox 353"/>
            <p:cNvSpPr txBox="1"/>
            <p:nvPr/>
          </p:nvSpPr>
          <p:spPr>
            <a:xfrm>
              <a:off x="698500" y="1893332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3041056" y="3349239"/>
              <a:ext cx="1137244" cy="1512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6" name="Straight Arrow Connector 355"/>
            <p:cNvCxnSpPr/>
            <p:nvPr/>
          </p:nvCxnSpPr>
          <p:spPr bwMode="auto">
            <a:xfrm>
              <a:off x="2431456" y="3665707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 bwMode="auto">
            <a:xfrm>
              <a:off x="2431456" y="417353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8" name="Straight Arrow Connector 357"/>
            <p:cNvCxnSpPr/>
            <p:nvPr/>
          </p:nvCxnSpPr>
          <p:spPr bwMode="auto">
            <a:xfrm>
              <a:off x="2431456" y="4644639"/>
              <a:ext cx="609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Left Brace 358"/>
            <p:cNvSpPr/>
            <p:nvPr/>
          </p:nvSpPr>
          <p:spPr bwMode="auto">
            <a:xfrm>
              <a:off x="2202856" y="3398542"/>
              <a:ext cx="228600" cy="1371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0" name="Straight Arrow Connector 359"/>
            <p:cNvCxnSpPr/>
            <p:nvPr/>
          </p:nvCxnSpPr>
          <p:spPr bwMode="auto">
            <a:xfrm>
              <a:off x="462956" y="2077998"/>
              <a:ext cx="23554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54" idx="2"/>
            </p:cNvCxnSpPr>
            <p:nvPr/>
          </p:nvCxnSpPr>
          <p:spPr bwMode="auto">
            <a:xfrm>
              <a:off x="1190328" y="2262664"/>
              <a:ext cx="0" cy="3954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2" name="TextBox 361"/>
            <p:cNvSpPr txBox="1"/>
            <p:nvPr/>
          </p:nvSpPr>
          <p:spPr>
            <a:xfrm>
              <a:off x="2819400" y="1893332"/>
              <a:ext cx="9836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7103368" y="1880234"/>
              <a:ext cx="9836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64" name="Straight Connector 363"/>
            <p:cNvCxnSpPr/>
            <p:nvPr/>
          </p:nvCxnSpPr>
          <p:spPr bwMode="auto">
            <a:xfrm>
              <a:off x="1903812" y="2514600"/>
              <a:ext cx="38111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5" name="Elbow Connector 364"/>
            <p:cNvCxnSpPr/>
            <p:nvPr/>
          </p:nvCxnSpPr>
          <p:spPr bwMode="auto">
            <a:xfrm flipV="1">
              <a:off x="6629401" y="2064900"/>
              <a:ext cx="473967" cy="449702"/>
            </a:xfrm>
            <a:prstGeom prst="bentConnector3">
              <a:avLst>
                <a:gd name="adj1" fmla="val 123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6" name="Right Arrow 365"/>
            <p:cNvSpPr/>
            <p:nvPr/>
          </p:nvSpPr>
          <p:spPr bwMode="auto">
            <a:xfrm rot="5400000">
              <a:off x="944414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7" name="Straight Connector 366"/>
            <p:cNvCxnSpPr>
              <a:stCxn id="362" idx="3"/>
            </p:cNvCxnSpPr>
            <p:nvPr/>
          </p:nvCxnSpPr>
          <p:spPr bwMode="auto">
            <a:xfrm>
              <a:off x="3803056" y="2077998"/>
              <a:ext cx="22167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 bwMode="auto">
            <a:xfrm>
              <a:off x="6667869" y="4087903"/>
              <a:ext cx="92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 bwMode="auto">
            <a:xfrm>
              <a:off x="3810000" y="5410200"/>
              <a:ext cx="3785196" cy="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 bwMode="auto">
            <a:xfrm flipV="1">
              <a:off x="3810000" y="4873213"/>
              <a:ext cx="0" cy="53698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>
              <a:off x="6019800" y="2077998"/>
              <a:ext cx="0" cy="1572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 bwMode="auto">
            <a:xfrm>
              <a:off x="5715000" y="2514602"/>
              <a:ext cx="0" cy="12896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3" name="Trapezoid 372"/>
            <p:cNvSpPr/>
            <p:nvPr/>
          </p:nvSpPr>
          <p:spPr bwMode="auto">
            <a:xfrm rot="5400000">
              <a:off x="5899515" y="3960436"/>
              <a:ext cx="1269640" cy="26706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" name="Flowchart: Or 373"/>
            <p:cNvSpPr/>
            <p:nvPr/>
          </p:nvSpPr>
          <p:spPr bwMode="auto">
            <a:xfrm>
              <a:off x="5257800" y="4087903"/>
              <a:ext cx="304800" cy="270302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" name="Flowchart: Summing Junction 374"/>
            <p:cNvSpPr/>
            <p:nvPr/>
          </p:nvSpPr>
          <p:spPr bwMode="auto">
            <a:xfrm>
              <a:off x="5257800" y="4546007"/>
              <a:ext cx="304800" cy="324521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6" name="Straight Arrow Connector 375"/>
            <p:cNvCxnSpPr/>
            <p:nvPr/>
          </p:nvCxnSpPr>
          <p:spPr bwMode="auto">
            <a:xfrm>
              <a:off x="4685706" y="4127372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7" name="Straight Arrow Connector 376"/>
            <p:cNvCxnSpPr/>
            <p:nvPr/>
          </p:nvCxnSpPr>
          <p:spPr bwMode="auto">
            <a:xfrm>
              <a:off x="4685706" y="46352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8" name="Straight Arrow Connector 377"/>
            <p:cNvCxnSpPr/>
            <p:nvPr/>
          </p:nvCxnSpPr>
          <p:spPr bwMode="auto">
            <a:xfrm>
              <a:off x="4876800" y="4279772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9" name="Straight Arrow Connector 378"/>
            <p:cNvCxnSpPr/>
            <p:nvPr/>
          </p:nvCxnSpPr>
          <p:spPr bwMode="auto">
            <a:xfrm>
              <a:off x="4685706" y="4773703"/>
              <a:ext cx="5720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0" name="Straight Connector 379"/>
            <p:cNvCxnSpPr/>
            <p:nvPr/>
          </p:nvCxnSpPr>
          <p:spPr bwMode="auto">
            <a:xfrm flipV="1">
              <a:off x="4876800" y="4279772"/>
              <a:ext cx="0" cy="3554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Straight Connector 380"/>
            <p:cNvCxnSpPr/>
            <p:nvPr/>
          </p:nvCxnSpPr>
          <p:spPr bwMode="auto">
            <a:xfrm flipV="1">
              <a:off x="4685706" y="4139205"/>
              <a:ext cx="0" cy="6344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Straight Arrow Connector 381"/>
            <p:cNvCxnSpPr/>
            <p:nvPr/>
          </p:nvCxnSpPr>
          <p:spPr bwMode="auto">
            <a:xfrm>
              <a:off x="5562600" y="4219705"/>
              <a:ext cx="8382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3" name="Straight Arrow Connector 382"/>
            <p:cNvCxnSpPr/>
            <p:nvPr/>
          </p:nvCxnSpPr>
          <p:spPr bwMode="auto">
            <a:xfrm>
              <a:off x="6019800" y="4546007"/>
              <a:ext cx="38100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4" name="Straight Arrow Connector 383"/>
            <p:cNvCxnSpPr/>
            <p:nvPr/>
          </p:nvCxnSpPr>
          <p:spPr bwMode="auto">
            <a:xfrm>
              <a:off x="6019800" y="3650786"/>
              <a:ext cx="37524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 bwMode="auto">
            <a:xfrm>
              <a:off x="5715001" y="3804206"/>
              <a:ext cx="6858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 bwMode="auto">
            <a:xfrm>
              <a:off x="7595196" y="2262664"/>
              <a:ext cx="0" cy="182523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7103368" y="3758040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6318619" y="2751307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89" name="Straight Connector 388"/>
            <p:cNvCxnSpPr/>
            <p:nvPr/>
          </p:nvCxnSpPr>
          <p:spPr bwMode="auto">
            <a:xfrm>
              <a:off x="6019800" y="4546007"/>
              <a:ext cx="0" cy="1827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Straight Connector 389"/>
            <p:cNvCxnSpPr/>
            <p:nvPr/>
          </p:nvCxnSpPr>
          <p:spPr bwMode="auto">
            <a:xfrm>
              <a:off x="5562600" y="4728789"/>
              <a:ext cx="4572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1" name="Straight Arrow Connector 390"/>
            <p:cNvCxnSpPr>
              <a:endCxn id="373" idx="1"/>
            </p:cNvCxnSpPr>
            <p:nvPr/>
          </p:nvCxnSpPr>
          <p:spPr bwMode="auto">
            <a:xfrm>
              <a:off x="6534335" y="3120639"/>
              <a:ext cx="0" cy="3718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2" name="Right Arrow 391"/>
            <p:cNvSpPr/>
            <p:nvPr/>
          </p:nvSpPr>
          <p:spPr bwMode="auto">
            <a:xfrm rot="5400000">
              <a:off x="3068786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3" name="Right Arrow 392"/>
            <p:cNvSpPr/>
            <p:nvPr/>
          </p:nvSpPr>
          <p:spPr bwMode="auto">
            <a:xfrm rot="16200000">
              <a:off x="7349282" y="1465114"/>
              <a:ext cx="491828" cy="228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4" name="Straight Connector 393"/>
            <p:cNvCxnSpPr/>
            <p:nvPr/>
          </p:nvCxnSpPr>
          <p:spPr bwMode="auto">
            <a:xfrm>
              <a:off x="7595196" y="4087903"/>
              <a:ext cx="0" cy="13322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 bwMode="auto">
            <a:xfrm>
              <a:off x="5715000" y="2514600"/>
              <a:ext cx="91440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 bwMode="auto">
            <a:xfrm>
              <a:off x="1903812" y="2514600"/>
              <a:ext cx="0" cy="15697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 bwMode="auto">
            <a:xfrm>
              <a:off x="1903812" y="2064898"/>
              <a:ext cx="0" cy="4497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>
              <a:endCxn id="362" idx="1"/>
            </p:cNvCxnSpPr>
            <p:nvPr/>
          </p:nvCxnSpPr>
          <p:spPr bwMode="auto">
            <a:xfrm>
              <a:off x="1903812" y="2077998"/>
              <a:ext cx="91558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 bwMode="auto">
            <a:xfrm>
              <a:off x="1446612" y="408434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>
              <a:endCxn id="359" idx="1"/>
            </p:cNvCxnSpPr>
            <p:nvPr/>
          </p:nvCxnSpPr>
          <p:spPr bwMode="auto">
            <a:xfrm flipV="1">
              <a:off x="1903812" y="4084342"/>
              <a:ext cx="299044" cy="35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 bwMode="auto">
            <a:xfrm flipV="1">
              <a:off x="4685706" y="3956606"/>
              <a:ext cx="0" cy="1825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 bwMode="auto">
            <a:xfrm>
              <a:off x="4685706" y="3956606"/>
              <a:ext cx="171509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 bwMode="auto">
            <a:xfrm>
              <a:off x="3533032" y="4873213"/>
              <a:ext cx="0" cy="546966"/>
            </a:xfrm>
            <a:prstGeom prst="straightConnector1">
              <a:avLst/>
            </a:prstGeom>
            <a:ln>
              <a:headEnd type="triangl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 bwMode="auto">
            <a:xfrm>
              <a:off x="4178300" y="4635203"/>
              <a:ext cx="698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Straight Connector 404"/>
            <p:cNvCxnSpPr/>
            <p:nvPr/>
          </p:nvCxnSpPr>
          <p:spPr bwMode="auto">
            <a:xfrm>
              <a:off x="4178300" y="4127372"/>
              <a:ext cx="507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06" name="Down Arrow 405"/>
          <p:cNvSpPr/>
          <p:nvPr/>
        </p:nvSpPr>
        <p:spPr bwMode="auto">
          <a:xfrm>
            <a:off x="5867400" y="2063153"/>
            <a:ext cx="1752600" cy="304324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5981700" y="137863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Space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06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specialize by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908" y="1394889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357191" y="1387699"/>
            <a:ext cx="214925" cy="275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241984" y="1445352"/>
            <a:ext cx="115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241984" y="1537867"/>
            <a:ext cx="115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241984" y="1623691"/>
            <a:ext cx="11520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 bwMode="auto">
          <a:xfrm>
            <a:off x="3198781" y="1396681"/>
            <a:ext cx="43203" cy="24987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5300" y="1122466"/>
            <a:ext cx="185899" cy="67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24918" y="1120080"/>
            <a:ext cx="185899" cy="67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42265" y="1235647"/>
            <a:ext cx="72026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 bwMode="auto">
          <a:xfrm flipV="1">
            <a:off x="4035344" y="1153722"/>
            <a:ext cx="89574" cy="8192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>
            <a:stCxn id="17" idx="3"/>
          </p:cNvCxnSpPr>
          <p:nvPr/>
        </p:nvCxnSpPr>
        <p:spPr bwMode="auto">
          <a:xfrm>
            <a:off x="3501199" y="1156108"/>
            <a:ext cx="4189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4042614" y="1522266"/>
            <a:ext cx="1752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502512" y="1763158"/>
            <a:ext cx="715356" cy="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V="1">
            <a:off x="3502512" y="1665331"/>
            <a:ext cx="0" cy="978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920137" y="1156108"/>
            <a:ext cx="0" cy="286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3862533" y="1235647"/>
            <a:ext cx="0" cy="234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rapezoid 27"/>
          <p:cNvSpPr/>
          <p:nvPr/>
        </p:nvSpPr>
        <p:spPr bwMode="auto">
          <a:xfrm rot="5400000">
            <a:off x="3901728" y="1498135"/>
            <a:ext cx="231299" cy="5047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lowchart: Or 28"/>
          <p:cNvSpPr/>
          <p:nvPr/>
        </p:nvSpPr>
        <p:spPr bwMode="auto">
          <a:xfrm>
            <a:off x="3776128" y="1522266"/>
            <a:ext cx="57603" cy="49243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lowchart: Summing Junction 29"/>
          <p:cNvSpPr/>
          <p:nvPr/>
        </p:nvSpPr>
        <p:spPr bwMode="auto">
          <a:xfrm>
            <a:off x="3776128" y="1605722"/>
            <a:ext cx="57603" cy="59120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3668009" y="1529457"/>
            <a:ext cx="1081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3668009" y="1621972"/>
            <a:ext cx="1081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704124" y="1557220"/>
            <a:ext cx="720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668009" y="1647203"/>
            <a:ext cx="1081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3704124" y="1557220"/>
            <a:ext cx="0" cy="64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3668009" y="1531612"/>
            <a:ext cx="0" cy="115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3833732" y="1546278"/>
            <a:ext cx="158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920137" y="1605722"/>
            <a:ext cx="720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920137" y="1442634"/>
            <a:ext cx="7091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3862534" y="1470583"/>
            <a:ext cx="1296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4217867" y="1189750"/>
            <a:ext cx="0" cy="332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124918" y="1462173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76610" y="1278770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3920137" y="1605722"/>
            <a:ext cx="0" cy="332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3833732" y="1639021"/>
            <a:ext cx="864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>
            <a:endCxn id="28" idx="1"/>
          </p:cNvCxnSpPr>
          <p:nvPr/>
        </p:nvCxnSpPr>
        <p:spPr bwMode="auto">
          <a:xfrm>
            <a:off x="4017378" y="1346053"/>
            <a:ext cx="0" cy="677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 bwMode="auto">
          <a:xfrm rot="5400000">
            <a:off x="3364106" y="1043677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16200000">
            <a:off x="4173068" y="1043677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4217867" y="1522266"/>
            <a:ext cx="0" cy="24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3862533" y="1235647"/>
            <a:ext cx="1728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Arrow Connector 52"/>
          <p:cNvCxnSpPr>
            <a:endCxn id="17" idx="1"/>
          </p:cNvCxnSpPr>
          <p:nvPr/>
        </p:nvCxnSpPr>
        <p:spPr bwMode="auto">
          <a:xfrm>
            <a:off x="3142265" y="1156108"/>
            <a:ext cx="1730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flipV="1">
            <a:off x="3668009" y="1498347"/>
            <a:ext cx="0" cy="33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3668009" y="1498347"/>
            <a:ext cx="3241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450168" y="1665331"/>
            <a:ext cx="0" cy="9964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>
            <a:off x="3572116" y="1621972"/>
            <a:ext cx="1320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3572116" y="1529457"/>
            <a:ext cx="958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395882" y="2347963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3361165" y="2340773"/>
            <a:ext cx="214925" cy="275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245958" y="2398426"/>
            <a:ext cx="115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245958" y="2490941"/>
            <a:ext cx="115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3245958" y="2576765"/>
            <a:ext cx="11520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Left Brace 69"/>
          <p:cNvSpPr/>
          <p:nvPr/>
        </p:nvSpPr>
        <p:spPr bwMode="auto">
          <a:xfrm>
            <a:off x="3202755" y="2349755"/>
            <a:ext cx="43203" cy="24987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19274" y="2075540"/>
            <a:ext cx="185899" cy="67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28892" y="2073154"/>
            <a:ext cx="185899" cy="67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3146239" y="2188721"/>
            <a:ext cx="72026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 bwMode="auto">
          <a:xfrm flipV="1">
            <a:off x="4039318" y="2106796"/>
            <a:ext cx="89574" cy="8192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Connector 77"/>
          <p:cNvCxnSpPr>
            <a:stCxn id="73" idx="3"/>
          </p:cNvCxnSpPr>
          <p:nvPr/>
        </p:nvCxnSpPr>
        <p:spPr bwMode="auto">
          <a:xfrm>
            <a:off x="3505173" y="2109182"/>
            <a:ext cx="4189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>
            <a:off x="4046588" y="2475340"/>
            <a:ext cx="1752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 bwMode="auto">
          <a:xfrm>
            <a:off x="3506486" y="2716232"/>
            <a:ext cx="715356" cy="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3506486" y="2618405"/>
            <a:ext cx="0" cy="978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>
            <a:off x="3924111" y="2109182"/>
            <a:ext cx="0" cy="286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>
            <a:off x="3866507" y="2188721"/>
            <a:ext cx="0" cy="234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rapezoid 83"/>
          <p:cNvSpPr/>
          <p:nvPr/>
        </p:nvSpPr>
        <p:spPr bwMode="auto">
          <a:xfrm rot="5400000">
            <a:off x="3905702" y="2451209"/>
            <a:ext cx="231299" cy="5047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Flowchart: Or 84"/>
          <p:cNvSpPr/>
          <p:nvPr/>
        </p:nvSpPr>
        <p:spPr bwMode="auto">
          <a:xfrm>
            <a:off x="3780102" y="2475340"/>
            <a:ext cx="57603" cy="49243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lowchart: Summing Junction 85"/>
          <p:cNvSpPr/>
          <p:nvPr/>
        </p:nvSpPr>
        <p:spPr bwMode="auto">
          <a:xfrm>
            <a:off x="3780102" y="2558796"/>
            <a:ext cx="57603" cy="59120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671983" y="2482531"/>
            <a:ext cx="1081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3671983" y="2575046"/>
            <a:ext cx="1081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3708098" y="2510294"/>
            <a:ext cx="720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3671983" y="2600277"/>
            <a:ext cx="1081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V="1">
            <a:off x="3708098" y="2510294"/>
            <a:ext cx="0" cy="64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V="1">
            <a:off x="3671983" y="2484686"/>
            <a:ext cx="0" cy="115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3837706" y="2499352"/>
            <a:ext cx="158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3924111" y="2558796"/>
            <a:ext cx="720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924111" y="2395708"/>
            <a:ext cx="7091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 bwMode="auto">
          <a:xfrm>
            <a:off x="3866508" y="2423657"/>
            <a:ext cx="1296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 bwMode="auto">
          <a:xfrm>
            <a:off x="4221841" y="2142824"/>
            <a:ext cx="0" cy="332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4128892" y="2415247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980584" y="2231844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3924111" y="2558796"/>
            <a:ext cx="0" cy="332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3837706" y="2592095"/>
            <a:ext cx="864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Arrow Connector 101"/>
          <p:cNvCxnSpPr>
            <a:endCxn id="84" idx="1"/>
          </p:cNvCxnSpPr>
          <p:nvPr/>
        </p:nvCxnSpPr>
        <p:spPr bwMode="auto">
          <a:xfrm>
            <a:off x="4021352" y="2299127"/>
            <a:ext cx="0" cy="677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 bwMode="auto">
          <a:xfrm rot="5400000">
            <a:off x="3368080" y="1996751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ight Arrow 103"/>
          <p:cNvSpPr/>
          <p:nvPr/>
        </p:nvSpPr>
        <p:spPr bwMode="auto">
          <a:xfrm rot="16200000">
            <a:off x="4177042" y="1996751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4221841" y="2475340"/>
            <a:ext cx="0" cy="24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 bwMode="auto">
          <a:xfrm>
            <a:off x="3866507" y="2188721"/>
            <a:ext cx="1728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Arrow Connector 108"/>
          <p:cNvCxnSpPr>
            <a:endCxn id="73" idx="1"/>
          </p:cNvCxnSpPr>
          <p:nvPr/>
        </p:nvCxnSpPr>
        <p:spPr bwMode="auto">
          <a:xfrm>
            <a:off x="3146239" y="2109182"/>
            <a:ext cx="1730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 flipV="1">
            <a:off x="3671983" y="2451421"/>
            <a:ext cx="0" cy="33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3671983" y="2451421"/>
            <a:ext cx="3241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3454142" y="2618405"/>
            <a:ext cx="0" cy="9964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 bwMode="auto">
          <a:xfrm>
            <a:off x="3576090" y="2575046"/>
            <a:ext cx="1320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3576090" y="2482531"/>
            <a:ext cx="958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401992" y="3280591"/>
            <a:ext cx="127944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 bwMode="auto">
          <a:xfrm>
            <a:off x="3368343" y="3272149"/>
            <a:ext cx="208309" cy="323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3256682" y="3339844"/>
            <a:ext cx="111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3256682" y="3448473"/>
            <a:ext cx="111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3256682" y="3549245"/>
            <a:ext cx="11166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Left Brace 125"/>
          <p:cNvSpPr/>
          <p:nvPr/>
        </p:nvSpPr>
        <p:spPr bwMode="auto">
          <a:xfrm>
            <a:off x="3214810" y="3282695"/>
            <a:ext cx="41873" cy="29339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327742" y="2960718"/>
            <a:ext cx="180176" cy="790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112437" y="2957917"/>
            <a:ext cx="180176" cy="790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31" name="Straight Connector 130"/>
          <p:cNvCxnSpPr/>
          <p:nvPr/>
        </p:nvCxnSpPr>
        <p:spPr bwMode="auto">
          <a:xfrm>
            <a:off x="3160034" y="3093613"/>
            <a:ext cx="6980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 bwMode="auto">
          <a:xfrm flipV="1">
            <a:off x="4025620" y="2997418"/>
            <a:ext cx="86817" cy="9619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4" name="Straight Connector 133"/>
          <p:cNvCxnSpPr>
            <a:stCxn id="129" idx="3"/>
          </p:cNvCxnSpPr>
          <p:nvPr/>
        </p:nvCxnSpPr>
        <p:spPr bwMode="auto">
          <a:xfrm>
            <a:off x="3507918" y="3000220"/>
            <a:ext cx="4060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 bwMode="auto">
          <a:xfrm>
            <a:off x="4032666" y="3430155"/>
            <a:ext cx="16985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 bwMode="auto">
          <a:xfrm>
            <a:off x="3509190" y="3713004"/>
            <a:ext cx="693335" cy="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 flipV="1">
            <a:off x="3509190" y="3598139"/>
            <a:ext cx="0" cy="1148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 bwMode="auto">
          <a:xfrm>
            <a:off x="3913959" y="3000220"/>
            <a:ext cx="0" cy="3364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 bwMode="auto">
          <a:xfrm>
            <a:off x="3858129" y="3093613"/>
            <a:ext cx="0" cy="2758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 bwMode="auto">
          <a:xfrm rot="5400000">
            <a:off x="3872414" y="3406993"/>
            <a:ext cx="271586" cy="48919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Flowchart: Or 140"/>
          <p:cNvSpPr/>
          <p:nvPr/>
        </p:nvSpPr>
        <p:spPr bwMode="auto">
          <a:xfrm>
            <a:off x="3774384" y="3430155"/>
            <a:ext cx="55830" cy="57820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Flowchart: Summing Junction 141"/>
          <p:cNvSpPr/>
          <p:nvPr/>
        </p:nvSpPr>
        <p:spPr bwMode="auto">
          <a:xfrm>
            <a:off x="3774384" y="3528147"/>
            <a:ext cx="55830" cy="69418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3" name="Straight Arrow Connector 142"/>
          <p:cNvCxnSpPr/>
          <p:nvPr/>
        </p:nvCxnSpPr>
        <p:spPr bwMode="auto">
          <a:xfrm>
            <a:off x="3669593" y="3438597"/>
            <a:ext cx="1047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3669593" y="3547226"/>
            <a:ext cx="1047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3704596" y="3471197"/>
            <a:ext cx="697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3669593" y="3576853"/>
            <a:ext cx="1047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3704596" y="3471197"/>
            <a:ext cx="0" cy="76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V="1">
            <a:off x="3669593" y="3441129"/>
            <a:ext cx="0" cy="1357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3830214" y="3458348"/>
            <a:ext cx="1535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3913959" y="3528147"/>
            <a:ext cx="697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3913959" y="3336652"/>
            <a:ext cx="6873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 bwMode="auto">
          <a:xfrm>
            <a:off x="3858129" y="3369470"/>
            <a:ext cx="12561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 bwMode="auto">
          <a:xfrm>
            <a:off x="4202525" y="3039722"/>
            <a:ext cx="0" cy="390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112437" y="3359594"/>
            <a:ext cx="127944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968694" y="3144246"/>
            <a:ext cx="127944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 bwMode="auto">
          <a:xfrm>
            <a:off x="3913959" y="3528147"/>
            <a:ext cx="0" cy="390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/>
          <p:nvPr/>
        </p:nvCxnSpPr>
        <p:spPr bwMode="auto">
          <a:xfrm>
            <a:off x="3830214" y="3567245"/>
            <a:ext cx="837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Arrow Connector 157"/>
          <p:cNvCxnSpPr>
            <a:endCxn id="140" idx="1"/>
          </p:cNvCxnSpPr>
          <p:nvPr/>
        </p:nvCxnSpPr>
        <p:spPr bwMode="auto">
          <a:xfrm>
            <a:off x="4008207" y="3223249"/>
            <a:ext cx="0" cy="795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Right Arrow 158"/>
          <p:cNvSpPr/>
          <p:nvPr/>
        </p:nvSpPr>
        <p:spPr bwMode="auto">
          <a:xfrm rot="5400000">
            <a:off x="3365863" y="2872633"/>
            <a:ext cx="105206" cy="4187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0" name="Right Arrow 159"/>
          <p:cNvSpPr/>
          <p:nvPr/>
        </p:nvSpPr>
        <p:spPr bwMode="auto">
          <a:xfrm rot="16200000">
            <a:off x="4149922" y="2872633"/>
            <a:ext cx="105206" cy="4187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1" name="Straight Connector 160"/>
          <p:cNvCxnSpPr/>
          <p:nvPr/>
        </p:nvCxnSpPr>
        <p:spPr bwMode="auto">
          <a:xfrm>
            <a:off x="4202525" y="3430155"/>
            <a:ext cx="0" cy="2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 bwMode="auto">
          <a:xfrm>
            <a:off x="3858129" y="3093613"/>
            <a:ext cx="1674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Arrow Connector 164"/>
          <p:cNvCxnSpPr>
            <a:endCxn id="129" idx="1"/>
          </p:cNvCxnSpPr>
          <p:nvPr/>
        </p:nvCxnSpPr>
        <p:spPr bwMode="auto">
          <a:xfrm>
            <a:off x="3160034" y="3000220"/>
            <a:ext cx="1677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 bwMode="auto">
          <a:xfrm flipV="1">
            <a:off x="3669593" y="3402069"/>
            <a:ext cx="0" cy="390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3669593" y="3402069"/>
            <a:ext cx="3141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 bwMode="auto">
          <a:xfrm>
            <a:off x="3458458" y="3598139"/>
            <a:ext cx="0" cy="11700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 bwMode="auto">
          <a:xfrm>
            <a:off x="3576652" y="3547226"/>
            <a:ext cx="1279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3576652" y="3438597"/>
            <a:ext cx="9294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TextBox 173"/>
          <p:cNvSpPr txBox="1"/>
          <p:nvPr/>
        </p:nvSpPr>
        <p:spPr>
          <a:xfrm>
            <a:off x="3393347" y="4242635"/>
            <a:ext cx="132372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 bwMode="auto">
          <a:xfrm>
            <a:off x="3358534" y="4234192"/>
            <a:ext cx="215518" cy="3234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9" name="Straight Arrow Connector 178"/>
          <p:cNvCxnSpPr/>
          <p:nvPr/>
        </p:nvCxnSpPr>
        <p:spPr bwMode="auto">
          <a:xfrm>
            <a:off x="3243009" y="4301887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 bwMode="auto">
          <a:xfrm>
            <a:off x="3243009" y="4410516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 bwMode="auto">
          <a:xfrm>
            <a:off x="3243009" y="4511288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2" name="Left Brace 181"/>
          <p:cNvSpPr/>
          <p:nvPr/>
        </p:nvSpPr>
        <p:spPr bwMode="auto">
          <a:xfrm>
            <a:off x="3199687" y="4244738"/>
            <a:ext cx="43322" cy="29339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316528" y="3922762"/>
            <a:ext cx="186412" cy="790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4128379" y="3919961"/>
            <a:ext cx="186412" cy="790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 bwMode="auto">
          <a:xfrm>
            <a:off x="3143015" y="4055656"/>
            <a:ext cx="7222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 bwMode="auto">
          <a:xfrm flipV="1">
            <a:off x="4038558" y="3959462"/>
            <a:ext cx="89821" cy="9619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0" name="Straight Connector 189"/>
          <p:cNvCxnSpPr>
            <a:stCxn id="185" idx="3"/>
          </p:cNvCxnSpPr>
          <p:nvPr/>
        </p:nvCxnSpPr>
        <p:spPr bwMode="auto">
          <a:xfrm>
            <a:off x="3502940" y="3962264"/>
            <a:ext cx="4200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 bwMode="auto">
          <a:xfrm>
            <a:off x="4045848" y="4392198"/>
            <a:ext cx="1757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 bwMode="auto">
          <a:xfrm>
            <a:off x="3504256" y="4675047"/>
            <a:ext cx="717329" cy="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 bwMode="auto">
          <a:xfrm flipV="1">
            <a:off x="3504256" y="4560182"/>
            <a:ext cx="0" cy="1148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 bwMode="auto">
          <a:xfrm>
            <a:off x="3923033" y="3962264"/>
            <a:ext cx="0" cy="3364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 bwMode="auto">
          <a:xfrm>
            <a:off x="3865271" y="4055657"/>
            <a:ext cx="0" cy="2758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rapezoid 195"/>
          <p:cNvSpPr/>
          <p:nvPr/>
        </p:nvSpPr>
        <p:spPr bwMode="auto">
          <a:xfrm rot="5400000">
            <a:off x="3884749" y="4368190"/>
            <a:ext cx="271586" cy="5061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7" name="Flowchart: Or 196"/>
          <p:cNvSpPr/>
          <p:nvPr/>
        </p:nvSpPr>
        <p:spPr bwMode="auto">
          <a:xfrm>
            <a:off x="3778627" y="4392198"/>
            <a:ext cx="57762" cy="57820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8" name="Flowchart: Summing Junction 197"/>
          <p:cNvSpPr/>
          <p:nvPr/>
        </p:nvSpPr>
        <p:spPr bwMode="auto">
          <a:xfrm>
            <a:off x="3778627" y="4490190"/>
            <a:ext cx="57762" cy="69418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9" name="Straight Arrow Connector 198"/>
          <p:cNvCxnSpPr/>
          <p:nvPr/>
        </p:nvCxnSpPr>
        <p:spPr bwMode="auto">
          <a:xfrm>
            <a:off x="3670210" y="4400641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 bwMode="auto">
          <a:xfrm>
            <a:off x="3670210" y="4509270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 bwMode="auto">
          <a:xfrm>
            <a:off x="3706424" y="4433240"/>
            <a:ext cx="7220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 bwMode="auto">
          <a:xfrm>
            <a:off x="3670210" y="4538896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 bwMode="auto">
          <a:xfrm flipV="1">
            <a:off x="3706424" y="4433240"/>
            <a:ext cx="0" cy="76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 bwMode="auto">
          <a:xfrm flipV="1">
            <a:off x="3670210" y="4403172"/>
            <a:ext cx="0" cy="1357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3836389" y="4420391"/>
            <a:ext cx="15884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 bwMode="auto">
          <a:xfrm>
            <a:off x="3923033" y="4490190"/>
            <a:ext cx="7220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3923033" y="4298695"/>
            <a:ext cx="711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 bwMode="auto">
          <a:xfrm>
            <a:off x="3865271" y="4331513"/>
            <a:ext cx="12996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 bwMode="auto">
          <a:xfrm>
            <a:off x="4221585" y="4001765"/>
            <a:ext cx="0" cy="390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4128379" y="4321638"/>
            <a:ext cx="132372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3979662" y="4106290"/>
            <a:ext cx="132372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2" name="Straight Connector 211"/>
          <p:cNvCxnSpPr/>
          <p:nvPr/>
        </p:nvCxnSpPr>
        <p:spPr bwMode="auto">
          <a:xfrm>
            <a:off x="3923033" y="4490190"/>
            <a:ext cx="0" cy="390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 bwMode="auto">
          <a:xfrm>
            <a:off x="3836389" y="4529288"/>
            <a:ext cx="866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196" idx="1"/>
          </p:cNvCxnSpPr>
          <p:nvPr/>
        </p:nvCxnSpPr>
        <p:spPr bwMode="auto">
          <a:xfrm>
            <a:off x="4020542" y="4185293"/>
            <a:ext cx="0" cy="795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5" name="Right Arrow 214"/>
          <p:cNvSpPr/>
          <p:nvPr/>
        </p:nvSpPr>
        <p:spPr bwMode="auto">
          <a:xfrm rot="5400000">
            <a:off x="3357789" y="3833952"/>
            <a:ext cx="105206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6" name="Right Arrow 215"/>
          <p:cNvSpPr/>
          <p:nvPr/>
        </p:nvSpPr>
        <p:spPr bwMode="auto">
          <a:xfrm rot="16200000">
            <a:off x="4168982" y="3833952"/>
            <a:ext cx="105206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4221585" y="4392198"/>
            <a:ext cx="0" cy="2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 bwMode="auto">
          <a:xfrm>
            <a:off x="3865271" y="4055656"/>
            <a:ext cx="1732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Arrow Connector 220"/>
          <p:cNvCxnSpPr>
            <a:endCxn id="185" idx="1"/>
          </p:cNvCxnSpPr>
          <p:nvPr/>
        </p:nvCxnSpPr>
        <p:spPr bwMode="auto">
          <a:xfrm>
            <a:off x="3143015" y="3962264"/>
            <a:ext cx="1735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 bwMode="auto">
          <a:xfrm flipV="1">
            <a:off x="3670210" y="4364113"/>
            <a:ext cx="0" cy="390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Arrow Connector 224"/>
          <p:cNvCxnSpPr/>
          <p:nvPr/>
        </p:nvCxnSpPr>
        <p:spPr bwMode="auto">
          <a:xfrm>
            <a:off x="3670210" y="4364113"/>
            <a:ext cx="3250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6" name="Straight Arrow Connector 225"/>
          <p:cNvCxnSpPr/>
          <p:nvPr/>
        </p:nvCxnSpPr>
        <p:spPr bwMode="auto">
          <a:xfrm>
            <a:off x="3451768" y="4560182"/>
            <a:ext cx="0" cy="11700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 bwMode="auto">
          <a:xfrm>
            <a:off x="3574052" y="4509270"/>
            <a:ext cx="1323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 bwMode="auto">
          <a:xfrm>
            <a:off x="3574052" y="4400641"/>
            <a:ext cx="961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3393348" y="5166679"/>
            <a:ext cx="132372" cy="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4" name="Rectangle 233"/>
          <p:cNvSpPr/>
          <p:nvPr/>
        </p:nvSpPr>
        <p:spPr bwMode="auto">
          <a:xfrm>
            <a:off x="3358534" y="5159449"/>
            <a:ext cx="215518" cy="2770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5" name="Straight Arrow Connector 234"/>
          <p:cNvCxnSpPr/>
          <p:nvPr/>
        </p:nvCxnSpPr>
        <p:spPr bwMode="auto">
          <a:xfrm>
            <a:off x="3243010" y="5217426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 bwMode="auto">
          <a:xfrm>
            <a:off x="3243010" y="5310460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 bwMode="auto">
          <a:xfrm>
            <a:off x="3243010" y="5396766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8" name="Left Brace 237"/>
          <p:cNvSpPr/>
          <p:nvPr/>
        </p:nvSpPr>
        <p:spPr bwMode="auto">
          <a:xfrm>
            <a:off x="3199688" y="5168481"/>
            <a:ext cx="43322" cy="25127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316528" y="4892726"/>
            <a:ext cx="186412" cy="676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4128379" y="4890327"/>
            <a:ext cx="186412" cy="676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243" name="Straight Connector 242"/>
          <p:cNvCxnSpPr/>
          <p:nvPr/>
        </p:nvCxnSpPr>
        <p:spPr bwMode="auto">
          <a:xfrm>
            <a:off x="3143016" y="5006543"/>
            <a:ext cx="7222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Elbow Connector 243"/>
          <p:cNvCxnSpPr/>
          <p:nvPr/>
        </p:nvCxnSpPr>
        <p:spPr bwMode="auto">
          <a:xfrm flipV="1">
            <a:off x="4038558" y="4924158"/>
            <a:ext cx="89821" cy="8238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6" name="Straight Connector 245"/>
          <p:cNvCxnSpPr>
            <a:stCxn id="241" idx="3"/>
          </p:cNvCxnSpPr>
          <p:nvPr/>
        </p:nvCxnSpPr>
        <p:spPr bwMode="auto">
          <a:xfrm>
            <a:off x="3502940" y="4926557"/>
            <a:ext cx="4200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 bwMode="auto">
          <a:xfrm>
            <a:off x="4045848" y="5294772"/>
            <a:ext cx="1757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 bwMode="auto">
          <a:xfrm>
            <a:off x="3504256" y="5537017"/>
            <a:ext cx="717329" cy="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 bwMode="auto">
          <a:xfrm flipV="1">
            <a:off x="3504256" y="5438641"/>
            <a:ext cx="0" cy="98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 bwMode="auto">
          <a:xfrm>
            <a:off x="3923033" y="4926557"/>
            <a:ext cx="0" cy="2881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 bwMode="auto">
          <a:xfrm>
            <a:off x="3865271" y="5006543"/>
            <a:ext cx="0" cy="2362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rapezoid 251"/>
          <p:cNvSpPr/>
          <p:nvPr/>
        </p:nvSpPr>
        <p:spPr bwMode="auto">
          <a:xfrm rot="5400000">
            <a:off x="3904243" y="5270577"/>
            <a:ext cx="232598" cy="5061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3" name="Flowchart: Or 252"/>
          <p:cNvSpPr/>
          <p:nvPr/>
        </p:nvSpPr>
        <p:spPr bwMode="auto">
          <a:xfrm>
            <a:off x="3778627" y="5294772"/>
            <a:ext cx="57762" cy="49519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4" name="Flowchart: Summing Junction 253"/>
          <p:cNvSpPr/>
          <p:nvPr/>
        </p:nvSpPr>
        <p:spPr bwMode="auto">
          <a:xfrm>
            <a:off x="3778627" y="5378697"/>
            <a:ext cx="57762" cy="59452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5" name="Straight Arrow Connector 254"/>
          <p:cNvCxnSpPr/>
          <p:nvPr/>
        </p:nvCxnSpPr>
        <p:spPr bwMode="auto">
          <a:xfrm>
            <a:off x="3670210" y="5302003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 bwMode="auto">
          <a:xfrm>
            <a:off x="3670210" y="5395037"/>
            <a:ext cx="1084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7" name="Straight Arrow Connector 256"/>
          <p:cNvCxnSpPr/>
          <p:nvPr/>
        </p:nvCxnSpPr>
        <p:spPr bwMode="auto">
          <a:xfrm>
            <a:off x="3706424" y="5329922"/>
            <a:ext cx="7220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 bwMode="auto">
          <a:xfrm>
            <a:off x="3670210" y="5420411"/>
            <a:ext cx="1084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9" name="Straight Connector 258"/>
          <p:cNvCxnSpPr/>
          <p:nvPr/>
        </p:nvCxnSpPr>
        <p:spPr bwMode="auto">
          <a:xfrm flipV="1">
            <a:off x="3706424" y="5329922"/>
            <a:ext cx="0" cy="651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 bwMode="auto">
          <a:xfrm flipV="1">
            <a:off x="3670210" y="5304170"/>
            <a:ext cx="0" cy="116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Arrow Connector 260"/>
          <p:cNvCxnSpPr/>
          <p:nvPr/>
        </p:nvCxnSpPr>
        <p:spPr bwMode="auto">
          <a:xfrm>
            <a:off x="3836390" y="5318918"/>
            <a:ext cx="15884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 bwMode="auto">
          <a:xfrm>
            <a:off x="3923033" y="5378697"/>
            <a:ext cx="722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3" name="Straight Arrow Connector 262"/>
          <p:cNvCxnSpPr/>
          <p:nvPr/>
        </p:nvCxnSpPr>
        <p:spPr bwMode="auto">
          <a:xfrm>
            <a:off x="3923033" y="5214692"/>
            <a:ext cx="711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 bwMode="auto">
          <a:xfrm>
            <a:off x="3865271" y="5242799"/>
            <a:ext cx="12996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 bwMode="auto">
          <a:xfrm>
            <a:off x="4221585" y="4960388"/>
            <a:ext cx="0" cy="334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66" name="TextBox 265"/>
          <p:cNvSpPr txBox="1"/>
          <p:nvPr/>
        </p:nvSpPr>
        <p:spPr>
          <a:xfrm>
            <a:off x="4128379" y="5234341"/>
            <a:ext cx="132372" cy="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7" name="TextBox 266"/>
          <p:cNvSpPr txBox="1"/>
          <p:nvPr/>
        </p:nvSpPr>
        <p:spPr>
          <a:xfrm>
            <a:off x="3979662" y="5049907"/>
            <a:ext cx="132372" cy="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 bwMode="auto">
          <a:xfrm>
            <a:off x="3923033" y="5378697"/>
            <a:ext cx="0" cy="334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/>
          <p:nvPr/>
        </p:nvCxnSpPr>
        <p:spPr bwMode="auto">
          <a:xfrm>
            <a:off x="3836390" y="5412182"/>
            <a:ext cx="866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Arrow Connector 269"/>
          <p:cNvCxnSpPr>
            <a:endCxn id="252" idx="1"/>
          </p:cNvCxnSpPr>
          <p:nvPr/>
        </p:nvCxnSpPr>
        <p:spPr bwMode="auto">
          <a:xfrm>
            <a:off x="4020542" y="5117569"/>
            <a:ext cx="0" cy="681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1" name="Right Arrow 270"/>
          <p:cNvSpPr/>
          <p:nvPr/>
        </p:nvSpPr>
        <p:spPr bwMode="auto">
          <a:xfrm rot="5400000">
            <a:off x="3365341" y="4813556"/>
            <a:ext cx="90103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2" name="Right Arrow 271"/>
          <p:cNvSpPr/>
          <p:nvPr/>
        </p:nvSpPr>
        <p:spPr bwMode="auto">
          <a:xfrm rot="16200000">
            <a:off x="4176534" y="4813556"/>
            <a:ext cx="90103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3" name="Straight Connector 272"/>
          <p:cNvCxnSpPr/>
          <p:nvPr/>
        </p:nvCxnSpPr>
        <p:spPr bwMode="auto">
          <a:xfrm>
            <a:off x="4221585" y="5294772"/>
            <a:ext cx="0" cy="2440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 bwMode="auto">
          <a:xfrm>
            <a:off x="3865271" y="5006543"/>
            <a:ext cx="1732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Arrow Connector 276"/>
          <p:cNvCxnSpPr>
            <a:endCxn id="241" idx="1"/>
          </p:cNvCxnSpPr>
          <p:nvPr/>
        </p:nvCxnSpPr>
        <p:spPr bwMode="auto">
          <a:xfrm>
            <a:off x="3143016" y="4926557"/>
            <a:ext cx="1735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 bwMode="auto">
          <a:xfrm flipV="1">
            <a:off x="3670210" y="5270718"/>
            <a:ext cx="0" cy="33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1" name="Straight Arrow Connector 280"/>
          <p:cNvCxnSpPr/>
          <p:nvPr/>
        </p:nvCxnSpPr>
        <p:spPr bwMode="auto">
          <a:xfrm>
            <a:off x="3670210" y="5270718"/>
            <a:ext cx="3250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2" name="Straight Arrow Connector 281"/>
          <p:cNvCxnSpPr/>
          <p:nvPr/>
        </p:nvCxnSpPr>
        <p:spPr bwMode="auto">
          <a:xfrm>
            <a:off x="3451768" y="5438641"/>
            <a:ext cx="0" cy="100204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 bwMode="auto">
          <a:xfrm>
            <a:off x="3574052" y="5395037"/>
            <a:ext cx="1323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 bwMode="auto">
          <a:xfrm>
            <a:off x="3574052" y="5302003"/>
            <a:ext cx="961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241148" y="1252639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[100]</a:t>
            </a:r>
            <a:endParaRPr lang="en-US" dirty="0"/>
          </a:p>
        </p:txBody>
      </p:sp>
      <p:sp>
        <p:nvSpPr>
          <p:cNvPr id="344" name="TextBox 343"/>
          <p:cNvSpPr txBox="1"/>
          <p:nvPr/>
        </p:nvSpPr>
        <p:spPr>
          <a:xfrm>
            <a:off x="241148" y="2142824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[101]</a:t>
            </a:r>
            <a:endParaRPr lang="en-US" dirty="0"/>
          </a:p>
        </p:txBody>
      </p:sp>
      <p:sp>
        <p:nvSpPr>
          <p:cNvPr id="345" name="TextBox 344"/>
          <p:cNvSpPr txBox="1"/>
          <p:nvPr/>
        </p:nvSpPr>
        <p:spPr>
          <a:xfrm>
            <a:off x="241148" y="308748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#42</a:t>
            </a:r>
            <a:endParaRPr lang="en-US" dirty="0"/>
          </a:p>
        </p:txBody>
      </p:sp>
      <p:sp>
        <p:nvSpPr>
          <p:cNvPr id="346" name="TextBox 345"/>
          <p:cNvSpPr txBox="1"/>
          <p:nvPr/>
        </p:nvSpPr>
        <p:spPr>
          <a:xfrm>
            <a:off x="241148" y="4049526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Mul</a:t>
            </a:r>
            <a:r>
              <a:rPr lang="en-US" dirty="0" smtClean="0"/>
              <a:t> R1, R2</a:t>
            </a:r>
            <a:endParaRPr lang="en-US" dirty="0"/>
          </a:p>
        </p:txBody>
      </p:sp>
      <p:sp>
        <p:nvSpPr>
          <p:cNvPr id="347" name="TextBox 346"/>
          <p:cNvSpPr txBox="1"/>
          <p:nvPr/>
        </p:nvSpPr>
        <p:spPr>
          <a:xfrm>
            <a:off x="241148" y="505813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Add R2, R0</a:t>
            </a:r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>
            <a:off x="241148" y="6009313"/>
            <a:ext cx="26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R0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[100]</a:t>
            </a:r>
            <a:endParaRPr lang="en-US" dirty="0"/>
          </a:p>
        </p:txBody>
      </p:sp>
      <p:sp>
        <p:nvSpPr>
          <p:cNvPr id="351" name="TextBox 350"/>
          <p:cNvSpPr txBox="1"/>
          <p:nvPr/>
        </p:nvSpPr>
        <p:spPr>
          <a:xfrm>
            <a:off x="3393347" y="6125097"/>
            <a:ext cx="132372" cy="8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5" name="Rectangle 354"/>
          <p:cNvSpPr/>
          <p:nvPr/>
        </p:nvSpPr>
        <p:spPr bwMode="auto">
          <a:xfrm>
            <a:off x="3358534" y="6116101"/>
            <a:ext cx="215518" cy="3447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Straight Arrow Connector 355"/>
          <p:cNvCxnSpPr/>
          <p:nvPr/>
        </p:nvCxnSpPr>
        <p:spPr bwMode="auto">
          <a:xfrm>
            <a:off x="3243009" y="6188232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 bwMode="auto">
          <a:xfrm>
            <a:off x="3243009" y="6303981"/>
            <a:ext cx="115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8" name="Straight Arrow Connector 357"/>
          <p:cNvCxnSpPr/>
          <p:nvPr/>
        </p:nvCxnSpPr>
        <p:spPr bwMode="auto">
          <a:xfrm>
            <a:off x="3243009" y="6411357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Left Brace 358"/>
          <p:cNvSpPr/>
          <p:nvPr/>
        </p:nvSpPr>
        <p:spPr bwMode="auto">
          <a:xfrm>
            <a:off x="3199687" y="6127338"/>
            <a:ext cx="43322" cy="3126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316528" y="5784260"/>
            <a:ext cx="186412" cy="841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4128379" y="5781275"/>
            <a:ext cx="186412" cy="841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364" name="Straight Connector 363"/>
          <p:cNvCxnSpPr/>
          <p:nvPr/>
        </p:nvCxnSpPr>
        <p:spPr bwMode="auto">
          <a:xfrm>
            <a:off x="3143015" y="5925864"/>
            <a:ext cx="7222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5" name="Elbow Connector 364"/>
          <p:cNvCxnSpPr/>
          <p:nvPr/>
        </p:nvCxnSpPr>
        <p:spPr bwMode="auto">
          <a:xfrm flipV="1">
            <a:off x="4038558" y="5823365"/>
            <a:ext cx="89821" cy="102499"/>
          </a:xfrm>
          <a:prstGeom prst="bentConnector3">
            <a:avLst>
              <a:gd name="adj1" fmla="val 123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362" idx="3"/>
          </p:cNvCxnSpPr>
          <p:nvPr/>
        </p:nvCxnSpPr>
        <p:spPr bwMode="auto">
          <a:xfrm>
            <a:off x="3502940" y="5826350"/>
            <a:ext cx="4200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 bwMode="auto">
          <a:xfrm>
            <a:off x="4045848" y="6284462"/>
            <a:ext cx="1757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 bwMode="auto">
          <a:xfrm>
            <a:off x="3504256" y="6585850"/>
            <a:ext cx="717329" cy="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 bwMode="auto">
          <a:xfrm flipV="1">
            <a:off x="3504256" y="6463456"/>
            <a:ext cx="0" cy="1223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 bwMode="auto">
          <a:xfrm>
            <a:off x="3923033" y="5826350"/>
            <a:ext cx="0" cy="3584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 bwMode="auto">
          <a:xfrm>
            <a:off x="3865271" y="5925864"/>
            <a:ext cx="0" cy="29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Trapezoid 372"/>
          <p:cNvSpPr/>
          <p:nvPr/>
        </p:nvSpPr>
        <p:spPr bwMode="auto">
          <a:xfrm rot="5400000">
            <a:off x="3875849" y="6260539"/>
            <a:ext cx="289385" cy="5061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4" name="Flowchart: Or 373"/>
          <p:cNvSpPr/>
          <p:nvPr/>
        </p:nvSpPr>
        <p:spPr bwMode="auto">
          <a:xfrm>
            <a:off x="3778627" y="6284462"/>
            <a:ext cx="57762" cy="61609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5" name="Flowchart: Summing Junction 374"/>
          <p:cNvSpPr/>
          <p:nvPr/>
        </p:nvSpPr>
        <p:spPr bwMode="auto">
          <a:xfrm>
            <a:off x="3778627" y="6388876"/>
            <a:ext cx="57762" cy="73967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6" name="Straight Arrow Connector 375"/>
          <p:cNvCxnSpPr/>
          <p:nvPr/>
        </p:nvCxnSpPr>
        <p:spPr bwMode="auto">
          <a:xfrm>
            <a:off x="3670210" y="6293458"/>
            <a:ext cx="1084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7" name="Straight Arrow Connector 376"/>
          <p:cNvCxnSpPr/>
          <p:nvPr/>
        </p:nvCxnSpPr>
        <p:spPr bwMode="auto">
          <a:xfrm>
            <a:off x="3670210" y="6409207"/>
            <a:ext cx="1084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8" name="Straight Arrow Connector 377"/>
          <p:cNvCxnSpPr/>
          <p:nvPr/>
        </p:nvCxnSpPr>
        <p:spPr bwMode="auto">
          <a:xfrm>
            <a:off x="3706424" y="6328194"/>
            <a:ext cx="722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9" name="Straight Arrow Connector 378"/>
          <p:cNvCxnSpPr/>
          <p:nvPr/>
        </p:nvCxnSpPr>
        <p:spPr bwMode="auto">
          <a:xfrm>
            <a:off x="3670210" y="6440775"/>
            <a:ext cx="1084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0" name="Straight Connector 379"/>
          <p:cNvCxnSpPr/>
          <p:nvPr/>
        </p:nvCxnSpPr>
        <p:spPr bwMode="auto">
          <a:xfrm flipV="1">
            <a:off x="3706424" y="6328194"/>
            <a:ext cx="0" cy="810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1" name="Straight Connector 380"/>
          <p:cNvCxnSpPr/>
          <p:nvPr/>
        </p:nvCxnSpPr>
        <p:spPr bwMode="auto">
          <a:xfrm flipV="1">
            <a:off x="3670210" y="6296155"/>
            <a:ext cx="0" cy="1446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2" name="Straight Arrow Connector 381"/>
          <p:cNvCxnSpPr/>
          <p:nvPr/>
        </p:nvCxnSpPr>
        <p:spPr bwMode="auto">
          <a:xfrm>
            <a:off x="3836389" y="6314503"/>
            <a:ext cx="1588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3" name="Straight Arrow Connector 382"/>
          <p:cNvCxnSpPr/>
          <p:nvPr/>
        </p:nvCxnSpPr>
        <p:spPr bwMode="auto">
          <a:xfrm>
            <a:off x="3923033" y="6388876"/>
            <a:ext cx="722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4" name="Straight Arrow Connector 383"/>
          <p:cNvCxnSpPr/>
          <p:nvPr/>
        </p:nvCxnSpPr>
        <p:spPr bwMode="auto">
          <a:xfrm>
            <a:off x="3923033" y="6184831"/>
            <a:ext cx="711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 bwMode="auto">
          <a:xfrm>
            <a:off x="3865271" y="6219800"/>
            <a:ext cx="12996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 bwMode="auto">
          <a:xfrm>
            <a:off x="4221585" y="5868441"/>
            <a:ext cx="0" cy="41602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4128379" y="6209277"/>
            <a:ext cx="132372" cy="8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8" name="TextBox 387"/>
          <p:cNvSpPr txBox="1"/>
          <p:nvPr/>
        </p:nvSpPr>
        <p:spPr>
          <a:xfrm>
            <a:off x="3979662" y="5979816"/>
            <a:ext cx="132372" cy="8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89" name="Straight Connector 388"/>
          <p:cNvCxnSpPr/>
          <p:nvPr/>
        </p:nvCxnSpPr>
        <p:spPr bwMode="auto">
          <a:xfrm>
            <a:off x="3923033" y="6388876"/>
            <a:ext cx="0" cy="416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Straight Connector 389"/>
          <p:cNvCxnSpPr/>
          <p:nvPr/>
        </p:nvCxnSpPr>
        <p:spPr bwMode="auto">
          <a:xfrm>
            <a:off x="3836389" y="6430537"/>
            <a:ext cx="866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1" name="Straight Arrow Connector 390"/>
          <p:cNvCxnSpPr>
            <a:endCxn id="373" idx="1"/>
          </p:cNvCxnSpPr>
          <p:nvPr/>
        </p:nvCxnSpPr>
        <p:spPr bwMode="auto">
          <a:xfrm>
            <a:off x="4020542" y="6063996"/>
            <a:ext cx="0" cy="847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2" name="Right Arrow 391"/>
          <p:cNvSpPr/>
          <p:nvPr/>
        </p:nvSpPr>
        <p:spPr bwMode="auto">
          <a:xfrm rot="5400000">
            <a:off x="3354341" y="5691049"/>
            <a:ext cx="112101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3" name="Right Arrow 392"/>
          <p:cNvSpPr/>
          <p:nvPr/>
        </p:nvSpPr>
        <p:spPr bwMode="auto">
          <a:xfrm rot="16200000">
            <a:off x="4165535" y="5691049"/>
            <a:ext cx="112101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4" name="Straight Connector 393"/>
          <p:cNvCxnSpPr/>
          <p:nvPr/>
        </p:nvCxnSpPr>
        <p:spPr bwMode="auto">
          <a:xfrm>
            <a:off x="4221585" y="6284462"/>
            <a:ext cx="0" cy="3036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 bwMode="auto">
          <a:xfrm>
            <a:off x="3865271" y="5925864"/>
            <a:ext cx="1732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endCxn id="362" idx="1"/>
          </p:cNvCxnSpPr>
          <p:nvPr/>
        </p:nvCxnSpPr>
        <p:spPr bwMode="auto">
          <a:xfrm>
            <a:off x="3143015" y="5826350"/>
            <a:ext cx="1735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348"/>
          <p:cNvGrpSpPr/>
          <p:nvPr/>
        </p:nvGrpSpPr>
        <p:grpSpPr>
          <a:xfrm>
            <a:off x="2869960" y="1020479"/>
            <a:ext cx="344850" cy="5461163"/>
            <a:chOff x="2869960" y="1020479"/>
            <a:chExt cx="344850" cy="5461163"/>
          </a:xfrm>
        </p:grpSpPr>
        <p:sp>
          <p:nvSpPr>
            <p:cNvPr id="7" name="Rectangle 6"/>
            <p:cNvSpPr/>
            <p:nvPr/>
          </p:nvSpPr>
          <p:spPr bwMode="auto">
            <a:xfrm>
              <a:off x="2955278" y="1334946"/>
              <a:ext cx="100806" cy="3449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2955278" y="1413337"/>
              <a:ext cx="100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2914476" y="1122466"/>
              <a:ext cx="185899" cy="672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2869961" y="1156108"/>
              <a:ext cx="4451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 bwMode="auto">
            <a:xfrm>
              <a:off x="3007425" y="1189750"/>
              <a:ext cx="0" cy="7203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Right Arrow 20"/>
            <p:cNvSpPr/>
            <p:nvPr/>
          </p:nvSpPr>
          <p:spPr bwMode="auto">
            <a:xfrm rot="5400000">
              <a:off x="2962626" y="1043677"/>
              <a:ext cx="89600" cy="432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3142265" y="1235647"/>
              <a:ext cx="0" cy="2859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>
              <a:off x="3142265" y="1153722"/>
              <a:ext cx="0" cy="819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3055860" y="1521618"/>
              <a:ext cx="8640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14" idx="1"/>
            </p:cNvCxnSpPr>
            <p:nvPr/>
          </p:nvCxnSpPr>
          <p:spPr bwMode="auto">
            <a:xfrm flipV="1">
              <a:off x="3142265" y="1521618"/>
              <a:ext cx="56516" cy="64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 bwMode="auto">
            <a:xfrm>
              <a:off x="2959252" y="2288020"/>
              <a:ext cx="100806" cy="3449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2959252" y="2366411"/>
              <a:ext cx="100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918450" y="2075540"/>
              <a:ext cx="185899" cy="672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2873935" y="2109182"/>
              <a:ext cx="4451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2"/>
            </p:cNvCxnSpPr>
            <p:nvPr/>
          </p:nvCxnSpPr>
          <p:spPr bwMode="auto">
            <a:xfrm>
              <a:off x="3011399" y="2142824"/>
              <a:ext cx="0" cy="7203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 bwMode="auto">
            <a:xfrm rot="5400000">
              <a:off x="2966600" y="1996751"/>
              <a:ext cx="89600" cy="432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 bwMode="auto">
            <a:xfrm>
              <a:off x="3146239" y="2188721"/>
              <a:ext cx="0" cy="2859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auto">
            <a:xfrm>
              <a:off x="3146239" y="2106796"/>
              <a:ext cx="0" cy="819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>
              <a:off x="3059834" y="2474692"/>
              <a:ext cx="8640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70" idx="1"/>
            </p:cNvCxnSpPr>
            <p:nvPr/>
          </p:nvCxnSpPr>
          <p:spPr bwMode="auto">
            <a:xfrm flipV="1">
              <a:off x="3146239" y="2474692"/>
              <a:ext cx="56516" cy="64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 bwMode="auto">
            <a:xfrm>
              <a:off x="2978803" y="3210207"/>
              <a:ext cx="97703" cy="404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 bwMode="auto">
            <a:xfrm>
              <a:off x="2978803" y="3302252"/>
              <a:ext cx="977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2939257" y="2960718"/>
              <a:ext cx="180176" cy="790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/>
            <p:nvPr/>
          </p:nvCxnSpPr>
          <p:spPr bwMode="auto">
            <a:xfrm>
              <a:off x="2896112" y="3000220"/>
              <a:ext cx="4314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2"/>
            </p:cNvCxnSpPr>
            <p:nvPr/>
          </p:nvCxnSpPr>
          <p:spPr bwMode="auto">
            <a:xfrm>
              <a:off x="3029345" y="3039722"/>
              <a:ext cx="0" cy="845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3" name="Right Arrow 132"/>
            <p:cNvSpPr/>
            <p:nvPr/>
          </p:nvSpPr>
          <p:spPr bwMode="auto">
            <a:xfrm rot="5400000">
              <a:off x="2976742" y="2872633"/>
              <a:ext cx="105206" cy="4187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 bwMode="auto">
            <a:xfrm>
              <a:off x="3160034" y="3093613"/>
              <a:ext cx="0" cy="3357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auto">
            <a:xfrm>
              <a:off x="3160034" y="2997418"/>
              <a:ext cx="0" cy="9619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auto">
            <a:xfrm>
              <a:off x="3076288" y="3429393"/>
              <a:ext cx="8374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endCxn id="126" idx="1"/>
            </p:cNvCxnSpPr>
            <p:nvPr/>
          </p:nvCxnSpPr>
          <p:spPr bwMode="auto">
            <a:xfrm flipV="1">
              <a:off x="3160034" y="3429393"/>
              <a:ext cx="54776" cy="7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 bwMode="auto">
            <a:xfrm>
              <a:off x="2955513" y="4172251"/>
              <a:ext cx="101084" cy="4049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 bwMode="auto">
            <a:xfrm>
              <a:off x="2955513" y="4264296"/>
              <a:ext cx="1010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176"/>
            <p:cNvSpPr txBox="1"/>
            <p:nvPr/>
          </p:nvSpPr>
          <p:spPr>
            <a:xfrm>
              <a:off x="2914598" y="3922762"/>
              <a:ext cx="186412" cy="790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83" name="Straight Arrow Connector 182"/>
            <p:cNvCxnSpPr/>
            <p:nvPr/>
          </p:nvCxnSpPr>
          <p:spPr bwMode="auto">
            <a:xfrm>
              <a:off x="2869960" y="3962264"/>
              <a:ext cx="4463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77" idx="2"/>
            </p:cNvCxnSpPr>
            <p:nvPr/>
          </p:nvCxnSpPr>
          <p:spPr bwMode="auto">
            <a:xfrm>
              <a:off x="3007804" y="4001765"/>
              <a:ext cx="0" cy="845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9" name="Right Arrow 188"/>
            <p:cNvSpPr/>
            <p:nvPr/>
          </p:nvSpPr>
          <p:spPr bwMode="auto">
            <a:xfrm rot="5400000">
              <a:off x="2955201" y="3833952"/>
              <a:ext cx="105206" cy="4332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 bwMode="auto">
            <a:xfrm>
              <a:off x="3143015" y="4055656"/>
              <a:ext cx="0" cy="3357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 bwMode="auto">
            <a:xfrm>
              <a:off x="3143015" y="3959462"/>
              <a:ext cx="0" cy="9619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>
              <a:off x="3056372" y="4391436"/>
              <a:ext cx="866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endCxn id="182" idx="1"/>
            </p:cNvCxnSpPr>
            <p:nvPr/>
          </p:nvCxnSpPr>
          <p:spPr bwMode="auto">
            <a:xfrm flipV="1">
              <a:off x="3143015" y="4391436"/>
              <a:ext cx="56672" cy="7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 bwMode="auto">
            <a:xfrm>
              <a:off x="2955514" y="5106399"/>
              <a:ext cx="101084" cy="34685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2" name="Straight Connector 231"/>
            <p:cNvCxnSpPr/>
            <p:nvPr/>
          </p:nvCxnSpPr>
          <p:spPr bwMode="auto">
            <a:xfrm>
              <a:off x="2955514" y="5185231"/>
              <a:ext cx="1010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2914599" y="4892726"/>
              <a:ext cx="186412" cy="67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9" name="Straight Arrow Connector 238"/>
            <p:cNvCxnSpPr/>
            <p:nvPr/>
          </p:nvCxnSpPr>
          <p:spPr bwMode="auto">
            <a:xfrm>
              <a:off x="2869961" y="4926557"/>
              <a:ext cx="4463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3" idx="2"/>
            </p:cNvCxnSpPr>
            <p:nvPr/>
          </p:nvCxnSpPr>
          <p:spPr bwMode="auto">
            <a:xfrm>
              <a:off x="3007805" y="4960388"/>
              <a:ext cx="0" cy="7243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5" name="Right Arrow 244"/>
            <p:cNvSpPr/>
            <p:nvPr/>
          </p:nvSpPr>
          <p:spPr bwMode="auto">
            <a:xfrm rot="5400000">
              <a:off x="2962753" y="4813556"/>
              <a:ext cx="90103" cy="4332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 bwMode="auto">
            <a:xfrm>
              <a:off x="3143016" y="5006543"/>
              <a:ext cx="0" cy="28757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 bwMode="auto">
            <a:xfrm>
              <a:off x="3143016" y="4924157"/>
              <a:ext cx="0" cy="823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>
              <a:off x="3056373" y="5294120"/>
              <a:ext cx="866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endCxn id="238" idx="1"/>
            </p:cNvCxnSpPr>
            <p:nvPr/>
          </p:nvCxnSpPr>
          <p:spPr bwMode="auto">
            <a:xfrm flipV="1">
              <a:off x="3143016" y="5294120"/>
              <a:ext cx="56672" cy="6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 bwMode="auto">
            <a:xfrm>
              <a:off x="2955513" y="6050100"/>
              <a:ext cx="101084" cy="4315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3" name="Straight Connector 352"/>
            <p:cNvCxnSpPr/>
            <p:nvPr/>
          </p:nvCxnSpPr>
          <p:spPr bwMode="auto">
            <a:xfrm>
              <a:off x="2955513" y="6148177"/>
              <a:ext cx="1010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4" name="TextBox 353"/>
            <p:cNvSpPr txBox="1"/>
            <p:nvPr/>
          </p:nvSpPr>
          <p:spPr>
            <a:xfrm>
              <a:off x="2914598" y="5784260"/>
              <a:ext cx="186412" cy="841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60" name="Straight Arrow Connector 359"/>
            <p:cNvCxnSpPr/>
            <p:nvPr/>
          </p:nvCxnSpPr>
          <p:spPr bwMode="auto">
            <a:xfrm>
              <a:off x="2869960" y="5826350"/>
              <a:ext cx="4463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54" idx="2"/>
            </p:cNvCxnSpPr>
            <p:nvPr/>
          </p:nvCxnSpPr>
          <p:spPr bwMode="auto">
            <a:xfrm>
              <a:off x="3007804" y="5868441"/>
              <a:ext cx="0" cy="9012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6" name="Right Arrow 365"/>
            <p:cNvSpPr/>
            <p:nvPr/>
          </p:nvSpPr>
          <p:spPr bwMode="auto">
            <a:xfrm rot="5400000">
              <a:off x="2951753" y="5691049"/>
              <a:ext cx="112101" cy="4332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6" name="Straight Connector 395"/>
            <p:cNvCxnSpPr/>
            <p:nvPr/>
          </p:nvCxnSpPr>
          <p:spPr bwMode="auto">
            <a:xfrm>
              <a:off x="3143015" y="5925864"/>
              <a:ext cx="0" cy="3577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 bwMode="auto">
            <a:xfrm>
              <a:off x="3143015" y="5823364"/>
              <a:ext cx="0" cy="1024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 bwMode="auto">
            <a:xfrm>
              <a:off x="3056372" y="6283651"/>
              <a:ext cx="866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>
              <a:endCxn id="359" idx="1"/>
            </p:cNvCxnSpPr>
            <p:nvPr/>
          </p:nvCxnSpPr>
          <p:spPr bwMode="auto">
            <a:xfrm flipV="1">
              <a:off x="3143015" y="6283651"/>
              <a:ext cx="56672" cy="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01" name="Straight Connector 400"/>
          <p:cNvCxnSpPr/>
          <p:nvPr/>
        </p:nvCxnSpPr>
        <p:spPr bwMode="auto">
          <a:xfrm flipV="1">
            <a:off x="3670210" y="6254536"/>
            <a:ext cx="0" cy="416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 bwMode="auto">
          <a:xfrm>
            <a:off x="3670210" y="6254536"/>
            <a:ext cx="3250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 bwMode="auto">
          <a:xfrm>
            <a:off x="3451768" y="6463456"/>
            <a:ext cx="0" cy="124668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 bwMode="auto">
          <a:xfrm>
            <a:off x="3574052" y="6409207"/>
            <a:ext cx="1323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5" name="Straight Connector 404"/>
          <p:cNvCxnSpPr/>
          <p:nvPr/>
        </p:nvCxnSpPr>
        <p:spPr bwMode="auto">
          <a:xfrm>
            <a:off x="3574052" y="6293458"/>
            <a:ext cx="961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5029200" y="142642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Instructions are fixed.  Remove “Fetch”</a:t>
            </a:r>
          </a:p>
        </p:txBody>
      </p:sp>
    </p:spTree>
    <p:extLst>
      <p:ext uri="{BB962C8B-B14F-4D97-AF65-F5344CB8AC3E}">
        <p14:creationId xmlns:p14="http://schemas.microsoft.com/office/powerpoint/2010/main" val="41278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specialize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908" y="1394889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357191" y="1387699"/>
            <a:ext cx="214925" cy="275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241984" y="1445352"/>
            <a:ext cx="115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241984" y="1537867"/>
            <a:ext cx="115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241984" y="1623691"/>
            <a:ext cx="11520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 bwMode="auto">
          <a:xfrm>
            <a:off x="3198781" y="1396681"/>
            <a:ext cx="43203" cy="24987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5300" y="1122466"/>
            <a:ext cx="185899" cy="67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24918" y="1120080"/>
            <a:ext cx="185899" cy="67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42265" y="1235647"/>
            <a:ext cx="72026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 bwMode="auto">
          <a:xfrm flipV="1">
            <a:off x="4035344" y="1153722"/>
            <a:ext cx="89574" cy="8192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>
            <a:stCxn id="17" idx="3"/>
          </p:cNvCxnSpPr>
          <p:nvPr/>
        </p:nvCxnSpPr>
        <p:spPr bwMode="auto">
          <a:xfrm>
            <a:off x="3501199" y="1156108"/>
            <a:ext cx="4189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4042614" y="1522266"/>
            <a:ext cx="1752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502512" y="1764976"/>
            <a:ext cx="715356" cy="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V="1">
            <a:off x="3502512" y="1665331"/>
            <a:ext cx="0" cy="978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920137" y="1156108"/>
            <a:ext cx="0" cy="286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3862533" y="1235647"/>
            <a:ext cx="0" cy="234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rapezoid 27"/>
          <p:cNvSpPr/>
          <p:nvPr/>
        </p:nvSpPr>
        <p:spPr bwMode="auto">
          <a:xfrm rot="5400000">
            <a:off x="3901728" y="1498135"/>
            <a:ext cx="231299" cy="5047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920137" y="1442634"/>
            <a:ext cx="7091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3862534" y="1470583"/>
            <a:ext cx="1296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4217867" y="1189750"/>
            <a:ext cx="0" cy="332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124918" y="1462173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76610" y="1278770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6" name="Straight Arrow Connector 45"/>
          <p:cNvCxnSpPr>
            <a:endCxn id="28" idx="1"/>
          </p:cNvCxnSpPr>
          <p:nvPr/>
        </p:nvCxnSpPr>
        <p:spPr bwMode="auto">
          <a:xfrm>
            <a:off x="4017378" y="1346053"/>
            <a:ext cx="0" cy="677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 bwMode="auto">
          <a:xfrm rot="5400000">
            <a:off x="3364106" y="1043677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16200000">
            <a:off x="4173068" y="1043677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4217867" y="1522266"/>
            <a:ext cx="0" cy="24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3862533" y="1235647"/>
            <a:ext cx="1728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Arrow Connector 52"/>
          <p:cNvCxnSpPr>
            <a:endCxn id="17" idx="1"/>
          </p:cNvCxnSpPr>
          <p:nvPr/>
        </p:nvCxnSpPr>
        <p:spPr bwMode="auto">
          <a:xfrm>
            <a:off x="3142265" y="1156108"/>
            <a:ext cx="1730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3450168" y="1665331"/>
            <a:ext cx="0" cy="9964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95882" y="2347963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3361165" y="2340773"/>
            <a:ext cx="214925" cy="275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245958" y="2398426"/>
            <a:ext cx="115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245958" y="2490941"/>
            <a:ext cx="115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3245958" y="2576765"/>
            <a:ext cx="11520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Left Brace 69"/>
          <p:cNvSpPr/>
          <p:nvPr/>
        </p:nvSpPr>
        <p:spPr bwMode="auto">
          <a:xfrm>
            <a:off x="3202755" y="2349755"/>
            <a:ext cx="43203" cy="24987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19274" y="2075540"/>
            <a:ext cx="185899" cy="67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28892" y="2073154"/>
            <a:ext cx="185899" cy="67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 bwMode="auto">
          <a:xfrm flipV="1">
            <a:off x="4039318" y="2106796"/>
            <a:ext cx="89574" cy="8192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Connector 77"/>
          <p:cNvCxnSpPr>
            <a:stCxn id="73" idx="3"/>
          </p:cNvCxnSpPr>
          <p:nvPr/>
        </p:nvCxnSpPr>
        <p:spPr bwMode="auto">
          <a:xfrm>
            <a:off x="3505173" y="2109182"/>
            <a:ext cx="4189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>
            <a:off x="4046588" y="2475340"/>
            <a:ext cx="1752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 bwMode="auto">
          <a:xfrm>
            <a:off x="3506486" y="2716232"/>
            <a:ext cx="715356" cy="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3506486" y="2618405"/>
            <a:ext cx="0" cy="978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>
            <a:off x="3924111" y="2109182"/>
            <a:ext cx="0" cy="286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>
            <a:off x="3866507" y="2188721"/>
            <a:ext cx="0" cy="234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rapezoid 83"/>
          <p:cNvSpPr/>
          <p:nvPr/>
        </p:nvSpPr>
        <p:spPr bwMode="auto">
          <a:xfrm rot="5400000">
            <a:off x="3905702" y="2451209"/>
            <a:ext cx="231299" cy="5047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3924111" y="2395708"/>
            <a:ext cx="7091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 bwMode="auto">
          <a:xfrm>
            <a:off x="3866508" y="2423657"/>
            <a:ext cx="1296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 bwMode="auto">
          <a:xfrm>
            <a:off x="4221841" y="2142824"/>
            <a:ext cx="0" cy="332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4128892" y="2415247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980584" y="2231844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2" name="Straight Arrow Connector 101"/>
          <p:cNvCxnSpPr>
            <a:endCxn id="84" idx="1"/>
          </p:cNvCxnSpPr>
          <p:nvPr/>
        </p:nvCxnSpPr>
        <p:spPr bwMode="auto">
          <a:xfrm>
            <a:off x="4021352" y="2299127"/>
            <a:ext cx="0" cy="677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 bwMode="auto">
          <a:xfrm rot="5400000">
            <a:off x="3368080" y="1996751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ight Arrow 103"/>
          <p:cNvSpPr/>
          <p:nvPr/>
        </p:nvSpPr>
        <p:spPr bwMode="auto">
          <a:xfrm rot="16200000">
            <a:off x="4177042" y="1996751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4221841" y="2475340"/>
            <a:ext cx="0" cy="24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 bwMode="auto">
          <a:xfrm>
            <a:off x="3866507" y="2188721"/>
            <a:ext cx="1728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Arrow Connector 108"/>
          <p:cNvCxnSpPr>
            <a:endCxn id="73" idx="1"/>
          </p:cNvCxnSpPr>
          <p:nvPr/>
        </p:nvCxnSpPr>
        <p:spPr bwMode="auto">
          <a:xfrm>
            <a:off x="3146239" y="2109182"/>
            <a:ext cx="1730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 bwMode="auto">
          <a:xfrm>
            <a:off x="3454142" y="2618405"/>
            <a:ext cx="0" cy="9964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401992" y="3280591"/>
            <a:ext cx="127944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 bwMode="auto">
          <a:xfrm>
            <a:off x="3368343" y="3272149"/>
            <a:ext cx="208309" cy="323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3256682" y="3339844"/>
            <a:ext cx="111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3256682" y="3448473"/>
            <a:ext cx="111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3256682" y="3549245"/>
            <a:ext cx="11166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Left Brace 125"/>
          <p:cNvSpPr/>
          <p:nvPr/>
        </p:nvSpPr>
        <p:spPr bwMode="auto">
          <a:xfrm>
            <a:off x="3214810" y="3282695"/>
            <a:ext cx="41873" cy="29339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327742" y="2960718"/>
            <a:ext cx="180176" cy="790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112437" y="2957917"/>
            <a:ext cx="180176" cy="790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31" name="Straight Connector 130"/>
          <p:cNvCxnSpPr/>
          <p:nvPr/>
        </p:nvCxnSpPr>
        <p:spPr bwMode="auto">
          <a:xfrm>
            <a:off x="3160034" y="3093613"/>
            <a:ext cx="6980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 bwMode="auto">
          <a:xfrm flipV="1">
            <a:off x="4025620" y="2997418"/>
            <a:ext cx="86817" cy="9619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4" name="Straight Connector 133"/>
          <p:cNvCxnSpPr>
            <a:stCxn id="129" idx="3"/>
          </p:cNvCxnSpPr>
          <p:nvPr/>
        </p:nvCxnSpPr>
        <p:spPr bwMode="auto">
          <a:xfrm>
            <a:off x="3507918" y="3000220"/>
            <a:ext cx="4060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 bwMode="auto">
          <a:xfrm>
            <a:off x="4032666" y="3430155"/>
            <a:ext cx="16985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 bwMode="auto">
          <a:xfrm>
            <a:off x="3509190" y="3713004"/>
            <a:ext cx="693335" cy="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 flipV="1">
            <a:off x="3509190" y="3598139"/>
            <a:ext cx="0" cy="1148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 bwMode="auto">
          <a:xfrm>
            <a:off x="3913959" y="3000220"/>
            <a:ext cx="0" cy="3364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 bwMode="auto">
          <a:xfrm>
            <a:off x="3858129" y="3093613"/>
            <a:ext cx="0" cy="2758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 bwMode="auto">
          <a:xfrm rot="5400000">
            <a:off x="3872414" y="3406993"/>
            <a:ext cx="271586" cy="48919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 bwMode="auto">
          <a:xfrm>
            <a:off x="3913959" y="3336652"/>
            <a:ext cx="6873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 bwMode="auto">
          <a:xfrm>
            <a:off x="3858129" y="3369470"/>
            <a:ext cx="12561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 bwMode="auto">
          <a:xfrm>
            <a:off x="4202525" y="3039722"/>
            <a:ext cx="0" cy="390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112437" y="3359594"/>
            <a:ext cx="127944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968694" y="3144246"/>
            <a:ext cx="127944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8" name="Straight Arrow Connector 157"/>
          <p:cNvCxnSpPr>
            <a:endCxn id="140" idx="1"/>
          </p:cNvCxnSpPr>
          <p:nvPr/>
        </p:nvCxnSpPr>
        <p:spPr bwMode="auto">
          <a:xfrm>
            <a:off x="4008207" y="3223249"/>
            <a:ext cx="0" cy="795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Right Arrow 158"/>
          <p:cNvSpPr/>
          <p:nvPr/>
        </p:nvSpPr>
        <p:spPr bwMode="auto">
          <a:xfrm rot="5400000">
            <a:off x="3365863" y="2872633"/>
            <a:ext cx="105206" cy="4187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0" name="Right Arrow 159"/>
          <p:cNvSpPr/>
          <p:nvPr/>
        </p:nvSpPr>
        <p:spPr bwMode="auto">
          <a:xfrm rot="16200000">
            <a:off x="4149922" y="2872633"/>
            <a:ext cx="105206" cy="4187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1" name="Straight Connector 160"/>
          <p:cNvCxnSpPr/>
          <p:nvPr/>
        </p:nvCxnSpPr>
        <p:spPr bwMode="auto">
          <a:xfrm>
            <a:off x="4202525" y="3430155"/>
            <a:ext cx="0" cy="2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 bwMode="auto">
          <a:xfrm>
            <a:off x="3858129" y="3093613"/>
            <a:ext cx="1674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Arrow Connector 164"/>
          <p:cNvCxnSpPr>
            <a:endCxn id="129" idx="1"/>
          </p:cNvCxnSpPr>
          <p:nvPr/>
        </p:nvCxnSpPr>
        <p:spPr bwMode="auto">
          <a:xfrm>
            <a:off x="3160034" y="3000220"/>
            <a:ext cx="1677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 bwMode="auto">
          <a:xfrm>
            <a:off x="3458458" y="3598139"/>
            <a:ext cx="0" cy="11700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393347" y="4242635"/>
            <a:ext cx="132372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 bwMode="auto">
          <a:xfrm>
            <a:off x="3358534" y="4234192"/>
            <a:ext cx="215518" cy="3234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9" name="Straight Arrow Connector 178"/>
          <p:cNvCxnSpPr/>
          <p:nvPr/>
        </p:nvCxnSpPr>
        <p:spPr bwMode="auto">
          <a:xfrm>
            <a:off x="3243009" y="4301887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 bwMode="auto">
          <a:xfrm>
            <a:off x="3243009" y="4410516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 bwMode="auto">
          <a:xfrm>
            <a:off x="3243009" y="4511288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2" name="Left Brace 181"/>
          <p:cNvSpPr/>
          <p:nvPr/>
        </p:nvSpPr>
        <p:spPr bwMode="auto">
          <a:xfrm>
            <a:off x="3199687" y="4244738"/>
            <a:ext cx="43322" cy="29339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316528" y="3922762"/>
            <a:ext cx="186412" cy="790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4128379" y="3919961"/>
            <a:ext cx="186412" cy="790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 bwMode="auto">
          <a:xfrm>
            <a:off x="3143015" y="4055656"/>
            <a:ext cx="7222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 bwMode="auto">
          <a:xfrm flipV="1">
            <a:off x="4038558" y="3959462"/>
            <a:ext cx="89821" cy="9619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0" name="Straight Connector 189"/>
          <p:cNvCxnSpPr>
            <a:stCxn id="185" idx="3"/>
          </p:cNvCxnSpPr>
          <p:nvPr/>
        </p:nvCxnSpPr>
        <p:spPr bwMode="auto">
          <a:xfrm>
            <a:off x="3502940" y="3962264"/>
            <a:ext cx="4200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 bwMode="auto">
          <a:xfrm>
            <a:off x="4045848" y="4392198"/>
            <a:ext cx="1757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 bwMode="auto">
          <a:xfrm>
            <a:off x="3504256" y="4675047"/>
            <a:ext cx="717329" cy="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 bwMode="auto">
          <a:xfrm flipV="1">
            <a:off x="3504256" y="4560182"/>
            <a:ext cx="0" cy="1148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 bwMode="auto">
          <a:xfrm>
            <a:off x="3923033" y="3962264"/>
            <a:ext cx="0" cy="3364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rapezoid 195"/>
          <p:cNvSpPr/>
          <p:nvPr/>
        </p:nvSpPr>
        <p:spPr bwMode="auto">
          <a:xfrm rot="5400000">
            <a:off x="3884749" y="4368190"/>
            <a:ext cx="271586" cy="5061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8" name="Flowchart: Summing Junction 197"/>
          <p:cNvSpPr/>
          <p:nvPr/>
        </p:nvSpPr>
        <p:spPr bwMode="auto">
          <a:xfrm>
            <a:off x="3778627" y="4490190"/>
            <a:ext cx="57762" cy="69418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0" name="Straight Arrow Connector 199"/>
          <p:cNvCxnSpPr/>
          <p:nvPr/>
        </p:nvCxnSpPr>
        <p:spPr bwMode="auto">
          <a:xfrm>
            <a:off x="3670210" y="4509270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 bwMode="auto">
          <a:xfrm>
            <a:off x="3670210" y="4538896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 bwMode="auto">
          <a:xfrm flipV="1">
            <a:off x="3670210" y="4403172"/>
            <a:ext cx="0" cy="1357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 bwMode="auto">
          <a:xfrm>
            <a:off x="3923033" y="4490190"/>
            <a:ext cx="7220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3923033" y="4298695"/>
            <a:ext cx="711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 bwMode="auto">
          <a:xfrm>
            <a:off x="4221585" y="4001765"/>
            <a:ext cx="0" cy="390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4128379" y="4321638"/>
            <a:ext cx="132372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3979662" y="4106290"/>
            <a:ext cx="132372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2" name="Straight Connector 211"/>
          <p:cNvCxnSpPr/>
          <p:nvPr/>
        </p:nvCxnSpPr>
        <p:spPr bwMode="auto">
          <a:xfrm>
            <a:off x="3923033" y="4490190"/>
            <a:ext cx="0" cy="390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 bwMode="auto">
          <a:xfrm>
            <a:off x="3836389" y="4529288"/>
            <a:ext cx="866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196" idx="1"/>
          </p:cNvCxnSpPr>
          <p:nvPr/>
        </p:nvCxnSpPr>
        <p:spPr bwMode="auto">
          <a:xfrm>
            <a:off x="4020542" y="4185293"/>
            <a:ext cx="0" cy="795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5" name="Right Arrow 214"/>
          <p:cNvSpPr/>
          <p:nvPr/>
        </p:nvSpPr>
        <p:spPr bwMode="auto">
          <a:xfrm rot="5400000">
            <a:off x="3357789" y="3833952"/>
            <a:ext cx="105206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6" name="Right Arrow 215"/>
          <p:cNvSpPr/>
          <p:nvPr/>
        </p:nvSpPr>
        <p:spPr bwMode="auto">
          <a:xfrm rot="16200000">
            <a:off x="4168982" y="3833952"/>
            <a:ext cx="105206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4221585" y="4392198"/>
            <a:ext cx="0" cy="2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 bwMode="auto">
          <a:xfrm>
            <a:off x="3865271" y="4055656"/>
            <a:ext cx="1732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Arrow Connector 220"/>
          <p:cNvCxnSpPr>
            <a:endCxn id="185" idx="1"/>
          </p:cNvCxnSpPr>
          <p:nvPr/>
        </p:nvCxnSpPr>
        <p:spPr bwMode="auto">
          <a:xfrm>
            <a:off x="3143015" y="3962264"/>
            <a:ext cx="1735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 bwMode="auto">
          <a:xfrm>
            <a:off x="3451768" y="4560182"/>
            <a:ext cx="0" cy="11700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 bwMode="auto">
          <a:xfrm>
            <a:off x="3574052" y="4509270"/>
            <a:ext cx="1323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 bwMode="auto">
          <a:xfrm>
            <a:off x="3574052" y="4400641"/>
            <a:ext cx="961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3393348" y="5166679"/>
            <a:ext cx="132372" cy="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4" name="Rectangle 233"/>
          <p:cNvSpPr/>
          <p:nvPr/>
        </p:nvSpPr>
        <p:spPr bwMode="auto">
          <a:xfrm>
            <a:off x="3358534" y="5159449"/>
            <a:ext cx="215518" cy="2770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5" name="Straight Arrow Connector 234"/>
          <p:cNvCxnSpPr/>
          <p:nvPr/>
        </p:nvCxnSpPr>
        <p:spPr bwMode="auto">
          <a:xfrm>
            <a:off x="3243010" y="5217426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 bwMode="auto">
          <a:xfrm>
            <a:off x="3243010" y="5310460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 bwMode="auto">
          <a:xfrm>
            <a:off x="3243010" y="5396766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8" name="Left Brace 237"/>
          <p:cNvSpPr/>
          <p:nvPr/>
        </p:nvSpPr>
        <p:spPr bwMode="auto">
          <a:xfrm>
            <a:off x="3199688" y="5168481"/>
            <a:ext cx="43322" cy="25127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316528" y="4892726"/>
            <a:ext cx="186412" cy="676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4128379" y="4890327"/>
            <a:ext cx="186412" cy="676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243" name="Straight Connector 242"/>
          <p:cNvCxnSpPr/>
          <p:nvPr/>
        </p:nvCxnSpPr>
        <p:spPr bwMode="auto">
          <a:xfrm>
            <a:off x="3143016" y="5006543"/>
            <a:ext cx="7222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Elbow Connector 243"/>
          <p:cNvCxnSpPr/>
          <p:nvPr/>
        </p:nvCxnSpPr>
        <p:spPr bwMode="auto">
          <a:xfrm flipV="1">
            <a:off x="4038558" y="4924158"/>
            <a:ext cx="89821" cy="82385"/>
          </a:xfrm>
          <a:prstGeom prst="bentConnector3">
            <a:avLst>
              <a:gd name="adj1" fmla="val 1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6" name="Straight Connector 245"/>
          <p:cNvCxnSpPr>
            <a:stCxn id="241" idx="3"/>
          </p:cNvCxnSpPr>
          <p:nvPr/>
        </p:nvCxnSpPr>
        <p:spPr bwMode="auto">
          <a:xfrm>
            <a:off x="3502940" y="4926557"/>
            <a:ext cx="4200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 bwMode="auto">
          <a:xfrm>
            <a:off x="4045848" y="5294772"/>
            <a:ext cx="1757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 bwMode="auto">
          <a:xfrm>
            <a:off x="3504256" y="5537017"/>
            <a:ext cx="717329" cy="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 bwMode="auto">
          <a:xfrm flipV="1">
            <a:off x="3504256" y="5438641"/>
            <a:ext cx="0" cy="98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 bwMode="auto">
          <a:xfrm>
            <a:off x="3923033" y="4926557"/>
            <a:ext cx="0" cy="2881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 bwMode="auto">
          <a:xfrm>
            <a:off x="3865271" y="5006543"/>
            <a:ext cx="0" cy="2362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rapezoid 251"/>
          <p:cNvSpPr/>
          <p:nvPr/>
        </p:nvSpPr>
        <p:spPr bwMode="auto">
          <a:xfrm rot="5400000">
            <a:off x="3904243" y="5270577"/>
            <a:ext cx="232598" cy="5061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3" name="Flowchart: Or 252"/>
          <p:cNvSpPr/>
          <p:nvPr/>
        </p:nvSpPr>
        <p:spPr bwMode="auto">
          <a:xfrm>
            <a:off x="3778627" y="5294772"/>
            <a:ext cx="57762" cy="49519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5" name="Straight Arrow Connector 254"/>
          <p:cNvCxnSpPr/>
          <p:nvPr/>
        </p:nvCxnSpPr>
        <p:spPr bwMode="auto">
          <a:xfrm>
            <a:off x="3670210" y="5302003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 bwMode="auto">
          <a:xfrm>
            <a:off x="3706424" y="5329922"/>
            <a:ext cx="7220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 bwMode="auto">
          <a:xfrm flipV="1">
            <a:off x="3670210" y="5304170"/>
            <a:ext cx="0" cy="116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Arrow Connector 260"/>
          <p:cNvCxnSpPr/>
          <p:nvPr/>
        </p:nvCxnSpPr>
        <p:spPr bwMode="auto">
          <a:xfrm>
            <a:off x="3836390" y="5318918"/>
            <a:ext cx="15884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 bwMode="auto">
          <a:xfrm>
            <a:off x="3923033" y="5214692"/>
            <a:ext cx="711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 bwMode="auto">
          <a:xfrm>
            <a:off x="3865271" y="5242799"/>
            <a:ext cx="12996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 bwMode="auto">
          <a:xfrm>
            <a:off x="4221585" y="4960388"/>
            <a:ext cx="0" cy="334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66" name="TextBox 265"/>
          <p:cNvSpPr txBox="1"/>
          <p:nvPr/>
        </p:nvSpPr>
        <p:spPr>
          <a:xfrm>
            <a:off x="4128379" y="5234341"/>
            <a:ext cx="132372" cy="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7" name="TextBox 266"/>
          <p:cNvSpPr txBox="1"/>
          <p:nvPr/>
        </p:nvSpPr>
        <p:spPr>
          <a:xfrm>
            <a:off x="3979662" y="5049907"/>
            <a:ext cx="132372" cy="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0" name="Straight Arrow Connector 269"/>
          <p:cNvCxnSpPr>
            <a:endCxn id="252" idx="1"/>
          </p:cNvCxnSpPr>
          <p:nvPr/>
        </p:nvCxnSpPr>
        <p:spPr bwMode="auto">
          <a:xfrm>
            <a:off x="4020542" y="5117569"/>
            <a:ext cx="0" cy="681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1" name="Right Arrow 270"/>
          <p:cNvSpPr/>
          <p:nvPr/>
        </p:nvSpPr>
        <p:spPr bwMode="auto">
          <a:xfrm rot="5400000">
            <a:off x="3365341" y="4813556"/>
            <a:ext cx="90103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2" name="Right Arrow 271"/>
          <p:cNvSpPr/>
          <p:nvPr/>
        </p:nvSpPr>
        <p:spPr bwMode="auto">
          <a:xfrm rot="16200000">
            <a:off x="4176534" y="4813556"/>
            <a:ext cx="90103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3" name="Straight Connector 272"/>
          <p:cNvCxnSpPr/>
          <p:nvPr/>
        </p:nvCxnSpPr>
        <p:spPr bwMode="auto">
          <a:xfrm>
            <a:off x="4221585" y="5294772"/>
            <a:ext cx="0" cy="2440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 bwMode="auto">
          <a:xfrm>
            <a:off x="3865271" y="5006543"/>
            <a:ext cx="1732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Arrow Connector 276"/>
          <p:cNvCxnSpPr>
            <a:endCxn id="241" idx="1"/>
          </p:cNvCxnSpPr>
          <p:nvPr/>
        </p:nvCxnSpPr>
        <p:spPr bwMode="auto">
          <a:xfrm>
            <a:off x="3143016" y="4926557"/>
            <a:ext cx="1735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 bwMode="auto">
          <a:xfrm flipV="1">
            <a:off x="3670210" y="5270718"/>
            <a:ext cx="0" cy="33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Arrow Connector 281"/>
          <p:cNvCxnSpPr/>
          <p:nvPr/>
        </p:nvCxnSpPr>
        <p:spPr bwMode="auto">
          <a:xfrm>
            <a:off x="3451768" y="5438641"/>
            <a:ext cx="0" cy="100204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 bwMode="auto">
          <a:xfrm>
            <a:off x="3574052" y="5395037"/>
            <a:ext cx="1323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 bwMode="auto">
          <a:xfrm>
            <a:off x="3574052" y="5302003"/>
            <a:ext cx="961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241148" y="1252639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[100]</a:t>
            </a:r>
            <a:endParaRPr lang="en-US" dirty="0"/>
          </a:p>
        </p:txBody>
      </p:sp>
      <p:sp>
        <p:nvSpPr>
          <p:cNvPr id="344" name="TextBox 343"/>
          <p:cNvSpPr txBox="1"/>
          <p:nvPr/>
        </p:nvSpPr>
        <p:spPr>
          <a:xfrm>
            <a:off x="241148" y="2142824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[101]</a:t>
            </a:r>
            <a:endParaRPr lang="en-US" dirty="0"/>
          </a:p>
        </p:txBody>
      </p:sp>
      <p:sp>
        <p:nvSpPr>
          <p:cNvPr id="345" name="TextBox 344"/>
          <p:cNvSpPr txBox="1"/>
          <p:nvPr/>
        </p:nvSpPr>
        <p:spPr>
          <a:xfrm>
            <a:off x="241148" y="308748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#42</a:t>
            </a:r>
            <a:endParaRPr lang="en-US" dirty="0"/>
          </a:p>
        </p:txBody>
      </p:sp>
      <p:sp>
        <p:nvSpPr>
          <p:cNvPr id="346" name="TextBox 345"/>
          <p:cNvSpPr txBox="1"/>
          <p:nvPr/>
        </p:nvSpPr>
        <p:spPr>
          <a:xfrm>
            <a:off x="241148" y="4049526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Mul</a:t>
            </a:r>
            <a:r>
              <a:rPr lang="en-US" dirty="0" smtClean="0"/>
              <a:t> R1, R2</a:t>
            </a:r>
            <a:endParaRPr lang="en-US" dirty="0"/>
          </a:p>
        </p:txBody>
      </p:sp>
      <p:sp>
        <p:nvSpPr>
          <p:cNvPr id="347" name="TextBox 346"/>
          <p:cNvSpPr txBox="1"/>
          <p:nvPr/>
        </p:nvSpPr>
        <p:spPr>
          <a:xfrm>
            <a:off x="241148" y="505813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Add R2, R0</a:t>
            </a:r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>
            <a:off x="241148" y="6009313"/>
            <a:ext cx="26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R0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[100]</a:t>
            </a:r>
            <a:endParaRPr lang="en-US" dirty="0"/>
          </a:p>
        </p:txBody>
      </p:sp>
      <p:sp>
        <p:nvSpPr>
          <p:cNvPr id="351" name="TextBox 350"/>
          <p:cNvSpPr txBox="1"/>
          <p:nvPr/>
        </p:nvSpPr>
        <p:spPr>
          <a:xfrm>
            <a:off x="3393347" y="6125097"/>
            <a:ext cx="132372" cy="8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5" name="Rectangle 354"/>
          <p:cNvSpPr/>
          <p:nvPr/>
        </p:nvSpPr>
        <p:spPr bwMode="auto">
          <a:xfrm>
            <a:off x="3358534" y="6116101"/>
            <a:ext cx="215518" cy="3447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Straight Arrow Connector 355"/>
          <p:cNvCxnSpPr/>
          <p:nvPr/>
        </p:nvCxnSpPr>
        <p:spPr bwMode="auto">
          <a:xfrm>
            <a:off x="3243009" y="6188232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 bwMode="auto">
          <a:xfrm>
            <a:off x="3243009" y="6303981"/>
            <a:ext cx="115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8" name="Straight Arrow Connector 357"/>
          <p:cNvCxnSpPr/>
          <p:nvPr/>
        </p:nvCxnSpPr>
        <p:spPr bwMode="auto">
          <a:xfrm>
            <a:off x="3243009" y="6411357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Left Brace 358"/>
          <p:cNvSpPr/>
          <p:nvPr/>
        </p:nvSpPr>
        <p:spPr bwMode="auto">
          <a:xfrm>
            <a:off x="3199687" y="6127338"/>
            <a:ext cx="43322" cy="3126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316528" y="5784260"/>
            <a:ext cx="186412" cy="841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4128379" y="5781275"/>
            <a:ext cx="186412" cy="841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364" name="Straight Connector 363"/>
          <p:cNvCxnSpPr/>
          <p:nvPr/>
        </p:nvCxnSpPr>
        <p:spPr bwMode="auto">
          <a:xfrm>
            <a:off x="3143015" y="5925864"/>
            <a:ext cx="7222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5" name="Elbow Connector 364"/>
          <p:cNvCxnSpPr/>
          <p:nvPr/>
        </p:nvCxnSpPr>
        <p:spPr bwMode="auto">
          <a:xfrm flipV="1">
            <a:off x="4038558" y="5823365"/>
            <a:ext cx="89821" cy="102499"/>
          </a:xfrm>
          <a:prstGeom prst="bentConnector3">
            <a:avLst>
              <a:gd name="adj1" fmla="val 123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362" idx="3"/>
          </p:cNvCxnSpPr>
          <p:nvPr/>
        </p:nvCxnSpPr>
        <p:spPr bwMode="auto">
          <a:xfrm>
            <a:off x="3502940" y="5826350"/>
            <a:ext cx="4200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 bwMode="auto">
          <a:xfrm>
            <a:off x="4045848" y="6284462"/>
            <a:ext cx="1757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 bwMode="auto">
          <a:xfrm>
            <a:off x="3504256" y="6585850"/>
            <a:ext cx="717329" cy="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 bwMode="auto">
          <a:xfrm flipV="1">
            <a:off x="3504256" y="6463456"/>
            <a:ext cx="0" cy="1223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 bwMode="auto">
          <a:xfrm>
            <a:off x="3923033" y="5826350"/>
            <a:ext cx="0" cy="3584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 bwMode="auto">
          <a:xfrm>
            <a:off x="3865271" y="5925864"/>
            <a:ext cx="0" cy="29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Trapezoid 372"/>
          <p:cNvSpPr/>
          <p:nvPr/>
        </p:nvSpPr>
        <p:spPr bwMode="auto">
          <a:xfrm rot="5400000">
            <a:off x="3875849" y="6260539"/>
            <a:ext cx="289385" cy="5061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4" name="Straight Arrow Connector 383"/>
          <p:cNvCxnSpPr/>
          <p:nvPr/>
        </p:nvCxnSpPr>
        <p:spPr bwMode="auto">
          <a:xfrm>
            <a:off x="3923033" y="6184831"/>
            <a:ext cx="711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 bwMode="auto">
          <a:xfrm>
            <a:off x="3865271" y="6219800"/>
            <a:ext cx="12996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 bwMode="auto">
          <a:xfrm>
            <a:off x="4221585" y="5868441"/>
            <a:ext cx="0" cy="41602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4128379" y="6209277"/>
            <a:ext cx="132372" cy="8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8" name="TextBox 387"/>
          <p:cNvSpPr txBox="1"/>
          <p:nvPr/>
        </p:nvSpPr>
        <p:spPr>
          <a:xfrm>
            <a:off x="3979662" y="5979816"/>
            <a:ext cx="132372" cy="8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91" name="Straight Arrow Connector 390"/>
          <p:cNvCxnSpPr>
            <a:endCxn id="373" idx="1"/>
          </p:cNvCxnSpPr>
          <p:nvPr/>
        </p:nvCxnSpPr>
        <p:spPr bwMode="auto">
          <a:xfrm>
            <a:off x="4020542" y="6063996"/>
            <a:ext cx="0" cy="847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2" name="Right Arrow 391"/>
          <p:cNvSpPr/>
          <p:nvPr/>
        </p:nvSpPr>
        <p:spPr bwMode="auto">
          <a:xfrm rot="5400000">
            <a:off x="3354341" y="5691049"/>
            <a:ext cx="112101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3" name="Right Arrow 392"/>
          <p:cNvSpPr/>
          <p:nvPr/>
        </p:nvSpPr>
        <p:spPr bwMode="auto">
          <a:xfrm rot="16200000">
            <a:off x="4165535" y="5691049"/>
            <a:ext cx="112101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4" name="Straight Connector 393"/>
          <p:cNvCxnSpPr/>
          <p:nvPr/>
        </p:nvCxnSpPr>
        <p:spPr bwMode="auto">
          <a:xfrm>
            <a:off x="4221585" y="6284462"/>
            <a:ext cx="0" cy="3036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 bwMode="auto">
          <a:xfrm>
            <a:off x="3865271" y="5925864"/>
            <a:ext cx="1732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endCxn id="362" idx="1"/>
          </p:cNvCxnSpPr>
          <p:nvPr/>
        </p:nvCxnSpPr>
        <p:spPr bwMode="auto">
          <a:xfrm>
            <a:off x="3143015" y="5826350"/>
            <a:ext cx="1735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 bwMode="auto">
          <a:xfrm flipV="1">
            <a:off x="3670210" y="6254536"/>
            <a:ext cx="0" cy="416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 bwMode="auto">
          <a:xfrm>
            <a:off x="3683181" y="6264943"/>
            <a:ext cx="3250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 bwMode="auto">
          <a:xfrm>
            <a:off x="3451768" y="6463456"/>
            <a:ext cx="0" cy="124668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 bwMode="auto">
          <a:xfrm>
            <a:off x="3574052" y="6293458"/>
            <a:ext cx="961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5029200" y="1426425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Instructions are fixed. Remove “Fetch”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ALU ops</a:t>
            </a:r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7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specialize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908" y="1394889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357191" y="1387699"/>
            <a:ext cx="214925" cy="275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41984" y="1623691"/>
            <a:ext cx="11520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 bwMode="auto">
          <a:xfrm>
            <a:off x="3198781" y="1396681"/>
            <a:ext cx="43203" cy="24987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5300" y="1122466"/>
            <a:ext cx="185899" cy="67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7" idx="3"/>
          </p:cNvCxnSpPr>
          <p:nvPr/>
        </p:nvCxnSpPr>
        <p:spPr bwMode="auto">
          <a:xfrm>
            <a:off x="3501199" y="1156108"/>
            <a:ext cx="4189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4042614" y="1522266"/>
            <a:ext cx="1752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502512" y="1764976"/>
            <a:ext cx="715356" cy="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V="1">
            <a:off x="3502512" y="1665331"/>
            <a:ext cx="0" cy="978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920137" y="1156108"/>
            <a:ext cx="0" cy="286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rapezoid 27"/>
          <p:cNvSpPr/>
          <p:nvPr/>
        </p:nvSpPr>
        <p:spPr bwMode="auto">
          <a:xfrm rot="5400000">
            <a:off x="3901728" y="1498135"/>
            <a:ext cx="231299" cy="5047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920137" y="1442634"/>
            <a:ext cx="7091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24918" y="1462173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76610" y="1278770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6" name="Straight Arrow Connector 45"/>
          <p:cNvCxnSpPr>
            <a:endCxn id="28" idx="1"/>
          </p:cNvCxnSpPr>
          <p:nvPr/>
        </p:nvCxnSpPr>
        <p:spPr bwMode="auto">
          <a:xfrm>
            <a:off x="4017378" y="1346053"/>
            <a:ext cx="0" cy="677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 bwMode="auto">
          <a:xfrm rot="5400000">
            <a:off x="3364106" y="1043677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4217867" y="1522266"/>
            <a:ext cx="0" cy="24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1"/>
          </p:cNvCxnSpPr>
          <p:nvPr/>
        </p:nvCxnSpPr>
        <p:spPr bwMode="auto">
          <a:xfrm>
            <a:off x="3142265" y="1156108"/>
            <a:ext cx="1730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3450168" y="1665331"/>
            <a:ext cx="0" cy="9964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95882" y="2347963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3361165" y="2340773"/>
            <a:ext cx="214925" cy="275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3245958" y="2576765"/>
            <a:ext cx="11520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Left Brace 69"/>
          <p:cNvSpPr/>
          <p:nvPr/>
        </p:nvSpPr>
        <p:spPr bwMode="auto">
          <a:xfrm>
            <a:off x="3202755" y="2349755"/>
            <a:ext cx="43203" cy="24987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19274" y="2075540"/>
            <a:ext cx="185899" cy="67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78" name="Straight Connector 77"/>
          <p:cNvCxnSpPr>
            <a:stCxn id="73" idx="3"/>
          </p:cNvCxnSpPr>
          <p:nvPr/>
        </p:nvCxnSpPr>
        <p:spPr bwMode="auto">
          <a:xfrm>
            <a:off x="3505173" y="2109182"/>
            <a:ext cx="4189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>
            <a:off x="4046588" y="2475340"/>
            <a:ext cx="1752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 bwMode="auto">
          <a:xfrm>
            <a:off x="3506486" y="2716232"/>
            <a:ext cx="715356" cy="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3506486" y="2618405"/>
            <a:ext cx="0" cy="978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>
            <a:off x="3924111" y="2109182"/>
            <a:ext cx="0" cy="286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rapezoid 83"/>
          <p:cNvSpPr/>
          <p:nvPr/>
        </p:nvSpPr>
        <p:spPr bwMode="auto">
          <a:xfrm rot="5400000">
            <a:off x="3905702" y="2451209"/>
            <a:ext cx="231299" cy="5047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3924111" y="2395708"/>
            <a:ext cx="7091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980584" y="2231844"/>
            <a:ext cx="132008" cy="6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2" name="Straight Arrow Connector 101"/>
          <p:cNvCxnSpPr>
            <a:endCxn id="84" idx="1"/>
          </p:cNvCxnSpPr>
          <p:nvPr/>
        </p:nvCxnSpPr>
        <p:spPr bwMode="auto">
          <a:xfrm>
            <a:off x="4021352" y="2299127"/>
            <a:ext cx="0" cy="677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 bwMode="auto">
          <a:xfrm rot="5400000">
            <a:off x="3368080" y="1996751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4221841" y="2475340"/>
            <a:ext cx="0" cy="24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73" idx="1"/>
          </p:cNvCxnSpPr>
          <p:nvPr/>
        </p:nvCxnSpPr>
        <p:spPr bwMode="auto">
          <a:xfrm>
            <a:off x="3146239" y="2109182"/>
            <a:ext cx="1730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 bwMode="auto">
          <a:xfrm>
            <a:off x="3454142" y="2618405"/>
            <a:ext cx="0" cy="9964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401992" y="3280591"/>
            <a:ext cx="127944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 bwMode="auto">
          <a:xfrm>
            <a:off x="3368343" y="3272149"/>
            <a:ext cx="208309" cy="323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>
            <a:off x="3256682" y="3549245"/>
            <a:ext cx="11166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Left Brace 125"/>
          <p:cNvSpPr/>
          <p:nvPr/>
        </p:nvSpPr>
        <p:spPr bwMode="auto">
          <a:xfrm>
            <a:off x="3214810" y="3282695"/>
            <a:ext cx="41873" cy="29339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>
            <a:off x="3160034" y="3093613"/>
            <a:ext cx="6980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 bwMode="auto">
          <a:xfrm>
            <a:off x="4032666" y="3430155"/>
            <a:ext cx="16985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 bwMode="auto">
          <a:xfrm>
            <a:off x="3509190" y="3713004"/>
            <a:ext cx="693335" cy="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 flipV="1">
            <a:off x="3509190" y="3598139"/>
            <a:ext cx="0" cy="1148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 bwMode="auto">
          <a:xfrm>
            <a:off x="3858129" y="3093613"/>
            <a:ext cx="0" cy="2758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 bwMode="auto">
          <a:xfrm rot="5400000">
            <a:off x="3872414" y="3406993"/>
            <a:ext cx="271586" cy="48919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2" name="Straight Arrow Connector 151"/>
          <p:cNvCxnSpPr/>
          <p:nvPr/>
        </p:nvCxnSpPr>
        <p:spPr bwMode="auto">
          <a:xfrm>
            <a:off x="3858129" y="3369470"/>
            <a:ext cx="12561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112437" y="3359594"/>
            <a:ext cx="127944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968694" y="3144246"/>
            <a:ext cx="127944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8" name="Straight Arrow Connector 157"/>
          <p:cNvCxnSpPr>
            <a:endCxn id="140" idx="1"/>
          </p:cNvCxnSpPr>
          <p:nvPr/>
        </p:nvCxnSpPr>
        <p:spPr bwMode="auto">
          <a:xfrm>
            <a:off x="4008207" y="3223249"/>
            <a:ext cx="0" cy="795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 bwMode="auto">
          <a:xfrm>
            <a:off x="4202525" y="3430155"/>
            <a:ext cx="0" cy="2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 bwMode="auto">
          <a:xfrm>
            <a:off x="3458458" y="3598139"/>
            <a:ext cx="0" cy="11700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393347" y="4242635"/>
            <a:ext cx="132372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 bwMode="auto">
          <a:xfrm>
            <a:off x="3358534" y="4234192"/>
            <a:ext cx="215518" cy="3234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9" name="Straight Arrow Connector 178"/>
          <p:cNvCxnSpPr/>
          <p:nvPr/>
        </p:nvCxnSpPr>
        <p:spPr bwMode="auto">
          <a:xfrm>
            <a:off x="3243009" y="4301887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 bwMode="auto">
          <a:xfrm>
            <a:off x="3243009" y="4410516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 bwMode="auto">
          <a:xfrm>
            <a:off x="3243009" y="4511288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2" name="Left Brace 181"/>
          <p:cNvSpPr/>
          <p:nvPr/>
        </p:nvSpPr>
        <p:spPr bwMode="auto">
          <a:xfrm>
            <a:off x="3199687" y="4244738"/>
            <a:ext cx="43322" cy="29339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Straight Connector 190"/>
          <p:cNvCxnSpPr/>
          <p:nvPr/>
        </p:nvCxnSpPr>
        <p:spPr bwMode="auto">
          <a:xfrm>
            <a:off x="4045848" y="4392198"/>
            <a:ext cx="1757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 bwMode="auto">
          <a:xfrm>
            <a:off x="3504256" y="4675047"/>
            <a:ext cx="717329" cy="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 bwMode="auto">
          <a:xfrm flipV="1">
            <a:off x="3504256" y="4560182"/>
            <a:ext cx="0" cy="1148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6" name="Trapezoid 195"/>
          <p:cNvSpPr/>
          <p:nvPr/>
        </p:nvSpPr>
        <p:spPr bwMode="auto">
          <a:xfrm rot="5400000">
            <a:off x="3884749" y="4368190"/>
            <a:ext cx="271586" cy="5061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8" name="Flowchart: Summing Junction 197"/>
          <p:cNvSpPr/>
          <p:nvPr/>
        </p:nvSpPr>
        <p:spPr bwMode="auto">
          <a:xfrm>
            <a:off x="3778627" y="4490190"/>
            <a:ext cx="57762" cy="69418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0" name="Straight Arrow Connector 199"/>
          <p:cNvCxnSpPr/>
          <p:nvPr/>
        </p:nvCxnSpPr>
        <p:spPr bwMode="auto">
          <a:xfrm>
            <a:off x="3670210" y="4509270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 bwMode="auto">
          <a:xfrm>
            <a:off x="3670210" y="4538896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 bwMode="auto">
          <a:xfrm flipV="1">
            <a:off x="3670210" y="4403172"/>
            <a:ext cx="0" cy="1357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 bwMode="auto">
          <a:xfrm>
            <a:off x="3923033" y="4490190"/>
            <a:ext cx="7220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128379" y="4321638"/>
            <a:ext cx="132372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3979662" y="4106290"/>
            <a:ext cx="132372" cy="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2" name="Straight Connector 211"/>
          <p:cNvCxnSpPr/>
          <p:nvPr/>
        </p:nvCxnSpPr>
        <p:spPr bwMode="auto">
          <a:xfrm>
            <a:off x="3923033" y="4490190"/>
            <a:ext cx="0" cy="390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 bwMode="auto">
          <a:xfrm>
            <a:off x="3836389" y="4529288"/>
            <a:ext cx="866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196" idx="1"/>
          </p:cNvCxnSpPr>
          <p:nvPr/>
        </p:nvCxnSpPr>
        <p:spPr bwMode="auto">
          <a:xfrm>
            <a:off x="4020542" y="4185293"/>
            <a:ext cx="0" cy="795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 bwMode="auto">
          <a:xfrm>
            <a:off x="4221585" y="4392198"/>
            <a:ext cx="0" cy="2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 bwMode="auto">
          <a:xfrm>
            <a:off x="3451768" y="4560182"/>
            <a:ext cx="0" cy="11700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 bwMode="auto">
          <a:xfrm>
            <a:off x="3574052" y="4509270"/>
            <a:ext cx="1323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 bwMode="auto">
          <a:xfrm>
            <a:off x="3574052" y="4400641"/>
            <a:ext cx="961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3393348" y="5166679"/>
            <a:ext cx="132372" cy="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4" name="Rectangle 233"/>
          <p:cNvSpPr/>
          <p:nvPr/>
        </p:nvSpPr>
        <p:spPr bwMode="auto">
          <a:xfrm>
            <a:off x="3358534" y="5159449"/>
            <a:ext cx="215518" cy="2770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5" name="Straight Arrow Connector 234"/>
          <p:cNvCxnSpPr/>
          <p:nvPr/>
        </p:nvCxnSpPr>
        <p:spPr bwMode="auto">
          <a:xfrm>
            <a:off x="3243010" y="5217426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 bwMode="auto">
          <a:xfrm>
            <a:off x="3243010" y="5310460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 bwMode="auto">
          <a:xfrm>
            <a:off x="3243010" y="5396766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8" name="Left Brace 237"/>
          <p:cNvSpPr/>
          <p:nvPr/>
        </p:nvSpPr>
        <p:spPr bwMode="auto">
          <a:xfrm>
            <a:off x="3199688" y="5168481"/>
            <a:ext cx="43322" cy="25127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7" name="Straight Connector 246"/>
          <p:cNvCxnSpPr/>
          <p:nvPr/>
        </p:nvCxnSpPr>
        <p:spPr bwMode="auto">
          <a:xfrm>
            <a:off x="4045848" y="5294772"/>
            <a:ext cx="1757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 bwMode="auto">
          <a:xfrm>
            <a:off x="3504256" y="5537017"/>
            <a:ext cx="717329" cy="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 bwMode="auto">
          <a:xfrm flipV="1">
            <a:off x="3504256" y="5438641"/>
            <a:ext cx="0" cy="98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2" name="Trapezoid 251"/>
          <p:cNvSpPr/>
          <p:nvPr/>
        </p:nvSpPr>
        <p:spPr bwMode="auto">
          <a:xfrm rot="5400000">
            <a:off x="3904243" y="5270577"/>
            <a:ext cx="232598" cy="5061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3" name="Flowchart: Or 252"/>
          <p:cNvSpPr/>
          <p:nvPr/>
        </p:nvSpPr>
        <p:spPr bwMode="auto">
          <a:xfrm>
            <a:off x="3778627" y="5294772"/>
            <a:ext cx="57762" cy="49519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5" name="Straight Arrow Connector 254"/>
          <p:cNvCxnSpPr/>
          <p:nvPr/>
        </p:nvCxnSpPr>
        <p:spPr bwMode="auto">
          <a:xfrm>
            <a:off x="3670210" y="5302003"/>
            <a:ext cx="1084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 bwMode="auto">
          <a:xfrm>
            <a:off x="3706424" y="5329922"/>
            <a:ext cx="7220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 bwMode="auto">
          <a:xfrm flipV="1">
            <a:off x="3670210" y="5304170"/>
            <a:ext cx="0" cy="116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Arrow Connector 260"/>
          <p:cNvCxnSpPr/>
          <p:nvPr/>
        </p:nvCxnSpPr>
        <p:spPr bwMode="auto">
          <a:xfrm>
            <a:off x="3836390" y="5318918"/>
            <a:ext cx="15884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4128379" y="5234341"/>
            <a:ext cx="132372" cy="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7" name="TextBox 266"/>
          <p:cNvSpPr txBox="1"/>
          <p:nvPr/>
        </p:nvSpPr>
        <p:spPr>
          <a:xfrm>
            <a:off x="3979662" y="5049907"/>
            <a:ext cx="132372" cy="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0" name="Straight Arrow Connector 269"/>
          <p:cNvCxnSpPr>
            <a:endCxn id="252" idx="1"/>
          </p:cNvCxnSpPr>
          <p:nvPr/>
        </p:nvCxnSpPr>
        <p:spPr bwMode="auto">
          <a:xfrm>
            <a:off x="4020542" y="5117569"/>
            <a:ext cx="0" cy="681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 bwMode="auto">
          <a:xfrm>
            <a:off x="4221585" y="5294772"/>
            <a:ext cx="0" cy="2440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 bwMode="auto">
          <a:xfrm flipV="1">
            <a:off x="3670210" y="5270718"/>
            <a:ext cx="0" cy="33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Arrow Connector 281"/>
          <p:cNvCxnSpPr/>
          <p:nvPr/>
        </p:nvCxnSpPr>
        <p:spPr bwMode="auto">
          <a:xfrm>
            <a:off x="3451768" y="5438641"/>
            <a:ext cx="0" cy="100204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 bwMode="auto">
          <a:xfrm>
            <a:off x="3574052" y="5395037"/>
            <a:ext cx="1323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 bwMode="auto">
          <a:xfrm>
            <a:off x="3574052" y="5302003"/>
            <a:ext cx="961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241148" y="1252639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[100]</a:t>
            </a:r>
            <a:endParaRPr lang="en-US" dirty="0"/>
          </a:p>
        </p:txBody>
      </p:sp>
      <p:sp>
        <p:nvSpPr>
          <p:cNvPr id="344" name="TextBox 343"/>
          <p:cNvSpPr txBox="1"/>
          <p:nvPr/>
        </p:nvSpPr>
        <p:spPr>
          <a:xfrm>
            <a:off x="241148" y="2142824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[101]</a:t>
            </a:r>
            <a:endParaRPr lang="en-US" dirty="0"/>
          </a:p>
        </p:txBody>
      </p:sp>
      <p:sp>
        <p:nvSpPr>
          <p:cNvPr id="345" name="TextBox 344"/>
          <p:cNvSpPr txBox="1"/>
          <p:nvPr/>
        </p:nvSpPr>
        <p:spPr>
          <a:xfrm>
            <a:off x="241148" y="308748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#42</a:t>
            </a:r>
            <a:endParaRPr lang="en-US" dirty="0"/>
          </a:p>
        </p:txBody>
      </p:sp>
      <p:sp>
        <p:nvSpPr>
          <p:cNvPr id="346" name="TextBox 345"/>
          <p:cNvSpPr txBox="1"/>
          <p:nvPr/>
        </p:nvSpPr>
        <p:spPr>
          <a:xfrm>
            <a:off x="241148" y="4049526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Mul</a:t>
            </a:r>
            <a:r>
              <a:rPr lang="en-US" dirty="0" smtClean="0"/>
              <a:t> R1, R2</a:t>
            </a:r>
            <a:endParaRPr lang="en-US" dirty="0"/>
          </a:p>
        </p:txBody>
      </p:sp>
      <p:sp>
        <p:nvSpPr>
          <p:cNvPr id="347" name="TextBox 346"/>
          <p:cNvSpPr txBox="1"/>
          <p:nvPr/>
        </p:nvSpPr>
        <p:spPr>
          <a:xfrm>
            <a:off x="241148" y="505813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Add R2, R0</a:t>
            </a:r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>
            <a:off x="241148" y="6009313"/>
            <a:ext cx="26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R0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[100]</a:t>
            </a:r>
            <a:endParaRPr lang="en-US" dirty="0"/>
          </a:p>
        </p:txBody>
      </p:sp>
      <p:sp>
        <p:nvSpPr>
          <p:cNvPr id="351" name="TextBox 350"/>
          <p:cNvSpPr txBox="1"/>
          <p:nvPr/>
        </p:nvSpPr>
        <p:spPr>
          <a:xfrm>
            <a:off x="3393347" y="6125097"/>
            <a:ext cx="132372" cy="8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5" name="Rectangle 354"/>
          <p:cNvSpPr/>
          <p:nvPr/>
        </p:nvSpPr>
        <p:spPr bwMode="auto">
          <a:xfrm>
            <a:off x="3358534" y="6116101"/>
            <a:ext cx="215518" cy="3447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Straight Arrow Connector 355"/>
          <p:cNvCxnSpPr/>
          <p:nvPr/>
        </p:nvCxnSpPr>
        <p:spPr bwMode="auto">
          <a:xfrm>
            <a:off x="3243009" y="6188232"/>
            <a:ext cx="115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4128379" y="5781275"/>
            <a:ext cx="186412" cy="841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364" name="Straight Connector 363"/>
          <p:cNvCxnSpPr/>
          <p:nvPr/>
        </p:nvCxnSpPr>
        <p:spPr bwMode="auto">
          <a:xfrm>
            <a:off x="3143015" y="5925864"/>
            <a:ext cx="7222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5" name="Elbow Connector 364"/>
          <p:cNvCxnSpPr/>
          <p:nvPr/>
        </p:nvCxnSpPr>
        <p:spPr bwMode="auto">
          <a:xfrm flipV="1">
            <a:off x="4038558" y="5823365"/>
            <a:ext cx="89821" cy="102499"/>
          </a:xfrm>
          <a:prstGeom prst="bentConnector3">
            <a:avLst>
              <a:gd name="adj1" fmla="val 123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 bwMode="auto">
          <a:xfrm>
            <a:off x="4045848" y="6284462"/>
            <a:ext cx="1757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3" name="Trapezoid 372"/>
          <p:cNvSpPr/>
          <p:nvPr/>
        </p:nvSpPr>
        <p:spPr bwMode="auto">
          <a:xfrm rot="5400000">
            <a:off x="3875849" y="6260539"/>
            <a:ext cx="289385" cy="50612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4221585" y="5868441"/>
            <a:ext cx="0" cy="41602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4128379" y="6209277"/>
            <a:ext cx="132372" cy="8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8" name="TextBox 387"/>
          <p:cNvSpPr txBox="1"/>
          <p:nvPr/>
        </p:nvSpPr>
        <p:spPr>
          <a:xfrm>
            <a:off x="3979662" y="5979816"/>
            <a:ext cx="132372" cy="8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91" name="Straight Arrow Connector 390"/>
          <p:cNvCxnSpPr>
            <a:endCxn id="373" idx="1"/>
          </p:cNvCxnSpPr>
          <p:nvPr/>
        </p:nvCxnSpPr>
        <p:spPr bwMode="auto">
          <a:xfrm>
            <a:off x="4020542" y="6063996"/>
            <a:ext cx="0" cy="847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3" name="Right Arrow 392"/>
          <p:cNvSpPr/>
          <p:nvPr/>
        </p:nvSpPr>
        <p:spPr bwMode="auto">
          <a:xfrm rot="16200000">
            <a:off x="4165535" y="5691049"/>
            <a:ext cx="112101" cy="4332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5" name="Straight Connector 394"/>
          <p:cNvCxnSpPr/>
          <p:nvPr/>
        </p:nvCxnSpPr>
        <p:spPr bwMode="auto">
          <a:xfrm>
            <a:off x="3865271" y="5925864"/>
            <a:ext cx="1732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 bwMode="auto">
          <a:xfrm flipV="1">
            <a:off x="3670210" y="6254536"/>
            <a:ext cx="0" cy="416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 bwMode="auto">
          <a:xfrm>
            <a:off x="3683181" y="6264943"/>
            <a:ext cx="3250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 bwMode="auto">
          <a:xfrm>
            <a:off x="3574052" y="6293458"/>
            <a:ext cx="961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5029200" y="1426425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Instructions are fixed. Remove “Fetch”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ALU 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Load / Store</a:t>
            </a:r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8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specialize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356607" y="158473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17" idx="2"/>
            <a:endCxn id="10" idx="0"/>
          </p:cNvCxnSpPr>
          <p:nvPr/>
        </p:nvCxnSpPr>
        <p:spPr bwMode="auto">
          <a:xfrm>
            <a:off x="3229533" y="1212064"/>
            <a:ext cx="234537" cy="3726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161"/>
          <p:cNvGrpSpPr/>
          <p:nvPr/>
        </p:nvGrpSpPr>
        <p:grpSpPr>
          <a:xfrm>
            <a:off x="2963548" y="1042793"/>
            <a:ext cx="358934" cy="169271"/>
            <a:chOff x="3183572" y="1020479"/>
            <a:chExt cx="358934" cy="169271"/>
          </a:xfrm>
        </p:grpSpPr>
        <p:sp>
          <p:nvSpPr>
            <p:cNvPr id="17" name="TextBox 16"/>
            <p:cNvSpPr txBox="1"/>
            <p:nvPr/>
          </p:nvSpPr>
          <p:spPr>
            <a:xfrm>
              <a:off x="3356607" y="1122466"/>
              <a:ext cx="185899" cy="672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Right Arrow 46"/>
            <p:cNvSpPr/>
            <p:nvPr/>
          </p:nvSpPr>
          <p:spPr bwMode="auto">
            <a:xfrm rot="5400000">
              <a:off x="3405413" y="1043677"/>
              <a:ext cx="89600" cy="432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Straight Arrow Connector 52"/>
            <p:cNvCxnSpPr>
              <a:endCxn id="17" idx="1"/>
            </p:cNvCxnSpPr>
            <p:nvPr/>
          </p:nvCxnSpPr>
          <p:spPr bwMode="auto">
            <a:xfrm>
              <a:off x="3183572" y="1156108"/>
              <a:ext cx="17303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8" name="Flowchart: Summing Junction 197"/>
          <p:cNvSpPr/>
          <p:nvPr/>
        </p:nvSpPr>
        <p:spPr bwMode="auto">
          <a:xfrm>
            <a:off x="3785917" y="4077071"/>
            <a:ext cx="259931" cy="227858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241148" y="1252639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[100]</a:t>
            </a:r>
            <a:endParaRPr lang="en-US" dirty="0"/>
          </a:p>
        </p:txBody>
      </p:sp>
      <p:sp>
        <p:nvSpPr>
          <p:cNvPr id="344" name="TextBox 343"/>
          <p:cNvSpPr txBox="1"/>
          <p:nvPr/>
        </p:nvSpPr>
        <p:spPr>
          <a:xfrm>
            <a:off x="241148" y="2142824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[101]</a:t>
            </a:r>
            <a:endParaRPr lang="en-US" dirty="0"/>
          </a:p>
        </p:txBody>
      </p:sp>
      <p:sp>
        <p:nvSpPr>
          <p:cNvPr id="345" name="TextBox 344"/>
          <p:cNvSpPr txBox="1"/>
          <p:nvPr/>
        </p:nvSpPr>
        <p:spPr>
          <a:xfrm>
            <a:off x="241148" y="308748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#42</a:t>
            </a:r>
            <a:endParaRPr lang="en-US" dirty="0"/>
          </a:p>
        </p:txBody>
      </p:sp>
      <p:sp>
        <p:nvSpPr>
          <p:cNvPr id="346" name="TextBox 345"/>
          <p:cNvSpPr txBox="1"/>
          <p:nvPr/>
        </p:nvSpPr>
        <p:spPr>
          <a:xfrm>
            <a:off x="241148" y="4049526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Mul</a:t>
            </a:r>
            <a:r>
              <a:rPr lang="en-US" dirty="0" smtClean="0"/>
              <a:t> R1, R2</a:t>
            </a:r>
            <a:endParaRPr lang="en-US" dirty="0"/>
          </a:p>
        </p:txBody>
      </p:sp>
      <p:sp>
        <p:nvSpPr>
          <p:cNvPr id="347" name="TextBox 346"/>
          <p:cNvSpPr txBox="1"/>
          <p:nvPr/>
        </p:nvSpPr>
        <p:spPr>
          <a:xfrm>
            <a:off x="241148" y="505813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Add R2, R0</a:t>
            </a:r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>
            <a:off x="241148" y="6009313"/>
            <a:ext cx="26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R0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[100]</a:t>
            </a:r>
            <a:endParaRPr lang="en-US" dirty="0"/>
          </a:p>
        </p:txBody>
      </p:sp>
      <p:grpSp>
        <p:nvGrpSpPr>
          <p:cNvPr id="5" name="Group 242"/>
          <p:cNvGrpSpPr/>
          <p:nvPr/>
        </p:nvGrpSpPr>
        <p:grpSpPr>
          <a:xfrm>
            <a:off x="4842788" y="6145125"/>
            <a:ext cx="186412" cy="196283"/>
            <a:chOff x="4580450" y="6130267"/>
            <a:chExt cx="186412" cy="196283"/>
          </a:xfrm>
        </p:grpSpPr>
        <p:sp>
          <p:nvSpPr>
            <p:cNvPr id="363" name="TextBox 362"/>
            <p:cNvSpPr txBox="1"/>
            <p:nvPr/>
          </p:nvSpPr>
          <p:spPr>
            <a:xfrm>
              <a:off x="4580450" y="6242369"/>
              <a:ext cx="186412" cy="841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3" name="Right Arrow 392"/>
            <p:cNvSpPr/>
            <p:nvPr/>
          </p:nvSpPr>
          <p:spPr bwMode="auto">
            <a:xfrm rot="16200000">
              <a:off x="4639267" y="6164657"/>
              <a:ext cx="112101" cy="4332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08" name="TextBox 407"/>
          <p:cNvSpPr txBox="1"/>
          <p:nvPr/>
        </p:nvSpPr>
        <p:spPr>
          <a:xfrm>
            <a:off x="5029200" y="1426425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Instructions are fixed. Remove “Fetch”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ALU 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Load /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Wire up registers properly!  And propagate state.</a:t>
            </a:r>
          </a:p>
          <a:p>
            <a:pPr marL="342900" indent="-342900"/>
            <a:endParaRPr lang="en-US" dirty="0" smtClean="0"/>
          </a:p>
        </p:txBody>
      </p:sp>
      <p:sp>
        <p:nvSpPr>
          <p:cNvPr id="128" name="Rectangle 127"/>
          <p:cNvSpPr/>
          <p:nvPr/>
        </p:nvSpPr>
        <p:spPr bwMode="auto">
          <a:xfrm>
            <a:off x="3644774" y="158473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3911084" y="158473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3344305" y="2669842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164276" y="2198782"/>
            <a:ext cx="185899" cy="67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43" name="Straight Connector 142"/>
          <p:cNvCxnSpPr>
            <a:stCxn id="142" idx="2"/>
            <a:endCxn id="146" idx="0"/>
          </p:cNvCxnSpPr>
          <p:nvPr/>
        </p:nvCxnSpPr>
        <p:spPr bwMode="auto">
          <a:xfrm>
            <a:off x="3257226" y="2266066"/>
            <a:ext cx="482709" cy="4037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4" name="Right Arrow 143"/>
          <p:cNvSpPr/>
          <p:nvPr/>
        </p:nvSpPr>
        <p:spPr bwMode="auto">
          <a:xfrm rot="5400000">
            <a:off x="3213082" y="2119993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5" name="Straight Arrow Connector 144"/>
          <p:cNvCxnSpPr>
            <a:endCxn id="142" idx="1"/>
          </p:cNvCxnSpPr>
          <p:nvPr/>
        </p:nvCxnSpPr>
        <p:spPr bwMode="auto">
          <a:xfrm>
            <a:off x="2991241" y="2232424"/>
            <a:ext cx="1730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 bwMode="auto">
          <a:xfrm>
            <a:off x="3632472" y="2669842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3898782" y="2669842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3" name="Straight Arrow Connector 152"/>
          <p:cNvCxnSpPr>
            <a:stCxn id="10" idx="2"/>
            <a:endCxn id="141" idx="0"/>
          </p:cNvCxnSpPr>
          <p:nvPr/>
        </p:nvCxnSpPr>
        <p:spPr bwMode="auto">
          <a:xfrm flipH="1">
            <a:off x="3451768" y="1659208"/>
            <a:ext cx="12302" cy="1010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7" name="Rectangle 166"/>
          <p:cNvSpPr/>
          <p:nvPr/>
        </p:nvSpPr>
        <p:spPr bwMode="auto">
          <a:xfrm>
            <a:off x="3350175" y="3660530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9" name="Straight Connector 168"/>
          <p:cNvCxnSpPr>
            <a:endCxn id="175" idx="0"/>
          </p:cNvCxnSpPr>
          <p:nvPr/>
        </p:nvCxnSpPr>
        <p:spPr bwMode="auto">
          <a:xfrm flipH="1">
            <a:off x="4012115" y="3331228"/>
            <a:ext cx="8427" cy="3293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 bwMode="auto">
          <a:xfrm>
            <a:off x="3638342" y="3660530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3904652" y="3660530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5" name="Straight Arrow Connector 184"/>
          <p:cNvCxnSpPr>
            <a:stCxn id="141" idx="2"/>
          </p:cNvCxnSpPr>
          <p:nvPr/>
        </p:nvCxnSpPr>
        <p:spPr bwMode="auto">
          <a:xfrm>
            <a:off x="3451768" y="2744316"/>
            <a:ext cx="12302" cy="93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>
            <a:off x="3739935" y="2744316"/>
            <a:ext cx="12302" cy="93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0" name="Rectangle 189"/>
          <p:cNvSpPr/>
          <p:nvPr/>
        </p:nvSpPr>
        <p:spPr bwMode="auto">
          <a:xfrm>
            <a:off x="3356607" y="467116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3644774" y="467116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3911084" y="467116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9" name="Straight Connector 198"/>
          <p:cNvCxnSpPr>
            <a:endCxn id="198" idx="7"/>
          </p:cNvCxnSpPr>
          <p:nvPr/>
        </p:nvCxnSpPr>
        <p:spPr bwMode="auto">
          <a:xfrm flipH="1">
            <a:off x="4007782" y="3747769"/>
            <a:ext cx="21188" cy="36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73" idx="2"/>
            <a:endCxn id="198" idx="1"/>
          </p:cNvCxnSpPr>
          <p:nvPr/>
        </p:nvCxnSpPr>
        <p:spPr bwMode="auto">
          <a:xfrm>
            <a:off x="3745805" y="3735004"/>
            <a:ext cx="78178" cy="375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8" idx="4"/>
            <a:endCxn id="197" idx="0"/>
          </p:cNvCxnSpPr>
          <p:nvPr/>
        </p:nvCxnSpPr>
        <p:spPr bwMode="auto">
          <a:xfrm>
            <a:off x="3915883" y="4304929"/>
            <a:ext cx="102664" cy="366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3464070" y="3735004"/>
            <a:ext cx="12302" cy="93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8" name="Straight Arrow Connector 217"/>
          <p:cNvCxnSpPr/>
          <p:nvPr/>
        </p:nvCxnSpPr>
        <p:spPr bwMode="auto">
          <a:xfrm>
            <a:off x="3752237" y="3747769"/>
            <a:ext cx="12302" cy="93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3" name="Rectangle 222"/>
          <p:cNvSpPr/>
          <p:nvPr/>
        </p:nvSpPr>
        <p:spPr bwMode="auto">
          <a:xfrm>
            <a:off x="3393347" y="5706801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4" name="Rectangle 223"/>
          <p:cNvSpPr/>
          <p:nvPr/>
        </p:nvSpPr>
        <p:spPr bwMode="auto">
          <a:xfrm>
            <a:off x="3681514" y="5706801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5" name="Rectangle 224"/>
          <p:cNvSpPr/>
          <p:nvPr/>
        </p:nvSpPr>
        <p:spPr bwMode="auto">
          <a:xfrm>
            <a:off x="3947824" y="5706801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9" name="Straight Connector 228"/>
          <p:cNvCxnSpPr/>
          <p:nvPr/>
        </p:nvCxnSpPr>
        <p:spPr bwMode="auto">
          <a:xfrm flipH="1">
            <a:off x="4044522" y="4783406"/>
            <a:ext cx="21188" cy="36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90" idx="2"/>
          </p:cNvCxnSpPr>
          <p:nvPr/>
        </p:nvCxnSpPr>
        <p:spPr bwMode="auto">
          <a:xfrm>
            <a:off x="3464070" y="4745638"/>
            <a:ext cx="396653" cy="4004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223" idx="0"/>
          </p:cNvCxnSpPr>
          <p:nvPr/>
        </p:nvCxnSpPr>
        <p:spPr bwMode="auto">
          <a:xfrm flipH="1">
            <a:off x="3500810" y="5340566"/>
            <a:ext cx="451813" cy="366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 bwMode="auto">
          <a:xfrm>
            <a:off x="3788977" y="4783406"/>
            <a:ext cx="12302" cy="93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4" name="Straight Connector 243"/>
          <p:cNvCxnSpPr>
            <a:stCxn id="363" idx="1"/>
            <a:endCxn id="275" idx="3"/>
          </p:cNvCxnSpPr>
          <p:nvPr/>
        </p:nvCxnSpPr>
        <p:spPr bwMode="auto">
          <a:xfrm flipH="1">
            <a:off x="3608272" y="6299318"/>
            <a:ext cx="1234516" cy="485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 bwMode="auto">
          <a:xfrm>
            <a:off x="3393347" y="626693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" name="Rectangle 275"/>
          <p:cNvSpPr/>
          <p:nvPr/>
        </p:nvSpPr>
        <p:spPr bwMode="auto">
          <a:xfrm>
            <a:off x="3681514" y="6158188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7" name="Rectangle 276"/>
          <p:cNvSpPr/>
          <p:nvPr/>
        </p:nvSpPr>
        <p:spPr bwMode="auto">
          <a:xfrm>
            <a:off x="3947824" y="6158188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8" name="Straight Arrow Connector 277"/>
          <p:cNvCxnSpPr>
            <a:stCxn id="224" idx="2"/>
            <a:endCxn id="276" idx="0"/>
          </p:cNvCxnSpPr>
          <p:nvPr/>
        </p:nvCxnSpPr>
        <p:spPr bwMode="auto">
          <a:xfrm>
            <a:off x="3788977" y="5781275"/>
            <a:ext cx="0" cy="376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5" name="Straight Arrow Connector 284"/>
          <p:cNvCxnSpPr/>
          <p:nvPr/>
        </p:nvCxnSpPr>
        <p:spPr bwMode="auto">
          <a:xfrm>
            <a:off x="4045848" y="5781275"/>
            <a:ext cx="0" cy="376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6" name="Straight Arrow Connector 285"/>
          <p:cNvCxnSpPr>
            <a:stCxn id="223" idx="2"/>
            <a:endCxn id="275" idx="0"/>
          </p:cNvCxnSpPr>
          <p:nvPr/>
        </p:nvCxnSpPr>
        <p:spPr bwMode="auto">
          <a:xfrm>
            <a:off x="3500810" y="5781275"/>
            <a:ext cx="0" cy="485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9" name="Flowchart: Or 288"/>
          <p:cNvSpPr/>
          <p:nvPr/>
        </p:nvSpPr>
        <p:spPr bwMode="auto">
          <a:xfrm>
            <a:off x="3830445" y="5088260"/>
            <a:ext cx="215403" cy="252306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1" name="Straight Arrow Connector 290"/>
          <p:cNvCxnSpPr/>
          <p:nvPr/>
        </p:nvCxnSpPr>
        <p:spPr bwMode="auto">
          <a:xfrm>
            <a:off x="4016668" y="4783406"/>
            <a:ext cx="12302" cy="93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28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2590800" y="843645"/>
            <a:ext cx="2895600" cy="5709555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specialize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356607" y="158473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17" idx="2"/>
            <a:endCxn id="10" idx="0"/>
          </p:cNvCxnSpPr>
          <p:nvPr/>
        </p:nvCxnSpPr>
        <p:spPr bwMode="auto">
          <a:xfrm>
            <a:off x="3229533" y="1212064"/>
            <a:ext cx="234537" cy="3726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161"/>
          <p:cNvGrpSpPr/>
          <p:nvPr/>
        </p:nvGrpSpPr>
        <p:grpSpPr>
          <a:xfrm>
            <a:off x="2963548" y="1042793"/>
            <a:ext cx="358934" cy="169271"/>
            <a:chOff x="3183572" y="1020479"/>
            <a:chExt cx="358934" cy="169271"/>
          </a:xfrm>
        </p:grpSpPr>
        <p:sp>
          <p:nvSpPr>
            <p:cNvPr id="17" name="TextBox 16"/>
            <p:cNvSpPr txBox="1"/>
            <p:nvPr/>
          </p:nvSpPr>
          <p:spPr>
            <a:xfrm>
              <a:off x="3356607" y="1122466"/>
              <a:ext cx="185899" cy="672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Right Arrow 46"/>
            <p:cNvSpPr/>
            <p:nvPr/>
          </p:nvSpPr>
          <p:spPr bwMode="auto">
            <a:xfrm rot="5400000">
              <a:off x="3405413" y="1043677"/>
              <a:ext cx="89600" cy="432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Straight Arrow Connector 52"/>
            <p:cNvCxnSpPr>
              <a:endCxn id="17" idx="1"/>
            </p:cNvCxnSpPr>
            <p:nvPr/>
          </p:nvCxnSpPr>
          <p:spPr bwMode="auto">
            <a:xfrm>
              <a:off x="3183572" y="1156108"/>
              <a:ext cx="17303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8" name="Flowchart: Summing Junction 197"/>
          <p:cNvSpPr/>
          <p:nvPr/>
        </p:nvSpPr>
        <p:spPr bwMode="auto">
          <a:xfrm>
            <a:off x="3785917" y="4077071"/>
            <a:ext cx="259931" cy="227858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48" y="1252639"/>
            <a:ext cx="2628812" cy="5126006"/>
            <a:chOff x="241148" y="1252639"/>
            <a:chExt cx="2628812" cy="5126006"/>
          </a:xfrm>
        </p:grpSpPr>
        <p:sp>
          <p:nvSpPr>
            <p:cNvPr id="342" name="TextBox 341"/>
            <p:cNvSpPr txBox="1"/>
            <p:nvPr/>
          </p:nvSpPr>
          <p:spPr>
            <a:xfrm>
              <a:off x="241148" y="1252639"/>
              <a:ext cx="242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R0 </a:t>
              </a:r>
              <a:r>
                <a:rPr lang="en-US" dirty="0" smtClean="0">
                  <a:sym typeface="Wingdings" pitchFamily="2" charset="2"/>
                </a:rPr>
                <a:t> </a:t>
              </a:r>
              <a:r>
                <a:rPr lang="en-US" dirty="0" smtClean="0"/>
                <a:t>Load </a:t>
              </a:r>
              <a:r>
                <a:rPr lang="en-US" dirty="0" err="1" smtClean="0"/>
                <a:t>Mem</a:t>
              </a:r>
              <a:r>
                <a:rPr lang="en-US" dirty="0" smtClean="0"/>
                <a:t>[100]</a:t>
              </a:r>
              <a:endParaRPr lang="en-US" dirty="0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241148" y="2142824"/>
              <a:ext cx="242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R1 </a:t>
              </a:r>
              <a:r>
                <a:rPr lang="en-US" dirty="0" smtClean="0">
                  <a:sym typeface="Wingdings" pitchFamily="2" charset="2"/>
                </a:rPr>
                <a:t> </a:t>
              </a:r>
              <a:r>
                <a:rPr lang="en-US" dirty="0" smtClean="0"/>
                <a:t>Load </a:t>
              </a:r>
              <a:r>
                <a:rPr lang="en-US" dirty="0" err="1" smtClean="0"/>
                <a:t>Mem</a:t>
              </a:r>
              <a:r>
                <a:rPr lang="en-US" dirty="0" smtClean="0"/>
                <a:t>[101]</a:t>
              </a:r>
              <a:endParaRPr lang="en-US" dirty="0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41148" y="3087483"/>
              <a:ext cx="242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R2 </a:t>
              </a:r>
              <a:r>
                <a:rPr lang="en-US" dirty="0" smtClean="0">
                  <a:sym typeface="Wingdings" pitchFamily="2" charset="2"/>
                </a:rPr>
                <a:t> </a:t>
              </a:r>
              <a:r>
                <a:rPr lang="en-US" dirty="0" smtClean="0"/>
                <a:t>Load #42</a:t>
              </a:r>
              <a:endParaRPr lang="en-US" dirty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41148" y="4049526"/>
              <a:ext cx="242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R2 </a:t>
              </a:r>
              <a:r>
                <a:rPr lang="en-US" dirty="0" smtClean="0">
                  <a:sym typeface="Wingdings" pitchFamily="2" charset="2"/>
                </a:rPr>
                <a:t> </a:t>
              </a:r>
              <a:r>
                <a:rPr lang="en-US" dirty="0" err="1" smtClean="0"/>
                <a:t>Mul</a:t>
              </a:r>
              <a:r>
                <a:rPr lang="en-US" dirty="0" smtClean="0"/>
                <a:t> R1, R2</a:t>
              </a:r>
              <a:endParaRPr lang="en-US" dirty="0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241148" y="5058133"/>
              <a:ext cx="242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R0 </a:t>
              </a:r>
              <a:r>
                <a:rPr lang="en-US" dirty="0" smtClean="0">
                  <a:sym typeface="Wingdings" pitchFamily="2" charset="2"/>
                </a:rPr>
                <a:t> </a:t>
              </a:r>
              <a:r>
                <a:rPr lang="en-US" dirty="0" smtClean="0"/>
                <a:t>Add R2, R0</a:t>
              </a:r>
              <a:endParaRPr lang="en-US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41148" y="6009313"/>
              <a:ext cx="262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Store R0 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 err="1" smtClean="0">
                  <a:sym typeface="Wingdings" pitchFamily="2" charset="2"/>
                </a:rPr>
                <a:t>Mem</a:t>
              </a:r>
              <a:r>
                <a:rPr lang="en-US" dirty="0" smtClean="0">
                  <a:sym typeface="Wingdings" pitchFamily="2" charset="2"/>
                </a:rPr>
                <a:t>[100]</a:t>
              </a:r>
              <a:endParaRPr lang="en-US" dirty="0"/>
            </a:p>
          </p:txBody>
        </p:sp>
      </p:grpSp>
      <p:grpSp>
        <p:nvGrpSpPr>
          <p:cNvPr id="5" name="Group 242"/>
          <p:cNvGrpSpPr/>
          <p:nvPr/>
        </p:nvGrpSpPr>
        <p:grpSpPr>
          <a:xfrm>
            <a:off x="4872991" y="6079108"/>
            <a:ext cx="186412" cy="196283"/>
            <a:chOff x="4580450" y="6130267"/>
            <a:chExt cx="186412" cy="196283"/>
          </a:xfrm>
        </p:grpSpPr>
        <p:sp>
          <p:nvSpPr>
            <p:cNvPr id="363" name="TextBox 362"/>
            <p:cNvSpPr txBox="1"/>
            <p:nvPr/>
          </p:nvSpPr>
          <p:spPr>
            <a:xfrm>
              <a:off x="4580450" y="6242369"/>
              <a:ext cx="186412" cy="841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3" name="Right Arrow 392"/>
            <p:cNvSpPr/>
            <p:nvPr/>
          </p:nvSpPr>
          <p:spPr bwMode="auto">
            <a:xfrm rot="16200000">
              <a:off x="4639267" y="6164657"/>
              <a:ext cx="112101" cy="4332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08" name="TextBox 407"/>
          <p:cNvSpPr txBox="1"/>
          <p:nvPr/>
        </p:nvSpPr>
        <p:spPr>
          <a:xfrm>
            <a:off x="5029200" y="1426425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Instructions are fixed. Remove “Fetch”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ALU 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Load /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Wire up registers properly!  And propagate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dead data.</a:t>
            </a:r>
          </a:p>
          <a:p>
            <a:pPr marL="342900" indent="-342900"/>
            <a:endParaRPr lang="en-US" dirty="0" smtClean="0"/>
          </a:p>
        </p:txBody>
      </p:sp>
      <p:sp>
        <p:nvSpPr>
          <p:cNvPr id="141" name="Rectangle 140"/>
          <p:cNvSpPr/>
          <p:nvPr/>
        </p:nvSpPr>
        <p:spPr bwMode="auto">
          <a:xfrm>
            <a:off x="3344305" y="2669842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164276" y="2198782"/>
            <a:ext cx="185899" cy="67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43" name="Straight Connector 142"/>
          <p:cNvCxnSpPr>
            <a:stCxn id="142" idx="2"/>
            <a:endCxn id="146" idx="0"/>
          </p:cNvCxnSpPr>
          <p:nvPr/>
        </p:nvCxnSpPr>
        <p:spPr bwMode="auto">
          <a:xfrm>
            <a:off x="3257226" y="2266066"/>
            <a:ext cx="482709" cy="4037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4" name="Right Arrow 143"/>
          <p:cNvSpPr/>
          <p:nvPr/>
        </p:nvSpPr>
        <p:spPr bwMode="auto">
          <a:xfrm rot="5400000">
            <a:off x="3213082" y="2119993"/>
            <a:ext cx="89600" cy="4320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5" name="Straight Arrow Connector 144"/>
          <p:cNvCxnSpPr>
            <a:endCxn id="142" idx="1"/>
          </p:cNvCxnSpPr>
          <p:nvPr/>
        </p:nvCxnSpPr>
        <p:spPr bwMode="auto">
          <a:xfrm>
            <a:off x="2991241" y="2232424"/>
            <a:ext cx="1730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 bwMode="auto">
          <a:xfrm>
            <a:off x="3632472" y="2669842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3" name="Straight Arrow Connector 152"/>
          <p:cNvCxnSpPr>
            <a:stCxn id="10" idx="2"/>
            <a:endCxn id="141" idx="0"/>
          </p:cNvCxnSpPr>
          <p:nvPr/>
        </p:nvCxnSpPr>
        <p:spPr bwMode="auto">
          <a:xfrm flipH="1">
            <a:off x="3451768" y="1659208"/>
            <a:ext cx="12302" cy="1010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7" name="Rectangle 166"/>
          <p:cNvSpPr/>
          <p:nvPr/>
        </p:nvSpPr>
        <p:spPr bwMode="auto">
          <a:xfrm>
            <a:off x="3350175" y="3660530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9" name="Straight Connector 168"/>
          <p:cNvCxnSpPr>
            <a:endCxn id="175" idx="0"/>
          </p:cNvCxnSpPr>
          <p:nvPr/>
        </p:nvCxnSpPr>
        <p:spPr bwMode="auto">
          <a:xfrm flipH="1">
            <a:off x="4012115" y="3331228"/>
            <a:ext cx="8427" cy="3293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 bwMode="auto">
          <a:xfrm>
            <a:off x="3638342" y="3660530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3904652" y="3660530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5" name="Straight Arrow Connector 184"/>
          <p:cNvCxnSpPr>
            <a:stCxn id="141" idx="2"/>
          </p:cNvCxnSpPr>
          <p:nvPr/>
        </p:nvCxnSpPr>
        <p:spPr bwMode="auto">
          <a:xfrm>
            <a:off x="3451768" y="2744316"/>
            <a:ext cx="12302" cy="93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>
            <a:off x="3739935" y="2744316"/>
            <a:ext cx="12302" cy="93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0" name="Rectangle 189"/>
          <p:cNvSpPr/>
          <p:nvPr/>
        </p:nvSpPr>
        <p:spPr bwMode="auto">
          <a:xfrm>
            <a:off x="3356607" y="467116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3911084" y="4671164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9" name="Straight Connector 198"/>
          <p:cNvCxnSpPr>
            <a:endCxn id="198" idx="7"/>
          </p:cNvCxnSpPr>
          <p:nvPr/>
        </p:nvCxnSpPr>
        <p:spPr bwMode="auto">
          <a:xfrm flipH="1">
            <a:off x="4007782" y="3747769"/>
            <a:ext cx="21188" cy="36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73" idx="2"/>
            <a:endCxn id="198" idx="1"/>
          </p:cNvCxnSpPr>
          <p:nvPr/>
        </p:nvCxnSpPr>
        <p:spPr bwMode="auto">
          <a:xfrm>
            <a:off x="3745805" y="3735004"/>
            <a:ext cx="78178" cy="375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8" idx="4"/>
            <a:endCxn id="197" idx="0"/>
          </p:cNvCxnSpPr>
          <p:nvPr/>
        </p:nvCxnSpPr>
        <p:spPr bwMode="auto">
          <a:xfrm>
            <a:off x="3915883" y="4304929"/>
            <a:ext cx="102664" cy="366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3464070" y="3735004"/>
            <a:ext cx="12302" cy="93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5" name="Rectangle 224"/>
          <p:cNvSpPr/>
          <p:nvPr/>
        </p:nvSpPr>
        <p:spPr bwMode="auto">
          <a:xfrm>
            <a:off x="3368909" y="5706801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9" name="Straight Connector 228"/>
          <p:cNvCxnSpPr/>
          <p:nvPr/>
        </p:nvCxnSpPr>
        <p:spPr bwMode="auto">
          <a:xfrm flipH="1">
            <a:off x="4044522" y="4783406"/>
            <a:ext cx="21188" cy="36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90" idx="2"/>
          </p:cNvCxnSpPr>
          <p:nvPr/>
        </p:nvCxnSpPr>
        <p:spPr bwMode="auto">
          <a:xfrm>
            <a:off x="3464070" y="4745638"/>
            <a:ext cx="396653" cy="4004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89" idx="4"/>
            <a:endCxn id="225" idx="0"/>
          </p:cNvCxnSpPr>
          <p:nvPr/>
        </p:nvCxnSpPr>
        <p:spPr bwMode="auto">
          <a:xfrm flipH="1">
            <a:off x="3476372" y="5340566"/>
            <a:ext cx="461775" cy="366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363" idx="1"/>
            <a:endCxn id="277" idx="3"/>
          </p:cNvCxnSpPr>
          <p:nvPr/>
        </p:nvCxnSpPr>
        <p:spPr bwMode="auto">
          <a:xfrm flipH="1" flipV="1">
            <a:off x="3583834" y="6228447"/>
            <a:ext cx="1289157" cy="485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 bwMode="auto">
          <a:xfrm>
            <a:off x="3368909" y="6191210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5" name="Straight Arrow Connector 284"/>
          <p:cNvCxnSpPr/>
          <p:nvPr/>
        </p:nvCxnSpPr>
        <p:spPr bwMode="auto">
          <a:xfrm>
            <a:off x="3476372" y="5771568"/>
            <a:ext cx="0" cy="376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9" name="Flowchart: Or 288"/>
          <p:cNvSpPr/>
          <p:nvPr/>
        </p:nvSpPr>
        <p:spPr bwMode="auto">
          <a:xfrm>
            <a:off x="3830445" y="5088260"/>
            <a:ext cx="215403" cy="252306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 bwMode="auto">
          <a:xfrm>
            <a:off x="211775" y="64325"/>
            <a:ext cx="8664771" cy="77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Fundamental </a:t>
            </a:r>
            <a:r>
              <a:rPr lang="en-US" kern="0" dirty="0" err="1" smtClean="0"/>
              <a:t>Datapath</a:t>
            </a:r>
            <a:endParaRPr lang="en-US" kern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867400" y="2133600"/>
            <a:ext cx="2856746" cy="3229333"/>
            <a:chOff x="5867400" y="1828800"/>
            <a:chExt cx="2856746" cy="322933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5867400" y="1828800"/>
              <a:ext cx="2856746" cy="322933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9800" y="2096794"/>
              <a:ext cx="2514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Instead of a register file, live data is carried through register stages like a pipelined CPU instruction</a:t>
              </a:r>
            </a:p>
            <a:p>
              <a:endParaRPr lang="en-US" dirty="0"/>
            </a:p>
            <a:p>
              <a:r>
                <a:rPr lang="en-US" dirty="0" smtClean="0"/>
                <a:t>Live ranges define the amount of data carried at each register stage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9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08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the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3" name="Group 161"/>
          <p:cNvGrpSpPr/>
          <p:nvPr/>
        </p:nvGrpSpPr>
        <p:grpSpPr>
          <a:xfrm>
            <a:off x="3072324" y="1127428"/>
            <a:ext cx="358934" cy="169271"/>
            <a:chOff x="3183572" y="1020479"/>
            <a:chExt cx="358934" cy="169271"/>
          </a:xfrm>
        </p:grpSpPr>
        <p:sp>
          <p:nvSpPr>
            <p:cNvPr id="17" name="TextBox 16"/>
            <p:cNvSpPr txBox="1"/>
            <p:nvPr/>
          </p:nvSpPr>
          <p:spPr>
            <a:xfrm>
              <a:off x="3356607" y="1122466"/>
              <a:ext cx="185899" cy="672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Right Arrow 46"/>
            <p:cNvSpPr/>
            <p:nvPr/>
          </p:nvSpPr>
          <p:spPr bwMode="auto">
            <a:xfrm rot="5400000">
              <a:off x="3405413" y="1043677"/>
              <a:ext cx="89600" cy="432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Straight Arrow Connector 52"/>
            <p:cNvCxnSpPr>
              <a:endCxn id="17" idx="1"/>
            </p:cNvCxnSpPr>
            <p:nvPr/>
          </p:nvCxnSpPr>
          <p:spPr bwMode="auto">
            <a:xfrm>
              <a:off x="3183572" y="1156108"/>
              <a:ext cx="17303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8" name="Flowchart: Summing Junction 197"/>
          <p:cNvSpPr/>
          <p:nvPr/>
        </p:nvSpPr>
        <p:spPr bwMode="auto">
          <a:xfrm>
            <a:off x="3902818" y="2028895"/>
            <a:ext cx="259931" cy="227858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241148" y="1252639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[100]</a:t>
            </a:r>
            <a:endParaRPr lang="en-US" dirty="0"/>
          </a:p>
        </p:txBody>
      </p:sp>
      <p:sp>
        <p:nvSpPr>
          <p:cNvPr id="344" name="TextBox 343"/>
          <p:cNvSpPr txBox="1"/>
          <p:nvPr/>
        </p:nvSpPr>
        <p:spPr>
          <a:xfrm>
            <a:off x="241148" y="2142824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[101]</a:t>
            </a:r>
            <a:endParaRPr lang="en-US" dirty="0"/>
          </a:p>
        </p:txBody>
      </p:sp>
      <p:sp>
        <p:nvSpPr>
          <p:cNvPr id="345" name="TextBox 344"/>
          <p:cNvSpPr txBox="1"/>
          <p:nvPr/>
        </p:nvSpPr>
        <p:spPr>
          <a:xfrm>
            <a:off x="241148" y="308748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Load #42</a:t>
            </a:r>
            <a:endParaRPr lang="en-US" dirty="0"/>
          </a:p>
        </p:txBody>
      </p:sp>
      <p:sp>
        <p:nvSpPr>
          <p:cNvPr id="346" name="TextBox 345"/>
          <p:cNvSpPr txBox="1"/>
          <p:nvPr/>
        </p:nvSpPr>
        <p:spPr>
          <a:xfrm>
            <a:off x="241148" y="4049526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Mul</a:t>
            </a:r>
            <a:r>
              <a:rPr lang="en-US" dirty="0" smtClean="0"/>
              <a:t> R1, R2</a:t>
            </a:r>
            <a:endParaRPr lang="en-US" dirty="0"/>
          </a:p>
        </p:txBody>
      </p:sp>
      <p:sp>
        <p:nvSpPr>
          <p:cNvPr id="347" name="TextBox 346"/>
          <p:cNvSpPr txBox="1"/>
          <p:nvPr/>
        </p:nvSpPr>
        <p:spPr>
          <a:xfrm>
            <a:off x="241148" y="5058133"/>
            <a:ext cx="24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Add R2, R0</a:t>
            </a:r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>
            <a:off x="241148" y="6009313"/>
            <a:ext cx="26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R0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[100]</a:t>
            </a:r>
            <a:endParaRPr lang="en-US" dirty="0"/>
          </a:p>
        </p:txBody>
      </p:sp>
      <p:grpSp>
        <p:nvGrpSpPr>
          <p:cNvPr id="5" name="Group 242"/>
          <p:cNvGrpSpPr/>
          <p:nvPr/>
        </p:nvGrpSpPr>
        <p:grpSpPr>
          <a:xfrm>
            <a:off x="4432419" y="3456815"/>
            <a:ext cx="186412" cy="196283"/>
            <a:chOff x="4580450" y="6130267"/>
            <a:chExt cx="186412" cy="196283"/>
          </a:xfrm>
        </p:grpSpPr>
        <p:sp>
          <p:nvSpPr>
            <p:cNvPr id="363" name="TextBox 362"/>
            <p:cNvSpPr txBox="1"/>
            <p:nvPr/>
          </p:nvSpPr>
          <p:spPr>
            <a:xfrm>
              <a:off x="4580450" y="6242369"/>
              <a:ext cx="186412" cy="841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3" name="Right Arrow 392"/>
            <p:cNvSpPr/>
            <p:nvPr/>
          </p:nvSpPr>
          <p:spPr bwMode="auto">
            <a:xfrm rot="16200000">
              <a:off x="4639267" y="6164657"/>
              <a:ext cx="112101" cy="4332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08" name="TextBox 407"/>
          <p:cNvSpPr txBox="1"/>
          <p:nvPr/>
        </p:nvSpPr>
        <p:spPr>
          <a:xfrm>
            <a:off x="5029200" y="1426425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Instructions are fixed. Remove “Fetch”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ALU 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unused Load /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Wire up registers properly!  And propagate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dead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Reschedule!</a:t>
            </a:r>
          </a:p>
          <a:p>
            <a:pPr marL="342900" indent="-342900"/>
            <a:endParaRPr lang="en-US" dirty="0" smtClean="0"/>
          </a:p>
        </p:txBody>
      </p:sp>
      <p:grpSp>
        <p:nvGrpSpPr>
          <p:cNvPr id="6" name="Group 47"/>
          <p:cNvGrpSpPr/>
          <p:nvPr/>
        </p:nvGrpSpPr>
        <p:grpSpPr>
          <a:xfrm>
            <a:off x="3983282" y="1144779"/>
            <a:ext cx="358934" cy="169271"/>
            <a:chOff x="3855935" y="1076435"/>
            <a:chExt cx="358934" cy="169271"/>
          </a:xfrm>
        </p:grpSpPr>
        <p:sp>
          <p:nvSpPr>
            <p:cNvPr id="142" name="TextBox 141"/>
            <p:cNvSpPr txBox="1"/>
            <p:nvPr/>
          </p:nvSpPr>
          <p:spPr>
            <a:xfrm>
              <a:off x="4028970" y="1178422"/>
              <a:ext cx="185899" cy="672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4" name="Right Arrow 143"/>
            <p:cNvSpPr/>
            <p:nvPr/>
          </p:nvSpPr>
          <p:spPr bwMode="auto">
            <a:xfrm rot="5400000">
              <a:off x="4077776" y="1099633"/>
              <a:ext cx="89600" cy="432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5" name="Straight Arrow Connector 144"/>
            <p:cNvCxnSpPr>
              <a:endCxn id="142" idx="1"/>
            </p:cNvCxnSpPr>
            <p:nvPr/>
          </p:nvCxnSpPr>
          <p:spPr bwMode="auto">
            <a:xfrm>
              <a:off x="3855935" y="1212064"/>
              <a:ext cx="17303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7" name="Rectangle 166"/>
          <p:cNvSpPr/>
          <p:nvPr/>
        </p:nvSpPr>
        <p:spPr bwMode="auto">
          <a:xfrm>
            <a:off x="3252823" y="2105587"/>
            <a:ext cx="214925" cy="74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9" name="Straight Connector 198"/>
          <p:cNvCxnSpPr>
            <a:stCxn id="142" idx="2"/>
            <a:endCxn id="198" idx="7"/>
          </p:cNvCxnSpPr>
          <p:nvPr/>
        </p:nvCxnSpPr>
        <p:spPr bwMode="auto">
          <a:xfrm flipH="1">
            <a:off x="4124683" y="1314050"/>
            <a:ext cx="124584" cy="7482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 bwMode="auto">
          <a:xfrm>
            <a:off x="3830445" y="1828800"/>
            <a:ext cx="128959" cy="226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98" idx="4"/>
          </p:cNvCxnSpPr>
          <p:nvPr/>
        </p:nvCxnSpPr>
        <p:spPr bwMode="auto">
          <a:xfrm flipH="1">
            <a:off x="3765747" y="2256753"/>
            <a:ext cx="267037" cy="6180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363" idx="1"/>
            <a:endCxn id="289" idx="5"/>
          </p:cNvCxnSpPr>
          <p:nvPr/>
        </p:nvCxnSpPr>
        <p:spPr bwMode="auto">
          <a:xfrm flipH="1" flipV="1">
            <a:off x="3755390" y="3090184"/>
            <a:ext cx="677029" cy="52082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9" name="Flowchart: Or 288"/>
          <p:cNvSpPr/>
          <p:nvPr/>
        </p:nvSpPr>
        <p:spPr bwMode="auto">
          <a:xfrm>
            <a:off x="3571532" y="2874827"/>
            <a:ext cx="215403" cy="252306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Connector 71"/>
          <p:cNvCxnSpPr>
            <a:endCxn id="289" idx="1"/>
          </p:cNvCxnSpPr>
          <p:nvPr/>
        </p:nvCxnSpPr>
        <p:spPr bwMode="auto">
          <a:xfrm>
            <a:off x="3360568" y="2203119"/>
            <a:ext cx="242509" cy="708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67" idx="0"/>
          </p:cNvCxnSpPr>
          <p:nvPr/>
        </p:nvCxnSpPr>
        <p:spPr bwMode="auto">
          <a:xfrm>
            <a:off x="3329023" y="1320238"/>
            <a:ext cx="31263" cy="7853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3200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FPGA </a:t>
            </a:r>
            <a:r>
              <a:rPr lang="en-US" sz="3200" dirty="0" err="1" smtClean="0">
                <a:solidFill>
                  <a:schemeClr val="accent2"/>
                </a:solidFill>
              </a:rPr>
              <a:t>datapath</a:t>
            </a:r>
            <a:r>
              <a:rPr lang="en-US" sz="3200" dirty="0" smtClean="0">
                <a:solidFill>
                  <a:schemeClr val="accent2"/>
                </a:solidFill>
              </a:rPr>
              <a:t> = Your algorithm, in silicon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3" name="Group 92"/>
          <p:cNvGrpSpPr/>
          <p:nvPr/>
        </p:nvGrpSpPr>
        <p:grpSpPr>
          <a:xfrm>
            <a:off x="2670481" y="2603874"/>
            <a:ext cx="3398838" cy="3657600"/>
            <a:chOff x="487363" y="2286000"/>
            <a:chExt cx="3398838" cy="36576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487363" y="2286000"/>
              <a:ext cx="1109661" cy="6159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766889" y="2286000"/>
              <a:ext cx="1109661" cy="6159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cxnSp>
          <p:nvCxnSpPr>
            <p:cNvPr id="38" name="Straight Arrow Connector 37"/>
            <p:cNvCxnSpPr>
              <a:stCxn id="34" idx="2"/>
              <a:endCxn id="57" idx="1"/>
            </p:cNvCxnSpPr>
            <p:nvPr/>
          </p:nvCxnSpPr>
          <p:spPr bwMode="auto">
            <a:xfrm>
              <a:off x="2321720" y="2901950"/>
              <a:ext cx="433385" cy="63023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 bwMode="auto">
            <a:xfrm>
              <a:off x="1277143" y="5372099"/>
              <a:ext cx="1279526" cy="5715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Store</a:t>
              </a:r>
            </a:p>
          </p:txBody>
        </p:sp>
        <p:cxnSp>
          <p:nvCxnSpPr>
            <p:cNvPr id="40" name="Straight Arrow Connector 39"/>
            <p:cNvCxnSpPr>
              <a:stCxn id="69" idx="4"/>
              <a:endCxn id="39" idx="0"/>
            </p:cNvCxnSpPr>
            <p:nvPr/>
          </p:nvCxnSpPr>
          <p:spPr bwMode="auto">
            <a:xfrm>
              <a:off x="1916906" y="4953000"/>
              <a:ext cx="0" cy="41909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Flowchart: Summing Junction 56"/>
            <p:cNvSpPr/>
            <p:nvPr/>
          </p:nvSpPr>
          <p:spPr bwMode="auto">
            <a:xfrm>
              <a:off x="2670481" y="3461049"/>
              <a:ext cx="577851" cy="485776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Straight Arrow Connector 61"/>
            <p:cNvCxnSpPr>
              <a:stCxn id="64" idx="2"/>
              <a:endCxn id="57" idx="7"/>
            </p:cNvCxnSpPr>
            <p:nvPr/>
          </p:nvCxnSpPr>
          <p:spPr bwMode="auto">
            <a:xfrm flipH="1">
              <a:off x="3163708" y="2953844"/>
              <a:ext cx="341493" cy="57834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124200" y="2492179"/>
              <a:ext cx="762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42</a:t>
              </a:r>
              <a:endParaRPr lang="en-US" sz="2400" dirty="0"/>
            </a:p>
          </p:txBody>
        </p:sp>
        <p:sp>
          <p:nvSpPr>
            <p:cNvPr id="69" name="Flowchart: Or 68"/>
            <p:cNvSpPr/>
            <p:nvPr/>
          </p:nvSpPr>
          <p:spPr bwMode="auto">
            <a:xfrm>
              <a:off x="1597024" y="4343400"/>
              <a:ext cx="639763" cy="609600"/>
            </a:xfrm>
            <a:prstGeom prst="flowChartO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0" name="Straight Arrow Connector 69"/>
            <p:cNvCxnSpPr>
              <a:stCxn id="57" idx="3"/>
              <a:endCxn id="69" idx="7"/>
            </p:cNvCxnSpPr>
            <p:nvPr/>
          </p:nvCxnSpPr>
          <p:spPr bwMode="auto">
            <a:xfrm flipH="1">
              <a:off x="2143096" y="3875685"/>
              <a:ext cx="612009" cy="55698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3" idx="2"/>
              <a:endCxn id="69" idx="1"/>
            </p:cNvCxnSpPr>
            <p:nvPr/>
          </p:nvCxnSpPr>
          <p:spPr bwMode="auto">
            <a:xfrm>
              <a:off x="1042194" y="2901950"/>
              <a:ext cx="648521" cy="153072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1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Arrow Connector 86"/>
          <p:cNvCxnSpPr/>
          <p:nvPr/>
        </p:nvCxnSpPr>
        <p:spPr bwMode="auto">
          <a:xfrm rot="5400000">
            <a:off x="3150771" y="4722145"/>
            <a:ext cx="21605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3655596" y="4722145"/>
            <a:ext cx="21605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4158834" y="4722145"/>
            <a:ext cx="2160588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/>
          <p:nvPr/>
        </p:nvCxnSpPr>
        <p:spPr bwMode="auto">
          <a:xfrm rot="5400000">
            <a:off x="4663659" y="4722145"/>
            <a:ext cx="2160588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/>
          <p:nvPr/>
        </p:nvCxnSpPr>
        <p:spPr bwMode="auto">
          <a:xfrm rot="5400000">
            <a:off x="5168484" y="4722145"/>
            <a:ext cx="2160588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/>
          <p:nvPr/>
        </p:nvCxnSpPr>
        <p:spPr bwMode="auto">
          <a:xfrm rot="5400000">
            <a:off x="5671721" y="4722145"/>
            <a:ext cx="21605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/>
          <p:nvPr/>
        </p:nvCxnSpPr>
        <p:spPr bwMode="auto">
          <a:xfrm rot="5400000">
            <a:off x="6176546" y="4722145"/>
            <a:ext cx="21605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>
            <a:endCxn id="77" idx="0"/>
          </p:cNvCxnSpPr>
          <p:nvPr/>
        </p:nvCxnSpPr>
        <p:spPr bwMode="auto">
          <a:xfrm rot="5400000">
            <a:off x="2646740" y="4722939"/>
            <a:ext cx="2159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017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n-lt"/>
                <a:cs typeface="Calibri" pitchFamily="34" charset="0"/>
              </a:rPr>
              <a:t>Data parallel kernel</a:t>
            </a:r>
          </a:p>
        </p:txBody>
      </p:sp>
      <p:sp>
        <p:nvSpPr>
          <p:cNvPr id="23564" name="Slide Number Placeholder 3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68654C-07F0-41EF-816E-9BF558A52FE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3447357" y="1219200"/>
            <a:ext cx="4019550" cy="228917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__kernel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void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sum(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__global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const float *a,</a:t>
            </a:r>
          </a:p>
          <a:p>
            <a:pPr eaLnBrk="0" hangingPunct="0">
              <a:defRPr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__global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const float *b,</a:t>
            </a:r>
          </a:p>
          <a:p>
            <a:pPr eaLnBrk="0" hangingPunct="0">
              <a:defRPr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__global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*answer)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xid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</a:rPr>
              <a:t>get_global_id</a:t>
            </a:r>
            <a:r>
              <a:rPr lang="en-US" dirty="0">
                <a:latin typeface="Consolas" pitchFamily="49" charset="0"/>
              </a:rPr>
              <a:t>(0);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answer[</a:t>
            </a:r>
            <a:r>
              <a:rPr lang="en-US" dirty="0" err="1">
                <a:latin typeface="Consolas" pitchFamily="49" charset="0"/>
              </a:rPr>
              <a:t>xid</a:t>
            </a:r>
            <a:r>
              <a:rPr lang="en-US" dirty="0">
                <a:latin typeface="Consolas" pitchFamily="49" charset="0"/>
              </a:rPr>
              <a:t>] = a[</a:t>
            </a:r>
            <a:r>
              <a:rPr lang="en-US" dirty="0" err="1">
                <a:latin typeface="Consolas" pitchFamily="49" charset="0"/>
              </a:rPr>
              <a:t>xid</a:t>
            </a:r>
            <a:r>
              <a:rPr lang="en-US" dirty="0">
                <a:latin typeface="Consolas" pitchFamily="49" charset="0"/>
              </a:rPr>
              <a:t>] + b[</a:t>
            </a:r>
            <a:r>
              <a:rPr lang="en-US" dirty="0" err="1">
                <a:latin typeface="Consolas" pitchFamily="49" charset="0"/>
              </a:rPr>
              <a:t>xid</a:t>
            </a:r>
            <a:r>
              <a:rPr lang="en-US" dirty="0">
                <a:latin typeface="Consolas" pitchFamily="49" charset="0"/>
              </a:rPr>
              <a:t>];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23569" name="Rectangle 42"/>
          <p:cNvSpPr>
            <a:spLocks noChangeArrowheads="1"/>
          </p:cNvSpPr>
          <p:nvPr/>
        </p:nvSpPr>
        <p:spPr bwMode="auto">
          <a:xfrm>
            <a:off x="-251241" y="4025233"/>
            <a:ext cx="37639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chemeClr val="tx2"/>
                </a:solidFill>
                <a:latin typeface="Consolas" pitchFamily="49" charset="0"/>
              </a:rPr>
              <a:t>float *a =</a:t>
            </a:r>
            <a:endParaRPr lang="en-US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23570" name="Rectangle 43"/>
          <p:cNvSpPr>
            <a:spLocks noChangeArrowheads="1"/>
          </p:cNvSpPr>
          <p:nvPr/>
        </p:nvSpPr>
        <p:spPr bwMode="auto">
          <a:xfrm>
            <a:off x="-273466" y="4714208"/>
            <a:ext cx="37639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chemeClr val="tx2"/>
                </a:solidFill>
                <a:latin typeface="Consolas" pitchFamily="49" charset="0"/>
              </a:rPr>
              <a:t>float *b =</a:t>
            </a:r>
            <a:endParaRPr lang="en-US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23571" name="Rectangle 44"/>
          <p:cNvSpPr>
            <a:spLocks noChangeArrowheads="1"/>
          </p:cNvSpPr>
          <p:nvPr/>
        </p:nvSpPr>
        <p:spPr bwMode="auto">
          <a:xfrm>
            <a:off x="-270291" y="5727033"/>
            <a:ext cx="37639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chemeClr val="tx2"/>
                </a:solidFill>
                <a:latin typeface="Consolas" pitchFamily="49" charset="0"/>
              </a:rPr>
              <a:t>float *answer =</a:t>
            </a:r>
            <a:endParaRPr lang="en-US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511134" y="4003008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014371" y="4003008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4519196" y="4003008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022434" y="4003008"/>
            <a:ext cx="433387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5527259" y="4003008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030496" y="4003008"/>
            <a:ext cx="433388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6535321" y="4003008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038559" y="4003008"/>
            <a:ext cx="433387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511134" y="4722145"/>
            <a:ext cx="43180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014371" y="4722145"/>
            <a:ext cx="43180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19196" y="4722145"/>
            <a:ext cx="43180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022434" y="4722145"/>
            <a:ext cx="433387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527259" y="4722145"/>
            <a:ext cx="43180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6030496" y="4722145"/>
            <a:ext cx="433388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6535321" y="4722145"/>
            <a:ext cx="43180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038559" y="4722145"/>
            <a:ext cx="433387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511134" y="5803233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014371" y="5803233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519196" y="5803233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022434" y="5803233"/>
            <a:ext cx="433387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5527259" y="5803233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6030496" y="5803233"/>
            <a:ext cx="433388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6535321" y="5803233"/>
            <a:ext cx="4318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7038559" y="5803233"/>
            <a:ext cx="433387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568" name="Rectangle 41"/>
          <p:cNvSpPr>
            <a:spLocks noChangeArrowheads="1"/>
          </p:cNvSpPr>
          <p:nvPr/>
        </p:nvSpPr>
        <p:spPr bwMode="auto">
          <a:xfrm>
            <a:off x="3150771" y="5241258"/>
            <a:ext cx="4572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__kernel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void sum( … );</a:t>
            </a:r>
          </a:p>
        </p:txBody>
      </p:sp>
    </p:spTree>
    <p:extLst>
      <p:ext uri="{BB962C8B-B14F-4D97-AF65-F5344CB8AC3E}">
        <p14:creationId xmlns:p14="http://schemas.microsoft.com/office/powerpoint/2010/main" val="217927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Example </a:t>
            </a:r>
            <a:r>
              <a:rPr lang="en-CA" dirty="0" err="1" smtClean="0"/>
              <a:t>Datapath</a:t>
            </a:r>
            <a:r>
              <a:rPr lang="en-CA" dirty="0" smtClean="0"/>
              <a:t> for Vector Add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>
          <a:xfrm>
            <a:off x="2990850" y="3276600"/>
            <a:ext cx="5576888" cy="2419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 smtClean="0"/>
              <a:t>On each cycle the portions of the </a:t>
            </a:r>
            <a:r>
              <a:rPr lang="en-CA" dirty="0" err="1" smtClean="0"/>
              <a:t>datapath</a:t>
            </a:r>
            <a:r>
              <a:rPr lang="en-CA" dirty="0" smtClean="0"/>
              <a:t> are processing different threads</a:t>
            </a:r>
          </a:p>
          <a:p>
            <a:pPr eaLnBrk="1" hangingPunct="1">
              <a:defRPr/>
            </a:pPr>
            <a:r>
              <a:rPr lang="en-CA" dirty="0" smtClean="0"/>
              <a:t>While thread 2 is being loaded, thread 1 is being added, and thread 0 is being stored</a:t>
            </a:r>
            <a:endParaRPr lang="en-CA" dirty="0"/>
          </a:p>
        </p:txBody>
      </p:sp>
      <p:sp>
        <p:nvSpPr>
          <p:cNvPr id="36887" name="Slide Number Placeholder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E3AFC0-D5AF-4116-B975-5855AD6680B3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87363" y="1952625"/>
            <a:ext cx="2389187" cy="3095625"/>
            <a:chOff x="4960085" y="1821225"/>
            <a:chExt cx="1073727" cy="1785505"/>
          </a:xfrm>
        </p:grpSpPr>
        <p:sp>
          <p:nvSpPr>
            <p:cNvPr id="52" name="Rectangle 51"/>
            <p:cNvSpPr/>
            <p:nvPr/>
          </p:nvSpPr>
          <p:spPr bwMode="auto">
            <a:xfrm>
              <a:off x="4960085" y="1821225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535118" y="1833129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4" name="Flowchart: Manual Operation 53"/>
            <p:cNvSpPr/>
            <p:nvPr/>
          </p:nvSpPr>
          <p:spPr bwMode="auto">
            <a:xfrm>
              <a:off x="5167696" y="2581209"/>
              <a:ext cx="623547" cy="291175"/>
            </a:xfrm>
            <a:prstGeom prst="flowChartManualOpera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 flipV="1">
              <a:off x="5389576" y="2581209"/>
              <a:ext cx="173366" cy="118118"/>
            </a:xfrm>
            <a:prstGeom prst="triangl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2" idx="2"/>
            </p:cNvCxnSpPr>
            <p:nvPr/>
          </p:nvCxnSpPr>
          <p:spPr bwMode="auto">
            <a:xfrm rot="5400000">
              <a:off x="5102296" y="2469138"/>
              <a:ext cx="207851" cy="71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</p:cNvCxnSpPr>
            <p:nvPr/>
          </p:nvCxnSpPr>
          <p:spPr bwMode="auto">
            <a:xfrm rot="5400000">
              <a:off x="5673767" y="2484603"/>
              <a:ext cx="214261" cy="642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 bwMode="auto">
            <a:xfrm>
              <a:off x="5195520" y="3059175"/>
              <a:ext cx="575033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Store</a:t>
              </a:r>
            </a:p>
          </p:txBody>
        </p:sp>
        <p:cxnSp>
          <p:nvCxnSpPr>
            <p:cNvPr id="59" name="Straight Arrow Connector 58"/>
            <p:cNvCxnSpPr>
              <a:stCxn id="54" idx="2"/>
              <a:endCxn id="58" idx="0"/>
            </p:cNvCxnSpPr>
            <p:nvPr/>
          </p:nvCxnSpPr>
          <p:spPr bwMode="auto">
            <a:xfrm rot="16200000" flipH="1">
              <a:off x="5387857" y="2963996"/>
              <a:ext cx="186791" cy="35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 bwMode="auto">
          <a:xfrm>
            <a:off x="3057525" y="1390650"/>
            <a:ext cx="4248150" cy="649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1988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705225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210050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713288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218113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21350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226175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729413" y="1536700"/>
            <a:ext cx="433387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6878" name="TextBox 68"/>
          <p:cNvSpPr txBox="1">
            <a:spLocks noChangeArrowheads="1"/>
          </p:cNvSpPr>
          <p:nvPr/>
        </p:nvSpPr>
        <p:spPr bwMode="auto">
          <a:xfrm>
            <a:off x="3216275" y="1031875"/>
            <a:ext cx="3890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8 </a:t>
            </a:r>
            <a:r>
              <a:rPr lang="en-CA" dirty="0" smtClean="0">
                <a:solidFill>
                  <a:srgbClr val="000000"/>
                </a:solidFill>
              </a:rPr>
              <a:t>work items for </a:t>
            </a:r>
            <a:r>
              <a:rPr lang="en-CA" dirty="0">
                <a:solidFill>
                  <a:srgbClr val="000000"/>
                </a:solidFill>
              </a:rPr>
              <a:t>vector add example</a:t>
            </a:r>
          </a:p>
        </p:txBody>
      </p:sp>
      <p:cxnSp>
        <p:nvCxnSpPr>
          <p:cNvPr id="70" name="Shape 69"/>
          <p:cNvCxnSpPr/>
          <p:nvPr/>
        </p:nvCxnSpPr>
        <p:spPr bwMode="auto">
          <a:xfrm rot="10800000" flipV="1">
            <a:off x="1797050" y="1679575"/>
            <a:ext cx="1116013" cy="1444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35013" y="2838450"/>
            <a:ext cx="579437" cy="266700"/>
            <a:chOff x="1403560" y="3717040"/>
            <a:chExt cx="1224170" cy="360050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92313" y="2857500"/>
            <a:ext cx="579437" cy="266700"/>
            <a:chOff x="1403560" y="3717040"/>
            <a:chExt cx="1224170" cy="3600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63663" y="3676650"/>
            <a:ext cx="579437" cy="266700"/>
            <a:chOff x="1403560" y="3717040"/>
            <a:chExt cx="1224170" cy="360050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54063" y="1809750"/>
            <a:ext cx="579437" cy="266700"/>
            <a:chOff x="1403560" y="3717040"/>
            <a:chExt cx="1224170" cy="360050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011363" y="1828800"/>
            <a:ext cx="579437" cy="266700"/>
            <a:chOff x="1403560" y="3717040"/>
            <a:chExt cx="1224170" cy="36005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sp>
        <p:nvSpPr>
          <p:cNvPr id="36888" name="TextBox 41"/>
          <p:cNvSpPr txBox="1">
            <a:spLocks noChangeArrowheads="1"/>
          </p:cNvSpPr>
          <p:nvPr/>
        </p:nvSpPr>
        <p:spPr bwMode="auto">
          <a:xfrm>
            <a:off x="1484313" y="3398838"/>
            <a:ext cx="319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0000"/>
                </a:solidFill>
              </a:rPr>
              <a:t>+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TextBox 72"/>
          <p:cNvSpPr txBox="1">
            <a:spLocks noChangeArrowheads="1"/>
          </p:cNvSpPr>
          <p:nvPr/>
        </p:nvSpPr>
        <p:spPr bwMode="auto">
          <a:xfrm>
            <a:off x="4375870" y="2686050"/>
            <a:ext cx="2116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400" i="1" dirty="0" smtClean="0">
                <a:solidFill>
                  <a:srgbClr val="A9432B"/>
                </a:solidFill>
              </a:rPr>
              <a:t>Work item IDs</a:t>
            </a:r>
            <a:endParaRPr lang="en-CA" sz="2400" i="1" dirty="0">
              <a:solidFill>
                <a:srgbClr val="A9432B"/>
              </a:solidFill>
            </a:endParaRPr>
          </a:p>
        </p:txBody>
      </p:sp>
      <p:cxnSp>
        <p:nvCxnSpPr>
          <p:cNvPr id="47" name="Straight Arrow Connector 74"/>
          <p:cNvCxnSpPr>
            <a:cxnSpLocks noChangeShapeType="1"/>
          </p:cNvCxnSpPr>
          <p:nvPr/>
        </p:nvCxnSpPr>
        <p:spPr bwMode="auto">
          <a:xfrm flipH="1" flipV="1">
            <a:off x="5434012" y="2209801"/>
            <a:ext cx="2" cy="47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87545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Design 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FPGA design entry done in hardware description languages (HDL)</a:t>
            </a:r>
          </a:p>
          <a:p>
            <a:pPr lvl="1"/>
            <a:r>
              <a:rPr lang="en-US" dirty="0" smtClean="0"/>
              <a:t>e.g. Verilog or VHDL</a:t>
            </a:r>
          </a:p>
          <a:p>
            <a:pPr lvl="1"/>
            <a:r>
              <a:rPr lang="en-US" dirty="0" smtClean="0"/>
              <a:t>HDL describe the register transfer level (RTL)</a:t>
            </a:r>
          </a:p>
          <a:p>
            <a:pPr lvl="1"/>
            <a:r>
              <a:rPr lang="en-US" dirty="0" smtClean="0"/>
              <a:t>Programmer is responsible for describing all the hardware and its </a:t>
            </a:r>
            <a:r>
              <a:rPr lang="en-US" dirty="0" err="1" smtClean="0"/>
              <a:t>behaviour</a:t>
            </a:r>
            <a:r>
              <a:rPr lang="en-US" dirty="0" smtClean="0"/>
              <a:t> in every clock cycle</a:t>
            </a:r>
          </a:p>
          <a:p>
            <a:pPr lvl="1"/>
            <a:r>
              <a:rPr lang="en-US" dirty="0" smtClean="0"/>
              <a:t>The hardware to describe a relatively small program can take months to implement</a:t>
            </a:r>
          </a:p>
          <a:p>
            <a:pPr lvl="1"/>
            <a:r>
              <a:rPr lang="en-US" dirty="0" smtClean="0"/>
              <a:t>Testing is difficult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Far fewer hardware designers than software designers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Example </a:t>
            </a:r>
            <a:r>
              <a:rPr lang="en-CA" dirty="0" err="1" smtClean="0"/>
              <a:t>Datapath</a:t>
            </a:r>
            <a:r>
              <a:rPr lang="en-CA" dirty="0" smtClean="0"/>
              <a:t> for Vector Add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>
          <a:xfrm>
            <a:off x="2990850" y="3276600"/>
            <a:ext cx="5576888" cy="2419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 smtClean="0"/>
              <a:t>On each cycle the portions of the </a:t>
            </a:r>
            <a:r>
              <a:rPr lang="en-CA" dirty="0" err="1" smtClean="0"/>
              <a:t>datapath</a:t>
            </a:r>
            <a:r>
              <a:rPr lang="en-CA" dirty="0" smtClean="0"/>
              <a:t> are processing different threads</a:t>
            </a:r>
          </a:p>
          <a:p>
            <a:pPr eaLnBrk="1" hangingPunct="1">
              <a:defRPr/>
            </a:pPr>
            <a:r>
              <a:rPr lang="en-CA" dirty="0" smtClean="0"/>
              <a:t>While thread 2 is being loaded, thread 1 is being added, and thread 0 is being stored</a:t>
            </a:r>
            <a:endParaRPr lang="en-CA" dirty="0"/>
          </a:p>
        </p:txBody>
      </p:sp>
      <p:sp>
        <p:nvSpPr>
          <p:cNvPr id="37911" name="Slide Number Placeholder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8411D2-6AA1-4538-B4A3-D7C68F4E9E6F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87363" y="1952625"/>
            <a:ext cx="2389187" cy="3095625"/>
            <a:chOff x="4960085" y="1821225"/>
            <a:chExt cx="1073727" cy="1785505"/>
          </a:xfrm>
        </p:grpSpPr>
        <p:sp>
          <p:nvSpPr>
            <p:cNvPr id="52" name="Rectangle 51"/>
            <p:cNvSpPr/>
            <p:nvPr/>
          </p:nvSpPr>
          <p:spPr bwMode="auto">
            <a:xfrm>
              <a:off x="4960085" y="1821225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535118" y="1833129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4" name="Flowchart: Manual Operation 53"/>
            <p:cNvSpPr/>
            <p:nvPr/>
          </p:nvSpPr>
          <p:spPr bwMode="auto">
            <a:xfrm>
              <a:off x="5167696" y="2581209"/>
              <a:ext cx="623547" cy="291175"/>
            </a:xfrm>
            <a:prstGeom prst="flowChartManualOpera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 flipV="1">
              <a:off x="5389576" y="2581209"/>
              <a:ext cx="173366" cy="118118"/>
            </a:xfrm>
            <a:prstGeom prst="triangl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2" idx="2"/>
            </p:cNvCxnSpPr>
            <p:nvPr/>
          </p:nvCxnSpPr>
          <p:spPr bwMode="auto">
            <a:xfrm rot="5400000">
              <a:off x="5102296" y="2469138"/>
              <a:ext cx="207851" cy="71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</p:cNvCxnSpPr>
            <p:nvPr/>
          </p:nvCxnSpPr>
          <p:spPr bwMode="auto">
            <a:xfrm rot="5400000">
              <a:off x="5673767" y="2484603"/>
              <a:ext cx="214261" cy="642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 bwMode="auto">
            <a:xfrm>
              <a:off x="5195520" y="3059175"/>
              <a:ext cx="575033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Store</a:t>
              </a:r>
            </a:p>
          </p:txBody>
        </p:sp>
        <p:cxnSp>
          <p:nvCxnSpPr>
            <p:cNvPr id="59" name="Straight Arrow Connector 58"/>
            <p:cNvCxnSpPr>
              <a:stCxn id="54" idx="2"/>
              <a:endCxn id="58" idx="0"/>
            </p:cNvCxnSpPr>
            <p:nvPr/>
          </p:nvCxnSpPr>
          <p:spPr bwMode="auto">
            <a:xfrm rot="16200000" flipH="1">
              <a:off x="5387857" y="2963996"/>
              <a:ext cx="186791" cy="35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 bwMode="auto">
          <a:xfrm>
            <a:off x="3057525" y="1390650"/>
            <a:ext cx="4248150" cy="649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449388" y="178435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203575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708400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211638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716463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219700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24525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227763" y="1536700"/>
            <a:ext cx="433387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7902" name="TextBox 68"/>
          <p:cNvSpPr txBox="1">
            <a:spLocks noChangeArrowheads="1"/>
          </p:cNvSpPr>
          <p:nvPr/>
        </p:nvSpPr>
        <p:spPr bwMode="auto">
          <a:xfrm>
            <a:off x="3216275" y="1031875"/>
            <a:ext cx="3890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8 </a:t>
            </a:r>
            <a:r>
              <a:rPr lang="en-CA" dirty="0" smtClean="0">
                <a:solidFill>
                  <a:srgbClr val="000000"/>
                </a:solidFill>
              </a:rPr>
              <a:t>work items for </a:t>
            </a:r>
            <a:r>
              <a:rPr lang="en-CA" dirty="0">
                <a:solidFill>
                  <a:srgbClr val="000000"/>
                </a:solidFill>
              </a:rPr>
              <a:t>vector add example</a:t>
            </a:r>
          </a:p>
        </p:txBody>
      </p:sp>
      <p:cxnSp>
        <p:nvCxnSpPr>
          <p:cNvPr id="70" name="Shape 69"/>
          <p:cNvCxnSpPr/>
          <p:nvPr/>
        </p:nvCxnSpPr>
        <p:spPr bwMode="auto">
          <a:xfrm rot="10800000" flipV="1">
            <a:off x="1797050" y="1679575"/>
            <a:ext cx="1116013" cy="1444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35013" y="2838450"/>
            <a:ext cx="579437" cy="266700"/>
            <a:chOff x="1403560" y="3717040"/>
            <a:chExt cx="1224170" cy="360050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92313" y="2857500"/>
            <a:ext cx="579437" cy="266700"/>
            <a:chOff x="1403560" y="3717040"/>
            <a:chExt cx="1224170" cy="3600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63663" y="3676650"/>
            <a:ext cx="579437" cy="266700"/>
            <a:chOff x="1403560" y="3717040"/>
            <a:chExt cx="1224170" cy="360050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54063" y="1809750"/>
            <a:ext cx="579437" cy="266700"/>
            <a:chOff x="1403560" y="3717040"/>
            <a:chExt cx="1224170" cy="360050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011363" y="1828800"/>
            <a:ext cx="579437" cy="266700"/>
            <a:chOff x="1403560" y="3717040"/>
            <a:chExt cx="1224170" cy="36005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sp>
        <p:nvSpPr>
          <p:cNvPr id="37912" name="TextBox 41"/>
          <p:cNvSpPr txBox="1">
            <a:spLocks noChangeArrowheads="1"/>
          </p:cNvSpPr>
          <p:nvPr/>
        </p:nvSpPr>
        <p:spPr bwMode="auto">
          <a:xfrm>
            <a:off x="1484313" y="3398838"/>
            <a:ext cx="319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0000"/>
                </a:solidFill>
              </a:rPr>
              <a:t>+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TextBox 72"/>
          <p:cNvSpPr txBox="1">
            <a:spLocks noChangeArrowheads="1"/>
          </p:cNvSpPr>
          <p:nvPr/>
        </p:nvSpPr>
        <p:spPr bwMode="auto">
          <a:xfrm>
            <a:off x="4375870" y="2686050"/>
            <a:ext cx="2116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400" i="1" dirty="0" smtClean="0">
                <a:solidFill>
                  <a:srgbClr val="A9432B"/>
                </a:solidFill>
              </a:rPr>
              <a:t>Work item IDs</a:t>
            </a:r>
            <a:endParaRPr lang="en-CA" sz="2400" i="1" dirty="0">
              <a:solidFill>
                <a:srgbClr val="A9432B"/>
              </a:solidFill>
            </a:endParaRPr>
          </a:p>
        </p:txBody>
      </p:sp>
      <p:cxnSp>
        <p:nvCxnSpPr>
          <p:cNvPr id="46" name="Straight Arrow Connector 74"/>
          <p:cNvCxnSpPr>
            <a:cxnSpLocks noChangeShapeType="1"/>
          </p:cNvCxnSpPr>
          <p:nvPr/>
        </p:nvCxnSpPr>
        <p:spPr bwMode="auto">
          <a:xfrm flipH="1" flipV="1">
            <a:off x="5434012" y="2209801"/>
            <a:ext cx="2" cy="47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00892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Example </a:t>
            </a:r>
            <a:r>
              <a:rPr lang="en-CA" dirty="0" err="1" smtClean="0"/>
              <a:t>Datapath</a:t>
            </a:r>
            <a:r>
              <a:rPr lang="en-CA" dirty="0" smtClean="0"/>
              <a:t> for Vector Add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>
          <a:xfrm>
            <a:off x="2990850" y="3276600"/>
            <a:ext cx="5576888" cy="2419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 smtClean="0"/>
              <a:t>On each cycle the portions of the </a:t>
            </a:r>
            <a:r>
              <a:rPr lang="en-CA" dirty="0" err="1" smtClean="0"/>
              <a:t>datapath</a:t>
            </a:r>
            <a:r>
              <a:rPr lang="en-CA" dirty="0" smtClean="0"/>
              <a:t> are processing different threads</a:t>
            </a:r>
          </a:p>
          <a:p>
            <a:pPr eaLnBrk="1" hangingPunct="1">
              <a:defRPr/>
            </a:pPr>
            <a:r>
              <a:rPr lang="en-CA" dirty="0" smtClean="0"/>
              <a:t>While thread 2 is being loaded, thread 1 is being added, and thread 0 is being stored</a:t>
            </a:r>
            <a:endParaRPr lang="en-CA" dirty="0"/>
          </a:p>
        </p:txBody>
      </p:sp>
      <p:sp>
        <p:nvSpPr>
          <p:cNvPr id="38935" name="Slide Number Placeholder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536F84-B9E9-4B63-B165-E3E5D3C3EC43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87363" y="1952625"/>
            <a:ext cx="2389187" cy="3095625"/>
            <a:chOff x="4960085" y="1821225"/>
            <a:chExt cx="1073727" cy="1785505"/>
          </a:xfrm>
        </p:grpSpPr>
        <p:sp>
          <p:nvSpPr>
            <p:cNvPr id="52" name="Rectangle 51"/>
            <p:cNvSpPr/>
            <p:nvPr/>
          </p:nvSpPr>
          <p:spPr bwMode="auto">
            <a:xfrm>
              <a:off x="4960085" y="1821225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535118" y="1833129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4" name="Flowchart: Manual Operation 53"/>
            <p:cNvSpPr/>
            <p:nvPr/>
          </p:nvSpPr>
          <p:spPr bwMode="auto">
            <a:xfrm>
              <a:off x="5167696" y="2581209"/>
              <a:ext cx="623547" cy="291175"/>
            </a:xfrm>
            <a:prstGeom prst="flowChartManualOpera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 flipV="1">
              <a:off x="5389576" y="2581209"/>
              <a:ext cx="173366" cy="118118"/>
            </a:xfrm>
            <a:prstGeom prst="triangl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2" idx="2"/>
            </p:cNvCxnSpPr>
            <p:nvPr/>
          </p:nvCxnSpPr>
          <p:spPr bwMode="auto">
            <a:xfrm rot="5400000">
              <a:off x="5102296" y="2469138"/>
              <a:ext cx="207851" cy="71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</p:cNvCxnSpPr>
            <p:nvPr/>
          </p:nvCxnSpPr>
          <p:spPr bwMode="auto">
            <a:xfrm rot="5400000">
              <a:off x="5673767" y="2484603"/>
              <a:ext cx="214261" cy="642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 bwMode="auto">
            <a:xfrm>
              <a:off x="5195520" y="3059175"/>
              <a:ext cx="575033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Store</a:t>
              </a:r>
            </a:p>
          </p:txBody>
        </p:sp>
        <p:cxnSp>
          <p:nvCxnSpPr>
            <p:cNvPr id="59" name="Straight Arrow Connector 58"/>
            <p:cNvCxnSpPr>
              <a:stCxn id="54" idx="2"/>
              <a:endCxn id="58" idx="0"/>
            </p:cNvCxnSpPr>
            <p:nvPr/>
          </p:nvCxnSpPr>
          <p:spPr bwMode="auto">
            <a:xfrm rot="16200000" flipH="1">
              <a:off x="5387857" y="2963996"/>
              <a:ext cx="186791" cy="35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 bwMode="auto">
          <a:xfrm>
            <a:off x="3057525" y="1390650"/>
            <a:ext cx="4248150" cy="649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441450" y="277495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463675" y="1790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198813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702050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206875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710113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214938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718175" y="1536700"/>
            <a:ext cx="433388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8926" name="TextBox 68"/>
          <p:cNvSpPr txBox="1">
            <a:spLocks noChangeArrowheads="1"/>
          </p:cNvSpPr>
          <p:nvPr/>
        </p:nvSpPr>
        <p:spPr bwMode="auto">
          <a:xfrm>
            <a:off x="3216275" y="1031875"/>
            <a:ext cx="3890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8 </a:t>
            </a:r>
            <a:r>
              <a:rPr lang="en-CA" dirty="0" smtClean="0">
                <a:solidFill>
                  <a:srgbClr val="000000"/>
                </a:solidFill>
              </a:rPr>
              <a:t>work items for </a:t>
            </a:r>
            <a:r>
              <a:rPr lang="en-CA" dirty="0">
                <a:solidFill>
                  <a:srgbClr val="000000"/>
                </a:solidFill>
              </a:rPr>
              <a:t>vector add example</a:t>
            </a:r>
          </a:p>
        </p:txBody>
      </p:sp>
      <p:cxnSp>
        <p:nvCxnSpPr>
          <p:cNvPr id="70" name="Shape 69"/>
          <p:cNvCxnSpPr/>
          <p:nvPr/>
        </p:nvCxnSpPr>
        <p:spPr bwMode="auto">
          <a:xfrm rot="10800000" flipV="1">
            <a:off x="1797050" y="1679575"/>
            <a:ext cx="1116013" cy="1444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35013" y="2838450"/>
            <a:ext cx="579437" cy="266700"/>
            <a:chOff x="1403560" y="3717040"/>
            <a:chExt cx="1224170" cy="360050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92313" y="2857500"/>
            <a:ext cx="579437" cy="266700"/>
            <a:chOff x="1403560" y="3717040"/>
            <a:chExt cx="1224170" cy="3600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63663" y="3676650"/>
            <a:ext cx="579437" cy="266700"/>
            <a:chOff x="1403560" y="3717040"/>
            <a:chExt cx="1224170" cy="360050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54063" y="1809750"/>
            <a:ext cx="579437" cy="266700"/>
            <a:chOff x="1403560" y="3717040"/>
            <a:chExt cx="1224170" cy="360050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011363" y="1828800"/>
            <a:ext cx="579437" cy="266700"/>
            <a:chOff x="1403560" y="3717040"/>
            <a:chExt cx="1224170" cy="36005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sp>
        <p:nvSpPr>
          <p:cNvPr id="38936" name="TextBox 41"/>
          <p:cNvSpPr txBox="1">
            <a:spLocks noChangeArrowheads="1"/>
          </p:cNvSpPr>
          <p:nvPr/>
        </p:nvSpPr>
        <p:spPr bwMode="auto">
          <a:xfrm>
            <a:off x="1484313" y="3398838"/>
            <a:ext cx="319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0000"/>
                </a:solidFill>
              </a:rPr>
              <a:t>+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TextBox 72"/>
          <p:cNvSpPr txBox="1">
            <a:spLocks noChangeArrowheads="1"/>
          </p:cNvSpPr>
          <p:nvPr/>
        </p:nvSpPr>
        <p:spPr bwMode="auto">
          <a:xfrm>
            <a:off x="4375870" y="2686050"/>
            <a:ext cx="2116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400" i="1" dirty="0" smtClean="0">
                <a:solidFill>
                  <a:srgbClr val="A9432B"/>
                </a:solidFill>
              </a:rPr>
              <a:t>Work item IDs</a:t>
            </a:r>
            <a:endParaRPr lang="en-CA" sz="2400" i="1" dirty="0">
              <a:solidFill>
                <a:srgbClr val="A9432B"/>
              </a:solidFill>
            </a:endParaRPr>
          </a:p>
        </p:txBody>
      </p:sp>
      <p:cxnSp>
        <p:nvCxnSpPr>
          <p:cNvPr id="44" name="Straight Arrow Connector 74"/>
          <p:cNvCxnSpPr>
            <a:cxnSpLocks noChangeShapeType="1"/>
          </p:cNvCxnSpPr>
          <p:nvPr/>
        </p:nvCxnSpPr>
        <p:spPr bwMode="auto">
          <a:xfrm flipH="1" flipV="1">
            <a:off x="5434012" y="2209801"/>
            <a:ext cx="2" cy="47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58535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Example </a:t>
            </a:r>
            <a:r>
              <a:rPr lang="en-CA" dirty="0" err="1" smtClean="0"/>
              <a:t>Datapath</a:t>
            </a:r>
            <a:r>
              <a:rPr lang="en-CA" dirty="0" smtClean="0"/>
              <a:t> for Vector Add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>
          <a:xfrm>
            <a:off x="2990850" y="3276600"/>
            <a:ext cx="5576888" cy="2419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 smtClean="0"/>
              <a:t>On each cycle the portions of the </a:t>
            </a:r>
            <a:r>
              <a:rPr lang="en-CA" dirty="0" err="1" smtClean="0"/>
              <a:t>datapath</a:t>
            </a:r>
            <a:r>
              <a:rPr lang="en-CA" dirty="0" smtClean="0"/>
              <a:t> are processing different threads</a:t>
            </a:r>
          </a:p>
          <a:p>
            <a:pPr eaLnBrk="1" hangingPunct="1">
              <a:defRPr/>
            </a:pPr>
            <a:r>
              <a:rPr lang="en-CA" dirty="0" smtClean="0"/>
              <a:t>While thread 2 is being loaded, thread 1 is being added, and thread 0 is being stored</a:t>
            </a:r>
            <a:endParaRPr lang="en-CA" dirty="0"/>
          </a:p>
        </p:txBody>
      </p:sp>
      <p:sp>
        <p:nvSpPr>
          <p:cNvPr id="39958" name="Slide Number Placeholder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C3C873-9DD1-4E23-A420-15F048BCCB93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87363" y="1952625"/>
            <a:ext cx="2389187" cy="3095625"/>
            <a:chOff x="4960085" y="1821225"/>
            <a:chExt cx="1073727" cy="1785505"/>
          </a:xfrm>
        </p:grpSpPr>
        <p:sp>
          <p:nvSpPr>
            <p:cNvPr id="52" name="Rectangle 51"/>
            <p:cNvSpPr/>
            <p:nvPr/>
          </p:nvSpPr>
          <p:spPr bwMode="auto">
            <a:xfrm>
              <a:off x="4960085" y="1821225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535118" y="1833129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4" name="Flowchart: Manual Operation 53"/>
            <p:cNvSpPr/>
            <p:nvPr/>
          </p:nvSpPr>
          <p:spPr bwMode="auto">
            <a:xfrm>
              <a:off x="5167696" y="2581209"/>
              <a:ext cx="623547" cy="291175"/>
            </a:xfrm>
            <a:prstGeom prst="flowChartManualOpera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 flipV="1">
              <a:off x="5389576" y="2581209"/>
              <a:ext cx="173366" cy="118118"/>
            </a:xfrm>
            <a:prstGeom prst="triangl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2" idx="2"/>
            </p:cNvCxnSpPr>
            <p:nvPr/>
          </p:nvCxnSpPr>
          <p:spPr bwMode="auto">
            <a:xfrm rot="5400000">
              <a:off x="5102296" y="2469138"/>
              <a:ext cx="207851" cy="71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</p:cNvCxnSpPr>
            <p:nvPr/>
          </p:nvCxnSpPr>
          <p:spPr bwMode="auto">
            <a:xfrm rot="5400000">
              <a:off x="5673767" y="2484603"/>
              <a:ext cx="214261" cy="642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 bwMode="auto">
            <a:xfrm>
              <a:off x="5195520" y="3059175"/>
              <a:ext cx="575033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Store</a:t>
              </a:r>
            </a:p>
          </p:txBody>
        </p:sp>
        <p:cxnSp>
          <p:nvCxnSpPr>
            <p:cNvPr id="59" name="Straight Arrow Connector 58"/>
            <p:cNvCxnSpPr>
              <a:stCxn id="54" idx="2"/>
              <a:endCxn id="58" idx="0"/>
            </p:cNvCxnSpPr>
            <p:nvPr/>
          </p:nvCxnSpPr>
          <p:spPr bwMode="auto">
            <a:xfrm rot="16200000" flipH="1">
              <a:off x="5387857" y="2963996"/>
              <a:ext cx="186791" cy="35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 bwMode="auto">
          <a:xfrm>
            <a:off x="3057525" y="1390650"/>
            <a:ext cx="4248150" cy="649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443038" y="2808288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460500" y="1831975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221038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725863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229100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733925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237163" y="1536700"/>
            <a:ext cx="433387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9949" name="TextBox 68"/>
          <p:cNvSpPr txBox="1">
            <a:spLocks noChangeArrowheads="1"/>
          </p:cNvSpPr>
          <p:nvPr/>
        </p:nvSpPr>
        <p:spPr bwMode="auto">
          <a:xfrm>
            <a:off x="3216275" y="1031875"/>
            <a:ext cx="3890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8 </a:t>
            </a:r>
            <a:r>
              <a:rPr lang="en-CA" dirty="0" smtClean="0">
                <a:solidFill>
                  <a:srgbClr val="000000"/>
                </a:solidFill>
              </a:rPr>
              <a:t>work items for </a:t>
            </a:r>
            <a:r>
              <a:rPr lang="en-CA" dirty="0">
                <a:solidFill>
                  <a:srgbClr val="000000"/>
                </a:solidFill>
              </a:rPr>
              <a:t>vector add example</a:t>
            </a:r>
          </a:p>
        </p:txBody>
      </p:sp>
      <p:cxnSp>
        <p:nvCxnSpPr>
          <p:cNvPr id="70" name="Shape 69"/>
          <p:cNvCxnSpPr/>
          <p:nvPr/>
        </p:nvCxnSpPr>
        <p:spPr bwMode="auto">
          <a:xfrm rot="10800000" flipV="1">
            <a:off x="1797050" y="1679575"/>
            <a:ext cx="1116013" cy="1444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35013" y="2838450"/>
            <a:ext cx="579437" cy="266700"/>
            <a:chOff x="1403560" y="3717040"/>
            <a:chExt cx="1224170" cy="360050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92313" y="2857500"/>
            <a:ext cx="579437" cy="266700"/>
            <a:chOff x="1403560" y="3717040"/>
            <a:chExt cx="1224170" cy="3600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63663" y="3676650"/>
            <a:ext cx="579437" cy="266700"/>
            <a:chOff x="1403560" y="3717040"/>
            <a:chExt cx="1224170" cy="360050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54063" y="1809750"/>
            <a:ext cx="579437" cy="266700"/>
            <a:chOff x="1403560" y="3717040"/>
            <a:chExt cx="1224170" cy="360050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011363" y="1828800"/>
            <a:ext cx="579437" cy="266700"/>
            <a:chOff x="1403560" y="3717040"/>
            <a:chExt cx="1224170" cy="36005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sp>
        <p:nvSpPr>
          <p:cNvPr id="39959" name="TextBox 41"/>
          <p:cNvSpPr txBox="1">
            <a:spLocks noChangeArrowheads="1"/>
          </p:cNvSpPr>
          <p:nvPr/>
        </p:nvSpPr>
        <p:spPr bwMode="auto">
          <a:xfrm>
            <a:off x="1484313" y="3398838"/>
            <a:ext cx="319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0000"/>
                </a:solidFill>
              </a:rPr>
              <a:t>+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435100" y="3668713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3" name="TextBox 72"/>
          <p:cNvSpPr txBox="1">
            <a:spLocks noChangeArrowheads="1"/>
          </p:cNvSpPr>
          <p:nvPr/>
        </p:nvSpPr>
        <p:spPr bwMode="auto">
          <a:xfrm>
            <a:off x="4375870" y="2686050"/>
            <a:ext cx="2116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400" i="1" dirty="0" smtClean="0">
                <a:solidFill>
                  <a:srgbClr val="A9432B"/>
                </a:solidFill>
              </a:rPr>
              <a:t>Work item IDs</a:t>
            </a:r>
            <a:endParaRPr lang="en-CA" sz="2400" i="1" dirty="0">
              <a:solidFill>
                <a:srgbClr val="A9432B"/>
              </a:solidFill>
            </a:endParaRPr>
          </a:p>
        </p:txBody>
      </p:sp>
      <p:cxnSp>
        <p:nvCxnSpPr>
          <p:cNvPr id="44" name="Straight Arrow Connector 74"/>
          <p:cNvCxnSpPr>
            <a:cxnSpLocks noChangeShapeType="1"/>
          </p:cNvCxnSpPr>
          <p:nvPr/>
        </p:nvCxnSpPr>
        <p:spPr bwMode="auto">
          <a:xfrm flipH="1" flipV="1">
            <a:off x="5434012" y="2209801"/>
            <a:ext cx="2" cy="47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852477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Example </a:t>
            </a:r>
            <a:r>
              <a:rPr lang="en-CA" dirty="0" err="1" smtClean="0"/>
              <a:t>Datapath</a:t>
            </a:r>
            <a:r>
              <a:rPr lang="en-CA" dirty="0" smtClean="0"/>
              <a:t> for Vector Add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>
          <a:xfrm>
            <a:off x="2990850" y="3276600"/>
            <a:ext cx="5576888" cy="2419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 smtClean="0"/>
              <a:t>On each cycle the portions of the </a:t>
            </a:r>
            <a:r>
              <a:rPr lang="en-CA" dirty="0" err="1" smtClean="0"/>
              <a:t>datapath</a:t>
            </a:r>
            <a:r>
              <a:rPr lang="en-CA" dirty="0" smtClean="0"/>
              <a:t> are processing different threads</a:t>
            </a:r>
          </a:p>
          <a:p>
            <a:pPr eaLnBrk="1" hangingPunct="1">
              <a:defRPr/>
            </a:pPr>
            <a:r>
              <a:rPr lang="en-CA" dirty="0" smtClean="0"/>
              <a:t>While thread 2 is being loaded, thread 1 is being added, and thread 0 is being stored</a:t>
            </a:r>
            <a:endParaRPr lang="en-CA" dirty="0"/>
          </a:p>
        </p:txBody>
      </p:sp>
      <p:sp>
        <p:nvSpPr>
          <p:cNvPr id="40981" name="Slide Number Placeholder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2E22D0-2961-462E-A740-D612B29C1892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87363" y="1952625"/>
            <a:ext cx="2389187" cy="3095625"/>
            <a:chOff x="4960085" y="1821225"/>
            <a:chExt cx="1073727" cy="1785505"/>
          </a:xfrm>
        </p:grpSpPr>
        <p:sp>
          <p:nvSpPr>
            <p:cNvPr id="52" name="Rectangle 51"/>
            <p:cNvSpPr/>
            <p:nvPr/>
          </p:nvSpPr>
          <p:spPr bwMode="auto">
            <a:xfrm>
              <a:off x="4960085" y="1821225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535118" y="1833129"/>
              <a:ext cx="498694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54" name="Flowchart: Manual Operation 53"/>
            <p:cNvSpPr/>
            <p:nvPr/>
          </p:nvSpPr>
          <p:spPr bwMode="auto">
            <a:xfrm>
              <a:off x="5167696" y="2581209"/>
              <a:ext cx="623547" cy="291175"/>
            </a:xfrm>
            <a:prstGeom prst="flowChartManualOperat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 flipV="1">
              <a:off x="5389576" y="2581209"/>
              <a:ext cx="173366" cy="118118"/>
            </a:xfrm>
            <a:prstGeom prst="triangl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2" idx="2"/>
            </p:cNvCxnSpPr>
            <p:nvPr/>
          </p:nvCxnSpPr>
          <p:spPr bwMode="auto">
            <a:xfrm rot="5400000">
              <a:off x="5102296" y="2469138"/>
              <a:ext cx="207851" cy="71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</p:cNvCxnSpPr>
            <p:nvPr/>
          </p:nvCxnSpPr>
          <p:spPr bwMode="auto">
            <a:xfrm rot="5400000">
              <a:off x="5673767" y="2484603"/>
              <a:ext cx="214261" cy="642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 bwMode="auto">
            <a:xfrm>
              <a:off x="5195520" y="3059175"/>
              <a:ext cx="575033" cy="547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Store</a:t>
              </a:r>
            </a:p>
          </p:txBody>
        </p:sp>
        <p:cxnSp>
          <p:nvCxnSpPr>
            <p:cNvPr id="59" name="Straight Arrow Connector 58"/>
            <p:cNvCxnSpPr>
              <a:stCxn id="54" idx="2"/>
              <a:endCxn id="58" idx="0"/>
            </p:cNvCxnSpPr>
            <p:nvPr/>
          </p:nvCxnSpPr>
          <p:spPr bwMode="auto">
            <a:xfrm rot="16200000" flipH="1">
              <a:off x="5387857" y="2963996"/>
              <a:ext cx="186791" cy="35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 bwMode="auto">
          <a:xfrm>
            <a:off x="3057525" y="1390650"/>
            <a:ext cx="4248150" cy="649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431925" y="2801938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454150" y="1819275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30563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733800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238625" y="153670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741863" y="1536700"/>
            <a:ext cx="433387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40972" name="TextBox 68"/>
          <p:cNvSpPr txBox="1">
            <a:spLocks noChangeArrowheads="1"/>
          </p:cNvSpPr>
          <p:nvPr/>
        </p:nvSpPr>
        <p:spPr bwMode="auto">
          <a:xfrm>
            <a:off x="3216275" y="1031875"/>
            <a:ext cx="3890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8 </a:t>
            </a:r>
            <a:r>
              <a:rPr lang="en-CA" dirty="0" smtClean="0">
                <a:solidFill>
                  <a:srgbClr val="000000"/>
                </a:solidFill>
              </a:rPr>
              <a:t>work items for </a:t>
            </a:r>
            <a:r>
              <a:rPr lang="en-CA" dirty="0">
                <a:solidFill>
                  <a:srgbClr val="000000"/>
                </a:solidFill>
              </a:rPr>
              <a:t>vector add example</a:t>
            </a:r>
          </a:p>
        </p:txBody>
      </p:sp>
      <p:cxnSp>
        <p:nvCxnSpPr>
          <p:cNvPr id="70" name="Shape 69"/>
          <p:cNvCxnSpPr/>
          <p:nvPr/>
        </p:nvCxnSpPr>
        <p:spPr bwMode="auto">
          <a:xfrm rot="10800000" flipV="1">
            <a:off x="1797050" y="1679575"/>
            <a:ext cx="1116013" cy="1444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35013" y="2838450"/>
            <a:ext cx="579437" cy="266700"/>
            <a:chOff x="1403560" y="3717040"/>
            <a:chExt cx="1224170" cy="360050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92313" y="2857500"/>
            <a:ext cx="579437" cy="266700"/>
            <a:chOff x="1403560" y="3717040"/>
            <a:chExt cx="1224170" cy="3600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63663" y="3676650"/>
            <a:ext cx="579437" cy="266700"/>
            <a:chOff x="1403560" y="3717040"/>
            <a:chExt cx="1224170" cy="360050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54063" y="1809750"/>
            <a:ext cx="579437" cy="266700"/>
            <a:chOff x="1403560" y="3717040"/>
            <a:chExt cx="1224170" cy="360050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011363" y="1828800"/>
            <a:ext cx="579437" cy="266700"/>
            <a:chOff x="1403560" y="3717040"/>
            <a:chExt cx="1224170" cy="36005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403560" y="3717040"/>
              <a:ext cx="1224170" cy="360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 bwMode="auto">
            <a:xfrm rot="5400000">
              <a:off x="1403116" y="3762491"/>
              <a:ext cx="289325" cy="28843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CA">
                <a:solidFill>
                  <a:prstClr val="black"/>
                </a:solidFill>
              </a:endParaRPr>
            </a:p>
          </p:txBody>
        </p:sp>
      </p:grpSp>
      <p:sp>
        <p:nvSpPr>
          <p:cNvPr id="40982" name="TextBox 41"/>
          <p:cNvSpPr txBox="1">
            <a:spLocks noChangeArrowheads="1"/>
          </p:cNvSpPr>
          <p:nvPr/>
        </p:nvSpPr>
        <p:spPr bwMode="auto">
          <a:xfrm>
            <a:off x="1484313" y="3398838"/>
            <a:ext cx="319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0000"/>
                </a:solidFill>
              </a:rPr>
              <a:t>+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441450" y="4857750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449388" y="3654425"/>
            <a:ext cx="4318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0442" y="5623133"/>
            <a:ext cx="7810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Silicon used efficiently at steady-state</a:t>
            </a:r>
            <a:endParaRPr lang="en-US" sz="2800" b="1" dirty="0"/>
          </a:p>
        </p:txBody>
      </p:sp>
      <p:sp>
        <p:nvSpPr>
          <p:cNvPr id="44" name="TextBox 72"/>
          <p:cNvSpPr txBox="1">
            <a:spLocks noChangeArrowheads="1"/>
          </p:cNvSpPr>
          <p:nvPr/>
        </p:nvSpPr>
        <p:spPr bwMode="auto">
          <a:xfrm>
            <a:off x="4375870" y="2686050"/>
            <a:ext cx="2116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400" i="1" dirty="0" smtClean="0">
                <a:solidFill>
                  <a:srgbClr val="A9432B"/>
                </a:solidFill>
              </a:rPr>
              <a:t>Work item IDs</a:t>
            </a:r>
            <a:endParaRPr lang="en-CA" sz="2400" i="1" dirty="0">
              <a:solidFill>
                <a:srgbClr val="A9432B"/>
              </a:solidFill>
            </a:endParaRPr>
          </a:p>
        </p:txBody>
      </p:sp>
      <p:cxnSp>
        <p:nvCxnSpPr>
          <p:cNvPr id="45" name="Straight Arrow Connector 74"/>
          <p:cNvCxnSpPr>
            <a:cxnSpLocks noChangeShapeType="1"/>
          </p:cNvCxnSpPr>
          <p:nvPr/>
        </p:nvCxnSpPr>
        <p:spPr bwMode="auto">
          <a:xfrm flipH="1" flipV="1">
            <a:off x="5434012" y="2209801"/>
            <a:ext cx="2" cy="47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88528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err="1" smtClean="0"/>
              <a:t>Datapath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Compiler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3352" y="1493325"/>
            <a:ext cx="7691451" cy="1628538"/>
            <a:chOff x="609600" y="1500871"/>
            <a:chExt cx="7691451" cy="1628538"/>
          </a:xfrm>
        </p:grpSpPr>
        <p:sp>
          <p:nvSpPr>
            <p:cNvPr id="32" name="Right Arrow 31"/>
            <p:cNvSpPr/>
            <p:nvPr/>
          </p:nvSpPr>
          <p:spPr bwMode="auto">
            <a:xfrm>
              <a:off x="2971800" y="2400300"/>
              <a:ext cx="381000" cy="381000"/>
            </a:xfrm>
            <a:prstGeom prst="rightArrow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ight Arrow 32"/>
            <p:cNvSpPr/>
            <p:nvPr/>
          </p:nvSpPr>
          <p:spPr bwMode="auto">
            <a:xfrm>
              <a:off x="5410200" y="2400300"/>
              <a:ext cx="381000" cy="381000"/>
            </a:xfrm>
            <a:prstGeom prst="rightArrow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657600" y="2181170"/>
              <a:ext cx="1371600" cy="819259"/>
            </a:xfrm>
            <a:prstGeom prst="rect">
              <a:avLst/>
            </a:prstGeom>
            <a:gradFill flip="none" rotWithShape="1">
              <a:gsLst>
                <a:gs pos="0">
                  <a:srgbClr val="00AEEF">
                    <a:tint val="66000"/>
                    <a:satMod val="160000"/>
                  </a:srgbClr>
                </a:gs>
                <a:gs pos="50000">
                  <a:srgbClr val="00AEEF">
                    <a:tint val="44500"/>
                    <a:satMod val="160000"/>
                  </a:srgbClr>
                </a:gs>
                <a:gs pos="100000">
                  <a:srgbClr val="00AEE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AOC</a:t>
              </a:r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09771" y="2181171"/>
              <a:ext cx="2191280" cy="819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6096000" y="1500871"/>
              <a:ext cx="2191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FPGA Programming File</a:t>
              </a:r>
              <a:endParaRPr lang="en-US" dirty="0"/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717933" y="2052191"/>
              <a:ext cx="201512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800" b="1" dirty="0" smtClean="0">
                  <a:solidFill>
                    <a:srgbClr val="3333CC"/>
                  </a:solidFill>
                  <a:latin typeface="Consolas" pitchFamily="49" charset="0"/>
                </a:rPr>
                <a:t>kernel</a:t>
              </a:r>
              <a:r>
                <a:rPr lang="en-US" sz="800" dirty="0" smtClean="0">
                  <a:solidFill>
                    <a:srgbClr val="646B86"/>
                  </a:solidFill>
                  <a:latin typeface="Consolas" pitchFamily="49" charset="0"/>
                </a:rPr>
                <a:t> 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void</a:t>
              </a:r>
            </a:p>
            <a:p>
              <a:pPr>
                <a:defRPr/>
              </a:pPr>
              <a:r>
                <a:rPr lang="en-US" sz="800" dirty="0" smtClean="0">
                  <a:solidFill>
                    <a:prstClr val="black"/>
                  </a:solidFill>
                  <a:latin typeface="Consolas" pitchFamily="49" charset="0"/>
                </a:rPr>
                <a:t>sum(</a:t>
              </a:r>
              <a:r>
                <a:rPr lang="en-US" sz="800" b="1" dirty="0" smtClean="0">
                  <a:solidFill>
                    <a:srgbClr val="3333CC"/>
                  </a:solidFill>
                  <a:latin typeface="Consolas" pitchFamily="49" charset="0"/>
                </a:rPr>
                <a:t>global</a:t>
              </a:r>
              <a:r>
                <a:rPr lang="en-US" sz="800" dirty="0" smtClean="0">
                  <a:solidFill>
                    <a:srgbClr val="646B86"/>
                  </a:solidFill>
                  <a:latin typeface="Consolas" pitchFamily="49" charset="0"/>
                </a:rPr>
                <a:t> 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float *a,</a:t>
              </a:r>
            </a:p>
            <a:p>
              <a:pPr>
                <a:defRPr/>
              </a:pPr>
              <a:r>
                <a:rPr lang="en-US" sz="800" b="1" dirty="0">
                  <a:solidFill>
                    <a:srgbClr val="646B86"/>
                  </a:solidFill>
                  <a:latin typeface="Consolas" pitchFamily="49" charset="0"/>
                </a:rPr>
                <a:t>    </a:t>
              </a:r>
              <a:r>
                <a:rPr lang="en-US" sz="800" b="1" dirty="0" smtClean="0">
                  <a:solidFill>
                    <a:srgbClr val="3333CC"/>
                  </a:solidFill>
                  <a:latin typeface="Consolas" pitchFamily="49" charset="0"/>
                </a:rPr>
                <a:t>global</a:t>
              </a:r>
              <a:r>
                <a:rPr lang="en-US" sz="800" dirty="0" smtClean="0">
                  <a:solidFill>
                    <a:srgbClr val="646B86"/>
                  </a:solidFill>
                  <a:latin typeface="Consolas" pitchFamily="49" charset="0"/>
                </a:rPr>
                <a:t> 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float *b,</a:t>
              </a:r>
            </a:p>
            <a:p>
              <a:pPr>
                <a:defRPr/>
              </a:pPr>
              <a:r>
                <a:rPr lang="en-US" sz="800" b="1" dirty="0">
                  <a:solidFill>
                    <a:srgbClr val="646B86"/>
                  </a:solidFill>
                  <a:latin typeface="Consolas" pitchFamily="49" charset="0"/>
                </a:rPr>
                <a:t>    </a:t>
              </a:r>
              <a:r>
                <a:rPr lang="en-US" sz="800" b="1" dirty="0" smtClean="0">
                  <a:solidFill>
                    <a:srgbClr val="3333CC"/>
                  </a:solidFill>
                  <a:latin typeface="Consolas" pitchFamily="49" charset="0"/>
                </a:rPr>
                <a:t>global</a:t>
              </a:r>
              <a:r>
                <a:rPr lang="en-US" sz="800" dirty="0" smtClean="0">
                  <a:solidFill>
                    <a:srgbClr val="646B86"/>
                  </a:solidFill>
                  <a:latin typeface="Consolas" pitchFamily="49" charset="0"/>
                </a:rPr>
                <a:t> 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float </a:t>
              </a:r>
              <a:r>
                <a:rPr lang="en-US" sz="800" dirty="0" smtClean="0">
                  <a:solidFill>
                    <a:prstClr val="black"/>
                  </a:solidFill>
                  <a:latin typeface="Consolas" pitchFamily="49" charset="0"/>
                </a:rPr>
                <a:t>*c)</a:t>
              </a:r>
              <a:endParaRPr lang="en-US" sz="800" dirty="0">
                <a:solidFill>
                  <a:prstClr val="black"/>
                </a:solidFill>
                <a:latin typeface="Consolas" pitchFamily="49" charset="0"/>
              </a:endParaRPr>
            </a:p>
            <a:p>
              <a:pPr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  </a:t>
              </a:r>
              <a:r>
                <a:rPr lang="en-US" sz="800" dirty="0" err="1">
                  <a:solidFill>
                    <a:prstClr val="black"/>
                  </a:solidFill>
                  <a:latin typeface="Consolas" pitchFamily="49" charset="0"/>
                </a:rPr>
                <a:t>int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 </a:t>
              </a:r>
              <a:r>
                <a:rPr lang="en-US" sz="800" dirty="0" err="1">
                  <a:solidFill>
                    <a:prstClr val="black"/>
                  </a:solidFill>
                  <a:latin typeface="Consolas" pitchFamily="49" charset="0"/>
                </a:rPr>
                <a:t>gid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 = </a:t>
              </a:r>
              <a:r>
                <a:rPr lang="en-US" sz="800" dirty="0" err="1">
                  <a:solidFill>
                    <a:srgbClr val="C00000"/>
                  </a:solidFill>
                  <a:latin typeface="Consolas" pitchFamily="49" charset="0"/>
                </a:rPr>
                <a:t>get_global_id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(0);</a:t>
              </a:r>
            </a:p>
            <a:p>
              <a:pPr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  </a:t>
              </a:r>
              <a:r>
                <a:rPr lang="en-US" sz="800" dirty="0" smtClean="0">
                  <a:solidFill>
                    <a:prstClr val="black"/>
                  </a:solidFill>
                  <a:latin typeface="Consolas" pitchFamily="49" charset="0"/>
                </a:rPr>
                <a:t>c[</a:t>
              </a:r>
              <a:r>
                <a:rPr lang="en-US" sz="800" dirty="0" err="1" smtClean="0">
                  <a:solidFill>
                    <a:prstClr val="black"/>
                  </a:solidFill>
                  <a:latin typeface="Consolas" pitchFamily="49" charset="0"/>
                </a:rPr>
                <a:t>gid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] = a[</a:t>
              </a:r>
              <a:r>
                <a:rPr lang="en-US" sz="800" dirty="0" err="1">
                  <a:solidFill>
                    <a:prstClr val="black"/>
                  </a:solidFill>
                  <a:latin typeface="Consolas" pitchFamily="49" charset="0"/>
                </a:rPr>
                <a:t>gid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] + b[</a:t>
              </a:r>
              <a:r>
                <a:rPr lang="en-US" sz="800" dirty="0" err="1">
                  <a:solidFill>
                    <a:prstClr val="black"/>
                  </a:solidFill>
                  <a:latin typeface="Consolas" pitchFamily="49" charset="0"/>
                </a:rPr>
                <a:t>gid</a:t>
              </a: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];</a:t>
              </a:r>
            </a:p>
            <a:p>
              <a:pPr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" y="1611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168806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Altera Offline Compiler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2133" y="2991962"/>
            <a:ext cx="6934200" cy="1822242"/>
            <a:chOff x="990600" y="3000429"/>
            <a:chExt cx="6934200" cy="182224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990600" y="3429000"/>
              <a:ext cx="6934200" cy="13936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1850" y="3569715"/>
              <a:ext cx="1048150" cy="104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sp>
          <p:nvSpPr>
            <p:cNvPr id="17" name="Rectangle 16"/>
            <p:cNvSpPr/>
            <p:nvPr/>
          </p:nvSpPr>
          <p:spPr bwMode="auto">
            <a:xfrm>
              <a:off x="4154581" y="3555113"/>
              <a:ext cx="1048150" cy="1048150"/>
            </a:xfrm>
            <a:prstGeom prst="rect">
              <a:avLst/>
            </a:prstGeom>
            <a:gradFill flip="none" rotWithShape="1">
              <a:gsLst>
                <a:gs pos="0">
                  <a:srgbClr val="00AEEF">
                    <a:tint val="66000"/>
                    <a:satMod val="160000"/>
                  </a:srgbClr>
                </a:gs>
                <a:gs pos="50000">
                  <a:srgbClr val="00AEEF">
                    <a:tint val="44500"/>
                    <a:satMod val="160000"/>
                  </a:srgbClr>
                </a:gs>
                <a:gs pos="100000">
                  <a:srgbClr val="00AEE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LLC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>
              <a:off x="3786468" y="3903290"/>
              <a:ext cx="323850" cy="381000"/>
            </a:xfrm>
            <a:prstGeom prst="rightArrow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Flowchart: Document 18"/>
            <p:cNvSpPr/>
            <p:nvPr/>
          </p:nvSpPr>
          <p:spPr bwMode="auto">
            <a:xfrm>
              <a:off x="5612464" y="3816904"/>
              <a:ext cx="533400" cy="609600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6190850" y="3888688"/>
              <a:ext cx="323850" cy="381000"/>
            </a:xfrm>
            <a:prstGeom prst="rightArrow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685650" y="3569715"/>
              <a:ext cx="1048150" cy="1048150"/>
            </a:xfrm>
            <a:prstGeom prst="rect">
              <a:avLst/>
            </a:prstGeom>
            <a:gradFill flip="none" rotWithShape="1">
              <a:gsLst>
                <a:gs pos="0">
                  <a:srgbClr val="00AEEF">
                    <a:tint val="66000"/>
                    <a:satMod val="160000"/>
                  </a:srgbClr>
                </a:gs>
                <a:gs pos="50000">
                  <a:srgbClr val="00AEEF">
                    <a:tint val="44500"/>
                    <a:satMod val="160000"/>
                  </a:srgbClr>
                </a:gs>
                <a:gs pos="100000">
                  <a:srgbClr val="00AEE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OPT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187104" y="3569715"/>
              <a:ext cx="1048150" cy="1048150"/>
            </a:xfrm>
            <a:prstGeom prst="rect">
              <a:avLst/>
            </a:prstGeom>
            <a:gradFill flip="none" rotWithShape="1">
              <a:gsLst>
                <a:gs pos="0">
                  <a:srgbClr val="00AEEF">
                    <a:tint val="66000"/>
                    <a:satMod val="160000"/>
                  </a:srgbClr>
                </a:gs>
                <a:gs pos="50000">
                  <a:srgbClr val="00AEEF">
                    <a:tint val="44500"/>
                    <a:satMod val="160000"/>
                  </a:srgbClr>
                </a:gs>
                <a:gs pos="100000">
                  <a:srgbClr val="00AEE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Clang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>
              <a:off x="2319928" y="3903290"/>
              <a:ext cx="323850" cy="381000"/>
            </a:xfrm>
            <a:prstGeom prst="rightArrow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>
              <a:off x="5238190" y="3903290"/>
              <a:ext cx="323850" cy="381000"/>
            </a:xfrm>
            <a:prstGeom prst="rightArrow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H="1">
              <a:off x="990600" y="3000429"/>
              <a:ext cx="2667000" cy="4285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333600" y="3207304"/>
              <a:ext cx="11811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Verilog Design File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029200" y="3000429"/>
              <a:ext cx="2895600" cy="4285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1178637" y="4609398"/>
            <a:ext cx="4051086" cy="1935335"/>
            <a:chOff x="1187104" y="4617865"/>
            <a:chExt cx="4051086" cy="193533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187104" y="4953000"/>
              <a:ext cx="4051086" cy="16002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1711179" y="4617865"/>
              <a:ext cx="0" cy="33513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1295400" y="5105400"/>
              <a:ext cx="3810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Frontend</a:t>
              </a:r>
            </a:p>
            <a:p>
              <a:endParaRPr lang="en-US" dirty="0"/>
            </a:p>
            <a:p>
              <a:r>
                <a:rPr lang="en-US" sz="1400" dirty="0" smtClean="0"/>
                <a:t>Parses </a:t>
              </a:r>
              <a:r>
                <a:rPr lang="en-US" sz="1400" dirty="0" err="1" smtClean="0"/>
                <a:t>OpenCL</a:t>
              </a:r>
              <a:r>
                <a:rPr lang="en-US" sz="1400" dirty="0" smtClean="0"/>
                <a:t> extensions and </a:t>
              </a:r>
              <a:r>
                <a:rPr lang="en-US" sz="1400" dirty="0" err="1" smtClean="0"/>
                <a:t>intrinsics</a:t>
              </a:r>
              <a:r>
                <a:rPr lang="en-US" sz="1400" dirty="0" smtClean="0"/>
                <a:t> to produce LLVM IR</a:t>
              </a:r>
              <a:endParaRPr lang="en-US" sz="1400" dirty="0"/>
            </a:p>
          </p:txBody>
        </p:sp>
      </p:grpSp>
      <p:sp>
        <p:nvSpPr>
          <p:cNvPr id="43" name="Rectangle 42"/>
          <p:cNvSpPr/>
          <p:nvPr/>
        </p:nvSpPr>
        <p:spPr bwMode="auto">
          <a:xfrm>
            <a:off x="1178637" y="3561248"/>
            <a:ext cx="1048150" cy="104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78637" y="3561248"/>
            <a:ext cx="4051086" cy="2983485"/>
            <a:chOff x="1178637" y="3561248"/>
            <a:chExt cx="4051086" cy="298348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677183" y="3561248"/>
              <a:ext cx="1048150" cy="10481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OPT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178637" y="4944533"/>
              <a:ext cx="4051086" cy="16002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6933" y="5096933"/>
              <a:ext cx="3810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Middle end</a:t>
              </a:r>
            </a:p>
            <a:p>
              <a:endParaRPr lang="en-US" dirty="0"/>
            </a:p>
            <a:p>
              <a:r>
                <a:rPr lang="en-US" sz="1400" dirty="0" smtClean="0"/>
                <a:t>Clang –O3 optimizations followed by numerous custom passes to target the FPGA architecture</a:t>
              </a:r>
              <a:endParaRPr lang="en-US" sz="1400" dirty="0"/>
            </a:p>
          </p:txBody>
        </p:sp>
        <p:cxnSp>
          <p:nvCxnSpPr>
            <p:cNvPr id="51" name="Straight Connector 50"/>
            <p:cNvCxnSpPr>
              <a:stCxn id="48" idx="2"/>
              <a:endCxn id="49" idx="0"/>
            </p:cNvCxnSpPr>
            <p:nvPr/>
          </p:nvCxnSpPr>
          <p:spPr bwMode="auto">
            <a:xfrm>
              <a:off x="3201258" y="4609398"/>
              <a:ext cx="2922" cy="33513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1178637" y="3546646"/>
            <a:ext cx="4051086" cy="2998087"/>
            <a:chOff x="1187104" y="3555113"/>
            <a:chExt cx="4051086" cy="2998087"/>
          </a:xfrm>
        </p:grpSpPr>
        <p:sp>
          <p:nvSpPr>
            <p:cNvPr id="53" name="Rectangle 52"/>
            <p:cNvSpPr/>
            <p:nvPr/>
          </p:nvSpPr>
          <p:spPr bwMode="auto">
            <a:xfrm>
              <a:off x="4154581" y="3555113"/>
              <a:ext cx="1048150" cy="10481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LLC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187104" y="4953000"/>
              <a:ext cx="4051086" cy="16002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95400" y="5105400"/>
              <a:ext cx="3810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Backend</a:t>
              </a:r>
            </a:p>
            <a:p>
              <a:endParaRPr lang="en-US" dirty="0"/>
            </a:p>
            <a:p>
              <a:r>
                <a:rPr lang="en-US" sz="1400" dirty="0" smtClean="0"/>
                <a:t>Creates and schedules an elastic pipelined </a:t>
              </a:r>
              <a:r>
                <a:rPr lang="en-US" sz="1400" dirty="0" err="1" smtClean="0"/>
                <a:t>datapath</a:t>
              </a:r>
              <a:r>
                <a:rPr lang="en-US" sz="1400" dirty="0" smtClean="0"/>
                <a:t> and produces Verilog HDL</a:t>
              </a:r>
              <a:endParaRPr lang="en-US" sz="1400" dirty="0"/>
            </a:p>
          </p:txBody>
        </p:sp>
        <p:cxnSp>
          <p:nvCxnSpPr>
            <p:cNvPr id="56" name="Straight Connector 55"/>
            <p:cNvCxnSpPr>
              <a:stCxn id="53" idx="2"/>
            </p:cNvCxnSpPr>
            <p:nvPr/>
          </p:nvCxnSpPr>
          <p:spPr bwMode="auto">
            <a:xfrm>
              <a:off x="4678656" y="4603263"/>
              <a:ext cx="0" cy="34973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260527" y="4989493"/>
            <a:ext cx="8566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LLVM IR is used to describe a custom architecture specific to the program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92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Dealing with Resource Constraints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Branch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88125"/>
            <a:ext cx="698500" cy="282575"/>
          </a:xfrm>
        </p:spPr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Conversion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7" y="1095375"/>
            <a:ext cx="4283354" cy="46417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015831" y="1773199"/>
            <a:ext cx="1343025" cy="3073400"/>
            <a:chOff x="3001" y="1193"/>
            <a:chExt cx="846" cy="1936"/>
          </a:xfrm>
        </p:grpSpPr>
        <p:sp>
          <p:nvSpPr>
            <p:cNvPr id="7" name="Rectangle 59"/>
            <p:cNvSpPr>
              <a:spLocks noChangeArrowheads="1"/>
            </p:cNvSpPr>
            <p:nvPr/>
          </p:nvSpPr>
          <p:spPr bwMode="auto">
            <a:xfrm>
              <a:off x="3170" y="1193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3170" y="1629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Branch</a:t>
              </a: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3339" y="2064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A: True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66"/>
            <p:cNvSpPr>
              <a:spLocks noChangeArrowheads="1"/>
            </p:cNvSpPr>
            <p:nvPr/>
          </p:nvSpPr>
          <p:spPr bwMode="auto">
            <a:xfrm>
              <a:off x="3001" y="2499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B: False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67"/>
            <p:cNvSpPr>
              <a:spLocks noChangeArrowheads="1"/>
            </p:cNvSpPr>
            <p:nvPr/>
          </p:nvSpPr>
          <p:spPr bwMode="auto">
            <a:xfrm>
              <a:off x="3170" y="2935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AutoShape 68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3312" y="1508"/>
              <a:ext cx="2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75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5400000">
              <a:off x="3011" y="2076"/>
              <a:ext cx="658" cy="169"/>
            </a:xfrm>
            <a:prstGeom prst="curvedConnector3">
              <a:avLst>
                <a:gd name="adj1" fmla="val 2006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76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rot="16200000" flipH="1">
              <a:off x="3397" y="1859"/>
              <a:ext cx="223" cy="169"/>
            </a:xfrm>
            <a:prstGeom prst="curvedConnector3">
              <a:avLst>
                <a:gd name="adj1" fmla="val 4977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77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5400000">
              <a:off x="3179" y="2512"/>
              <a:ext cx="659" cy="169"/>
            </a:xfrm>
            <a:prstGeom prst="curvedConnector3">
              <a:avLst>
                <a:gd name="adj1" fmla="val 8285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78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 rot="16200000" flipH="1">
              <a:off x="3228" y="2729"/>
              <a:ext cx="224" cy="169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620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Conversion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7" y="1095375"/>
            <a:ext cx="4283354" cy="46417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control flow to conditionally executed basic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015831" y="1773199"/>
            <a:ext cx="1343025" cy="3073400"/>
            <a:chOff x="3001" y="1193"/>
            <a:chExt cx="846" cy="1936"/>
          </a:xfrm>
        </p:grpSpPr>
        <p:sp>
          <p:nvSpPr>
            <p:cNvPr id="7" name="Rectangle 59"/>
            <p:cNvSpPr>
              <a:spLocks noChangeArrowheads="1"/>
            </p:cNvSpPr>
            <p:nvPr/>
          </p:nvSpPr>
          <p:spPr bwMode="auto">
            <a:xfrm>
              <a:off x="3170" y="1193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3170" y="1629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Branch</a:t>
              </a: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3339" y="2064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A: True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66"/>
            <p:cNvSpPr>
              <a:spLocks noChangeArrowheads="1"/>
            </p:cNvSpPr>
            <p:nvPr/>
          </p:nvSpPr>
          <p:spPr bwMode="auto">
            <a:xfrm>
              <a:off x="3001" y="2499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B: False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67"/>
            <p:cNvSpPr>
              <a:spLocks noChangeArrowheads="1"/>
            </p:cNvSpPr>
            <p:nvPr/>
          </p:nvSpPr>
          <p:spPr bwMode="auto">
            <a:xfrm>
              <a:off x="3170" y="2935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AutoShape 68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3312" y="1508"/>
              <a:ext cx="2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75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5400000">
              <a:off x="3011" y="2076"/>
              <a:ext cx="658" cy="169"/>
            </a:xfrm>
            <a:prstGeom prst="curvedConnector3">
              <a:avLst>
                <a:gd name="adj1" fmla="val 2006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76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rot="16200000" flipH="1">
              <a:off x="3397" y="1859"/>
              <a:ext cx="223" cy="169"/>
            </a:xfrm>
            <a:prstGeom prst="curvedConnector3">
              <a:avLst>
                <a:gd name="adj1" fmla="val 4977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77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5400000">
              <a:off x="3179" y="2512"/>
              <a:ext cx="659" cy="169"/>
            </a:xfrm>
            <a:prstGeom prst="curvedConnector3">
              <a:avLst>
                <a:gd name="adj1" fmla="val 8285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78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 rot="16200000" flipH="1">
              <a:off x="3228" y="2729"/>
              <a:ext cx="224" cy="169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961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Conversion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7" y="1095375"/>
            <a:ext cx="4283354" cy="46417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control flow to conditionally executed basic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Predicate instructions</a:t>
            </a:r>
          </a:p>
          <a:p>
            <a:pPr marL="857250" lvl="1" indent="-457200"/>
            <a:r>
              <a:rPr lang="en-US" dirty="0" smtClean="0"/>
              <a:t>A is predicated if the branch was false and vice-versa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015831" y="1773199"/>
            <a:ext cx="1343025" cy="3073400"/>
            <a:chOff x="3001" y="1193"/>
            <a:chExt cx="846" cy="1936"/>
          </a:xfrm>
        </p:grpSpPr>
        <p:sp>
          <p:nvSpPr>
            <p:cNvPr id="7" name="Rectangle 59"/>
            <p:cNvSpPr>
              <a:spLocks noChangeArrowheads="1"/>
            </p:cNvSpPr>
            <p:nvPr/>
          </p:nvSpPr>
          <p:spPr bwMode="auto">
            <a:xfrm>
              <a:off x="3170" y="1193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3170" y="1629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Branch</a:t>
              </a: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3339" y="2064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A: True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66"/>
            <p:cNvSpPr>
              <a:spLocks noChangeArrowheads="1"/>
            </p:cNvSpPr>
            <p:nvPr/>
          </p:nvSpPr>
          <p:spPr bwMode="auto">
            <a:xfrm>
              <a:off x="3001" y="2499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B: False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67"/>
            <p:cNvSpPr>
              <a:spLocks noChangeArrowheads="1"/>
            </p:cNvSpPr>
            <p:nvPr/>
          </p:nvSpPr>
          <p:spPr bwMode="auto">
            <a:xfrm>
              <a:off x="3170" y="2935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AutoShape 68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3312" y="1508"/>
              <a:ext cx="2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75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5400000">
              <a:off x="3011" y="2076"/>
              <a:ext cx="658" cy="169"/>
            </a:xfrm>
            <a:prstGeom prst="curvedConnector3">
              <a:avLst>
                <a:gd name="adj1" fmla="val 2006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76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rot="16200000" flipH="1">
              <a:off x="3397" y="1859"/>
              <a:ext cx="223" cy="169"/>
            </a:xfrm>
            <a:prstGeom prst="curvedConnector3">
              <a:avLst>
                <a:gd name="adj1" fmla="val 4977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77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5400000">
              <a:off x="3179" y="2512"/>
              <a:ext cx="659" cy="169"/>
            </a:xfrm>
            <a:prstGeom prst="curvedConnector3">
              <a:avLst>
                <a:gd name="adj1" fmla="val 8285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78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 rot="16200000" flipH="1">
              <a:off x="3228" y="2729"/>
              <a:ext cx="224" cy="169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0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Design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higher level of abstraction</a:t>
            </a:r>
          </a:p>
          <a:p>
            <a:pPr lvl="1"/>
            <a:r>
              <a:rPr lang="en-US" dirty="0" smtClean="0"/>
              <a:t>Easier to describe an algorithm in C than Verilog</a:t>
            </a:r>
          </a:p>
          <a:p>
            <a:pPr lvl="1"/>
            <a:r>
              <a:rPr lang="en-US" dirty="0" smtClean="0"/>
              <a:t>Increases productivity</a:t>
            </a:r>
          </a:p>
          <a:p>
            <a:pPr lvl="1"/>
            <a:r>
              <a:rPr lang="en-US" dirty="0" smtClean="0"/>
              <a:t>Simpler to test and verify</a:t>
            </a:r>
          </a:p>
          <a:p>
            <a:pPr lvl="1"/>
            <a:r>
              <a:rPr lang="en-US" dirty="0" smtClean="0"/>
              <a:t>Increases the size of the developer pool</a:t>
            </a:r>
          </a:p>
          <a:p>
            <a:pPr lvl="1"/>
            <a:endParaRPr lang="en-US" dirty="0"/>
          </a:p>
          <a:p>
            <a:r>
              <a:rPr lang="en-US" dirty="0" smtClean="0"/>
              <a:t>Sounds promising, but how can we map a higher level language to an FPGA?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Conversion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7" y="1095375"/>
            <a:ext cx="4283354" cy="46417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control flow to conditionally executed basic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Predicate instructions</a:t>
            </a:r>
          </a:p>
          <a:p>
            <a:pPr marL="857250" lvl="1" indent="-457200"/>
            <a:r>
              <a:rPr lang="en-US" dirty="0" smtClean="0"/>
              <a:t>A is predicated if the branch was false and vice-versa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Combine A and B</a:t>
            </a:r>
          </a:p>
          <a:p>
            <a:pPr marL="857250" lvl="1" indent="-457200"/>
            <a:r>
              <a:rPr lang="en-US" dirty="0" smtClean="0"/>
              <a:t>Branch is now unconditional</a:t>
            </a:r>
          </a:p>
          <a:p>
            <a:pPr marL="857250" lvl="1" indent="-457200"/>
            <a:r>
              <a:rPr lang="en-US" dirty="0" smtClean="0"/>
              <a:t>PHIs in C become select instructions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284118" y="1773199"/>
            <a:ext cx="806450" cy="3073400"/>
            <a:chOff x="3170" y="1193"/>
            <a:chExt cx="508" cy="1936"/>
          </a:xfrm>
        </p:grpSpPr>
        <p:sp>
          <p:nvSpPr>
            <p:cNvPr id="7" name="Rectangle 59"/>
            <p:cNvSpPr>
              <a:spLocks noChangeArrowheads="1"/>
            </p:cNvSpPr>
            <p:nvPr/>
          </p:nvSpPr>
          <p:spPr bwMode="auto">
            <a:xfrm>
              <a:off x="3170" y="1193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3170" y="1629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Branch</a:t>
              </a:r>
            </a:p>
          </p:txBody>
        </p:sp>
        <p:sp>
          <p:nvSpPr>
            <p:cNvPr id="11" name="Rectangle 67"/>
            <p:cNvSpPr>
              <a:spLocks noChangeArrowheads="1"/>
            </p:cNvSpPr>
            <p:nvPr/>
          </p:nvSpPr>
          <p:spPr bwMode="auto">
            <a:xfrm>
              <a:off x="3170" y="2935"/>
              <a:ext cx="508" cy="19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AutoShape 68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3312" y="1508"/>
              <a:ext cx="2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6284118" y="3478174"/>
            <a:ext cx="806450" cy="3079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A/B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AutoShape 68"/>
          <p:cNvCxnSpPr>
            <a:cxnSpLocks noChangeShapeType="1"/>
            <a:endCxn id="17" idx="0"/>
          </p:cNvCxnSpPr>
          <p:nvPr/>
        </p:nvCxnSpPr>
        <p:spPr bwMode="auto">
          <a:xfrm>
            <a:off x="6687343" y="2773324"/>
            <a:ext cx="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68"/>
          <p:cNvCxnSpPr>
            <a:cxnSpLocks noChangeShapeType="1"/>
            <a:endCxn id="11" idx="0"/>
          </p:cNvCxnSpPr>
          <p:nvPr/>
        </p:nvCxnSpPr>
        <p:spPr bwMode="auto">
          <a:xfrm>
            <a:off x="6685611" y="3786149"/>
            <a:ext cx="1732" cy="7524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8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Conversion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7" y="1095375"/>
            <a:ext cx="4283354" cy="46417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control flow to conditionally executed basic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Predicate instructions</a:t>
            </a:r>
          </a:p>
          <a:p>
            <a:pPr marL="857250" lvl="1" indent="-457200"/>
            <a:r>
              <a:rPr lang="en-US" dirty="0" smtClean="0"/>
              <a:t>A is predicated if the branch was false and vice-versa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Combine A and B</a:t>
            </a:r>
          </a:p>
          <a:p>
            <a:pPr marL="857250" lvl="1" indent="-457200"/>
            <a:r>
              <a:rPr lang="en-US" dirty="0" smtClean="0"/>
              <a:t>Branch is now unconditional</a:t>
            </a:r>
          </a:p>
          <a:p>
            <a:pPr marL="857250" lvl="1" indent="-457200"/>
            <a:r>
              <a:rPr lang="en-US" dirty="0" smtClean="0"/>
              <a:t>PHIs in C become select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Simplify the CFG</a:t>
            </a:r>
          </a:p>
          <a:p>
            <a:pPr marL="857250" lvl="1" indent="-457200"/>
            <a:r>
              <a:rPr lang="en-US" dirty="0" smtClean="0"/>
              <a:t>Merges remaining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auto">
          <a:xfrm>
            <a:off x="6282531" y="2971761"/>
            <a:ext cx="806450" cy="7620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All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Logic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1095374"/>
            <a:ext cx="8674101" cy="5305425"/>
          </a:xfrm>
        </p:spPr>
        <p:txBody>
          <a:bodyPr>
            <a:normAutofit/>
          </a:bodyPr>
          <a:lstStyle/>
          <a:p>
            <a:r>
              <a:rPr lang="en-US" dirty="0" smtClean="0"/>
              <a:t>Squeezes the majority of the CFG into one basic block</a:t>
            </a:r>
          </a:p>
          <a:p>
            <a:endParaRPr lang="en-US" dirty="0" smtClean="0"/>
          </a:p>
          <a:p>
            <a:r>
              <a:rPr lang="en-US" dirty="0" smtClean="0"/>
              <a:t>Saves significant amounts of area</a:t>
            </a:r>
          </a:p>
          <a:p>
            <a:endParaRPr lang="en-US" dirty="0" smtClean="0"/>
          </a:p>
          <a:p>
            <a:r>
              <a:rPr lang="en-US" dirty="0" smtClean="0"/>
              <a:t>Increased instruction count in the basic block does not adversely affect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Improving Performance of Individual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4114799"/>
            <a:ext cx="8674101" cy="1981201"/>
          </a:xfrm>
        </p:spPr>
        <p:txBody>
          <a:bodyPr>
            <a:normAutofit/>
          </a:bodyPr>
          <a:lstStyle/>
          <a:p>
            <a:r>
              <a:rPr lang="en-US" dirty="0" smtClean="0"/>
              <a:t>Kernel operates on a single thread</a:t>
            </a:r>
          </a:p>
          <a:p>
            <a:r>
              <a:rPr lang="en-US" dirty="0" smtClean="0"/>
              <a:t>Data for each iteration depends on the previous iteration</a:t>
            </a:r>
          </a:p>
          <a:p>
            <a:r>
              <a:rPr lang="en-US" dirty="0" smtClean="0"/>
              <a:t>Loop carried dependency bottlenecks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1425476"/>
            <a:ext cx="3962399" cy="230832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__kernel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void</a:t>
            </a: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accumulate(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*a,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*b,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n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&lt;n; ++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b[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= b[i-1] +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];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98" y="62344"/>
            <a:ext cx="8931102" cy="779320"/>
          </a:xfrm>
        </p:spPr>
        <p:txBody>
          <a:bodyPr/>
          <a:lstStyle/>
          <a:p>
            <a:r>
              <a:rPr lang="en-CA" dirty="0" smtClean="0"/>
              <a:t>Loop Carried Dependencies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1010967"/>
            <a:ext cx="8674101" cy="553754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Loop-carried dependency:  one iteration of the loop depends upon the results of another iteration of the loop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The value of </a:t>
            </a:r>
            <a:r>
              <a:rPr lang="en-CA" dirty="0" smtClean="0">
                <a:latin typeface="Courier" pitchFamily="49" charset="0"/>
              </a:rPr>
              <a:t>state</a:t>
            </a:r>
            <a:r>
              <a:rPr lang="en-CA" dirty="0" smtClean="0"/>
              <a:t> in iteration 1 depends on the value from iteration 0</a:t>
            </a:r>
          </a:p>
          <a:p>
            <a:r>
              <a:rPr lang="en-CA" dirty="0" smtClean="0"/>
              <a:t>Similarly, iteration 2 depends on the value from iteration 1, </a:t>
            </a:r>
            <a:r>
              <a:rPr lang="en-CA" dirty="0" err="1" smtClean="0"/>
              <a:t>etc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47445" y="2062877"/>
            <a:ext cx="5376793" cy="2585323"/>
            <a:chOff x="1547445" y="2062877"/>
            <a:chExt cx="5376793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1547445" y="2062877"/>
              <a:ext cx="5376793" cy="258532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00319E"/>
                  </a:solidFill>
                  <a:latin typeface="Consolas" pitchFamily="49" charset="0"/>
                </a:rPr>
                <a:t>kernel void </a:t>
              </a:r>
              <a:r>
                <a:rPr lang="en-CA" dirty="0" err="1" smtClean="0">
                  <a:latin typeface="Consolas" pitchFamily="49" charset="0"/>
                </a:rPr>
                <a:t>state_machine</a:t>
              </a:r>
              <a:r>
                <a:rPr lang="en-CA" dirty="0" smtClean="0">
                  <a:latin typeface="Consolas" pitchFamily="49" charset="0"/>
                </a:rPr>
                <a:t>(</a:t>
              </a:r>
              <a:r>
                <a:rPr lang="en-CA" dirty="0" err="1" smtClean="0">
                  <a:solidFill>
                    <a:srgbClr val="00319E"/>
                  </a:solidFill>
                  <a:latin typeface="Consolas" pitchFamily="49" charset="0"/>
                </a:rPr>
                <a:t>ulong</a:t>
              </a:r>
              <a:r>
                <a:rPr lang="en-CA" dirty="0" smtClean="0">
                  <a:latin typeface="Consolas" pitchFamily="49" charset="0"/>
                </a:rPr>
                <a:t> n)</a:t>
              </a:r>
            </a:p>
            <a:p>
              <a:r>
                <a:rPr lang="en-CA" dirty="0" smtClean="0">
                  <a:latin typeface="Consolas" pitchFamily="49" charset="0"/>
                </a:rPr>
                <a:t>{</a:t>
              </a:r>
            </a:p>
            <a:p>
              <a:r>
                <a:rPr lang="en-CA" dirty="0" smtClean="0">
                  <a:latin typeface="Consolas" pitchFamily="49" charset="0"/>
                </a:rPr>
                <a:t>  </a:t>
              </a:r>
              <a:r>
                <a:rPr lang="en-CA" dirty="0" err="1" smtClean="0">
                  <a:latin typeface="Consolas" pitchFamily="49" charset="0"/>
                </a:rPr>
                <a:t>t_state_vector</a:t>
              </a:r>
              <a:r>
                <a:rPr lang="en-CA" dirty="0" smtClean="0">
                  <a:latin typeface="Consolas" pitchFamily="49" charset="0"/>
                </a:rPr>
                <a:t> state = </a:t>
              </a:r>
              <a:r>
                <a:rPr lang="en-CA" dirty="0" err="1" smtClean="0">
                  <a:latin typeface="Consolas" pitchFamily="49" charset="0"/>
                </a:rPr>
                <a:t>initial_state</a:t>
              </a:r>
              <a:r>
                <a:rPr lang="en-CA" dirty="0" smtClean="0">
                  <a:latin typeface="Consolas" pitchFamily="49" charset="0"/>
                </a:rPr>
                <a:t>();</a:t>
              </a:r>
            </a:p>
            <a:p>
              <a:r>
                <a:rPr lang="en-CA" dirty="0" smtClean="0">
                  <a:latin typeface="Consolas" pitchFamily="49" charset="0"/>
                </a:rPr>
                <a:t>  for (</a:t>
              </a:r>
              <a:r>
                <a:rPr lang="en-CA" dirty="0" err="1" smtClean="0">
                  <a:solidFill>
                    <a:srgbClr val="00319E"/>
                  </a:solidFill>
                  <a:latin typeface="Consolas" pitchFamily="49" charset="0"/>
                </a:rPr>
                <a:t>ulong</a:t>
              </a:r>
              <a:r>
                <a:rPr lang="en-CA" dirty="0" smtClean="0">
                  <a:solidFill>
                    <a:srgbClr val="00319E"/>
                  </a:solidFill>
                  <a:latin typeface="Consolas" pitchFamily="49" charset="0"/>
                </a:rPr>
                <a:t> </a:t>
              </a:r>
              <a:r>
                <a:rPr lang="en-CA" dirty="0" smtClean="0">
                  <a:latin typeface="Consolas" pitchFamily="49" charset="0"/>
                </a:rPr>
                <a:t>i=0; i&lt;n; i++) {</a:t>
              </a:r>
            </a:p>
            <a:p>
              <a:r>
                <a:rPr lang="en-CA" dirty="0" smtClean="0">
                  <a:solidFill>
                    <a:srgbClr val="FF0000"/>
                  </a:solidFill>
                  <a:latin typeface="Consolas" pitchFamily="49" charset="0"/>
                </a:rPr>
                <a:t>    </a:t>
              </a:r>
              <a:r>
                <a:rPr lang="en-CA" b="1" dirty="0" smtClean="0">
                  <a:solidFill>
                    <a:schemeClr val="accent6">
                      <a:lumMod val="75000"/>
                    </a:schemeClr>
                  </a:solidFill>
                  <a:latin typeface="Consolas" pitchFamily="49" charset="0"/>
                </a:rPr>
                <a:t>state = </a:t>
              </a:r>
              <a:r>
                <a:rPr lang="en-CA" b="1" dirty="0" err="1" smtClean="0">
                  <a:solidFill>
                    <a:schemeClr val="accent6">
                      <a:lumMod val="75000"/>
                    </a:schemeClr>
                  </a:solidFill>
                  <a:latin typeface="Consolas" pitchFamily="49" charset="0"/>
                </a:rPr>
                <a:t>next_state</a:t>
              </a:r>
              <a:r>
                <a:rPr lang="en-CA" b="1" dirty="0" smtClean="0">
                  <a:solidFill>
                    <a:schemeClr val="accent6">
                      <a:lumMod val="75000"/>
                    </a:schemeClr>
                  </a:solidFill>
                  <a:latin typeface="Consolas" pitchFamily="49" charset="0"/>
                </a:rPr>
                <a:t>( state );</a:t>
              </a:r>
            </a:p>
            <a:p>
              <a:r>
                <a:rPr lang="en-CA" dirty="0" smtClean="0">
                  <a:latin typeface="Consolas" pitchFamily="49" charset="0"/>
                </a:rPr>
                <a:t>    </a:t>
              </a:r>
              <a:r>
                <a:rPr lang="en-CA" dirty="0" smtClean="0">
                  <a:solidFill>
                    <a:srgbClr val="00319E"/>
                  </a:solidFill>
                  <a:latin typeface="Consolas" pitchFamily="49" charset="0"/>
                </a:rPr>
                <a:t>unit</a:t>
              </a:r>
              <a:r>
                <a:rPr lang="en-CA" dirty="0" smtClean="0">
                  <a:latin typeface="Consolas" pitchFamily="49" charset="0"/>
                </a:rPr>
                <a:t> y = process( state );</a:t>
              </a:r>
            </a:p>
            <a:p>
              <a:r>
                <a:rPr lang="en-CA" dirty="0" smtClean="0">
                  <a:solidFill>
                    <a:srgbClr val="FFC000"/>
                  </a:solidFill>
                  <a:latin typeface="Consolas" pitchFamily="49" charset="0"/>
                </a:rPr>
                <a:t>    </a:t>
              </a:r>
              <a:r>
                <a:rPr lang="en-CA" dirty="0" smtClean="0">
                  <a:solidFill>
                    <a:schemeClr val="tx1"/>
                  </a:solidFill>
                  <a:latin typeface="Consolas" pitchFamily="49" charset="0"/>
                </a:rPr>
                <a:t>// more work…</a:t>
              </a:r>
            </a:p>
            <a:p>
              <a:r>
                <a:rPr lang="en-CA" dirty="0" smtClean="0">
                  <a:latin typeface="Consolas" pitchFamily="49" charset="0"/>
                </a:rPr>
                <a:t>  }</a:t>
              </a:r>
            </a:p>
            <a:p>
              <a:r>
                <a:rPr lang="en-CA" dirty="0" smtClean="0">
                  <a:latin typeface="Consolas" pitchFamily="49" charset="0"/>
                </a:rPr>
                <a:t>}</a:t>
              </a:r>
              <a:endParaRPr lang="en-CA" dirty="0">
                <a:latin typeface="Consolas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955410" y="3200400"/>
              <a:ext cx="3750065" cy="316523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4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Loop Carried Dependencies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1095374"/>
            <a:ext cx="8674101" cy="5266515"/>
          </a:xfrm>
        </p:spPr>
        <p:txBody>
          <a:bodyPr>
            <a:normAutofit/>
          </a:bodyPr>
          <a:lstStyle/>
          <a:p>
            <a:r>
              <a:rPr lang="en-US" dirty="0" smtClean="0"/>
              <a:t>To achieve acceleration, we can pipeline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each iteration of a loop containing loop carried dependencies</a:t>
            </a:r>
          </a:p>
          <a:p>
            <a:pPr lvl="1"/>
            <a:r>
              <a:rPr lang="en-US" dirty="0" smtClean="0"/>
              <a:t>Analyze any dependencies between iterations</a:t>
            </a:r>
          </a:p>
          <a:p>
            <a:pPr lvl="1"/>
            <a:r>
              <a:rPr lang="en-US" dirty="0" smtClean="0"/>
              <a:t>Schedule these operations</a:t>
            </a:r>
          </a:p>
          <a:p>
            <a:pPr lvl="1"/>
            <a:r>
              <a:rPr lang="en-US" dirty="0" smtClean="0"/>
              <a:t>Launch the next iteration as soon as possible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4597" y="4246248"/>
            <a:ext cx="243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this point, we can launch the next iteration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292571" y="4276577"/>
            <a:ext cx="194559" cy="3798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92571" y="4707914"/>
            <a:ext cx="194559" cy="5393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971559" y="4677531"/>
            <a:ext cx="89494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9636" y="3415252"/>
            <a:ext cx="5376793" cy="25853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319E"/>
                </a:solidFill>
                <a:latin typeface="Consolas" pitchFamily="49" charset="0"/>
              </a:rPr>
              <a:t>kernel void </a:t>
            </a:r>
            <a:r>
              <a:rPr lang="en-CA" dirty="0" err="1" smtClean="0">
                <a:latin typeface="Consolas" pitchFamily="49" charset="0"/>
              </a:rPr>
              <a:t>state_machine</a:t>
            </a:r>
            <a:r>
              <a:rPr lang="en-CA" dirty="0" smtClean="0">
                <a:latin typeface="Consolas" pitchFamily="49" charset="0"/>
              </a:rPr>
              <a:t>(</a:t>
            </a:r>
            <a:r>
              <a:rPr lang="en-CA" dirty="0" err="1" smtClean="0">
                <a:solidFill>
                  <a:srgbClr val="00319E"/>
                </a:solidFill>
                <a:latin typeface="Consolas" pitchFamily="49" charset="0"/>
              </a:rPr>
              <a:t>ulong</a:t>
            </a:r>
            <a:r>
              <a:rPr lang="en-CA" dirty="0" smtClean="0">
                <a:latin typeface="Consolas" pitchFamily="49" charset="0"/>
              </a:rPr>
              <a:t> n)</a:t>
            </a:r>
          </a:p>
          <a:p>
            <a:r>
              <a:rPr lang="en-CA" dirty="0" smtClean="0">
                <a:latin typeface="Consolas" pitchFamily="49" charset="0"/>
              </a:rPr>
              <a:t>{</a:t>
            </a:r>
          </a:p>
          <a:p>
            <a:r>
              <a:rPr lang="en-CA" dirty="0" smtClean="0">
                <a:latin typeface="Consolas" pitchFamily="49" charset="0"/>
              </a:rPr>
              <a:t>  </a:t>
            </a:r>
            <a:r>
              <a:rPr lang="en-CA" dirty="0" err="1" smtClean="0">
                <a:latin typeface="Consolas" pitchFamily="49" charset="0"/>
              </a:rPr>
              <a:t>t_state_vector</a:t>
            </a:r>
            <a:r>
              <a:rPr lang="en-CA" dirty="0" smtClean="0">
                <a:latin typeface="Consolas" pitchFamily="49" charset="0"/>
              </a:rPr>
              <a:t> state = </a:t>
            </a:r>
            <a:r>
              <a:rPr lang="en-CA" dirty="0" err="1" smtClean="0">
                <a:latin typeface="Consolas" pitchFamily="49" charset="0"/>
              </a:rPr>
              <a:t>initial_state</a:t>
            </a:r>
            <a:r>
              <a:rPr lang="en-CA" dirty="0" smtClean="0">
                <a:latin typeface="Consolas" pitchFamily="49" charset="0"/>
              </a:rPr>
              <a:t>();</a:t>
            </a:r>
          </a:p>
          <a:p>
            <a:r>
              <a:rPr lang="en-CA" dirty="0" smtClean="0">
                <a:latin typeface="Consolas" pitchFamily="49" charset="0"/>
              </a:rPr>
              <a:t>  for (</a:t>
            </a:r>
            <a:r>
              <a:rPr lang="en-CA" dirty="0" err="1" smtClean="0">
                <a:solidFill>
                  <a:srgbClr val="00319E"/>
                </a:solidFill>
                <a:latin typeface="Consolas" pitchFamily="49" charset="0"/>
              </a:rPr>
              <a:t>ulong</a:t>
            </a:r>
            <a:r>
              <a:rPr lang="en-CA" dirty="0" smtClean="0">
                <a:solidFill>
                  <a:srgbClr val="00319E"/>
                </a:solidFill>
                <a:latin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</a:rPr>
              <a:t>i=0; i&lt;n; i++) {</a:t>
            </a:r>
          </a:p>
          <a:p>
            <a:r>
              <a:rPr lang="en-CA" dirty="0" smtClean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state = </a:t>
            </a:r>
            <a:r>
              <a:rPr lang="en-CA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next_state</a:t>
            </a: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state );</a:t>
            </a:r>
          </a:p>
          <a:p>
            <a:r>
              <a:rPr lang="en-CA" dirty="0" smtClean="0">
                <a:latin typeface="Consolas" pitchFamily="49" charset="0"/>
              </a:rPr>
              <a:t>    </a:t>
            </a:r>
            <a:r>
              <a:rPr lang="en-CA" dirty="0" smtClean="0">
                <a:solidFill>
                  <a:srgbClr val="00319E"/>
                </a:solidFill>
                <a:latin typeface="Consolas" pitchFamily="49" charset="0"/>
              </a:rPr>
              <a:t>unit</a:t>
            </a:r>
            <a:r>
              <a:rPr lang="en-CA" dirty="0" smtClean="0">
                <a:latin typeface="Consolas" pitchFamily="49" charset="0"/>
              </a:rPr>
              <a:t> y = process( state );</a:t>
            </a:r>
          </a:p>
          <a:p>
            <a:r>
              <a:rPr lang="en-CA" dirty="0">
                <a:latin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</a:rPr>
              <a:t>   // more work…</a:t>
            </a:r>
          </a:p>
          <a:p>
            <a:r>
              <a:rPr lang="en-CA" dirty="0" smtClean="0">
                <a:latin typeface="Consolas" pitchFamily="49" charset="0"/>
              </a:rPr>
              <a:t>  }</a:t>
            </a:r>
          </a:p>
          <a:p>
            <a:r>
              <a:rPr lang="en-CA" dirty="0" smtClean="0">
                <a:latin typeface="Consolas" pitchFamily="49" charset="0"/>
              </a:rPr>
              <a:t>}</a:t>
            </a:r>
            <a:endParaRPr lang="en-CA" dirty="0">
              <a:latin typeface="Consolas" pitchFamily="49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97601" y="4561752"/>
            <a:ext cx="3750065" cy="316523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Pipelining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7" y="1095375"/>
            <a:ext cx="4067724" cy="4641764"/>
          </a:xfrm>
        </p:spPr>
        <p:txBody>
          <a:bodyPr/>
          <a:lstStyle/>
          <a:p>
            <a:r>
              <a:rPr lang="en-US" dirty="0" smtClean="0"/>
              <a:t>No Loop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045748" y="3239359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054685" y="2188722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1054685" y="4299676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1033592" y="5386012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6836" y="1819390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2979" y="2870027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88836" y="3946574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348264" y="1449421"/>
            <a:ext cx="0" cy="4319081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613020" y="1118235"/>
            <a:ext cx="4274821" cy="464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With Loop Pipelining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5215656" y="3249087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5224593" y="2198450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5224593" y="4309404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76744" y="1829118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0754" y="2207629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50147" y="2481620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1425119" y="3249039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425119" y="3544869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950420" y="4315906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950420" y="4611736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88606" y="2198450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288606" y="2494280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636870" y="2509495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636870" y="2805325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23048" y="2827447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23048" y="3123277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97106" y="2790405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6370007" y="3136232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370007" y="3432062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35158" y="3095797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708059" y="3441624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708059" y="3737454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635158" y="3187568"/>
            <a:ext cx="8400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75221" y="2827447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Looks almost like ND-range thread execution!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16719" y="2188722"/>
            <a:ext cx="667354" cy="2137093"/>
            <a:chOff x="616719" y="2188722"/>
            <a:chExt cx="667354" cy="2137093"/>
          </a:xfrm>
        </p:grpSpPr>
        <p:sp>
          <p:nvSpPr>
            <p:cNvPr id="5" name="Rectangle 4"/>
            <p:cNvSpPr/>
            <p:nvPr/>
          </p:nvSpPr>
          <p:spPr bwMode="auto">
            <a:xfrm>
              <a:off x="1089514" y="2188722"/>
              <a:ext cx="194559" cy="2563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89514" y="2484552"/>
              <a:ext cx="194559" cy="7644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42203" y="2989385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Clock Cycles</a:t>
              </a:r>
              <a:endParaRPr lang="en-CA" dirty="0"/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808892" y="3861581"/>
              <a:ext cx="0" cy="4642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 rot="16200000">
            <a:off x="4253221" y="298704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Clock Cycles</a:t>
            </a:r>
            <a:endParaRPr lang="en-CA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5019910" y="3859236"/>
            <a:ext cx="0" cy="4642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7744" y="571350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Overlap of Iterations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827737" y="5560282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Finishes </a:t>
            </a:r>
            <a:r>
              <a:rPr lang="en-US" b="1" dirty="0"/>
              <a:t>F</a:t>
            </a:r>
            <a:r>
              <a:rPr lang="en-US" b="1" dirty="0" smtClean="0"/>
              <a:t>aster because Iterations</a:t>
            </a:r>
          </a:p>
          <a:p>
            <a:pPr algn="ctr"/>
            <a:r>
              <a:rPr lang="en-US" b="1" dirty="0" smtClean="0"/>
              <a:t>Are Overlapped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78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Threads vs. Loop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1095375"/>
            <a:ext cx="8674101" cy="5383246"/>
          </a:xfrm>
        </p:spPr>
        <p:txBody>
          <a:bodyPr>
            <a:normAutofit/>
          </a:bodyPr>
          <a:lstStyle/>
          <a:p>
            <a:r>
              <a:rPr lang="en-US" dirty="0" smtClean="0"/>
              <a:t>So what’s the difference?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/>
          </a:p>
          <a:p>
            <a:r>
              <a:rPr lang="en-US" dirty="0" smtClean="0"/>
              <a:t>Loop Pipelining enables Pipeline Parallelism AND the communication of state information between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90339" y="2870026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>
            <a:off x="1099276" y="1955581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099276" y="4066535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1427" y="1586249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5437" y="1964760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1090339" y="3803914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1090339" y="2549002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1090339" y="2237706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090339" y="3171594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1090339" y="3492618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4830" y="2238751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63289" y="1955581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63289" y="2251411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11553" y="2266626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11553" y="2562456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97731" y="2584578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97731" y="2880408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789" y="2547536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244690" y="2893363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44690" y="3189193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9841" y="2852928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582742" y="3198755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582742" y="3494585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3996" y="2062322"/>
            <a:ext cx="2281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Pipelined threads launch 1 thread per clock cycle in pipelined fashion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5334374" y="3051845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5343311" y="2001208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5343311" y="4112162"/>
            <a:ext cx="18336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95462" y="1631876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89472" y="2010387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68865" y="2284378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407324" y="2001208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407324" y="2297038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55588" y="2312253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55588" y="2608083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141766" y="2630205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141766" y="2926035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15824" y="2593163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488725" y="2938990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88725" y="3234820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3876" y="2898555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826777" y="3244382"/>
            <a:ext cx="194559" cy="25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826777" y="3540212"/>
            <a:ext cx="194559" cy="764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66718" y="1770915"/>
            <a:ext cx="1689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dependencies may not be resolved in 1 clock cycle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 flipH="1">
            <a:off x="6415824" y="2251411"/>
            <a:ext cx="761144" cy="3822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444" y="4257429"/>
            <a:ext cx="224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Pipelined Threads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66380" y="4262341"/>
            <a:ext cx="224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4572000"/>
            <a:ext cx="8626753" cy="1676400"/>
          </a:xfrm>
        </p:spPr>
        <p:txBody>
          <a:bodyPr/>
          <a:lstStyle/>
          <a:p>
            <a:r>
              <a:rPr lang="en-US" dirty="0" smtClean="0"/>
              <a:t>A new iteration can be launched each cycle</a:t>
            </a:r>
          </a:p>
          <a:p>
            <a:r>
              <a:rPr lang="en-US" dirty="0" smtClean="0"/>
              <a:t>Each iteration still takes multiple cycles to complete, but subsequent iterations </a:t>
            </a:r>
            <a:r>
              <a:rPr lang="en-US" smtClean="0"/>
              <a:t>are not bottlenecked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1" y="1425476"/>
            <a:ext cx="3962399" cy="230832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__kernel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void</a:t>
            </a: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accumulate(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*a,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*b,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n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&lt;n; ++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b[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= b[i-1] +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];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grpSp>
        <p:nvGrpSpPr>
          <p:cNvPr id="65" name="Group 69"/>
          <p:cNvGrpSpPr>
            <a:grpSpLocks/>
          </p:cNvGrpSpPr>
          <p:nvPr/>
        </p:nvGrpSpPr>
        <p:grpSpPr bwMode="auto">
          <a:xfrm>
            <a:off x="6110286" y="1533138"/>
            <a:ext cx="1585914" cy="2462213"/>
            <a:chOff x="5168122" y="1833617"/>
            <a:chExt cx="865690" cy="1773113"/>
          </a:xfrm>
        </p:grpSpPr>
        <p:sp>
          <p:nvSpPr>
            <p:cNvPr id="66" name="Rectangle 3"/>
            <p:cNvSpPr/>
            <p:nvPr/>
          </p:nvSpPr>
          <p:spPr bwMode="auto">
            <a:xfrm>
              <a:off x="5534676" y="1833617"/>
              <a:ext cx="499136" cy="546453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Load</a:t>
              </a:r>
            </a:p>
          </p:txBody>
        </p:sp>
        <p:sp>
          <p:nvSpPr>
            <p:cNvPr id="67" name="Flowchart: Manual Operation 4"/>
            <p:cNvSpPr/>
            <p:nvPr/>
          </p:nvSpPr>
          <p:spPr bwMode="auto">
            <a:xfrm>
              <a:off x="5168122" y="2581274"/>
              <a:ext cx="623054" cy="291518"/>
            </a:xfrm>
            <a:prstGeom prst="flowChartManualOperation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Isosceles Triangle 5"/>
            <p:cNvSpPr/>
            <p:nvPr/>
          </p:nvSpPr>
          <p:spPr bwMode="auto">
            <a:xfrm flipV="1">
              <a:off x="5389961" y="2581274"/>
              <a:ext cx="172445" cy="117751"/>
            </a:xfrm>
            <a:prstGeom prst="triangl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Arrow Connector 6"/>
            <p:cNvCxnSpPr/>
            <p:nvPr/>
          </p:nvCxnSpPr>
          <p:spPr bwMode="auto">
            <a:xfrm rot="5400000">
              <a:off x="5102219" y="2469203"/>
              <a:ext cx="208064" cy="6932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0" name="Straight Arrow Connector 7"/>
            <p:cNvCxnSpPr/>
            <p:nvPr/>
          </p:nvCxnSpPr>
          <p:spPr bwMode="auto">
            <a:xfrm rot="5400000">
              <a:off x="5673316" y="2484065"/>
              <a:ext cx="214923" cy="6932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1" name="Rectangle 8"/>
            <p:cNvSpPr/>
            <p:nvPr/>
          </p:nvSpPr>
          <p:spPr bwMode="auto">
            <a:xfrm>
              <a:off x="5195852" y="3059134"/>
              <a:ext cx="574527" cy="54759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Store</a:t>
              </a:r>
            </a:p>
          </p:txBody>
        </p:sp>
        <p:cxnSp>
          <p:nvCxnSpPr>
            <p:cNvPr id="72" name="Straight Arrow Connector 9"/>
            <p:cNvCxnSpPr>
              <a:endCxn id="66" idx="0"/>
            </p:cNvCxnSpPr>
            <p:nvPr/>
          </p:nvCxnSpPr>
          <p:spPr bwMode="auto">
            <a:xfrm rot="16200000" flipH="1">
              <a:off x="5388644" y="2964230"/>
              <a:ext cx="186342" cy="3466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3" name="Group 14"/>
          <p:cNvGrpSpPr>
            <a:grpSpLocks/>
          </p:cNvGrpSpPr>
          <p:nvPr/>
        </p:nvGrpSpPr>
        <p:grpSpPr bwMode="auto">
          <a:xfrm>
            <a:off x="5934071" y="2225290"/>
            <a:ext cx="476249" cy="214313"/>
            <a:chOff x="1405215" y="3717020"/>
            <a:chExt cx="1222273" cy="360551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1405215" y="3717020"/>
              <a:ext cx="1222273" cy="360551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5400000">
              <a:off x="1405630" y="3762008"/>
              <a:ext cx="288440" cy="289270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14"/>
          <p:cNvGrpSpPr>
            <a:grpSpLocks/>
          </p:cNvGrpSpPr>
          <p:nvPr/>
        </p:nvGrpSpPr>
        <p:grpSpPr bwMode="auto">
          <a:xfrm>
            <a:off x="6970709" y="2241166"/>
            <a:ext cx="474662" cy="212726"/>
            <a:chOff x="1409681" y="3718056"/>
            <a:chExt cx="1218200" cy="357880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1409681" y="3718056"/>
              <a:ext cx="1218200" cy="3578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5400000">
              <a:off x="1409396" y="3763745"/>
              <a:ext cx="285769" cy="285197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Group 141"/>
          <p:cNvGrpSpPr>
            <a:grpSpLocks/>
          </p:cNvGrpSpPr>
          <p:nvPr/>
        </p:nvGrpSpPr>
        <p:grpSpPr bwMode="auto">
          <a:xfrm>
            <a:off x="6451596" y="2896802"/>
            <a:ext cx="476249" cy="214312"/>
            <a:chOff x="1405410" y="3717213"/>
            <a:chExt cx="1222273" cy="3605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1405410" y="3717213"/>
              <a:ext cx="1222273" cy="36055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5400000">
              <a:off x="1405825" y="3762200"/>
              <a:ext cx="288440" cy="289270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Group 14"/>
          <p:cNvGrpSpPr>
            <a:grpSpLocks/>
          </p:cNvGrpSpPr>
          <p:nvPr/>
        </p:nvGrpSpPr>
        <p:grpSpPr bwMode="auto">
          <a:xfrm>
            <a:off x="6983408" y="1417255"/>
            <a:ext cx="477837" cy="212726"/>
            <a:chOff x="1402032" y="3718186"/>
            <a:chExt cx="1226350" cy="357880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1402033" y="3718186"/>
              <a:ext cx="1226349" cy="3578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5400000">
              <a:off x="1403784" y="3761836"/>
              <a:ext cx="285770" cy="289273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5" name="TextBox 64"/>
          <p:cNvSpPr txBox="1">
            <a:spLocks noChangeArrowheads="1"/>
          </p:cNvSpPr>
          <p:nvPr/>
        </p:nvSpPr>
        <p:spPr bwMode="auto">
          <a:xfrm>
            <a:off x="6550431" y="252206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+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86" name="Elbow Connector 85"/>
          <p:cNvCxnSpPr>
            <a:stCxn id="80" idx="2"/>
            <a:endCxn id="74" idx="0"/>
          </p:cNvCxnSpPr>
          <p:nvPr/>
        </p:nvCxnSpPr>
        <p:spPr bwMode="auto">
          <a:xfrm rot="5400000" flipH="1">
            <a:off x="5988047" y="2409440"/>
            <a:ext cx="885824" cy="517525"/>
          </a:xfrm>
          <a:prstGeom prst="bentConnector5">
            <a:avLst>
              <a:gd name="adj1" fmla="val -6451"/>
              <a:gd name="adj2" fmla="val 210736"/>
              <a:gd name="adj3" fmla="val 125806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software community’s resources</a:t>
            </a:r>
          </a:p>
          <a:p>
            <a:endParaRPr lang="en-US" dirty="0"/>
          </a:p>
          <a:p>
            <a:r>
              <a:rPr lang="en-US" dirty="0" smtClean="0"/>
              <a:t>LLVM is a great compiler framework</a:t>
            </a:r>
          </a:p>
          <a:p>
            <a:pPr lvl="1"/>
            <a:r>
              <a:rPr lang="en-US" sz="2000" dirty="0" smtClean="0"/>
              <a:t>Mature</a:t>
            </a:r>
          </a:p>
          <a:p>
            <a:pPr lvl="1"/>
            <a:r>
              <a:rPr lang="en-US" sz="2000" dirty="0" smtClean="0"/>
              <a:t>Robust</a:t>
            </a:r>
          </a:p>
          <a:p>
            <a:pPr lvl="1"/>
            <a:r>
              <a:rPr lang="en-US" sz="2000" dirty="0" smtClean="0"/>
              <a:t>Well architected</a:t>
            </a:r>
          </a:p>
          <a:p>
            <a:pPr lvl="1"/>
            <a:r>
              <a:rPr lang="en-US" sz="2000" dirty="0" smtClean="0"/>
              <a:t>Easy to modify and extend</a:t>
            </a:r>
          </a:p>
          <a:p>
            <a:pPr lvl="1"/>
            <a:r>
              <a:rPr lang="en-US" sz="2000" dirty="0" smtClean="0"/>
              <a:t>Same IR for different input languages</a:t>
            </a:r>
          </a:p>
          <a:p>
            <a:pPr lvl="1"/>
            <a:endParaRPr lang="en-US" dirty="0"/>
          </a:p>
          <a:p>
            <a:r>
              <a:rPr lang="en-US" dirty="0" smtClean="0"/>
              <a:t>We modify LLVM to generate Verilog</a:t>
            </a:r>
          </a:p>
          <a:p>
            <a:pPr lvl="1"/>
            <a:r>
              <a:rPr lang="en-US" sz="2000" dirty="0" smtClean="0"/>
              <a:t>Implemented a custom backend target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4572000"/>
            <a:ext cx="8626753" cy="1676400"/>
          </a:xfrm>
        </p:spPr>
        <p:txBody>
          <a:bodyPr/>
          <a:lstStyle/>
          <a:p>
            <a:r>
              <a:rPr lang="en-US" dirty="0" smtClean="0"/>
              <a:t>A new iteration can be launched each cycle</a:t>
            </a:r>
          </a:p>
          <a:p>
            <a:r>
              <a:rPr lang="en-US" dirty="0" smtClean="0"/>
              <a:t>Each iteration still takes multiple cycles to complete, but subsequent iterations are bottlenecked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1" y="1425476"/>
            <a:ext cx="3962399" cy="230832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__kernel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void</a:t>
            </a: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accumulate(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*a,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*b,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n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&lt;n; ++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b[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= b[i-1] +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];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grpSp>
        <p:nvGrpSpPr>
          <p:cNvPr id="65" name="Group 69"/>
          <p:cNvGrpSpPr>
            <a:grpSpLocks/>
          </p:cNvGrpSpPr>
          <p:nvPr/>
        </p:nvGrpSpPr>
        <p:grpSpPr bwMode="auto">
          <a:xfrm>
            <a:off x="6110286" y="1533138"/>
            <a:ext cx="1585914" cy="2462213"/>
            <a:chOff x="5168122" y="1833617"/>
            <a:chExt cx="865690" cy="1773113"/>
          </a:xfrm>
        </p:grpSpPr>
        <p:sp>
          <p:nvSpPr>
            <p:cNvPr id="66" name="Rectangle 3"/>
            <p:cNvSpPr/>
            <p:nvPr/>
          </p:nvSpPr>
          <p:spPr bwMode="auto">
            <a:xfrm>
              <a:off x="5534676" y="1833617"/>
              <a:ext cx="499136" cy="546453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Load</a:t>
              </a:r>
            </a:p>
          </p:txBody>
        </p:sp>
        <p:sp>
          <p:nvSpPr>
            <p:cNvPr id="67" name="Flowchart: Manual Operation 4"/>
            <p:cNvSpPr/>
            <p:nvPr/>
          </p:nvSpPr>
          <p:spPr bwMode="auto">
            <a:xfrm>
              <a:off x="5168122" y="2581274"/>
              <a:ext cx="623054" cy="291518"/>
            </a:xfrm>
            <a:prstGeom prst="flowChartManualOperation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Isosceles Triangle 5"/>
            <p:cNvSpPr/>
            <p:nvPr/>
          </p:nvSpPr>
          <p:spPr bwMode="auto">
            <a:xfrm flipV="1">
              <a:off x="5389961" y="2581274"/>
              <a:ext cx="172445" cy="117751"/>
            </a:xfrm>
            <a:prstGeom prst="triangl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Arrow Connector 6"/>
            <p:cNvCxnSpPr/>
            <p:nvPr/>
          </p:nvCxnSpPr>
          <p:spPr bwMode="auto">
            <a:xfrm rot="5400000">
              <a:off x="5102219" y="2469203"/>
              <a:ext cx="208064" cy="6932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0" name="Straight Arrow Connector 7"/>
            <p:cNvCxnSpPr/>
            <p:nvPr/>
          </p:nvCxnSpPr>
          <p:spPr bwMode="auto">
            <a:xfrm rot="5400000">
              <a:off x="5673316" y="2484065"/>
              <a:ext cx="214923" cy="6932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1" name="Rectangle 8"/>
            <p:cNvSpPr/>
            <p:nvPr/>
          </p:nvSpPr>
          <p:spPr bwMode="auto">
            <a:xfrm>
              <a:off x="5195852" y="3059134"/>
              <a:ext cx="574527" cy="54759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Store</a:t>
              </a:r>
            </a:p>
          </p:txBody>
        </p:sp>
        <p:cxnSp>
          <p:nvCxnSpPr>
            <p:cNvPr id="72" name="Straight Arrow Connector 9"/>
            <p:cNvCxnSpPr>
              <a:endCxn id="66" idx="0"/>
            </p:cNvCxnSpPr>
            <p:nvPr/>
          </p:nvCxnSpPr>
          <p:spPr bwMode="auto">
            <a:xfrm rot="16200000" flipH="1">
              <a:off x="5388644" y="2964230"/>
              <a:ext cx="186342" cy="3466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3" name="Group 14"/>
          <p:cNvGrpSpPr>
            <a:grpSpLocks/>
          </p:cNvGrpSpPr>
          <p:nvPr/>
        </p:nvGrpSpPr>
        <p:grpSpPr bwMode="auto">
          <a:xfrm>
            <a:off x="5934071" y="2225290"/>
            <a:ext cx="476249" cy="214313"/>
            <a:chOff x="1405215" y="3717020"/>
            <a:chExt cx="1222273" cy="360551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1405215" y="3717020"/>
              <a:ext cx="1222273" cy="360551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5400000">
              <a:off x="1405630" y="3762008"/>
              <a:ext cx="288440" cy="289270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14"/>
          <p:cNvGrpSpPr>
            <a:grpSpLocks/>
          </p:cNvGrpSpPr>
          <p:nvPr/>
        </p:nvGrpSpPr>
        <p:grpSpPr bwMode="auto">
          <a:xfrm>
            <a:off x="6970709" y="2241166"/>
            <a:ext cx="474662" cy="212726"/>
            <a:chOff x="1409681" y="3718056"/>
            <a:chExt cx="1218200" cy="357880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1409681" y="3718056"/>
              <a:ext cx="1218200" cy="3578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5400000">
              <a:off x="1409396" y="3763745"/>
              <a:ext cx="285769" cy="285197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Group 141"/>
          <p:cNvGrpSpPr>
            <a:grpSpLocks/>
          </p:cNvGrpSpPr>
          <p:nvPr/>
        </p:nvGrpSpPr>
        <p:grpSpPr bwMode="auto">
          <a:xfrm>
            <a:off x="6451596" y="2896802"/>
            <a:ext cx="476249" cy="214312"/>
            <a:chOff x="1405410" y="3717213"/>
            <a:chExt cx="1222273" cy="3605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1405410" y="3717213"/>
              <a:ext cx="1222273" cy="36055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5400000">
              <a:off x="1405825" y="3762200"/>
              <a:ext cx="288440" cy="289270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Group 14"/>
          <p:cNvGrpSpPr>
            <a:grpSpLocks/>
          </p:cNvGrpSpPr>
          <p:nvPr/>
        </p:nvGrpSpPr>
        <p:grpSpPr bwMode="auto">
          <a:xfrm>
            <a:off x="6983408" y="1417255"/>
            <a:ext cx="477837" cy="212726"/>
            <a:chOff x="1402032" y="3718186"/>
            <a:chExt cx="1226350" cy="357880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1402033" y="3718186"/>
              <a:ext cx="1226349" cy="3578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5400000">
              <a:off x="1403784" y="3761836"/>
              <a:ext cx="285770" cy="289273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5" name="TextBox 64"/>
          <p:cNvSpPr txBox="1">
            <a:spLocks noChangeArrowheads="1"/>
          </p:cNvSpPr>
          <p:nvPr/>
        </p:nvSpPr>
        <p:spPr bwMode="auto">
          <a:xfrm>
            <a:off x="6550431" y="252206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+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86" name="Elbow Connector 85"/>
          <p:cNvCxnSpPr>
            <a:stCxn id="80" idx="2"/>
            <a:endCxn id="74" idx="0"/>
          </p:cNvCxnSpPr>
          <p:nvPr/>
        </p:nvCxnSpPr>
        <p:spPr bwMode="auto">
          <a:xfrm rot="5400000" flipH="1">
            <a:off x="5988047" y="2409440"/>
            <a:ext cx="885824" cy="517525"/>
          </a:xfrm>
          <a:prstGeom prst="bentConnector5">
            <a:avLst>
              <a:gd name="adj1" fmla="val -6451"/>
              <a:gd name="adj2" fmla="val 210736"/>
              <a:gd name="adj3" fmla="val 125806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 bwMode="auto">
          <a:xfrm>
            <a:off x="6434764" y="1295400"/>
            <a:ext cx="534987" cy="4754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=0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4572000"/>
            <a:ext cx="8626753" cy="1676400"/>
          </a:xfrm>
        </p:spPr>
        <p:txBody>
          <a:bodyPr/>
          <a:lstStyle/>
          <a:p>
            <a:r>
              <a:rPr lang="en-US" dirty="0" smtClean="0"/>
              <a:t>A new iteration can be launched each cycle</a:t>
            </a:r>
          </a:p>
          <a:p>
            <a:r>
              <a:rPr lang="en-US" dirty="0" smtClean="0"/>
              <a:t>Each iteration still takes multiple cycles to complete, but subsequent iterations are bottlenecked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1" y="1425476"/>
            <a:ext cx="3962399" cy="230832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__kernel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void</a:t>
            </a: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accumulate(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*a,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*b,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n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&lt;n; ++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b[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= b[i-1] +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];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grpSp>
        <p:nvGrpSpPr>
          <p:cNvPr id="65" name="Group 69"/>
          <p:cNvGrpSpPr>
            <a:grpSpLocks/>
          </p:cNvGrpSpPr>
          <p:nvPr/>
        </p:nvGrpSpPr>
        <p:grpSpPr bwMode="auto">
          <a:xfrm>
            <a:off x="6110286" y="1533138"/>
            <a:ext cx="1585914" cy="2462213"/>
            <a:chOff x="5168122" y="1833617"/>
            <a:chExt cx="865690" cy="1773113"/>
          </a:xfrm>
        </p:grpSpPr>
        <p:sp>
          <p:nvSpPr>
            <p:cNvPr id="66" name="Rectangle 3"/>
            <p:cNvSpPr/>
            <p:nvPr/>
          </p:nvSpPr>
          <p:spPr bwMode="auto">
            <a:xfrm>
              <a:off x="5534676" y="1833617"/>
              <a:ext cx="499136" cy="546453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Load</a:t>
              </a:r>
            </a:p>
          </p:txBody>
        </p:sp>
        <p:sp>
          <p:nvSpPr>
            <p:cNvPr id="67" name="Flowchart: Manual Operation 4"/>
            <p:cNvSpPr/>
            <p:nvPr/>
          </p:nvSpPr>
          <p:spPr bwMode="auto">
            <a:xfrm>
              <a:off x="5168122" y="2581274"/>
              <a:ext cx="623054" cy="291518"/>
            </a:xfrm>
            <a:prstGeom prst="flowChartManualOperation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Isosceles Triangle 5"/>
            <p:cNvSpPr/>
            <p:nvPr/>
          </p:nvSpPr>
          <p:spPr bwMode="auto">
            <a:xfrm flipV="1">
              <a:off x="5389961" y="2581274"/>
              <a:ext cx="172445" cy="117751"/>
            </a:xfrm>
            <a:prstGeom prst="triangl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Arrow Connector 6"/>
            <p:cNvCxnSpPr/>
            <p:nvPr/>
          </p:nvCxnSpPr>
          <p:spPr bwMode="auto">
            <a:xfrm rot="5400000">
              <a:off x="5102219" y="2469203"/>
              <a:ext cx="208064" cy="6932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0" name="Straight Arrow Connector 7"/>
            <p:cNvCxnSpPr/>
            <p:nvPr/>
          </p:nvCxnSpPr>
          <p:spPr bwMode="auto">
            <a:xfrm rot="5400000">
              <a:off x="5673316" y="2484065"/>
              <a:ext cx="214923" cy="6932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1" name="Rectangle 8"/>
            <p:cNvSpPr/>
            <p:nvPr/>
          </p:nvSpPr>
          <p:spPr bwMode="auto">
            <a:xfrm>
              <a:off x="5195852" y="3059134"/>
              <a:ext cx="574527" cy="54759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Store</a:t>
              </a:r>
            </a:p>
          </p:txBody>
        </p:sp>
        <p:cxnSp>
          <p:nvCxnSpPr>
            <p:cNvPr id="72" name="Straight Arrow Connector 9"/>
            <p:cNvCxnSpPr>
              <a:endCxn id="66" idx="0"/>
            </p:cNvCxnSpPr>
            <p:nvPr/>
          </p:nvCxnSpPr>
          <p:spPr bwMode="auto">
            <a:xfrm rot="16200000" flipH="1">
              <a:off x="5388644" y="2964230"/>
              <a:ext cx="186342" cy="3466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3" name="Group 14"/>
          <p:cNvGrpSpPr>
            <a:grpSpLocks/>
          </p:cNvGrpSpPr>
          <p:nvPr/>
        </p:nvGrpSpPr>
        <p:grpSpPr bwMode="auto">
          <a:xfrm>
            <a:off x="5934071" y="2225290"/>
            <a:ext cx="476249" cy="214313"/>
            <a:chOff x="1405215" y="3717020"/>
            <a:chExt cx="1222273" cy="360551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1405215" y="3717020"/>
              <a:ext cx="1222273" cy="360551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5400000">
              <a:off x="1405630" y="3762008"/>
              <a:ext cx="288440" cy="289270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14"/>
          <p:cNvGrpSpPr>
            <a:grpSpLocks/>
          </p:cNvGrpSpPr>
          <p:nvPr/>
        </p:nvGrpSpPr>
        <p:grpSpPr bwMode="auto">
          <a:xfrm>
            <a:off x="6970709" y="2241166"/>
            <a:ext cx="474662" cy="212726"/>
            <a:chOff x="1409681" y="3718056"/>
            <a:chExt cx="1218200" cy="357880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1409681" y="3718056"/>
              <a:ext cx="1218200" cy="3578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5400000">
              <a:off x="1409396" y="3763745"/>
              <a:ext cx="285769" cy="285197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Group 141"/>
          <p:cNvGrpSpPr>
            <a:grpSpLocks/>
          </p:cNvGrpSpPr>
          <p:nvPr/>
        </p:nvGrpSpPr>
        <p:grpSpPr bwMode="auto">
          <a:xfrm>
            <a:off x="6451596" y="2896802"/>
            <a:ext cx="476249" cy="214312"/>
            <a:chOff x="1405410" y="3717213"/>
            <a:chExt cx="1222273" cy="3605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1405410" y="3717213"/>
              <a:ext cx="1222273" cy="36055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5400000">
              <a:off x="1405825" y="3762200"/>
              <a:ext cx="288440" cy="289270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Group 14"/>
          <p:cNvGrpSpPr>
            <a:grpSpLocks/>
          </p:cNvGrpSpPr>
          <p:nvPr/>
        </p:nvGrpSpPr>
        <p:grpSpPr bwMode="auto">
          <a:xfrm>
            <a:off x="6983408" y="1417255"/>
            <a:ext cx="477837" cy="212726"/>
            <a:chOff x="1402032" y="3718186"/>
            <a:chExt cx="1226350" cy="357880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1402033" y="3718186"/>
              <a:ext cx="1226349" cy="3578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5400000">
              <a:off x="1403784" y="3761836"/>
              <a:ext cx="285770" cy="289273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5" name="TextBox 64"/>
          <p:cNvSpPr txBox="1">
            <a:spLocks noChangeArrowheads="1"/>
          </p:cNvSpPr>
          <p:nvPr/>
        </p:nvSpPr>
        <p:spPr bwMode="auto">
          <a:xfrm>
            <a:off x="6550431" y="252206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+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86" name="Elbow Connector 85"/>
          <p:cNvCxnSpPr>
            <a:stCxn id="80" idx="2"/>
            <a:endCxn id="74" idx="0"/>
          </p:cNvCxnSpPr>
          <p:nvPr/>
        </p:nvCxnSpPr>
        <p:spPr bwMode="auto">
          <a:xfrm rot="5400000" flipH="1">
            <a:off x="5988047" y="2409440"/>
            <a:ext cx="885824" cy="517525"/>
          </a:xfrm>
          <a:prstGeom prst="bentConnector5">
            <a:avLst>
              <a:gd name="adj1" fmla="val -6451"/>
              <a:gd name="adj2" fmla="val 210736"/>
              <a:gd name="adj3" fmla="val 125806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 bwMode="auto">
          <a:xfrm>
            <a:off x="6434764" y="2116874"/>
            <a:ext cx="534987" cy="4754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=0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434764" y="1295400"/>
            <a:ext cx="534987" cy="4754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=1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8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4572000"/>
            <a:ext cx="8626753" cy="1828800"/>
          </a:xfrm>
        </p:spPr>
        <p:txBody>
          <a:bodyPr/>
          <a:lstStyle/>
          <a:p>
            <a:r>
              <a:rPr lang="en-US" dirty="0" smtClean="0"/>
              <a:t>A new iteration can be launched each cycle</a:t>
            </a:r>
          </a:p>
          <a:p>
            <a:r>
              <a:rPr lang="en-US" dirty="0" smtClean="0"/>
              <a:t>Each iteration still takes multiple cycles to complete, but subsequent iterations are bottlenecked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1" y="1425476"/>
            <a:ext cx="3962399" cy="230832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</a:rPr>
              <a:t>__kernel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void</a:t>
            </a: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accumulate(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*a,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__global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float *b,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tx2"/>
                </a:solidFill>
                <a:latin typeface="Consolas" pitchFamily="49" charset="0"/>
              </a:rPr>
              <a:t>       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n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&lt;n; ++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b[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= b[i-1] +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];</a:t>
            </a:r>
            <a:endParaRPr lang="en-US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grpSp>
        <p:nvGrpSpPr>
          <p:cNvPr id="65" name="Group 69"/>
          <p:cNvGrpSpPr>
            <a:grpSpLocks/>
          </p:cNvGrpSpPr>
          <p:nvPr/>
        </p:nvGrpSpPr>
        <p:grpSpPr bwMode="auto">
          <a:xfrm>
            <a:off x="6110286" y="1533138"/>
            <a:ext cx="1585914" cy="2462213"/>
            <a:chOff x="5168122" y="1833617"/>
            <a:chExt cx="865690" cy="1773113"/>
          </a:xfrm>
        </p:grpSpPr>
        <p:sp>
          <p:nvSpPr>
            <p:cNvPr id="66" name="Rectangle 3"/>
            <p:cNvSpPr/>
            <p:nvPr/>
          </p:nvSpPr>
          <p:spPr bwMode="auto">
            <a:xfrm>
              <a:off x="5534676" y="1833617"/>
              <a:ext cx="499136" cy="546453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Load</a:t>
              </a:r>
            </a:p>
          </p:txBody>
        </p:sp>
        <p:sp>
          <p:nvSpPr>
            <p:cNvPr id="67" name="Flowchart: Manual Operation 4"/>
            <p:cNvSpPr/>
            <p:nvPr/>
          </p:nvSpPr>
          <p:spPr bwMode="auto">
            <a:xfrm>
              <a:off x="5168122" y="2581274"/>
              <a:ext cx="623054" cy="291518"/>
            </a:xfrm>
            <a:prstGeom prst="flowChartManualOperation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Isosceles Triangle 5"/>
            <p:cNvSpPr/>
            <p:nvPr/>
          </p:nvSpPr>
          <p:spPr bwMode="auto">
            <a:xfrm flipV="1">
              <a:off x="5389961" y="2581274"/>
              <a:ext cx="172445" cy="117751"/>
            </a:xfrm>
            <a:prstGeom prst="triangl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Arrow Connector 6"/>
            <p:cNvCxnSpPr/>
            <p:nvPr/>
          </p:nvCxnSpPr>
          <p:spPr bwMode="auto">
            <a:xfrm rot="5400000">
              <a:off x="5102219" y="2469203"/>
              <a:ext cx="208064" cy="6932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0" name="Straight Arrow Connector 7"/>
            <p:cNvCxnSpPr/>
            <p:nvPr/>
          </p:nvCxnSpPr>
          <p:spPr bwMode="auto">
            <a:xfrm rot="5400000">
              <a:off x="5673316" y="2484065"/>
              <a:ext cx="214923" cy="6932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1" name="Rectangle 8"/>
            <p:cNvSpPr/>
            <p:nvPr/>
          </p:nvSpPr>
          <p:spPr bwMode="auto">
            <a:xfrm>
              <a:off x="5195852" y="3059134"/>
              <a:ext cx="574527" cy="54759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Store</a:t>
              </a:r>
            </a:p>
          </p:txBody>
        </p:sp>
        <p:cxnSp>
          <p:nvCxnSpPr>
            <p:cNvPr id="72" name="Straight Arrow Connector 9"/>
            <p:cNvCxnSpPr>
              <a:endCxn id="66" idx="0"/>
            </p:cNvCxnSpPr>
            <p:nvPr/>
          </p:nvCxnSpPr>
          <p:spPr bwMode="auto">
            <a:xfrm rot="16200000" flipH="1">
              <a:off x="5388644" y="2964230"/>
              <a:ext cx="186342" cy="3466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3" name="Group 14"/>
          <p:cNvGrpSpPr>
            <a:grpSpLocks/>
          </p:cNvGrpSpPr>
          <p:nvPr/>
        </p:nvGrpSpPr>
        <p:grpSpPr bwMode="auto">
          <a:xfrm>
            <a:off x="5934071" y="2225290"/>
            <a:ext cx="476249" cy="214313"/>
            <a:chOff x="1405215" y="3717020"/>
            <a:chExt cx="1222273" cy="360551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1405215" y="3717020"/>
              <a:ext cx="1222273" cy="360551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5400000">
              <a:off x="1405630" y="3762008"/>
              <a:ext cx="288440" cy="289270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14"/>
          <p:cNvGrpSpPr>
            <a:grpSpLocks/>
          </p:cNvGrpSpPr>
          <p:nvPr/>
        </p:nvGrpSpPr>
        <p:grpSpPr bwMode="auto">
          <a:xfrm>
            <a:off x="6970709" y="2241166"/>
            <a:ext cx="474662" cy="212726"/>
            <a:chOff x="1409681" y="3718056"/>
            <a:chExt cx="1218200" cy="357880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1409681" y="3718056"/>
              <a:ext cx="1218200" cy="3578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5400000">
              <a:off x="1409396" y="3763745"/>
              <a:ext cx="285769" cy="285197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Group 141"/>
          <p:cNvGrpSpPr>
            <a:grpSpLocks/>
          </p:cNvGrpSpPr>
          <p:nvPr/>
        </p:nvGrpSpPr>
        <p:grpSpPr bwMode="auto">
          <a:xfrm>
            <a:off x="6451596" y="2896802"/>
            <a:ext cx="476249" cy="214312"/>
            <a:chOff x="1405410" y="3717213"/>
            <a:chExt cx="1222273" cy="3605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1405410" y="3717213"/>
              <a:ext cx="1222273" cy="36055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5400000">
              <a:off x="1405825" y="3762200"/>
              <a:ext cx="288440" cy="289270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Group 14"/>
          <p:cNvGrpSpPr>
            <a:grpSpLocks/>
          </p:cNvGrpSpPr>
          <p:nvPr/>
        </p:nvGrpSpPr>
        <p:grpSpPr bwMode="auto">
          <a:xfrm>
            <a:off x="6983408" y="1417255"/>
            <a:ext cx="477837" cy="212726"/>
            <a:chOff x="1402032" y="3718186"/>
            <a:chExt cx="1226350" cy="357880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1402033" y="3718186"/>
              <a:ext cx="1226349" cy="3578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5400000">
              <a:off x="1403784" y="3761836"/>
              <a:ext cx="285770" cy="289273"/>
            </a:xfrm>
            <a:prstGeom prst="triangle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5" name="TextBox 64"/>
          <p:cNvSpPr txBox="1">
            <a:spLocks noChangeArrowheads="1"/>
          </p:cNvSpPr>
          <p:nvPr/>
        </p:nvSpPr>
        <p:spPr bwMode="auto">
          <a:xfrm>
            <a:off x="6550431" y="252206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+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86" name="Elbow Connector 85"/>
          <p:cNvCxnSpPr>
            <a:stCxn id="80" idx="2"/>
            <a:endCxn id="74" idx="0"/>
          </p:cNvCxnSpPr>
          <p:nvPr/>
        </p:nvCxnSpPr>
        <p:spPr bwMode="auto">
          <a:xfrm rot="5400000" flipH="1">
            <a:off x="5988047" y="2409440"/>
            <a:ext cx="885824" cy="517525"/>
          </a:xfrm>
          <a:prstGeom prst="bentConnector5">
            <a:avLst>
              <a:gd name="adj1" fmla="val -6451"/>
              <a:gd name="adj2" fmla="val 210736"/>
              <a:gd name="adj3" fmla="val 125806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6434764" y="2752897"/>
            <a:ext cx="534987" cy="4754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i=0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434764" y="2116874"/>
            <a:ext cx="534987" cy="4754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i=1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434764" y="1295400"/>
            <a:ext cx="534987" cy="4754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i=2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8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1095374"/>
            <a:ext cx="8674101" cy="5229225"/>
          </a:xfrm>
        </p:spPr>
        <p:txBody>
          <a:bodyPr>
            <a:normAutofit/>
          </a:bodyPr>
          <a:lstStyle/>
          <a:p>
            <a:r>
              <a:rPr lang="en-US" dirty="0"/>
              <a:t>Has profound effect on Loop Pipelining</a:t>
            </a:r>
          </a:p>
          <a:p>
            <a:pPr lvl="1"/>
            <a:r>
              <a:rPr lang="en-US" dirty="0"/>
              <a:t>Can lead to difference in performance of more than </a:t>
            </a:r>
            <a:r>
              <a:rPr lang="en-US" dirty="0" smtClean="0"/>
              <a:t>100x</a:t>
            </a:r>
          </a:p>
          <a:p>
            <a:pPr lvl="1"/>
            <a:endParaRPr lang="en-US" dirty="0"/>
          </a:p>
          <a:p>
            <a:r>
              <a:rPr lang="en-US" dirty="0" smtClean="0"/>
              <a:t>Significant effort spent to improve dependence analysis</a:t>
            </a:r>
          </a:p>
          <a:p>
            <a:pPr lvl="1"/>
            <a:r>
              <a:rPr lang="en-US" dirty="0" smtClean="0"/>
              <a:t>Especially loop-carried dependence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Added complex range analysis to help</a:t>
            </a:r>
          </a:p>
          <a:p>
            <a:endParaRPr lang="en-US" dirty="0" smtClean="0"/>
          </a:p>
          <a:p>
            <a:r>
              <a:rPr lang="en-US" dirty="0" smtClean="0"/>
              <a:t>Uses knowledge of our specialized hardware and programming model</a:t>
            </a:r>
          </a:p>
          <a:p>
            <a:endParaRPr lang="en-US" dirty="0" smtClean="0"/>
          </a:p>
          <a:p>
            <a:r>
              <a:rPr lang="en-US" dirty="0" smtClean="0"/>
              <a:t>Never good enough!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LLVM Issues/</a:t>
            </a:r>
            <a:r>
              <a:rPr lang="en-US" dirty="0" err="1" smtClean="0"/>
              <a:t>Wishlist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88125"/>
            <a:ext cx="698500" cy="282575"/>
          </a:xfrm>
        </p:spPr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46" y="1095374"/>
            <a:ext cx="8674101" cy="522922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Intrinsics</a:t>
            </a:r>
            <a:r>
              <a:rPr lang="en-US" dirty="0" smtClean="0"/>
              <a:t> don’t support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We extended </a:t>
            </a:r>
            <a:r>
              <a:rPr lang="en-US" dirty="0" err="1" smtClean="0"/>
              <a:t>CallInst</a:t>
            </a:r>
            <a:r>
              <a:rPr lang="en-US" dirty="0" smtClean="0"/>
              <a:t> for our </a:t>
            </a:r>
            <a:r>
              <a:rPr lang="en-US" dirty="0" err="1" smtClean="0"/>
              <a:t>intrinsics</a:t>
            </a:r>
            <a:endParaRPr lang="en-US" dirty="0" smtClean="0"/>
          </a:p>
          <a:p>
            <a:r>
              <a:rPr lang="en-US" dirty="0" smtClean="0"/>
              <a:t>Module pass managers running every analysis on every function when only requesting a single function</a:t>
            </a:r>
          </a:p>
          <a:p>
            <a:r>
              <a:rPr lang="en-US" dirty="0" smtClean="0"/>
              <a:t>On-the-fly pass manager not inheriting analyses</a:t>
            </a:r>
          </a:p>
          <a:p>
            <a:r>
              <a:rPr lang="en-US" dirty="0" smtClean="0"/>
              <a:t>Ran into several scaling problems with LLVM passes</a:t>
            </a:r>
          </a:p>
          <a:p>
            <a:pPr lvl="1"/>
            <a:r>
              <a:rPr lang="en-US" dirty="0" smtClean="0"/>
              <a:t>Often due to significant loop unrolling and </a:t>
            </a:r>
            <a:r>
              <a:rPr lang="en-US" dirty="0" err="1" smtClean="0"/>
              <a:t>inlining</a:t>
            </a:r>
            <a:endParaRPr lang="en-US" dirty="0" smtClean="0"/>
          </a:p>
          <a:p>
            <a:r>
              <a:rPr lang="en-US" dirty="0"/>
              <a:t>Loop representation</a:t>
            </a:r>
          </a:p>
          <a:p>
            <a:pPr lvl="1"/>
            <a:r>
              <a:rPr lang="en-US" dirty="0"/>
              <a:t>Well formed loops are extremely important to us</a:t>
            </a:r>
          </a:p>
          <a:p>
            <a:pPr lvl="1"/>
            <a:r>
              <a:rPr lang="en-US" dirty="0"/>
              <a:t>Some optimizations </a:t>
            </a:r>
            <a:r>
              <a:rPr lang="en-US" dirty="0" smtClean="0"/>
              <a:t>introduce extra loops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hile(1)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with no return is useful to us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3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Wishlist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preservation of analyses</a:t>
            </a:r>
          </a:p>
          <a:p>
            <a:r>
              <a:rPr lang="en-US" dirty="0"/>
              <a:t>Windows debug support</a:t>
            </a:r>
          </a:p>
          <a:p>
            <a:r>
              <a:rPr lang="en-US" dirty="0" smtClean="0"/>
              <a:t>Improved dependence analysis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2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Altera </a:t>
            </a:r>
            <a:r>
              <a:rPr lang="en-US" dirty="0" err="1" smtClean="0"/>
              <a:t>OpenCL</a:t>
            </a:r>
            <a:r>
              <a:rPr lang="en-US" dirty="0" smtClean="0"/>
              <a:t> Example Designs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www.altera.com/support/examples/opencl/opencl.html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Altera </a:t>
            </a:r>
            <a:r>
              <a:rPr lang="en-US" dirty="0" err="1" smtClean="0"/>
              <a:t>OpenCL</a:t>
            </a:r>
            <a:r>
              <a:rPr lang="en-US" dirty="0" smtClean="0"/>
              <a:t> Best Practices Guide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www.altera.com/literature/hb/opencl-sdk/aocl_optimization_guide.pdf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Stratix</a:t>
            </a:r>
            <a:r>
              <a:rPr lang="en-US" dirty="0" smtClean="0"/>
              <a:t> V Overview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www.altera.com/devices/fpga/stratix-fpgas/stratix-v/stxv-index.jsp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Cyclone V Overview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www.altera.com/devices/fpga/cyclone-v-fpgas/cyv-index.jsp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Stratix</a:t>
            </a:r>
            <a:r>
              <a:rPr lang="en-US" dirty="0" smtClean="0"/>
              <a:t> V ALM</a:t>
            </a:r>
          </a:p>
          <a:p>
            <a:pPr marL="457200" lvl="1" indent="0">
              <a:buNone/>
            </a:pPr>
            <a:r>
              <a:rPr lang="en-US" dirty="0" smtClean="0">
                <a:hlinkClick r:id="rId6"/>
              </a:rPr>
              <a:t>www.altera.com/literature/hb/stratix-v/stx5_51002.pdf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33" y="1095375"/>
            <a:ext cx="8674101" cy="3083957"/>
          </a:xfrm>
        </p:spPr>
        <p:txBody>
          <a:bodyPr>
            <a:normAutofit/>
          </a:bodyPr>
          <a:lstStyle/>
          <a:p>
            <a:r>
              <a:rPr lang="en-US" dirty="0" smtClean="0"/>
              <a:t>Our higher level language</a:t>
            </a:r>
          </a:p>
          <a:p>
            <a:r>
              <a:rPr lang="en-US" dirty="0" smtClean="0"/>
              <a:t>Hardware agnostic </a:t>
            </a:r>
            <a:r>
              <a:rPr lang="en-US" dirty="0"/>
              <a:t>c</a:t>
            </a:r>
            <a:r>
              <a:rPr lang="en-US" dirty="0" smtClean="0"/>
              <a:t>ompute language</a:t>
            </a:r>
          </a:p>
          <a:p>
            <a:pPr lvl="1"/>
            <a:r>
              <a:rPr lang="en-US" sz="2000" dirty="0" smtClean="0"/>
              <a:t>Invented by Apple</a:t>
            </a:r>
          </a:p>
          <a:p>
            <a:pPr lvl="1"/>
            <a:r>
              <a:rPr lang="en-US" sz="2000" dirty="0" smtClean="0"/>
              <a:t>2008 Specification Donated to </a:t>
            </a:r>
            <a:r>
              <a:rPr lang="en-US" sz="2000" dirty="0" err="1" smtClean="0"/>
              <a:t>Khronos</a:t>
            </a:r>
            <a:r>
              <a:rPr lang="en-US" sz="2000" dirty="0" smtClean="0"/>
              <a:t> Group and </a:t>
            </a:r>
            <a:r>
              <a:rPr lang="en-US" sz="2000" dirty="0" err="1" smtClean="0"/>
              <a:t>Khronos</a:t>
            </a:r>
            <a:r>
              <a:rPr lang="en-US" sz="2000" dirty="0" smtClean="0"/>
              <a:t> Compute Working Group was formed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D3633-7A79-4899-981C-57CF7336BC8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9" y="3191015"/>
            <a:ext cx="4745961" cy="99998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49" y="2988635"/>
            <a:ext cx="2802565" cy="280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15446" y="4343400"/>
            <a:ext cx="579588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does </a:t>
            </a:r>
            <a:r>
              <a:rPr lang="en-US" kern="0" dirty="0" err="1" smtClean="0"/>
              <a:t>OpenCL</a:t>
            </a:r>
            <a:r>
              <a:rPr lang="en-US" kern="0" dirty="0" smtClean="0"/>
              <a:t> give us?</a:t>
            </a:r>
          </a:p>
          <a:p>
            <a:pPr lvl="1"/>
            <a:r>
              <a:rPr lang="en-US" sz="2200" kern="0" dirty="0" smtClean="0"/>
              <a:t>Industry standard programming model </a:t>
            </a:r>
          </a:p>
          <a:p>
            <a:pPr lvl="1"/>
            <a:r>
              <a:rPr lang="en-US" sz="2200" kern="0" dirty="0" smtClean="0"/>
              <a:t>Aimed at heterogeneous compute acceleration</a:t>
            </a:r>
          </a:p>
          <a:p>
            <a:pPr lvl="1"/>
            <a:r>
              <a:rPr lang="en-US" sz="2200" kern="0" dirty="0" smtClean="0"/>
              <a:t>Functional portability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3896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pass conformance to claim </a:t>
            </a:r>
            <a:r>
              <a:rPr lang="en-US" dirty="0" err="1" smtClean="0"/>
              <a:t>OpenCL</a:t>
            </a:r>
            <a:r>
              <a:rPr lang="en-US" dirty="0" smtClean="0"/>
              <a:t> support</a:t>
            </a:r>
          </a:p>
          <a:p>
            <a:pPr lvl="1"/>
            <a:r>
              <a:rPr lang="en-US" sz="2400" dirty="0" smtClean="0"/>
              <a:t>Over </a:t>
            </a:r>
            <a:r>
              <a:rPr lang="en-US" sz="2400" b="1" u="sng" dirty="0" smtClean="0">
                <a:solidFill>
                  <a:schemeClr val="accent5"/>
                </a:solidFill>
              </a:rPr>
              <a:t>8000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/>
              <a:t>tests</a:t>
            </a:r>
          </a:p>
          <a:p>
            <a:pPr lvl="1"/>
            <a:r>
              <a:rPr lang="en-US" sz="2400" i="1" u="sng" dirty="0" smtClean="0"/>
              <a:t>Only one FPGA vendor has passed conformance</a:t>
            </a:r>
            <a:endParaRPr lang="en-US" sz="240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94787" y="6575425"/>
            <a:ext cx="698500" cy="282575"/>
          </a:xfrm>
        </p:spPr>
        <p:txBody>
          <a:bodyPr/>
          <a:lstStyle/>
          <a:p>
            <a:fld id="{29BD3633-7A79-4899-981C-57CF7336BC8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C:\Users\aling\Pictures\OpenCLConformantCompanies\alter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75" y="5101862"/>
            <a:ext cx="2379029" cy="69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ing\Pictures\OpenCLConformantCompanies\am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59" y="3084512"/>
            <a:ext cx="14859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ing\Pictures\OpenCLConformantCompanies\ap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71" y="3296260"/>
            <a:ext cx="10477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ling\Pictures\OpenCLConformantCompanies\arm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39" y="5099294"/>
            <a:ext cx="1190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ling\Pictures\OpenCLConformantCompanies\creativ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32" y="4484688"/>
            <a:ext cx="1428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ling\Pictures\OpenCLConformantCompanies\ibm_logo-160x62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70" y="2967648"/>
            <a:ext cx="15240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ling\Pictures\OpenCLConformantCompanies\Imagination_Logo_Primary_Pantone259C-175x1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82" y="4927600"/>
            <a:ext cx="1666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ling\Pictures\OpenCLConformantCompanies\intel-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1" y="2439010"/>
            <a:ext cx="15525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ling\Pictures\OpenCLConformantCompanies\LG-ZiiLabs-Logo-165x45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94" y="2898775"/>
            <a:ext cx="1571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ling\Pictures\OpenCLConformantCompanies\nvidia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84" y="3777273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ling\Pictures\OpenCLConformantCompanies\qualcomm-master-logo_cmyk_pos-175x46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694" y="3777273"/>
            <a:ext cx="16668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ling\Pictures\OpenCLConformantCompanies\samsu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7" y="4427538"/>
            <a:ext cx="1619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ling\Pictures\OpenCLConformantCompanies\Vivante-Logo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62" y="3777272"/>
            <a:ext cx="14287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Idea behind OpenCL</a:t>
            </a:r>
          </a:p>
        </p:txBody>
      </p:sp>
      <p:sp>
        <p:nvSpPr>
          <p:cNvPr id="633859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OpenCL execution model … </a:t>
            </a:r>
          </a:p>
          <a:p>
            <a:pPr lvl="1"/>
            <a:r>
              <a:rPr lang="en-US" dirty="0" smtClean="0"/>
              <a:t>Define N-dimensional computation domain</a:t>
            </a:r>
          </a:p>
          <a:p>
            <a:pPr lvl="1"/>
            <a:r>
              <a:rPr lang="en-US" dirty="0" smtClean="0"/>
              <a:t>Execute a kernel at each point in computation domain</a:t>
            </a:r>
          </a:p>
        </p:txBody>
      </p:sp>
      <p:sp>
        <p:nvSpPr>
          <p:cNvPr id="10244" name="AutoShape 3"/>
          <p:cNvSpPr>
            <a:spLocks/>
          </p:cNvSpPr>
          <p:nvPr/>
        </p:nvSpPr>
        <p:spPr bwMode="auto">
          <a:xfrm>
            <a:off x="4462463" y="4029301"/>
            <a:ext cx="544512" cy="652462"/>
          </a:xfrm>
          <a:prstGeom prst="rightArrow">
            <a:avLst>
              <a:gd name="adj1" fmla="val 42267"/>
              <a:gd name="adj2" fmla="val 44000"/>
            </a:avLst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99000"/>
              </a:lnSpc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Myriad Set Text"/>
              <a:ea typeface="ヒラギノ角ゴ ProN W3"/>
              <a:cs typeface="ヒラギノ角ゴ ProN W3"/>
              <a:sym typeface="Myriad Set Text"/>
            </a:endParaRPr>
          </a:p>
        </p:txBody>
      </p:sp>
      <p:sp>
        <p:nvSpPr>
          <p:cNvPr id="633861" name="Rectangle 4"/>
          <p:cNvSpPr>
            <a:spLocks/>
          </p:cNvSpPr>
          <p:nvPr/>
        </p:nvSpPr>
        <p:spPr bwMode="auto">
          <a:xfrm>
            <a:off x="1333500" y="2892750"/>
            <a:ext cx="3248025" cy="284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84" tIns="10884" rIns="10884" bIns="10884"/>
          <a:lstStyle/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void</a:t>
            </a:r>
            <a:b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</a:b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trad_mul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(int n, </a:t>
            </a: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       const float *a, </a:t>
            </a:r>
            <a:b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</a:b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       const float *b, </a:t>
            </a: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       float *c)</a:t>
            </a:r>
            <a:b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</a:b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{</a:t>
            </a: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int i;</a:t>
            </a: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for (i=0; i&lt;n; i++)</a:t>
            </a: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  c[i] = a[i] * b[i];	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ea typeface="ヒラギノ角ゴ ProN W3"/>
              <a:cs typeface="ヒラギノ角ゴ ProN W3"/>
              <a:sym typeface="Monaco"/>
            </a:endParaRP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}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ea typeface="ヒラギノ角ゴ ProN W3"/>
              <a:cs typeface="ヒラギノ角ゴ ProN W3"/>
              <a:sym typeface="Monaco"/>
            </a:endParaRPr>
          </a:p>
        </p:txBody>
      </p:sp>
      <p:sp>
        <p:nvSpPr>
          <p:cNvPr id="633862" name="Rectangle 7"/>
          <p:cNvSpPr>
            <a:spLocks noChangeArrowheads="1"/>
          </p:cNvSpPr>
          <p:nvPr/>
        </p:nvSpPr>
        <p:spPr bwMode="auto">
          <a:xfrm>
            <a:off x="1778000" y="2492866"/>
            <a:ext cx="22526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4" tIns="10884" rIns="10884" bIns="10884" anchor="ctr"/>
          <a:lstStyle/>
          <a:p>
            <a:pPr marL="49213" algn="ctr" defTabSz="847725">
              <a:buClr>
                <a:srgbClr val="FF0000"/>
              </a:buClr>
              <a:tabLst>
                <a:tab pos="42863" algn="l"/>
                <a:tab pos="303213" algn="l"/>
                <a:tab pos="565150" algn="l"/>
                <a:tab pos="827088" algn="l"/>
                <a:tab pos="1095375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ヒラギノ角ゴ ProN W3"/>
                <a:cs typeface="Tahoma" pitchFamily="34" charset="0"/>
                <a:sym typeface="Myriad Set Semibold"/>
              </a:rPr>
              <a:t>Traditional loops</a:t>
            </a:r>
          </a:p>
        </p:txBody>
      </p:sp>
      <p:sp>
        <p:nvSpPr>
          <p:cNvPr id="10247" name="Rectangle 11"/>
          <p:cNvSpPr>
            <a:spLocks/>
          </p:cNvSpPr>
          <p:nvPr/>
        </p:nvSpPr>
        <p:spPr bwMode="auto">
          <a:xfrm>
            <a:off x="4978400" y="2892750"/>
            <a:ext cx="3086100" cy="284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84" tIns="10884" rIns="10884" bIns="10884"/>
          <a:lstStyle/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kernel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void</a:t>
            </a:r>
            <a:b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</a:b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dp_mul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(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global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const float *a, </a:t>
            </a: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    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global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const float *b, </a:t>
            </a: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    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global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float *c)</a:t>
            </a:r>
            <a:b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</a:b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{</a:t>
            </a: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int id = </a:t>
            </a:r>
            <a:r>
              <a:rPr lang="en-US" sz="1200" b="1" dirty="0" err="1">
                <a:solidFill>
                  <a:srgbClr val="A5002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get_global_id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(0);</a:t>
            </a: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ea typeface="ヒラギノ角ゴ ProN W3"/>
              <a:cs typeface="ヒラギノ角ゴ ProN W3"/>
              <a:sym typeface="Monaco"/>
            </a:endParaRPr>
          </a:p>
          <a:p>
            <a:pPr marL="11113">
              <a:tabLst>
                <a:tab pos="41275" algn="l"/>
                <a:tab pos="458788" algn="l"/>
                <a:tab pos="876300" algn="l"/>
                <a:tab pos="1293813" algn="l"/>
                <a:tab pos="170815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 c[id] = a[id] * b[id];</a:t>
            </a:r>
            <a:b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</a:b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	</a:t>
            </a:r>
            <a:b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</a:b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}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  <a:ea typeface="ヒラギノ角ゴ ProN W3"/>
                <a:cs typeface="ヒラギノ角ゴ ProN W3"/>
                <a:sym typeface="Monaco"/>
              </a:rPr>
              <a:t> // execute over “n” work-items</a:t>
            </a:r>
          </a:p>
        </p:txBody>
      </p:sp>
      <p:sp>
        <p:nvSpPr>
          <p:cNvPr id="10248" name="Rectangle 19"/>
          <p:cNvSpPr>
            <a:spLocks noChangeArrowheads="1"/>
          </p:cNvSpPr>
          <p:nvPr/>
        </p:nvSpPr>
        <p:spPr bwMode="auto">
          <a:xfrm>
            <a:off x="4826000" y="2492866"/>
            <a:ext cx="32686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4" tIns="10884" rIns="10884" bIns="10884" anchor="ctr"/>
          <a:lstStyle/>
          <a:p>
            <a:pPr marL="49213" algn="ctr">
              <a:buClr>
                <a:srgbClr val="FF0000"/>
              </a:buClr>
              <a:tabLst>
                <a:tab pos="42863" algn="l"/>
                <a:tab pos="303213" algn="l"/>
                <a:tab pos="565150" algn="l"/>
                <a:tab pos="827088" algn="l"/>
                <a:tab pos="1095375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ヒラギノ角ゴ ProN W3"/>
                <a:cs typeface="Tahoma" pitchFamily="34" charset="0"/>
                <a:sym typeface="Myriad Set Semibold"/>
              </a:rPr>
              <a:t>Data Parallel OpenCL</a:t>
            </a:r>
          </a:p>
        </p:txBody>
      </p:sp>
    </p:spTree>
    <p:extLst>
      <p:ext uri="{BB962C8B-B14F-4D97-AF65-F5344CB8AC3E}">
        <p14:creationId xmlns:p14="http://schemas.microsoft.com/office/powerpoint/2010/main" val="807261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7" grpId="0" animBg="1"/>
      <p:bldP spid="10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FPGAs </a:t>
            </a:r>
            <a:r>
              <a:rPr lang="en-US" dirty="0" smtClean="0"/>
              <a:t>vs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FPGAs are dramatically different than CPUs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Massive fine-grained parallelism</a:t>
            </a:r>
          </a:p>
          <a:p>
            <a:r>
              <a:rPr lang="en-US" dirty="0" smtClean="0"/>
              <a:t>Complete configurability</a:t>
            </a:r>
          </a:p>
          <a:p>
            <a:r>
              <a:rPr lang="en-US" dirty="0" smtClean="0"/>
              <a:t>Huge internal bandwidth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callstack</a:t>
            </a:r>
            <a:endParaRPr lang="en-US" dirty="0"/>
          </a:p>
          <a:p>
            <a:r>
              <a:rPr lang="en-US" dirty="0" smtClean="0"/>
              <a:t>No dynamic memory allocation</a:t>
            </a:r>
          </a:p>
          <a:p>
            <a:r>
              <a:rPr lang="en-US" dirty="0" smtClean="0"/>
              <a:t>Very different instruction costs</a:t>
            </a:r>
          </a:p>
          <a:p>
            <a:r>
              <a:rPr lang="en-US" dirty="0" smtClean="0"/>
              <a:t>No fixed number of program registers</a:t>
            </a:r>
          </a:p>
          <a:p>
            <a:r>
              <a:rPr lang="en-US" dirty="0" smtClean="0"/>
              <a:t>No fixed memory system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3633-7A79-4899-981C-57CF7336BC8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014_PowerPoint_Template-Public">
  <a:themeElements>
    <a:clrScheme name="Altera color">
      <a:dk1>
        <a:sysClr val="windowText" lastClr="000000"/>
      </a:dk1>
      <a:lt1>
        <a:sysClr val="window" lastClr="FFFFFF"/>
      </a:lt1>
      <a:dk2>
        <a:srgbClr val="00319E"/>
      </a:dk2>
      <a:lt2>
        <a:srgbClr val="C0C0C0"/>
      </a:lt2>
      <a:accent1>
        <a:srgbClr val="4F8A10"/>
      </a:accent1>
      <a:accent2>
        <a:srgbClr val="00AEEF"/>
      </a:accent2>
      <a:accent3>
        <a:srgbClr val="0067A6"/>
      </a:accent3>
      <a:accent4>
        <a:srgbClr val="30C1BE"/>
      </a:accent4>
      <a:accent5>
        <a:srgbClr val="FF6600"/>
      </a:accent5>
      <a:accent6>
        <a:srgbClr val="CC0000"/>
      </a:accent6>
      <a:hlink>
        <a:srgbClr val="00AEEF"/>
      </a:hlink>
      <a:folHlink>
        <a:srgbClr val="CC00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00A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D2AA"/>
        </a:accent5>
        <a:accent6>
          <a:srgbClr val="E7B900"/>
        </a:accent6>
        <a:hlink>
          <a:srgbClr val="3399FF"/>
        </a:hlink>
        <a:folHlink>
          <a:srgbClr val="E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267F"/>
        </a:dk2>
        <a:lt2>
          <a:srgbClr val="B2B2B2"/>
        </a:lt2>
        <a:accent1>
          <a:srgbClr val="4F8A10"/>
        </a:accent1>
        <a:accent2>
          <a:srgbClr val="FFF200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E7DB00"/>
        </a:accent6>
        <a:hlink>
          <a:srgbClr val="00AEEF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529B"/>
        </a:dk2>
        <a:lt2>
          <a:srgbClr val="B2B2B2"/>
        </a:lt2>
        <a:accent1>
          <a:srgbClr val="4F8A10"/>
        </a:accent1>
        <a:accent2>
          <a:srgbClr val="FFF200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E7DB00"/>
        </a:accent6>
        <a:hlink>
          <a:srgbClr val="00AEEF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00267F"/>
        </a:dk2>
        <a:lt2>
          <a:srgbClr val="B2B2B2"/>
        </a:lt2>
        <a:accent1>
          <a:srgbClr val="4F8A10"/>
        </a:accent1>
        <a:accent2>
          <a:srgbClr val="30B6B4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2AA5A3"/>
        </a:accent6>
        <a:hlink>
          <a:srgbClr val="00AEEF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00267F"/>
        </a:dk2>
        <a:lt2>
          <a:srgbClr val="B2B2B2"/>
        </a:lt2>
        <a:accent1>
          <a:srgbClr val="4F8A10"/>
        </a:accent1>
        <a:accent2>
          <a:srgbClr val="30C1BE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2AAFAC"/>
        </a:accent6>
        <a:hlink>
          <a:srgbClr val="30C1BE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00319E"/>
        </a:dk2>
        <a:lt2>
          <a:srgbClr val="B2B2B2"/>
        </a:lt2>
        <a:accent1>
          <a:srgbClr val="4F8A10"/>
        </a:accent1>
        <a:accent2>
          <a:srgbClr val="30C1BE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2AAFAC"/>
        </a:accent6>
        <a:hlink>
          <a:srgbClr val="30C1BE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4">
        <a:dk1>
          <a:srgbClr val="000000"/>
        </a:dk1>
        <a:lt1>
          <a:srgbClr val="FFFFFF"/>
        </a:lt1>
        <a:dk2>
          <a:srgbClr val="00319E"/>
        </a:dk2>
        <a:lt2>
          <a:srgbClr val="B2B2B2"/>
        </a:lt2>
        <a:accent1>
          <a:srgbClr val="4F8A10"/>
        </a:accent1>
        <a:accent2>
          <a:srgbClr val="00AEEF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009DD9"/>
        </a:accent6>
        <a:hlink>
          <a:srgbClr val="30C1BE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AA7F586CC6CA4FBEA99610AAE112F4" ma:contentTypeVersion="0" ma:contentTypeDescription="Create a new document." ma:contentTypeScope="" ma:versionID="df188154137b641c934c6cea94a526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B68B5F-FAFE-4FD6-850B-8AED185741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8B51E2-6608-4111-B4DA-DCA9B89B58C1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0816F6-4572-43CC-B371-5AE8E24995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2014_PowerPoint_Template-Public</Template>
  <TotalTime>21957</TotalTime>
  <Words>2602</Words>
  <Application>Microsoft Office PowerPoint</Application>
  <PresentationFormat>On-screen Show (4:3)</PresentationFormat>
  <Paragraphs>861</Paragraphs>
  <Slides>58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2014_PowerPoint_Template-Public</vt:lpstr>
      <vt:lpstr>Custom Hardware State-Machines and Datapaths – Using LLVM to Generate FPGA Accelerators</vt:lpstr>
      <vt:lpstr>FPGAs are Awesome</vt:lpstr>
      <vt:lpstr>FPGA Design Hurdles</vt:lpstr>
      <vt:lpstr>Simpler Design Entry</vt:lpstr>
      <vt:lpstr>Our Vision</vt:lpstr>
      <vt:lpstr>OpenCL</vt:lpstr>
      <vt:lpstr>OpenCL Conformance</vt:lpstr>
      <vt:lpstr>The BIG Idea behind OpenCL</vt:lpstr>
      <vt:lpstr>FPGAs vs CPUs</vt:lpstr>
      <vt:lpstr>Targeting an Architecture</vt:lpstr>
      <vt:lpstr>Datapath Architecture</vt:lpstr>
      <vt:lpstr>A simple 3-address CPU</vt:lpstr>
      <vt:lpstr>Load immediate value into register</vt:lpstr>
      <vt:lpstr>Load memory value into register</vt:lpstr>
      <vt:lpstr>Store register value into memory</vt:lpstr>
      <vt:lpstr>Add two registers, store result in register</vt:lpstr>
      <vt:lpstr>Multiply two registers, store result in register</vt:lpstr>
      <vt:lpstr>A simple program</vt:lpstr>
      <vt:lpstr>CPU activity, step by step</vt:lpstr>
      <vt:lpstr>Unroll the CPU hardware…</vt:lpstr>
      <vt:lpstr>… and specialize by position</vt:lpstr>
      <vt:lpstr>… and specialize</vt:lpstr>
      <vt:lpstr>… and specialize</vt:lpstr>
      <vt:lpstr>… and specialize</vt:lpstr>
      <vt:lpstr>… and specialize</vt:lpstr>
      <vt:lpstr>Optimize the Datapath</vt:lpstr>
      <vt:lpstr>PowerPoint Presentation</vt:lpstr>
      <vt:lpstr>Data parallel kernel</vt:lpstr>
      <vt:lpstr>Example Datapath for Vector Add</vt:lpstr>
      <vt:lpstr>Example Datapath for Vector Add</vt:lpstr>
      <vt:lpstr>Example Datapath for Vector Add</vt:lpstr>
      <vt:lpstr>Example Datapath for Vector Add</vt:lpstr>
      <vt:lpstr>Example Datapath for Vector Add</vt:lpstr>
      <vt:lpstr>High Level Datapath Generation</vt:lpstr>
      <vt:lpstr>Compiler Flow</vt:lpstr>
      <vt:lpstr>Dealing with Resource Constraints</vt:lpstr>
      <vt:lpstr>Branch Conversion Example</vt:lpstr>
      <vt:lpstr>Branch Conversion Example</vt:lpstr>
      <vt:lpstr>Branch Conversion Example</vt:lpstr>
      <vt:lpstr>Branch Conversion Example</vt:lpstr>
      <vt:lpstr>Branch Conversion Example</vt:lpstr>
      <vt:lpstr>Branch Conversion</vt:lpstr>
      <vt:lpstr>Improving Performance of Individual Threads</vt:lpstr>
      <vt:lpstr>OpenCL Task</vt:lpstr>
      <vt:lpstr>Loop Carried Dependencies</vt:lpstr>
      <vt:lpstr>Loop Carried Dependencies</vt:lpstr>
      <vt:lpstr>Loop Pipelining Example</vt:lpstr>
      <vt:lpstr>Pipelined Threads vs. Loop Pipelining</vt:lpstr>
      <vt:lpstr>Accumulator Datapath</vt:lpstr>
      <vt:lpstr>Accumulator Datapath</vt:lpstr>
      <vt:lpstr>Accumulator Datapath</vt:lpstr>
      <vt:lpstr>Accumulator Datapath</vt:lpstr>
      <vt:lpstr>Dependence Analysis</vt:lpstr>
      <vt:lpstr>LLVM Issues/Wishlist</vt:lpstr>
      <vt:lpstr>LLVM Issues</vt:lpstr>
      <vt:lpstr>LLVM Wishlist</vt:lpstr>
      <vt:lpstr>PowerPoint Presentation</vt:lpstr>
      <vt:lpstr>References</vt:lpstr>
    </vt:vector>
  </TitlesOfParts>
  <Company>Altera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 PowerPoint Guidelines</dc:title>
  <dc:creator>Altera</dc:creator>
  <cp:lastModifiedBy>albaker</cp:lastModifiedBy>
  <cp:revision>606</cp:revision>
  <cp:lastPrinted>2007-02-01T00:01:47Z</cp:lastPrinted>
  <dcterms:created xsi:type="dcterms:W3CDTF">2007-02-12T18:13:51Z</dcterms:created>
  <dcterms:modified xsi:type="dcterms:W3CDTF">2014-11-03T20:48:38Z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0x01010000AA7F586CC6CA4FBEA99610AAE112F4</vt:lpwstr>
  </property>
</Properties>
</file>