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349" r:id="rId3"/>
    <p:sldId id="293" r:id="rId4"/>
    <p:sldId id="344" r:id="rId5"/>
    <p:sldId id="339" r:id="rId6"/>
    <p:sldId id="347" r:id="rId7"/>
    <p:sldId id="341" r:id="rId8"/>
    <p:sldId id="342" r:id="rId9"/>
    <p:sldId id="343" r:id="rId10"/>
    <p:sldId id="345" r:id="rId11"/>
    <p:sldId id="346" r:id="rId12"/>
    <p:sldId id="361" r:id="rId13"/>
    <p:sldId id="360" r:id="rId14"/>
    <p:sldId id="357" r:id="rId15"/>
    <p:sldId id="355" r:id="rId16"/>
    <p:sldId id="351" r:id="rId17"/>
    <p:sldId id="358" r:id="rId18"/>
    <p:sldId id="362" r:id="rId19"/>
    <p:sldId id="337" r:id="rId20"/>
    <p:sldId id="359" r:id="rId21"/>
    <p:sldId id="348" r:id="rId22"/>
    <p:sldId id="275" r:id="rId23"/>
  </p:sldIdLst>
  <p:sldSz cx="9144000" cy="6858000" type="screen4x3"/>
  <p:notesSz cx="6858000" cy="9144000"/>
  <p:custShowLst>
    <p:custShow name="Opt Notice" id="0">
      <p:sldLst>
        <p:sld r:id="rId2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E7BA7E-E071-47DE-9365-6C751642B9D8}">
          <p14:sldIdLst>
            <p14:sldId id="256"/>
            <p14:sldId id="349"/>
            <p14:sldId id="293"/>
            <p14:sldId id="344"/>
            <p14:sldId id="339"/>
            <p14:sldId id="347"/>
            <p14:sldId id="341"/>
            <p14:sldId id="342"/>
            <p14:sldId id="343"/>
            <p14:sldId id="345"/>
            <p14:sldId id="346"/>
            <p14:sldId id="361"/>
            <p14:sldId id="360"/>
            <p14:sldId id="357"/>
            <p14:sldId id="355"/>
            <p14:sldId id="351"/>
            <p14:sldId id="358"/>
          </p14:sldIdLst>
        </p14:section>
        <p14:section name="Untitled Section" id="{43707046-8BE6-43F5-9077-2BAE28EB8516}">
          <p14:sldIdLst>
            <p14:sldId id="362"/>
            <p14:sldId id="337"/>
            <p14:sldId id="359"/>
            <p14:sldId id="348"/>
            <p14:sldId id="275"/>
          </p14:sldIdLst>
        </p14:section>
      </p14:sectionLst>
    </p:ext>
    <p:ext uri="{EFAFB233-063F-42B5-8137-9DF3F51BA10A}">
      <p15:sldGuideLst xmlns:p15="http://schemas.microsoft.com/office/powerpoint/2012/main" xmlns="">
        <p15:guide id="1" orient="horz" pos="2282">
          <p15:clr>
            <a:srgbClr val="A4A3A4"/>
          </p15:clr>
        </p15:guide>
        <p15:guide id="2" orient="horz" pos="4032">
          <p15:clr>
            <a:srgbClr val="A4A3A4"/>
          </p15:clr>
        </p15:guide>
        <p15:guide id="3" orient="horz" pos="157">
          <p15:clr>
            <a:srgbClr val="A4A3A4"/>
          </p15:clr>
        </p15:guide>
        <p15:guide id="4" orient="horz" pos="1009">
          <p15:clr>
            <a:srgbClr val="A4A3A4"/>
          </p15:clr>
        </p15:guide>
        <p15:guide id="5" orient="horz" pos="3888">
          <p15:clr>
            <a:srgbClr val="A4A3A4"/>
          </p15:clr>
        </p15:guide>
        <p15:guide id="6" pos="5470">
          <p15:clr>
            <a:srgbClr val="A4A3A4"/>
          </p15:clr>
        </p15:guide>
        <p15:guide id="7" pos="287">
          <p15:clr>
            <a:srgbClr val="A4A3A4"/>
          </p15:clr>
        </p15:guide>
        <p15:guide id="8" pos="2889">
          <p15:clr>
            <a:srgbClr val="A4A3A4"/>
          </p15:clr>
        </p15:guide>
        <p15:guide id="9" pos="2811">
          <p15:clr>
            <a:srgbClr val="A4A3A4"/>
          </p15:clr>
        </p15:guide>
        <p15:guide id="10" pos="294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85528" autoAdjust="0"/>
  </p:normalViewPr>
  <p:slideViewPr>
    <p:cSldViewPr snapToGrid="0">
      <p:cViewPr varScale="1">
        <p:scale>
          <a:sx n="110" d="100"/>
          <a:sy n="110" d="100"/>
        </p:scale>
        <p:origin x="-1644" y="-84"/>
      </p:cViewPr>
      <p:guideLst>
        <p:guide orient="horz" pos="2282"/>
        <p:guide orient="horz" pos="4032"/>
        <p:guide orient="horz" pos="157"/>
        <p:guide orient="horz" pos="1009"/>
        <p:guide orient="horz" pos="3888"/>
        <p:guide pos="5470"/>
        <p:guide pos="287"/>
        <p:guide pos="2889"/>
        <p:guide pos="2811"/>
        <p:guide pos="2947"/>
      </p:guideLst>
    </p:cSldViewPr>
  </p:slideViewPr>
  <p:outlineViewPr>
    <p:cViewPr>
      <p:scale>
        <a:sx n="33" d="100"/>
        <a:sy n="33" d="100"/>
      </p:scale>
      <p:origin x="0" y="3732"/>
    </p:cViewPr>
  </p:outlineViewPr>
  <p:notesTextViewPr>
    <p:cViewPr>
      <p:scale>
        <a:sx n="100" d="100"/>
        <a:sy n="100" d="100"/>
      </p:scale>
      <p:origin x="0" y="0"/>
    </p:cViewPr>
  </p:notesTextViewPr>
  <p:sorterViewPr>
    <p:cViewPr>
      <p:scale>
        <a:sx n="163" d="100"/>
        <a:sy n="163" d="100"/>
      </p:scale>
      <p:origin x="0" y="0"/>
    </p:cViewPr>
  </p:sorterViewPr>
  <p:notesViewPr>
    <p:cSldViewPr snapToGrid="0" showGuides="1">
      <p:cViewPr varScale="1">
        <p:scale>
          <a:sx n="74" d="100"/>
          <a:sy n="74" d="100"/>
        </p:scale>
        <p:origin x="-7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a:pPr>
            <a:r>
              <a:rPr lang="en-US" sz="1100" dirty="0"/>
              <a:t>Vector </a:t>
            </a:r>
            <a:r>
              <a:rPr lang="en-US" sz="1100" dirty="0" smtClean="0"/>
              <a:t>width evolution</a:t>
            </a:r>
            <a:endParaRPr lang="en-US" sz="1100" dirty="0"/>
          </a:p>
        </c:rich>
      </c:tx>
      <c:layout/>
      <c:overlay val="0"/>
    </c:title>
    <c:autoTitleDeleted val="0"/>
    <c:plotArea>
      <c:layout>
        <c:manualLayout>
          <c:layoutTarget val="inner"/>
          <c:xMode val="edge"/>
          <c:yMode val="edge"/>
          <c:x val="5.7613094049973688E-2"/>
          <c:y val="0.20185809726687695"/>
          <c:w val="0.88477381190005266"/>
          <c:h val="0.61362582338867522"/>
        </c:manualLayout>
      </c:layout>
      <c:barChart>
        <c:barDir val="col"/>
        <c:grouping val="clustered"/>
        <c:varyColors val="0"/>
        <c:ser>
          <c:idx val="0"/>
          <c:order val="0"/>
          <c:tx>
            <c:strRef>
              <c:f>Sheet1!$B$1</c:f>
              <c:strCache>
                <c:ptCount val="1"/>
                <c:pt idx="0">
                  <c:v>Vector width</c:v>
                </c:pt>
              </c:strCache>
            </c:strRef>
          </c:tx>
          <c:spPr>
            <a:effectLst>
              <a:outerShdw blurRad="50800" dist="38100" dir="2700000" algn="tl" rotWithShape="0">
                <a:prstClr val="black">
                  <a:alpha val="40000"/>
                </a:prstClr>
              </a:outerShdw>
            </a:effectLst>
          </c:spPr>
          <c:invertIfNegative val="0"/>
          <c:dLbls>
            <c:spPr>
              <a:noFill/>
              <a:ln>
                <a:noFill/>
              </a:ln>
              <a:effectLst/>
            </c:spPr>
            <c:txPr>
              <a:bodyPr/>
              <a:lstStyle/>
              <a:p>
                <a:pPr>
                  <a:defRPr sz="1200"/>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MMX</c:v>
                </c:pt>
                <c:pt idx="1">
                  <c:v>SSE</c:v>
                </c:pt>
                <c:pt idx="2">
                  <c:v>AVX</c:v>
                </c:pt>
                <c:pt idx="3">
                  <c:v>AVX-512</c:v>
                </c:pt>
              </c:strCache>
            </c:strRef>
          </c:cat>
          <c:val>
            <c:numRef>
              <c:f>Sheet1!$B$2:$B$5</c:f>
              <c:numCache>
                <c:formatCode>General</c:formatCode>
                <c:ptCount val="4"/>
                <c:pt idx="0">
                  <c:v>64</c:v>
                </c:pt>
                <c:pt idx="1">
                  <c:v>128</c:v>
                </c:pt>
                <c:pt idx="2">
                  <c:v>256</c:v>
                </c:pt>
                <c:pt idx="3">
                  <c:v>512</c:v>
                </c:pt>
              </c:numCache>
            </c:numRef>
          </c:val>
        </c:ser>
        <c:dLbls>
          <c:showLegendKey val="0"/>
          <c:showVal val="0"/>
          <c:showCatName val="0"/>
          <c:showSerName val="0"/>
          <c:showPercent val="0"/>
          <c:showBubbleSize val="0"/>
        </c:dLbls>
        <c:gapWidth val="150"/>
        <c:axId val="37558144"/>
        <c:axId val="37559680"/>
      </c:barChart>
      <c:catAx>
        <c:axId val="37558144"/>
        <c:scaling>
          <c:orientation val="minMax"/>
        </c:scaling>
        <c:delete val="0"/>
        <c:axPos val="b"/>
        <c:numFmt formatCode="General" sourceLinked="0"/>
        <c:majorTickMark val="out"/>
        <c:minorTickMark val="none"/>
        <c:tickLblPos val="nextTo"/>
        <c:txPr>
          <a:bodyPr/>
          <a:lstStyle/>
          <a:p>
            <a:pPr>
              <a:defRPr sz="800"/>
            </a:pPr>
            <a:endParaRPr lang="ru-RU"/>
          </a:p>
        </c:txPr>
        <c:crossAx val="37559680"/>
        <c:crosses val="autoZero"/>
        <c:auto val="1"/>
        <c:lblAlgn val="ctr"/>
        <c:lblOffset val="100"/>
        <c:noMultiLvlLbl val="0"/>
      </c:catAx>
      <c:valAx>
        <c:axId val="37559680"/>
        <c:scaling>
          <c:orientation val="minMax"/>
        </c:scaling>
        <c:delete val="1"/>
        <c:axPos val="l"/>
        <c:numFmt formatCode="General" sourceLinked="1"/>
        <c:majorTickMark val="out"/>
        <c:minorTickMark val="none"/>
        <c:tickLblPos val="nextTo"/>
        <c:crossAx val="37558144"/>
        <c:crosses val="autoZero"/>
        <c:crossBetween val="between"/>
      </c:valAx>
      <c:spPr>
        <a:noFill/>
        <a:ln w="25400">
          <a:noFill/>
        </a:ln>
      </c:spPr>
    </c:plotArea>
    <c:plotVisOnly val="1"/>
    <c:dispBlanksAs val="gap"/>
    <c:showDLblsOverMax val="0"/>
  </c:chart>
  <c:spPr>
    <a:solidFill>
      <a:schemeClr val="bg1"/>
    </a:solidFill>
    <a:ln>
      <a:solidFill>
        <a:schemeClr val="accent1"/>
      </a:solidFill>
    </a:ln>
    <a:effectLst>
      <a:outerShdw blurRad="50800" dist="38100" dir="2700000" algn="tl" rotWithShape="0">
        <a:prstClr val="black">
          <a:alpha val="40000"/>
        </a:prstClr>
      </a:outerShdw>
    </a:effectLst>
  </c:spPr>
  <c:txPr>
    <a:bodyPr/>
    <a:lstStyle/>
    <a:p>
      <a:pPr>
        <a:defRPr sz="1800"/>
      </a:pPr>
      <a:endParaRPr lang="ru-RU"/>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panose="020B0604020203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panose="020B0604020203020204" pitchFamily="34" charset="0"/>
              </a:rPr>
              <a:pPr/>
              <a:t>10/24/2014</a:t>
            </a:fld>
            <a:endParaRPr lang="en-US" dirty="0">
              <a:latin typeface="Intel Clear" panose="020B0604020203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panose="020B0604020203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panose="020B0604020203020204" pitchFamily="34" charset="0"/>
              </a:rPr>
              <a:pPr/>
              <a:t>‹#›</a:t>
            </a:fld>
            <a:endParaRPr lang="en-US" dirty="0">
              <a:latin typeface="Intel Clear" panose="020B0604020203020204" pitchFamily="34" charset="0"/>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panose="020B0604020203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panose="020B0604020203020204" pitchFamily="34" charset="0"/>
              </a:defRPr>
            </a:lvl1pPr>
          </a:lstStyle>
          <a:p>
            <a:fld id="{ED7FC5FE-6F0D-D34A-8EE6-C95B4F5F4DC8}" type="datetimeFigureOut">
              <a:rPr lang="en-US" smtClean="0"/>
              <a:pPr/>
              <a:t>10/24/2014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panose="020B0604020203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panose="020B0604020203020204" pitchFamily="34" charset="0"/>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panose="020B0604020203020204" pitchFamily="34" charset="0"/>
        <a:ea typeface="+mn-ea"/>
        <a:cs typeface="+mn-cs"/>
      </a:defRPr>
    </a:lvl1pPr>
    <a:lvl2pPr marL="457200" algn="l" defTabSz="457200" rtl="0" eaLnBrk="1" latinLnBrk="0" hangingPunct="1">
      <a:defRPr sz="1200" kern="1200">
        <a:solidFill>
          <a:schemeClr val="tx1"/>
        </a:solidFill>
        <a:latin typeface="Intel Clear" panose="020B0604020203020204" pitchFamily="34" charset="0"/>
        <a:ea typeface="+mn-ea"/>
        <a:cs typeface="+mn-cs"/>
      </a:defRPr>
    </a:lvl2pPr>
    <a:lvl3pPr marL="914400" algn="l" defTabSz="457200" rtl="0" eaLnBrk="1" latinLnBrk="0" hangingPunct="1">
      <a:defRPr sz="1200" kern="1200">
        <a:solidFill>
          <a:schemeClr val="tx1"/>
        </a:solidFill>
        <a:latin typeface="Intel Clear" panose="020B0604020203020204" pitchFamily="34" charset="0"/>
        <a:ea typeface="+mn-ea"/>
        <a:cs typeface="+mn-cs"/>
      </a:defRPr>
    </a:lvl3pPr>
    <a:lvl4pPr marL="1371600" algn="l" defTabSz="457200" rtl="0" eaLnBrk="1" latinLnBrk="0" hangingPunct="1">
      <a:defRPr sz="1200" kern="1200">
        <a:solidFill>
          <a:schemeClr val="tx1"/>
        </a:solidFill>
        <a:latin typeface="Intel Clear" panose="020B0604020203020204" pitchFamily="34" charset="0"/>
        <a:ea typeface="+mn-ea"/>
        <a:cs typeface="+mn-cs"/>
      </a:defRPr>
    </a:lvl4pPr>
    <a:lvl5pPr marL="1828800" algn="l" defTabSz="457200" rtl="0" eaLnBrk="1" latinLnBrk="0" hangingPunct="1">
      <a:defRPr sz="1200" kern="1200">
        <a:solidFill>
          <a:schemeClr val="tx1"/>
        </a:solidFill>
        <a:latin typeface="Intel Clear" panose="020B0604020203020204"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3054810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2551826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3376414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2850580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3628088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Neo Sans Intel" pitchFamily="34" charset="0"/>
                <a:cs typeface="Arial" pitchFamily="34" charset="0"/>
              </a:defRPr>
            </a:lvl1pPr>
            <a:lvl2pPr marL="742950" indent="-285750" eaLnBrk="0" hangingPunct="0">
              <a:defRPr>
                <a:solidFill>
                  <a:schemeClr val="tx1"/>
                </a:solidFill>
                <a:latin typeface="Neo Sans Intel" pitchFamily="34" charset="0"/>
                <a:cs typeface="Arial" pitchFamily="34" charset="0"/>
              </a:defRPr>
            </a:lvl2pPr>
            <a:lvl3pPr marL="1143000" indent="-228600" eaLnBrk="0" hangingPunct="0">
              <a:defRPr>
                <a:solidFill>
                  <a:schemeClr val="tx1"/>
                </a:solidFill>
                <a:latin typeface="Neo Sans Intel" pitchFamily="34" charset="0"/>
                <a:cs typeface="Arial" pitchFamily="34" charset="0"/>
              </a:defRPr>
            </a:lvl3pPr>
            <a:lvl4pPr marL="1600200" indent="-228600" eaLnBrk="0" hangingPunct="0">
              <a:defRPr>
                <a:solidFill>
                  <a:schemeClr val="tx1"/>
                </a:solidFill>
                <a:latin typeface="Neo Sans Intel" pitchFamily="34" charset="0"/>
                <a:cs typeface="Arial" pitchFamily="34" charset="0"/>
              </a:defRPr>
            </a:lvl4pPr>
            <a:lvl5pPr marL="2057400" indent="-228600" eaLnBrk="0" hangingPunct="0">
              <a:defRPr>
                <a:solidFill>
                  <a:schemeClr val="tx1"/>
                </a:solidFill>
                <a:latin typeface="Neo Sans Inte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Neo Sans Inte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Neo Sans Inte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Neo Sans Inte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Neo Sans Intel" pitchFamily="34" charset="0"/>
                <a:cs typeface="Arial" pitchFamily="34" charset="0"/>
              </a:defRPr>
            </a:lvl9pPr>
          </a:lstStyle>
          <a:p>
            <a:pPr eaLnBrk="1" hangingPunct="1"/>
            <a:fld id="{E76F5E48-C788-4B86-975B-8CA35980790A}" type="slidenum">
              <a:rPr lang="en-US" altLang="en-US">
                <a:latin typeface="Intel Clear" pitchFamily="34" charset="0"/>
              </a:rPr>
              <a:pPr eaLnBrk="1" hangingPunct="1"/>
              <a:t>19</a:t>
            </a:fld>
            <a:endParaRPr lang="en-US" altLang="en-US" dirty="0">
              <a:latin typeface="Intel Clear" pitchFamily="34" charset="0"/>
            </a:endParaRPr>
          </a:p>
        </p:txBody>
      </p:sp>
    </p:spTree>
    <p:extLst>
      <p:ext uri="{BB962C8B-B14F-4D97-AF65-F5344CB8AC3E}">
        <p14:creationId xmlns:p14="http://schemas.microsoft.com/office/powerpoint/2010/main" val="1868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913012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1116905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3809819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91619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716306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3309449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1062213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9128060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2961596"/>
            <a:ext cx="8212886" cy="1470025"/>
          </a:xfrm>
        </p:spPr>
        <p:txBody>
          <a:bodyPr lIns="0" rIns="0" anchor="b" anchorCtr="0">
            <a:noAutofit/>
          </a:bodyPr>
          <a:lstStyle>
            <a:lvl1pPr>
              <a:defRPr sz="3600" baseline="0">
                <a:solidFill>
                  <a:schemeClr val="bg1"/>
                </a:solidFill>
                <a:latin typeface="+mj-lt"/>
                <a:cs typeface="Intel Clear Light" panose="020B0404020203020204" pitchFamily="34" charset="0"/>
              </a:defRPr>
            </a:lvl1pPr>
          </a:lstStyle>
          <a:p>
            <a:r>
              <a:rPr lang="en-US" dirty="0" err="1" smtClean="0"/>
              <a:t>36pt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Autofit/>
          </a:bodyPr>
          <a:lstStyle>
            <a:lvl1pPr marL="0" indent="0" algn="l">
              <a:buNone/>
              <a:defRPr sz="1600" b="1" baseline="0">
                <a:solidFill>
                  <a:schemeClr val="bg1"/>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16pt</a:t>
            </a:r>
            <a:r>
              <a:rPr lang="en-US" dirty="0" smtClean="0"/>
              <a:t> Intel Clear Bolded Subhead, Date, Etc.</a:t>
            </a:r>
            <a:endParaRPr lang="en-US" dirty="0"/>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sf\Home\Desktop\IntelLookInsideCLEAR_WHT.png"/>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36572" y="2023454"/>
            <a:ext cx="2049636" cy="57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49F51-A4B0-43DF-B75F-F8F04C2B28FF}" type="datetime1">
              <a:rPr lang="en-US" smtClean="0"/>
              <a:t>10/24/2014</a:t>
            </a:fld>
            <a:endParaRPr lang="en-US" dirty="0"/>
          </a:p>
        </p:txBody>
      </p:sp>
      <p:sp>
        <p:nvSpPr>
          <p:cNvPr id="3" name="Footer Placeholder 2"/>
          <p:cNvSpPr>
            <a:spLocks noGrp="1"/>
          </p:cNvSpPr>
          <p:nvPr>
            <p:ph type="ftr" sz="quarter" idx="11"/>
          </p:nvPr>
        </p:nvSpPr>
        <p:spPr/>
        <p:txBody>
          <a:bodyPr/>
          <a:lstStyle/>
          <a:p>
            <a:r>
              <a:rPr lang="en-US" smtClean="0"/>
              <a:t>Intel Confidential</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5" name="Picture 2" descr="\\.psf\Home\Desktop\Intel.png"/>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3331366" y="2606672"/>
            <a:ext cx="2497257" cy="164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3140900"/>
            <a:ext cx="8212886" cy="1470025"/>
          </a:xfrm>
        </p:spPr>
        <p:txBody>
          <a:bodyPr lIns="0" rIns="0" anchor="b" anchorCtr="0">
            <a:noAutofit/>
          </a:bodyPr>
          <a:lstStyle>
            <a:lvl1pPr>
              <a:defRPr sz="3600" baseline="0">
                <a:solidFill>
                  <a:schemeClr val="bg1"/>
                </a:solidFill>
                <a:latin typeface="+mj-lt"/>
                <a:cs typeface="Intel Clear Light" panose="020B0404020203020204" pitchFamily="34" charset="0"/>
              </a:defRPr>
            </a:lvl1pPr>
          </a:lstStyle>
          <a:p>
            <a:r>
              <a:rPr lang="en-US" dirty="0" err="1" smtClean="0"/>
              <a:t>36pt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Autofit/>
          </a:bodyPr>
          <a:lstStyle>
            <a:lvl1pPr marL="0" indent="0" algn="l">
              <a:buNone/>
              <a:defRPr sz="1600" b="1" baseline="0">
                <a:solidFill>
                  <a:srgbClr val="FFDA00"/>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16pt</a:t>
            </a:r>
            <a:r>
              <a:rPr lang="en-US" dirty="0" smtClean="0"/>
              <a:t> Intel Clear Bolded Subhead, Date, Etc.</a:t>
            </a:r>
            <a:endParaRPr lang="en-US" dirty="0"/>
          </a:p>
        </p:txBody>
      </p:sp>
      <p:sp>
        <p:nvSpPr>
          <p:cNvPr id="5" name="Freeform 4"/>
          <p:cNvSpPr/>
          <p:nvPr userDrawn="1"/>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2" descr="\\.psf\Home\Desktop\Intel.png"/>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45773" y="1813263"/>
            <a:ext cx="1220881" cy="80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Large Bullet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601789"/>
            <a:ext cx="8228012" cy="4570411"/>
          </a:xfrm>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lvl1pPr>
            <a:lvl2pPr>
              <a:defRPr sz="2200"/>
            </a:lvl2pPr>
            <a:lvl3pPr>
              <a:defRPr sz="2200"/>
            </a:lvl3pPr>
            <a:lvl4pPr>
              <a:defRPr/>
            </a:lvl4pPr>
            <a:lvl5pPr>
              <a:defRPr/>
            </a:lvl5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dirty="0" err="1" smtClean="0"/>
              <a:t>22pt</a:t>
            </a:r>
            <a:r>
              <a:rPr lang="en-US" dirty="0" smtClean="0"/>
              <a:t> Intel Clear body text</a:t>
            </a:r>
          </a:p>
          <a:p>
            <a:pPr lvl="1"/>
            <a:r>
              <a:rPr lang="en-US" dirty="0" err="1" smtClean="0"/>
              <a:t>22pt</a:t>
            </a:r>
            <a:r>
              <a:rPr lang="en-US" dirty="0" smtClean="0"/>
              <a:t> Intel Clear large bullet one</a:t>
            </a:r>
          </a:p>
          <a:p>
            <a:pPr lvl="2"/>
            <a:r>
              <a:rPr lang="en-US" dirty="0" err="1" smtClean="0"/>
              <a:t>22pt</a:t>
            </a:r>
            <a:r>
              <a:rPr lang="en-US" dirty="0" smtClean="0"/>
              <a:t> Intel Clear sub-bullet</a:t>
            </a:r>
          </a:p>
          <a:p>
            <a:pPr lvl="3"/>
            <a:r>
              <a:rPr lang="en-US" dirty="0" err="1" smtClean="0"/>
              <a:t>16pt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10"/>
          </p:nvPr>
        </p:nvSpPr>
        <p:spPr/>
        <p:txBody>
          <a:bodyPr/>
          <a:lstStyle/>
          <a:p>
            <a:fld id="{98CAC7F1-0535-4974-A001-A0380B0F8976}" type="datetime1">
              <a:rPr lang="en-US" smtClean="0"/>
              <a:t>10/24/2014</a:t>
            </a:fld>
            <a:endParaRPr lang="en-US" dirty="0"/>
          </a:p>
        </p:txBody>
      </p:sp>
      <p:sp>
        <p:nvSpPr>
          <p:cNvPr id="5" name="Footer Placeholder 4"/>
          <p:cNvSpPr>
            <a:spLocks noGrp="1"/>
          </p:cNvSpPr>
          <p:nvPr>
            <p:ph type="ftr" sz="quarter" idx="11"/>
          </p:nvPr>
        </p:nvSpPr>
        <p:spPr/>
        <p:txBody>
          <a:bodyPr/>
          <a:lstStyle/>
          <a:p>
            <a:r>
              <a:rPr lang="en-US" smtClean="0"/>
              <a:t>Intel Confidential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err="1" smtClean="0"/>
              <a:t>36pt</a:t>
            </a:r>
            <a:r>
              <a:rPr lang="en-US" dirty="0" smtClean="0"/>
              <a:t> Intel Clear Light Headline</a:t>
            </a:r>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601789"/>
            <a:ext cx="8228012" cy="4570411"/>
          </a:xfrm>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lvl1pPr>
            <a:lvl2pPr>
              <a:defRPr lang="en-US" sz="1800" kern="1200" baseline="0" dirty="0" err="1" smtClean="0">
                <a:solidFill>
                  <a:schemeClr val="tx2"/>
                </a:solidFill>
                <a:latin typeface="+mn-lt"/>
                <a:ea typeface="+mn-ea"/>
                <a:cs typeface="Intel Clear" panose="020B0604020203020204" pitchFamily="34" charset="0"/>
              </a:defRPr>
            </a:lvl2pPr>
            <a:lvl3pPr marL="571500" indent="-228600">
              <a:defRPr lang="en-US" sz="1800" kern="1200" dirty="0" smtClean="0">
                <a:solidFill>
                  <a:schemeClr val="tx2"/>
                </a:solidFill>
                <a:latin typeface="+mn-lt"/>
                <a:ea typeface="+mn-ea"/>
                <a:cs typeface="Intel Clear" panose="020B0604020203020204" pitchFamily="34" charset="0"/>
              </a:defRPr>
            </a:lvl3pPr>
            <a:lvl4pPr>
              <a:defRPr/>
            </a:lvl4pPr>
            <a:lvl5pPr>
              <a:defRPr/>
            </a:lvl5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dirty="0" err="1" smtClean="0"/>
              <a:t>22pt</a:t>
            </a:r>
            <a:r>
              <a:rPr lang="en-US" dirty="0" smtClean="0"/>
              <a:t> Intel Clear body text</a:t>
            </a:r>
          </a:p>
          <a:p>
            <a:pPr lvl="1"/>
            <a:r>
              <a:rPr lang="en-US" dirty="0" err="1" smtClean="0"/>
              <a:t>18pt</a:t>
            </a:r>
            <a:r>
              <a:rPr lang="en-US" dirty="0" smtClean="0"/>
              <a:t> Intel Clear bullet one</a:t>
            </a:r>
          </a:p>
          <a:p>
            <a:pPr marL="571500" lvl="2" indent="-228600" algn="l" defTabSz="457200" rtl="0" eaLnBrk="1" latinLnBrk="0" hangingPunct="1">
              <a:spcBef>
                <a:spcPts val="800"/>
              </a:spcBef>
              <a:buFont typeface="Wingdings" charset="2"/>
              <a:buChar char="§"/>
            </a:pPr>
            <a:r>
              <a:rPr lang="en-US" dirty="0" err="1" smtClean="0"/>
              <a:t>18pt</a:t>
            </a:r>
            <a:r>
              <a:rPr lang="en-US" dirty="0" smtClean="0"/>
              <a:t> Intel Clear sub-bullet</a:t>
            </a:r>
          </a:p>
          <a:p>
            <a:pPr lvl="3"/>
            <a:r>
              <a:rPr lang="en-US" dirty="0" err="1" smtClean="0"/>
              <a:t>16pt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10"/>
          </p:nvPr>
        </p:nvSpPr>
        <p:spPr/>
        <p:txBody>
          <a:bodyPr/>
          <a:lstStyle/>
          <a:p>
            <a:fld id="{A3DF1F36-8BD2-440C-8C0D-17A3CE25CCB4}" type="datetime1">
              <a:rPr lang="en-US" smtClean="0"/>
              <a:t>10/24/2014</a:t>
            </a:fld>
            <a:endParaRPr lang="en-US" dirty="0"/>
          </a:p>
        </p:txBody>
      </p:sp>
      <p:sp>
        <p:nvSpPr>
          <p:cNvPr id="5" name="Footer Placeholder 4"/>
          <p:cNvSpPr>
            <a:spLocks noGrp="1"/>
          </p:cNvSpPr>
          <p:nvPr>
            <p:ph type="ftr" sz="quarter" idx="11"/>
          </p:nvPr>
        </p:nvSpPr>
        <p:spPr/>
        <p:txBody>
          <a:bodyPr/>
          <a:lstStyle/>
          <a:p>
            <a:r>
              <a:rPr lang="en-US" smtClean="0"/>
              <a:t>Intel Confidential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err="1" smtClean="0"/>
              <a:t>36pt</a:t>
            </a:r>
            <a:r>
              <a:rPr lang="en-US" dirty="0" smtClean="0"/>
              <a:t> Intel Clear Light Headline</a:t>
            </a:r>
            <a:endParaRPr lang="en-US" dirty="0"/>
          </a:p>
        </p:txBody>
      </p:sp>
    </p:spTree>
    <p:extLst>
      <p:ext uri="{BB962C8B-B14F-4D97-AF65-F5344CB8AC3E}">
        <p14:creationId xmlns:p14="http://schemas.microsoft.com/office/powerpoint/2010/main" val="34940459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442278"/>
            <a:ext cx="8228012" cy="1143000"/>
          </a:xfrm>
        </p:spPr>
        <p:txBody>
          <a:bodyPr/>
          <a:lstStyle/>
          <a:p>
            <a:r>
              <a:rPr lang="en-US" dirty="0" err="1" smtClean="0"/>
              <a:t>36pt</a:t>
            </a:r>
            <a:r>
              <a:rPr lang="en-US" dirty="0" smtClean="0"/>
              <a:t> Intel Clear Light Headline</a:t>
            </a:r>
            <a:endParaRPr lang="en-US" dirty="0"/>
          </a:p>
        </p:txBody>
      </p:sp>
      <p:sp>
        <p:nvSpPr>
          <p:cNvPr id="5" name="Date Placeholder 4"/>
          <p:cNvSpPr>
            <a:spLocks noGrp="1"/>
          </p:cNvSpPr>
          <p:nvPr>
            <p:ph type="dt" sz="half" idx="10"/>
          </p:nvPr>
        </p:nvSpPr>
        <p:spPr/>
        <p:txBody>
          <a:bodyPr/>
          <a:lstStyle/>
          <a:p>
            <a:fld id="{993C30F3-3995-4B0E-B913-810FFB12948D}" type="datetime1">
              <a:rPr lang="en-US" smtClean="0"/>
              <a:t>10/24/2014</a:t>
            </a:fld>
            <a:endParaRPr lang="en-US" dirty="0"/>
          </a:p>
        </p:txBody>
      </p:sp>
      <p:sp>
        <p:nvSpPr>
          <p:cNvPr id="6" name="Footer Placeholder 5"/>
          <p:cNvSpPr>
            <a:spLocks noGrp="1"/>
          </p:cNvSpPr>
          <p:nvPr>
            <p:ph type="ftr" sz="quarter" idx="11"/>
          </p:nvPr>
        </p:nvSpPr>
        <p:spPr/>
        <p:txBody>
          <a:bodyPr/>
          <a:lstStyle/>
          <a:p>
            <a:r>
              <a:rPr lang="en-US" smtClean="0"/>
              <a:t>Intel Confidential</a:t>
            </a:r>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7200" y="1601788"/>
            <a:ext cx="4005264" cy="4570412"/>
          </a:xfrm>
        </p:spPr>
        <p:txBody>
          <a:bodyPr vert="horz" lIns="0" tIns="0" rIns="0" bIns="0" rtlCol="0">
            <a:noAutofit/>
          </a:bodyPr>
          <a:lstStyle>
            <a:lvl1pPr>
              <a:defRPr lang="en-US" dirty="0" smtClean="0"/>
            </a:lvl1pPr>
            <a:lvl2pPr>
              <a:defRPr lang="en-US" dirty="0" smtClean="0"/>
            </a:lvl2pPr>
            <a:lvl3pPr>
              <a:defRPr lang="en-US" sz="1600" dirty="0" smtClean="0"/>
            </a:lvl3pPr>
            <a:lvl4pPr>
              <a:defRPr lang="en-US" sz="1400" dirty="0" smtClean="0"/>
            </a:lvl4pPr>
            <a:lvl5pPr>
              <a:defRPr lang="en-US" dirty="0"/>
            </a:lvl5pPr>
          </a:lstStyle>
          <a:p>
            <a:pPr marR="0" lvl="0" fontAlgn="auto">
              <a:lnSpc>
                <a:spcPct val="100000"/>
              </a:lnSpc>
              <a:buClrTx/>
              <a:buSzTx/>
              <a:tabLst/>
            </a:pPr>
            <a:r>
              <a:rPr lang="en-US" dirty="0" err="1" smtClean="0"/>
              <a:t>22pt</a:t>
            </a:r>
            <a:r>
              <a:rPr lang="en-US" dirty="0" smtClean="0"/>
              <a:t> Intel Clear body text</a:t>
            </a:r>
          </a:p>
          <a:p>
            <a:pPr marR="0" lvl="1" fontAlgn="auto">
              <a:lnSpc>
                <a:spcPct val="100000"/>
              </a:lnSpc>
              <a:spcAft>
                <a:spcPts val="0"/>
              </a:spcAft>
              <a:buClrTx/>
              <a:buSzTx/>
              <a:tabLst/>
            </a:pPr>
            <a:r>
              <a:rPr lang="en-US" dirty="0" err="1" smtClean="0"/>
              <a:t>18pt</a:t>
            </a:r>
            <a:r>
              <a:rPr lang="en-US" dirty="0" smtClean="0"/>
              <a:t> Intel Clear bullet one</a:t>
            </a:r>
          </a:p>
          <a:p>
            <a:pPr lvl="2"/>
            <a:r>
              <a:rPr lang="en-US" dirty="0" err="1" smtClean="0"/>
              <a:t>16pt</a:t>
            </a:r>
            <a:r>
              <a:rPr lang="en-US" dirty="0" smtClean="0"/>
              <a:t> Intel Clear third level</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601788"/>
            <a:ext cx="4005264" cy="4570412"/>
          </a:xfrm>
        </p:spPr>
        <p:txBody>
          <a:bodyPr vert="horz" lIns="0" tIns="0" rIns="0" bIns="0" rtlCol="0">
            <a:noAutofit/>
          </a:bodyPr>
          <a:lstStyle>
            <a:lvl1pPr>
              <a:defRPr lang="en-US" dirty="0" smtClean="0"/>
            </a:lvl1pPr>
            <a:lvl2pPr>
              <a:defRPr lang="en-US" dirty="0" smtClean="0"/>
            </a:lvl2pPr>
            <a:lvl3pPr>
              <a:defRPr lang="en-US" sz="1600" dirty="0" smtClean="0"/>
            </a:lvl3pPr>
            <a:lvl4pPr>
              <a:defRPr lang="en-US" sz="1400" dirty="0" smtClean="0"/>
            </a:lvl4pPr>
            <a:lvl5pPr>
              <a:defRPr lang="en-US" dirty="0"/>
            </a:lvl5pPr>
          </a:lstStyle>
          <a:p>
            <a:pPr marR="0" lvl="0" fontAlgn="auto">
              <a:lnSpc>
                <a:spcPct val="100000"/>
              </a:lnSpc>
              <a:buClrTx/>
              <a:buSzTx/>
              <a:tabLst/>
            </a:pPr>
            <a:r>
              <a:rPr lang="en-US" dirty="0" err="1" smtClean="0"/>
              <a:t>22pt</a:t>
            </a:r>
            <a:r>
              <a:rPr lang="en-US" dirty="0" smtClean="0"/>
              <a:t> Intel Clear body text</a:t>
            </a:r>
          </a:p>
          <a:p>
            <a:pPr marR="0" lvl="1" fontAlgn="auto">
              <a:lnSpc>
                <a:spcPct val="100000"/>
              </a:lnSpc>
              <a:spcAft>
                <a:spcPts val="0"/>
              </a:spcAft>
              <a:buClrTx/>
              <a:buSzTx/>
              <a:tabLst/>
            </a:pPr>
            <a:r>
              <a:rPr lang="en-US" dirty="0" err="1" smtClean="0"/>
              <a:t>18pt</a:t>
            </a:r>
            <a:r>
              <a:rPr lang="en-US" dirty="0" smtClean="0"/>
              <a:t> Intel Clear bullet one</a:t>
            </a:r>
          </a:p>
          <a:p>
            <a:pPr lvl="2"/>
            <a:r>
              <a:rPr lang="en-US" dirty="0" err="1" smtClean="0"/>
              <a:t>16pt</a:t>
            </a:r>
            <a:r>
              <a:rPr lang="en-US" dirty="0" smtClean="0"/>
              <a:t> Intel Clear third level</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40620636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442278"/>
            <a:ext cx="8228012" cy="114300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err="1" smtClean="0"/>
              <a:t>36pt</a:t>
            </a:r>
            <a:r>
              <a:rPr lang="en-US" dirty="0" smtClean="0"/>
              <a:t> Intel Clear Light Headline</a:t>
            </a:r>
            <a:endParaRPr lang="en-US" dirty="0"/>
          </a:p>
        </p:txBody>
      </p:sp>
      <p:sp>
        <p:nvSpPr>
          <p:cNvPr id="3" name="Content Placeholder 2"/>
          <p:cNvSpPr>
            <a:spLocks noGrp="1"/>
          </p:cNvSpPr>
          <p:nvPr>
            <p:ph idx="1" hasCustomPrompt="1"/>
          </p:nvPr>
        </p:nvSpPr>
        <p:spPr>
          <a:xfrm>
            <a:off x="455612" y="1601789"/>
            <a:ext cx="8228013" cy="4570411"/>
          </a:xfrm>
        </p:spPr>
        <p:txBody>
          <a:bodyPr anchor="ctr" anchorCtr="0"/>
          <a:lstStyle>
            <a:lvl1pPr marL="204788" indent="-204788">
              <a:defRPr sz="4800" baseline="0">
                <a:solidFill>
                  <a:schemeClr val="accent2"/>
                </a:solidFill>
                <a:latin typeface="+mj-lt"/>
                <a:cs typeface="Intel Clear Light" panose="020B0404020203020204" pitchFamily="34" charset="0"/>
              </a:defRPr>
            </a:lvl1pPr>
            <a:lvl2pPr marL="417513" indent="-225425">
              <a:buFont typeface="Lucida Grande"/>
              <a:buChar char="−"/>
              <a:defRPr sz="16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a:t>
            </a:r>
            <a:r>
              <a:rPr lang="en-US" dirty="0" err="1" smtClean="0"/>
              <a:t>48pt</a:t>
            </a:r>
            <a:r>
              <a:rPr lang="en-US" dirty="0" smtClean="0"/>
              <a:t> Intel Clear Light Text”</a:t>
            </a:r>
          </a:p>
          <a:p>
            <a:pPr lvl="1"/>
            <a:r>
              <a:rPr lang="en-US" dirty="0" err="1" smtClean="0"/>
              <a:t>16pt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56BAFBD-3A76-4213-BE19-97CCF7B913CD}" type="datetime1">
              <a:rPr lang="en-US" smtClean="0"/>
              <a:t>10/24/2014</a:t>
            </a:fld>
            <a:endParaRPr lang="en-US" dirty="0"/>
          </a:p>
        </p:txBody>
      </p:sp>
      <p:sp>
        <p:nvSpPr>
          <p:cNvPr id="5" name="Footer Placeholder 4"/>
          <p:cNvSpPr>
            <a:spLocks noGrp="1"/>
          </p:cNvSpPr>
          <p:nvPr>
            <p:ph type="ftr" sz="quarter" idx="11"/>
          </p:nvPr>
        </p:nvSpPr>
        <p:spPr/>
        <p:txBody>
          <a:bodyPr/>
          <a:lstStyle/>
          <a:p>
            <a:r>
              <a:rPr lang="en-US" smtClean="0"/>
              <a:t>Intel Confidential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59448"/>
            <a:ext cx="7772400" cy="1362075"/>
          </a:xfrm>
        </p:spPr>
        <p:txBody>
          <a:bodyPr anchor="b" anchorCtr="0">
            <a:noAutofit/>
          </a:bodyPr>
          <a:lstStyle>
            <a:lvl1pPr algn="l">
              <a:defRPr sz="3600" b="0" cap="none">
                <a:solidFill>
                  <a:schemeClr val="accent1"/>
                </a:solidFill>
                <a:latin typeface="+mj-lt"/>
                <a:cs typeface="Intel Clear Light" panose="020B0404020203020204" pitchFamily="34" charset="0"/>
              </a:defRPr>
            </a:lvl1pPr>
          </a:lstStyle>
          <a:p>
            <a:r>
              <a:rPr lang="en-US" dirty="0" err="1" smtClean="0"/>
              <a:t>36pt</a:t>
            </a:r>
            <a:r>
              <a:rPr lang="en-US" dirty="0" smtClean="0"/>
              <a:t> Intel Clear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Autofit/>
          </a:bodyPr>
          <a:lstStyle>
            <a:lvl1pPr marL="0" indent="0">
              <a:buNone/>
              <a:defRPr sz="1600" b="1"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16pt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403727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solidFill>
          <a:schemeClr val="accent1"/>
        </a:solidFill>
        <a:effectLst/>
      </p:bgPr>
    </p:bg>
    <p:spTree>
      <p:nvGrpSpPr>
        <p:cNvPr id="1" name=""/>
        <p:cNvGrpSpPr/>
        <p:nvPr/>
      </p:nvGrpSpPr>
      <p:grpSpPr>
        <a:xfrm>
          <a:off x="0" y="0"/>
          <a:ext cx="0" cy="0"/>
          <a:chOff x="0" y="0"/>
          <a:chExt cx="0" cy="0"/>
        </a:xfrm>
      </p:grpSpPr>
      <p:pic>
        <p:nvPicPr>
          <p:cNvPr id="3074" name="Picture 2" descr="\\.psf\Home\Desktop\NewIntelFooterWHT4x3.png"/>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1587" y="6400800"/>
            <a:ext cx="9144000" cy="457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55613" y="2159448"/>
            <a:ext cx="7772400" cy="1362075"/>
          </a:xfrm>
        </p:spPr>
        <p:txBody>
          <a:bodyPr anchor="b" anchorCtr="0">
            <a:noAutofit/>
          </a:bodyPr>
          <a:lstStyle>
            <a:lvl1pPr algn="l">
              <a:defRPr sz="3600" b="0" cap="none">
                <a:solidFill>
                  <a:schemeClr val="bg1"/>
                </a:solidFill>
                <a:latin typeface="+mj-lt"/>
                <a:cs typeface="Intel Clear Light" panose="020B0404020203020204" pitchFamily="34" charset="0"/>
              </a:defRPr>
            </a:lvl1pPr>
          </a:lstStyle>
          <a:p>
            <a:r>
              <a:rPr lang="en-US" dirty="0" err="1" smtClean="0"/>
              <a:t>36pt</a:t>
            </a:r>
            <a:r>
              <a:rPr lang="en-US" dirty="0" smtClean="0"/>
              <a:t> Intel Clear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Autofit/>
          </a:bodyPr>
          <a:lstStyle>
            <a:lvl1pPr marL="0" indent="0">
              <a:buNone/>
              <a:defRPr sz="1600" b="1"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16pt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pPr/>
              <a:t>‹#›</a:t>
            </a:fld>
            <a:endParaRPr lang="en-US" dirty="0"/>
          </a:p>
        </p:txBody>
      </p:sp>
      <p:sp>
        <p:nvSpPr>
          <p:cNvPr id="7" name="Footer Placeholder 4"/>
          <p:cNvSpPr txBox="1">
            <a:spLocks/>
          </p:cNvSpPr>
          <p:nvPr userDrawn="1"/>
        </p:nvSpPr>
        <p:spPr>
          <a:xfrm>
            <a:off x="0" y="6682582"/>
            <a:ext cx="9144000" cy="190500"/>
          </a:xfrm>
          <a:prstGeom prst="rect">
            <a:avLst/>
          </a:prstGeom>
        </p:spPr>
        <p:txBody>
          <a:bodyPr anchor="ctr"/>
          <a:lstStyle>
            <a:defPPr>
              <a:defRPr lang="en-US"/>
            </a:defPPr>
            <a:lvl1pPr marL="0" algn="ctr" defTabSz="457200" rtl="0" eaLnBrk="1" latinLnBrk="0" hangingPunct="1">
              <a:defRPr sz="800" kern="1200">
                <a:solidFill>
                  <a:schemeClr val="tx1">
                    <a:tint val="75000"/>
                  </a:schemeClr>
                </a:solidFill>
                <a:latin typeface="Neo Sans Inte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700" dirty="0" smtClean="0">
                <a:solidFill>
                  <a:schemeClr val="tx1">
                    <a:lumMod val="50000"/>
                    <a:lumOff val="50000"/>
                  </a:schemeClr>
                </a:solidFill>
                <a:latin typeface="+mn-lt"/>
              </a:rPr>
              <a:t>Copyright</a:t>
            </a:r>
            <a:r>
              <a:rPr lang="en-US" sz="700" baseline="0" dirty="0" smtClean="0">
                <a:solidFill>
                  <a:schemeClr val="tx1">
                    <a:lumMod val="50000"/>
                    <a:lumOff val="50000"/>
                  </a:schemeClr>
                </a:solidFill>
                <a:latin typeface="+mn-lt"/>
              </a:rPr>
              <a:t> </a:t>
            </a:r>
            <a:r>
              <a:rPr lang="en-US" sz="700" dirty="0" smtClean="0">
                <a:solidFill>
                  <a:schemeClr val="tx1">
                    <a:lumMod val="50000"/>
                    <a:lumOff val="50000"/>
                  </a:schemeClr>
                </a:solidFill>
                <a:latin typeface="+mn-lt"/>
              </a:rPr>
              <a:t>©  2014, Intel Corporation. All rights reserved. *Other names and brands may be claimed as the property of others.</a:t>
            </a:r>
            <a:endParaRPr lang="en-US" sz="700" dirty="0">
              <a:solidFill>
                <a:schemeClr val="tx1">
                  <a:lumMod val="50000"/>
                  <a:lumOff val="50000"/>
                </a:schemeClr>
              </a:solidFill>
              <a:latin typeface="+mn-lt"/>
            </a:endParaRPr>
          </a:p>
        </p:txBody>
      </p:sp>
      <p:sp>
        <p:nvSpPr>
          <p:cNvPr id="9" name="Rounded Rectangle 8">
            <a:hlinkClick r:id="" action="ppaction://customshow?id=0&amp;return=true"/>
          </p:cNvPr>
          <p:cNvSpPr/>
          <p:nvPr userDrawn="1"/>
        </p:nvSpPr>
        <p:spPr>
          <a:xfrm>
            <a:off x="37539" y="6717508"/>
            <a:ext cx="1011332" cy="11811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b="1" dirty="0" smtClean="0">
                <a:solidFill>
                  <a:schemeClr val="tx1"/>
                </a:solidFill>
              </a:rPr>
              <a:t>Optimization Notice</a:t>
            </a:r>
            <a:endParaRPr lang="en-US" sz="800" b="1" dirty="0">
              <a:solidFill>
                <a:schemeClr val="tx1"/>
              </a:solidFill>
            </a:endParaRPr>
          </a:p>
        </p:txBody>
      </p:sp>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442278"/>
            <a:ext cx="8228012" cy="988746"/>
          </a:xfrm>
        </p:spPr>
        <p:txBody>
          <a:bodyPr/>
          <a:lstStyle/>
          <a:p>
            <a:r>
              <a:rPr lang="en-US" dirty="0" err="1" smtClean="0"/>
              <a:t>36pt</a:t>
            </a:r>
            <a:r>
              <a:rPr lang="en-US" dirty="0" smtClean="0"/>
              <a:t> Intel Clear Light Headline</a:t>
            </a:r>
            <a:endParaRPr lang="en-US" dirty="0"/>
          </a:p>
        </p:txBody>
      </p:sp>
      <p:sp>
        <p:nvSpPr>
          <p:cNvPr id="3" name="Date Placeholder 2"/>
          <p:cNvSpPr>
            <a:spLocks noGrp="1"/>
          </p:cNvSpPr>
          <p:nvPr>
            <p:ph type="dt" sz="half" idx="10"/>
          </p:nvPr>
        </p:nvSpPr>
        <p:spPr>
          <a:xfrm>
            <a:off x="457200" y="6362366"/>
            <a:ext cx="2133600" cy="365125"/>
          </a:xfrm>
        </p:spPr>
        <p:txBody>
          <a:bodyPr/>
          <a:lstStyle/>
          <a:p>
            <a:fld id="{C35A3E6E-686C-4F0D-8426-427A83407012}" type="datetime1">
              <a:rPr lang="en-US" smtClean="0"/>
              <a:t>10/24/2014</a:t>
            </a:fld>
            <a:endParaRPr lang="en-US" dirty="0"/>
          </a:p>
        </p:txBody>
      </p:sp>
      <p:sp>
        <p:nvSpPr>
          <p:cNvPr id="4" name="Footer Placeholder 3"/>
          <p:cNvSpPr>
            <a:spLocks noGrp="1"/>
          </p:cNvSpPr>
          <p:nvPr>
            <p:ph type="ftr" sz="quarter" idx="11"/>
          </p:nvPr>
        </p:nvSpPr>
        <p:spPr/>
        <p:txBody>
          <a:bodyPr/>
          <a:lstStyle/>
          <a:p>
            <a:r>
              <a:rPr lang="en-US" smtClean="0"/>
              <a:t>Intel Confidential</a:t>
            </a:r>
            <a:endParaRPr lang="en-US" dirty="0"/>
          </a:p>
        </p:txBody>
      </p:sp>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442277"/>
            <a:ext cx="8229600" cy="1143000"/>
          </a:xfrm>
          <a:prstGeom prst="rect">
            <a:avLst/>
          </a:prstGeom>
        </p:spPr>
        <p:txBody>
          <a:bodyPr vert="horz" lIns="0" tIns="0" rIns="0" bIns="0" rtlCol="0" anchor="t" anchorCtr="0">
            <a:noAutofit/>
          </a:bodyPr>
          <a:lstStyle/>
          <a:p>
            <a:r>
              <a:rPr lang="en-US" dirty="0" smtClean="0"/>
              <a:t>36pt Intel Clear Light Headline</a:t>
            </a:r>
            <a:endParaRPr lang="en-US" dirty="0"/>
          </a:p>
        </p:txBody>
      </p:sp>
      <p:sp>
        <p:nvSpPr>
          <p:cNvPr id="3" name="Text Placeholder 2"/>
          <p:cNvSpPr>
            <a:spLocks noGrp="1"/>
          </p:cNvSpPr>
          <p:nvPr>
            <p:ph type="body" idx="1"/>
          </p:nvPr>
        </p:nvSpPr>
        <p:spPr>
          <a:xfrm>
            <a:off x="455613" y="1601789"/>
            <a:ext cx="8228012" cy="4570411"/>
          </a:xfrm>
          <a:prstGeom prst="rect">
            <a:avLst/>
          </a:prstGeom>
        </p:spPr>
        <p:txBody>
          <a:bodyPr vert="horz" lIns="0" tIns="0" rIns="0" bIns="0" rtlCol="0">
            <a:noAutofit/>
          </a:bodyPr>
          <a:lstStyle/>
          <a:p>
            <a:pPr lvl="0"/>
            <a:r>
              <a:rPr lang="en-US" dirty="0" err="1" smtClean="0"/>
              <a:t>22pt</a:t>
            </a:r>
            <a:r>
              <a:rPr lang="en-US" dirty="0" smtClean="0"/>
              <a:t> Intel Clear body text</a:t>
            </a:r>
          </a:p>
          <a:p>
            <a:pPr lvl="1"/>
            <a:r>
              <a:rPr lang="en-US" dirty="0" err="1" smtClean="0"/>
              <a:t>18pt</a:t>
            </a:r>
            <a:r>
              <a:rPr lang="en-US" dirty="0" smtClean="0"/>
              <a:t> Intel Clear bullet one</a:t>
            </a:r>
          </a:p>
          <a:p>
            <a:pPr lvl="2"/>
            <a:r>
              <a:rPr lang="en-US" dirty="0" err="1" smtClean="0"/>
              <a:t>18pt</a:t>
            </a:r>
            <a:r>
              <a:rPr lang="en-US" dirty="0" smtClean="0"/>
              <a:t> Intel Clear sub-bullet</a:t>
            </a:r>
          </a:p>
          <a:p>
            <a:pPr lvl="3"/>
            <a:r>
              <a:rPr lang="en-US" dirty="0" err="1" smtClean="0"/>
              <a:t>16pt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mn-lt"/>
              </a:defRPr>
            </a:lvl1pPr>
          </a:lstStyle>
          <a:p>
            <a:fld id="{52B1FC00-AEE1-4045-844D-EC769812F0A3}" type="datetime1">
              <a:rPr lang="en-US" smtClean="0"/>
              <a:t>10/24/2014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mn-lt"/>
              </a:defRPr>
            </a:lvl1pPr>
          </a:lstStyle>
          <a:p>
            <a:r>
              <a:rPr lang="en-US" smtClean="0"/>
              <a:t>Intel Confidential</a:t>
            </a:r>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chemeClr val="bg1"/>
                </a:solidFill>
                <a:latin typeface="+mn-lt"/>
                <a:cs typeface="Intel Clear Light" panose="020B0404020203020204" pitchFamily="34" charset="0"/>
              </a:defRPr>
            </a:lvl1pPr>
          </a:lstStyle>
          <a:p>
            <a:fld id="{EE2556C5-CE8C-6547-B838-EA80C61A4AF7}" type="slidenum">
              <a:rPr lang="en-US" smtClean="0"/>
              <a:pPr/>
              <a:t>‹#›</a:t>
            </a:fld>
            <a:endParaRPr lang="en-US" dirty="0"/>
          </a:p>
        </p:txBody>
      </p:sp>
      <p:pic>
        <p:nvPicPr>
          <p:cNvPr id="2050" name="Picture 2" descr="\\.psf\Home\Desktop\NewIntelFooter.png"/>
          <p:cNvPicPr>
            <a:picLocks noChangeAspect="1" noChangeArrowheads="1"/>
          </p:cNvPicPr>
          <p:nvPr/>
        </p:nvPicPr>
        <p:blipFill>
          <a:blip r:embed="rId13" cstate="screen">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txBox="1">
            <a:spLocks/>
          </p:cNvSpPr>
          <p:nvPr userDrawn="1"/>
        </p:nvSpPr>
        <p:spPr>
          <a:xfrm>
            <a:off x="0" y="6682582"/>
            <a:ext cx="9144000" cy="190500"/>
          </a:xfrm>
          <a:prstGeom prst="rect">
            <a:avLst/>
          </a:prstGeom>
        </p:spPr>
        <p:txBody>
          <a:bodyPr anchor="ctr"/>
          <a:lstStyle>
            <a:defPPr>
              <a:defRPr lang="en-US"/>
            </a:defPPr>
            <a:lvl1pPr marL="0" algn="ctr" defTabSz="457200" rtl="0" eaLnBrk="1" latinLnBrk="0" hangingPunct="1">
              <a:defRPr sz="800" kern="1200">
                <a:solidFill>
                  <a:schemeClr val="tx1">
                    <a:tint val="75000"/>
                  </a:schemeClr>
                </a:solidFill>
                <a:latin typeface="Neo Sans Inte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700" dirty="0" smtClean="0">
                <a:solidFill>
                  <a:schemeClr val="bg1">
                    <a:lumMod val="85000"/>
                  </a:schemeClr>
                </a:solidFill>
                <a:latin typeface="+mn-lt"/>
              </a:rPr>
              <a:t>Copyright</a:t>
            </a:r>
            <a:r>
              <a:rPr lang="en-US" sz="700" baseline="0" dirty="0" smtClean="0">
                <a:solidFill>
                  <a:schemeClr val="bg1">
                    <a:lumMod val="85000"/>
                  </a:schemeClr>
                </a:solidFill>
                <a:latin typeface="+mn-lt"/>
              </a:rPr>
              <a:t> </a:t>
            </a:r>
            <a:r>
              <a:rPr lang="en-US" sz="700" dirty="0" smtClean="0">
                <a:solidFill>
                  <a:schemeClr val="bg1">
                    <a:lumMod val="85000"/>
                  </a:schemeClr>
                </a:solidFill>
                <a:latin typeface="+mn-lt"/>
              </a:rPr>
              <a:t>©  2014, Intel Corporation. All rights reserved. *Other names and brands may be claimed as the property of others.</a:t>
            </a:r>
            <a:endParaRPr lang="en-US" sz="700" dirty="0">
              <a:solidFill>
                <a:schemeClr val="bg1">
                  <a:lumMod val="85000"/>
                </a:schemeClr>
              </a:solidFill>
              <a:latin typeface="+mn-lt"/>
            </a:endParaRPr>
          </a:p>
        </p:txBody>
      </p:sp>
      <p:sp>
        <p:nvSpPr>
          <p:cNvPr id="9" name="Rounded Rectangle 8">
            <a:hlinkClick r:id="" action="ppaction://customshow?id=0&amp;return=true"/>
          </p:cNvPr>
          <p:cNvSpPr/>
          <p:nvPr userDrawn="1"/>
        </p:nvSpPr>
        <p:spPr>
          <a:xfrm>
            <a:off x="37539" y="6717508"/>
            <a:ext cx="1011332" cy="11811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b="1" dirty="0" smtClean="0">
                <a:solidFill>
                  <a:schemeClr val="tx1"/>
                </a:solidFill>
              </a:rPr>
              <a:t>Optimization Notice</a:t>
            </a:r>
            <a:endParaRPr lang="en-US" sz="800" b="1" dirty="0">
              <a:solidFill>
                <a:schemeClr val="tx1"/>
              </a:solidFill>
            </a:endParaRPr>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71" r:id="rId4"/>
    <p:sldLayoutId id="2147483652" r:id="rId5"/>
    <p:sldLayoutId id="2147483660" r:id="rId6"/>
    <p:sldLayoutId id="2147483672" r:id="rId7"/>
    <p:sldLayoutId id="2147483651" r:id="rId8"/>
    <p:sldLayoutId id="2147483654" r:id="rId9"/>
    <p:sldLayoutId id="2147483655" r:id="rId10"/>
    <p:sldLayoutId id="2147483666" r:id="rId11"/>
  </p:sldLayoutIdLst>
  <p:timing>
    <p:tnLst>
      <p:par>
        <p:cTn id="1" dur="indefinite" restart="never" nodeType="tmRoot"/>
      </p:par>
    </p:tnLst>
  </p:timing>
  <p:hf hdr="0" ftr="0" dt="0"/>
  <p:txStyles>
    <p:titleStyle>
      <a:lvl1pPr algn="l" defTabSz="457200" rtl="0" eaLnBrk="1" latinLnBrk="0" hangingPunct="1">
        <a:spcBef>
          <a:spcPct val="0"/>
        </a:spcBef>
        <a:buNone/>
        <a:defRPr sz="3600" kern="1200" baseline="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Wingdings" panose="05000000000000000000" pitchFamily="2" charset="2"/>
        <a:buNone/>
        <a:defRPr sz="22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8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739" y="2961596"/>
            <a:ext cx="8212886" cy="1470025"/>
          </a:xfrm>
        </p:spPr>
        <p:txBody>
          <a:bodyPr/>
          <a:lstStyle/>
          <a:p>
            <a:r>
              <a:rPr lang="en-US" dirty="0" err="1" smtClean="0"/>
              <a:t>OpenMP</a:t>
            </a:r>
            <a:r>
              <a:rPr lang="en-US" baseline="30000" dirty="0" smtClean="0"/>
              <a:t>*</a:t>
            </a:r>
            <a:r>
              <a:rPr lang="en-US" dirty="0" smtClean="0"/>
              <a:t> </a:t>
            </a:r>
            <a:r>
              <a:rPr lang="en-US" dirty="0"/>
              <a:t>Support in </a:t>
            </a:r>
            <a:r>
              <a:rPr lang="en-US" dirty="0" smtClean="0"/>
              <a:t>Clang/LLVM:</a:t>
            </a:r>
            <a:r>
              <a:rPr lang="en-US" dirty="0"/>
              <a:t/>
            </a:r>
            <a:br>
              <a:rPr lang="en-US" dirty="0"/>
            </a:br>
            <a:r>
              <a:rPr lang="en-US" dirty="0"/>
              <a:t>Status Update and Future Directions</a:t>
            </a:r>
          </a:p>
        </p:txBody>
      </p:sp>
      <p:sp>
        <p:nvSpPr>
          <p:cNvPr id="5" name="Subtitle 4"/>
          <p:cNvSpPr>
            <a:spLocks noGrp="1"/>
          </p:cNvSpPr>
          <p:nvPr>
            <p:ph type="subTitle" idx="1"/>
          </p:nvPr>
        </p:nvSpPr>
        <p:spPr/>
        <p:txBody>
          <a:bodyPr/>
          <a:lstStyle/>
          <a:p>
            <a:r>
              <a:rPr lang="en-US" dirty="0"/>
              <a:t>2014 LLVM Developers' Meeting</a:t>
            </a:r>
          </a:p>
          <a:p>
            <a:endParaRPr lang="en-US" dirty="0"/>
          </a:p>
          <a:p>
            <a:r>
              <a:rPr lang="en-US" dirty="0"/>
              <a:t>Alexey Bataev, Zinovy Nis</a:t>
            </a:r>
          </a:p>
          <a:p>
            <a:r>
              <a:rPr lang="en-US" dirty="0"/>
              <a:t>Intel</a:t>
            </a:r>
          </a:p>
          <a:p>
            <a:endParaRPr lang="en-US" b="0" dirty="0"/>
          </a:p>
          <a:p>
            <a:endParaRPr lang="en-US" b="0" dirty="0"/>
          </a:p>
        </p:txBody>
      </p:sp>
    </p:spTree>
    <p:extLst>
      <p:ext uri="{BB962C8B-B14F-4D97-AF65-F5344CB8AC3E}">
        <p14:creationId xmlns:p14="http://schemas.microsoft.com/office/powerpoint/2010/main" val="3026423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4" y="1817689"/>
            <a:ext cx="8228012" cy="4570411"/>
          </a:xfrm>
        </p:spPr>
        <p:txBody>
          <a:bodyPr/>
          <a:lstStyle/>
          <a:p>
            <a:r>
              <a:rPr lang="en-US" dirty="0"/>
              <a:t>http://openmp.llvm.org</a:t>
            </a:r>
          </a:p>
          <a:p>
            <a:pPr lvl="1"/>
            <a:r>
              <a:rPr lang="en-US" dirty="0"/>
              <a:t>Supports </a:t>
            </a:r>
            <a:r>
              <a:rPr lang="en-US" dirty="0" err="1"/>
              <a:t>OpenMP</a:t>
            </a:r>
            <a:r>
              <a:rPr lang="en-US" dirty="0"/>
              <a:t> 4.0 (though not all features are yet </a:t>
            </a:r>
            <a:r>
              <a:rPr lang="en-US"/>
              <a:t>in Clang)</a:t>
            </a:r>
            <a:endParaRPr lang="en-US" dirty="0"/>
          </a:p>
          <a:p>
            <a:pPr lvl="1"/>
            <a:r>
              <a:rPr lang="en-US" dirty="0"/>
              <a:t>Supported on Windows</a:t>
            </a:r>
            <a:r>
              <a:rPr lang="en-US" baseline="30000" dirty="0"/>
              <a:t>*</a:t>
            </a:r>
            <a:r>
              <a:rPr lang="en-US" dirty="0"/>
              <a:t>, Linux</a:t>
            </a:r>
            <a:r>
              <a:rPr lang="en-US" baseline="30000" dirty="0"/>
              <a:t>*</a:t>
            </a:r>
            <a:r>
              <a:rPr lang="en-US" dirty="0"/>
              <a:t> and Mac OS X</a:t>
            </a:r>
            <a:r>
              <a:rPr lang="en-US" baseline="30000" dirty="0"/>
              <a:t>*</a:t>
            </a:r>
          </a:p>
          <a:p>
            <a:pPr lvl="2"/>
            <a:r>
              <a:rPr lang="en-US" dirty="0"/>
              <a:t>x86, x86-64, PowerPC</a:t>
            </a:r>
            <a:r>
              <a:rPr lang="en-US" baseline="30000" dirty="0"/>
              <a:t>*</a:t>
            </a:r>
            <a:r>
              <a:rPr lang="en-US" dirty="0"/>
              <a:t>, ARM</a:t>
            </a:r>
            <a:r>
              <a:rPr lang="en-US" baseline="30000" dirty="0"/>
              <a:t>*</a:t>
            </a:r>
          </a:p>
          <a:p>
            <a:pPr lvl="1"/>
            <a:r>
              <a:rPr lang="en-US" dirty="0"/>
              <a:t>Can be built by Clang, GCC</a:t>
            </a:r>
            <a:r>
              <a:rPr lang="en-US" baseline="30000" dirty="0"/>
              <a:t>*</a:t>
            </a:r>
            <a:r>
              <a:rPr lang="en-US" dirty="0"/>
              <a:t>, ICC</a:t>
            </a:r>
          </a:p>
          <a:p>
            <a:pPr lvl="2"/>
            <a:r>
              <a:rPr lang="en-US" dirty="0"/>
              <a:t>Two build bots configured (libiomp5-clang-x86_64-linux-debian</a:t>
            </a:r>
            <a:r>
              <a:rPr lang="en-US"/>
              <a:t>, libiomp5-gcc-x86_64-linux-debian) </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10</a:t>
            </a:fld>
            <a:endParaRPr lang="en-US" dirty="0"/>
          </a:p>
        </p:txBody>
      </p:sp>
      <p:sp>
        <p:nvSpPr>
          <p:cNvPr id="2" name="Title 1"/>
          <p:cNvSpPr>
            <a:spLocks noGrp="1"/>
          </p:cNvSpPr>
          <p:nvPr>
            <p:ph type="title"/>
          </p:nvPr>
        </p:nvSpPr>
        <p:spPr/>
        <p:txBody>
          <a:bodyPr/>
          <a:lstStyle/>
          <a:p>
            <a:r>
              <a:rPr lang="en-US" dirty="0" err="1" smtClean="0"/>
              <a:t>OpenMP</a:t>
            </a:r>
            <a:r>
              <a:rPr lang="en-US" baseline="30000" dirty="0" smtClean="0"/>
              <a:t>*</a:t>
            </a:r>
            <a:r>
              <a:rPr lang="en-US" dirty="0" smtClean="0"/>
              <a:t> Runtime Library libiomp5</a:t>
            </a:r>
            <a:endParaRPr lang="en-US" dirty="0"/>
          </a:p>
        </p:txBody>
      </p:sp>
    </p:spTree>
    <p:extLst>
      <p:ext uri="{BB962C8B-B14F-4D97-AF65-F5344CB8AC3E}">
        <p14:creationId xmlns:p14="http://schemas.microsoft.com/office/powerpoint/2010/main" val="4211081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4" y="1825246"/>
            <a:ext cx="8228012" cy="4570411"/>
          </a:xfrm>
        </p:spPr>
        <p:txBody>
          <a:bodyPr/>
          <a:lstStyle/>
          <a:p>
            <a:pPr lvl="1"/>
            <a:r>
              <a:rPr lang="en-US" dirty="0" smtClean="0"/>
              <a:t>Required for support of OpenMP 4.0 target constructs</a:t>
            </a:r>
          </a:p>
          <a:p>
            <a:pPr lvl="1"/>
            <a:r>
              <a:rPr lang="en-US" dirty="0" smtClean="0"/>
              <a:t>Under development by Intel, IBM</a:t>
            </a:r>
            <a:r>
              <a:rPr lang="en-US" baseline="30000" dirty="0" smtClean="0"/>
              <a:t>*</a:t>
            </a:r>
            <a:r>
              <a:rPr lang="en-US" dirty="0" smtClean="0"/>
              <a:t>, TI</a:t>
            </a:r>
            <a:r>
              <a:rPr lang="en-US" baseline="30000" dirty="0" smtClean="0"/>
              <a:t>*</a:t>
            </a:r>
            <a:r>
              <a:rPr lang="en-US" dirty="0" smtClean="0"/>
              <a:t>, etc</a:t>
            </a:r>
            <a:r>
              <a:rPr lang="en-US" dirty="0"/>
              <a:t>.</a:t>
            </a:r>
            <a:r>
              <a:rPr lang="en-US" dirty="0" smtClean="0"/>
              <a:t> </a:t>
            </a:r>
            <a:r>
              <a:rPr lang="en-US" dirty="0"/>
              <a:t>in </a:t>
            </a:r>
            <a:r>
              <a:rPr lang="en-US" dirty="0" smtClean="0"/>
              <a:t>clang-</a:t>
            </a:r>
            <a:r>
              <a:rPr lang="en-US" dirty="0" err="1" smtClean="0"/>
              <a:t>omp</a:t>
            </a:r>
            <a:r>
              <a:rPr lang="en-US" dirty="0" smtClean="0"/>
              <a:t> repository</a:t>
            </a:r>
            <a:endParaRPr lang="en-US" dirty="0"/>
          </a:p>
          <a:p>
            <a:pPr lvl="1"/>
            <a:r>
              <a:rPr lang="en-US" dirty="0" smtClean="0"/>
              <a:t>Plan to support x86</a:t>
            </a:r>
            <a:r>
              <a:rPr lang="en-US" dirty="0"/>
              <a:t>, x86-64, </a:t>
            </a:r>
            <a:r>
              <a:rPr lang="en-US" dirty="0" smtClean="0"/>
              <a:t>PowerPC</a:t>
            </a:r>
            <a:r>
              <a:rPr lang="en-US" baseline="30000" dirty="0" smtClean="0"/>
              <a:t>*</a:t>
            </a:r>
            <a:r>
              <a:rPr lang="en-US" dirty="0" smtClean="0"/>
              <a:t> and ARM</a:t>
            </a:r>
            <a:r>
              <a:rPr lang="en-US" baseline="30000" dirty="0" smtClean="0"/>
              <a:t>*</a:t>
            </a:r>
            <a:r>
              <a:rPr lang="en-US" dirty="0" smtClean="0"/>
              <a:t> as </a:t>
            </a:r>
            <a:r>
              <a:rPr lang="en-US" dirty="0"/>
              <a:t>hosts , multiple targets (Intel® Xeon Phi™ coprocessor, GPUs, FPGAs, …)</a:t>
            </a:r>
            <a:endParaRPr lang="en-US" dirty="0" smtClean="0"/>
          </a:p>
        </p:txBody>
      </p:sp>
      <p:sp>
        <p:nvSpPr>
          <p:cNvPr id="4" name="Slide Number Placeholder 3"/>
          <p:cNvSpPr>
            <a:spLocks noGrp="1"/>
          </p:cNvSpPr>
          <p:nvPr>
            <p:ph type="sldNum" sz="quarter" idx="12"/>
          </p:nvPr>
        </p:nvSpPr>
        <p:spPr/>
        <p:txBody>
          <a:bodyPr/>
          <a:lstStyle/>
          <a:p>
            <a:fld id="{EE2556C5-CE8C-6547-B838-EA80C61A4AF7}" type="slidenum">
              <a:rPr lang="en-US" smtClean="0"/>
              <a:pPr/>
              <a:t>11</a:t>
            </a:fld>
            <a:endParaRPr lang="en-US" dirty="0"/>
          </a:p>
        </p:txBody>
      </p:sp>
      <p:sp>
        <p:nvSpPr>
          <p:cNvPr id="2" name="Title 1"/>
          <p:cNvSpPr>
            <a:spLocks noGrp="1"/>
          </p:cNvSpPr>
          <p:nvPr>
            <p:ph type="title"/>
          </p:nvPr>
        </p:nvSpPr>
        <p:spPr/>
        <p:txBody>
          <a:bodyPr/>
          <a:lstStyle/>
          <a:p>
            <a:r>
              <a:rPr lang="en-US" dirty="0" err="1" smtClean="0"/>
              <a:t>OpenMP</a:t>
            </a:r>
            <a:r>
              <a:rPr lang="en-US" baseline="30000" dirty="0"/>
              <a:t>*</a:t>
            </a:r>
            <a:r>
              <a:rPr lang="en-US" dirty="0"/>
              <a:t> Coprocessor/Accelerator Support </a:t>
            </a:r>
            <a:r>
              <a:rPr lang="en-US" dirty="0" smtClean="0"/>
              <a:t>Library</a:t>
            </a:r>
            <a:endParaRPr lang="en-US" dirty="0"/>
          </a:p>
        </p:txBody>
      </p:sp>
      <p:grpSp>
        <p:nvGrpSpPr>
          <p:cNvPr id="25" name="Group 2"/>
          <p:cNvGrpSpPr>
            <a:grpSpLocks/>
          </p:cNvGrpSpPr>
          <p:nvPr/>
        </p:nvGrpSpPr>
        <p:grpSpPr bwMode="auto">
          <a:xfrm>
            <a:off x="133350" y="3902470"/>
            <a:ext cx="8547100" cy="2443162"/>
            <a:chOff x="132584" y="3495103"/>
            <a:chExt cx="8548160" cy="2443060"/>
          </a:xfrm>
        </p:grpSpPr>
        <p:sp>
          <p:nvSpPr>
            <p:cNvPr id="26" name="Rectangle 25"/>
            <p:cNvSpPr/>
            <p:nvPr/>
          </p:nvSpPr>
          <p:spPr>
            <a:xfrm>
              <a:off x="132584" y="3495103"/>
              <a:ext cx="7401843" cy="2443060"/>
            </a:xfrm>
            <a:prstGeom prst="rect">
              <a:avLst/>
            </a:prstGeom>
            <a:gradFill flip="none" rotWithShape="1">
              <a:gsLst>
                <a:gs pos="5000">
                  <a:srgbClr val="00AEEF"/>
                </a:gs>
                <a:gs pos="95000">
                  <a:srgbClr val="0071C5"/>
                </a:gs>
              </a:gsLst>
              <a:lin ang="16200000" scaled="0"/>
              <a:tileRect/>
            </a:gradFill>
            <a:ln w="3175" cap="flat" cmpd="sng" algn="ctr">
              <a:solidFill>
                <a:srgbClr val="061922"/>
              </a:solidFill>
              <a:prstDash val="solid"/>
              <a:round/>
              <a:headEnd type="none" w="sm" len="sm"/>
              <a:tailEnd type="none" w="sm" len="sm"/>
            </a:ln>
            <a:effectLst/>
          </p:spPr>
          <p:txBody>
            <a:bodyPr wrap="none" anchor="b"/>
            <a:lstStyle/>
            <a:p>
              <a:pPr algn="r" eaLnBrk="0" fontAlgn="auto" hangingPunct="0">
                <a:spcBef>
                  <a:spcPts val="0"/>
                </a:spcBef>
                <a:spcAft>
                  <a:spcPts val="0"/>
                </a:spcAft>
                <a:defRPr/>
              </a:pPr>
              <a:r>
                <a:rPr lang="en-US" b="1" kern="0" dirty="0">
                  <a:solidFill>
                    <a:srgbClr val="FFFFFF"/>
                  </a:solidFill>
                  <a:latin typeface="Neo Sans Intel" pitchFamily="34" charset="0"/>
                  <a:cs typeface="Arial" pitchFamily="34" charset="0"/>
                </a:rPr>
                <a:t>HOST</a:t>
              </a:r>
              <a:endParaRPr lang="en-US" sz="2000" b="1" kern="0" dirty="0">
                <a:solidFill>
                  <a:srgbClr val="FFFFFF"/>
                </a:solidFill>
                <a:latin typeface="Neo Sans Intel" pitchFamily="34" charset="0"/>
                <a:cs typeface="Arial" pitchFamily="34" charset="0"/>
              </a:endParaRPr>
            </a:p>
          </p:txBody>
        </p:sp>
        <p:sp>
          <p:nvSpPr>
            <p:cNvPr id="27" name="Rectangle 26"/>
            <p:cNvSpPr/>
            <p:nvPr/>
          </p:nvSpPr>
          <p:spPr bwMode="auto">
            <a:xfrm>
              <a:off x="456474" y="3939584"/>
              <a:ext cx="2286284" cy="1277884"/>
            </a:xfrm>
            <a:prstGeom prst="rect">
              <a:avLst/>
            </a:prstGeom>
            <a:solidFill>
              <a:srgbClr val="FFFFFF"/>
            </a:solidFill>
            <a:ln w="50800" cap="flat" cmpd="sng" algn="ctr">
              <a:solidFill>
                <a:srgbClr val="0860A8"/>
              </a:solidFill>
              <a:prstDash val="solid"/>
              <a:round/>
              <a:headEnd type="none" w="med" len="med"/>
              <a:tailEnd type="none" w="med" len="med"/>
            </a:ln>
            <a:effectLst/>
          </p:spPr>
          <p:txBody>
            <a:bodyPr wrap="none" anchor="ctr"/>
            <a:lstStyle/>
            <a:p>
              <a:pPr eaLnBrk="0" fontAlgn="auto" hangingPunct="0">
                <a:spcBef>
                  <a:spcPts val="0"/>
                </a:spcBef>
                <a:spcAft>
                  <a:spcPts val="0"/>
                </a:spcAft>
                <a:defRPr/>
              </a:pPr>
              <a:r>
                <a:rPr lang="en-US" sz="1600" kern="0" dirty="0">
                  <a:solidFill>
                    <a:sysClr val="windowText" lastClr="000000"/>
                  </a:solidFill>
                  <a:latin typeface="Verdana"/>
                </a:rPr>
                <a:t>LLVM</a:t>
              </a:r>
            </a:p>
            <a:p>
              <a:pPr eaLnBrk="0" fontAlgn="auto" hangingPunct="0">
                <a:spcBef>
                  <a:spcPts val="0"/>
                </a:spcBef>
                <a:spcAft>
                  <a:spcPts val="0"/>
                </a:spcAft>
                <a:defRPr/>
              </a:pPr>
              <a:r>
                <a:rPr lang="en-US" sz="1600" kern="0" dirty="0">
                  <a:solidFill>
                    <a:sysClr val="windowText" lastClr="000000"/>
                  </a:solidFill>
                  <a:latin typeface="Verdana"/>
                </a:rPr>
                <a:t>generated</a:t>
              </a:r>
            </a:p>
            <a:p>
              <a:pPr eaLnBrk="0" fontAlgn="auto" hangingPunct="0">
                <a:spcBef>
                  <a:spcPts val="0"/>
                </a:spcBef>
                <a:spcAft>
                  <a:spcPts val="0"/>
                </a:spcAft>
                <a:defRPr/>
              </a:pPr>
              <a:r>
                <a:rPr lang="en-US" sz="1600" kern="0" dirty="0">
                  <a:solidFill>
                    <a:sysClr val="windowText" lastClr="000000"/>
                  </a:solidFill>
                  <a:latin typeface="Verdana"/>
                </a:rPr>
                <a:t>h</a:t>
              </a:r>
              <a:r>
                <a:rPr lang="en-US" sz="1600" kern="0" dirty="0" err="1">
                  <a:solidFill>
                    <a:sysClr val="windowText" lastClr="000000"/>
                  </a:solidFill>
                  <a:latin typeface="Verdana"/>
                </a:rPr>
                <a:t>ost</a:t>
              </a:r>
              <a:r>
                <a:rPr lang="en-US" sz="1600" kern="0" dirty="0">
                  <a:solidFill>
                    <a:sysClr val="windowText" lastClr="000000"/>
                  </a:solidFill>
                  <a:latin typeface="Verdana"/>
                </a:rPr>
                <a:t> code</a:t>
              </a:r>
            </a:p>
          </p:txBody>
        </p:sp>
        <p:sp>
          <p:nvSpPr>
            <p:cNvPr id="28" name="Rounded Rectangle 3"/>
            <p:cNvSpPr>
              <a:spLocks noChangeArrowheads="1"/>
            </p:cNvSpPr>
            <p:nvPr/>
          </p:nvSpPr>
          <p:spPr bwMode="auto">
            <a:xfrm>
              <a:off x="3481037" y="3987207"/>
              <a:ext cx="1633740" cy="1188987"/>
            </a:xfrm>
            <a:prstGeom prst="roundRect">
              <a:avLst>
                <a:gd name="adj" fmla="val 16667"/>
              </a:avLst>
            </a:prstGeom>
            <a:solidFill>
              <a:srgbClr val="00B0F0"/>
            </a:solidFill>
            <a:ln w="50800" algn="ctr">
              <a:solidFill>
                <a:srgbClr val="0860A8"/>
              </a:solidFill>
              <a:round/>
              <a:headEnd/>
              <a:tailEnd/>
            </a:ln>
          </p:spPr>
          <p:txBody>
            <a:bodyPr wrap="none" anchor="ctr"/>
            <a:lstStyle/>
            <a:p>
              <a:pPr algn="ctr" eaLnBrk="0" fontAlgn="auto" hangingPunct="0">
                <a:spcBef>
                  <a:spcPts val="0"/>
                </a:spcBef>
                <a:spcAft>
                  <a:spcPts val="0"/>
                </a:spcAft>
              </a:pPr>
              <a:r>
                <a:rPr lang="en-US" sz="1400" kern="0" dirty="0">
                  <a:solidFill>
                    <a:srgbClr val="FFFFFF"/>
                  </a:solidFill>
                  <a:latin typeface="Verdana"/>
                </a:rPr>
                <a:t>libomptarget.so</a:t>
              </a:r>
            </a:p>
          </p:txBody>
        </p:sp>
        <p:sp>
          <p:nvSpPr>
            <p:cNvPr id="29" name="Rounded Rectangle 7"/>
            <p:cNvSpPr>
              <a:spLocks noChangeArrowheads="1"/>
            </p:cNvSpPr>
            <p:nvPr/>
          </p:nvSpPr>
          <p:spPr bwMode="auto">
            <a:xfrm>
              <a:off x="5524403" y="3688770"/>
              <a:ext cx="1632152" cy="850864"/>
            </a:xfrm>
            <a:prstGeom prst="roundRect">
              <a:avLst>
                <a:gd name="adj" fmla="val 16667"/>
              </a:avLst>
            </a:prstGeom>
            <a:solidFill>
              <a:srgbClr val="00B0F0"/>
            </a:solidFill>
            <a:ln w="50800" algn="ctr">
              <a:solidFill>
                <a:srgbClr val="0860A8"/>
              </a:solidFill>
              <a:round/>
              <a:headEnd/>
              <a:tailEnd/>
            </a:ln>
          </p:spPr>
          <p:txBody>
            <a:bodyPr wrap="none" anchor="ctr"/>
            <a:lstStyle/>
            <a:p>
              <a:pPr algn="ctr" eaLnBrk="0" fontAlgn="auto" hangingPunct="0">
                <a:spcBef>
                  <a:spcPts val="0"/>
                </a:spcBef>
                <a:spcAft>
                  <a:spcPts val="0"/>
                </a:spcAft>
                <a:defRPr/>
              </a:pPr>
              <a:r>
                <a:rPr lang="en-US" kern="0" dirty="0">
                  <a:solidFill>
                    <a:srgbClr val="FFFFFF"/>
                  </a:solidFill>
                  <a:latin typeface="Verdana"/>
                </a:rPr>
                <a:t>Phi offload</a:t>
              </a:r>
            </a:p>
            <a:p>
              <a:pPr algn="ctr" eaLnBrk="0" fontAlgn="auto" hangingPunct="0">
                <a:spcBef>
                  <a:spcPts val="0"/>
                </a:spcBef>
                <a:spcAft>
                  <a:spcPts val="0"/>
                </a:spcAft>
                <a:defRPr/>
              </a:pPr>
              <a:r>
                <a:rPr lang="en-US" kern="0" dirty="0">
                  <a:solidFill>
                    <a:srgbClr val="FFFFFF"/>
                  </a:solidFill>
                  <a:latin typeface="Verdana"/>
                </a:rPr>
                <a:t>RTL</a:t>
              </a:r>
            </a:p>
          </p:txBody>
        </p:sp>
        <p:sp>
          <p:nvSpPr>
            <p:cNvPr id="30" name="Oval 29"/>
            <p:cNvSpPr/>
            <p:nvPr/>
          </p:nvSpPr>
          <p:spPr bwMode="auto">
            <a:xfrm>
              <a:off x="7701136" y="3688770"/>
              <a:ext cx="946267" cy="850864"/>
            </a:xfrm>
            <a:prstGeom prst="ellipse">
              <a:avLst/>
            </a:prstGeom>
            <a:solidFill>
              <a:srgbClr val="F5E647">
                <a:lumMod val="60000"/>
                <a:lumOff val="40000"/>
              </a:srgbClr>
            </a:solidFill>
            <a:ln w="50800" cap="flat" cmpd="sng" algn="ctr">
              <a:solidFill>
                <a:srgbClr val="0860A8"/>
              </a:solidFill>
              <a:prstDash val="solid"/>
              <a:round/>
              <a:headEnd type="none" w="med" len="med"/>
              <a:tailEnd type="none" w="med" len="med"/>
            </a:ln>
            <a:effectLst/>
          </p:spPr>
          <p:txBody>
            <a:bodyPr wrap="none" anchor="ctr"/>
            <a:lstStyle/>
            <a:p>
              <a:pPr algn="ctr" eaLnBrk="0" fontAlgn="auto" hangingPunct="0">
                <a:spcBef>
                  <a:spcPts val="0"/>
                </a:spcBef>
                <a:spcAft>
                  <a:spcPts val="0"/>
                </a:spcAft>
                <a:defRPr/>
              </a:pPr>
              <a:r>
                <a:rPr lang="en-US" sz="1800" kern="0" dirty="0">
                  <a:solidFill>
                    <a:sysClr val="windowText" lastClr="000000"/>
                  </a:solidFill>
                  <a:latin typeface="Verdana"/>
                </a:rPr>
                <a:t>Phi</a:t>
              </a:r>
            </a:p>
          </p:txBody>
        </p:sp>
        <p:sp>
          <p:nvSpPr>
            <p:cNvPr id="31" name="Oval 30"/>
            <p:cNvSpPr/>
            <p:nvPr/>
          </p:nvSpPr>
          <p:spPr bwMode="auto">
            <a:xfrm flipH="1">
              <a:off x="7667793" y="4647580"/>
              <a:ext cx="1012951" cy="849277"/>
            </a:xfrm>
            <a:prstGeom prst="ellipse">
              <a:avLst/>
            </a:prstGeom>
            <a:solidFill>
              <a:srgbClr val="F5E647">
                <a:lumMod val="60000"/>
                <a:lumOff val="40000"/>
              </a:srgbClr>
            </a:solidFill>
            <a:ln w="50800" cap="flat" cmpd="sng" algn="ctr">
              <a:solidFill>
                <a:srgbClr val="0860A8"/>
              </a:solidFill>
              <a:prstDash val="solid"/>
              <a:round/>
              <a:headEnd type="none" w="med" len="med"/>
              <a:tailEnd type="none" w="med" len="med"/>
            </a:ln>
            <a:effectLst/>
          </p:spPr>
          <p:txBody>
            <a:bodyPr wrap="none" anchor="ctr"/>
            <a:lstStyle/>
            <a:p>
              <a:pPr algn="ctr" eaLnBrk="0" fontAlgn="auto" hangingPunct="0">
                <a:spcBef>
                  <a:spcPts val="0"/>
                </a:spcBef>
                <a:spcAft>
                  <a:spcPts val="0"/>
                </a:spcAft>
                <a:defRPr/>
              </a:pPr>
              <a:r>
                <a:rPr lang="en-US" sz="1800" kern="0" dirty="0">
                  <a:solidFill>
                    <a:sysClr val="windowText" lastClr="000000"/>
                  </a:solidFill>
                  <a:latin typeface="Verdana"/>
                </a:rPr>
                <a:t>GPU</a:t>
              </a:r>
            </a:p>
          </p:txBody>
        </p:sp>
        <p:sp>
          <p:nvSpPr>
            <p:cNvPr id="32" name="Rectangle 31"/>
            <p:cNvSpPr/>
            <p:nvPr/>
          </p:nvSpPr>
          <p:spPr>
            <a:xfrm>
              <a:off x="1747272" y="4836484"/>
              <a:ext cx="995485" cy="380984"/>
            </a:xfrm>
            <a:prstGeom prst="rect">
              <a:avLst/>
            </a:prstGeom>
            <a:solidFill>
              <a:srgbClr val="FDB813">
                <a:lumMod val="50000"/>
              </a:srgbClr>
            </a:solidFill>
            <a:ln w="3175" cap="flat" cmpd="sng" algn="ctr">
              <a:solidFill>
                <a:srgbClr val="061922"/>
              </a:solidFill>
              <a:prstDash val="solid"/>
              <a:round/>
              <a:headEnd type="none" w="sm" len="sm"/>
              <a:tailEnd type="none" w="sm" len="sm"/>
            </a:ln>
            <a:effectLst/>
          </p:spPr>
          <p:txBody>
            <a:bodyPr wrap="none" anchor="ctr"/>
            <a:lstStyle/>
            <a:p>
              <a:pPr algn="ctr" eaLnBrk="0" fontAlgn="auto" hangingPunct="0">
                <a:spcBef>
                  <a:spcPts val="0"/>
                </a:spcBef>
                <a:spcAft>
                  <a:spcPts val="0"/>
                </a:spcAft>
                <a:defRPr/>
              </a:pPr>
              <a:r>
                <a:rPr lang="en-US" b="1" kern="0" dirty="0">
                  <a:solidFill>
                    <a:srgbClr val="FFFFFF"/>
                  </a:solidFill>
                  <a:latin typeface="Neo Sans Intel" pitchFamily="34" charset="0"/>
                  <a:cs typeface="Arial" pitchFamily="34" charset="0"/>
                </a:rPr>
                <a:t>Data</a:t>
              </a:r>
              <a:endParaRPr lang="en-US" sz="2000" b="1" kern="0" dirty="0">
                <a:solidFill>
                  <a:srgbClr val="FFFFFF"/>
                </a:solidFill>
                <a:latin typeface="Neo Sans Intel" pitchFamily="34" charset="0"/>
                <a:cs typeface="Arial" pitchFamily="34" charset="0"/>
              </a:endParaRPr>
            </a:p>
          </p:txBody>
        </p:sp>
        <p:sp>
          <p:nvSpPr>
            <p:cNvPr id="33" name="Rectangle 32"/>
            <p:cNvSpPr/>
            <p:nvPr/>
          </p:nvSpPr>
          <p:spPr>
            <a:xfrm>
              <a:off x="1747272" y="3961809"/>
              <a:ext cx="995485" cy="380984"/>
            </a:xfrm>
            <a:prstGeom prst="rect">
              <a:avLst/>
            </a:prstGeom>
            <a:solidFill>
              <a:srgbClr val="FDB813">
                <a:lumMod val="50000"/>
              </a:srgbClr>
            </a:solidFill>
            <a:ln w="3175" cap="flat" cmpd="sng" algn="ctr">
              <a:solidFill>
                <a:srgbClr val="061922"/>
              </a:solidFill>
              <a:prstDash val="solid"/>
              <a:round/>
              <a:headEnd type="none" w="sm" len="sm"/>
              <a:tailEnd type="none" w="sm" len="sm"/>
            </a:ln>
            <a:effectLst/>
          </p:spPr>
          <p:txBody>
            <a:bodyPr wrap="none" anchor="ctr"/>
            <a:lstStyle/>
            <a:p>
              <a:pPr algn="ctr" eaLnBrk="0" fontAlgn="auto" hangingPunct="0">
                <a:spcBef>
                  <a:spcPts val="0"/>
                </a:spcBef>
                <a:spcAft>
                  <a:spcPts val="0"/>
                </a:spcAft>
                <a:defRPr/>
              </a:pPr>
              <a:r>
                <a:rPr lang="en-US" b="1" kern="0" dirty="0">
                  <a:solidFill>
                    <a:srgbClr val="FFFFFF"/>
                  </a:solidFill>
                  <a:latin typeface="Neo Sans Intel" pitchFamily="34" charset="0"/>
                  <a:cs typeface="Arial" pitchFamily="34" charset="0"/>
                </a:rPr>
                <a:t>Phi code</a:t>
              </a:r>
            </a:p>
          </p:txBody>
        </p:sp>
        <p:sp>
          <p:nvSpPr>
            <p:cNvPr id="34" name="Rectangle 33"/>
            <p:cNvSpPr/>
            <p:nvPr/>
          </p:nvSpPr>
          <p:spPr>
            <a:xfrm>
              <a:off x="1747272" y="4401527"/>
              <a:ext cx="995485" cy="380984"/>
            </a:xfrm>
            <a:prstGeom prst="rect">
              <a:avLst/>
            </a:prstGeom>
            <a:solidFill>
              <a:srgbClr val="FDB813">
                <a:lumMod val="50000"/>
              </a:srgbClr>
            </a:solidFill>
            <a:ln w="3175" cap="flat" cmpd="sng" algn="ctr">
              <a:solidFill>
                <a:srgbClr val="061922"/>
              </a:solidFill>
              <a:prstDash val="solid"/>
              <a:round/>
              <a:headEnd type="none" w="sm" len="sm"/>
              <a:tailEnd type="none" w="sm" len="sm"/>
            </a:ln>
            <a:effectLst/>
          </p:spPr>
          <p:txBody>
            <a:bodyPr wrap="none" anchor="ctr"/>
            <a:lstStyle/>
            <a:p>
              <a:pPr algn="ctr" eaLnBrk="0" fontAlgn="auto" hangingPunct="0">
                <a:spcBef>
                  <a:spcPts val="0"/>
                </a:spcBef>
                <a:spcAft>
                  <a:spcPts val="0"/>
                </a:spcAft>
                <a:defRPr/>
              </a:pPr>
              <a:r>
                <a:rPr lang="en-US" sz="1600" b="1" kern="0" dirty="0">
                  <a:solidFill>
                    <a:srgbClr val="FFFFFF"/>
                  </a:solidFill>
                  <a:latin typeface="Neo Sans Intel" pitchFamily="34" charset="0"/>
                  <a:cs typeface="Arial" pitchFamily="34" charset="0"/>
                </a:rPr>
                <a:t>GPU code</a:t>
              </a:r>
            </a:p>
          </p:txBody>
        </p:sp>
        <p:cxnSp>
          <p:nvCxnSpPr>
            <p:cNvPr id="35" name="Straight Arrow Connector 65"/>
            <p:cNvCxnSpPr>
              <a:cxnSpLocks noChangeShapeType="1"/>
              <a:stCxn id="28" idx="3"/>
              <a:endCxn id="29" idx="1"/>
            </p:cNvCxnSpPr>
            <p:nvPr/>
          </p:nvCxnSpPr>
          <p:spPr bwMode="auto">
            <a:xfrm flipV="1">
              <a:off x="5114776" y="4114202"/>
              <a:ext cx="410420" cy="467499"/>
            </a:xfrm>
            <a:prstGeom prst="straightConnector1">
              <a:avLst/>
            </a:prstGeom>
            <a:noFill/>
            <a:ln w="38100" algn="ctr">
              <a:solidFill>
                <a:srgbClr val="5CD3FF"/>
              </a:solidFill>
              <a:round/>
              <a:headEnd/>
              <a:tailEnd type="triangle" w="med" len="med"/>
            </a:ln>
            <a:extLst>
              <a:ext uri="{909E8E84-426E-40DD-AFC4-6F175D3DCCD1}">
                <a14:hiddenFill xmlns:a14="http://schemas.microsoft.com/office/drawing/2010/main">
                  <a:noFill/>
                </a14:hiddenFill>
              </a:ext>
            </a:extLst>
          </p:spPr>
        </p:cxnSp>
        <p:cxnSp>
          <p:nvCxnSpPr>
            <p:cNvPr id="36" name="Straight Arrow Connector 66"/>
            <p:cNvCxnSpPr>
              <a:cxnSpLocks noChangeShapeType="1"/>
              <a:stCxn id="29" idx="3"/>
              <a:endCxn id="30" idx="2"/>
            </p:cNvCxnSpPr>
            <p:nvPr/>
          </p:nvCxnSpPr>
          <p:spPr bwMode="auto">
            <a:xfrm>
              <a:off x="7157349" y="4114202"/>
              <a:ext cx="543786" cy="0"/>
            </a:xfrm>
            <a:prstGeom prst="straightConnector1">
              <a:avLst/>
            </a:prstGeom>
            <a:noFill/>
            <a:ln w="38100" algn="ctr">
              <a:solidFill>
                <a:srgbClr val="5CD3FF"/>
              </a:solidFill>
              <a:round/>
              <a:headEnd/>
              <a:tailEnd type="triangle" w="med" len="med"/>
            </a:ln>
            <a:extLst>
              <a:ext uri="{909E8E84-426E-40DD-AFC4-6F175D3DCCD1}">
                <a14:hiddenFill xmlns:a14="http://schemas.microsoft.com/office/drawing/2010/main">
                  <a:noFill/>
                </a14:hiddenFill>
              </a:ext>
            </a:extLst>
          </p:spPr>
        </p:cxnSp>
        <p:sp>
          <p:nvSpPr>
            <p:cNvPr id="37" name="Rounded Rectangle 37"/>
            <p:cNvSpPr>
              <a:spLocks noChangeArrowheads="1"/>
            </p:cNvSpPr>
            <p:nvPr/>
          </p:nvSpPr>
          <p:spPr bwMode="auto">
            <a:xfrm>
              <a:off x="5527578" y="4642817"/>
              <a:ext cx="1627390" cy="850864"/>
            </a:xfrm>
            <a:prstGeom prst="roundRect">
              <a:avLst>
                <a:gd name="adj" fmla="val 16667"/>
              </a:avLst>
            </a:prstGeom>
            <a:solidFill>
              <a:srgbClr val="00B0F0"/>
            </a:solidFill>
            <a:ln w="50800" algn="ctr">
              <a:solidFill>
                <a:srgbClr val="0860A8"/>
              </a:solidFill>
              <a:round/>
              <a:headEnd/>
              <a:tailEnd/>
            </a:ln>
          </p:spPr>
          <p:txBody>
            <a:bodyPr wrap="none" anchor="ctr"/>
            <a:lstStyle/>
            <a:p>
              <a:pPr algn="ctr" eaLnBrk="0" fontAlgn="auto" hangingPunct="0">
                <a:spcBef>
                  <a:spcPts val="0"/>
                </a:spcBef>
                <a:spcAft>
                  <a:spcPts val="0"/>
                </a:spcAft>
                <a:defRPr/>
              </a:pPr>
              <a:r>
                <a:rPr lang="en-US" kern="0" dirty="0">
                  <a:solidFill>
                    <a:srgbClr val="FFFFFF"/>
                  </a:solidFill>
                  <a:latin typeface="Verdana"/>
                </a:rPr>
                <a:t>GPU offload</a:t>
              </a:r>
            </a:p>
            <a:p>
              <a:pPr algn="ctr" eaLnBrk="0" fontAlgn="auto" hangingPunct="0">
                <a:spcBef>
                  <a:spcPts val="0"/>
                </a:spcBef>
                <a:spcAft>
                  <a:spcPts val="0"/>
                </a:spcAft>
                <a:defRPr/>
              </a:pPr>
              <a:r>
                <a:rPr lang="en-US" kern="0" dirty="0">
                  <a:solidFill>
                    <a:srgbClr val="FFFFFF"/>
                  </a:solidFill>
                  <a:latin typeface="Verdana"/>
                </a:rPr>
                <a:t>RTL</a:t>
              </a:r>
            </a:p>
          </p:txBody>
        </p:sp>
        <p:cxnSp>
          <p:nvCxnSpPr>
            <p:cNvPr id="38" name="Straight Arrow Connector 71"/>
            <p:cNvCxnSpPr>
              <a:cxnSpLocks noChangeShapeType="1"/>
              <a:stCxn id="28" idx="3"/>
              <a:endCxn id="37" idx="1"/>
            </p:cNvCxnSpPr>
            <p:nvPr/>
          </p:nvCxnSpPr>
          <p:spPr bwMode="auto">
            <a:xfrm>
              <a:off x="5114776" y="4581701"/>
              <a:ext cx="412801" cy="486549"/>
            </a:xfrm>
            <a:prstGeom prst="straightConnector1">
              <a:avLst/>
            </a:prstGeom>
            <a:noFill/>
            <a:ln w="38100" algn="ctr">
              <a:solidFill>
                <a:srgbClr val="5CD3FF"/>
              </a:solidFill>
              <a:round/>
              <a:headEnd/>
              <a:tailEnd type="triangle" w="med" len="med"/>
            </a:ln>
            <a:extLst>
              <a:ext uri="{909E8E84-426E-40DD-AFC4-6F175D3DCCD1}">
                <a14:hiddenFill xmlns:a14="http://schemas.microsoft.com/office/drawing/2010/main">
                  <a:noFill/>
                </a14:hiddenFill>
              </a:ext>
            </a:extLst>
          </p:spPr>
        </p:cxnSp>
        <p:cxnSp>
          <p:nvCxnSpPr>
            <p:cNvPr id="39" name="Straight Arrow Connector 72"/>
            <p:cNvCxnSpPr>
              <a:cxnSpLocks noChangeShapeType="1"/>
              <a:stCxn id="37" idx="3"/>
              <a:endCxn id="31" idx="6"/>
            </p:cNvCxnSpPr>
            <p:nvPr/>
          </p:nvCxnSpPr>
          <p:spPr bwMode="auto">
            <a:xfrm>
              <a:off x="7154967" y="5068250"/>
              <a:ext cx="512828" cy="3968"/>
            </a:xfrm>
            <a:prstGeom prst="straightConnector1">
              <a:avLst/>
            </a:prstGeom>
            <a:noFill/>
            <a:ln w="38100" algn="ctr">
              <a:solidFill>
                <a:srgbClr val="5CD3FF"/>
              </a:solidFill>
              <a:round/>
              <a:headEnd/>
              <a:tailEnd type="triangle" w="med" len="med"/>
            </a:ln>
            <a:extLst>
              <a:ext uri="{909E8E84-426E-40DD-AFC4-6F175D3DCCD1}">
                <a14:hiddenFill xmlns:a14="http://schemas.microsoft.com/office/drawing/2010/main">
                  <a:noFill/>
                </a14:hiddenFill>
              </a:ext>
            </a:extLst>
          </p:spPr>
        </p:cxnSp>
        <p:cxnSp>
          <p:nvCxnSpPr>
            <p:cNvPr id="40" name="Straight Arrow Connector 74"/>
            <p:cNvCxnSpPr>
              <a:cxnSpLocks noChangeShapeType="1"/>
              <a:stCxn id="34" idx="3"/>
            </p:cNvCxnSpPr>
            <p:nvPr/>
          </p:nvCxnSpPr>
          <p:spPr bwMode="auto">
            <a:xfrm>
              <a:off x="2742958" y="4592306"/>
              <a:ext cx="738418" cy="0"/>
            </a:xfrm>
            <a:prstGeom prst="straightConnector1">
              <a:avLst/>
            </a:prstGeom>
            <a:noFill/>
            <a:ln w="38100" algn="ctr">
              <a:solidFill>
                <a:srgbClr val="5CD3FF"/>
              </a:solidFill>
              <a:round/>
              <a:headEnd/>
              <a:tailEnd type="triangle" w="med" len="med"/>
            </a:ln>
            <a:extLst>
              <a:ext uri="{909E8E84-426E-40DD-AFC4-6F175D3DCCD1}">
                <a14:hiddenFill xmlns:a14="http://schemas.microsoft.com/office/drawing/2010/main">
                  <a:noFill/>
                </a14:hiddenFill>
              </a:ext>
            </a:extLst>
          </p:spPr>
        </p:cxnSp>
        <p:cxnSp>
          <p:nvCxnSpPr>
            <p:cNvPr id="41" name="Straight Arrow Connector 75"/>
            <p:cNvCxnSpPr>
              <a:cxnSpLocks noChangeShapeType="1"/>
              <a:stCxn id="33" idx="3"/>
            </p:cNvCxnSpPr>
            <p:nvPr/>
          </p:nvCxnSpPr>
          <p:spPr bwMode="auto">
            <a:xfrm>
              <a:off x="2742958" y="4152538"/>
              <a:ext cx="738419" cy="0"/>
            </a:xfrm>
            <a:prstGeom prst="straightConnector1">
              <a:avLst/>
            </a:prstGeom>
            <a:noFill/>
            <a:ln w="38100" algn="ctr">
              <a:solidFill>
                <a:srgbClr val="5CD3FF"/>
              </a:solidFill>
              <a:round/>
              <a:headEnd/>
              <a:tailEnd type="triangle" w="med" len="med"/>
            </a:ln>
            <a:extLst>
              <a:ext uri="{909E8E84-426E-40DD-AFC4-6F175D3DCCD1}">
                <a14:hiddenFill xmlns:a14="http://schemas.microsoft.com/office/drawing/2010/main">
                  <a:noFill/>
                </a14:hiddenFill>
              </a:ext>
            </a:extLst>
          </p:spPr>
        </p:cxnSp>
        <p:cxnSp>
          <p:nvCxnSpPr>
            <p:cNvPr id="42" name="Straight Arrow Connector 76"/>
            <p:cNvCxnSpPr>
              <a:cxnSpLocks noChangeShapeType="1"/>
              <a:stCxn id="32" idx="3"/>
            </p:cNvCxnSpPr>
            <p:nvPr/>
          </p:nvCxnSpPr>
          <p:spPr bwMode="auto">
            <a:xfrm>
              <a:off x="2742959" y="5027016"/>
              <a:ext cx="738418" cy="0"/>
            </a:xfrm>
            <a:prstGeom prst="straightConnector1">
              <a:avLst/>
            </a:prstGeom>
            <a:noFill/>
            <a:ln w="38100" algn="ctr">
              <a:solidFill>
                <a:srgbClr val="5CD3FF"/>
              </a:solidFill>
              <a:round/>
              <a:headEnd/>
              <a:tailEnd type="triangle" w="med" len="med"/>
            </a:ln>
            <a:extLst>
              <a:ext uri="{909E8E84-426E-40DD-AFC4-6F175D3DCCD1}">
                <a14:hiddenFill xmlns:a14="http://schemas.microsoft.com/office/drawing/2010/main">
                  <a:noFill/>
                </a14:hiddenFill>
              </a:ext>
            </a:extLst>
          </p:spPr>
        </p:cxnSp>
        <p:sp>
          <p:nvSpPr>
            <p:cNvPr id="43" name="Rectangle 42"/>
            <p:cNvSpPr/>
            <p:nvPr/>
          </p:nvSpPr>
          <p:spPr>
            <a:xfrm>
              <a:off x="442185" y="5217468"/>
              <a:ext cx="2300572" cy="239703"/>
            </a:xfrm>
            <a:prstGeom prst="rect">
              <a:avLst/>
            </a:prstGeom>
            <a:gradFill flip="none" rotWithShape="1">
              <a:gsLst>
                <a:gs pos="5000">
                  <a:srgbClr val="00AEEF"/>
                </a:gs>
                <a:gs pos="95000">
                  <a:srgbClr val="0071C5"/>
                </a:gs>
              </a:gsLst>
              <a:lin ang="16200000" scaled="0"/>
              <a:tileRect/>
            </a:gradFill>
            <a:ln w="3175" cap="flat" cmpd="sng" algn="ctr">
              <a:solidFill>
                <a:srgbClr val="061922"/>
              </a:solidFill>
              <a:prstDash val="solid"/>
              <a:round/>
              <a:headEnd type="none" w="sm" len="sm"/>
              <a:tailEnd type="none" w="sm" len="sm"/>
            </a:ln>
            <a:effectLst/>
          </p:spPr>
          <p:txBody>
            <a:bodyPr wrap="none" anchor="ctr"/>
            <a:lstStyle/>
            <a:p>
              <a:pPr algn="ctr" eaLnBrk="0" fontAlgn="auto" hangingPunct="0">
                <a:spcBef>
                  <a:spcPts val="0"/>
                </a:spcBef>
                <a:spcAft>
                  <a:spcPts val="0"/>
                </a:spcAft>
                <a:defRPr/>
              </a:pPr>
              <a:r>
                <a:rPr lang="en-US" b="1" kern="0" dirty="0">
                  <a:solidFill>
                    <a:srgbClr val="FFDA00">
                      <a:lumMod val="40000"/>
                      <a:lumOff val="60000"/>
                    </a:srgbClr>
                  </a:solidFill>
                  <a:latin typeface="Neo Sans Intel" pitchFamily="34" charset="0"/>
                  <a:cs typeface="Arial" pitchFamily="34" charset="0"/>
                </a:rPr>
                <a:t>Fat binary</a:t>
              </a:r>
            </a:p>
          </p:txBody>
        </p:sp>
      </p:grpSp>
    </p:spTree>
    <p:extLst>
      <p:ext uri="{BB962C8B-B14F-4D97-AF65-F5344CB8AC3E}">
        <p14:creationId xmlns:p14="http://schemas.microsoft.com/office/powerpoint/2010/main" val="671888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4" y="1825246"/>
            <a:ext cx="8228012" cy="4570411"/>
          </a:xfrm>
        </p:spPr>
        <p:txBody>
          <a:bodyPr/>
          <a:lstStyle/>
          <a:p>
            <a:pPr lvl="2"/>
            <a:r>
              <a:rPr lang="en-US" sz="2400" dirty="0" smtClean="0"/>
              <a:t>Coprocessors/Accelerators </a:t>
            </a:r>
          </a:p>
          <a:p>
            <a:pPr lvl="3"/>
            <a:r>
              <a:rPr lang="en-US" sz="1800" b="1" dirty="0" smtClean="0">
                <a:latin typeface="+mj-lt"/>
              </a:rPr>
              <a:t>brand-new</a:t>
            </a:r>
            <a:r>
              <a:rPr lang="en-US" sz="1800" dirty="0" smtClean="0">
                <a:latin typeface="+mj-lt"/>
              </a:rPr>
              <a:t> #pragma </a:t>
            </a:r>
            <a:r>
              <a:rPr lang="en-US" sz="1800" dirty="0" err="1">
                <a:latin typeface="+mj-lt"/>
              </a:rPr>
              <a:t>omp</a:t>
            </a:r>
            <a:r>
              <a:rPr lang="en-US" sz="1800" dirty="0">
                <a:latin typeface="+mj-lt"/>
              </a:rPr>
              <a:t> </a:t>
            </a:r>
            <a:r>
              <a:rPr lang="en-US" sz="1800" dirty="0" smtClean="0">
                <a:latin typeface="+mj-lt"/>
              </a:rPr>
              <a:t>target</a:t>
            </a:r>
            <a:endParaRPr lang="en-US" sz="1800" dirty="0" smtClean="0"/>
          </a:p>
          <a:p>
            <a:pPr lvl="2"/>
            <a:r>
              <a:rPr lang="en-US" sz="2400" dirty="0" smtClean="0"/>
              <a:t>Threads </a:t>
            </a:r>
          </a:p>
          <a:p>
            <a:pPr lvl="3"/>
            <a:r>
              <a:rPr lang="en-US" sz="1800" dirty="0" smtClean="0"/>
              <a:t>good </a:t>
            </a:r>
            <a:r>
              <a:rPr lang="en-US" sz="1800" dirty="0"/>
              <a:t>old </a:t>
            </a:r>
            <a:r>
              <a:rPr lang="en-US" sz="1800" dirty="0">
                <a:latin typeface="+mj-lt"/>
              </a:rPr>
              <a:t>#pragma </a:t>
            </a:r>
            <a:r>
              <a:rPr lang="en-US" sz="1800" dirty="0" err="1">
                <a:latin typeface="+mj-lt"/>
              </a:rPr>
              <a:t>omp</a:t>
            </a:r>
            <a:r>
              <a:rPr lang="en-US" sz="1800" dirty="0">
                <a:latin typeface="+mj-lt"/>
              </a:rPr>
              <a:t> parallel </a:t>
            </a:r>
            <a:r>
              <a:rPr lang="en-US" sz="1800" dirty="0" smtClean="0">
                <a:latin typeface="+mj-lt"/>
              </a:rPr>
              <a:t>for</a:t>
            </a:r>
            <a:endParaRPr lang="en-US" sz="1800" dirty="0" smtClean="0"/>
          </a:p>
          <a:p>
            <a:pPr lvl="2"/>
            <a:r>
              <a:rPr lang="en-US" sz="2400" dirty="0" smtClean="0"/>
              <a:t>SIMD</a:t>
            </a:r>
          </a:p>
          <a:p>
            <a:pPr lvl="3"/>
            <a:r>
              <a:rPr lang="en-US" sz="1800" dirty="0" err="1" smtClean="0"/>
              <a:t>OpenMP</a:t>
            </a:r>
            <a:r>
              <a:rPr lang="en-US" sz="1800" smtClean="0"/>
              <a:t> with </a:t>
            </a:r>
            <a:r>
              <a:rPr lang="en-US" sz="1800" dirty="0" smtClean="0"/>
              <a:t>SIMD flavor </a:t>
            </a:r>
            <a:r>
              <a:rPr lang="en-US" sz="1800" dirty="0" smtClean="0">
                <a:latin typeface="+mj-lt"/>
              </a:rPr>
              <a:t>#pragma </a:t>
            </a:r>
            <a:r>
              <a:rPr lang="en-US" sz="1800" dirty="0" err="1" smtClean="0">
                <a:latin typeface="+mj-lt"/>
              </a:rPr>
              <a:t>omp</a:t>
            </a:r>
            <a:r>
              <a:rPr lang="en-US" sz="1800" dirty="0" smtClean="0">
                <a:latin typeface="+mj-lt"/>
              </a:rPr>
              <a:t> </a:t>
            </a:r>
            <a:r>
              <a:rPr lang="en-US" sz="1800" dirty="0" err="1" smtClean="0">
                <a:latin typeface="+mj-lt"/>
              </a:rPr>
              <a:t>simd</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12</a:t>
            </a:fld>
            <a:endParaRPr lang="en-US" dirty="0"/>
          </a:p>
        </p:txBody>
      </p:sp>
      <p:sp>
        <p:nvSpPr>
          <p:cNvPr id="2" name="Title 1"/>
          <p:cNvSpPr>
            <a:spLocks noGrp="1"/>
          </p:cNvSpPr>
          <p:nvPr>
            <p:ph type="title"/>
          </p:nvPr>
        </p:nvSpPr>
        <p:spPr/>
        <p:txBody>
          <a:bodyPr/>
          <a:lstStyle/>
          <a:p>
            <a:r>
              <a:rPr lang="en-US" dirty="0" err="1" smtClean="0"/>
              <a:t>OpenMP</a:t>
            </a:r>
            <a:r>
              <a:rPr lang="en-US" baseline="30000" dirty="0" smtClean="0"/>
              <a:t>*</a:t>
            </a:r>
            <a:r>
              <a:rPr lang="en-US" dirty="0" smtClean="0"/>
              <a:t>: Levels of Parallelism</a:t>
            </a:r>
            <a:endParaRPr lang="en-US" dirty="0"/>
          </a:p>
        </p:txBody>
      </p:sp>
    </p:spTree>
    <p:extLst>
      <p:ext uri="{BB962C8B-B14F-4D97-AF65-F5344CB8AC3E}">
        <p14:creationId xmlns:p14="http://schemas.microsoft.com/office/powerpoint/2010/main" val="993710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dirty="0" smtClean="0"/>
              <a:t>How to run faster?</a:t>
            </a:r>
          </a:p>
          <a:p>
            <a:pPr lvl="2"/>
            <a:r>
              <a:rPr lang="en-US" dirty="0" smtClean="0"/>
              <a:t>Run instructions simultaneously</a:t>
            </a:r>
          </a:p>
          <a:p>
            <a:pPr lvl="3"/>
            <a:r>
              <a:rPr lang="en-US" dirty="0" smtClean="0"/>
              <a:t>Thread-level parallelism</a:t>
            </a:r>
          </a:p>
          <a:p>
            <a:pPr lvl="3"/>
            <a:r>
              <a:rPr lang="en-US" b="1" dirty="0" smtClean="0"/>
              <a:t>#pragma </a:t>
            </a:r>
            <a:r>
              <a:rPr lang="en-US" b="1" dirty="0" err="1" smtClean="0"/>
              <a:t>omp</a:t>
            </a:r>
            <a:r>
              <a:rPr lang="en-US" b="1" dirty="0" smtClean="0"/>
              <a:t> parallel for</a:t>
            </a:r>
            <a:endParaRPr lang="en-US" b="1" dirty="0"/>
          </a:p>
          <a:p>
            <a:pPr lvl="3"/>
            <a:endParaRPr lang="en-US" dirty="0" smtClean="0"/>
          </a:p>
          <a:p>
            <a:pPr lvl="2"/>
            <a:r>
              <a:rPr lang="en-US" dirty="0" smtClean="0">
                <a:solidFill>
                  <a:srgbClr val="00B050"/>
                </a:solidFill>
              </a:rPr>
              <a:t>Handle the data simultaneously</a:t>
            </a:r>
          </a:p>
          <a:p>
            <a:pPr lvl="3"/>
            <a:r>
              <a:rPr lang="en-US" dirty="0" smtClean="0">
                <a:solidFill>
                  <a:srgbClr val="00B050"/>
                </a:solidFill>
              </a:rPr>
              <a:t>Data-level parallelism </a:t>
            </a:r>
          </a:p>
          <a:p>
            <a:pPr lvl="3"/>
            <a:r>
              <a:rPr lang="en-US" b="1" dirty="0" smtClean="0">
                <a:solidFill>
                  <a:srgbClr val="00B050"/>
                </a:solidFill>
              </a:rPr>
              <a:t>SIMD</a:t>
            </a:r>
            <a:r>
              <a:rPr lang="en-US" dirty="0" smtClean="0">
                <a:solidFill>
                  <a:srgbClr val="00B050"/>
                </a:solidFill>
              </a:rPr>
              <a:t>, Single Instruction Multiple Data, </a:t>
            </a:r>
            <a:br>
              <a:rPr lang="en-US" dirty="0" smtClean="0">
                <a:solidFill>
                  <a:srgbClr val="00B050"/>
                </a:solidFill>
              </a:rPr>
            </a:br>
            <a:r>
              <a:rPr lang="en-US" dirty="0" smtClean="0">
                <a:solidFill>
                  <a:srgbClr val="00B050"/>
                </a:solidFill>
              </a:rPr>
              <a:t>vector instructions</a:t>
            </a:r>
          </a:p>
          <a:p>
            <a:pPr lvl="3"/>
            <a:r>
              <a:rPr lang="en-US" b="1" dirty="0">
                <a:solidFill>
                  <a:srgbClr val="00B050"/>
                </a:solidFill>
              </a:rPr>
              <a:t>#pragma </a:t>
            </a:r>
            <a:r>
              <a:rPr lang="en-US" b="1" dirty="0" err="1">
                <a:solidFill>
                  <a:srgbClr val="00B050"/>
                </a:solidFill>
              </a:rPr>
              <a:t>omp</a:t>
            </a:r>
            <a:r>
              <a:rPr lang="en-US" b="1" dirty="0">
                <a:solidFill>
                  <a:srgbClr val="00B050"/>
                </a:solidFill>
              </a:rPr>
              <a:t> </a:t>
            </a:r>
            <a:r>
              <a:rPr lang="en-US" b="1" dirty="0" err="1" smtClean="0">
                <a:solidFill>
                  <a:srgbClr val="00B050"/>
                </a:solidFill>
              </a:rPr>
              <a:t>simd</a:t>
            </a:r>
            <a:endParaRPr lang="en-US" dirty="0" smtClean="0">
              <a:solidFill>
                <a:srgbClr val="00B050"/>
              </a:solidFill>
            </a:endParaRPr>
          </a:p>
          <a:p>
            <a:pPr lvl="2"/>
            <a:endParaRPr lang="en-US" dirty="0" smtClean="0"/>
          </a:p>
          <a:p>
            <a:pPr lvl="2"/>
            <a:r>
              <a:rPr lang="en-US" dirty="0" smtClean="0"/>
              <a:t>Do Both</a:t>
            </a:r>
          </a:p>
          <a:p>
            <a:pPr lvl="3"/>
            <a:r>
              <a:rPr lang="en-US" b="1" dirty="0"/>
              <a:t>#pragma </a:t>
            </a:r>
            <a:r>
              <a:rPr lang="en-US" b="1" dirty="0" err="1"/>
              <a:t>omp</a:t>
            </a:r>
            <a:r>
              <a:rPr lang="en-US" b="1" dirty="0"/>
              <a:t> parallel for </a:t>
            </a:r>
            <a:r>
              <a:rPr lang="en-US" b="1" dirty="0" err="1" smtClean="0"/>
              <a:t>simd</a:t>
            </a:r>
            <a:endParaRPr lang="ru-RU"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13</a:t>
            </a:fld>
            <a:endParaRPr lang="en-US" dirty="0"/>
          </a:p>
        </p:txBody>
      </p:sp>
      <p:sp>
        <p:nvSpPr>
          <p:cNvPr id="4" name="Title 3"/>
          <p:cNvSpPr>
            <a:spLocks noGrp="1"/>
          </p:cNvSpPr>
          <p:nvPr>
            <p:ph type="title"/>
          </p:nvPr>
        </p:nvSpPr>
        <p:spPr/>
        <p:txBody>
          <a:bodyPr/>
          <a:lstStyle/>
          <a:p>
            <a:r>
              <a:rPr lang="en-US" dirty="0" smtClean="0"/>
              <a:t>SIMD: What is It?</a:t>
            </a:r>
            <a:endParaRPr lang="ru-RU" dirty="0"/>
          </a:p>
        </p:txBody>
      </p:sp>
      <p:grpSp>
        <p:nvGrpSpPr>
          <p:cNvPr id="11" name="Group 10"/>
          <p:cNvGrpSpPr/>
          <p:nvPr/>
        </p:nvGrpSpPr>
        <p:grpSpPr>
          <a:xfrm>
            <a:off x="6647290" y="367530"/>
            <a:ext cx="1685925" cy="1131193"/>
            <a:chOff x="6647290" y="367530"/>
            <a:chExt cx="1685925" cy="1131193"/>
          </a:xfrm>
        </p:grpSpPr>
        <p:sp>
          <p:nvSpPr>
            <p:cNvPr id="176" name="TextBox 175"/>
            <p:cNvSpPr txBox="1"/>
            <p:nvPr/>
          </p:nvSpPr>
          <p:spPr>
            <a:xfrm>
              <a:off x="6647290" y="841387"/>
              <a:ext cx="846559" cy="553998"/>
            </a:xfrm>
            <a:prstGeom prst="rect">
              <a:avLst/>
            </a:prstGeom>
            <a:noFill/>
          </p:spPr>
          <p:txBody>
            <a:bodyPr wrap="square" rtlCol="0">
              <a:spAutoFit/>
            </a:bodyPr>
            <a:lstStyle/>
            <a:p>
              <a:pPr algn="r"/>
              <a:r>
                <a:rPr lang="en-US" sz="1000" b="1" dirty="0" smtClean="0">
                  <a:solidFill>
                    <a:srgbClr val="FF0000"/>
                  </a:solidFill>
                  <a:cs typeface="Neo Sans Intel"/>
                </a:rPr>
                <a:t>Instruction</a:t>
              </a:r>
            </a:p>
            <a:p>
              <a:pPr algn="r"/>
              <a:r>
                <a:rPr lang="en-US" sz="1000" b="1" dirty="0" smtClean="0">
                  <a:solidFill>
                    <a:schemeClr val="accent5"/>
                  </a:solidFill>
                  <a:cs typeface="Neo Sans Intel"/>
                </a:rPr>
                <a:t>Input </a:t>
              </a:r>
            </a:p>
            <a:p>
              <a:pPr algn="r"/>
              <a:r>
                <a:rPr lang="en-US" sz="1000" b="1" dirty="0" smtClean="0">
                  <a:solidFill>
                    <a:srgbClr val="00B050"/>
                  </a:solidFill>
                  <a:cs typeface="Neo Sans Intel"/>
                </a:rPr>
                <a:t>Output</a:t>
              </a:r>
              <a:endParaRPr lang="ru-RU" sz="1000" b="1" dirty="0" smtClean="0">
                <a:solidFill>
                  <a:srgbClr val="00B050"/>
                </a:solidFill>
                <a:cs typeface="Neo Sans Intel"/>
              </a:endParaRPr>
            </a:p>
          </p:txBody>
        </p:sp>
        <p:grpSp>
          <p:nvGrpSpPr>
            <p:cNvPr id="420" name="Group 419"/>
            <p:cNvGrpSpPr/>
            <p:nvPr/>
          </p:nvGrpSpPr>
          <p:grpSpPr>
            <a:xfrm>
              <a:off x="7341216" y="367530"/>
              <a:ext cx="991999" cy="1131193"/>
              <a:chOff x="2017256" y="2966466"/>
              <a:chExt cx="991999" cy="1131193"/>
            </a:xfrm>
          </p:grpSpPr>
          <p:grpSp>
            <p:nvGrpSpPr>
              <p:cNvPr id="421" name="Group 420"/>
              <p:cNvGrpSpPr/>
              <p:nvPr/>
            </p:nvGrpSpPr>
            <p:grpSpPr>
              <a:xfrm>
                <a:off x="2352999" y="3288409"/>
                <a:ext cx="318995" cy="304772"/>
                <a:chOff x="2352999" y="3288409"/>
                <a:chExt cx="318995" cy="304772"/>
              </a:xfrm>
              <a:effectLst>
                <a:outerShdw blurRad="50800" dist="38100" dir="2700000" algn="tl" rotWithShape="0">
                  <a:prstClr val="black">
                    <a:alpha val="40000"/>
                  </a:prstClr>
                </a:outerShdw>
              </a:effectLst>
            </p:grpSpPr>
            <p:sp>
              <p:nvSpPr>
                <p:cNvPr id="446" name="Rectangle 445"/>
                <p:cNvSpPr/>
                <p:nvPr/>
              </p:nvSpPr>
              <p:spPr>
                <a:xfrm rot="2700000">
                  <a:off x="2469022" y="32884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47" name="Rectangle 446"/>
                <p:cNvSpPr/>
                <p:nvPr/>
              </p:nvSpPr>
              <p:spPr>
                <a:xfrm rot="2700000">
                  <a:off x="2352999" y="32884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448" name="Rectangle 447"/>
                <p:cNvSpPr/>
                <p:nvPr/>
              </p:nvSpPr>
              <p:spPr>
                <a:xfrm>
                  <a:off x="2413829" y="33902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600" dirty="0"/>
                </a:p>
              </p:txBody>
            </p:sp>
          </p:grpSp>
          <p:grpSp>
            <p:nvGrpSpPr>
              <p:cNvPr id="422" name="Group 421"/>
              <p:cNvGrpSpPr/>
              <p:nvPr/>
            </p:nvGrpSpPr>
            <p:grpSpPr>
              <a:xfrm>
                <a:off x="2017256" y="2966466"/>
                <a:ext cx="991999" cy="1131193"/>
                <a:chOff x="2017256" y="2966466"/>
                <a:chExt cx="991999" cy="1131193"/>
              </a:xfrm>
            </p:grpSpPr>
            <p:sp>
              <p:nvSpPr>
                <p:cNvPr id="429" name="Up Arrow 428"/>
                <p:cNvSpPr/>
                <p:nvPr/>
              </p:nvSpPr>
              <p:spPr>
                <a:xfrm rot="10800000">
                  <a:off x="2472390" y="3624997"/>
                  <a:ext cx="80221" cy="8062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30" name="Up Arrow 429"/>
                <p:cNvSpPr/>
                <p:nvPr/>
              </p:nvSpPr>
              <p:spPr>
                <a:xfrm rot="13648897">
                  <a:off x="2649259" y="3240177"/>
                  <a:ext cx="75554" cy="8560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31" name="Up Arrow 430"/>
                <p:cNvSpPr/>
                <p:nvPr/>
              </p:nvSpPr>
              <p:spPr>
                <a:xfrm rot="8051619">
                  <a:off x="2315270" y="3228941"/>
                  <a:ext cx="75554" cy="8560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nvGrpSpPr>
                <p:cNvPr id="432" name="Group 431"/>
                <p:cNvGrpSpPr/>
                <p:nvPr/>
              </p:nvGrpSpPr>
              <p:grpSpPr>
                <a:xfrm>
                  <a:off x="2017256" y="2966466"/>
                  <a:ext cx="991999" cy="1131193"/>
                  <a:chOff x="1864856" y="439678"/>
                  <a:chExt cx="3074216" cy="3505581"/>
                </a:xfrm>
              </p:grpSpPr>
              <p:sp>
                <p:nvSpPr>
                  <p:cNvPr id="434" name="Rectangle 433"/>
                  <p:cNvSpPr/>
                  <p:nvPr/>
                </p:nvSpPr>
                <p:spPr>
                  <a:xfrm rot="2714518">
                    <a:off x="4698003" y="443389"/>
                    <a:ext cx="234146" cy="247993"/>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35" name="Rectangle 434"/>
                  <p:cNvSpPr/>
                  <p:nvPr/>
                </p:nvSpPr>
                <p:spPr>
                  <a:xfrm rot="2714518">
                    <a:off x="4476138" y="663376"/>
                    <a:ext cx="234146" cy="247993"/>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36" name="Rectangle 435"/>
                  <p:cNvSpPr/>
                  <p:nvPr/>
                </p:nvSpPr>
                <p:spPr>
                  <a:xfrm rot="2714518">
                    <a:off x="4254276" y="883360"/>
                    <a:ext cx="234147" cy="247993"/>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37" name="Rectangle 436"/>
                  <p:cNvSpPr/>
                  <p:nvPr/>
                </p:nvSpPr>
                <p:spPr>
                  <a:xfrm rot="2714518">
                    <a:off x="4032429" y="1103357"/>
                    <a:ext cx="234147" cy="247993"/>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38" name="Rectangle 437"/>
                  <p:cNvSpPr/>
                  <p:nvPr/>
                </p:nvSpPr>
                <p:spPr>
                  <a:xfrm rot="7914689">
                    <a:off x="2569305" y="1058862"/>
                    <a:ext cx="234144" cy="24799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39" name="Rectangle 438"/>
                  <p:cNvSpPr/>
                  <p:nvPr/>
                </p:nvSpPr>
                <p:spPr>
                  <a:xfrm rot="7914689">
                    <a:off x="2336802" y="850154"/>
                    <a:ext cx="234142" cy="24799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40" name="Rectangle 439"/>
                  <p:cNvSpPr/>
                  <p:nvPr/>
                </p:nvSpPr>
                <p:spPr>
                  <a:xfrm rot="7914689">
                    <a:off x="2104293" y="641455"/>
                    <a:ext cx="234147" cy="24799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41" name="Rectangle 440"/>
                  <p:cNvSpPr/>
                  <p:nvPr/>
                </p:nvSpPr>
                <p:spPr>
                  <a:xfrm rot="7914689">
                    <a:off x="1871781" y="432753"/>
                    <a:ext cx="234144" cy="24799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42" name="Rectangle 441"/>
                  <p:cNvSpPr/>
                  <p:nvPr/>
                </p:nvSpPr>
                <p:spPr>
                  <a:xfrm rot="10800000">
                    <a:off x="3275323" y="3711691"/>
                    <a:ext cx="248606" cy="23356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43" name="Rectangle 442"/>
                  <p:cNvSpPr/>
                  <p:nvPr/>
                </p:nvSpPr>
                <p:spPr>
                  <a:xfrm rot="10800000">
                    <a:off x="3275324" y="3417427"/>
                    <a:ext cx="248605" cy="23356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44" name="Rectangle 443"/>
                  <p:cNvSpPr/>
                  <p:nvPr/>
                </p:nvSpPr>
                <p:spPr>
                  <a:xfrm rot="10800000">
                    <a:off x="3275328" y="3123171"/>
                    <a:ext cx="248606" cy="23356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45" name="Rectangle 444"/>
                  <p:cNvSpPr/>
                  <p:nvPr/>
                </p:nvSpPr>
                <p:spPr>
                  <a:xfrm rot="10800000">
                    <a:off x="3275323" y="2828908"/>
                    <a:ext cx="248606" cy="23356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sp>
              <p:nvSpPr>
                <p:cNvPr id="433" name="TextBox 432"/>
                <p:cNvSpPr txBox="1"/>
                <p:nvPr/>
              </p:nvSpPr>
              <p:spPr>
                <a:xfrm>
                  <a:off x="2293490" y="3315539"/>
                  <a:ext cx="433153" cy="200055"/>
                </a:xfrm>
                <a:prstGeom prst="rect">
                  <a:avLst/>
                </a:prstGeom>
                <a:noFill/>
              </p:spPr>
              <p:txBody>
                <a:bodyPr wrap="square" rtlCol="0">
                  <a:spAutoFit/>
                </a:bodyPr>
                <a:lstStyle/>
                <a:p>
                  <a:pPr algn="ctr"/>
                  <a:r>
                    <a:rPr lang="en-US" sz="700" b="1" dirty="0" smtClean="0">
                      <a:solidFill>
                        <a:schemeClr val="bg1"/>
                      </a:solidFill>
                      <a:cs typeface="Neo Sans Intel"/>
                    </a:rPr>
                    <a:t>Core</a:t>
                  </a:r>
                  <a:endParaRPr lang="ru-RU" sz="700" b="1" dirty="0" smtClean="0">
                    <a:solidFill>
                      <a:schemeClr val="bg1"/>
                    </a:solidFill>
                    <a:cs typeface="Neo Sans Intel"/>
                  </a:endParaRPr>
                </a:p>
              </p:txBody>
            </p:sp>
          </p:grpSp>
        </p:grpSp>
      </p:grpSp>
      <p:grpSp>
        <p:nvGrpSpPr>
          <p:cNvPr id="10" name="Group 9"/>
          <p:cNvGrpSpPr/>
          <p:nvPr/>
        </p:nvGrpSpPr>
        <p:grpSpPr>
          <a:xfrm>
            <a:off x="5150086" y="1632325"/>
            <a:ext cx="3304037" cy="1131193"/>
            <a:chOff x="4813672" y="1615073"/>
            <a:chExt cx="3304037" cy="1131193"/>
          </a:xfrm>
        </p:grpSpPr>
        <p:grpSp>
          <p:nvGrpSpPr>
            <p:cNvPr id="449" name="Group 448"/>
            <p:cNvGrpSpPr/>
            <p:nvPr/>
          </p:nvGrpSpPr>
          <p:grpSpPr>
            <a:xfrm>
              <a:off x="4813672" y="1615073"/>
              <a:ext cx="991999" cy="1131193"/>
              <a:chOff x="2017256" y="2966466"/>
              <a:chExt cx="991999" cy="1131193"/>
            </a:xfrm>
          </p:grpSpPr>
          <p:grpSp>
            <p:nvGrpSpPr>
              <p:cNvPr id="450" name="Group 449"/>
              <p:cNvGrpSpPr/>
              <p:nvPr/>
            </p:nvGrpSpPr>
            <p:grpSpPr>
              <a:xfrm>
                <a:off x="2352999" y="3288409"/>
                <a:ext cx="318995" cy="304772"/>
                <a:chOff x="2352999" y="3288409"/>
                <a:chExt cx="318995" cy="304772"/>
              </a:xfrm>
              <a:effectLst>
                <a:outerShdw blurRad="50800" dist="38100" dir="2700000" algn="tl" rotWithShape="0">
                  <a:prstClr val="black">
                    <a:alpha val="40000"/>
                  </a:prstClr>
                </a:outerShdw>
              </a:effectLst>
            </p:grpSpPr>
            <p:sp>
              <p:nvSpPr>
                <p:cNvPr id="469" name="Rectangle 468"/>
                <p:cNvSpPr/>
                <p:nvPr/>
              </p:nvSpPr>
              <p:spPr>
                <a:xfrm rot="2700000">
                  <a:off x="2469022" y="32884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70" name="Rectangle 469"/>
                <p:cNvSpPr/>
                <p:nvPr/>
              </p:nvSpPr>
              <p:spPr>
                <a:xfrm rot="2700000">
                  <a:off x="2352999" y="32884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471" name="Rectangle 470"/>
                <p:cNvSpPr/>
                <p:nvPr/>
              </p:nvSpPr>
              <p:spPr>
                <a:xfrm>
                  <a:off x="2413829" y="33902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600" dirty="0"/>
                </a:p>
              </p:txBody>
            </p:sp>
          </p:grpSp>
          <p:grpSp>
            <p:nvGrpSpPr>
              <p:cNvPr id="451" name="Group 450"/>
              <p:cNvGrpSpPr/>
              <p:nvPr/>
            </p:nvGrpSpPr>
            <p:grpSpPr>
              <a:xfrm>
                <a:off x="2017256" y="2966466"/>
                <a:ext cx="991999" cy="1131193"/>
                <a:chOff x="2017256" y="2966466"/>
                <a:chExt cx="991999" cy="1131193"/>
              </a:xfrm>
            </p:grpSpPr>
            <p:sp>
              <p:nvSpPr>
                <p:cNvPr id="452" name="Up Arrow 451"/>
                <p:cNvSpPr/>
                <p:nvPr/>
              </p:nvSpPr>
              <p:spPr>
                <a:xfrm rot="10800000">
                  <a:off x="2472390" y="3624997"/>
                  <a:ext cx="80221" cy="8062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53" name="Up Arrow 452"/>
                <p:cNvSpPr/>
                <p:nvPr/>
              </p:nvSpPr>
              <p:spPr>
                <a:xfrm rot="13648897">
                  <a:off x="2649259" y="3240177"/>
                  <a:ext cx="75554" cy="8560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54" name="Up Arrow 453"/>
                <p:cNvSpPr/>
                <p:nvPr/>
              </p:nvSpPr>
              <p:spPr>
                <a:xfrm rot="8051619">
                  <a:off x="2315270" y="3228941"/>
                  <a:ext cx="75554" cy="8560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nvGrpSpPr>
                <p:cNvPr id="455" name="Group 454"/>
                <p:cNvGrpSpPr/>
                <p:nvPr/>
              </p:nvGrpSpPr>
              <p:grpSpPr>
                <a:xfrm>
                  <a:off x="2017256" y="2966466"/>
                  <a:ext cx="991999" cy="1131193"/>
                  <a:chOff x="1864856" y="439678"/>
                  <a:chExt cx="3074216" cy="3505581"/>
                </a:xfrm>
              </p:grpSpPr>
              <p:sp>
                <p:nvSpPr>
                  <p:cNvPr id="457" name="Rectangle 456"/>
                  <p:cNvSpPr/>
                  <p:nvPr/>
                </p:nvSpPr>
                <p:spPr>
                  <a:xfrm rot="2714518">
                    <a:off x="4698003" y="443389"/>
                    <a:ext cx="234146" cy="247993"/>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58" name="Rectangle 457"/>
                  <p:cNvSpPr/>
                  <p:nvPr/>
                </p:nvSpPr>
                <p:spPr>
                  <a:xfrm rot="2714518">
                    <a:off x="4476138" y="663376"/>
                    <a:ext cx="234146" cy="247993"/>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59" name="Rectangle 458"/>
                  <p:cNvSpPr/>
                  <p:nvPr/>
                </p:nvSpPr>
                <p:spPr>
                  <a:xfrm rot="2714518">
                    <a:off x="4254276" y="883360"/>
                    <a:ext cx="234147" cy="247993"/>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60" name="Rectangle 459"/>
                  <p:cNvSpPr/>
                  <p:nvPr/>
                </p:nvSpPr>
                <p:spPr>
                  <a:xfrm rot="2714518">
                    <a:off x="4032429" y="1103357"/>
                    <a:ext cx="234147" cy="247993"/>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61" name="Rectangle 460"/>
                  <p:cNvSpPr/>
                  <p:nvPr/>
                </p:nvSpPr>
                <p:spPr>
                  <a:xfrm rot="7914689">
                    <a:off x="2569305" y="1058862"/>
                    <a:ext cx="234144" cy="24799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62" name="Rectangle 461"/>
                  <p:cNvSpPr/>
                  <p:nvPr/>
                </p:nvSpPr>
                <p:spPr>
                  <a:xfrm rot="7914689">
                    <a:off x="2336802" y="850154"/>
                    <a:ext cx="234142" cy="24799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63" name="Rectangle 462"/>
                  <p:cNvSpPr/>
                  <p:nvPr/>
                </p:nvSpPr>
                <p:spPr>
                  <a:xfrm rot="7914689">
                    <a:off x="2104293" y="641455"/>
                    <a:ext cx="234147" cy="24799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64" name="Rectangle 463"/>
                  <p:cNvSpPr/>
                  <p:nvPr/>
                </p:nvSpPr>
                <p:spPr>
                  <a:xfrm rot="7914689">
                    <a:off x="1871781" y="432753"/>
                    <a:ext cx="234144" cy="24799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65" name="Rectangle 464"/>
                  <p:cNvSpPr/>
                  <p:nvPr/>
                </p:nvSpPr>
                <p:spPr>
                  <a:xfrm rot="10800000">
                    <a:off x="3275323" y="3711691"/>
                    <a:ext cx="248606" cy="23356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66" name="Rectangle 465"/>
                  <p:cNvSpPr/>
                  <p:nvPr/>
                </p:nvSpPr>
                <p:spPr>
                  <a:xfrm rot="10800000">
                    <a:off x="3275324" y="3417427"/>
                    <a:ext cx="248605" cy="23356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67" name="Rectangle 466"/>
                  <p:cNvSpPr/>
                  <p:nvPr/>
                </p:nvSpPr>
                <p:spPr>
                  <a:xfrm rot="10800000">
                    <a:off x="3275328" y="3123171"/>
                    <a:ext cx="248606" cy="23356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68" name="Rectangle 467"/>
                  <p:cNvSpPr/>
                  <p:nvPr/>
                </p:nvSpPr>
                <p:spPr>
                  <a:xfrm rot="10800000">
                    <a:off x="3275323" y="2828908"/>
                    <a:ext cx="248606" cy="23356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sp>
              <p:nvSpPr>
                <p:cNvPr id="456" name="TextBox 455"/>
                <p:cNvSpPr txBox="1"/>
                <p:nvPr/>
              </p:nvSpPr>
              <p:spPr>
                <a:xfrm>
                  <a:off x="2293490" y="3315539"/>
                  <a:ext cx="433153" cy="200055"/>
                </a:xfrm>
                <a:prstGeom prst="rect">
                  <a:avLst/>
                </a:prstGeom>
                <a:noFill/>
              </p:spPr>
              <p:txBody>
                <a:bodyPr wrap="square" rtlCol="0">
                  <a:spAutoFit/>
                </a:bodyPr>
                <a:lstStyle/>
                <a:p>
                  <a:pPr algn="ctr"/>
                  <a:r>
                    <a:rPr lang="en-US" sz="700" b="1" dirty="0" smtClean="0">
                      <a:solidFill>
                        <a:schemeClr val="bg1"/>
                      </a:solidFill>
                      <a:cs typeface="Neo Sans Intel"/>
                    </a:rPr>
                    <a:t>Core</a:t>
                  </a:r>
                  <a:endParaRPr lang="ru-RU" sz="700" b="1" dirty="0" smtClean="0">
                    <a:solidFill>
                      <a:schemeClr val="bg1"/>
                    </a:solidFill>
                    <a:cs typeface="Neo Sans Intel"/>
                  </a:endParaRPr>
                </a:p>
              </p:txBody>
            </p:sp>
          </p:grpSp>
        </p:grpSp>
        <p:grpSp>
          <p:nvGrpSpPr>
            <p:cNvPr id="472" name="Group 471"/>
            <p:cNvGrpSpPr/>
            <p:nvPr/>
          </p:nvGrpSpPr>
          <p:grpSpPr>
            <a:xfrm>
              <a:off x="7125710" y="1615073"/>
              <a:ext cx="991999" cy="1131193"/>
              <a:chOff x="2017256" y="2966466"/>
              <a:chExt cx="991999" cy="1131193"/>
            </a:xfrm>
          </p:grpSpPr>
          <p:grpSp>
            <p:nvGrpSpPr>
              <p:cNvPr id="473" name="Group 472"/>
              <p:cNvGrpSpPr/>
              <p:nvPr/>
            </p:nvGrpSpPr>
            <p:grpSpPr>
              <a:xfrm>
                <a:off x="2352999" y="3288409"/>
                <a:ext cx="318995" cy="304772"/>
                <a:chOff x="2352999" y="3288409"/>
                <a:chExt cx="318995" cy="304772"/>
              </a:xfrm>
              <a:effectLst>
                <a:outerShdw blurRad="50800" dist="38100" dir="2700000" algn="tl" rotWithShape="0">
                  <a:prstClr val="black">
                    <a:alpha val="40000"/>
                  </a:prstClr>
                </a:outerShdw>
              </a:effectLst>
            </p:grpSpPr>
            <p:sp>
              <p:nvSpPr>
                <p:cNvPr id="492" name="Rectangle 491"/>
                <p:cNvSpPr/>
                <p:nvPr/>
              </p:nvSpPr>
              <p:spPr>
                <a:xfrm rot="2700000">
                  <a:off x="2469022" y="32884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93" name="Rectangle 492"/>
                <p:cNvSpPr/>
                <p:nvPr/>
              </p:nvSpPr>
              <p:spPr>
                <a:xfrm rot="2700000">
                  <a:off x="2352999" y="32884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494" name="Rectangle 493"/>
                <p:cNvSpPr/>
                <p:nvPr/>
              </p:nvSpPr>
              <p:spPr>
                <a:xfrm>
                  <a:off x="2413829" y="33902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600" dirty="0"/>
                </a:p>
              </p:txBody>
            </p:sp>
          </p:grpSp>
          <p:grpSp>
            <p:nvGrpSpPr>
              <p:cNvPr id="474" name="Group 473"/>
              <p:cNvGrpSpPr/>
              <p:nvPr/>
            </p:nvGrpSpPr>
            <p:grpSpPr>
              <a:xfrm>
                <a:off x="2017256" y="2966466"/>
                <a:ext cx="991999" cy="1131193"/>
                <a:chOff x="2017256" y="2966466"/>
                <a:chExt cx="991999" cy="1131193"/>
              </a:xfrm>
            </p:grpSpPr>
            <p:sp>
              <p:nvSpPr>
                <p:cNvPr id="475" name="Up Arrow 474"/>
                <p:cNvSpPr/>
                <p:nvPr/>
              </p:nvSpPr>
              <p:spPr>
                <a:xfrm rot="10800000">
                  <a:off x="2472390" y="3624997"/>
                  <a:ext cx="80221" cy="8062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76" name="Up Arrow 475"/>
                <p:cNvSpPr/>
                <p:nvPr/>
              </p:nvSpPr>
              <p:spPr>
                <a:xfrm rot="13648897">
                  <a:off x="2649259" y="3240177"/>
                  <a:ext cx="75554" cy="8560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77" name="Up Arrow 476"/>
                <p:cNvSpPr/>
                <p:nvPr/>
              </p:nvSpPr>
              <p:spPr>
                <a:xfrm rot="8051619">
                  <a:off x="2315270" y="3228941"/>
                  <a:ext cx="75554" cy="8560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nvGrpSpPr>
                <p:cNvPr id="478" name="Group 477"/>
                <p:cNvGrpSpPr/>
                <p:nvPr/>
              </p:nvGrpSpPr>
              <p:grpSpPr>
                <a:xfrm>
                  <a:off x="2017256" y="2966466"/>
                  <a:ext cx="991999" cy="1131193"/>
                  <a:chOff x="1864856" y="439678"/>
                  <a:chExt cx="3074216" cy="3505581"/>
                </a:xfrm>
              </p:grpSpPr>
              <p:sp>
                <p:nvSpPr>
                  <p:cNvPr id="480" name="Rectangle 479"/>
                  <p:cNvSpPr/>
                  <p:nvPr/>
                </p:nvSpPr>
                <p:spPr>
                  <a:xfrm rot="2714518">
                    <a:off x="4698003" y="443389"/>
                    <a:ext cx="234146" cy="247993"/>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81" name="Rectangle 480"/>
                  <p:cNvSpPr/>
                  <p:nvPr/>
                </p:nvSpPr>
                <p:spPr>
                  <a:xfrm rot="2714518">
                    <a:off x="4476138" y="663376"/>
                    <a:ext cx="234146" cy="247993"/>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82" name="Rectangle 481"/>
                  <p:cNvSpPr/>
                  <p:nvPr/>
                </p:nvSpPr>
                <p:spPr>
                  <a:xfrm rot="2714518">
                    <a:off x="4254276" y="883360"/>
                    <a:ext cx="234147" cy="247993"/>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83" name="Rectangle 482"/>
                  <p:cNvSpPr/>
                  <p:nvPr/>
                </p:nvSpPr>
                <p:spPr>
                  <a:xfrm rot="2714518">
                    <a:off x="4032429" y="1103357"/>
                    <a:ext cx="234147" cy="247993"/>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84" name="Rectangle 483"/>
                  <p:cNvSpPr/>
                  <p:nvPr/>
                </p:nvSpPr>
                <p:spPr>
                  <a:xfrm rot="7914689">
                    <a:off x="2569305" y="1058862"/>
                    <a:ext cx="234144" cy="24799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85" name="Rectangle 484"/>
                  <p:cNvSpPr/>
                  <p:nvPr/>
                </p:nvSpPr>
                <p:spPr>
                  <a:xfrm rot="7914689">
                    <a:off x="2336802" y="850154"/>
                    <a:ext cx="234142" cy="24799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86" name="Rectangle 485"/>
                  <p:cNvSpPr/>
                  <p:nvPr/>
                </p:nvSpPr>
                <p:spPr>
                  <a:xfrm rot="7914689">
                    <a:off x="2104293" y="641455"/>
                    <a:ext cx="234147" cy="24799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87" name="Rectangle 486"/>
                  <p:cNvSpPr/>
                  <p:nvPr/>
                </p:nvSpPr>
                <p:spPr>
                  <a:xfrm rot="7914689">
                    <a:off x="1871781" y="432753"/>
                    <a:ext cx="234144" cy="24799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88" name="Rectangle 487"/>
                  <p:cNvSpPr/>
                  <p:nvPr/>
                </p:nvSpPr>
                <p:spPr>
                  <a:xfrm rot="10800000">
                    <a:off x="3275323" y="3711691"/>
                    <a:ext cx="248606" cy="23356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89" name="Rectangle 488"/>
                  <p:cNvSpPr/>
                  <p:nvPr/>
                </p:nvSpPr>
                <p:spPr>
                  <a:xfrm rot="10800000">
                    <a:off x="3275324" y="3417427"/>
                    <a:ext cx="248605" cy="23356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90" name="Rectangle 489"/>
                  <p:cNvSpPr/>
                  <p:nvPr/>
                </p:nvSpPr>
                <p:spPr>
                  <a:xfrm rot="10800000">
                    <a:off x="3275328" y="3123171"/>
                    <a:ext cx="248606" cy="23356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91" name="Rectangle 490"/>
                  <p:cNvSpPr/>
                  <p:nvPr/>
                </p:nvSpPr>
                <p:spPr>
                  <a:xfrm rot="10800000">
                    <a:off x="3275323" y="2828908"/>
                    <a:ext cx="248606" cy="23356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sp>
              <p:nvSpPr>
                <p:cNvPr id="479" name="TextBox 478"/>
                <p:cNvSpPr txBox="1"/>
                <p:nvPr/>
              </p:nvSpPr>
              <p:spPr>
                <a:xfrm>
                  <a:off x="2293490" y="3315539"/>
                  <a:ext cx="433153" cy="200055"/>
                </a:xfrm>
                <a:prstGeom prst="rect">
                  <a:avLst/>
                </a:prstGeom>
                <a:noFill/>
              </p:spPr>
              <p:txBody>
                <a:bodyPr wrap="square" rtlCol="0">
                  <a:spAutoFit/>
                </a:bodyPr>
                <a:lstStyle/>
                <a:p>
                  <a:pPr algn="ctr"/>
                  <a:r>
                    <a:rPr lang="en-US" sz="700" b="1" dirty="0" smtClean="0">
                      <a:solidFill>
                        <a:schemeClr val="bg1"/>
                      </a:solidFill>
                      <a:cs typeface="Neo Sans Intel"/>
                    </a:rPr>
                    <a:t>Core</a:t>
                  </a:r>
                  <a:endParaRPr lang="ru-RU" sz="700" b="1" dirty="0" smtClean="0">
                    <a:solidFill>
                      <a:schemeClr val="bg1"/>
                    </a:solidFill>
                    <a:cs typeface="Neo Sans Intel"/>
                  </a:endParaRPr>
                </a:p>
              </p:txBody>
            </p:sp>
          </p:grpSp>
        </p:grpSp>
        <p:grpSp>
          <p:nvGrpSpPr>
            <p:cNvPr id="495" name="Group 494"/>
            <p:cNvGrpSpPr/>
            <p:nvPr/>
          </p:nvGrpSpPr>
          <p:grpSpPr>
            <a:xfrm>
              <a:off x="5969691" y="1615073"/>
              <a:ext cx="991999" cy="1131193"/>
              <a:chOff x="2017256" y="2966466"/>
              <a:chExt cx="991999" cy="1131193"/>
            </a:xfrm>
          </p:grpSpPr>
          <p:grpSp>
            <p:nvGrpSpPr>
              <p:cNvPr id="496" name="Group 495"/>
              <p:cNvGrpSpPr/>
              <p:nvPr/>
            </p:nvGrpSpPr>
            <p:grpSpPr>
              <a:xfrm>
                <a:off x="2352999" y="3288409"/>
                <a:ext cx="318995" cy="304772"/>
                <a:chOff x="2352999" y="3288409"/>
                <a:chExt cx="318995" cy="304772"/>
              </a:xfrm>
              <a:effectLst>
                <a:outerShdw blurRad="50800" dist="38100" dir="2700000" algn="tl" rotWithShape="0">
                  <a:prstClr val="black">
                    <a:alpha val="40000"/>
                  </a:prstClr>
                </a:outerShdw>
              </a:effectLst>
            </p:grpSpPr>
            <p:sp>
              <p:nvSpPr>
                <p:cNvPr id="515" name="Rectangle 514"/>
                <p:cNvSpPr/>
                <p:nvPr/>
              </p:nvSpPr>
              <p:spPr>
                <a:xfrm rot="2700000">
                  <a:off x="2469022" y="32884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16" name="Rectangle 515"/>
                <p:cNvSpPr/>
                <p:nvPr/>
              </p:nvSpPr>
              <p:spPr>
                <a:xfrm rot="2700000">
                  <a:off x="2352999" y="32884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517" name="Rectangle 516"/>
                <p:cNvSpPr/>
                <p:nvPr/>
              </p:nvSpPr>
              <p:spPr>
                <a:xfrm>
                  <a:off x="2413829" y="33902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600" dirty="0"/>
                </a:p>
              </p:txBody>
            </p:sp>
          </p:grpSp>
          <p:grpSp>
            <p:nvGrpSpPr>
              <p:cNvPr id="497" name="Group 496"/>
              <p:cNvGrpSpPr/>
              <p:nvPr/>
            </p:nvGrpSpPr>
            <p:grpSpPr>
              <a:xfrm>
                <a:off x="2017256" y="2966466"/>
                <a:ext cx="991999" cy="1131193"/>
                <a:chOff x="2017256" y="2966466"/>
                <a:chExt cx="991999" cy="1131193"/>
              </a:xfrm>
            </p:grpSpPr>
            <p:sp>
              <p:nvSpPr>
                <p:cNvPr id="498" name="Up Arrow 497"/>
                <p:cNvSpPr/>
                <p:nvPr/>
              </p:nvSpPr>
              <p:spPr>
                <a:xfrm rot="10800000">
                  <a:off x="2472390" y="3624997"/>
                  <a:ext cx="80221" cy="8062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99" name="Up Arrow 498"/>
                <p:cNvSpPr/>
                <p:nvPr/>
              </p:nvSpPr>
              <p:spPr>
                <a:xfrm rot="13648897">
                  <a:off x="2649259" y="3240177"/>
                  <a:ext cx="75554" cy="8560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00" name="Up Arrow 499"/>
                <p:cNvSpPr/>
                <p:nvPr/>
              </p:nvSpPr>
              <p:spPr>
                <a:xfrm rot="8051619">
                  <a:off x="2315270" y="3228941"/>
                  <a:ext cx="75554" cy="8560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nvGrpSpPr>
                <p:cNvPr id="501" name="Group 500"/>
                <p:cNvGrpSpPr/>
                <p:nvPr/>
              </p:nvGrpSpPr>
              <p:grpSpPr>
                <a:xfrm>
                  <a:off x="2017256" y="2966466"/>
                  <a:ext cx="991999" cy="1131193"/>
                  <a:chOff x="1864856" y="439678"/>
                  <a:chExt cx="3074216" cy="3505581"/>
                </a:xfrm>
              </p:grpSpPr>
              <p:sp>
                <p:nvSpPr>
                  <p:cNvPr id="503" name="Rectangle 502"/>
                  <p:cNvSpPr/>
                  <p:nvPr/>
                </p:nvSpPr>
                <p:spPr>
                  <a:xfrm rot="2714518">
                    <a:off x="4698003" y="443389"/>
                    <a:ext cx="234146" cy="247993"/>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04" name="Rectangle 503"/>
                  <p:cNvSpPr/>
                  <p:nvPr/>
                </p:nvSpPr>
                <p:spPr>
                  <a:xfrm rot="2714518">
                    <a:off x="4476138" y="663376"/>
                    <a:ext cx="234146" cy="247993"/>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05" name="Rectangle 504"/>
                  <p:cNvSpPr/>
                  <p:nvPr/>
                </p:nvSpPr>
                <p:spPr>
                  <a:xfrm rot="2714518">
                    <a:off x="4254276" y="883360"/>
                    <a:ext cx="234147" cy="247993"/>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06" name="Rectangle 505"/>
                  <p:cNvSpPr/>
                  <p:nvPr/>
                </p:nvSpPr>
                <p:spPr>
                  <a:xfrm rot="2714518">
                    <a:off x="4032429" y="1103357"/>
                    <a:ext cx="234147" cy="247993"/>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07" name="Rectangle 506"/>
                  <p:cNvSpPr/>
                  <p:nvPr/>
                </p:nvSpPr>
                <p:spPr>
                  <a:xfrm rot="7914689">
                    <a:off x="2569305" y="1058862"/>
                    <a:ext cx="234144" cy="24799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08" name="Rectangle 507"/>
                  <p:cNvSpPr/>
                  <p:nvPr/>
                </p:nvSpPr>
                <p:spPr>
                  <a:xfrm rot="7914689">
                    <a:off x="2336802" y="850154"/>
                    <a:ext cx="234142" cy="24799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09" name="Rectangle 508"/>
                  <p:cNvSpPr/>
                  <p:nvPr/>
                </p:nvSpPr>
                <p:spPr>
                  <a:xfrm rot="7914689">
                    <a:off x="2104293" y="641455"/>
                    <a:ext cx="234147" cy="24799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10" name="Rectangle 509"/>
                  <p:cNvSpPr/>
                  <p:nvPr/>
                </p:nvSpPr>
                <p:spPr>
                  <a:xfrm rot="7914689">
                    <a:off x="1871781" y="432753"/>
                    <a:ext cx="234144" cy="24799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11" name="Rectangle 510"/>
                  <p:cNvSpPr/>
                  <p:nvPr/>
                </p:nvSpPr>
                <p:spPr>
                  <a:xfrm rot="10800000">
                    <a:off x="3275323" y="3711691"/>
                    <a:ext cx="248606" cy="23356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12" name="Rectangle 511"/>
                  <p:cNvSpPr/>
                  <p:nvPr/>
                </p:nvSpPr>
                <p:spPr>
                  <a:xfrm rot="10800000">
                    <a:off x="3275324" y="3417427"/>
                    <a:ext cx="248605" cy="23356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13" name="Rectangle 512"/>
                  <p:cNvSpPr/>
                  <p:nvPr/>
                </p:nvSpPr>
                <p:spPr>
                  <a:xfrm rot="10800000">
                    <a:off x="3275328" y="3123171"/>
                    <a:ext cx="248606" cy="23356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14" name="Rectangle 513"/>
                  <p:cNvSpPr/>
                  <p:nvPr/>
                </p:nvSpPr>
                <p:spPr>
                  <a:xfrm rot="10800000">
                    <a:off x="3275323" y="2828908"/>
                    <a:ext cx="248606" cy="23356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sp>
              <p:nvSpPr>
                <p:cNvPr id="502" name="TextBox 501"/>
                <p:cNvSpPr txBox="1"/>
                <p:nvPr/>
              </p:nvSpPr>
              <p:spPr>
                <a:xfrm>
                  <a:off x="2293490" y="3315539"/>
                  <a:ext cx="433153" cy="200055"/>
                </a:xfrm>
                <a:prstGeom prst="rect">
                  <a:avLst/>
                </a:prstGeom>
                <a:noFill/>
              </p:spPr>
              <p:txBody>
                <a:bodyPr wrap="square" rtlCol="0">
                  <a:spAutoFit/>
                </a:bodyPr>
                <a:lstStyle/>
                <a:p>
                  <a:pPr algn="ctr"/>
                  <a:r>
                    <a:rPr lang="en-US" sz="700" b="1" dirty="0" smtClean="0">
                      <a:solidFill>
                        <a:schemeClr val="bg1"/>
                      </a:solidFill>
                      <a:cs typeface="Neo Sans Intel"/>
                    </a:rPr>
                    <a:t>Core</a:t>
                  </a:r>
                  <a:endParaRPr lang="ru-RU" sz="700" b="1" dirty="0" smtClean="0">
                    <a:solidFill>
                      <a:schemeClr val="bg1"/>
                    </a:solidFill>
                    <a:cs typeface="Neo Sans Intel"/>
                  </a:endParaRPr>
                </a:p>
              </p:txBody>
            </p:sp>
          </p:grpSp>
        </p:grpSp>
      </p:grpSp>
      <p:grpSp>
        <p:nvGrpSpPr>
          <p:cNvPr id="12" name="Group 11"/>
          <p:cNvGrpSpPr/>
          <p:nvPr/>
        </p:nvGrpSpPr>
        <p:grpSpPr>
          <a:xfrm>
            <a:off x="5286175" y="3032451"/>
            <a:ext cx="3586134" cy="1792847"/>
            <a:chOff x="5286175" y="3032451"/>
            <a:chExt cx="3586134" cy="1792847"/>
          </a:xfrm>
        </p:grpSpPr>
        <p:cxnSp>
          <p:nvCxnSpPr>
            <p:cNvPr id="25" name="Straight Arrow Connector 24"/>
            <p:cNvCxnSpPr/>
            <p:nvPr/>
          </p:nvCxnSpPr>
          <p:spPr>
            <a:xfrm>
              <a:off x="6444861" y="3371868"/>
              <a:ext cx="275993" cy="251163"/>
            </a:xfrm>
            <a:prstGeom prst="straightConnector1">
              <a:avLst/>
            </a:prstGeom>
            <a:ln w="9525">
              <a:solidFill>
                <a:schemeClr val="tx2"/>
              </a:solidFill>
              <a:prstDash val="solid"/>
              <a:round/>
              <a:headEnd type="stealth"/>
              <a:tailEnd type="stealth"/>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5286175" y="3032451"/>
              <a:ext cx="3586134" cy="1792847"/>
              <a:chOff x="5286175" y="3032451"/>
              <a:chExt cx="3586134" cy="1792847"/>
            </a:xfrm>
          </p:grpSpPr>
          <p:graphicFrame>
            <p:nvGraphicFramePr>
              <p:cNvPr id="550" name="Chart 549"/>
              <p:cNvGraphicFramePr/>
              <p:nvPr>
                <p:extLst>
                  <p:ext uri="{D42A27DB-BD31-4B8C-83A1-F6EECF244321}">
                    <p14:modId xmlns:p14="http://schemas.microsoft.com/office/powerpoint/2010/main" val="4225407156"/>
                  </p:ext>
                </p:extLst>
              </p:nvPr>
            </p:nvGraphicFramePr>
            <p:xfrm>
              <a:off x="6913480" y="3441479"/>
              <a:ext cx="1958829" cy="1383819"/>
            </p:xfrm>
            <a:graphic>
              <a:graphicData uri="http://schemas.openxmlformats.org/drawingml/2006/chart">
                <c:chart xmlns:c="http://schemas.openxmlformats.org/drawingml/2006/chart" xmlns:r="http://schemas.openxmlformats.org/officeDocument/2006/relationships" r:id="rId2"/>
              </a:graphicData>
            </a:graphic>
          </p:graphicFrame>
          <p:sp>
            <p:nvSpPr>
              <p:cNvPr id="549" name="TextBox 548"/>
              <p:cNvSpPr txBox="1"/>
              <p:nvPr/>
            </p:nvSpPr>
            <p:spPr>
              <a:xfrm>
                <a:off x="6613527" y="3082966"/>
                <a:ext cx="920633" cy="238363"/>
              </a:xfrm>
              <a:prstGeom prst="wedgeRoundRectCallout">
                <a:avLst>
                  <a:gd name="adj1" fmla="val -53530"/>
                  <a:gd name="adj2" fmla="val 97132"/>
                  <a:gd name="adj3" fmla="val 16667"/>
                </a:avLst>
              </a:prstGeom>
              <a:noFill/>
              <a:ln>
                <a:solidFill>
                  <a:schemeClr val="accent1"/>
                </a:solidFill>
              </a:ln>
            </p:spPr>
            <p:txBody>
              <a:bodyPr wrap="square" rtlCol="0">
                <a:spAutoFit/>
              </a:bodyPr>
              <a:lstStyle/>
              <a:p>
                <a:pPr algn="ctr"/>
                <a:r>
                  <a:rPr lang="en-US" sz="800" b="1" dirty="0" smtClean="0">
                    <a:solidFill>
                      <a:schemeClr val="accent1"/>
                    </a:solidFill>
                    <a:cs typeface="Neo Sans Intel"/>
                  </a:rPr>
                  <a:t>Vector width</a:t>
                </a:r>
                <a:endParaRPr lang="ru-RU" sz="800" b="1" dirty="0" smtClean="0">
                  <a:solidFill>
                    <a:schemeClr val="accent1"/>
                  </a:solidFill>
                  <a:cs typeface="Neo Sans Intel"/>
                </a:endParaRPr>
              </a:p>
            </p:txBody>
          </p:sp>
          <p:sp>
            <p:nvSpPr>
              <p:cNvPr id="921" name="TextBox 920"/>
              <p:cNvSpPr txBox="1"/>
              <p:nvPr/>
            </p:nvSpPr>
            <p:spPr>
              <a:xfrm>
                <a:off x="5426373" y="3032451"/>
                <a:ext cx="1089730" cy="238363"/>
              </a:xfrm>
              <a:prstGeom prst="wedgeRoundRectCallout">
                <a:avLst>
                  <a:gd name="adj1" fmla="val -53530"/>
                  <a:gd name="adj2" fmla="val 97132"/>
                  <a:gd name="adj3" fmla="val 16667"/>
                </a:avLst>
              </a:prstGeom>
              <a:noFill/>
              <a:ln>
                <a:solidFill>
                  <a:schemeClr val="accent1"/>
                </a:solidFill>
              </a:ln>
            </p:spPr>
            <p:txBody>
              <a:bodyPr wrap="square" rtlCol="0">
                <a:spAutoFit/>
              </a:bodyPr>
              <a:lstStyle/>
              <a:p>
                <a:pPr algn="ctr"/>
                <a:r>
                  <a:rPr lang="en-US" sz="800" b="1" dirty="0" smtClean="0">
                    <a:solidFill>
                      <a:schemeClr val="accent1"/>
                    </a:solidFill>
                    <a:cs typeface="Neo Sans Intel"/>
                  </a:rPr>
                  <a:t>Still 1 instruction</a:t>
                </a:r>
                <a:endParaRPr lang="ru-RU" sz="800" b="1" dirty="0" smtClean="0">
                  <a:solidFill>
                    <a:schemeClr val="accent1"/>
                  </a:solidFill>
                  <a:cs typeface="Neo Sans Intel"/>
                </a:endParaRPr>
              </a:p>
            </p:txBody>
          </p:sp>
          <p:grpSp>
            <p:nvGrpSpPr>
              <p:cNvPr id="614" name="Group 613"/>
              <p:cNvGrpSpPr/>
              <p:nvPr/>
            </p:nvGrpSpPr>
            <p:grpSpPr>
              <a:xfrm>
                <a:off x="5286175" y="3427273"/>
                <a:ext cx="1411222" cy="1319987"/>
                <a:chOff x="2017256" y="2966466"/>
                <a:chExt cx="994907" cy="1028553"/>
              </a:xfrm>
            </p:grpSpPr>
            <p:grpSp>
              <p:nvGrpSpPr>
                <p:cNvPr id="615" name="Group 614"/>
                <p:cNvGrpSpPr/>
                <p:nvPr/>
              </p:nvGrpSpPr>
              <p:grpSpPr>
                <a:xfrm>
                  <a:off x="2017256" y="2966466"/>
                  <a:ext cx="709387" cy="739156"/>
                  <a:chOff x="2017256" y="2966466"/>
                  <a:chExt cx="709387" cy="739156"/>
                </a:xfrm>
              </p:grpSpPr>
              <p:grpSp>
                <p:nvGrpSpPr>
                  <p:cNvPr id="746" name="Group 745"/>
                  <p:cNvGrpSpPr/>
                  <p:nvPr/>
                </p:nvGrpSpPr>
                <p:grpSpPr>
                  <a:xfrm>
                    <a:off x="2352999" y="3288409"/>
                    <a:ext cx="318995" cy="304772"/>
                    <a:chOff x="2352999" y="3288409"/>
                    <a:chExt cx="318995" cy="304772"/>
                  </a:xfrm>
                  <a:effectLst>
                    <a:outerShdw blurRad="50800" dist="38100" dir="2700000" algn="tl" rotWithShape="0">
                      <a:prstClr val="black">
                        <a:alpha val="40000"/>
                      </a:prstClr>
                    </a:outerShdw>
                  </a:effectLst>
                </p:grpSpPr>
                <p:sp>
                  <p:nvSpPr>
                    <p:cNvPr id="757" name="Rectangle 756"/>
                    <p:cNvSpPr/>
                    <p:nvPr/>
                  </p:nvSpPr>
                  <p:spPr>
                    <a:xfrm rot="2700000">
                      <a:off x="2469022" y="32884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58" name="Rectangle 757"/>
                    <p:cNvSpPr/>
                    <p:nvPr/>
                  </p:nvSpPr>
                  <p:spPr>
                    <a:xfrm rot="2700000">
                      <a:off x="2352999" y="32884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759" name="Rectangle 758"/>
                    <p:cNvSpPr/>
                    <p:nvPr/>
                  </p:nvSpPr>
                  <p:spPr>
                    <a:xfrm>
                      <a:off x="2413829" y="33902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600" dirty="0"/>
                    </a:p>
                  </p:txBody>
                </p:sp>
              </p:grpSp>
              <p:grpSp>
                <p:nvGrpSpPr>
                  <p:cNvPr id="747" name="Group 746"/>
                  <p:cNvGrpSpPr/>
                  <p:nvPr/>
                </p:nvGrpSpPr>
                <p:grpSpPr>
                  <a:xfrm>
                    <a:off x="2017256" y="2966466"/>
                    <a:ext cx="709387" cy="739156"/>
                    <a:chOff x="2017256" y="2966466"/>
                    <a:chExt cx="709387" cy="739156"/>
                  </a:xfrm>
                </p:grpSpPr>
                <p:sp>
                  <p:nvSpPr>
                    <p:cNvPr id="748" name="Up Arrow 747"/>
                    <p:cNvSpPr/>
                    <p:nvPr/>
                  </p:nvSpPr>
                  <p:spPr>
                    <a:xfrm rot="10800000">
                      <a:off x="2472390" y="3624997"/>
                      <a:ext cx="80221" cy="8062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49" name="Up Arrow 748"/>
                    <p:cNvSpPr/>
                    <p:nvPr/>
                  </p:nvSpPr>
                  <p:spPr>
                    <a:xfrm rot="13648897">
                      <a:off x="2639185" y="3240177"/>
                      <a:ext cx="75554" cy="8560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50" name="Up Arrow 749"/>
                    <p:cNvSpPr/>
                    <p:nvPr/>
                  </p:nvSpPr>
                  <p:spPr>
                    <a:xfrm rot="8051619">
                      <a:off x="2315270" y="3228941"/>
                      <a:ext cx="75554" cy="8560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nvGrpSpPr>
                    <p:cNvPr id="751" name="Group 750"/>
                    <p:cNvGrpSpPr/>
                    <p:nvPr/>
                  </p:nvGrpSpPr>
                  <p:grpSpPr>
                    <a:xfrm>
                      <a:off x="2017256" y="2966466"/>
                      <a:ext cx="305103" cy="277589"/>
                      <a:chOff x="2017256" y="2966466"/>
                      <a:chExt cx="305103" cy="277589"/>
                    </a:xfrm>
                  </p:grpSpPr>
                  <p:sp>
                    <p:nvSpPr>
                      <p:cNvPr id="753" name="Rectangle 752"/>
                      <p:cNvSpPr/>
                      <p:nvPr/>
                    </p:nvSpPr>
                    <p:spPr>
                      <a:xfrm rot="7914689">
                        <a:off x="2244570" y="3166266"/>
                        <a:ext cx="75554" cy="8002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54" name="Rectangle 753"/>
                      <p:cNvSpPr/>
                      <p:nvPr/>
                    </p:nvSpPr>
                    <p:spPr>
                      <a:xfrm rot="7914689">
                        <a:off x="2169545" y="3098920"/>
                        <a:ext cx="75554" cy="8002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55" name="Rectangle 754"/>
                      <p:cNvSpPr/>
                      <p:nvPr/>
                    </p:nvSpPr>
                    <p:spPr>
                      <a:xfrm rot="7914689">
                        <a:off x="2094518" y="3031576"/>
                        <a:ext cx="75555" cy="8002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56" name="Rectangle 755"/>
                      <p:cNvSpPr/>
                      <p:nvPr/>
                    </p:nvSpPr>
                    <p:spPr>
                      <a:xfrm rot="7914689">
                        <a:off x="2019491" y="2964231"/>
                        <a:ext cx="75554" cy="8002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sp>
                  <p:nvSpPr>
                    <p:cNvPr id="752" name="TextBox 751"/>
                    <p:cNvSpPr txBox="1"/>
                    <p:nvPr/>
                  </p:nvSpPr>
                  <p:spPr>
                    <a:xfrm>
                      <a:off x="2293490" y="3315539"/>
                      <a:ext cx="433153" cy="200055"/>
                    </a:xfrm>
                    <a:prstGeom prst="rect">
                      <a:avLst/>
                    </a:prstGeom>
                    <a:noFill/>
                  </p:spPr>
                  <p:txBody>
                    <a:bodyPr wrap="square" rtlCol="0">
                      <a:spAutoFit/>
                    </a:bodyPr>
                    <a:lstStyle/>
                    <a:p>
                      <a:pPr algn="ctr"/>
                      <a:r>
                        <a:rPr lang="en-US" sz="700" b="1" dirty="0" smtClean="0">
                          <a:solidFill>
                            <a:schemeClr val="bg1"/>
                          </a:solidFill>
                          <a:cs typeface="Neo Sans Intel"/>
                        </a:rPr>
                        <a:t>Core</a:t>
                      </a:r>
                      <a:endParaRPr lang="ru-RU" sz="700" b="1" dirty="0" smtClean="0">
                        <a:solidFill>
                          <a:schemeClr val="bg1"/>
                        </a:solidFill>
                        <a:cs typeface="Neo Sans Intel"/>
                      </a:endParaRPr>
                    </a:p>
                  </p:txBody>
                </p:sp>
              </p:grpSp>
            </p:grpSp>
            <p:grpSp>
              <p:nvGrpSpPr>
                <p:cNvPr id="616" name="Group 615"/>
                <p:cNvGrpSpPr/>
                <p:nvPr/>
              </p:nvGrpSpPr>
              <p:grpSpPr>
                <a:xfrm>
                  <a:off x="2611970" y="3051799"/>
                  <a:ext cx="400193" cy="199796"/>
                  <a:chOff x="2610761" y="3016322"/>
                  <a:chExt cx="572635" cy="285888"/>
                </a:xfrm>
                <a:solidFill>
                  <a:schemeClr val="accent5"/>
                </a:solidFill>
              </p:grpSpPr>
              <p:grpSp>
                <p:nvGrpSpPr>
                  <p:cNvPr id="638" name="Group 637"/>
                  <p:cNvGrpSpPr/>
                  <p:nvPr/>
                </p:nvGrpSpPr>
                <p:grpSpPr>
                  <a:xfrm rot="2700000">
                    <a:off x="2750764" y="2876319"/>
                    <a:ext cx="80222" cy="360228"/>
                    <a:chOff x="2472391" y="3737431"/>
                    <a:chExt cx="80222" cy="360228"/>
                  </a:xfrm>
                  <a:grpFill/>
                </p:grpSpPr>
                <p:sp>
                  <p:nvSpPr>
                    <p:cNvPr id="654" name="Rectangle 653"/>
                    <p:cNvSpPr/>
                    <p:nvPr/>
                  </p:nvSpPr>
                  <p:spPr>
                    <a:xfrm rot="10800000">
                      <a:off x="2472391" y="4022290"/>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55" name="Rectangle 654"/>
                    <p:cNvSpPr/>
                    <p:nvPr/>
                  </p:nvSpPr>
                  <p:spPr>
                    <a:xfrm rot="10800000">
                      <a:off x="2472391" y="3927336"/>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56" name="Rectangle 655"/>
                    <p:cNvSpPr/>
                    <p:nvPr/>
                  </p:nvSpPr>
                  <p:spPr>
                    <a:xfrm rot="10800000">
                      <a:off x="2472392" y="3832385"/>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45" name="Rectangle 744"/>
                    <p:cNvSpPr/>
                    <p:nvPr/>
                  </p:nvSpPr>
                  <p:spPr>
                    <a:xfrm rot="10800000">
                      <a:off x="2472391" y="3737431"/>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639" name="Group 638"/>
                  <p:cNvGrpSpPr/>
                  <p:nvPr/>
                </p:nvGrpSpPr>
                <p:grpSpPr>
                  <a:xfrm rot="2700000">
                    <a:off x="2821280" y="2947143"/>
                    <a:ext cx="80222" cy="360228"/>
                    <a:chOff x="2472391" y="3737431"/>
                    <a:chExt cx="80222" cy="360228"/>
                  </a:xfrm>
                  <a:grpFill/>
                </p:grpSpPr>
                <p:sp>
                  <p:nvSpPr>
                    <p:cNvPr id="650" name="Rectangle 649"/>
                    <p:cNvSpPr/>
                    <p:nvPr/>
                  </p:nvSpPr>
                  <p:spPr>
                    <a:xfrm rot="10800000">
                      <a:off x="2472391" y="4022290"/>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51" name="Rectangle 650"/>
                    <p:cNvSpPr/>
                    <p:nvPr/>
                  </p:nvSpPr>
                  <p:spPr>
                    <a:xfrm rot="10800000">
                      <a:off x="2472391" y="3927336"/>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52" name="Rectangle 651"/>
                    <p:cNvSpPr/>
                    <p:nvPr/>
                  </p:nvSpPr>
                  <p:spPr>
                    <a:xfrm rot="10800000">
                      <a:off x="2472392" y="3832385"/>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53" name="Rectangle 652"/>
                    <p:cNvSpPr/>
                    <p:nvPr/>
                  </p:nvSpPr>
                  <p:spPr>
                    <a:xfrm rot="10800000">
                      <a:off x="2472391" y="3737431"/>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640" name="Group 639"/>
                  <p:cNvGrpSpPr/>
                  <p:nvPr/>
                </p:nvGrpSpPr>
                <p:grpSpPr>
                  <a:xfrm rot="2700000">
                    <a:off x="2893639" y="3016668"/>
                    <a:ext cx="80222" cy="360228"/>
                    <a:chOff x="2472391" y="3737431"/>
                    <a:chExt cx="80222" cy="360228"/>
                  </a:xfrm>
                  <a:grpFill/>
                </p:grpSpPr>
                <p:sp>
                  <p:nvSpPr>
                    <p:cNvPr id="646" name="Rectangle 645"/>
                    <p:cNvSpPr/>
                    <p:nvPr/>
                  </p:nvSpPr>
                  <p:spPr>
                    <a:xfrm rot="10800000">
                      <a:off x="2472391" y="4022290"/>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47" name="Rectangle 646"/>
                    <p:cNvSpPr/>
                    <p:nvPr/>
                  </p:nvSpPr>
                  <p:spPr>
                    <a:xfrm rot="10800000">
                      <a:off x="2472391" y="3927336"/>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48" name="Rectangle 647"/>
                    <p:cNvSpPr/>
                    <p:nvPr/>
                  </p:nvSpPr>
                  <p:spPr>
                    <a:xfrm rot="10800000">
                      <a:off x="2472392" y="3832385"/>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49" name="Rectangle 648"/>
                    <p:cNvSpPr/>
                    <p:nvPr/>
                  </p:nvSpPr>
                  <p:spPr>
                    <a:xfrm rot="10800000">
                      <a:off x="2472391" y="3737431"/>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641" name="Group 640"/>
                  <p:cNvGrpSpPr/>
                  <p:nvPr/>
                </p:nvGrpSpPr>
                <p:grpSpPr>
                  <a:xfrm rot="2700000">
                    <a:off x="2963171" y="3081985"/>
                    <a:ext cx="80222" cy="360228"/>
                    <a:chOff x="2472391" y="3737431"/>
                    <a:chExt cx="80222" cy="360228"/>
                  </a:xfrm>
                  <a:grpFill/>
                </p:grpSpPr>
                <p:sp>
                  <p:nvSpPr>
                    <p:cNvPr id="642" name="Rectangle 641"/>
                    <p:cNvSpPr/>
                    <p:nvPr/>
                  </p:nvSpPr>
                  <p:spPr>
                    <a:xfrm rot="10800000">
                      <a:off x="2472391" y="4022290"/>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43" name="Rectangle 642"/>
                    <p:cNvSpPr/>
                    <p:nvPr/>
                  </p:nvSpPr>
                  <p:spPr>
                    <a:xfrm rot="10800000">
                      <a:off x="2472391" y="3927336"/>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44" name="Rectangle 643"/>
                    <p:cNvSpPr/>
                    <p:nvPr/>
                  </p:nvSpPr>
                  <p:spPr>
                    <a:xfrm rot="10800000">
                      <a:off x="2472392" y="3832385"/>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45" name="Rectangle 644"/>
                    <p:cNvSpPr/>
                    <p:nvPr/>
                  </p:nvSpPr>
                  <p:spPr>
                    <a:xfrm rot="10800000">
                      <a:off x="2472391" y="3737431"/>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grpSp>
              <p:nvGrpSpPr>
                <p:cNvPr id="617" name="Group 616"/>
                <p:cNvGrpSpPr/>
                <p:nvPr/>
              </p:nvGrpSpPr>
              <p:grpSpPr>
                <a:xfrm>
                  <a:off x="2379819" y="3736950"/>
                  <a:ext cx="268825" cy="258069"/>
                  <a:chOff x="2275488" y="3737431"/>
                  <a:chExt cx="375242" cy="360229"/>
                </a:xfrm>
              </p:grpSpPr>
              <p:grpSp>
                <p:nvGrpSpPr>
                  <p:cNvPr id="618" name="Group 617"/>
                  <p:cNvGrpSpPr/>
                  <p:nvPr/>
                </p:nvGrpSpPr>
                <p:grpSpPr>
                  <a:xfrm>
                    <a:off x="2472168" y="3737431"/>
                    <a:ext cx="80222" cy="360228"/>
                    <a:chOff x="2472391" y="3737431"/>
                    <a:chExt cx="80222" cy="360228"/>
                  </a:xfrm>
                </p:grpSpPr>
                <p:sp>
                  <p:nvSpPr>
                    <p:cNvPr id="634" name="Rectangle 633"/>
                    <p:cNvSpPr/>
                    <p:nvPr/>
                  </p:nvSpPr>
                  <p:spPr>
                    <a:xfrm rot="10800000">
                      <a:off x="2472391" y="4022290"/>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35" name="Rectangle 634"/>
                    <p:cNvSpPr/>
                    <p:nvPr/>
                  </p:nvSpPr>
                  <p:spPr>
                    <a:xfrm rot="10800000">
                      <a:off x="2472391" y="3927336"/>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36" name="Rectangle 635"/>
                    <p:cNvSpPr/>
                    <p:nvPr/>
                  </p:nvSpPr>
                  <p:spPr>
                    <a:xfrm rot="10800000">
                      <a:off x="2472392" y="3832385"/>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37" name="Rectangle 636"/>
                    <p:cNvSpPr/>
                    <p:nvPr/>
                  </p:nvSpPr>
                  <p:spPr>
                    <a:xfrm rot="10800000">
                      <a:off x="2472391" y="3737431"/>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619" name="Group 618"/>
                  <p:cNvGrpSpPr/>
                  <p:nvPr/>
                </p:nvGrpSpPr>
                <p:grpSpPr>
                  <a:xfrm>
                    <a:off x="2570508" y="3737431"/>
                    <a:ext cx="80222" cy="360228"/>
                    <a:chOff x="2472391" y="3737431"/>
                    <a:chExt cx="80222" cy="360228"/>
                  </a:xfrm>
                </p:grpSpPr>
                <p:sp>
                  <p:nvSpPr>
                    <p:cNvPr id="630" name="Rectangle 629"/>
                    <p:cNvSpPr/>
                    <p:nvPr/>
                  </p:nvSpPr>
                  <p:spPr>
                    <a:xfrm rot="10800000">
                      <a:off x="2472391" y="4022290"/>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31" name="Rectangle 630"/>
                    <p:cNvSpPr/>
                    <p:nvPr/>
                  </p:nvSpPr>
                  <p:spPr>
                    <a:xfrm rot="10800000">
                      <a:off x="2472391" y="3927336"/>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32" name="Rectangle 631"/>
                    <p:cNvSpPr/>
                    <p:nvPr/>
                  </p:nvSpPr>
                  <p:spPr>
                    <a:xfrm rot="10800000">
                      <a:off x="2472392" y="3832385"/>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33" name="Rectangle 632"/>
                    <p:cNvSpPr/>
                    <p:nvPr/>
                  </p:nvSpPr>
                  <p:spPr>
                    <a:xfrm rot="10800000">
                      <a:off x="2472391" y="3737431"/>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620" name="Group 619"/>
                  <p:cNvGrpSpPr/>
                  <p:nvPr/>
                </p:nvGrpSpPr>
                <p:grpSpPr>
                  <a:xfrm>
                    <a:off x="2373828" y="3737432"/>
                    <a:ext cx="80222" cy="360228"/>
                    <a:chOff x="2472391" y="3737431"/>
                    <a:chExt cx="80222" cy="360228"/>
                  </a:xfrm>
                </p:grpSpPr>
                <p:sp>
                  <p:nvSpPr>
                    <p:cNvPr id="626" name="Rectangle 625"/>
                    <p:cNvSpPr/>
                    <p:nvPr/>
                  </p:nvSpPr>
                  <p:spPr>
                    <a:xfrm rot="10800000">
                      <a:off x="2472391" y="4022290"/>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27" name="Rectangle 626"/>
                    <p:cNvSpPr/>
                    <p:nvPr/>
                  </p:nvSpPr>
                  <p:spPr>
                    <a:xfrm rot="10800000">
                      <a:off x="2472391" y="3927336"/>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28" name="Rectangle 627"/>
                    <p:cNvSpPr/>
                    <p:nvPr/>
                  </p:nvSpPr>
                  <p:spPr>
                    <a:xfrm rot="10800000">
                      <a:off x="2472392" y="3832385"/>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29" name="Rectangle 628"/>
                    <p:cNvSpPr/>
                    <p:nvPr/>
                  </p:nvSpPr>
                  <p:spPr>
                    <a:xfrm rot="10800000">
                      <a:off x="2472391" y="3737431"/>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621" name="Group 620"/>
                  <p:cNvGrpSpPr/>
                  <p:nvPr/>
                </p:nvGrpSpPr>
                <p:grpSpPr>
                  <a:xfrm>
                    <a:off x="2275488" y="3737431"/>
                    <a:ext cx="80222" cy="360228"/>
                    <a:chOff x="2472391" y="3737431"/>
                    <a:chExt cx="80222" cy="360228"/>
                  </a:xfrm>
                </p:grpSpPr>
                <p:sp>
                  <p:nvSpPr>
                    <p:cNvPr id="622" name="Rectangle 621"/>
                    <p:cNvSpPr/>
                    <p:nvPr/>
                  </p:nvSpPr>
                  <p:spPr>
                    <a:xfrm rot="10800000">
                      <a:off x="2472391" y="4022290"/>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23" name="Rectangle 622"/>
                    <p:cNvSpPr/>
                    <p:nvPr/>
                  </p:nvSpPr>
                  <p:spPr>
                    <a:xfrm rot="10800000">
                      <a:off x="2472391" y="3927336"/>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24" name="Rectangle 623"/>
                    <p:cNvSpPr/>
                    <p:nvPr/>
                  </p:nvSpPr>
                  <p:spPr>
                    <a:xfrm rot="10800000">
                      <a:off x="2472392" y="3832385"/>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25" name="Rectangle 624"/>
                    <p:cNvSpPr/>
                    <p:nvPr/>
                  </p:nvSpPr>
                  <p:spPr>
                    <a:xfrm rot="10800000">
                      <a:off x="2472391" y="3737431"/>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grpSp>
        </p:grpSp>
      </p:grpSp>
      <p:grpSp>
        <p:nvGrpSpPr>
          <p:cNvPr id="6" name="Group 5"/>
          <p:cNvGrpSpPr/>
          <p:nvPr/>
        </p:nvGrpSpPr>
        <p:grpSpPr>
          <a:xfrm>
            <a:off x="4121580" y="5051285"/>
            <a:ext cx="4376609" cy="1334041"/>
            <a:chOff x="4250970" y="5051285"/>
            <a:chExt cx="4376609" cy="1334041"/>
          </a:xfrm>
        </p:grpSpPr>
        <p:grpSp>
          <p:nvGrpSpPr>
            <p:cNvPr id="518" name="Group 517"/>
            <p:cNvGrpSpPr/>
            <p:nvPr/>
          </p:nvGrpSpPr>
          <p:grpSpPr>
            <a:xfrm>
              <a:off x="4250970" y="5051285"/>
              <a:ext cx="1411222" cy="1319987"/>
              <a:chOff x="2017256" y="2966466"/>
              <a:chExt cx="994907" cy="1028553"/>
            </a:xfrm>
          </p:grpSpPr>
          <p:grpSp>
            <p:nvGrpSpPr>
              <p:cNvPr id="519" name="Group 518"/>
              <p:cNvGrpSpPr/>
              <p:nvPr/>
            </p:nvGrpSpPr>
            <p:grpSpPr>
              <a:xfrm>
                <a:off x="2017256" y="2966466"/>
                <a:ext cx="709387" cy="739156"/>
                <a:chOff x="2017256" y="2966466"/>
                <a:chExt cx="709387" cy="739156"/>
              </a:xfrm>
            </p:grpSpPr>
            <p:grpSp>
              <p:nvGrpSpPr>
                <p:cNvPr id="600" name="Group 599"/>
                <p:cNvGrpSpPr/>
                <p:nvPr/>
              </p:nvGrpSpPr>
              <p:grpSpPr>
                <a:xfrm>
                  <a:off x="2352999" y="3288409"/>
                  <a:ext cx="318995" cy="304772"/>
                  <a:chOff x="2352999" y="3288409"/>
                  <a:chExt cx="318995" cy="304772"/>
                </a:xfrm>
                <a:effectLst>
                  <a:outerShdw blurRad="50800" dist="38100" dir="2700000" algn="tl" rotWithShape="0">
                    <a:prstClr val="black">
                      <a:alpha val="40000"/>
                    </a:prstClr>
                  </a:outerShdw>
                </a:effectLst>
              </p:grpSpPr>
              <p:sp>
                <p:nvSpPr>
                  <p:cNvPr id="611" name="Rectangle 610"/>
                  <p:cNvSpPr/>
                  <p:nvPr/>
                </p:nvSpPr>
                <p:spPr>
                  <a:xfrm rot="2700000">
                    <a:off x="2469022" y="32884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12" name="Rectangle 611"/>
                  <p:cNvSpPr/>
                  <p:nvPr/>
                </p:nvSpPr>
                <p:spPr>
                  <a:xfrm rot="2700000">
                    <a:off x="2352999" y="32884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613" name="Rectangle 612"/>
                  <p:cNvSpPr/>
                  <p:nvPr/>
                </p:nvSpPr>
                <p:spPr>
                  <a:xfrm>
                    <a:off x="2413829" y="33902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600" dirty="0"/>
                  </a:p>
                </p:txBody>
              </p:sp>
            </p:grpSp>
            <p:grpSp>
              <p:nvGrpSpPr>
                <p:cNvPr id="601" name="Group 600"/>
                <p:cNvGrpSpPr/>
                <p:nvPr/>
              </p:nvGrpSpPr>
              <p:grpSpPr>
                <a:xfrm>
                  <a:off x="2017256" y="2966466"/>
                  <a:ext cx="709387" cy="739156"/>
                  <a:chOff x="2017256" y="2966466"/>
                  <a:chExt cx="709387" cy="739156"/>
                </a:xfrm>
              </p:grpSpPr>
              <p:sp>
                <p:nvSpPr>
                  <p:cNvPr id="602" name="Up Arrow 601"/>
                  <p:cNvSpPr/>
                  <p:nvPr/>
                </p:nvSpPr>
                <p:spPr>
                  <a:xfrm rot="10800000">
                    <a:off x="2472390" y="3624997"/>
                    <a:ext cx="80221" cy="8062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03" name="Up Arrow 602"/>
                  <p:cNvSpPr/>
                  <p:nvPr/>
                </p:nvSpPr>
                <p:spPr>
                  <a:xfrm rot="13648897">
                    <a:off x="2642543" y="3243888"/>
                    <a:ext cx="75554" cy="8560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04" name="Up Arrow 603"/>
                  <p:cNvSpPr/>
                  <p:nvPr/>
                </p:nvSpPr>
                <p:spPr>
                  <a:xfrm rot="8051619">
                    <a:off x="2315270" y="3228941"/>
                    <a:ext cx="75554" cy="8560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nvGrpSpPr>
                  <p:cNvPr id="605" name="Group 604"/>
                  <p:cNvGrpSpPr/>
                  <p:nvPr/>
                </p:nvGrpSpPr>
                <p:grpSpPr>
                  <a:xfrm>
                    <a:off x="2017256" y="2966466"/>
                    <a:ext cx="305103" cy="277589"/>
                    <a:chOff x="2017256" y="2966466"/>
                    <a:chExt cx="305103" cy="277589"/>
                  </a:xfrm>
                </p:grpSpPr>
                <p:sp>
                  <p:nvSpPr>
                    <p:cNvPr id="607" name="Rectangle 606"/>
                    <p:cNvSpPr/>
                    <p:nvPr/>
                  </p:nvSpPr>
                  <p:spPr>
                    <a:xfrm rot="7914689">
                      <a:off x="2244570" y="3166266"/>
                      <a:ext cx="75554" cy="8002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08" name="Rectangle 607"/>
                    <p:cNvSpPr/>
                    <p:nvPr/>
                  </p:nvSpPr>
                  <p:spPr>
                    <a:xfrm rot="7914689">
                      <a:off x="2169545" y="3098920"/>
                      <a:ext cx="75554" cy="8002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09" name="Rectangle 608"/>
                    <p:cNvSpPr/>
                    <p:nvPr/>
                  </p:nvSpPr>
                  <p:spPr>
                    <a:xfrm rot="7914689">
                      <a:off x="2094518" y="3031576"/>
                      <a:ext cx="75555" cy="8002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610" name="Rectangle 609"/>
                    <p:cNvSpPr/>
                    <p:nvPr/>
                  </p:nvSpPr>
                  <p:spPr>
                    <a:xfrm rot="7914689">
                      <a:off x="2019491" y="2964231"/>
                      <a:ext cx="75554" cy="8002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sp>
                <p:nvSpPr>
                  <p:cNvPr id="606" name="TextBox 605"/>
                  <p:cNvSpPr txBox="1"/>
                  <p:nvPr/>
                </p:nvSpPr>
                <p:spPr>
                  <a:xfrm>
                    <a:off x="2293490" y="3315539"/>
                    <a:ext cx="433153" cy="200055"/>
                  </a:xfrm>
                  <a:prstGeom prst="rect">
                    <a:avLst/>
                  </a:prstGeom>
                  <a:noFill/>
                </p:spPr>
                <p:txBody>
                  <a:bodyPr wrap="square" rtlCol="0">
                    <a:spAutoFit/>
                  </a:bodyPr>
                  <a:lstStyle/>
                  <a:p>
                    <a:pPr algn="ctr"/>
                    <a:r>
                      <a:rPr lang="en-US" sz="700" b="1" dirty="0" smtClean="0">
                        <a:solidFill>
                          <a:schemeClr val="bg1"/>
                        </a:solidFill>
                        <a:cs typeface="Neo Sans Intel"/>
                      </a:rPr>
                      <a:t>Core</a:t>
                    </a:r>
                    <a:endParaRPr lang="ru-RU" sz="700" b="1" dirty="0" smtClean="0">
                      <a:solidFill>
                        <a:schemeClr val="bg1"/>
                      </a:solidFill>
                      <a:cs typeface="Neo Sans Intel"/>
                    </a:endParaRPr>
                  </a:p>
                </p:txBody>
              </p:sp>
            </p:grpSp>
          </p:grpSp>
          <p:grpSp>
            <p:nvGrpSpPr>
              <p:cNvPr id="520" name="Group 519"/>
              <p:cNvGrpSpPr/>
              <p:nvPr/>
            </p:nvGrpSpPr>
            <p:grpSpPr>
              <a:xfrm>
                <a:off x="2611970" y="3051799"/>
                <a:ext cx="400193" cy="199796"/>
                <a:chOff x="2610761" y="3016322"/>
                <a:chExt cx="572635" cy="285888"/>
              </a:xfrm>
              <a:solidFill>
                <a:schemeClr val="accent5"/>
              </a:solidFill>
            </p:grpSpPr>
            <p:grpSp>
              <p:nvGrpSpPr>
                <p:cNvPr id="580" name="Group 579"/>
                <p:cNvGrpSpPr/>
                <p:nvPr/>
              </p:nvGrpSpPr>
              <p:grpSpPr>
                <a:xfrm rot="2700000">
                  <a:off x="2750764" y="2876319"/>
                  <a:ext cx="80222" cy="360228"/>
                  <a:chOff x="2472391" y="3737431"/>
                  <a:chExt cx="80222" cy="360228"/>
                </a:xfrm>
                <a:grpFill/>
              </p:grpSpPr>
              <p:sp>
                <p:nvSpPr>
                  <p:cNvPr id="596" name="Rectangle 595"/>
                  <p:cNvSpPr/>
                  <p:nvPr/>
                </p:nvSpPr>
                <p:spPr>
                  <a:xfrm rot="10800000">
                    <a:off x="2472391" y="4022290"/>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97" name="Rectangle 596"/>
                  <p:cNvSpPr/>
                  <p:nvPr/>
                </p:nvSpPr>
                <p:spPr>
                  <a:xfrm rot="10800000">
                    <a:off x="2472391" y="3927336"/>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98" name="Rectangle 597"/>
                  <p:cNvSpPr/>
                  <p:nvPr/>
                </p:nvSpPr>
                <p:spPr>
                  <a:xfrm rot="10800000">
                    <a:off x="2472392" y="3832385"/>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99" name="Rectangle 598"/>
                  <p:cNvSpPr/>
                  <p:nvPr/>
                </p:nvSpPr>
                <p:spPr>
                  <a:xfrm rot="10800000">
                    <a:off x="2472391" y="3737431"/>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581" name="Group 580"/>
                <p:cNvGrpSpPr/>
                <p:nvPr/>
              </p:nvGrpSpPr>
              <p:grpSpPr>
                <a:xfrm rot="2700000">
                  <a:off x="2821280" y="2947143"/>
                  <a:ext cx="80222" cy="360228"/>
                  <a:chOff x="2472391" y="3737431"/>
                  <a:chExt cx="80222" cy="360228"/>
                </a:xfrm>
                <a:grpFill/>
              </p:grpSpPr>
              <p:sp>
                <p:nvSpPr>
                  <p:cNvPr id="592" name="Rectangle 591"/>
                  <p:cNvSpPr/>
                  <p:nvPr/>
                </p:nvSpPr>
                <p:spPr>
                  <a:xfrm rot="10800000">
                    <a:off x="2472391" y="4022290"/>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93" name="Rectangle 592"/>
                  <p:cNvSpPr/>
                  <p:nvPr/>
                </p:nvSpPr>
                <p:spPr>
                  <a:xfrm rot="10800000">
                    <a:off x="2472391" y="3927336"/>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94" name="Rectangle 593"/>
                  <p:cNvSpPr/>
                  <p:nvPr/>
                </p:nvSpPr>
                <p:spPr>
                  <a:xfrm rot="10800000">
                    <a:off x="2472392" y="3832385"/>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95" name="Rectangle 594"/>
                  <p:cNvSpPr/>
                  <p:nvPr/>
                </p:nvSpPr>
                <p:spPr>
                  <a:xfrm rot="10800000">
                    <a:off x="2472391" y="3737431"/>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582" name="Group 581"/>
                <p:cNvGrpSpPr/>
                <p:nvPr/>
              </p:nvGrpSpPr>
              <p:grpSpPr>
                <a:xfrm rot="2700000">
                  <a:off x="2893639" y="3016668"/>
                  <a:ext cx="80222" cy="360228"/>
                  <a:chOff x="2472391" y="3737431"/>
                  <a:chExt cx="80222" cy="360228"/>
                </a:xfrm>
                <a:grpFill/>
              </p:grpSpPr>
              <p:sp>
                <p:nvSpPr>
                  <p:cNvPr id="588" name="Rectangle 587"/>
                  <p:cNvSpPr/>
                  <p:nvPr/>
                </p:nvSpPr>
                <p:spPr>
                  <a:xfrm rot="10800000">
                    <a:off x="2472391" y="4022290"/>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89" name="Rectangle 588"/>
                  <p:cNvSpPr/>
                  <p:nvPr/>
                </p:nvSpPr>
                <p:spPr>
                  <a:xfrm rot="10800000">
                    <a:off x="2472391" y="3927336"/>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90" name="Rectangle 589"/>
                  <p:cNvSpPr/>
                  <p:nvPr/>
                </p:nvSpPr>
                <p:spPr>
                  <a:xfrm rot="10800000">
                    <a:off x="2472392" y="3832385"/>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91" name="Rectangle 590"/>
                  <p:cNvSpPr/>
                  <p:nvPr/>
                </p:nvSpPr>
                <p:spPr>
                  <a:xfrm rot="10800000">
                    <a:off x="2472391" y="3737431"/>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583" name="Group 582"/>
                <p:cNvGrpSpPr/>
                <p:nvPr/>
              </p:nvGrpSpPr>
              <p:grpSpPr>
                <a:xfrm rot="2700000">
                  <a:off x="2963171" y="3081985"/>
                  <a:ext cx="80222" cy="360228"/>
                  <a:chOff x="2472391" y="3737431"/>
                  <a:chExt cx="80222" cy="360228"/>
                </a:xfrm>
                <a:grpFill/>
              </p:grpSpPr>
              <p:sp>
                <p:nvSpPr>
                  <p:cNvPr id="584" name="Rectangle 583"/>
                  <p:cNvSpPr/>
                  <p:nvPr/>
                </p:nvSpPr>
                <p:spPr>
                  <a:xfrm rot="10800000">
                    <a:off x="2472391" y="4022290"/>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85" name="Rectangle 584"/>
                  <p:cNvSpPr/>
                  <p:nvPr/>
                </p:nvSpPr>
                <p:spPr>
                  <a:xfrm rot="10800000">
                    <a:off x="2472391" y="3927336"/>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86" name="Rectangle 585"/>
                  <p:cNvSpPr/>
                  <p:nvPr/>
                </p:nvSpPr>
                <p:spPr>
                  <a:xfrm rot="10800000">
                    <a:off x="2472392" y="3832385"/>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87" name="Rectangle 586"/>
                  <p:cNvSpPr/>
                  <p:nvPr/>
                </p:nvSpPr>
                <p:spPr>
                  <a:xfrm rot="10800000">
                    <a:off x="2472391" y="3737431"/>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grpSp>
            <p:nvGrpSpPr>
              <p:cNvPr id="521" name="Group 520"/>
              <p:cNvGrpSpPr/>
              <p:nvPr/>
            </p:nvGrpSpPr>
            <p:grpSpPr>
              <a:xfrm>
                <a:off x="2379819" y="3736950"/>
                <a:ext cx="268825" cy="258069"/>
                <a:chOff x="2275488" y="3737431"/>
                <a:chExt cx="375242" cy="360229"/>
              </a:xfrm>
            </p:grpSpPr>
            <p:grpSp>
              <p:nvGrpSpPr>
                <p:cNvPr id="522" name="Group 521"/>
                <p:cNvGrpSpPr/>
                <p:nvPr/>
              </p:nvGrpSpPr>
              <p:grpSpPr>
                <a:xfrm>
                  <a:off x="2472168" y="3737431"/>
                  <a:ext cx="80222" cy="360228"/>
                  <a:chOff x="2472391" y="3737431"/>
                  <a:chExt cx="80222" cy="360228"/>
                </a:xfrm>
              </p:grpSpPr>
              <p:sp>
                <p:nvSpPr>
                  <p:cNvPr id="548" name="Rectangle 547"/>
                  <p:cNvSpPr/>
                  <p:nvPr/>
                </p:nvSpPr>
                <p:spPr>
                  <a:xfrm rot="10800000">
                    <a:off x="2472391" y="4022290"/>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51" name="Rectangle 550"/>
                  <p:cNvSpPr/>
                  <p:nvPr/>
                </p:nvSpPr>
                <p:spPr>
                  <a:xfrm rot="10800000">
                    <a:off x="2472391" y="3927336"/>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52" name="Rectangle 551"/>
                  <p:cNvSpPr/>
                  <p:nvPr/>
                </p:nvSpPr>
                <p:spPr>
                  <a:xfrm rot="10800000">
                    <a:off x="2472392" y="3832385"/>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79" name="Rectangle 578"/>
                  <p:cNvSpPr/>
                  <p:nvPr/>
                </p:nvSpPr>
                <p:spPr>
                  <a:xfrm rot="10800000">
                    <a:off x="2472391" y="3737431"/>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523" name="Group 522"/>
                <p:cNvGrpSpPr/>
                <p:nvPr/>
              </p:nvGrpSpPr>
              <p:grpSpPr>
                <a:xfrm>
                  <a:off x="2570508" y="3737431"/>
                  <a:ext cx="80222" cy="360228"/>
                  <a:chOff x="2472391" y="3737431"/>
                  <a:chExt cx="80222" cy="360228"/>
                </a:xfrm>
              </p:grpSpPr>
              <p:sp>
                <p:nvSpPr>
                  <p:cNvPr id="544" name="Rectangle 543"/>
                  <p:cNvSpPr/>
                  <p:nvPr/>
                </p:nvSpPr>
                <p:spPr>
                  <a:xfrm rot="10800000">
                    <a:off x="2472391" y="4022290"/>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45" name="Rectangle 544"/>
                  <p:cNvSpPr/>
                  <p:nvPr/>
                </p:nvSpPr>
                <p:spPr>
                  <a:xfrm rot="10800000">
                    <a:off x="2472391" y="3927336"/>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46" name="Rectangle 545"/>
                  <p:cNvSpPr/>
                  <p:nvPr/>
                </p:nvSpPr>
                <p:spPr>
                  <a:xfrm rot="10800000">
                    <a:off x="2472392" y="3832385"/>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47" name="Rectangle 546"/>
                  <p:cNvSpPr/>
                  <p:nvPr/>
                </p:nvSpPr>
                <p:spPr>
                  <a:xfrm rot="10800000">
                    <a:off x="2472391" y="3737431"/>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524" name="Group 523"/>
                <p:cNvGrpSpPr/>
                <p:nvPr/>
              </p:nvGrpSpPr>
              <p:grpSpPr>
                <a:xfrm>
                  <a:off x="2373828" y="3737432"/>
                  <a:ext cx="80222" cy="360228"/>
                  <a:chOff x="2472391" y="3737431"/>
                  <a:chExt cx="80222" cy="360228"/>
                </a:xfrm>
              </p:grpSpPr>
              <p:sp>
                <p:nvSpPr>
                  <p:cNvPr id="530" name="Rectangle 529"/>
                  <p:cNvSpPr/>
                  <p:nvPr/>
                </p:nvSpPr>
                <p:spPr>
                  <a:xfrm rot="10800000">
                    <a:off x="2472391" y="4022290"/>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31" name="Rectangle 530"/>
                  <p:cNvSpPr/>
                  <p:nvPr/>
                </p:nvSpPr>
                <p:spPr>
                  <a:xfrm rot="10800000">
                    <a:off x="2472391" y="3927336"/>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32" name="Rectangle 531"/>
                  <p:cNvSpPr/>
                  <p:nvPr/>
                </p:nvSpPr>
                <p:spPr>
                  <a:xfrm rot="10800000">
                    <a:off x="2472392" y="3832385"/>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33" name="Rectangle 532"/>
                  <p:cNvSpPr/>
                  <p:nvPr/>
                </p:nvSpPr>
                <p:spPr>
                  <a:xfrm rot="10800000">
                    <a:off x="2472391" y="3737431"/>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525" name="Group 524"/>
                <p:cNvGrpSpPr/>
                <p:nvPr/>
              </p:nvGrpSpPr>
              <p:grpSpPr>
                <a:xfrm>
                  <a:off x="2275488" y="3737431"/>
                  <a:ext cx="80222" cy="360228"/>
                  <a:chOff x="2472391" y="3737431"/>
                  <a:chExt cx="80222" cy="360228"/>
                </a:xfrm>
              </p:grpSpPr>
              <p:sp>
                <p:nvSpPr>
                  <p:cNvPr id="526" name="Rectangle 525"/>
                  <p:cNvSpPr/>
                  <p:nvPr/>
                </p:nvSpPr>
                <p:spPr>
                  <a:xfrm rot="10800000">
                    <a:off x="2472391" y="4022290"/>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27" name="Rectangle 526"/>
                  <p:cNvSpPr/>
                  <p:nvPr/>
                </p:nvSpPr>
                <p:spPr>
                  <a:xfrm rot="10800000">
                    <a:off x="2472391" y="3927336"/>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28" name="Rectangle 527"/>
                  <p:cNvSpPr/>
                  <p:nvPr/>
                </p:nvSpPr>
                <p:spPr>
                  <a:xfrm rot="10800000">
                    <a:off x="2472392" y="3832385"/>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29" name="Rectangle 528"/>
                  <p:cNvSpPr/>
                  <p:nvPr/>
                </p:nvSpPr>
                <p:spPr>
                  <a:xfrm rot="10800000">
                    <a:off x="2472391" y="3737431"/>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grpSp>
        <p:grpSp>
          <p:nvGrpSpPr>
            <p:cNvPr id="760" name="Group 759"/>
            <p:cNvGrpSpPr/>
            <p:nvPr/>
          </p:nvGrpSpPr>
          <p:grpSpPr>
            <a:xfrm>
              <a:off x="5699489" y="5065339"/>
              <a:ext cx="1411222" cy="1319987"/>
              <a:chOff x="2017256" y="2966466"/>
              <a:chExt cx="994907" cy="1028553"/>
            </a:xfrm>
          </p:grpSpPr>
          <p:grpSp>
            <p:nvGrpSpPr>
              <p:cNvPr id="761" name="Group 760"/>
              <p:cNvGrpSpPr/>
              <p:nvPr/>
            </p:nvGrpSpPr>
            <p:grpSpPr>
              <a:xfrm>
                <a:off x="2017256" y="2966466"/>
                <a:ext cx="709387" cy="739156"/>
                <a:chOff x="2017256" y="2966466"/>
                <a:chExt cx="709387" cy="739156"/>
              </a:xfrm>
            </p:grpSpPr>
            <p:grpSp>
              <p:nvGrpSpPr>
                <p:cNvPr id="804" name="Group 803"/>
                <p:cNvGrpSpPr/>
                <p:nvPr/>
              </p:nvGrpSpPr>
              <p:grpSpPr>
                <a:xfrm>
                  <a:off x="2352999" y="3288409"/>
                  <a:ext cx="318995" cy="304772"/>
                  <a:chOff x="2352999" y="3288409"/>
                  <a:chExt cx="318995" cy="304772"/>
                </a:xfrm>
                <a:effectLst>
                  <a:outerShdw blurRad="50800" dist="38100" dir="2700000" algn="tl" rotWithShape="0">
                    <a:prstClr val="black">
                      <a:alpha val="40000"/>
                    </a:prstClr>
                  </a:outerShdw>
                </a:effectLst>
              </p:grpSpPr>
              <p:sp>
                <p:nvSpPr>
                  <p:cNvPr id="815" name="Rectangle 814"/>
                  <p:cNvSpPr/>
                  <p:nvPr/>
                </p:nvSpPr>
                <p:spPr>
                  <a:xfrm rot="2700000">
                    <a:off x="2469022" y="32884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816" name="Rectangle 815"/>
                  <p:cNvSpPr/>
                  <p:nvPr/>
                </p:nvSpPr>
                <p:spPr>
                  <a:xfrm rot="2700000">
                    <a:off x="2352999" y="32884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817" name="Rectangle 816"/>
                  <p:cNvSpPr/>
                  <p:nvPr/>
                </p:nvSpPr>
                <p:spPr>
                  <a:xfrm>
                    <a:off x="2413829" y="33902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600" dirty="0"/>
                  </a:p>
                </p:txBody>
              </p:sp>
            </p:grpSp>
            <p:grpSp>
              <p:nvGrpSpPr>
                <p:cNvPr id="805" name="Group 804"/>
                <p:cNvGrpSpPr/>
                <p:nvPr/>
              </p:nvGrpSpPr>
              <p:grpSpPr>
                <a:xfrm>
                  <a:off x="2017256" y="2966466"/>
                  <a:ext cx="709387" cy="739156"/>
                  <a:chOff x="2017256" y="2966466"/>
                  <a:chExt cx="709387" cy="739156"/>
                </a:xfrm>
              </p:grpSpPr>
              <p:sp>
                <p:nvSpPr>
                  <p:cNvPr id="806" name="Up Arrow 805"/>
                  <p:cNvSpPr/>
                  <p:nvPr/>
                </p:nvSpPr>
                <p:spPr>
                  <a:xfrm rot="10800000">
                    <a:off x="2472390" y="3624997"/>
                    <a:ext cx="80221" cy="8062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807" name="Up Arrow 806"/>
                  <p:cNvSpPr/>
                  <p:nvPr/>
                </p:nvSpPr>
                <p:spPr>
                  <a:xfrm rot="13648897">
                    <a:off x="2642543" y="3243888"/>
                    <a:ext cx="75554" cy="8560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808" name="Up Arrow 807"/>
                  <p:cNvSpPr/>
                  <p:nvPr/>
                </p:nvSpPr>
                <p:spPr>
                  <a:xfrm rot="8051619">
                    <a:off x="2315270" y="3228941"/>
                    <a:ext cx="75554" cy="8560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nvGrpSpPr>
                  <p:cNvPr id="809" name="Group 808"/>
                  <p:cNvGrpSpPr/>
                  <p:nvPr/>
                </p:nvGrpSpPr>
                <p:grpSpPr>
                  <a:xfrm>
                    <a:off x="2017256" y="2966466"/>
                    <a:ext cx="305103" cy="277589"/>
                    <a:chOff x="2017256" y="2966466"/>
                    <a:chExt cx="305103" cy="277589"/>
                  </a:xfrm>
                </p:grpSpPr>
                <p:sp>
                  <p:nvSpPr>
                    <p:cNvPr id="811" name="Rectangle 810"/>
                    <p:cNvSpPr/>
                    <p:nvPr/>
                  </p:nvSpPr>
                  <p:spPr>
                    <a:xfrm rot="7914689">
                      <a:off x="2244570" y="3166266"/>
                      <a:ext cx="75554" cy="8002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812" name="Rectangle 811"/>
                    <p:cNvSpPr/>
                    <p:nvPr/>
                  </p:nvSpPr>
                  <p:spPr>
                    <a:xfrm rot="7914689">
                      <a:off x="2169545" y="3098920"/>
                      <a:ext cx="75554" cy="8002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813" name="Rectangle 812"/>
                    <p:cNvSpPr/>
                    <p:nvPr/>
                  </p:nvSpPr>
                  <p:spPr>
                    <a:xfrm rot="7914689">
                      <a:off x="2094518" y="3031576"/>
                      <a:ext cx="75555" cy="8002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814" name="Rectangle 813"/>
                    <p:cNvSpPr/>
                    <p:nvPr/>
                  </p:nvSpPr>
                  <p:spPr>
                    <a:xfrm rot="7914689">
                      <a:off x="2019491" y="2964231"/>
                      <a:ext cx="75554" cy="8002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sp>
                <p:nvSpPr>
                  <p:cNvPr id="810" name="TextBox 809"/>
                  <p:cNvSpPr txBox="1"/>
                  <p:nvPr/>
                </p:nvSpPr>
                <p:spPr>
                  <a:xfrm>
                    <a:off x="2293490" y="3315539"/>
                    <a:ext cx="433153" cy="200055"/>
                  </a:xfrm>
                  <a:prstGeom prst="rect">
                    <a:avLst/>
                  </a:prstGeom>
                  <a:noFill/>
                </p:spPr>
                <p:txBody>
                  <a:bodyPr wrap="square" rtlCol="0">
                    <a:spAutoFit/>
                  </a:bodyPr>
                  <a:lstStyle/>
                  <a:p>
                    <a:pPr algn="ctr"/>
                    <a:r>
                      <a:rPr lang="en-US" sz="700" b="1" dirty="0" smtClean="0">
                        <a:solidFill>
                          <a:schemeClr val="bg1"/>
                        </a:solidFill>
                        <a:cs typeface="Neo Sans Intel"/>
                      </a:rPr>
                      <a:t>Core</a:t>
                    </a:r>
                    <a:endParaRPr lang="ru-RU" sz="700" b="1" dirty="0" smtClean="0">
                      <a:solidFill>
                        <a:schemeClr val="bg1"/>
                      </a:solidFill>
                      <a:cs typeface="Neo Sans Intel"/>
                    </a:endParaRPr>
                  </a:p>
                </p:txBody>
              </p:sp>
            </p:grpSp>
          </p:grpSp>
          <p:grpSp>
            <p:nvGrpSpPr>
              <p:cNvPr id="762" name="Group 761"/>
              <p:cNvGrpSpPr/>
              <p:nvPr/>
            </p:nvGrpSpPr>
            <p:grpSpPr>
              <a:xfrm>
                <a:off x="2611970" y="3051799"/>
                <a:ext cx="400193" cy="199796"/>
                <a:chOff x="2610761" y="3016322"/>
                <a:chExt cx="572635" cy="285888"/>
              </a:xfrm>
              <a:solidFill>
                <a:schemeClr val="accent5"/>
              </a:solidFill>
            </p:grpSpPr>
            <p:grpSp>
              <p:nvGrpSpPr>
                <p:cNvPr id="784" name="Group 783"/>
                <p:cNvGrpSpPr/>
                <p:nvPr/>
              </p:nvGrpSpPr>
              <p:grpSpPr>
                <a:xfrm rot="2700000">
                  <a:off x="2750764" y="2876319"/>
                  <a:ext cx="80222" cy="360228"/>
                  <a:chOff x="2472391" y="3737431"/>
                  <a:chExt cx="80222" cy="360228"/>
                </a:xfrm>
                <a:grpFill/>
              </p:grpSpPr>
              <p:sp>
                <p:nvSpPr>
                  <p:cNvPr id="800" name="Rectangle 799"/>
                  <p:cNvSpPr/>
                  <p:nvPr/>
                </p:nvSpPr>
                <p:spPr>
                  <a:xfrm rot="10800000">
                    <a:off x="2472391" y="4022290"/>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801" name="Rectangle 800"/>
                  <p:cNvSpPr/>
                  <p:nvPr/>
                </p:nvSpPr>
                <p:spPr>
                  <a:xfrm rot="10800000">
                    <a:off x="2472391" y="3927336"/>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802" name="Rectangle 801"/>
                  <p:cNvSpPr/>
                  <p:nvPr/>
                </p:nvSpPr>
                <p:spPr>
                  <a:xfrm rot="10800000">
                    <a:off x="2472392" y="3832385"/>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803" name="Rectangle 802"/>
                  <p:cNvSpPr/>
                  <p:nvPr/>
                </p:nvSpPr>
                <p:spPr>
                  <a:xfrm rot="10800000">
                    <a:off x="2472391" y="3737431"/>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785" name="Group 784"/>
                <p:cNvGrpSpPr/>
                <p:nvPr/>
              </p:nvGrpSpPr>
              <p:grpSpPr>
                <a:xfrm rot="2700000">
                  <a:off x="2821280" y="2947143"/>
                  <a:ext cx="80222" cy="360228"/>
                  <a:chOff x="2472391" y="3737431"/>
                  <a:chExt cx="80222" cy="360228"/>
                </a:xfrm>
                <a:grpFill/>
              </p:grpSpPr>
              <p:sp>
                <p:nvSpPr>
                  <p:cNvPr id="796" name="Rectangle 795"/>
                  <p:cNvSpPr/>
                  <p:nvPr/>
                </p:nvSpPr>
                <p:spPr>
                  <a:xfrm rot="10800000">
                    <a:off x="2472391" y="4022290"/>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97" name="Rectangle 796"/>
                  <p:cNvSpPr/>
                  <p:nvPr/>
                </p:nvSpPr>
                <p:spPr>
                  <a:xfrm rot="10800000">
                    <a:off x="2472391" y="3927336"/>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98" name="Rectangle 797"/>
                  <p:cNvSpPr/>
                  <p:nvPr/>
                </p:nvSpPr>
                <p:spPr>
                  <a:xfrm rot="10800000">
                    <a:off x="2472392" y="3832385"/>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99" name="Rectangle 798"/>
                  <p:cNvSpPr/>
                  <p:nvPr/>
                </p:nvSpPr>
                <p:spPr>
                  <a:xfrm rot="10800000">
                    <a:off x="2472391" y="3737431"/>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786" name="Group 785"/>
                <p:cNvGrpSpPr/>
                <p:nvPr/>
              </p:nvGrpSpPr>
              <p:grpSpPr>
                <a:xfrm rot="2700000">
                  <a:off x="2893639" y="3016668"/>
                  <a:ext cx="80222" cy="360228"/>
                  <a:chOff x="2472391" y="3737431"/>
                  <a:chExt cx="80222" cy="360228"/>
                </a:xfrm>
                <a:grpFill/>
              </p:grpSpPr>
              <p:sp>
                <p:nvSpPr>
                  <p:cNvPr id="792" name="Rectangle 791"/>
                  <p:cNvSpPr/>
                  <p:nvPr/>
                </p:nvSpPr>
                <p:spPr>
                  <a:xfrm rot="10800000">
                    <a:off x="2472391" y="4022290"/>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93" name="Rectangle 792"/>
                  <p:cNvSpPr/>
                  <p:nvPr/>
                </p:nvSpPr>
                <p:spPr>
                  <a:xfrm rot="10800000">
                    <a:off x="2472391" y="3927336"/>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94" name="Rectangle 793"/>
                  <p:cNvSpPr/>
                  <p:nvPr/>
                </p:nvSpPr>
                <p:spPr>
                  <a:xfrm rot="10800000">
                    <a:off x="2472392" y="3832385"/>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95" name="Rectangle 794"/>
                  <p:cNvSpPr/>
                  <p:nvPr/>
                </p:nvSpPr>
                <p:spPr>
                  <a:xfrm rot="10800000">
                    <a:off x="2472391" y="3737431"/>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787" name="Group 786"/>
                <p:cNvGrpSpPr/>
                <p:nvPr/>
              </p:nvGrpSpPr>
              <p:grpSpPr>
                <a:xfrm rot="2700000">
                  <a:off x="2963171" y="3081985"/>
                  <a:ext cx="80222" cy="360228"/>
                  <a:chOff x="2472391" y="3737431"/>
                  <a:chExt cx="80222" cy="360228"/>
                </a:xfrm>
                <a:grpFill/>
              </p:grpSpPr>
              <p:sp>
                <p:nvSpPr>
                  <p:cNvPr id="788" name="Rectangle 787"/>
                  <p:cNvSpPr/>
                  <p:nvPr/>
                </p:nvSpPr>
                <p:spPr>
                  <a:xfrm rot="10800000">
                    <a:off x="2472391" y="4022290"/>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89" name="Rectangle 788"/>
                  <p:cNvSpPr/>
                  <p:nvPr/>
                </p:nvSpPr>
                <p:spPr>
                  <a:xfrm rot="10800000">
                    <a:off x="2472391" y="3927336"/>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90" name="Rectangle 789"/>
                  <p:cNvSpPr/>
                  <p:nvPr/>
                </p:nvSpPr>
                <p:spPr>
                  <a:xfrm rot="10800000">
                    <a:off x="2472392" y="3832385"/>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91" name="Rectangle 790"/>
                  <p:cNvSpPr/>
                  <p:nvPr/>
                </p:nvSpPr>
                <p:spPr>
                  <a:xfrm rot="10800000">
                    <a:off x="2472391" y="3737431"/>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grpSp>
            <p:nvGrpSpPr>
              <p:cNvPr id="763" name="Group 762"/>
              <p:cNvGrpSpPr/>
              <p:nvPr/>
            </p:nvGrpSpPr>
            <p:grpSpPr>
              <a:xfrm>
                <a:off x="2379819" y="3736950"/>
                <a:ext cx="268825" cy="258069"/>
                <a:chOff x="2275488" y="3737431"/>
                <a:chExt cx="375242" cy="360229"/>
              </a:xfrm>
            </p:grpSpPr>
            <p:grpSp>
              <p:nvGrpSpPr>
                <p:cNvPr id="764" name="Group 763"/>
                <p:cNvGrpSpPr/>
                <p:nvPr/>
              </p:nvGrpSpPr>
              <p:grpSpPr>
                <a:xfrm>
                  <a:off x="2472168" y="3737431"/>
                  <a:ext cx="80222" cy="360228"/>
                  <a:chOff x="2472391" y="3737431"/>
                  <a:chExt cx="80222" cy="360228"/>
                </a:xfrm>
              </p:grpSpPr>
              <p:sp>
                <p:nvSpPr>
                  <p:cNvPr id="780" name="Rectangle 779"/>
                  <p:cNvSpPr/>
                  <p:nvPr/>
                </p:nvSpPr>
                <p:spPr>
                  <a:xfrm rot="10800000">
                    <a:off x="2472391" y="4022290"/>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81" name="Rectangle 780"/>
                  <p:cNvSpPr/>
                  <p:nvPr/>
                </p:nvSpPr>
                <p:spPr>
                  <a:xfrm rot="10800000">
                    <a:off x="2472391" y="3927336"/>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82" name="Rectangle 781"/>
                  <p:cNvSpPr/>
                  <p:nvPr/>
                </p:nvSpPr>
                <p:spPr>
                  <a:xfrm rot="10800000">
                    <a:off x="2472392" y="3832385"/>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83" name="Rectangle 782"/>
                  <p:cNvSpPr/>
                  <p:nvPr/>
                </p:nvSpPr>
                <p:spPr>
                  <a:xfrm rot="10800000">
                    <a:off x="2472391" y="3737431"/>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765" name="Group 764"/>
                <p:cNvGrpSpPr/>
                <p:nvPr/>
              </p:nvGrpSpPr>
              <p:grpSpPr>
                <a:xfrm>
                  <a:off x="2570508" y="3737431"/>
                  <a:ext cx="80222" cy="360228"/>
                  <a:chOff x="2472391" y="3737431"/>
                  <a:chExt cx="80222" cy="360228"/>
                </a:xfrm>
              </p:grpSpPr>
              <p:sp>
                <p:nvSpPr>
                  <p:cNvPr id="776" name="Rectangle 775"/>
                  <p:cNvSpPr/>
                  <p:nvPr/>
                </p:nvSpPr>
                <p:spPr>
                  <a:xfrm rot="10800000">
                    <a:off x="2472391" y="4022290"/>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77" name="Rectangle 776"/>
                  <p:cNvSpPr/>
                  <p:nvPr/>
                </p:nvSpPr>
                <p:spPr>
                  <a:xfrm rot="10800000">
                    <a:off x="2472391" y="3927336"/>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78" name="Rectangle 777"/>
                  <p:cNvSpPr/>
                  <p:nvPr/>
                </p:nvSpPr>
                <p:spPr>
                  <a:xfrm rot="10800000">
                    <a:off x="2472392" y="3832385"/>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79" name="Rectangle 778"/>
                  <p:cNvSpPr/>
                  <p:nvPr/>
                </p:nvSpPr>
                <p:spPr>
                  <a:xfrm rot="10800000">
                    <a:off x="2472391" y="3737431"/>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766" name="Group 765"/>
                <p:cNvGrpSpPr/>
                <p:nvPr/>
              </p:nvGrpSpPr>
              <p:grpSpPr>
                <a:xfrm>
                  <a:off x="2373828" y="3737432"/>
                  <a:ext cx="80222" cy="360228"/>
                  <a:chOff x="2472391" y="3737431"/>
                  <a:chExt cx="80222" cy="360228"/>
                </a:xfrm>
              </p:grpSpPr>
              <p:sp>
                <p:nvSpPr>
                  <p:cNvPr id="772" name="Rectangle 771"/>
                  <p:cNvSpPr/>
                  <p:nvPr/>
                </p:nvSpPr>
                <p:spPr>
                  <a:xfrm rot="10800000">
                    <a:off x="2472391" y="4022290"/>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73" name="Rectangle 772"/>
                  <p:cNvSpPr/>
                  <p:nvPr/>
                </p:nvSpPr>
                <p:spPr>
                  <a:xfrm rot="10800000">
                    <a:off x="2472391" y="3927336"/>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74" name="Rectangle 773"/>
                  <p:cNvSpPr/>
                  <p:nvPr/>
                </p:nvSpPr>
                <p:spPr>
                  <a:xfrm rot="10800000">
                    <a:off x="2472392" y="3832385"/>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75" name="Rectangle 774"/>
                  <p:cNvSpPr/>
                  <p:nvPr/>
                </p:nvSpPr>
                <p:spPr>
                  <a:xfrm rot="10800000">
                    <a:off x="2472391" y="3737431"/>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767" name="Group 766"/>
                <p:cNvGrpSpPr/>
                <p:nvPr/>
              </p:nvGrpSpPr>
              <p:grpSpPr>
                <a:xfrm>
                  <a:off x="2275488" y="3737431"/>
                  <a:ext cx="80222" cy="360228"/>
                  <a:chOff x="2472391" y="3737431"/>
                  <a:chExt cx="80222" cy="360228"/>
                </a:xfrm>
              </p:grpSpPr>
              <p:sp>
                <p:nvSpPr>
                  <p:cNvPr id="768" name="Rectangle 767"/>
                  <p:cNvSpPr/>
                  <p:nvPr/>
                </p:nvSpPr>
                <p:spPr>
                  <a:xfrm rot="10800000">
                    <a:off x="2472391" y="4022290"/>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69" name="Rectangle 768"/>
                  <p:cNvSpPr/>
                  <p:nvPr/>
                </p:nvSpPr>
                <p:spPr>
                  <a:xfrm rot="10800000">
                    <a:off x="2472391" y="3927336"/>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70" name="Rectangle 769"/>
                  <p:cNvSpPr/>
                  <p:nvPr/>
                </p:nvSpPr>
                <p:spPr>
                  <a:xfrm rot="10800000">
                    <a:off x="2472392" y="3832385"/>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71" name="Rectangle 770"/>
                  <p:cNvSpPr/>
                  <p:nvPr/>
                </p:nvSpPr>
                <p:spPr>
                  <a:xfrm rot="10800000">
                    <a:off x="2472391" y="3737431"/>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grpSp>
        <p:grpSp>
          <p:nvGrpSpPr>
            <p:cNvPr id="818" name="Group 817"/>
            <p:cNvGrpSpPr/>
            <p:nvPr/>
          </p:nvGrpSpPr>
          <p:grpSpPr>
            <a:xfrm>
              <a:off x="7216357" y="5051286"/>
              <a:ext cx="1411222" cy="1319987"/>
              <a:chOff x="2017256" y="2966466"/>
              <a:chExt cx="994907" cy="1028553"/>
            </a:xfrm>
          </p:grpSpPr>
          <p:grpSp>
            <p:nvGrpSpPr>
              <p:cNvPr id="819" name="Group 818"/>
              <p:cNvGrpSpPr/>
              <p:nvPr/>
            </p:nvGrpSpPr>
            <p:grpSpPr>
              <a:xfrm>
                <a:off x="2017256" y="2966466"/>
                <a:ext cx="709387" cy="739156"/>
                <a:chOff x="2017256" y="2966466"/>
                <a:chExt cx="709387" cy="739156"/>
              </a:xfrm>
            </p:grpSpPr>
            <p:grpSp>
              <p:nvGrpSpPr>
                <p:cNvPr id="951" name="Group 950"/>
                <p:cNvGrpSpPr/>
                <p:nvPr/>
              </p:nvGrpSpPr>
              <p:grpSpPr>
                <a:xfrm>
                  <a:off x="2352999" y="3288409"/>
                  <a:ext cx="318995" cy="304772"/>
                  <a:chOff x="2352999" y="3288409"/>
                  <a:chExt cx="318995" cy="304772"/>
                </a:xfrm>
                <a:effectLst>
                  <a:outerShdw blurRad="50800" dist="38100" dir="2700000" algn="tl" rotWithShape="0">
                    <a:prstClr val="black">
                      <a:alpha val="40000"/>
                    </a:prstClr>
                  </a:outerShdw>
                </a:effectLst>
              </p:grpSpPr>
              <p:sp>
                <p:nvSpPr>
                  <p:cNvPr id="962" name="Rectangle 961"/>
                  <p:cNvSpPr/>
                  <p:nvPr/>
                </p:nvSpPr>
                <p:spPr>
                  <a:xfrm rot="2700000">
                    <a:off x="2469022" y="32884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63" name="Rectangle 962"/>
                  <p:cNvSpPr/>
                  <p:nvPr/>
                </p:nvSpPr>
                <p:spPr>
                  <a:xfrm rot="2700000">
                    <a:off x="2352999" y="32884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964" name="Rectangle 963"/>
                  <p:cNvSpPr/>
                  <p:nvPr/>
                </p:nvSpPr>
                <p:spPr>
                  <a:xfrm>
                    <a:off x="2413829" y="3390209"/>
                    <a:ext cx="202972" cy="2029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600" dirty="0"/>
                  </a:p>
                </p:txBody>
              </p:sp>
            </p:grpSp>
            <p:grpSp>
              <p:nvGrpSpPr>
                <p:cNvPr id="952" name="Group 951"/>
                <p:cNvGrpSpPr/>
                <p:nvPr/>
              </p:nvGrpSpPr>
              <p:grpSpPr>
                <a:xfrm>
                  <a:off x="2017256" y="2966466"/>
                  <a:ext cx="709387" cy="739156"/>
                  <a:chOff x="2017256" y="2966466"/>
                  <a:chExt cx="709387" cy="739156"/>
                </a:xfrm>
              </p:grpSpPr>
              <p:sp>
                <p:nvSpPr>
                  <p:cNvPr id="953" name="Up Arrow 952"/>
                  <p:cNvSpPr/>
                  <p:nvPr/>
                </p:nvSpPr>
                <p:spPr>
                  <a:xfrm rot="10800000">
                    <a:off x="2472390" y="3624997"/>
                    <a:ext cx="80221" cy="8062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54" name="Up Arrow 953"/>
                  <p:cNvSpPr/>
                  <p:nvPr/>
                </p:nvSpPr>
                <p:spPr>
                  <a:xfrm rot="13648897">
                    <a:off x="2642543" y="3243888"/>
                    <a:ext cx="75554" cy="8560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55" name="Up Arrow 954"/>
                  <p:cNvSpPr/>
                  <p:nvPr/>
                </p:nvSpPr>
                <p:spPr>
                  <a:xfrm rot="8051619">
                    <a:off x="2315270" y="3228941"/>
                    <a:ext cx="75554" cy="85605"/>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nvGrpSpPr>
                  <p:cNvPr id="956" name="Group 955"/>
                  <p:cNvGrpSpPr/>
                  <p:nvPr/>
                </p:nvGrpSpPr>
                <p:grpSpPr>
                  <a:xfrm>
                    <a:off x="2017256" y="2966466"/>
                    <a:ext cx="305103" cy="277589"/>
                    <a:chOff x="2017256" y="2966466"/>
                    <a:chExt cx="305103" cy="277589"/>
                  </a:xfrm>
                </p:grpSpPr>
                <p:sp>
                  <p:nvSpPr>
                    <p:cNvPr id="958" name="Rectangle 957"/>
                    <p:cNvSpPr/>
                    <p:nvPr/>
                  </p:nvSpPr>
                  <p:spPr>
                    <a:xfrm rot="7914689">
                      <a:off x="2244570" y="3166266"/>
                      <a:ext cx="75554" cy="8002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59" name="Rectangle 958"/>
                    <p:cNvSpPr/>
                    <p:nvPr/>
                  </p:nvSpPr>
                  <p:spPr>
                    <a:xfrm rot="7914689">
                      <a:off x="2169545" y="3098920"/>
                      <a:ext cx="75554" cy="8002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60" name="Rectangle 959"/>
                    <p:cNvSpPr/>
                    <p:nvPr/>
                  </p:nvSpPr>
                  <p:spPr>
                    <a:xfrm rot="7914689">
                      <a:off x="2094518" y="3031576"/>
                      <a:ext cx="75555" cy="8002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61" name="Rectangle 960"/>
                    <p:cNvSpPr/>
                    <p:nvPr/>
                  </p:nvSpPr>
                  <p:spPr>
                    <a:xfrm rot="7914689">
                      <a:off x="2019491" y="2964231"/>
                      <a:ext cx="75554" cy="8002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sp>
                <p:nvSpPr>
                  <p:cNvPr id="957" name="TextBox 956"/>
                  <p:cNvSpPr txBox="1"/>
                  <p:nvPr/>
                </p:nvSpPr>
                <p:spPr>
                  <a:xfrm>
                    <a:off x="2293490" y="3315539"/>
                    <a:ext cx="433153" cy="200055"/>
                  </a:xfrm>
                  <a:prstGeom prst="rect">
                    <a:avLst/>
                  </a:prstGeom>
                  <a:noFill/>
                </p:spPr>
                <p:txBody>
                  <a:bodyPr wrap="square" rtlCol="0">
                    <a:spAutoFit/>
                  </a:bodyPr>
                  <a:lstStyle/>
                  <a:p>
                    <a:pPr algn="ctr"/>
                    <a:r>
                      <a:rPr lang="en-US" sz="700" b="1" dirty="0" smtClean="0">
                        <a:solidFill>
                          <a:schemeClr val="bg1"/>
                        </a:solidFill>
                        <a:cs typeface="Neo Sans Intel"/>
                      </a:rPr>
                      <a:t>Core</a:t>
                    </a:r>
                    <a:endParaRPr lang="ru-RU" sz="700" b="1" dirty="0" smtClean="0">
                      <a:solidFill>
                        <a:schemeClr val="bg1"/>
                      </a:solidFill>
                      <a:cs typeface="Neo Sans Intel"/>
                    </a:endParaRPr>
                  </a:p>
                </p:txBody>
              </p:sp>
            </p:grpSp>
          </p:grpSp>
          <p:grpSp>
            <p:nvGrpSpPr>
              <p:cNvPr id="820" name="Group 819"/>
              <p:cNvGrpSpPr/>
              <p:nvPr/>
            </p:nvGrpSpPr>
            <p:grpSpPr>
              <a:xfrm>
                <a:off x="2611970" y="3051799"/>
                <a:ext cx="400193" cy="199796"/>
                <a:chOff x="2610761" y="3016322"/>
                <a:chExt cx="572635" cy="285888"/>
              </a:xfrm>
              <a:solidFill>
                <a:schemeClr val="accent5"/>
              </a:solidFill>
            </p:grpSpPr>
            <p:grpSp>
              <p:nvGrpSpPr>
                <p:cNvPr id="931" name="Group 930"/>
                <p:cNvGrpSpPr/>
                <p:nvPr/>
              </p:nvGrpSpPr>
              <p:grpSpPr>
                <a:xfrm rot="2700000">
                  <a:off x="2750764" y="2876319"/>
                  <a:ext cx="80222" cy="360228"/>
                  <a:chOff x="2472391" y="3737431"/>
                  <a:chExt cx="80222" cy="360228"/>
                </a:xfrm>
                <a:grpFill/>
              </p:grpSpPr>
              <p:sp>
                <p:nvSpPr>
                  <p:cNvPr id="947" name="Rectangle 946"/>
                  <p:cNvSpPr/>
                  <p:nvPr/>
                </p:nvSpPr>
                <p:spPr>
                  <a:xfrm rot="10800000">
                    <a:off x="2472391" y="4022290"/>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48" name="Rectangle 947"/>
                  <p:cNvSpPr/>
                  <p:nvPr/>
                </p:nvSpPr>
                <p:spPr>
                  <a:xfrm rot="10800000">
                    <a:off x="2472391" y="3927336"/>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49" name="Rectangle 948"/>
                  <p:cNvSpPr/>
                  <p:nvPr/>
                </p:nvSpPr>
                <p:spPr>
                  <a:xfrm rot="10800000">
                    <a:off x="2472392" y="3832385"/>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50" name="Rectangle 949"/>
                  <p:cNvSpPr/>
                  <p:nvPr/>
                </p:nvSpPr>
                <p:spPr>
                  <a:xfrm rot="10800000">
                    <a:off x="2472391" y="3737431"/>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932" name="Group 931"/>
                <p:cNvGrpSpPr/>
                <p:nvPr/>
              </p:nvGrpSpPr>
              <p:grpSpPr>
                <a:xfrm rot="2700000">
                  <a:off x="2821280" y="2947143"/>
                  <a:ext cx="80222" cy="360228"/>
                  <a:chOff x="2472391" y="3737431"/>
                  <a:chExt cx="80222" cy="360228"/>
                </a:xfrm>
                <a:grpFill/>
              </p:grpSpPr>
              <p:sp>
                <p:nvSpPr>
                  <p:cNvPr id="943" name="Rectangle 942"/>
                  <p:cNvSpPr/>
                  <p:nvPr/>
                </p:nvSpPr>
                <p:spPr>
                  <a:xfrm rot="10800000">
                    <a:off x="2472391" y="4022290"/>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44" name="Rectangle 943"/>
                  <p:cNvSpPr/>
                  <p:nvPr/>
                </p:nvSpPr>
                <p:spPr>
                  <a:xfrm rot="10800000">
                    <a:off x="2472391" y="3927336"/>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45" name="Rectangle 944"/>
                  <p:cNvSpPr/>
                  <p:nvPr/>
                </p:nvSpPr>
                <p:spPr>
                  <a:xfrm rot="10800000">
                    <a:off x="2472392" y="3832385"/>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46" name="Rectangle 945"/>
                  <p:cNvSpPr/>
                  <p:nvPr/>
                </p:nvSpPr>
                <p:spPr>
                  <a:xfrm rot="10800000">
                    <a:off x="2472391" y="3737431"/>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933" name="Group 932"/>
                <p:cNvGrpSpPr/>
                <p:nvPr/>
              </p:nvGrpSpPr>
              <p:grpSpPr>
                <a:xfrm rot="2700000">
                  <a:off x="2893639" y="3016668"/>
                  <a:ext cx="80222" cy="360228"/>
                  <a:chOff x="2472391" y="3737431"/>
                  <a:chExt cx="80222" cy="360228"/>
                </a:xfrm>
                <a:grpFill/>
              </p:grpSpPr>
              <p:sp>
                <p:nvSpPr>
                  <p:cNvPr id="939" name="Rectangle 938"/>
                  <p:cNvSpPr/>
                  <p:nvPr/>
                </p:nvSpPr>
                <p:spPr>
                  <a:xfrm rot="10800000">
                    <a:off x="2472391" y="4022290"/>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40" name="Rectangle 939"/>
                  <p:cNvSpPr/>
                  <p:nvPr/>
                </p:nvSpPr>
                <p:spPr>
                  <a:xfrm rot="10800000">
                    <a:off x="2472391" y="3927336"/>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41" name="Rectangle 940"/>
                  <p:cNvSpPr/>
                  <p:nvPr/>
                </p:nvSpPr>
                <p:spPr>
                  <a:xfrm rot="10800000">
                    <a:off x="2472392" y="3832385"/>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42" name="Rectangle 941"/>
                  <p:cNvSpPr/>
                  <p:nvPr/>
                </p:nvSpPr>
                <p:spPr>
                  <a:xfrm rot="10800000">
                    <a:off x="2472391" y="3737431"/>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934" name="Group 933"/>
                <p:cNvGrpSpPr/>
                <p:nvPr/>
              </p:nvGrpSpPr>
              <p:grpSpPr>
                <a:xfrm rot="2700000">
                  <a:off x="2963171" y="3081985"/>
                  <a:ext cx="80222" cy="360228"/>
                  <a:chOff x="2472391" y="3737431"/>
                  <a:chExt cx="80222" cy="360228"/>
                </a:xfrm>
                <a:grpFill/>
              </p:grpSpPr>
              <p:sp>
                <p:nvSpPr>
                  <p:cNvPr id="935" name="Rectangle 934"/>
                  <p:cNvSpPr/>
                  <p:nvPr/>
                </p:nvSpPr>
                <p:spPr>
                  <a:xfrm rot="10800000">
                    <a:off x="2472391" y="4022290"/>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36" name="Rectangle 935"/>
                  <p:cNvSpPr/>
                  <p:nvPr/>
                </p:nvSpPr>
                <p:spPr>
                  <a:xfrm rot="10800000">
                    <a:off x="2472391" y="3927336"/>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37" name="Rectangle 936"/>
                  <p:cNvSpPr/>
                  <p:nvPr/>
                </p:nvSpPr>
                <p:spPr>
                  <a:xfrm rot="10800000">
                    <a:off x="2472392" y="3832385"/>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38" name="Rectangle 937"/>
                  <p:cNvSpPr/>
                  <p:nvPr/>
                </p:nvSpPr>
                <p:spPr>
                  <a:xfrm rot="10800000">
                    <a:off x="2472391" y="3737431"/>
                    <a:ext cx="80221" cy="75369"/>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grpSp>
            <p:nvGrpSpPr>
              <p:cNvPr id="821" name="Group 820"/>
              <p:cNvGrpSpPr/>
              <p:nvPr/>
            </p:nvGrpSpPr>
            <p:grpSpPr>
              <a:xfrm>
                <a:off x="2379819" y="3736950"/>
                <a:ext cx="268825" cy="258069"/>
                <a:chOff x="2275488" y="3737431"/>
                <a:chExt cx="375242" cy="360229"/>
              </a:xfrm>
            </p:grpSpPr>
            <p:grpSp>
              <p:nvGrpSpPr>
                <p:cNvPr id="822" name="Group 821"/>
                <p:cNvGrpSpPr/>
                <p:nvPr/>
              </p:nvGrpSpPr>
              <p:grpSpPr>
                <a:xfrm>
                  <a:off x="2472168" y="3737431"/>
                  <a:ext cx="80222" cy="360228"/>
                  <a:chOff x="2472391" y="3737431"/>
                  <a:chExt cx="80222" cy="360228"/>
                </a:xfrm>
              </p:grpSpPr>
              <p:sp>
                <p:nvSpPr>
                  <p:cNvPr id="927" name="Rectangle 926"/>
                  <p:cNvSpPr/>
                  <p:nvPr/>
                </p:nvSpPr>
                <p:spPr>
                  <a:xfrm rot="10800000">
                    <a:off x="2472391" y="4022290"/>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28" name="Rectangle 927"/>
                  <p:cNvSpPr/>
                  <p:nvPr/>
                </p:nvSpPr>
                <p:spPr>
                  <a:xfrm rot="10800000">
                    <a:off x="2472391" y="3927336"/>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29" name="Rectangle 928"/>
                  <p:cNvSpPr/>
                  <p:nvPr/>
                </p:nvSpPr>
                <p:spPr>
                  <a:xfrm rot="10800000">
                    <a:off x="2472392" y="3832385"/>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30" name="Rectangle 929"/>
                  <p:cNvSpPr/>
                  <p:nvPr/>
                </p:nvSpPr>
                <p:spPr>
                  <a:xfrm rot="10800000">
                    <a:off x="2472391" y="3737431"/>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823" name="Group 822"/>
                <p:cNvGrpSpPr/>
                <p:nvPr/>
              </p:nvGrpSpPr>
              <p:grpSpPr>
                <a:xfrm>
                  <a:off x="2570508" y="3737431"/>
                  <a:ext cx="80222" cy="360228"/>
                  <a:chOff x="2472391" y="3737431"/>
                  <a:chExt cx="80222" cy="360228"/>
                </a:xfrm>
              </p:grpSpPr>
              <p:sp>
                <p:nvSpPr>
                  <p:cNvPr id="923" name="Rectangle 922"/>
                  <p:cNvSpPr/>
                  <p:nvPr/>
                </p:nvSpPr>
                <p:spPr>
                  <a:xfrm rot="10800000">
                    <a:off x="2472391" y="4022290"/>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24" name="Rectangle 923"/>
                  <p:cNvSpPr/>
                  <p:nvPr/>
                </p:nvSpPr>
                <p:spPr>
                  <a:xfrm rot="10800000">
                    <a:off x="2472391" y="3927336"/>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25" name="Rectangle 924"/>
                  <p:cNvSpPr/>
                  <p:nvPr/>
                </p:nvSpPr>
                <p:spPr>
                  <a:xfrm rot="10800000">
                    <a:off x="2472392" y="3832385"/>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26" name="Rectangle 925"/>
                  <p:cNvSpPr/>
                  <p:nvPr/>
                </p:nvSpPr>
                <p:spPr>
                  <a:xfrm rot="10800000">
                    <a:off x="2472391" y="3737431"/>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824" name="Group 823"/>
                <p:cNvGrpSpPr/>
                <p:nvPr/>
              </p:nvGrpSpPr>
              <p:grpSpPr>
                <a:xfrm>
                  <a:off x="2373828" y="3737432"/>
                  <a:ext cx="80222" cy="360228"/>
                  <a:chOff x="2472391" y="3737431"/>
                  <a:chExt cx="80222" cy="360228"/>
                </a:xfrm>
              </p:grpSpPr>
              <p:sp>
                <p:nvSpPr>
                  <p:cNvPr id="830" name="Rectangle 829"/>
                  <p:cNvSpPr/>
                  <p:nvPr/>
                </p:nvSpPr>
                <p:spPr>
                  <a:xfrm rot="10800000">
                    <a:off x="2472391" y="4022290"/>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831" name="Rectangle 830"/>
                  <p:cNvSpPr/>
                  <p:nvPr/>
                </p:nvSpPr>
                <p:spPr>
                  <a:xfrm rot="10800000">
                    <a:off x="2472391" y="3927336"/>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832" name="Rectangle 831"/>
                  <p:cNvSpPr/>
                  <p:nvPr/>
                </p:nvSpPr>
                <p:spPr>
                  <a:xfrm rot="10800000">
                    <a:off x="2472392" y="3832385"/>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22" name="Rectangle 921"/>
                  <p:cNvSpPr/>
                  <p:nvPr/>
                </p:nvSpPr>
                <p:spPr>
                  <a:xfrm rot="10800000">
                    <a:off x="2472391" y="3737431"/>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825" name="Group 824"/>
                <p:cNvGrpSpPr/>
                <p:nvPr/>
              </p:nvGrpSpPr>
              <p:grpSpPr>
                <a:xfrm>
                  <a:off x="2275488" y="3737431"/>
                  <a:ext cx="80222" cy="360228"/>
                  <a:chOff x="2472391" y="3737431"/>
                  <a:chExt cx="80222" cy="360228"/>
                </a:xfrm>
              </p:grpSpPr>
              <p:sp>
                <p:nvSpPr>
                  <p:cNvPr id="826" name="Rectangle 825"/>
                  <p:cNvSpPr/>
                  <p:nvPr/>
                </p:nvSpPr>
                <p:spPr>
                  <a:xfrm rot="10800000">
                    <a:off x="2472391" y="4022290"/>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827" name="Rectangle 826"/>
                  <p:cNvSpPr/>
                  <p:nvPr/>
                </p:nvSpPr>
                <p:spPr>
                  <a:xfrm rot="10800000">
                    <a:off x="2472391" y="3927336"/>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828" name="Rectangle 827"/>
                  <p:cNvSpPr/>
                  <p:nvPr/>
                </p:nvSpPr>
                <p:spPr>
                  <a:xfrm rot="10800000">
                    <a:off x="2472392" y="3832385"/>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829" name="Rectangle 828"/>
                  <p:cNvSpPr/>
                  <p:nvPr/>
                </p:nvSpPr>
                <p:spPr>
                  <a:xfrm rot="10800000">
                    <a:off x="2472391" y="3737431"/>
                    <a:ext cx="80221" cy="75369"/>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grpSp>
      </p:grpSp>
    </p:spTree>
    <p:extLst>
      <p:ext uri="{BB962C8B-B14F-4D97-AF65-F5344CB8AC3E}">
        <p14:creationId xmlns:p14="http://schemas.microsoft.com/office/powerpoint/2010/main" val="169970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
                                            <p:txEl>
                                              <p:pRg st="1" end="1"/>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2">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 calcmode="lin" valueType="num">
                                      <p:cBhvr>
                                        <p:cTn id="24"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2">
                                            <p:txEl>
                                              <p:pRg st="3" end="3"/>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 calcmode="lin" valueType="num">
                                      <p:cBhvr>
                                        <p:cTn id="36"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2">
                                            <p:txEl>
                                              <p:pRg st="5" end="5"/>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 calcmode="lin" valueType="num">
                                      <p:cBhvr>
                                        <p:cTn id="41"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2">
                                            <p:txEl>
                                              <p:pRg st="6" end="6"/>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 calcmode="lin" valueType="num">
                                      <p:cBhvr>
                                        <p:cTn id="46"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47"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48" dur="500"/>
                                        <p:tgtEl>
                                          <p:spTgt spid="2">
                                            <p:txEl>
                                              <p:pRg st="7" end="7"/>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 calcmode="lin" valueType="num">
                                      <p:cBhvr>
                                        <p:cTn id="51"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52" dur="500" fill="hold"/>
                                        <p:tgtEl>
                                          <p:spTgt spid="2">
                                            <p:txEl>
                                              <p:pRg st="8" end="8"/>
                                            </p:txEl>
                                          </p:spTgt>
                                        </p:tgtEl>
                                        <p:attrNameLst>
                                          <p:attrName>ppt_h</p:attrName>
                                        </p:attrNameLst>
                                      </p:cBhvr>
                                      <p:tavLst>
                                        <p:tav tm="0">
                                          <p:val>
                                            <p:fltVal val="0"/>
                                          </p:val>
                                        </p:tav>
                                        <p:tav tm="100000">
                                          <p:val>
                                            <p:strVal val="#ppt_h"/>
                                          </p:val>
                                        </p:tav>
                                      </p:tavLst>
                                    </p:anim>
                                    <p:animEffect transition="in" filter="fade">
                                      <p:cBhvr>
                                        <p:cTn id="53" dur="500"/>
                                        <p:tgtEl>
                                          <p:spTgt spid="2">
                                            <p:txEl>
                                              <p:pRg st="8" end="8"/>
                                            </p:txEl>
                                          </p:spTgt>
                                        </p:tgtEl>
                                      </p:cBhvr>
                                    </p:animEffect>
                                  </p:childTnLst>
                                </p:cTn>
                              </p:par>
                              <p:par>
                                <p:cTn id="54" presetID="53" presetClass="entr" presetSubtype="16"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2">
                                            <p:txEl>
                                              <p:pRg st="10" end="10"/>
                                            </p:txEl>
                                          </p:spTgt>
                                        </p:tgtEl>
                                        <p:attrNameLst>
                                          <p:attrName>style.visibility</p:attrName>
                                        </p:attrNameLst>
                                      </p:cBhvr>
                                      <p:to>
                                        <p:strVal val="visible"/>
                                      </p:to>
                                    </p:set>
                                    <p:anim calcmode="lin" valueType="num">
                                      <p:cBhvr>
                                        <p:cTn id="63" dur="5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64" dur="500" fill="hold"/>
                                        <p:tgtEl>
                                          <p:spTgt spid="2">
                                            <p:txEl>
                                              <p:pRg st="10" end="10"/>
                                            </p:txEl>
                                          </p:spTgt>
                                        </p:tgtEl>
                                        <p:attrNameLst>
                                          <p:attrName>ppt_h</p:attrName>
                                        </p:attrNameLst>
                                      </p:cBhvr>
                                      <p:tavLst>
                                        <p:tav tm="0">
                                          <p:val>
                                            <p:fltVal val="0"/>
                                          </p:val>
                                        </p:tav>
                                        <p:tav tm="100000">
                                          <p:val>
                                            <p:strVal val="#ppt_h"/>
                                          </p:val>
                                        </p:tav>
                                      </p:tavLst>
                                    </p:anim>
                                    <p:animEffect transition="in" filter="fade">
                                      <p:cBhvr>
                                        <p:cTn id="65" dur="500"/>
                                        <p:tgtEl>
                                          <p:spTgt spid="2">
                                            <p:txEl>
                                              <p:pRg st="10" end="10"/>
                                            </p:txEl>
                                          </p:spTgt>
                                        </p:tgtEl>
                                      </p:cBhvr>
                                    </p:animEffect>
                                  </p:childTnLst>
                                </p:cTn>
                              </p:par>
                              <p:par>
                                <p:cTn id="66" presetID="53" presetClass="entr" presetSubtype="16" fill="hold" nodeType="withEffect">
                                  <p:stCondLst>
                                    <p:cond delay="0"/>
                                  </p:stCondLst>
                                  <p:childTnLst>
                                    <p:set>
                                      <p:cBhvr>
                                        <p:cTn id="67" dur="1" fill="hold">
                                          <p:stCondLst>
                                            <p:cond delay="0"/>
                                          </p:stCondLst>
                                        </p:cTn>
                                        <p:tgtEl>
                                          <p:spTgt spid="2">
                                            <p:txEl>
                                              <p:pRg st="11" end="11"/>
                                            </p:txEl>
                                          </p:spTgt>
                                        </p:tgtEl>
                                        <p:attrNameLst>
                                          <p:attrName>style.visibility</p:attrName>
                                        </p:attrNameLst>
                                      </p:cBhvr>
                                      <p:to>
                                        <p:strVal val="visible"/>
                                      </p:to>
                                    </p:set>
                                    <p:anim calcmode="lin" valueType="num">
                                      <p:cBhvr>
                                        <p:cTn id="68" dur="500" fill="hold"/>
                                        <p:tgtEl>
                                          <p:spTgt spid="2">
                                            <p:txEl>
                                              <p:pRg st="11" end="11"/>
                                            </p:txEl>
                                          </p:spTgt>
                                        </p:tgtEl>
                                        <p:attrNameLst>
                                          <p:attrName>ppt_w</p:attrName>
                                        </p:attrNameLst>
                                      </p:cBhvr>
                                      <p:tavLst>
                                        <p:tav tm="0">
                                          <p:val>
                                            <p:fltVal val="0"/>
                                          </p:val>
                                        </p:tav>
                                        <p:tav tm="100000">
                                          <p:val>
                                            <p:strVal val="#ppt_w"/>
                                          </p:val>
                                        </p:tav>
                                      </p:tavLst>
                                    </p:anim>
                                    <p:anim calcmode="lin" valueType="num">
                                      <p:cBhvr>
                                        <p:cTn id="69" dur="500" fill="hold"/>
                                        <p:tgtEl>
                                          <p:spTgt spid="2">
                                            <p:txEl>
                                              <p:pRg st="11" end="11"/>
                                            </p:txEl>
                                          </p:spTgt>
                                        </p:tgtEl>
                                        <p:attrNameLst>
                                          <p:attrName>ppt_h</p:attrName>
                                        </p:attrNameLst>
                                      </p:cBhvr>
                                      <p:tavLst>
                                        <p:tav tm="0">
                                          <p:val>
                                            <p:fltVal val="0"/>
                                          </p:val>
                                        </p:tav>
                                        <p:tav tm="100000">
                                          <p:val>
                                            <p:strVal val="#ppt_h"/>
                                          </p:val>
                                        </p:tav>
                                      </p:tavLst>
                                    </p:anim>
                                    <p:animEffect transition="in" filter="fade">
                                      <p:cBhvr>
                                        <p:cTn id="70" dur="500"/>
                                        <p:tgtEl>
                                          <p:spTgt spid="2">
                                            <p:txEl>
                                              <p:pRg st="11" end="11"/>
                                            </p:txEl>
                                          </p:spTgt>
                                        </p:tgtEl>
                                      </p:cBhvr>
                                    </p:animEffect>
                                  </p:childTnLst>
                                </p:cTn>
                              </p:par>
                              <p:par>
                                <p:cTn id="71" presetID="53" presetClass="entr" presetSubtype="16" fill="hold" nodeType="with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p:cTn id="73" dur="500" fill="hold"/>
                                        <p:tgtEl>
                                          <p:spTgt spid="6"/>
                                        </p:tgtEl>
                                        <p:attrNameLst>
                                          <p:attrName>ppt_w</p:attrName>
                                        </p:attrNameLst>
                                      </p:cBhvr>
                                      <p:tavLst>
                                        <p:tav tm="0">
                                          <p:val>
                                            <p:fltVal val="0"/>
                                          </p:val>
                                        </p:tav>
                                        <p:tav tm="100000">
                                          <p:val>
                                            <p:strVal val="#ppt_w"/>
                                          </p:val>
                                        </p:tav>
                                      </p:tavLst>
                                    </p:anim>
                                    <p:anim calcmode="lin" valueType="num">
                                      <p:cBhvr>
                                        <p:cTn id="74" dur="500" fill="hold"/>
                                        <p:tgtEl>
                                          <p:spTgt spid="6"/>
                                        </p:tgtEl>
                                        <p:attrNameLst>
                                          <p:attrName>ppt_h</p:attrName>
                                        </p:attrNameLst>
                                      </p:cBhvr>
                                      <p:tavLst>
                                        <p:tav tm="0">
                                          <p:val>
                                            <p:fltVal val="0"/>
                                          </p:val>
                                        </p:tav>
                                        <p:tav tm="100000">
                                          <p:val>
                                            <p:strVal val="#ppt_h"/>
                                          </p:val>
                                        </p:tav>
                                      </p:tavLst>
                                    </p:anim>
                                    <p:animEffect transition="in" filter="fade">
                                      <p:cBhvr>
                                        <p:cTn id="7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14</a:t>
            </a:fld>
            <a:endParaRPr lang="en-US" dirty="0"/>
          </a:p>
        </p:txBody>
      </p:sp>
      <p:sp>
        <p:nvSpPr>
          <p:cNvPr id="4" name="Title 3"/>
          <p:cNvSpPr>
            <a:spLocks noGrp="1"/>
          </p:cNvSpPr>
          <p:nvPr>
            <p:ph type="title"/>
          </p:nvPr>
        </p:nvSpPr>
        <p:spPr/>
        <p:txBody>
          <a:bodyPr/>
          <a:lstStyle/>
          <a:p>
            <a:r>
              <a:rPr lang="en-US" dirty="0" smtClean="0"/>
              <a:t>SIMD: How to Use</a:t>
            </a:r>
            <a:endParaRPr lang="ru-RU" dirty="0"/>
          </a:p>
        </p:txBody>
      </p:sp>
      <p:sp>
        <p:nvSpPr>
          <p:cNvPr id="7" name="Content Placeholder 4"/>
          <p:cNvSpPr txBox="1">
            <a:spLocks/>
          </p:cNvSpPr>
          <p:nvPr/>
        </p:nvSpPr>
        <p:spPr>
          <a:xfrm>
            <a:off x="5401980" y="1830400"/>
            <a:ext cx="2778352" cy="1615827"/>
          </a:xfrm>
          <a:prstGeom prst="rect">
            <a:avLst/>
          </a:prstGeom>
          <a:solidFill>
            <a:schemeClr val="accent6">
              <a:lumMod val="40000"/>
              <a:lumOff val="60000"/>
            </a:schemeClr>
          </a:solidFill>
          <a:ln w="9525" cap="flat" cmpd="sng" algn="ctr">
            <a:solidFill>
              <a:schemeClr val="tx1">
                <a:lumMod val="95000"/>
                <a:lumOff val="5000"/>
              </a:schemeClr>
            </a:solidFill>
            <a:prstDash val="solid"/>
          </a:ln>
          <a:effectLst/>
        </p:spPr>
        <p:style>
          <a:lnRef idx="1">
            <a:schemeClr val="dk1"/>
          </a:lnRef>
          <a:fillRef idx="2">
            <a:schemeClr val="dk1"/>
          </a:fillRef>
          <a:effectRef idx="1">
            <a:schemeClr val="dk1"/>
          </a:effectRef>
          <a:fontRef idx="minor">
            <a:schemeClr val="dk1"/>
          </a:fontRef>
        </p:style>
        <p:txBody>
          <a:bodyPr vert="horz" wrap="square" lIns="137160" tIns="91440" rIns="45720" bIns="91440" rtlCol="0">
            <a:sp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chemeClr val="dk1"/>
                </a:solidFill>
                <a:latin typeface="+mn-lt"/>
                <a:ea typeface="+mn-ea"/>
                <a:cs typeface="+mn-cs"/>
              </a:defRPr>
            </a:lvl1pPr>
            <a:lvl2pPr marL="225425" indent="-225425" algn="l" defTabSz="457200" rtl="0" eaLnBrk="1" latinLnBrk="0" hangingPunct="1">
              <a:spcBef>
                <a:spcPts val="1200"/>
              </a:spcBef>
              <a:buFont typeface="Wingdings" charset="2"/>
              <a:buChar char="§"/>
              <a:defRPr sz="2200" kern="1200" baseline="0">
                <a:solidFill>
                  <a:schemeClr val="dk1"/>
                </a:solidFill>
                <a:latin typeface="+mn-lt"/>
                <a:ea typeface="+mn-ea"/>
                <a:cs typeface="+mn-cs"/>
              </a:defRPr>
            </a:lvl2pPr>
            <a:lvl3pPr marL="571500" indent="-228600" algn="l" defTabSz="457200" rtl="0" eaLnBrk="1" latinLnBrk="0" hangingPunct="1">
              <a:spcBef>
                <a:spcPts val="800"/>
              </a:spcBef>
              <a:buFont typeface="Wingdings" charset="2"/>
              <a:buChar char="§"/>
              <a:defRPr sz="2200" kern="1200">
                <a:solidFill>
                  <a:schemeClr val="dk1"/>
                </a:solidFill>
                <a:latin typeface="+mn-lt"/>
                <a:ea typeface="+mn-ea"/>
                <a:cs typeface="+mn-cs"/>
              </a:defRPr>
            </a:lvl3pPr>
            <a:lvl4pPr marL="969963" indent="-228600" algn="l" defTabSz="457200" rtl="0" eaLnBrk="1" latinLnBrk="0" hangingPunct="1">
              <a:spcBef>
                <a:spcPct val="20000"/>
              </a:spcBef>
              <a:buFont typeface="Arial"/>
              <a:buChar char="–"/>
              <a:defRPr sz="1600" kern="1200">
                <a:solidFill>
                  <a:schemeClr val="dk1"/>
                </a:solidFill>
                <a:latin typeface="+mn-lt"/>
                <a:ea typeface="+mn-ea"/>
                <a:cs typeface="+mn-cs"/>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a:lnSpc>
                <a:spcPct val="75000"/>
              </a:lnSpc>
              <a:spcBef>
                <a:spcPts val="600"/>
              </a:spcBef>
              <a:defRPr/>
            </a:pPr>
            <a:r>
              <a:rPr lang="en-US" sz="1200" dirty="0" smtClean="0"/>
              <a:t>…</a:t>
            </a:r>
          </a:p>
          <a:p>
            <a:pPr>
              <a:lnSpc>
                <a:spcPct val="75000"/>
              </a:lnSpc>
              <a:spcBef>
                <a:spcPts val="600"/>
              </a:spcBef>
              <a:defRPr/>
            </a:pPr>
            <a:r>
              <a:rPr lang="en-US" sz="1200" dirty="0" smtClean="0"/>
              <a:t>float *A, *B, *C;</a:t>
            </a:r>
          </a:p>
          <a:p>
            <a:pPr>
              <a:lnSpc>
                <a:spcPct val="75000"/>
              </a:lnSpc>
              <a:spcBef>
                <a:spcPts val="600"/>
              </a:spcBef>
              <a:defRPr/>
            </a:pPr>
            <a:r>
              <a:rPr lang="en-US" sz="1200" dirty="0" smtClean="0"/>
              <a:t>...</a:t>
            </a:r>
          </a:p>
          <a:p>
            <a:pPr>
              <a:lnSpc>
                <a:spcPct val="75000"/>
              </a:lnSpc>
              <a:spcBef>
                <a:spcPts val="600"/>
              </a:spcBef>
              <a:defRPr/>
            </a:pPr>
            <a:r>
              <a:rPr lang="en-US" sz="1200" b="1" dirty="0" smtClean="0"/>
              <a:t>#pragma </a:t>
            </a:r>
            <a:r>
              <a:rPr lang="en-US" sz="1200" b="1" dirty="0" err="1" smtClean="0"/>
              <a:t>omp</a:t>
            </a:r>
            <a:r>
              <a:rPr lang="en-US" sz="1200" b="1" dirty="0" smtClean="0"/>
              <a:t> </a:t>
            </a:r>
            <a:r>
              <a:rPr lang="en-US" sz="1200" b="1" dirty="0" err="1" smtClean="0"/>
              <a:t>simd</a:t>
            </a:r>
            <a:endParaRPr lang="en-US" sz="1200" b="1" dirty="0" smtClean="0"/>
          </a:p>
          <a:p>
            <a:pPr>
              <a:lnSpc>
                <a:spcPct val="75000"/>
              </a:lnSpc>
              <a:spcBef>
                <a:spcPts val="600"/>
              </a:spcBef>
              <a:defRPr/>
            </a:pPr>
            <a:r>
              <a:rPr lang="en-US" sz="1200" dirty="0" smtClean="0"/>
              <a:t>for(</a:t>
            </a:r>
            <a:r>
              <a:rPr lang="en-US" sz="1200" dirty="0" err="1" smtClean="0"/>
              <a:t>int</a:t>
            </a:r>
            <a:r>
              <a:rPr lang="en-US" sz="1200" dirty="0" smtClean="0"/>
              <a:t> </a:t>
            </a:r>
            <a:r>
              <a:rPr lang="en-US" sz="1200" dirty="0" err="1" smtClean="0"/>
              <a:t>i</a:t>
            </a:r>
            <a:r>
              <a:rPr lang="en-US" sz="1200" dirty="0" smtClean="0"/>
              <a:t>…)</a:t>
            </a:r>
          </a:p>
          <a:p>
            <a:pPr>
              <a:lnSpc>
                <a:spcPct val="75000"/>
              </a:lnSpc>
              <a:spcBef>
                <a:spcPts val="600"/>
              </a:spcBef>
              <a:defRPr/>
            </a:pPr>
            <a:r>
              <a:rPr lang="en-US" sz="1200" dirty="0" smtClean="0">
                <a:cs typeface="Courier New" panose="02070309020205020404" pitchFamily="49" charset="0"/>
              </a:rPr>
              <a:t>  C[</a:t>
            </a:r>
            <a:r>
              <a:rPr lang="en-US" sz="1200" dirty="0" err="1" smtClean="0">
                <a:cs typeface="Courier New" panose="02070309020205020404" pitchFamily="49" charset="0"/>
              </a:rPr>
              <a:t>i</a:t>
            </a:r>
            <a:r>
              <a:rPr lang="en-US" sz="1200" dirty="0" smtClean="0">
                <a:cs typeface="Courier New" panose="02070309020205020404" pitchFamily="49" charset="0"/>
              </a:rPr>
              <a:t>] = A[</a:t>
            </a:r>
            <a:r>
              <a:rPr lang="en-US" sz="1200" dirty="0" err="1" smtClean="0">
                <a:cs typeface="Courier New" panose="02070309020205020404" pitchFamily="49" charset="0"/>
              </a:rPr>
              <a:t>i</a:t>
            </a:r>
            <a:r>
              <a:rPr lang="en-US" sz="1200" dirty="0" smtClean="0">
                <a:cs typeface="Courier New" panose="02070309020205020404" pitchFamily="49" charset="0"/>
              </a:rPr>
              <a:t>] + B[</a:t>
            </a:r>
            <a:r>
              <a:rPr lang="en-US" sz="1200" dirty="0" err="1" smtClean="0">
                <a:cs typeface="Courier New" panose="02070309020205020404" pitchFamily="49" charset="0"/>
              </a:rPr>
              <a:t>i</a:t>
            </a:r>
            <a:r>
              <a:rPr lang="en-US" sz="1200" dirty="0" smtClean="0">
                <a:cs typeface="Courier New" panose="02070309020205020404" pitchFamily="49" charset="0"/>
              </a:rPr>
              <a:t>];</a:t>
            </a:r>
          </a:p>
          <a:p>
            <a:pPr>
              <a:lnSpc>
                <a:spcPct val="75000"/>
              </a:lnSpc>
              <a:spcBef>
                <a:spcPts val="600"/>
              </a:spcBef>
              <a:defRPr/>
            </a:pPr>
            <a:r>
              <a:rPr lang="en-US" sz="1200" b="1" dirty="0">
                <a:solidFill>
                  <a:schemeClr val="accent1"/>
                </a:solidFill>
              </a:rPr>
              <a:t>$&gt; clang </a:t>
            </a:r>
            <a:r>
              <a:rPr lang="en-US" sz="1200" b="1" dirty="0" smtClean="0">
                <a:solidFill>
                  <a:schemeClr val="accent1"/>
                </a:solidFill>
              </a:rPr>
              <a:t>–O2 –</a:t>
            </a:r>
            <a:r>
              <a:rPr lang="en-US" sz="1200" b="1" dirty="0" err="1" smtClean="0">
                <a:solidFill>
                  <a:schemeClr val="accent1"/>
                </a:solidFill>
              </a:rPr>
              <a:t>Xclang</a:t>
            </a:r>
            <a:r>
              <a:rPr lang="en-US" sz="1200" b="1" dirty="0" smtClean="0">
                <a:solidFill>
                  <a:schemeClr val="accent1"/>
                </a:solidFill>
              </a:rPr>
              <a:t> </a:t>
            </a:r>
            <a:r>
              <a:rPr lang="en-US" sz="1200" b="1" dirty="0">
                <a:solidFill>
                  <a:schemeClr val="accent1"/>
                </a:solidFill>
              </a:rPr>
              <a:t>– </a:t>
            </a:r>
            <a:r>
              <a:rPr lang="en-US" sz="1200" b="1" dirty="0" err="1" smtClean="0">
                <a:solidFill>
                  <a:schemeClr val="accent1"/>
                </a:solidFill>
              </a:rPr>
              <a:t>fopenmp</a:t>
            </a:r>
            <a:r>
              <a:rPr lang="en-US" sz="1200" b="1" dirty="0" smtClean="0">
                <a:solidFill>
                  <a:schemeClr val="accent1"/>
                </a:solidFill>
              </a:rPr>
              <a:t>=…</a:t>
            </a:r>
            <a:endParaRPr lang="en-US" sz="1200" dirty="0" smtClean="0">
              <a:cs typeface="Courier New" panose="02070309020205020404" pitchFamily="49" charset="0"/>
            </a:endParaRPr>
          </a:p>
        </p:txBody>
      </p:sp>
      <p:sp>
        <p:nvSpPr>
          <p:cNvPr id="10" name="Rounded Rectangle 9"/>
          <p:cNvSpPr/>
          <p:nvPr/>
        </p:nvSpPr>
        <p:spPr>
          <a:xfrm rot="16200000">
            <a:off x="4299219" y="2448699"/>
            <a:ext cx="1615826" cy="360000"/>
          </a:xfrm>
          <a:prstGeom prst="roundRect">
            <a:avLst>
              <a:gd name="adj" fmla="val 2483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t>Explicit</a:t>
            </a:r>
            <a:endParaRPr lang="ru-RU" sz="2200" dirty="0"/>
          </a:p>
        </p:txBody>
      </p:sp>
      <p:sp>
        <p:nvSpPr>
          <p:cNvPr id="9" name="Rounded Rectangle 8"/>
          <p:cNvSpPr/>
          <p:nvPr/>
        </p:nvSpPr>
        <p:spPr>
          <a:xfrm rot="16200000">
            <a:off x="3644914" y="4759276"/>
            <a:ext cx="2924436" cy="360000"/>
          </a:xfrm>
          <a:prstGeom prst="roundRect">
            <a:avLst>
              <a:gd name="adj" fmla="val 2483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t>Manual</a:t>
            </a:r>
            <a:endParaRPr lang="ru-RU" sz="2200" dirty="0"/>
          </a:p>
        </p:txBody>
      </p:sp>
      <p:sp>
        <p:nvSpPr>
          <p:cNvPr id="11" name="Content Placeholder 4"/>
          <p:cNvSpPr txBox="1">
            <a:spLocks/>
          </p:cNvSpPr>
          <p:nvPr/>
        </p:nvSpPr>
        <p:spPr>
          <a:xfrm>
            <a:off x="5401980" y="397687"/>
            <a:ext cx="2769215" cy="1400383"/>
          </a:xfrm>
          <a:prstGeom prst="rect">
            <a:avLst/>
          </a:prstGeom>
          <a:solidFill>
            <a:schemeClr val="accent6">
              <a:lumMod val="40000"/>
              <a:lumOff val="60000"/>
            </a:schemeClr>
          </a:solidFill>
          <a:ln w="9525" cap="flat" cmpd="sng" algn="ctr">
            <a:solidFill>
              <a:schemeClr val="tx1">
                <a:lumMod val="95000"/>
                <a:lumOff val="5000"/>
              </a:schemeClr>
            </a:solidFill>
            <a:prstDash val="solid"/>
          </a:ln>
          <a:effectLst/>
        </p:spPr>
        <p:style>
          <a:lnRef idx="1">
            <a:schemeClr val="dk1"/>
          </a:lnRef>
          <a:fillRef idx="2">
            <a:schemeClr val="dk1"/>
          </a:fillRef>
          <a:effectRef idx="1">
            <a:schemeClr val="dk1"/>
          </a:effectRef>
          <a:fontRef idx="minor">
            <a:schemeClr val="dk1"/>
          </a:fontRef>
        </p:style>
        <p:txBody>
          <a:bodyPr vert="horz" wrap="square" lIns="137160" tIns="91440" rIns="45720" bIns="91440" rtlCol="0">
            <a:sp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chemeClr val="dk1"/>
                </a:solidFill>
                <a:latin typeface="+mn-lt"/>
                <a:ea typeface="+mn-ea"/>
                <a:cs typeface="+mn-cs"/>
              </a:defRPr>
            </a:lvl1pPr>
            <a:lvl2pPr marL="225425" indent="-225425" algn="l" defTabSz="457200" rtl="0" eaLnBrk="1" latinLnBrk="0" hangingPunct="1">
              <a:spcBef>
                <a:spcPts val="1200"/>
              </a:spcBef>
              <a:buFont typeface="Wingdings" charset="2"/>
              <a:buChar char="§"/>
              <a:defRPr sz="2200" kern="1200" baseline="0">
                <a:solidFill>
                  <a:schemeClr val="dk1"/>
                </a:solidFill>
                <a:latin typeface="+mn-lt"/>
                <a:ea typeface="+mn-ea"/>
                <a:cs typeface="+mn-cs"/>
              </a:defRPr>
            </a:lvl2pPr>
            <a:lvl3pPr marL="571500" indent="-228600" algn="l" defTabSz="457200" rtl="0" eaLnBrk="1" latinLnBrk="0" hangingPunct="1">
              <a:spcBef>
                <a:spcPts val="800"/>
              </a:spcBef>
              <a:buFont typeface="Wingdings" charset="2"/>
              <a:buChar char="§"/>
              <a:defRPr sz="2200" kern="1200">
                <a:solidFill>
                  <a:schemeClr val="dk1"/>
                </a:solidFill>
                <a:latin typeface="+mn-lt"/>
                <a:ea typeface="+mn-ea"/>
                <a:cs typeface="+mn-cs"/>
              </a:defRPr>
            </a:lvl3pPr>
            <a:lvl4pPr marL="969963" indent="-228600" algn="l" defTabSz="457200" rtl="0" eaLnBrk="1" latinLnBrk="0" hangingPunct="1">
              <a:spcBef>
                <a:spcPct val="20000"/>
              </a:spcBef>
              <a:buFont typeface="Arial"/>
              <a:buChar char="–"/>
              <a:defRPr sz="1600" kern="1200">
                <a:solidFill>
                  <a:schemeClr val="dk1"/>
                </a:solidFill>
                <a:latin typeface="+mn-lt"/>
                <a:ea typeface="+mn-ea"/>
                <a:cs typeface="+mn-cs"/>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a:lnSpc>
                <a:spcPct val="75000"/>
              </a:lnSpc>
              <a:spcBef>
                <a:spcPts val="600"/>
              </a:spcBef>
              <a:defRPr/>
            </a:pPr>
            <a:r>
              <a:rPr lang="en-US" sz="1200" dirty="0" smtClean="0"/>
              <a:t>…</a:t>
            </a:r>
          </a:p>
          <a:p>
            <a:pPr>
              <a:lnSpc>
                <a:spcPct val="75000"/>
              </a:lnSpc>
              <a:spcBef>
                <a:spcPts val="600"/>
              </a:spcBef>
              <a:defRPr/>
            </a:pPr>
            <a:r>
              <a:rPr lang="en-US" sz="1200" dirty="0" smtClean="0"/>
              <a:t>float *A, *B, *C;</a:t>
            </a:r>
          </a:p>
          <a:p>
            <a:pPr>
              <a:lnSpc>
                <a:spcPct val="75000"/>
              </a:lnSpc>
              <a:spcBef>
                <a:spcPts val="600"/>
              </a:spcBef>
              <a:defRPr/>
            </a:pPr>
            <a:r>
              <a:rPr lang="en-US" sz="1200" dirty="0" smtClean="0"/>
              <a:t>...</a:t>
            </a:r>
          </a:p>
          <a:p>
            <a:pPr>
              <a:lnSpc>
                <a:spcPct val="75000"/>
              </a:lnSpc>
              <a:spcBef>
                <a:spcPts val="600"/>
              </a:spcBef>
              <a:defRPr/>
            </a:pPr>
            <a:r>
              <a:rPr lang="en-US" sz="1200" dirty="0" smtClean="0"/>
              <a:t>for(</a:t>
            </a:r>
            <a:r>
              <a:rPr lang="en-US" sz="1200" dirty="0" err="1" smtClean="0"/>
              <a:t>int</a:t>
            </a:r>
            <a:r>
              <a:rPr lang="en-US" sz="1200" dirty="0" smtClean="0"/>
              <a:t> </a:t>
            </a:r>
            <a:r>
              <a:rPr lang="en-US" sz="1200" dirty="0" err="1" smtClean="0"/>
              <a:t>i</a:t>
            </a:r>
            <a:r>
              <a:rPr lang="en-US" sz="1200" dirty="0" smtClean="0"/>
              <a:t>…)</a:t>
            </a:r>
          </a:p>
          <a:p>
            <a:pPr>
              <a:lnSpc>
                <a:spcPct val="75000"/>
              </a:lnSpc>
              <a:spcBef>
                <a:spcPts val="600"/>
              </a:spcBef>
              <a:defRPr/>
            </a:pPr>
            <a:r>
              <a:rPr lang="en-US" sz="1200" dirty="0" smtClean="0">
                <a:cs typeface="Courier New" panose="02070309020205020404" pitchFamily="49" charset="0"/>
              </a:rPr>
              <a:t>  C[</a:t>
            </a:r>
            <a:r>
              <a:rPr lang="en-US" sz="1200" dirty="0" err="1" smtClean="0">
                <a:cs typeface="Courier New" panose="02070309020205020404" pitchFamily="49" charset="0"/>
              </a:rPr>
              <a:t>i</a:t>
            </a:r>
            <a:r>
              <a:rPr lang="en-US" sz="1200" dirty="0" smtClean="0">
                <a:cs typeface="Courier New" panose="02070309020205020404" pitchFamily="49" charset="0"/>
              </a:rPr>
              <a:t>] = A[</a:t>
            </a:r>
            <a:r>
              <a:rPr lang="en-US" sz="1200" dirty="0" err="1" smtClean="0">
                <a:cs typeface="Courier New" panose="02070309020205020404" pitchFamily="49" charset="0"/>
              </a:rPr>
              <a:t>i</a:t>
            </a:r>
            <a:r>
              <a:rPr lang="en-US" sz="1200" dirty="0" smtClean="0">
                <a:cs typeface="Courier New" panose="02070309020205020404" pitchFamily="49" charset="0"/>
              </a:rPr>
              <a:t>] + B[</a:t>
            </a:r>
            <a:r>
              <a:rPr lang="en-US" sz="1200" dirty="0" err="1" smtClean="0">
                <a:cs typeface="Courier New" panose="02070309020205020404" pitchFamily="49" charset="0"/>
              </a:rPr>
              <a:t>i</a:t>
            </a:r>
            <a:r>
              <a:rPr lang="en-US" sz="1200" dirty="0" smtClean="0">
                <a:cs typeface="Courier New" panose="02070309020205020404" pitchFamily="49" charset="0"/>
              </a:rPr>
              <a:t>];</a:t>
            </a:r>
          </a:p>
          <a:p>
            <a:pPr>
              <a:lnSpc>
                <a:spcPct val="75000"/>
              </a:lnSpc>
              <a:spcBef>
                <a:spcPts val="600"/>
              </a:spcBef>
              <a:defRPr/>
            </a:pPr>
            <a:r>
              <a:rPr lang="en-US" sz="1200" b="1" dirty="0">
                <a:solidFill>
                  <a:schemeClr val="accent1"/>
                </a:solidFill>
              </a:rPr>
              <a:t>$&gt; clang </a:t>
            </a:r>
            <a:r>
              <a:rPr lang="en-US" sz="1200" b="1" dirty="0" smtClean="0">
                <a:solidFill>
                  <a:schemeClr val="accent1"/>
                </a:solidFill>
              </a:rPr>
              <a:t>–O2 …</a:t>
            </a:r>
            <a:endParaRPr lang="en-US" sz="1200" dirty="0" smtClean="0">
              <a:cs typeface="Courier New" panose="02070309020205020404" pitchFamily="49" charset="0"/>
            </a:endParaRPr>
          </a:p>
        </p:txBody>
      </p:sp>
      <p:sp>
        <p:nvSpPr>
          <p:cNvPr id="12" name="Rounded Rectangle 11"/>
          <p:cNvSpPr/>
          <p:nvPr/>
        </p:nvSpPr>
        <p:spPr>
          <a:xfrm rot="16200000">
            <a:off x="4406941" y="900149"/>
            <a:ext cx="1400382" cy="360000"/>
          </a:xfrm>
          <a:prstGeom prst="roundRect">
            <a:avLst>
              <a:gd name="adj" fmla="val 2483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t>Auto</a:t>
            </a:r>
            <a:endParaRPr lang="ru-RU" sz="2200" dirty="0"/>
          </a:p>
        </p:txBody>
      </p:sp>
      <p:sp>
        <p:nvSpPr>
          <p:cNvPr id="18" name="TextBox 17"/>
          <p:cNvSpPr txBox="1"/>
          <p:nvPr/>
        </p:nvSpPr>
        <p:spPr>
          <a:xfrm>
            <a:off x="723490" y="1184432"/>
            <a:ext cx="3414820" cy="1191816"/>
          </a:xfrm>
          <a:prstGeom prst="wedgeRoundRectCallout">
            <a:avLst>
              <a:gd name="adj1" fmla="val 58512"/>
              <a:gd name="adj2" fmla="val -53756"/>
              <a:gd name="adj3" fmla="val 16667"/>
            </a:avLst>
          </a:prstGeom>
          <a:solidFill>
            <a:schemeClr val="accent3">
              <a:lumMod val="60000"/>
              <a:lumOff val="40000"/>
            </a:schemeClr>
          </a:solidFill>
          <a:ln>
            <a:solidFill>
              <a:schemeClr val="tx2"/>
            </a:solidFill>
          </a:ln>
        </p:spPr>
        <p:txBody>
          <a:bodyPr wrap="none" rtlCol="0">
            <a:spAutoFit/>
          </a:bodyPr>
          <a:lstStyle/>
          <a:p>
            <a:pPr marL="171450" indent="-171450">
              <a:buFont typeface="Arial" panose="020B0604020202020204" pitchFamily="34" charset="0"/>
              <a:buChar char="•"/>
            </a:pPr>
            <a:r>
              <a:rPr lang="en-US" sz="1600" dirty="0" smtClean="0">
                <a:solidFill>
                  <a:srgbClr val="00B050"/>
                </a:solidFill>
                <a:cs typeface="Neo Sans Intel"/>
              </a:rPr>
              <a:t>High and transparent portability</a:t>
            </a:r>
          </a:p>
          <a:p>
            <a:pPr marL="171450" indent="-171450">
              <a:buFont typeface="Arial" panose="020B0604020202020204" pitchFamily="34" charset="0"/>
              <a:buChar char="•"/>
            </a:pPr>
            <a:r>
              <a:rPr lang="en-US" sz="1600" dirty="0" smtClean="0">
                <a:solidFill>
                  <a:srgbClr val="00B050"/>
                </a:solidFill>
                <a:cs typeface="Neo Sans Intel"/>
              </a:rPr>
              <a:t>High and transparent scalability</a:t>
            </a:r>
          </a:p>
          <a:p>
            <a:pPr marL="171450" indent="-171450">
              <a:buFont typeface="Arial" panose="020B0604020202020204" pitchFamily="34" charset="0"/>
              <a:buChar char="•"/>
            </a:pPr>
            <a:r>
              <a:rPr lang="en-US" sz="1600" dirty="0">
                <a:solidFill>
                  <a:srgbClr val="00B050"/>
                </a:solidFill>
                <a:cs typeface="Neo Sans Intel"/>
              </a:rPr>
              <a:t>No development cost</a:t>
            </a:r>
          </a:p>
          <a:p>
            <a:pPr marL="171450" indent="-171450">
              <a:buFont typeface="Arial" panose="020B0604020202020204" pitchFamily="34" charset="0"/>
              <a:buChar char="•"/>
            </a:pPr>
            <a:r>
              <a:rPr lang="en-US" sz="1600" dirty="0" smtClean="0">
                <a:solidFill>
                  <a:srgbClr val="FF0000"/>
                </a:solidFill>
                <a:cs typeface="Neo Sans Intel"/>
              </a:rPr>
              <a:t>Unpredictable performance</a:t>
            </a:r>
            <a:endParaRPr lang="ru-RU" sz="1600" dirty="0" smtClean="0">
              <a:solidFill>
                <a:srgbClr val="FF0000"/>
              </a:solidFill>
              <a:cs typeface="Neo Sans Intel"/>
            </a:endParaRPr>
          </a:p>
        </p:txBody>
      </p:sp>
      <p:sp>
        <p:nvSpPr>
          <p:cNvPr id="6" name="Up-Down Arrow 5"/>
          <p:cNvSpPr/>
          <p:nvPr/>
        </p:nvSpPr>
        <p:spPr>
          <a:xfrm>
            <a:off x="4307411" y="281715"/>
            <a:ext cx="619721" cy="6232440"/>
          </a:xfrm>
          <a:prstGeom prst="up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9" name="TextBox 18"/>
          <p:cNvSpPr txBox="1"/>
          <p:nvPr/>
        </p:nvSpPr>
        <p:spPr>
          <a:xfrm>
            <a:off x="1813616" y="5040983"/>
            <a:ext cx="2324694" cy="1055608"/>
          </a:xfrm>
          <a:prstGeom prst="wedgeRoundRectCallout">
            <a:avLst>
              <a:gd name="adj1" fmla="val 60641"/>
              <a:gd name="adj2" fmla="val -55527"/>
              <a:gd name="adj3" fmla="val 16667"/>
            </a:avLst>
          </a:prstGeom>
          <a:solidFill>
            <a:schemeClr val="accent3">
              <a:lumMod val="60000"/>
              <a:lumOff val="40000"/>
            </a:schemeClr>
          </a:solidFill>
          <a:ln>
            <a:solidFill>
              <a:schemeClr val="tx2"/>
            </a:solidFill>
          </a:ln>
        </p:spPr>
        <p:txBody>
          <a:bodyPr wrap="none" rtlCol="0">
            <a:spAutoFit/>
          </a:bodyPr>
          <a:lstStyle/>
          <a:p>
            <a:pPr marL="171450" indent="-171450">
              <a:buFont typeface="Arial" panose="020B0604020202020204" pitchFamily="34" charset="0"/>
              <a:buChar char="•"/>
            </a:pPr>
            <a:r>
              <a:rPr lang="en-US" sz="1400" dirty="0">
                <a:solidFill>
                  <a:srgbClr val="00B050"/>
                </a:solidFill>
                <a:cs typeface="Neo Sans Intel"/>
              </a:rPr>
              <a:t>Max performance</a:t>
            </a:r>
            <a:endParaRPr lang="ru-RU" sz="1400" dirty="0">
              <a:solidFill>
                <a:srgbClr val="00B050"/>
              </a:solidFill>
              <a:cs typeface="Neo Sans Intel"/>
            </a:endParaRPr>
          </a:p>
          <a:p>
            <a:pPr marL="171450" indent="-171450">
              <a:buFont typeface="Arial" panose="020B0604020202020204" pitchFamily="34" charset="0"/>
              <a:buChar char="•"/>
            </a:pPr>
            <a:r>
              <a:rPr lang="en-US" sz="1400" dirty="0" smtClean="0">
                <a:solidFill>
                  <a:srgbClr val="FF0000"/>
                </a:solidFill>
                <a:cs typeface="Neo Sans Intel"/>
              </a:rPr>
              <a:t>Low portability</a:t>
            </a:r>
          </a:p>
          <a:p>
            <a:pPr marL="171450" indent="-171450">
              <a:buFont typeface="Arial" panose="020B0604020202020204" pitchFamily="34" charset="0"/>
              <a:buChar char="•"/>
            </a:pPr>
            <a:r>
              <a:rPr lang="en-US" sz="1400" dirty="0" smtClean="0">
                <a:solidFill>
                  <a:srgbClr val="FF0000"/>
                </a:solidFill>
                <a:cs typeface="Neo Sans Intel"/>
              </a:rPr>
              <a:t>High development cost</a:t>
            </a:r>
          </a:p>
          <a:p>
            <a:pPr marL="171450" indent="-171450">
              <a:buFont typeface="Arial" panose="020B0604020202020204" pitchFamily="34" charset="0"/>
              <a:buChar char="•"/>
            </a:pPr>
            <a:r>
              <a:rPr lang="en-US" sz="1400" dirty="0" smtClean="0">
                <a:solidFill>
                  <a:srgbClr val="FF0000"/>
                </a:solidFill>
                <a:cs typeface="Neo Sans Intel"/>
              </a:rPr>
              <a:t>Low scalability </a:t>
            </a:r>
          </a:p>
        </p:txBody>
      </p:sp>
      <p:sp>
        <p:nvSpPr>
          <p:cNvPr id="13" name="Flowchart: Connector 12"/>
          <p:cNvSpPr/>
          <p:nvPr/>
        </p:nvSpPr>
        <p:spPr>
          <a:xfrm>
            <a:off x="4513134" y="978439"/>
            <a:ext cx="211597" cy="20341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7" name="Flowchart: Connector 16"/>
          <p:cNvSpPr/>
          <p:nvPr/>
        </p:nvSpPr>
        <p:spPr>
          <a:xfrm>
            <a:off x="4513134" y="2536604"/>
            <a:ext cx="211597" cy="20341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20" name="Flowchart: Connector 19"/>
          <p:cNvSpPr/>
          <p:nvPr/>
        </p:nvSpPr>
        <p:spPr>
          <a:xfrm>
            <a:off x="4513134" y="4837566"/>
            <a:ext cx="211597" cy="203417"/>
          </a:xfrm>
          <a:prstGeom prst="flowChartConnector">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6" name="TextBox 15"/>
          <p:cNvSpPr txBox="1"/>
          <p:nvPr/>
        </p:nvSpPr>
        <p:spPr>
          <a:xfrm>
            <a:off x="865300" y="2628699"/>
            <a:ext cx="3067291" cy="1293971"/>
          </a:xfrm>
          <a:prstGeom prst="wedgeRoundRectCallout">
            <a:avLst>
              <a:gd name="adj1" fmla="val 64902"/>
              <a:gd name="adj2" fmla="val -48844"/>
              <a:gd name="adj3" fmla="val 16667"/>
            </a:avLst>
          </a:prstGeom>
          <a:solidFill>
            <a:schemeClr val="accent3">
              <a:lumMod val="60000"/>
              <a:lumOff val="40000"/>
            </a:schemeClr>
          </a:solidFill>
          <a:ln>
            <a:solidFill>
              <a:schemeClr val="tx2"/>
            </a:solidFill>
          </a:ln>
        </p:spPr>
        <p:txBody>
          <a:bodyPr wrap="none" rtlCol="0">
            <a:spAutoFit/>
          </a:bodyPr>
          <a:lstStyle/>
          <a:p>
            <a:pPr marL="171450" indent="-171450">
              <a:buFont typeface="Arial" panose="020B0604020202020204" pitchFamily="34" charset="0"/>
              <a:buChar char="•"/>
            </a:pPr>
            <a:r>
              <a:rPr lang="en-US" sz="1400" dirty="0">
                <a:solidFill>
                  <a:srgbClr val="00B050"/>
                </a:solidFill>
                <a:cs typeface="Neo Sans Intel"/>
              </a:rPr>
              <a:t>Expresses</a:t>
            </a:r>
            <a:r>
              <a:rPr lang="en-US" sz="1400">
                <a:solidFill>
                  <a:srgbClr val="00B050"/>
                </a:solidFill>
                <a:cs typeface="Neo Sans Intel"/>
              </a:rPr>
              <a:t> desired </a:t>
            </a:r>
            <a:r>
              <a:rPr lang="en-US" sz="1400" smtClean="0">
                <a:solidFill>
                  <a:srgbClr val="00B050"/>
                </a:solidFill>
                <a:cs typeface="Neo Sans Intel"/>
              </a:rPr>
              <a:t>vectorization</a:t>
            </a:r>
            <a:endParaRPr lang="en-US" sz="1400" dirty="0">
              <a:solidFill>
                <a:srgbClr val="00B050"/>
              </a:solidFill>
              <a:cs typeface="Neo Sans Intel"/>
            </a:endParaRPr>
          </a:p>
          <a:p>
            <a:pPr marL="171450" indent="-171450">
              <a:buFont typeface="Arial" panose="020B0604020202020204" pitchFamily="34" charset="0"/>
              <a:buChar char="•"/>
            </a:pPr>
            <a:r>
              <a:rPr lang="en-US" sz="1400" dirty="0">
                <a:solidFill>
                  <a:srgbClr val="00B050"/>
                </a:solidFill>
                <a:cs typeface="Neo Sans Intel"/>
              </a:rPr>
              <a:t>High and transparent portability</a:t>
            </a:r>
          </a:p>
          <a:p>
            <a:pPr marL="171450" indent="-171450">
              <a:buFont typeface="Arial" panose="020B0604020202020204" pitchFamily="34" charset="0"/>
              <a:buChar char="•"/>
            </a:pPr>
            <a:r>
              <a:rPr lang="en-US" sz="1400" dirty="0">
                <a:solidFill>
                  <a:srgbClr val="00B050"/>
                </a:solidFill>
                <a:cs typeface="Neo Sans Intel"/>
              </a:rPr>
              <a:t>High and transparent scalability</a:t>
            </a:r>
          </a:p>
          <a:p>
            <a:pPr marL="171450" indent="-171450">
              <a:buFont typeface="Arial" panose="020B0604020202020204" pitchFamily="34" charset="0"/>
              <a:buChar char="•"/>
            </a:pPr>
            <a:r>
              <a:rPr lang="en-US" sz="1400" dirty="0">
                <a:solidFill>
                  <a:srgbClr val="00B050"/>
                </a:solidFill>
                <a:cs typeface="Neo Sans Intel"/>
              </a:rPr>
              <a:t>Low development cost</a:t>
            </a:r>
          </a:p>
          <a:p>
            <a:pPr marL="171450" indent="-171450">
              <a:buFont typeface="Arial" panose="020B0604020202020204" pitchFamily="34" charset="0"/>
              <a:buChar char="•"/>
            </a:pPr>
            <a:r>
              <a:rPr lang="en-US" sz="1400" dirty="0">
                <a:solidFill>
                  <a:srgbClr val="00B050"/>
                </a:solidFill>
                <a:cs typeface="Neo Sans Intel"/>
              </a:rPr>
              <a:t>Predictable performance</a:t>
            </a:r>
            <a:endParaRPr lang="ru-RU" sz="1400" dirty="0">
              <a:solidFill>
                <a:srgbClr val="00B050"/>
              </a:solidFill>
              <a:cs typeface="Neo Sans Intel"/>
            </a:endParaRPr>
          </a:p>
        </p:txBody>
      </p:sp>
      <p:sp>
        <p:nvSpPr>
          <p:cNvPr id="22" name="Content Placeholder 4"/>
          <p:cNvSpPr txBox="1">
            <a:spLocks/>
          </p:cNvSpPr>
          <p:nvPr/>
        </p:nvSpPr>
        <p:spPr>
          <a:xfrm>
            <a:off x="5411435" y="3477057"/>
            <a:ext cx="2769215" cy="2916119"/>
          </a:xfrm>
          <a:prstGeom prst="rect">
            <a:avLst/>
          </a:prstGeom>
          <a:solidFill>
            <a:schemeClr val="accent6">
              <a:lumMod val="40000"/>
              <a:lumOff val="60000"/>
            </a:schemeClr>
          </a:solidFill>
          <a:ln w="9525" cap="flat" cmpd="sng" algn="ctr">
            <a:solidFill>
              <a:schemeClr val="tx1">
                <a:lumMod val="95000"/>
                <a:lumOff val="5000"/>
              </a:schemeClr>
            </a:solidFill>
            <a:prstDash val="solid"/>
          </a:ln>
          <a:effectLst/>
        </p:spPr>
        <p:style>
          <a:lnRef idx="1">
            <a:schemeClr val="dk1"/>
          </a:lnRef>
          <a:fillRef idx="2">
            <a:schemeClr val="dk1"/>
          </a:fillRef>
          <a:effectRef idx="1">
            <a:schemeClr val="dk1"/>
          </a:effectRef>
          <a:fontRef idx="minor">
            <a:schemeClr val="dk1"/>
          </a:fontRef>
        </p:style>
        <p:txBody>
          <a:bodyPr vert="horz" wrap="square" lIns="137160" tIns="91440" rIns="45720" bIns="91440" rtlCol="0">
            <a:sp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chemeClr val="dk1"/>
                </a:solidFill>
                <a:latin typeface="+mn-lt"/>
                <a:ea typeface="+mn-ea"/>
                <a:cs typeface="+mn-cs"/>
              </a:defRPr>
            </a:lvl1pPr>
            <a:lvl2pPr marL="225425" indent="-225425" algn="l" defTabSz="457200" rtl="0" eaLnBrk="1" latinLnBrk="0" hangingPunct="1">
              <a:spcBef>
                <a:spcPts val="1200"/>
              </a:spcBef>
              <a:buFont typeface="Wingdings" charset="2"/>
              <a:buChar char="§"/>
              <a:defRPr sz="2200" kern="1200" baseline="0">
                <a:solidFill>
                  <a:schemeClr val="dk1"/>
                </a:solidFill>
                <a:latin typeface="+mn-lt"/>
                <a:ea typeface="+mn-ea"/>
                <a:cs typeface="+mn-cs"/>
              </a:defRPr>
            </a:lvl2pPr>
            <a:lvl3pPr marL="571500" indent="-228600" algn="l" defTabSz="457200" rtl="0" eaLnBrk="1" latinLnBrk="0" hangingPunct="1">
              <a:spcBef>
                <a:spcPts val="800"/>
              </a:spcBef>
              <a:buFont typeface="Wingdings" charset="2"/>
              <a:buChar char="§"/>
              <a:defRPr sz="2200" kern="1200">
                <a:solidFill>
                  <a:schemeClr val="dk1"/>
                </a:solidFill>
                <a:latin typeface="+mn-lt"/>
                <a:ea typeface="+mn-ea"/>
                <a:cs typeface="+mn-cs"/>
              </a:defRPr>
            </a:lvl3pPr>
            <a:lvl4pPr marL="969963" indent="-228600" algn="l" defTabSz="457200" rtl="0" eaLnBrk="1" latinLnBrk="0" hangingPunct="1">
              <a:spcBef>
                <a:spcPct val="20000"/>
              </a:spcBef>
              <a:buFont typeface="Arial"/>
              <a:buChar char="–"/>
              <a:defRPr sz="1600" kern="1200">
                <a:solidFill>
                  <a:schemeClr val="dk1"/>
                </a:solidFill>
                <a:latin typeface="+mn-lt"/>
                <a:ea typeface="+mn-ea"/>
                <a:cs typeface="+mn-cs"/>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a:lnSpc>
                <a:spcPct val="75000"/>
              </a:lnSpc>
              <a:spcBef>
                <a:spcPts val="600"/>
              </a:spcBef>
              <a:defRPr/>
            </a:pPr>
            <a:r>
              <a:rPr lang="en-US" sz="1200" b="1" dirty="0"/>
              <a:t>#include "</a:t>
            </a:r>
            <a:r>
              <a:rPr lang="en-US" sz="1200" b="1" dirty="0" err="1"/>
              <a:t>xmmintrin.h</a:t>
            </a:r>
            <a:r>
              <a:rPr lang="en-US" sz="1200" b="1" dirty="0"/>
              <a:t>“</a:t>
            </a:r>
          </a:p>
          <a:p>
            <a:pPr>
              <a:lnSpc>
                <a:spcPct val="75000"/>
              </a:lnSpc>
              <a:spcBef>
                <a:spcPts val="600"/>
              </a:spcBef>
              <a:defRPr/>
            </a:pPr>
            <a:r>
              <a:rPr lang="en-US" sz="1200" dirty="0"/>
              <a:t>…</a:t>
            </a:r>
          </a:p>
          <a:p>
            <a:pPr>
              <a:lnSpc>
                <a:spcPct val="75000"/>
              </a:lnSpc>
              <a:spcBef>
                <a:spcPts val="600"/>
              </a:spcBef>
              <a:defRPr/>
            </a:pPr>
            <a:r>
              <a:rPr lang="en-US" sz="1200" dirty="0"/>
              <a:t>float *A, *B, *C;</a:t>
            </a:r>
          </a:p>
          <a:p>
            <a:pPr>
              <a:lnSpc>
                <a:spcPct val="75000"/>
              </a:lnSpc>
              <a:spcBef>
                <a:spcPts val="600"/>
              </a:spcBef>
              <a:defRPr/>
            </a:pPr>
            <a:r>
              <a:rPr lang="en-US" sz="1200" dirty="0"/>
              <a:t>__m128 a, b, c;</a:t>
            </a:r>
          </a:p>
          <a:p>
            <a:pPr>
              <a:lnSpc>
                <a:spcPct val="75000"/>
              </a:lnSpc>
              <a:spcBef>
                <a:spcPts val="600"/>
              </a:spcBef>
              <a:defRPr/>
            </a:pPr>
            <a:r>
              <a:rPr lang="en-US" sz="1200" dirty="0"/>
              <a:t>...</a:t>
            </a:r>
          </a:p>
          <a:p>
            <a:pPr>
              <a:lnSpc>
                <a:spcPct val="75000"/>
              </a:lnSpc>
              <a:spcBef>
                <a:spcPts val="600"/>
              </a:spcBef>
              <a:defRPr/>
            </a:pPr>
            <a:r>
              <a:rPr lang="en-US" sz="1200" dirty="0"/>
              <a:t>for(</a:t>
            </a:r>
            <a:r>
              <a:rPr lang="en-US" sz="1200" dirty="0" err="1"/>
              <a:t>int</a:t>
            </a:r>
            <a:r>
              <a:rPr lang="en-US" sz="1200" dirty="0"/>
              <a:t> i…)</a:t>
            </a:r>
          </a:p>
          <a:p>
            <a:pPr>
              <a:lnSpc>
                <a:spcPct val="75000"/>
              </a:lnSpc>
              <a:spcBef>
                <a:spcPts val="600"/>
              </a:spcBef>
              <a:defRPr/>
            </a:pPr>
            <a:r>
              <a:rPr lang="en-US" sz="1200" dirty="0"/>
              <a:t>{</a:t>
            </a:r>
          </a:p>
          <a:p>
            <a:pPr>
              <a:lnSpc>
                <a:spcPct val="75000"/>
              </a:lnSpc>
              <a:spcBef>
                <a:spcPts val="600"/>
              </a:spcBef>
              <a:defRPr/>
            </a:pPr>
            <a:r>
              <a:rPr lang="en-US" sz="1200" dirty="0">
                <a:cs typeface="Courier New" panose="02070309020205020404" pitchFamily="49" charset="0"/>
              </a:rPr>
              <a:t> </a:t>
            </a:r>
            <a:r>
              <a:rPr lang="en-US" sz="1200" dirty="0"/>
              <a:t>a = </a:t>
            </a:r>
            <a:r>
              <a:rPr lang="en-US" sz="1200" b="1" dirty="0"/>
              <a:t>_</a:t>
            </a:r>
            <a:r>
              <a:rPr lang="en-US" sz="1200" b="1" dirty="0" err="1"/>
              <a:t>mm_load_ps</a:t>
            </a:r>
            <a:r>
              <a:rPr lang="en-US" sz="1200" dirty="0"/>
              <a:t>(A + i*4);</a:t>
            </a:r>
          </a:p>
          <a:p>
            <a:pPr>
              <a:lnSpc>
                <a:spcPct val="75000"/>
              </a:lnSpc>
              <a:spcBef>
                <a:spcPts val="600"/>
              </a:spcBef>
              <a:defRPr/>
            </a:pPr>
            <a:r>
              <a:rPr lang="en-US" sz="1200" dirty="0">
                <a:cs typeface="Courier New" panose="02070309020205020404" pitchFamily="49" charset="0"/>
              </a:rPr>
              <a:t> </a:t>
            </a:r>
            <a:r>
              <a:rPr lang="en-US" sz="1200" dirty="0"/>
              <a:t>b = </a:t>
            </a:r>
            <a:r>
              <a:rPr lang="en-US" sz="1200" b="1" dirty="0"/>
              <a:t>_</a:t>
            </a:r>
            <a:r>
              <a:rPr lang="en-US" sz="1200" b="1" dirty="0" err="1"/>
              <a:t>mm_load_ps</a:t>
            </a:r>
            <a:r>
              <a:rPr lang="en-US" sz="1200" dirty="0"/>
              <a:t>(B + i*4);</a:t>
            </a:r>
          </a:p>
          <a:p>
            <a:pPr>
              <a:lnSpc>
                <a:spcPct val="75000"/>
              </a:lnSpc>
              <a:spcBef>
                <a:spcPts val="600"/>
              </a:spcBef>
              <a:defRPr/>
            </a:pPr>
            <a:r>
              <a:rPr lang="en-US" sz="1200" dirty="0">
                <a:cs typeface="Courier New" panose="02070309020205020404" pitchFamily="49" charset="0"/>
              </a:rPr>
              <a:t> c = </a:t>
            </a:r>
            <a:r>
              <a:rPr lang="en-US" sz="1200" b="1" dirty="0">
                <a:cs typeface="Courier New" panose="02070309020205020404" pitchFamily="49" charset="0"/>
              </a:rPr>
              <a:t>_</a:t>
            </a:r>
            <a:r>
              <a:rPr lang="en-US" sz="1200" b="1" dirty="0" err="1">
                <a:cs typeface="Courier New" panose="02070309020205020404" pitchFamily="49" charset="0"/>
              </a:rPr>
              <a:t>mm_add_ps</a:t>
            </a:r>
            <a:r>
              <a:rPr lang="en-US" sz="1200" dirty="0">
                <a:cs typeface="Courier New" panose="02070309020205020404" pitchFamily="49" charset="0"/>
              </a:rPr>
              <a:t>(a, b);</a:t>
            </a:r>
          </a:p>
          <a:p>
            <a:pPr>
              <a:lnSpc>
                <a:spcPct val="75000"/>
              </a:lnSpc>
              <a:spcBef>
                <a:spcPts val="600"/>
              </a:spcBef>
              <a:defRPr/>
            </a:pPr>
            <a:r>
              <a:rPr lang="en-US" sz="1200" dirty="0">
                <a:cs typeface="Courier New" panose="02070309020205020404" pitchFamily="49" charset="0"/>
              </a:rPr>
              <a:t>  </a:t>
            </a:r>
            <a:r>
              <a:rPr lang="en-US" sz="1200" b="1" dirty="0">
                <a:cs typeface="Courier New" panose="02070309020205020404" pitchFamily="49" charset="0"/>
              </a:rPr>
              <a:t>_</a:t>
            </a:r>
            <a:r>
              <a:rPr lang="en-US" sz="1200" b="1" dirty="0" err="1">
                <a:cs typeface="Courier New" panose="02070309020205020404" pitchFamily="49" charset="0"/>
              </a:rPr>
              <a:t>mm_store_ps</a:t>
            </a:r>
            <a:r>
              <a:rPr lang="en-US" sz="1200" dirty="0">
                <a:cs typeface="Courier New" panose="02070309020205020404" pitchFamily="49" charset="0"/>
              </a:rPr>
              <a:t>(</a:t>
            </a:r>
            <a:r>
              <a:rPr lang="en-US" sz="1200" dirty="0" err="1">
                <a:cs typeface="Courier New" panose="02070309020205020404" pitchFamily="49" charset="0"/>
              </a:rPr>
              <a:t>C+i</a:t>
            </a:r>
            <a:r>
              <a:rPr lang="en-US" sz="1200" dirty="0">
                <a:cs typeface="Courier New" panose="02070309020205020404" pitchFamily="49" charset="0"/>
              </a:rPr>
              <a:t> * 4, c);</a:t>
            </a:r>
          </a:p>
          <a:p>
            <a:pPr>
              <a:lnSpc>
                <a:spcPct val="75000"/>
              </a:lnSpc>
              <a:spcBef>
                <a:spcPts val="600"/>
              </a:spcBef>
              <a:defRPr/>
            </a:pPr>
            <a:r>
              <a:rPr lang="en-US" sz="1200" dirty="0">
                <a:cs typeface="Courier New" panose="02070309020205020404" pitchFamily="49" charset="0"/>
              </a:rPr>
              <a:t>}</a:t>
            </a:r>
          </a:p>
          <a:p>
            <a:pPr>
              <a:lnSpc>
                <a:spcPct val="75000"/>
              </a:lnSpc>
              <a:spcBef>
                <a:spcPts val="600"/>
              </a:spcBef>
              <a:defRPr/>
            </a:pPr>
            <a:r>
              <a:rPr lang="en-US" sz="1200" b="1" dirty="0">
                <a:solidFill>
                  <a:schemeClr val="accent1"/>
                </a:solidFill>
              </a:rPr>
              <a:t>$&gt; clang …</a:t>
            </a:r>
            <a:endParaRPr lang="en-US" sz="1200" b="1" dirty="0">
              <a:solidFill>
                <a:schemeClr val="accent1"/>
              </a:solidFill>
              <a:cs typeface="Courier New" panose="02070309020205020404" pitchFamily="49" charset="0"/>
            </a:endParaRPr>
          </a:p>
        </p:txBody>
      </p:sp>
    </p:spTree>
    <p:extLst>
      <p:ext uri="{BB962C8B-B14F-4D97-AF65-F5344CB8AC3E}">
        <p14:creationId xmlns:p14="http://schemas.microsoft.com/office/powerpoint/2010/main" val="210037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xEl>
                                              <p:pRg st="5" end="5"/>
                                            </p:txEl>
                                          </p:spTgt>
                                        </p:tgtEl>
                                        <p:attrNameLst>
                                          <p:attrName>style.visibility</p:attrName>
                                        </p:attrNameLst>
                                      </p:cBhvr>
                                      <p:to>
                                        <p:strVal val="visible"/>
                                      </p:to>
                                    </p:set>
                                    <p:anim calcmode="lin" valueType="num">
                                      <p:cBhvr>
                                        <p:cTn id="12" dur="500" fill="hold"/>
                                        <p:tgtEl>
                                          <p:spTgt spid="11">
                                            <p:txEl>
                                              <p:pRg st="5" end="5"/>
                                            </p:txEl>
                                          </p:spTgt>
                                        </p:tgtEl>
                                        <p:attrNameLst>
                                          <p:attrName>ppt_w</p:attrName>
                                        </p:attrNameLst>
                                      </p:cBhvr>
                                      <p:tavLst>
                                        <p:tav tm="0">
                                          <p:val>
                                            <p:fltVal val="0"/>
                                          </p:val>
                                        </p:tav>
                                        <p:tav tm="100000">
                                          <p:val>
                                            <p:strVal val="#ppt_w"/>
                                          </p:val>
                                        </p:tav>
                                      </p:tavLst>
                                    </p:anim>
                                    <p:anim calcmode="lin" valueType="num">
                                      <p:cBhvr>
                                        <p:cTn id="13" dur="500" fill="hold"/>
                                        <p:tgtEl>
                                          <p:spTgt spid="11">
                                            <p:txEl>
                                              <p:pRg st="5" end="5"/>
                                            </p:txEl>
                                          </p:spTgt>
                                        </p:tgtEl>
                                        <p:attrNameLst>
                                          <p:attrName>ppt_h</p:attrName>
                                        </p:attrNameLst>
                                      </p:cBhvr>
                                      <p:tavLst>
                                        <p:tav tm="0">
                                          <p:val>
                                            <p:fltVal val="0"/>
                                          </p:val>
                                        </p:tav>
                                        <p:tav tm="100000">
                                          <p:val>
                                            <p:strVal val="#ppt_h"/>
                                          </p:val>
                                        </p:tav>
                                      </p:tavLst>
                                    </p:anim>
                                    <p:animEffect transition="in" filter="fade">
                                      <p:cBhvr>
                                        <p:cTn id="14" dur="500"/>
                                        <p:tgtEl>
                                          <p:spTgt spid="11">
                                            <p:txEl>
                                              <p:pRg st="5" end="5"/>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p:cTn id="44" dur="500" fill="hold"/>
                                        <p:tgtEl>
                                          <p:spTgt spid="22"/>
                                        </p:tgtEl>
                                        <p:attrNameLst>
                                          <p:attrName>ppt_w</p:attrName>
                                        </p:attrNameLst>
                                      </p:cBhvr>
                                      <p:tavLst>
                                        <p:tav tm="0">
                                          <p:val>
                                            <p:fltVal val="0"/>
                                          </p:val>
                                        </p:tav>
                                        <p:tav tm="100000">
                                          <p:val>
                                            <p:strVal val="#ppt_w"/>
                                          </p:val>
                                        </p:tav>
                                      </p:tavLst>
                                    </p:anim>
                                    <p:anim calcmode="lin" valueType="num">
                                      <p:cBhvr>
                                        <p:cTn id="45" dur="500" fill="hold"/>
                                        <p:tgtEl>
                                          <p:spTgt spid="22"/>
                                        </p:tgtEl>
                                        <p:attrNameLst>
                                          <p:attrName>ppt_h</p:attrName>
                                        </p:attrNameLst>
                                      </p:cBhvr>
                                      <p:tavLst>
                                        <p:tav tm="0">
                                          <p:val>
                                            <p:fltVal val="0"/>
                                          </p:val>
                                        </p:tav>
                                        <p:tav tm="100000">
                                          <p:val>
                                            <p:strVal val="#ppt_h"/>
                                          </p:val>
                                        </p:tav>
                                      </p:tavLst>
                                    </p:anim>
                                    <p:animEffect transition="in" filter="fade">
                                      <p:cBhvr>
                                        <p:cTn id="46" dur="500"/>
                                        <p:tgtEl>
                                          <p:spTgt spid="22"/>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p:cTn id="56" dur="500" fill="hold"/>
                                        <p:tgtEl>
                                          <p:spTgt spid="16"/>
                                        </p:tgtEl>
                                        <p:attrNameLst>
                                          <p:attrName>ppt_w</p:attrName>
                                        </p:attrNameLst>
                                      </p:cBhvr>
                                      <p:tavLst>
                                        <p:tav tm="0">
                                          <p:val>
                                            <p:fltVal val="0"/>
                                          </p:val>
                                        </p:tav>
                                        <p:tav tm="100000">
                                          <p:val>
                                            <p:strVal val="#ppt_w"/>
                                          </p:val>
                                        </p:tav>
                                      </p:tavLst>
                                    </p:anim>
                                    <p:anim calcmode="lin" valueType="num">
                                      <p:cBhvr>
                                        <p:cTn id="57" dur="500" fill="hold"/>
                                        <p:tgtEl>
                                          <p:spTgt spid="16"/>
                                        </p:tgtEl>
                                        <p:attrNameLst>
                                          <p:attrName>ppt_h</p:attrName>
                                        </p:attrNameLst>
                                      </p:cBhvr>
                                      <p:tavLst>
                                        <p:tav tm="0">
                                          <p:val>
                                            <p:fltVal val="0"/>
                                          </p:val>
                                        </p:tav>
                                        <p:tav tm="100000">
                                          <p:val>
                                            <p:strVal val="#ppt_h"/>
                                          </p:val>
                                        </p:tav>
                                      </p:tavLst>
                                    </p:anim>
                                    <p:animEffect transition="in" filter="fade">
                                      <p:cBhvr>
                                        <p:cTn id="58" dur="500"/>
                                        <p:tgtEl>
                                          <p:spTgt spid="1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animEffect transition="in" filter="fade">
                                      <p:cBhvr>
                                        <p:cTn id="63" dur="500"/>
                                        <p:tgtEl>
                                          <p:spTgt spid="1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 calcmode="lin" valueType="num">
                                      <p:cBhvr>
                                        <p:cTn id="66" dur="500" fill="hold"/>
                                        <p:tgtEl>
                                          <p:spTgt spid="10"/>
                                        </p:tgtEl>
                                        <p:attrNameLst>
                                          <p:attrName>ppt_w</p:attrName>
                                        </p:attrNameLst>
                                      </p:cBhvr>
                                      <p:tavLst>
                                        <p:tav tm="0">
                                          <p:val>
                                            <p:fltVal val="0"/>
                                          </p:val>
                                        </p:tav>
                                        <p:tav tm="100000">
                                          <p:val>
                                            <p:strVal val="#ppt_w"/>
                                          </p:val>
                                        </p:tav>
                                      </p:tavLst>
                                    </p:anim>
                                    <p:anim calcmode="lin" valueType="num">
                                      <p:cBhvr>
                                        <p:cTn id="67" dur="500" fill="hold"/>
                                        <p:tgtEl>
                                          <p:spTgt spid="10"/>
                                        </p:tgtEl>
                                        <p:attrNameLst>
                                          <p:attrName>ppt_h</p:attrName>
                                        </p:attrNameLst>
                                      </p:cBhvr>
                                      <p:tavLst>
                                        <p:tav tm="0">
                                          <p:val>
                                            <p:fltVal val="0"/>
                                          </p:val>
                                        </p:tav>
                                        <p:tav tm="100000">
                                          <p:val>
                                            <p:strVal val="#ppt_h"/>
                                          </p:val>
                                        </p:tav>
                                      </p:tavLst>
                                    </p:anim>
                                    <p:animEffect transition="in" filter="fade">
                                      <p:cBhvr>
                                        <p:cTn id="68" dur="500"/>
                                        <p:tgtEl>
                                          <p:spTgt spid="10"/>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p:cTn id="71" dur="500" fill="hold"/>
                                        <p:tgtEl>
                                          <p:spTgt spid="7"/>
                                        </p:tgtEl>
                                        <p:attrNameLst>
                                          <p:attrName>ppt_w</p:attrName>
                                        </p:attrNameLst>
                                      </p:cBhvr>
                                      <p:tavLst>
                                        <p:tav tm="0">
                                          <p:val>
                                            <p:fltVal val="0"/>
                                          </p:val>
                                        </p:tav>
                                        <p:tav tm="100000">
                                          <p:val>
                                            <p:strVal val="#ppt_w"/>
                                          </p:val>
                                        </p:tav>
                                      </p:tavLst>
                                    </p:anim>
                                    <p:anim calcmode="lin" valueType="num">
                                      <p:cBhvr>
                                        <p:cTn id="72" dur="500" fill="hold"/>
                                        <p:tgtEl>
                                          <p:spTgt spid="7"/>
                                        </p:tgtEl>
                                        <p:attrNameLst>
                                          <p:attrName>ppt_h</p:attrName>
                                        </p:attrNameLst>
                                      </p:cBhvr>
                                      <p:tavLst>
                                        <p:tav tm="0">
                                          <p:val>
                                            <p:fltVal val="0"/>
                                          </p:val>
                                        </p:tav>
                                        <p:tav tm="100000">
                                          <p:val>
                                            <p:strVal val="#ppt_h"/>
                                          </p:val>
                                        </p:tav>
                                      </p:tavLst>
                                    </p:anim>
                                    <p:animEffect transition="in" filter="fade">
                                      <p:cBhvr>
                                        <p:cTn id="7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9" grpId="0" animBg="1"/>
      <p:bldP spid="12" grpId="0" animBg="1"/>
      <p:bldP spid="18" grpId="0" animBg="1"/>
      <p:bldP spid="6" grpId="0" animBg="1"/>
      <p:bldP spid="19" grpId="0" animBg="1"/>
      <p:bldP spid="13" grpId="0" animBg="1"/>
      <p:bldP spid="17" grpId="0" animBg="1"/>
      <p:bldP spid="20" grpId="0" animBg="1"/>
      <p:bldP spid="16"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dirty="0" err="1" smtClean="0"/>
              <a:t>Autovectorization</a:t>
            </a:r>
            <a:r>
              <a:rPr lang="en-US" dirty="0" smtClean="0"/>
              <a:t> in LLVM fails if:</a:t>
            </a:r>
          </a:p>
          <a:p>
            <a:pPr lvl="2"/>
            <a:r>
              <a:rPr lang="en-US" dirty="0">
                <a:solidFill>
                  <a:srgbClr val="C00000"/>
                </a:solidFill>
              </a:rPr>
              <a:t>cost heuristic says “no”</a:t>
            </a:r>
          </a:p>
          <a:p>
            <a:pPr lvl="2"/>
            <a:r>
              <a:rPr lang="en-US" dirty="0">
                <a:solidFill>
                  <a:srgbClr val="C00000"/>
                </a:solidFill>
              </a:rPr>
              <a:t>non-trivial data dependencies </a:t>
            </a:r>
          </a:p>
          <a:p>
            <a:pPr lvl="2"/>
            <a:r>
              <a:rPr lang="en-US" dirty="0">
                <a:solidFill>
                  <a:srgbClr val="C00000"/>
                </a:solidFill>
              </a:rPr>
              <a:t>overhead </a:t>
            </a:r>
            <a:r>
              <a:rPr lang="en-US" dirty="0" smtClean="0">
                <a:solidFill>
                  <a:srgbClr val="C00000"/>
                </a:solidFill>
              </a:rPr>
              <a:t>is high </a:t>
            </a:r>
            <a:r>
              <a:rPr lang="en-US" dirty="0">
                <a:solidFill>
                  <a:srgbClr val="C00000"/>
                </a:solidFill>
              </a:rPr>
              <a:t>for </a:t>
            </a:r>
            <a:r>
              <a:rPr lang="en-US" dirty="0" smtClean="0">
                <a:solidFill>
                  <a:srgbClr val="C00000"/>
                </a:solidFill>
              </a:rPr>
              <a:t>run-time checks</a:t>
            </a:r>
          </a:p>
          <a:p>
            <a:pPr lvl="2"/>
            <a:r>
              <a:rPr lang="en-US" dirty="0">
                <a:solidFill>
                  <a:srgbClr val="C00000"/>
                </a:solidFill>
              </a:rPr>
              <a:t>loop is not innermost</a:t>
            </a:r>
          </a:p>
          <a:p>
            <a:pPr lvl="1"/>
            <a:r>
              <a:rPr lang="en-US" sz="2400" dirty="0" err="1" smtClean="0"/>
              <a:t>OpenMP</a:t>
            </a:r>
            <a:r>
              <a:rPr lang="ru-RU" sz="2400" baseline="30000" dirty="0"/>
              <a:t>*</a:t>
            </a:r>
            <a:r>
              <a:rPr lang="en-US" sz="2400" dirty="0" smtClean="0"/>
              <a:t> </a:t>
            </a:r>
            <a:r>
              <a:rPr lang="en-US" sz="2400" dirty="0"/>
              <a:t>SIMD </a:t>
            </a:r>
            <a:r>
              <a:rPr lang="en-US" sz="2400" dirty="0" smtClean="0"/>
              <a:t>pragmas: </a:t>
            </a:r>
          </a:p>
          <a:p>
            <a:pPr lvl="2"/>
            <a:r>
              <a:rPr lang="en-US" sz="2400" smtClean="0">
                <a:solidFill>
                  <a:srgbClr val="00B050"/>
                </a:solidFill>
              </a:rPr>
              <a:t>vectorize</a:t>
            </a:r>
            <a:r>
              <a:rPr lang="en-US" sz="2400" dirty="0" smtClean="0">
                <a:solidFill>
                  <a:srgbClr val="00B050"/>
                </a:solidFill>
              </a:rPr>
              <a:t>, don’t check!</a:t>
            </a:r>
            <a:endParaRPr lang="en-US" dirty="0" smtClean="0"/>
          </a:p>
          <a:p>
            <a:pPr lvl="1"/>
            <a:endParaRPr lang="en-US" dirty="0" smtClean="0"/>
          </a:p>
        </p:txBody>
      </p:sp>
      <p:sp>
        <p:nvSpPr>
          <p:cNvPr id="3" name="Slide Number Placeholder 2"/>
          <p:cNvSpPr>
            <a:spLocks noGrp="1"/>
          </p:cNvSpPr>
          <p:nvPr>
            <p:ph type="sldNum" sz="quarter" idx="12"/>
          </p:nvPr>
        </p:nvSpPr>
        <p:spPr/>
        <p:txBody>
          <a:bodyPr/>
          <a:lstStyle/>
          <a:p>
            <a:fld id="{EE2556C5-CE8C-6547-B838-EA80C61A4AF7}" type="slidenum">
              <a:rPr lang="en-US" smtClean="0"/>
              <a:pPr/>
              <a:t>15</a:t>
            </a:fld>
            <a:endParaRPr lang="en-US" dirty="0"/>
          </a:p>
        </p:txBody>
      </p:sp>
      <p:sp>
        <p:nvSpPr>
          <p:cNvPr id="4" name="Title 3"/>
          <p:cNvSpPr>
            <a:spLocks noGrp="1"/>
          </p:cNvSpPr>
          <p:nvPr>
            <p:ph type="title"/>
          </p:nvPr>
        </p:nvSpPr>
        <p:spPr/>
        <p:txBody>
          <a:bodyPr/>
          <a:lstStyle/>
          <a:p>
            <a:pPr lvl="0"/>
            <a:r>
              <a:rPr lang="en-US" dirty="0" smtClean="0"/>
              <a:t>SIMD</a:t>
            </a:r>
            <a:r>
              <a:rPr lang="en-US" dirty="0"/>
              <a:t>: </a:t>
            </a:r>
            <a:r>
              <a:rPr lang="en-US" dirty="0" err="1" smtClean="0"/>
              <a:t>Autovectorization</a:t>
            </a:r>
            <a:r>
              <a:rPr lang="en-US" dirty="0" smtClean="0"/>
              <a:t> vs Pragmas</a:t>
            </a:r>
            <a:endParaRPr lang="ru-RU" dirty="0"/>
          </a:p>
        </p:txBody>
      </p:sp>
      <p:sp>
        <p:nvSpPr>
          <p:cNvPr id="8" name="Content Placeholder 4"/>
          <p:cNvSpPr txBox="1">
            <a:spLocks/>
          </p:cNvSpPr>
          <p:nvPr/>
        </p:nvSpPr>
        <p:spPr>
          <a:xfrm>
            <a:off x="5686660" y="1066056"/>
            <a:ext cx="3347761" cy="2267544"/>
          </a:xfrm>
          <a:prstGeom prst="rect">
            <a:avLst/>
          </a:prstGeom>
          <a:solidFill>
            <a:schemeClr val="accent6">
              <a:lumMod val="40000"/>
              <a:lumOff val="60000"/>
            </a:schemeClr>
          </a:solidFill>
          <a:ln w="9525" cap="flat" cmpd="sng" algn="ctr">
            <a:solidFill>
              <a:schemeClr val="tx1">
                <a:lumMod val="95000"/>
                <a:lumOff val="5000"/>
              </a:schemeClr>
            </a:solidFill>
            <a:prstDash val="solid"/>
          </a:ln>
          <a:effectLst/>
        </p:spPr>
        <p:style>
          <a:lnRef idx="1">
            <a:schemeClr val="dk1"/>
          </a:lnRef>
          <a:fillRef idx="2">
            <a:schemeClr val="dk1"/>
          </a:fillRef>
          <a:effectRef idx="1">
            <a:schemeClr val="dk1"/>
          </a:effectRef>
          <a:fontRef idx="minor">
            <a:schemeClr val="dk1"/>
          </a:fontRef>
        </p:style>
        <p:txBody>
          <a:bodyPr vert="horz" wrap="square" lIns="137160" tIns="91440" rIns="45720" bIns="91440" rtlCol="0">
            <a:sp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chemeClr val="dk1"/>
                </a:solidFill>
                <a:latin typeface="+mn-lt"/>
                <a:ea typeface="+mn-ea"/>
                <a:cs typeface="+mn-cs"/>
              </a:defRPr>
            </a:lvl1pPr>
            <a:lvl2pPr marL="225425" indent="-225425" algn="l" defTabSz="457200" rtl="0" eaLnBrk="1" latinLnBrk="0" hangingPunct="1">
              <a:spcBef>
                <a:spcPts val="1200"/>
              </a:spcBef>
              <a:buFont typeface="Wingdings" charset="2"/>
              <a:buChar char="§"/>
              <a:defRPr sz="2200" kern="1200" baseline="0">
                <a:solidFill>
                  <a:schemeClr val="dk1"/>
                </a:solidFill>
                <a:latin typeface="+mn-lt"/>
                <a:ea typeface="+mn-ea"/>
                <a:cs typeface="+mn-cs"/>
              </a:defRPr>
            </a:lvl2pPr>
            <a:lvl3pPr marL="571500" indent="-228600" algn="l" defTabSz="457200" rtl="0" eaLnBrk="1" latinLnBrk="0" hangingPunct="1">
              <a:spcBef>
                <a:spcPts val="800"/>
              </a:spcBef>
              <a:buFont typeface="Wingdings" charset="2"/>
              <a:buChar char="§"/>
              <a:defRPr sz="2200" kern="1200">
                <a:solidFill>
                  <a:schemeClr val="dk1"/>
                </a:solidFill>
                <a:latin typeface="+mn-lt"/>
                <a:ea typeface="+mn-ea"/>
                <a:cs typeface="+mn-cs"/>
              </a:defRPr>
            </a:lvl3pPr>
            <a:lvl4pPr marL="969963" indent="-228600" algn="l" defTabSz="457200" rtl="0" eaLnBrk="1" latinLnBrk="0" hangingPunct="1">
              <a:spcBef>
                <a:spcPct val="20000"/>
              </a:spcBef>
              <a:buFont typeface="Arial"/>
              <a:buChar char="–"/>
              <a:defRPr sz="1600" kern="1200">
                <a:solidFill>
                  <a:schemeClr val="dk1"/>
                </a:solidFill>
                <a:latin typeface="+mn-lt"/>
                <a:ea typeface="+mn-ea"/>
                <a:cs typeface="+mn-cs"/>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a:lnSpc>
                <a:spcPct val="75000"/>
              </a:lnSpc>
              <a:spcBef>
                <a:spcPts val="600"/>
              </a:spcBef>
              <a:defRPr/>
            </a:pPr>
            <a:r>
              <a:rPr lang="en-US" sz="1150" b="1" dirty="0" smtClean="0">
                <a:solidFill>
                  <a:srgbClr val="C00000"/>
                </a:solidFill>
              </a:rPr>
              <a:t>// </a:t>
            </a:r>
            <a:r>
              <a:rPr lang="en-US" sz="1150" b="1" dirty="0">
                <a:solidFill>
                  <a:srgbClr val="C00000"/>
                </a:solidFill>
              </a:rPr>
              <a:t>RT </a:t>
            </a:r>
            <a:r>
              <a:rPr lang="en-US" sz="1150" b="1" dirty="0" smtClean="0">
                <a:solidFill>
                  <a:srgbClr val="C00000"/>
                </a:solidFill>
              </a:rPr>
              <a:t>pointer aliasing checks: float*</a:t>
            </a:r>
            <a:endParaRPr lang="en-US" sz="1150" b="1" dirty="0"/>
          </a:p>
          <a:p>
            <a:pPr>
              <a:lnSpc>
                <a:spcPct val="75000"/>
              </a:lnSpc>
              <a:spcBef>
                <a:spcPts val="600"/>
              </a:spcBef>
              <a:defRPr/>
            </a:pPr>
            <a:r>
              <a:rPr lang="en-US" sz="1150" b="1" dirty="0" smtClean="0"/>
              <a:t>void</a:t>
            </a:r>
            <a:r>
              <a:rPr lang="en-US" sz="1150" dirty="0" smtClean="0"/>
              <a:t> </a:t>
            </a:r>
            <a:r>
              <a:rPr lang="en-US" sz="1150" dirty="0" err="1" smtClean="0"/>
              <a:t>doThings</a:t>
            </a:r>
            <a:r>
              <a:rPr lang="en-US" sz="1150" dirty="0" smtClean="0"/>
              <a:t>(</a:t>
            </a:r>
            <a:r>
              <a:rPr lang="en-US" sz="1150" b="1" dirty="0" smtClean="0"/>
              <a:t>float</a:t>
            </a:r>
            <a:r>
              <a:rPr lang="en-US" sz="1150" dirty="0" smtClean="0"/>
              <a:t> </a:t>
            </a:r>
            <a:r>
              <a:rPr lang="en-US" sz="1150" dirty="0"/>
              <a:t>*a, </a:t>
            </a:r>
            <a:r>
              <a:rPr lang="en-US" sz="1150" b="1" dirty="0"/>
              <a:t>float</a:t>
            </a:r>
            <a:r>
              <a:rPr lang="en-US" sz="1150" dirty="0"/>
              <a:t> *b, </a:t>
            </a:r>
            <a:r>
              <a:rPr lang="en-US" sz="1150" dirty="0" smtClean="0"/>
              <a:t/>
            </a:r>
            <a:br>
              <a:rPr lang="en-US" sz="1150" dirty="0" smtClean="0"/>
            </a:br>
            <a:r>
              <a:rPr lang="en-US" sz="1150" dirty="0" smtClean="0"/>
              <a:t>                            </a:t>
            </a:r>
            <a:r>
              <a:rPr lang="en-US" sz="1150" b="1" dirty="0" smtClean="0"/>
              <a:t>float</a:t>
            </a:r>
            <a:r>
              <a:rPr lang="en-US" sz="1150" dirty="0" smtClean="0"/>
              <a:t> </a:t>
            </a:r>
            <a:r>
              <a:rPr lang="en-US" sz="1150" dirty="0"/>
              <a:t>*c, </a:t>
            </a:r>
            <a:r>
              <a:rPr lang="en-US" sz="1150" b="1" dirty="0"/>
              <a:t>float</a:t>
            </a:r>
            <a:r>
              <a:rPr lang="en-US" sz="1150" dirty="0"/>
              <a:t> *d, </a:t>
            </a:r>
            <a:r>
              <a:rPr lang="en-US" sz="1150" b="1" dirty="0"/>
              <a:t>float</a:t>
            </a:r>
            <a:r>
              <a:rPr lang="en-US" sz="1150" dirty="0"/>
              <a:t> *e, </a:t>
            </a:r>
            <a:r>
              <a:rPr lang="en-US" sz="1150" dirty="0" smtClean="0"/>
              <a:t/>
            </a:r>
            <a:br>
              <a:rPr lang="en-US" sz="1150" dirty="0" smtClean="0"/>
            </a:br>
            <a:r>
              <a:rPr lang="en-US" sz="1150" dirty="0" smtClean="0"/>
              <a:t>                            </a:t>
            </a:r>
            <a:r>
              <a:rPr lang="en-US" sz="1150" b="1" dirty="0" smtClean="0"/>
              <a:t>unsigned</a:t>
            </a:r>
            <a:r>
              <a:rPr lang="en-US" sz="1150" dirty="0" smtClean="0"/>
              <a:t> </a:t>
            </a:r>
            <a:r>
              <a:rPr lang="en-US" sz="1150" dirty="0"/>
              <a:t>N, </a:t>
            </a:r>
            <a:r>
              <a:rPr lang="en-US" sz="1150" b="1" dirty="0"/>
              <a:t>unsigned</a:t>
            </a:r>
            <a:r>
              <a:rPr lang="en-US" sz="1150" dirty="0"/>
              <a:t> K)</a:t>
            </a:r>
          </a:p>
          <a:p>
            <a:pPr>
              <a:lnSpc>
                <a:spcPct val="75000"/>
              </a:lnSpc>
              <a:spcBef>
                <a:spcPts val="600"/>
              </a:spcBef>
              <a:defRPr/>
            </a:pPr>
            <a:r>
              <a:rPr lang="en-US" sz="1150" dirty="0"/>
              <a:t>{</a:t>
            </a:r>
          </a:p>
          <a:p>
            <a:pPr>
              <a:lnSpc>
                <a:spcPct val="75000"/>
              </a:lnSpc>
              <a:spcBef>
                <a:spcPts val="600"/>
              </a:spcBef>
              <a:defRPr/>
            </a:pPr>
            <a:r>
              <a:rPr lang="en-US" sz="1150" dirty="0" smtClean="0"/>
              <a:t>  </a:t>
            </a:r>
            <a:r>
              <a:rPr lang="en-US" sz="1150" b="1" dirty="0" smtClean="0"/>
              <a:t>for</a:t>
            </a:r>
            <a:r>
              <a:rPr lang="en-US" sz="1150" dirty="0" smtClean="0"/>
              <a:t>(</a:t>
            </a:r>
            <a:r>
              <a:rPr lang="en-US" sz="1150" b="1" dirty="0" err="1" smtClean="0"/>
              <a:t>int</a:t>
            </a:r>
            <a:r>
              <a:rPr lang="en-US" sz="1150" dirty="0" smtClean="0"/>
              <a:t> </a:t>
            </a:r>
            <a:r>
              <a:rPr lang="en-US" sz="1150" dirty="0" err="1"/>
              <a:t>i</a:t>
            </a:r>
            <a:r>
              <a:rPr lang="en-US" sz="1150" dirty="0"/>
              <a:t> = 0; </a:t>
            </a:r>
            <a:r>
              <a:rPr lang="en-US" sz="1150" dirty="0" err="1"/>
              <a:t>i</a:t>
            </a:r>
            <a:r>
              <a:rPr lang="en-US" sz="1150" dirty="0"/>
              <a:t> &lt; N; ++</a:t>
            </a:r>
            <a:r>
              <a:rPr lang="en-US" sz="1150" dirty="0" err="1"/>
              <a:t>i</a:t>
            </a:r>
            <a:r>
              <a:rPr lang="en-US" sz="1150" dirty="0" smtClean="0"/>
              <a:t>) </a:t>
            </a:r>
            <a:r>
              <a:rPr lang="en-US" sz="1150" b="1" dirty="0" smtClean="0">
                <a:solidFill>
                  <a:srgbClr val="C00000"/>
                </a:solidFill>
              </a:rPr>
              <a:t>// not innermost</a:t>
            </a:r>
          </a:p>
          <a:p>
            <a:pPr>
              <a:lnSpc>
                <a:spcPct val="75000"/>
              </a:lnSpc>
              <a:spcBef>
                <a:spcPts val="600"/>
              </a:spcBef>
              <a:defRPr/>
            </a:pPr>
            <a:r>
              <a:rPr lang="en-US" sz="1150" b="1" dirty="0" smtClean="0"/>
              <a:t>   for</a:t>
            </a:r>
            <a:r>
              <a:rPr lang="en-US" sz="1150" dirty="0" smtClean="0"/>
              <a:t>(</a:t>
            </a:r>
            <a:r>
              <a:rPr lang="en-US" sz="1150" b="1" dirty="0" err="1" smtClean="0"/>
              <a:t>int</a:t>
            </a:r>
            <a:r>
              <a:rPr lang="en-US" sz="1150" dirty="0" smtClean="0"/>
              <a:t> j </a:t>
            </a:r>
            <a:r>
              <a:rPr lang="en-US" sz="1150" dirty="0"/>
              <a:t>= 0; </a:t>
            </a:r>
            <a:r>
              <a:rPr lang="en-US" sz="1150" dirty="0" smtClean="0"/>
              <a:t>j </a:t>
            </a:r>
            <a:r>
              <a:rPr lang="en-US" sz="1150" dirty="0"/>
              <a:t>&lt; N; </a:t>
            </a:r>
            <a:r>
              <a:rPr lang="en-US" sz="1150" dirty="0" smtClean="0"/>
              <a:t>++j)</a:t>
            </a:r>
          </a:p>
          <a:p>
            <a:pPr>
              <a:lnSpc>
                <a:spcPct val="75000"/>
              </a:lnSpc>
              <a:spcBef>
                <a:spcPts val="600"/>
              </a:spcBef>
              <a:defRPr/>
            </a:pPr>
            <a:r>
              <a:rPr lang="en-US" sz="1150" b="1" dirty="0" smtClean="0">
                <a:solidFill>
                  <a:srgbClr val="C00000"/>
                </a:solidFill>
              </a:rPr>
              <a:t>     // non-trivial data-</a:t>
            </a:r>
            <a:r>
              <a:rPr lang="en-US" sz="1150" b="1" dirty="0" err="1" smtClean="0">
                <a:solidFill>
                  <a:srgbClr val="C00000"/>
                </a:solidFill>
              </a:rPr>
              <a:t>deps</a:t>
            </a:r>
            <a:r>
              <a:rPr lang="en-US" sz="1150" b="1" dirty="0" smtClean="0">
                <a:solidFill>
                  <a:srgbClr val="C00000"/>
                </a:solidFill>
              </a:rPr>
              <a:t> due to unknown K</a:t>
            </a:r>
            <a:endParaRPr lang="en-US" sz="1150" b="1" dirty="0">
              <a:solidFill>
                <a:srgbClr val="C00000"/>
              </a:solidFill>
            </a:endParaRPr>
          </a:p>
          <a:p>
            <a:pPr>
              <a:lnSpc>
                <a:spcPct val="75000"/>
              </a:lnSpc>
              <a:spcBef>
                <a:spcPts val="600"/>
              </a:spcBef>
              <a:defRPr/>
            </a:pPr>
            <a:r>
              <a:rPr lang="en-US" sz="1150" dirty="0" smtClean="0"/>
              <a:t>     a[</a:t>
            </a:r>
            <a:r>
              <a:rPr lang="en-US" sz="1150" dirty="0" err="1" smtClean="0"/>
              <a:t>i</a:t>
            </a:r>
            <a:r>
              <a:rPr lang="en-US" sz="1150" dirty="0" smtClean="0"/>
              <a:t> + j] </a:t>
            </a:r>
            <a:r>
              <a:rPr lang="en-US" sz="1150" dirty="0"/>
              <a:t>= b[</a:t>
            </a:r>
            <a:r>
              <a:rPr lang="en-US" sz="1150" dirty="0" err="1"/>
              <a:t>i</a:t>
            </a:r>
            <a:r>
              <a:rPr lang="en-US" sz="1150" dirty="0"/>
              <a:t> + K] + c[</a:t>
            </a:r>
            <a:r>
              <a:rPr lang="en-US" sz="1150" dirty="0" err="1"/>
              <a:t>i</a:t>
            </a:r>
            <a:r>
              <a:rPr lang="en-US" sz="1150" dirty="0"/>
              <a:t> + K] + </a:t>
            </a:r>
            <a:endParaRPr lang="en-US" sz="1150" dirty="0" smtClean="0"/>
          </a:p>
          <a:p>
            <a:pPr>
              <a:lnSpc>
                <a:spcPct val="75000"/>
              </a:lnSpc>
              <a:spcBef>
                <a:spcPts val="600"/>
              </a:spcBef>
              <a:defRPr/>
            </a:pPr>
            <a:r>
              <a:rPr lang="en-US" sz="1150" dirty="0"/>
              <a:t> </a:t>
            </a:r>
            <a:r>
              <a:rPr lang="en-US" sz="1150" dirty="0" smtClean="0"/>
              <a:t>                    d[</a:t>
            </a:r>
            <a:r>
              <a:rPr lang="en-US" sz="1150" dirty="0" err="1" smtClean="0"/>
              <a:t>i</a:t>
            </a:r>
            <a:r>
              <a:rPr lang="en-US" sz="1150" dirty="0" smtClean="0"/>
              <a:t> </a:t>
            </a:r>
            <a:r>
              <a:rPr lang="en-US" sz="1150" dirty="0"/>
              <a:t>+ K] + e[</a:t>
            </a:r>
            <a:r>
              <a:rPr lang="en-US" sz="1150" dirty="0" err="1"/>
              <a:t>i</a:t>
            </a:r>
            <a:r>
              <a:rPr lang="en-US" sz="1150" dirty="0"/>
              <a:t> + K];</a:t>
            </a:r>
          </a:p>
          <a:p>
            <a:pPr>
              <a:lnSpc>
                <a:spcPct val="75000"/>
              </a:lnSpc>
              <a:spcBef>
                <a:spcPts val="600"/>
              </a:spcBef>
              <a:defRPr/>
            </a:pPr>
            <a:r>
              <a:rPr lang="en-US" sz="1150" dirty="0"/>
              <a:t>}</a:t>
            </a:r>
          </a:p>
        </p:txBody>
      </p:sp>
      <p:grpSp>
        <p:nvGrpSpPr>
          <p:cNvPr id="5" name="Group 4"/>
          <p:cNvGrpSpPr/>
          <p:nvPr/>
        </p:nvGrpSpPr>
        <p:grpSpPr>
          <a:xfrm>
            <a:off x="4613563" y="3134251"/>
            <a:ext cx="4269860" cy="2142918"/>
            <a:chOff x="4613563" y="3134251"/>
            <a:chExt cx="4269860" cy="2142918"/>
          </a:xfrm>
        </p:grpSpPr>
        <p:sp>
          <p:nvSpPr>
            <p:cNvPr id="10" name="Content Placeholder 4"/>
            <p:cNvSpPr txBox="1">
              <a:spLocks/>
            </p:cNvSpPr>
            <p:nvPr/>
          </p:nvSpPr>
          <p:spPr>
            <a:xfrm>
              <a:off x="4613563" y="3730592"/>
              <a:ext cx="4233258" cy="1546577"/>
            </a:xfrm>
            <a:prstGeom prst="rect">
              <a:avLst/>
            </a:prstGeom>
            <a:solidFill>
              <a:schemeClr val="accent6">
                <a:lumMod val="40000"/>
                <a:lumOff val="60000"/>
              </a:schemeClr>
            </a:solidFill>
            <a:ln w="9525" cap="flat" cmpd="sng" algn="ctr">
              <a:solidFill>
                <a:schemeClr val="tx1">
                  <a:lumMod val="95000"/>
                  <a:lumOff val="5000"/>
                </a:schemeClr>
              </a:solidFill>
              <a:prstDash val="solid"/>
            </a:ln>
            <a:effectLst/>
          </p:spPr>
          <p:style>
            <a:lnRef idx="1">
              <a:schemeClr val="dk1"/>
            </a:lnRef>
            <a:fillRef idx="2">
              <a:schemeClr val="dk1"/>
            </a:fillRef>
            <a:effectRef idx="1">
              <a:schemeClr val="dk1"/>
            </a:effectRef>
            <a:fontRef idx="minor">
              <a:schemeClr val="dk1"/>
            </a:fontRef>
          </p:style>
          <p:txBody>
            <a:bodyPr vert="horz" wrap="square" lIns="137160" tIns="91440" rIns="45720" bIns="91440" rtlCol="0">
              <a:sp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chemeClr val="dk1"/>
                  </a:solidFill>
                  <a:latin typeface="+mn-lt"/>
                  <a:ea typeface="+mn-ea"/>
                  <a:cs typeface="+mn-cs"/>
                </a:defRPr>
              </a:lvl1pPr>
              <a:lvl2pPr marL="225425" indent="-225425" algn="l" defTabSz="457200" rtl="0" eaLnBrk="1" latinLnBrk="0" hangingPunct="1">
                <a:spcBef>
                  <a:spcPts val="1200"/>
                </a:spcBef>
                <a:buFont typeface="Wingdings" charset="2"/>
                <a:buChar char="§"/>
                <a:defRPr sz="2200" kern="1200" baseline="0">
                  <a:solidFill>
                    <a:schemeClr val="dk1"/>
                  </a:solidFill>
                  <a:latin typeface="+mn-lt"/>
                  <a:ea typeface="+mn-ea"/>
                  <a:cs typeface="+mn-cs"/>
                </a:defRPr>
              </a:lvl2pPr>
              <a:lvl3pPr marL="571500" indent="-228600" algn="l" defTabSz="457200" rtl="0" eaLnBrk="1" latinLnBrk="0" hangingPunct="1">
                <a:spcBef>
                  <a:spcPts val="800"/>
                </a:spcBef>
                <a:buFont typeface="Wingdings" charset="2"/>
                <a:buChar char="§"/>
                <a:defRPr sz="2200" kern="1200">
                  <a:solidFill>
                    <a:schemeClr val="dk1"/>
                  </a:solidFill>
                  <a:latin typeface="+mn-lt"/>
                  <a:ea typeface="+mn-ea"/>
                  <a:cs typeface="+mn-cs"/>
                </a:defRPr>
              </a:lvl3pPr>
              <a:lvl4pPr marL="969963" indent="-228600" algn="l" defTabSz="457200" rtl="0" eaLnBrk="1" latinLnBrk="0" hangingPunct="1">
                <a:spcBef>
                  <a:spcPct val="20000"/>
                </a:spcBef>
                <a:buFont typeface="Arial"/>
                <a:buChar char="–"/>
                <a:defRPr sz="1600" kern="1200">
                  <a:solidFill>
                    <a:schemeClr val="dk1"/>
                  </a:solidFill>
                  <a:latin typeface="+mn-lt"/>
                  <a:ea typeface="+mn-ea"/>
                  <a:cs typeface="+mn-cs"/>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a:lnSpc>
                  <a:spcPct val="75000"/>
                </a:lnSpc>
                <a:spcBef>
                  <a:spcPts val="600"/>
                </a:spcBef>
                <a:defRPr/>
              </a:pPr>
              <a:r>
                <a:rPr lang="en-US" sz="1200" b="1" dirty="0" smtClean="0">
                  <a:solidFill>
                    <a:schemeClr val="accent1"/>
                  </a:solidFill>
                </a:rPr>
                <a:t>$&gt; clang </a:t>
              </a:r>
              <a:r>
                <a:rPr lang="ru-RU" sz="1200" b="1" dirty="0" smtClean="0">
                  <a:solidFill>
                    <a:schemeClr val="accent1"/>
                  </a:solidFill>
                </a:rPr>
                <a:t>-</a:t>
              </a:r>
              <a:r>
                <a:rPr lang="en-US" sz="1200" b="1" dirty="0" err="1" smtClean="0">
                  <a:solidFill>
                    <a:schemeClr val="accent1"/>
                  </a:solidFill>
                </a:rPr>
                <a:t>mllvm</a:t>
              </a:r>
              <a:r>
                <a:rPr lang="en-US" sz="1200" b="1" dirty="0" smtClean="0">
                  <a:solidFill>
                    <a:schemeClr val="accent1"/>
                  </a:solidFill>
                </a:rPr>
                <a:t> -debug-only=loop-</a:t>
              </a:r>
              <a:r>
                <a:rPr lang="en-US" sz="1200" b="1" dirty="0" err="1" smtClean="0">
                  <a:solidFill>
                    <a:schemeClr val="accent1"/>
                  </a:solidFill>
                </a:rPr>
                <a:t>vectorize</a:t>
              </a:r>
              <a:r>
                <a:rPr lang="en-US" sz="1200" b="1" dirty="0" smtClean="0">
                  <a:solidFill>
                    <a:schemeClr val="accent1"/>
                  </a:solidFill>
                </a:rPr>
                <a:t> …</a:t>
              </a:r>
            </a:p>
            <a:p>
              <a:pPr>
                <a:lnSpc>
                  <a:spcPct val="75000"/>
                </a:lnSpc>
                <a:spcBef>
                  <a:spcPts val="600"/>
                </a:spcBef>
                <a:defRPr/>
              </a:pPr>
              <a:r>
                <a:rPr lang="en-US" sz="1100" dirty="0"/>
                <a:t>LV: Checking a loop in "</a:t>
              </a:r>
              <a:r>
                <a:rPr lang="en-US" sz="1100" dirty="0" err="1"/>
                <a:t>doThings</a:t>
              </a:r>
              <a:r>
                <a:rPr lang="en-US" sz="1100" dirty="0"/>
                <a:t>" from </a:t>
              </a:r>
              <a:r>
                <a:rPr lang="en-US" sz="1100" dirty="0" smtClean="0"/>
                <a:t>test.c:4:3</a:t>
              </a:r>
              <a:endParaRPr lang="en-US" sz="1100" dirty="0"/>
            </a:p>
            <a:p>
              <a:pPr>
                <a:lnSpc>
                  <a:spcPct val="75000"/>
                </a:lnSpc>
                <a:spcBef>
                  <a:spcPts val="600"/>
                </a:spcBef>
                <a:defRPr/>
              </a:pPr>
              <a:r>
                <a:rPr lang="en-US" sz="1100" dirty="0"/>
                <a:t>...</a:t>
              </a:r>
            </a:p>
            <a:p>
              <a:pPr>
                <a:lnSpc>
                  <a:spcPct val="75000"/>
                </a:lnSpc>
                <a:spcBef>
                  <a:spcPts val="600"/>
                </a:spcBef>
                <a:defRPr/>
              </a:pPr>
              <a:r>
                <a:rPr lang="en-US" sz="1100" dirty="0"/>
                <a:t>LV: Found a runtime check </a:t>
              </a:r>
              <a:r>
                <a:rPr lang="en-US" sz="1100" dirty="0" err="1"/>
                <a:t>ptr</a:t>
              </a:r>
              <a:r>
                <a:rPr lang="en-US" sz="1100" dirty="0"/>
                <a:t>:  %arrayidx18.us = </a:t>
              </a:r>
              <a:r>
                <a:rPr lang="en-US" sz="1100" dirty="0" smtClean="0"/>
                <a:t>…</a:t>
              </a:r>
              <a:endParaRPr lang="en-US" sz="1100" dirty="0"/>
            </a:p>
            <a:p>
              <a:pPr>
                <a:lnSpc>
                  <a:spcPct val="75000"/>
                </a:lnSpc>
                <a:spcBef>
                  <a:spcPts val="600"/>
                </a:spcBef>
                <a:defRPr/>
              </a:pPr>
              <a:r>
                <a:rPr lang="en-US" sz="1100" dirty="0"/>
                <a:t>LV: We need to do 4 pointer </a:t>
              </a:r>
              <a:r>
                <a:rPr lang="en-US" sz="1100" dirty="0" smtClean="0"/>
                <a:t>comparisons</a:t>
              </a:r>
              <a:endParaRPr lang="en-US" sz="1100" dirty="0"/>
            </a:p>
            <a:p>
              <a:pPr>
                <a:lnSpc>
                  <a:spcPct val="75000"/>
                </a:lnSpc>
                <a:spcBef>
                  <a:spcPts val="600"/>
                </a:spcBef>
                <a:defRPr/>
              </a:pPr>
              <a:r>
                <a:rPr lang="en-US" sz="1100" b="1" dirty="0">
                  <a:solidFill>
                    <a:srgbClr val="C00000"/>
                  </a:solidFill>
                </a:rPr>
                <a:t>LV: We can't </a:t>
              </a:r>
              <a:r>
                <a:rPr lang="en-US" sz="1100" b="1" dirty="0" err="1">
                  <a:solidFill>
                    <a:srgbClr val="C00000"/>
                  </a:solidFill>
                </a:rPr>
                <a:t>vectorize</a:t>
              </a:r>
              <a:r>
                <a:rPr lang="en-US" sz="1100" b="1" dirty="0">
                  <a:solidFill>
                    <a:srgbClr val="C00000"/>
                  </a:solidFill>
                </a:rPr>
                <a:t> because we can't find the array </a:t>
              </a:r>
              <a:r>
                <a:rPr lang="en-US" sz="1100" b="1" dirty="0" smtClean="0">
                  <a:solidFill>
                    <a:srgbClr val="C00000"/>
                  </a:solidFill>
                </a:rPr>
                <a:t>bounds</a:t>
              </a:r>
              <a:endParaRPr lang="en-US" sz="1100" b="1" dirty="0">
                <a:solidFill>
                  <a:srgbClr val="C00000"/>
                </a:solidFill>
              </a:endParaRPr>
            </a:p>
            <a:p>
              <a:pPr>
                <a:lnSpc>
                  <a:spcPct val="75000"/>
                </a:lnSpc>
                <a:spcBef>
                  <a:spcPts val="600"/>
                </a:spcBef>
                <a:defRPr/>
              </a:pPr>
              <a:r>
                <a:rPr lang="en-US" sz="1100" b="1" dirty="0">
                  <a:solidFill>
                    <a:srgbClr val="C00000"/>
                  </a:solidFill>
                </a:rPr>
                <a:t>LV: Can't </a:t>
              </a:r>
              <a:r>
                <a:rPr lang="en-US" sz="1100" b="1" dirty="0" err="1">
                  <a:solidFill>
                    <a:srgbClr val="C00000"/>
                  </a:solidFill>
                </a:rPr>
                <a:t>vectorize</a:t>
              </a:r>
              <a:r>
                <a:rPr lang="en-US" sz="1100" b="1" dirty="0">
                  <a:solidFill>
                    <a:srgbClr val="C00000"/>
                  </a:solidFill>
                </a:rPr>
                <a:t> due to memory </a:t>
              </a:r>
              <a:r>
                <a:rPr lang="en-US" sz="1100" b="1" dirty="0" smtClean="0">
                  <a:solidFill>
                    <a:srgbClr val="C00000"/>
                  </a:solidFill>
                </a:rPr>
                <a:t>conflicts</a:t>
              </a:r>
              <a:endParaRPr lang="en-US" sz="1100" b="1" dirty="0">
                <a:solidFill>
                  <a:srgbClr val="C00000"/>
                </a:solidFill>
              </a:endParaRPr>
            </a:p>
          </p:txBody>
        </p:sp>
        <p:sp>
          <p:nvSpPr>
            <p:cNvPr id="12" name="Notched Right Arrow 11"/>
            <p:cNvSpPr/>
            <p:nvPr/>
          </p:nvSpPr>
          <p:spPr>
            <a:xfrm rot="6515068">
              <a:off x="8075484" y="3367857"/>
              <a:ext cx="1041546" cy="574333"/>
            </a:xfrm>
            <a:prstGeom prst="notched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6" name="Group 5"/>
          <p:cNvGrpSpPr/>
          <p:nvPr/>
        </p:nvGrpSpPr>
        <p:grpSpPr>
          <a:xfrm>
            <a:off x="593368" y="5251652"/>
            <a:ext cx="7130279" cy="1338123"/>
            <a:chOff x="593368" y="5251652"/>
            <a:chExt cx="7130279" cy="1338123"/>
          </a:xfrm>
        </p:grpSpPr>
        <p:sp>
          <p:nvSpPr>
            <p:cNvPr id="11" name="Content Placeholder 4"/>
            <p:cNvSpPr txBox="1">
              <a:spLocks/>
            </p:cNvSpPr>
            <p:nvPr/>
          </p:nvSpPr>
          <p:spPr>
            <a:xfrm>
              <a:off x="3262536" y="5416367"/>
              <a:ext cx="4461111" cy="1127232"/>
            </a:xfrm>
            <a:prstGeom prst="rect">
              <a:avLst/>
            </a:prstGeom>
            <a:solidFill>
              <a:schemeClr val="accent6">
                <a:lumMod val="40000"/>
                <a:lumOff val="60000"/>
              </a:schemeClr>
            </a:solidFill>
            <a:ln w="9525" cap="flat" cmpd="sng" algn="ctr">
              <a:solidFill>
                <a:schemeClr val="tx1">
                  <a:lumMod val="95000"/>
                  <a:lumOff val="5000"/>
                </a:schemeClr>
              </a:solidFill>
              <a:prstDash val="solid"/>
            </a:ln>
            <a:effectLst/>
          </p:spPr>
          <p:style>
            <a:lnRef idx="1">
              <a:schemeClr val="dk1"/>
            </a:lnRef>
            <a:fillRef idx="2">
              <a:schemeClr val="dk1"/>
            </a:fillRef>
            <a:effectRef idx="1">
              <a:schemeClr val="dk1"/>
            </a:effectRef>
            <a:fontRef idx="minor">
              <a:schemeClr val="dk1"/>
            </a:fontRef>
          </p:style>
          <p:txBody>
            <a:bodyPr vert="horz" wrap="square" lIns="137160" tIns="91440" rIns="45720" bIns="91440" rtlCol="0">
              <a:sp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chemeClr val="dk1"/>
                  </a:solidFill>
                  <a:latin typeface="+mn-lt"/>
                  <a:ea typeface="+mn-ea"/>
                  <a:cs typeface="+mn-cs"/>
                </a:defRPr>
              </a:lvl1pPr>
              <a:lvl2pPr marL="225425" indent="-225425" algn="l" defTabSz="457200" rtl="0" eaLnBrk="1" latinLnBrk="0" hangingPunct="1">
                <a:spcBef>
                  <a:spcPts val="1200"/>
                </a:spcBef>
                <a:buFont typeface="Wingdings" charset="2"/>
                <a:buChar char="§"/>
                <a:defRPr sz="2200" kern="1200" baseline="0">
                  <a:solidFill>
                    <a:schemeClr val="dk1"/>
                  </a:solidFill>
                  <a:latin typeface="+mn-lt"/>
                  <a:ea typeface="+mn-ea"/>
                  <a:cs typeface="+mn-cs"/>
                </a:defRPr>
              </a:lvl2pPr>
              <a:lvl3pPr marL="571500" indent="-228600" algn="l" defTabSz="457200" rtl="0" eaLnBrk="1" latinLnBrk="0" hangingPunct="1">
                <a:spcBef>
                  <a:spcPts val="800"/>
                </a:spcBef>
                <a:buFont typeface="Wingdings" charset="2"/>
                <a:buChar char="§"/>
                <a:defRPr sz="2200" kern="1200">
                  <a:solidFill>
                    <a:schemeClr val="dk1"/>
                  </a:solidFill>
                  <a:latin typeface="+mn-lt"/>
                  <a:ea typeface="+mn-ea"/>
                  <a:cs typeface="+mn-cs"/>
                </a:defRPr>
              </a:lvl3pPr>
              <a:lvl4pPr marL="969963" indent="-228600" algn="l" defTabSz="457200" rtl="0" eaLnBrk="1" latinLnBrk="0" hangingPunct="1">
                <a:spcBef>
                  <a:spcPct val="20000"/>
                </a:spcBef>
                <a:buFont typeface="Arial"/>
                <a:buChar char="–"/>
                <a:defRPr sz="1600" kern="1200">
                  <a:solidFill>
                    <a:schemeClr val="dk1"/>
                  </a:solidFill>
                  <a:latin typeface="+mn-lt"/>
                  <a:ea typeface="+mn-ea"/>
                  <a:cs typeface="+mn-cs"/>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a:lnSpc>
                  <a:spcPct val="75000"/>
                </a:lnSpc>
                <a:spcBef>
                  <a:spcPts val="600"/>
                </a:spcBef>
                <a:defRPr/>
              </a:pPr>
              <a:r>
                <a:rPr lang="en-US" sz="1050" b="1" dirty="0" smtClean="0">
                  <a:solidFill>
                    <a:schemeClr val="accent1"/>
                  </a:solidFill>
                </a:rPr>
                <a:t>$&gt; clang </a:t>
              </a:r>
              <a:r>
                <a:rPr lang="ru-RU" sz="1050" b="1" dirty="0">
                  <a:solidFill>
                    <a:schemeClr val="accent1"/>
                  </a:solidFill>
                </a:rPr>
                <a:t>-</a:t>
              </a:r>
              <a:r>
                <a:rPr lang="en-US" sz="1050" b="1" dirty="0" err="1">
                  <a:solidFill>
                    <a:schemeClr val="accent1"/>
                  </a:solidFill>
                </a:rPr>
                <a:t>mllvm</a:t>
              </a:r>
              <a:r>
                <a:rPr lang="en-US" sz="1050" b="1" dirty="0">
                  <a:solidFill>
                    <a:schemeClr val="accent1"/>
                  </a:solidFill>
                </a:rPr>
                <a:t> -</a:t>
              </a:r>
              <a:r>
                <a:rPr lang="en-US" sz="1050" b="1" dirty="0" smtClean="0">
                  <a:solidFill>
                    <a:schemeClr val="accent1"/>
                  </a:solidFill>
                </a:rPr>
                <a:t>debug-only=loop-</a:t>
              </a:r>
              <a:r>
                <a:rPr lang="en-US" sz="1050" b="1" dirty="0" err="1" smtClean="0">
                  <a:solidFill>
                    <a:schemeClr val="accent1"/>
                  </a:solidFill>
                </a:rPr>
                <a:t>vectorize</a:t>
              </a:r>
              <a:r>
                <a:rPr lang="en-US" sz="1050" b="1" dirty="0" smtClean="0">
                  <a:solidFill>
                    <a:schemeClr val="accent1"/>
                  </a:solidFill>
                </a:rPr>
                <a:t> </a:t>
              </a:r>
              <a:r>
                <a:rPr lang="en-US" sz="1050" b="1" dirty="0" smtClean="0">
                  <a:solidFill>
                    <a:srgbClr val="00B050"/>
                  </a:solidFill>
                </a:rPr>
                <a:t>–</a:t>
              </a:r>
              <a:r>
                <a:rPr lang="en-US" sz="1050" b="1" dirty="0" err="1">
                  <a:solidFill>
                    <a:srgbClr val="00B050"/>
                  </a:solidFill>
                </a:rPr>
                <a:t>Xclang</a:t>
              </a:r>
              <a:r>
                <a:rPr lang="en-US" sz="1050" b="1" dirty="0">
                  <a:solidFill>
                    <a:srgbClr val="00B050"/>
                  </a:solidFill>
                </a:rPr>
                <a:t> </a:t>
              </a:r>
              <a:r>
                <a:rPr lang="en-US" sz="1050" b="1" dirty="0" smtClean="0">
                  <a:solidFill>
                    <a:srgbClr val="00B050"/>
                  </a:solidFill>
                </a:rPr>
                <a:t>–</a:t>
              </a:r>
              <a:r>
                <a:rPr lang="en-US" sz="1050" b="1" dirty="0" err="1" smtClean="0">
                  <a:solidFill>
                    <a:srgbClr val="00B050"/>
                  </a:solidFill>
                </a:rPr>
                <a:t>fopenmp</a:t>
              </a:r>
              <a:r>
                <a:rPr lang="en-US" sz="1050" b="1" dirty="0" smtClean="0">
                  <a:solidFill>
                    <a:srgbClr val="00B050"/>
                  </a:solidFill>
                </a:rPr>
                <a:t>=…</a:t>
              </a:r>
              <a:endParaRPr lang="en-US" sz="1100" b="1" dirty="0" smtClean="0">
                <a:solidFill>
                  <a:srgbClr val="00B050"/>
                </a:solidFill>
              </a:endParaRPr>
            </a:p>
            <a:p>
              <a:pPr>
                <a:lnSpc>
                  <a:spcPct val="75000"/>
                </a:lnSpc>
                <a:spcBef>
                  <a:spcPts val="600"/>
                </a:spcBef>
                <a:defRPr/>
              </a:pPr>
              <a:r>
                <a:rPr lang="en-US" sz="1050" dirty="0"/>
                <a:t>LV: Checking a loop in "</a:t>
              </a:r>
              <a:r>
                <a:rPr lang="en-US" sz="1050" dirty="0" err="1"/>
                <a:t>doThings</a:t>
              </a:r>
              <a:r>
                <a:rPr lang="en-US" sz="1050" dirty="0"/>
                <a:t>" from </a:t>
              </a:r>
              <a:r>
                <a:rPr lang="en-US" sz="1050" dirty="0" smtClean="0"/>
                <a:t>test.c:4:3</a:t>
              </a:r>
            </a:p>
            <a:p>
              <a:pPr>
                <a:lnSpc>
                  <a:spcPct val="75000"/>
                </a:lnSpc>
                <a:spcBef>
                  <a:spcPts val="600"/>
                </a:spcBef>
                <a:defRPr/>
              </a:pPr>
              <a:r>
                <a:rPr lang="en-US" sz="1050" dirty="0"/>
                <a:t>LV: Loop hints: </a:t>
              </a:r>
              <a:r>
                <a:rPr lang="en-US" sz="1050" b="1" dirty="0">
                  <a:solidFill>
                    <a:srgbClr val="00B050"/>
                  </a:solidFill>
                </a:rPr>
                <a:t>force=enabled</a:t>
              </a:r>
              <a:r>
                <a:rPr lang="en-US" sz="1050" dirty="0"/>
                <a:t> width=0 unroll=0</a:t>
              </a:r>
            </a:p>
            <a:p>
              <a:pPr>
                <a:lnSpc>
                  <a:spcPct val="75000"/>
                </a:lnSpc>
                <a:spcBef>
                  <a:spcPts val="600"/>
                </a:spcBef>
                <a:defRPr/>
              </a:pPr>
              <a:r>
                <a:rPr lang="en-US" sz="1050" dirty="0" smtClean="0"/>
                <a:t>LV</a:t>
              </a:r>
              <a:r>
                <a:rPr lang="en-US" sz="1050" dirty="0"/>
                <a:t>: A loop annotated parallel, ignore memory dependency checks.</a:t>
              </a:r>
            </a:p>
            <a:p>
              <a:pPr>
                <a:lnSpc>
                  <a:spcPct val="75000"/>
                </a:lnSpc>
                <a:spcBef>
                  <a:spcPts val="600"/>
                </a:spcBef>
                <a:defRPr/>
              </a:pPr>
              <a:r>
                <a:rPr lang="en-US" sz="1050" b="1" dirty="0">
                  <a:solidFill>
                    <a:srgbClr val="00B050"/>
                  </a:solidFill>
                </a:rPr>
                <a:t>LV: We can </a:t>
              </a:r>
              <a:r>
                <a:rPr lang="en-US" sz="1050" b="1" dirty="0" err="1">
                  <a:solidFill>
                    <a:srgbClr val="00B050"/>
                  </a:solidFill>
                </a:rPr>
                <a:t>vectorize</a:t>
              </a:r>
              <a:r>
                <a:rPr lang="en-US" sz="1050" b="1" dirty="0">
                  <a:solidFill>
                    <a:srgbClr val="00B050"/>
                  </a:solidFill>
                </a:rPr>
                <a:t> this loop</a:t>
              </a:r>
              <a:r>
                <a:rPr lang="en-US" sz="1050" b="1" dirty="0" smtClean="0">
                  <a:solidFill>
                    <a:srgbClr val="00B050"/>
                  </a:solidFill>
                </a:rPr>
                <a:t>!</a:t>
              </a:r>
            </a:p>
          </p:txBody>
        </p:sp>
        <p:sp>
          <p:nvSpPr>
            <p:cNvPr id="13" name="Content Placeholder 4"/>
            <p:cNvSpPr txBox="1">
              <a:spLocks/>
            </p:cNvSpPr>
            <p:nvPr/>
          </p:nvSpPr>
          <p:spPr>
            <a:xfrm>
              <a:off x="593368" y="5251652"/>
              <a:ext cx="2232959" cy="1338123"/>
            </a:xfrm>
            <a:prstGeom prst="rect">
              <a:avLst/>
            </a:prstGeom>
            <a:solidFill>
              <a:schemeClr val="accent6">
                <a:lumMod val="40000"/>
                <a:lumOff val="60000"/>
              </a:schemeClr>
            </a:solidFill>
            <a:ln w="9525" cap="flat" cmpd="sng" algn="ctr">
              <a:solidFill>
                <a:schemeClr val="tx1">
                  <a:lumMod val="95000"/>
                  <a:lumOff val="5000"/>
                </a:schemeClr>
              </a:solidFill>
              <a:prstDash val="solid"/>
            </a:ln>
            <a:effectLst/>
          </p:spPr>
          <p:style>
            <a:lnRef idx="1">
              <a:schemeClr val="dk1"/>
            </a:lnRef>
            <a:fillRef idx="2">
              <a:schemeClr val="dk1"/>
            </a:fillRef>
            <a:effectRef idx="1">
              <a:schemeClr val="dk1"/>
            </a:effectRef>
            <a:fontRef idx="minor">
              <a:schemeClr val="dk1"/>
            </a:fontRef>
          </p:style>
          <p:txBody>
            <a:bodyPr vert="horz" wrap="square" lIns="137160" tIns="91440" rIns="45720" bIns="91440" rtlCol="0">
              <a:sp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chemeClr val="dk1"/>
                  </a:solidFill>
                  <a:latin typeface="+mn-lt"/>
                  <a:ea typeface="+mn-ea"/>
                  <a:cs typeface="+mn-cs"/>
                </a:defRPr>
              </a:lvl1pPr>
              <a:lvl2pPr marL="225425" indent="-225425" algn="l" defTabSz="457200" rtl="0" eaLnBrk="1" latinLnBrk="0" hangingPunct="1">
                <a:spcBef>
                  <a:spcPts val="1200"/>
                </a:spcBef>
                <a:buFont typeface="Wingdings" charset="2"/>
                <a:buChar char="§"/>
                <a:defRPr sz="2200" kern="1200" baseline="0">
                  <a:solidFill>
                    <a:schemeClr val="dk1"/>
                  </a:solidFill>
                  <a:latin typeface="+mn-lt"/>
                  <a:ea typeface="+mn-ea"/>
                  <a:cs typeface="+mn-cs"/>
                </a:defRPr>
              </a:lvl2pPr>
              <a:lvl3pPr marL="571500" indent="-228600" algn="l" defTabSz="457200" rtl="0" eaLnBrk="1" latinLnBrk="0" hangingPunct="1">
                <a:spcBef>
                  <a:spcPts val="800"/>
                </a:spcBef>
                <a:buFont typeface="Wingdings" charset="2"/>
                <a:buChar char="§"/>
                <a:defRPr sz="2200" kern="1200">
                  <a:solidFill>
                    <a:schemeClr val="dk1"/>
                  </a:solidFill>
                  <a:latin typeface="+mn-lt"/>
                  <a:ea typeface="+mn-ea"/>
                  <a:cs typeface="+mn-cs"/>
                </a:defRPr>
              </a:lvl3pPr>
              <a:lvl4pPr marL="969963" indent="-228600" algn="l" defTabSz="457200" rtl="0" eaLnBrk="1" latinLnBrk="0" hangingPunct="1">
                <a:spcBef>
                  <a:spcPct val="20000"/>
                </a:spcBef>
                <a:buFont typeface="Arial"/>
                <a:buChar char="–"/>
                <a:defRPr sz="1600" kern="1200">
                  <a:solidFill>
                    <a:schemeClr val="dk1"/>
                  </a:solidFill>
                  <a:latin typeface="+mn-lt"/>
                  <a:ea typeface="+mn-ea"/>
                  <a:cs typeface="+mn-cs"/>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a:lnSpc>
                  <a:spcPct val="75000"/>
                </a:lnSpc>
                <a:spcBef>
                  <a:spcPts val="600"/>
                </a:spcBef>
                <a:defRPr/>
              </a:pPr>
              <a:r>
                <a:rPr lang="en-US" sz="1100" b="1" dirty="0">
                  <a:solidFill>
                    <a:srgbClr val="00B050"/>
                  </a:solidFill>
                </a:rPr>
                <a:t>// the only change</a:t>
              </a:r>
              <a:endParaRPr lang="en-US" sz="1100" b="1" dirty="0" smtClean="0">
                <a:solidFill>
                  <a:srgbClr val="00B050"/>
                </a:solidFill>
              </a:endParaRPr>
            </a:p>
            <a:p>
              <a:pPr>
                <a:lnSpc>
                  <a:spcPct val="75000"/>
                </a:lnSpc>
                <a:spcBef>
                  <a:spcPts val="600"/>
                </a:spcBef>
                <a:defRPr/>
              </a:pPr>
              <a:r>
                <a:rPr lang="en-US" sz="1100" b="1" dirty="0" smtClean="0">
                  <a:solidFill>
                    <a:srgbClr val="00B050"/>
                  </a:solidFill>
                </a:rPr>
                <a:t>#pragma </a:t>
              </a:r>
              <a:r>
                <a:rPr lang="en-US" sz="1100" b="1" dirty="0" err="1" smtClean="0">
                  <a:solidFill>
                    <a:srgbClr val="00B050"/>
                  </a:solidFill>
                </a:rPr>
                <a:t>omp</a:t>
              </a:r>
              <a:r>
                <a:rPr lang="en-US" sz="1100" b="1" dirty="0" smtClean="0">
                  <a:solidFill>
                    <a:srgbClr val="00B050"/>
                  </a:solidFill>
                </a:rPr>
                <a:t> </a:t>
              </a:r>
              <a:r>
                <a:rPr lang="en-US" sz="1100" b="1" dirty="0" err="1" smtClean="0">
                  <a:solidFill>
                    <a:srgbClr val="00B050"/>
                  </a:solidFill>
                </a:rPr>
                <a:t>simd</a:t>
              </a:r>
              <a:r>
                <a:rPr lang="en-US" sz="1100" b="1" dirty="0" smtClean="0">
                  <a:solidFill>
                    <a:srgbClr val="00B050"/>
                  </a:solidFill>
                </a:rPr>
                <a:t> collapse(2)</a:t>
              </a:r>
              <a:endParaRPr lang="en-US" sz="1100" b="1" dirty="0">
                <a:solidFill>
                  <a:srgbClr val="00B050"/>
                </a:solidFill>
              </a:endParaRPr>
            </a:p>
            <a:p>
              <a:pPr>
                <a:lnSpc>
                  <a:spcPct val="75000"/>
                </a:lnSpc>
                <a:spcBef>
                  <a:spcPts val="600"/>
                </a:spcBef>
                <a:defRPr/>
              </a:pPr>
              <a:r>
                <a:rPr lang="en-US" sz="1100" dirty="0" smtClean="0"/>
                <a:t>  </a:t>
              </a:r>
              <a:r>
                <a:rPr lang="en-US" sz="1100" b="1" dirty="0" smtClean="0"/>
                <a:t>for</a:t>
              </a:r>
              <a:r>
                <a:rPr lang="en-US" sz="1100" dirty="0" smtClean="0"/>
                <a:t>(</a:t>
              </a:r>
              <a:r>
                <a:rPr lang="en-US" sz="1100" b="1" dirty="0" err="1" smtClean="0"/>
                <a:t>int</a:t>
              </a:r>
              <a:r>
                <a:rPr lang="en-US" sz="1100" dirty="0" smtClean="0"/>
                <a:t> </a:t>
              </a:r>
              <a:r>
                <a:rPr lang="en-US" sz="1100" dirty="0" err="1"/>
                <a:t>i</a:t>
              </a:r>
              <a:r>
                <a:rPr lang="en-US" sz="1100" dirty="0"/>
                <a:t> = 0; </a:t>
              </a:r>
              <a:r>
                <a:rPr lang="en-US" sz="1100" dirty="0" err="1"/>
                <a:t>i</a:t>
              </a:r>
              <a:r>
                <a:rPr lang="en-US" sz="1100" dirty="0"/>
                <a:t> &lt; N; ++</a:t>
              </a:r>
              <a:r>
                <a:rPr lang="en-US" sz="1100" dirty="0" err="1"/>
                <a:t>i</a:t>
              </a:r>
              <a:r>
                <a:rPr lang="en-US" sz="1100" dirty="0" smtClean="0"/>
                <a:t>)</a:t>
              </a:r>
              <a:endParaRPr lang="en-US" sz="1100" b="1" dirty="0" smtClean="0">
                <a:solidFill>
                  <a:srgbClr val="C00000"/>
                </a:solidFill>
              </a:endParaRPr>
            </a:p>
            <a:p>
              <a:pPr>
                <a:lnSpc>
                  <a:spcPct val="75000"/>
                </a:lnSpc>
                <a:spcBef>
                  <a:spcPts val="600"/>
                </a:spcBef>
                <a:defRPr/>
              </a:pPr>
              <a:r>
                <a:rPr lang="en-US" sz="1100" b="1" dirty="0" smtClean="0"/>
                <a:t>   for</a:t>
              </a:r>
              <a:r>
                <a:rPr lang="en-US" sz="1100" dirty="0" smtClean="0"/>
                <a:t>(</a:t>
              </a:r>
              <a:r>
                <a:rPr lang="en-US" sz="1100" b="1" dirty="0" err="1" smtClean="0"/>
                <a:t>int</a:t>
              </a:r>
              <a:r>
                <a:rPr lang="en-US" sz="1100" dirty="0" smtClean="0"/>
                <a:t> j </a:t>
              </a:r>
              <a:r>
                <a:rPr lang="en-US" sz="1100" dirty="0"/>
                <a:t>= 0; </a:t>
              </a:r>
              <a:r>
                <a:rPr lang="en-US" sz="1100" dirty="0" smtClean="0"/>
                <a:t>j </a:t>
              </a:r>
              <a:r>
                <a:rPr lang="en-US" sz="1100" dirty="0"/>
                <a:t>&lt; N; </a:t>
              </a:r>
              <a:r>
                <a:rPr lang="en-US" sz="1100" dirty="0" smtClean="0"/>
                <a:t>++j)</a:t>
              </a:r>
            </a:p>
            <a:p>
              <a:pPr>
                <a:lnSpc>
                  <a:spcPct val="75000"/>
                </a:lnSpc>
                <a:spcBef>
                  <a:spcPts val="600"/>
                </a:spcBef>
                <a:defRPr/>
              </a:pPr>
              <a:r>
                <a:rPr lang="en-US" sz="1100" dirty="0" smtClean="0"/>
                <a:t>      a[</a:t>
              </a:r>
              <a:r>
                <a:rPr lang="en-US" sz="1100" dirty="0" err="1" smtClean="0"/>
                <a:t>i</a:t>
              </a:r>
              <a:r>
                <a:rPr lang="en-US" sz="1100" dirty="0" smtClean="0"/>
                <a:t> + j] </a:t>
              </a:r>
              <a:r>
                <a:rPr lang="en-US" sz="1100" dirty="0"/>
                <a:t>= </a:t>
              </a:r>
              <a:r>
                <a:rPr lang="en-US" sz="1100" dirty="0" smtClean="0"/>
                <a:t>…</a:t>
              </a:r>
            </a:p>
            <a:p>
              <a:pPr>
                <a:lnSpc>
                  <a:spcPct val="75000"/>
                </a:lnSpc>
                <a:spcBef>
                  <a:spcPts val="600"/>
                </a:spcBef>
                <a:defRPr/>
              </a:pPr>
              <a:r>
                <a:rPr lang="en-US" sz="1100" dirty="0" smtClean="0"/>
                <a:t>…</a:t>
              </a:r>
              <a:endParaRPr lang="en-US" sz="1100" dirty="0"/>
            </a:p>
          </p:txBody>
        </p:sp>
        <p:sp>
          <p:nvSpPr>
            <p:cNvPr id="14" name="Notched Right Arrow 13"/>
            <p:cNvSpPr/>
            <p:nvPr/>
          </p:nvSpPr>
          <p:spPr>
            <a:xfrm>
              <a:off x="2240730" y="5979983"/>
              <a:ext cx="1067148" cy="574333"/>
            </a:xfrm>
            <a:prstGeom prst="notched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grpSp>
        <p:nvGrpSpPr>
          <p:cNvPr id="17" name="Group 16"/>
          <p:cNvGrpSpPr/>
          <p:nvPr/>
        </p:nvGrpSpPr>
        <p:grpSpPr>
          <a:xfrm rot="1800000">
            <a:off x="650932" y="726005"/>
            <a:ext cx="3776792" cy="3257225"/>
            <a:chOff x="693420" y="609600"/>
            <a:chExt cx="4122420" cy="4122420"/>
          </a:xfrm>
          <a:solidFill>
            <a:srgbClr val="C00000"/>
          </a:solidFill>
        </p:grpSpPr>
        <p:sp>
          <p:nvSpPr>
            <p:cNvPr id="15" name="Rectangle 14"/>
            <p:cNvSpPr/>
            <p:nvPr/>
          </p:nvSpPr>
          <p:spPr>
            <a:xfrm>
              <a:off x="693420" y="2499360"/>
              <a:ext cx="4122420" cy="3429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6" name="Rectangle 15"/>
            <p:cNvSpPr/>
            <p:nvPr/>
          </p:nvSpPr>
          <p:spPr>
            <a:xfrm rot="5400000">
              <a:off x="593667" y="2499360"/>
              <a:ext cx="4122420" cy="3429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41187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5" end="5"/>
                                            </p:txEl>
                                          </p:spTgt>
                                        </p:tgtEl>
                                        <p:attrNameLst>
                                          <p:attrName>style.visibility</p:attrName>
                                        </p:attrNameLst>
                                      </p:cBhvr>
                                      <p:to>
                                        <p:strVal val="visible"/>
                                      </p:to>
                                    </p:set>
                                    <p:anim calcmode="lin" valueType="num">
                                      <p:cBhvr>
                                        <p:cTn id="14"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16" dur="500"/>
                                        <p:tgtEl>
                                          <p:spTgt spid="2">
                                            <p:txEl>
                                              <p:pRg st="5" end="5"/>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p:cTn id="19"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21" dur="500"/>
                                        <p:tgtEl>
                                          <p:spTgt spid="2">
                                            <p:txEl>
                                              <p:pRg st="6" end="6"/>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16"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0500" y="1601789"/>
            <a:ext cx="8228012" cy="4570411"/>
          </a:xfrm>
        </p:spPr>
        <p:txBody>
          <a:bodyPr>
            <a:normAutofit/>
          </a:bodyPr>
          <a:lstStyle/>
          <a:p>
            <a:pPr lvl="1"/>
            <a:r>
              <a:rPr lang="en-US" dirty="0" err="1"/>
              <a:t>OpenMP</a:t>
            </a:r>
            <a:r>
              <a:rPr lang="en-US" dirty="0"/>
              <a:t> SIMD requires support from both frontend and backend</a:t>
            </a:r>
          </a:p>
          <a:p>
            <a:pPr lvl="1"/>
            <a:r>
              <a:rPr lang="en-US" dirty="0"/>
              <a:t>Frontend parses </a:t>
            </a:r>
            <a:r>
              <a:rPr lang="en-US" dirty="0" err="1"/>
              <a:t>OpenMP</a:t>
            </a:r>
            <a:r>
              <a:rPr lang="en-US" dirty="0"/>
              <a:t> SIMD pragmas and creates LLVM IR </a:t>
            </a:r>
            <a:r>
              <a:rPr lang="en-US" b="1" dirty="0">
                <a:solidFill>
                  <a:srgbClr val="00B050"/>
                </a:solidFill>
              </a:rPr>
              <a:t>metadata hints</a:t>
            </a:r>
            <a:r>
              <a:rPr lang="en-US" dirty="0"/>
              <a:t>, which are </a:t>
            </a:r>
            <a:r>
              <a:rPr lang="en-US"/>
              <a:t>then used </a:t>
            </a:r>
            <a:r>
              <a:rPr lang="en-US" smtClean="0"/>
              <a:t>by </a:t>
            </a:r>
            <a:r>
              <a:rPr lang="en-US" dirty="0" err="1"/>
              <a:t>vectorizer</a:t>
            </a:r>
            <a:endParaRPr lang="en-US" dirty="0"/>
          </a:p>
          <a:p>
            <a:pPr lvl="1"/>
            <a:endParaRPr lang="en-US" dirty="0"/>
          </a:p>
          <a:p>
            <a:pPr lvl="1"/>
            <a:endParaRPr lang="en-US" dirty="0"/>
          </a:p>
          <a:p>
            <a:pPr lvl="1"/>
            <a:endParaRPr lang="en-US"/>
          </a:p>
          <a:p>
            <a:pPr lvl="1"/>
            <a:r>
              <a:rPr lang="en-US"/>
              <a:t>In </a:t>
            </a:r>
            <a:r>
              <a:rPr lang="en-US" dirty="0"/>
              <a:t>case of </a:t>
            </a:r>
            <a:r>
              <a:rPr lang="en-US" i="1" dirty="0"/>
              <a:t>collapse </a:t>
            </a:r>
            <a:r>
              <a:rPr lang="en-US" dirty="0"/>
              <a:t>clause</a:t>
            </a:r>
            <a:r>
              <a:rPr lang="en-US" i="1" dirty="0"/>
              <a:t> </a:t>
            </a:r>
            <a:r>
              <a:rPr lang="en-US" dirty="0"/>
              <a:t>frontend creates a new loop, </a:t>
            </a:r>
            <a:r>
              <a:rPr lang="en-US" i="1" dirty="0"/>
              <a:t>collapsing</a:t>
            </a:r>
            <a:r>
              <a:rPr lang="en-US" dirty="0"/>
              <a:t> the existing loop nest into single loop</a:t>
            </a:r>
          </a:p>
        </p:txBody>
      </p:sp>
      <p:sp>
        <p:nvSpPr>
          <p:cNvPr id="3" name="Slide Number Placeholder 2"/>
          <p:cNvSpPr>
            <a:spLocks noGrp="1"/>
          </p:cNvSpPr>
          <p:nvPr>
            <p:ph type="sldNum" sz="quarter" idx="12"/>
          </p:nvPr>
        </p:nvSpPr>
        <p:spPr/>
        <p:txBody>
          <a:bodyPr/>
          <a:lstStyle/>
          <a:p>
            <a:fld id="{EE2556C5-CE8C-6547-B838-EA80C61A4AF7}" type="slidenum">
              <a:rPr lang="en-US" smtClean="0"/>
              <a:pPr/>
              <a:t>16</a:t>
            </a:fld>
            <a:endParaRPr lang="en-US" dirty="0"/>
          </a:p>
        </p:txBody>
      </p:sp>
      <p:sp>
        <p:nvSpPr>
          <p:cNvPr id="4" name="Title 3"/>
          <p:cNvSpPr>
            <a:spLocks noGrp="1"/>
          </p:cNvSpPr>
          <p:nvPr>
            <p:ph type="title"/>
          </p:nvPr>
        </p:nvSpPr>
        <p:spPr/>
        <p:txBody>
          <a:bodyPr/>
          <a:lstStyle/>
          <a:p>
            <a:r>
              <a:rPr lang="en-US" dirty="0" err="1"/>
              <a:t>OpenMP</a:t>
            </a:r>
            <a:r>
              <a:rPr lang="en-US" dirty="0"/>
              <a:t>* SIMD: Status in Clang</a:t>
            </a:r>
            <a:endParaRPr lang="ru-RU" dirty="0"/>
          </a:p>
        </p:txBody>
      </p:sp>
      <p:grpSp>
        <p:nvGrpSpPr>
          <p:cNvPr id="8" name="Group 7"/>
          <p:cNvGrpSpPr/>
          <p:nvPr/>
        </p:nvGrpSpPr>
        <p:grpSpPr>
          <a:xfrm>
            <a:off x="400522" y="3188089"/>
            <a:ext cx="8199371" cy="1400383"/>
            <a:chOff x="400522" y="3188089"/>
            <a:chExt cx="8199371" cy="1400383"/>
          </a:xfrm>
        </p:grpSpPr>
        <p:sp>
          <p:nvSpPr>
            <p:cNvPr id="5" name="Content Placeholder 4"/>
            <p:cNvSpPr txBox="1">
              <a:spLocks/>
            </p:cNvSpPr>
            <p:nvPr/>
          </p:nvSpPr>
          <p:spPr>
            <a:xfrm>
              <a:off x="3920534" y="3188089"/>
              <a:ext cx="4679359" cy="1400383"/>
            </a:xfrm>
            <a:prstGeom prst="rect">
              <a:avLst/>
            </a:prstGeom>
            <a:solidFill>
              <a:schemeClr val="accent6">
                <a:lumMod val="40000"/>
                <a:lumOff val="60000"/>
              </a:schemeClr>
            </a:solidFill>
            <a:ln w="9525" cap="flat" cmpd="sng" algn="ctr">
              <a:solidFill>
                <a:schemeClr val="tx1">
                  <a:lumMod val="95000"/>
                  <a:lumOff val="5000"/>
                </a:schemeClr>
              </a:solidFill>
              <a:prstDash val="solid"/>
            </a:ln>
            <a:effectLst/>
          </p:spPr>
          <p:style>
            <a:lnRef idx="1">
              <a:schemeClr val="dk1"/>
            </a:lnRef>
            <a:fillRef idx="2">
              <a:schemeClr val="dk1"/>
            </a:fillRef>
            <a:effectRef idx="1">
              <a:schemeClr val="dk1"/>
            </a:effectRef>
            <a:fontRef idx="minor">
              <a:schemeClr val="dk1"/>
            </a:fontRef>
          </p:style>
          <p:txBody>
            <a:bodyPr vert="horz" wrap="square" lIns="137160" tIns="91440" rIns="45720" bIns="91440" rtlCol="0">
              <a:sp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chemeClr val="dk1"/>
                  </a:solidFill>
                  <a:latin typeface="+mn-lt"/>
                  <a:ea typeface="+mn-ea"/>
                  <a:cs typeface="+mn-cs"/>
                </a:defRPr>
              </a:lvl1pPr>
              <a:lvl2pPr marL="225425" indent="-225425" algn="l" defTabSz="457200" rtl="0" eaLnBrk="1" latinLnBrk="0" hangingPunct="1">
                <a:spcBef>
                  <a:spcPts val="1200"/>
                </a:spcBef>
                <a:buFont typeface="Wingdings" charset="2"/>
                <a:buChar char="§"/>
                <a:defRPr sz="2200" kern="1200" baseline="0">
                  <a:solidFill>
                    <a:schemeClr val="dk1"/>
                  </a:solidFill>
                  <a:latin typeface="+mn-lt"/>
                  <a:ea typeface="+mn-ea"/>
                  <a:cs typeface="+mn-cs"/>
                </a:defRPr>
              </a:lvl2pPr>
              <a:lvl3pPr marL="571500" indent="-228600" algn="l" defTabSz="457200" rtl="0" eaLnBrk="1" latinLnBrk="0" hangingPunct="1">
                <a:spcBef>
                  <a:spcPts val="800"/>
                </a:spcBef>
                <a:buFont typeface="Wingdings" charset="2"/>
                <a:buChar char="§"/>
                <a:defRPr sz="2200" kern="1200">
                  <a:solidFill>
                    <a:schemeClr val="dk1"/>
                  </a:solidFill>
                  <a:latin typeface="+mn-lt"/>
                  <a:ea typeface="+mn-ea"/>
                  <a:cs typeface="+mn-cs"/>
                </a:defRPr>
              </a:lvl3pPr>
              <a:lvl4pPr marL="969963" indent="-228600" algn="l" defTabSz="457200" rtl="0" eaLnBrk="1" latinLnBrk="0" hangingPunct="1">
                <a:spcBef>
                  <a:spcPct val="20000"/>
                </a:spcBef>
                <a:buFont typeface="Arial"/>
                <a:buChar char="–"/>
                <a:defRPr sz="1600" kern="1200">
                  <a:solidFill>
                    <a:schemeClr val="dk1"/>
                  </a:solidFill>
                  <a:latin typeface="+mn-lt"/>
                  <a:ea typeface="+mn-ea"/>
                  <a:cs typeface="+mn-cs"/>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a:lnSpc>
                  <a:spcPct val="75000"/>
                </a:lnSpc>
                <a:spcBef>
                  <a:spcPts val="600"/>
                </a:spcBef>
                <a:defRPr/>
              </a:pPr>
              <a:r>
                <a:rPr lang="en-US" sz="1200" dirty="0" smtClean="0"/>
                <a:t>LV</a:t>
              </a:r>
              <a:r>
                <a:rPr lang="en-US" sz="1200" dirty="0"/>
                <a:t>: Checking a loop in </a:t>
              </a:r>
              <a:r>
                <a:rPr lang="en-US" sz="1200" dirty="0" smtClean="0"/>
                <a:t>…</a:t>
              </a:r>
            </a:p>
            <a:p>
              <a:pPr>
                <a:lnSpc>
                  <a:spcPct val="75000"/>
                </a:lnSpc>
                <a:spcBef>
                  <a:spcPts val="600"/>
                </a:spcBef>
                <a:defRPr/>
              </a:pPr>
              <a:r>
                <a:rPr lang="en-US" sz="1200" dirty="0"/>
                <a:t>LV: Loop hints: </a:t>
              </a:r>
              <a:r>
                <a:rPr lang="en-US" sz="1200" b="1" dirty="0">
                  <a:solidFill>
                    <a:srgbClr val="00B050"/>
                  </a:solidFill>
                </a:rPr>
                <a:t>force=enabled</a:t>
              </a:r>
              <a:r>
                <a:rPr lang="en-US" sz="1200" dirty="0"/>
                <a:t> </a:t>
              </a:r>
              <a:r>
                <a:rPr lang="en-US" sz="1200" b="1" dirty="0" smtClean="0">
                  <a:solidFill>
                    <a:srgbClr val="00B050"/>
                  </a:solidFill>
                </a:rPr>
                <a:t>width=4</a:t>
              </a:r>
              <a:r>
                <a:rPr lang="en-US" sz="1200" dirty="0" smtClean="0"/>
                <a:t> unroll=0</a:t>
              </a:r>
            </a:p>
            <a:p>
              <a:pPr>
                <a:lnSpc>
                  <a:spcPct val="75000"/>
                </a:lnSpc>
                <a:spcBef>
                  <a:spcPts val="600"/>
                </a:spcBef>
                <a:defRPr/>
              </a:pPr>
              <a:r>
                <a:rPr lang="en-US" sz="1200" dirty="0" smtClean="0"/>
                <a:t>…</a:t>
              </a:r>
            </a:p>
            <a:p>
              <a:pPr>
                <a:lnSpc>
                  <a:spcPct val="75000"/>
                </a:lnSpc>
                <a:spcBef>
                  <a:spcPts val="600"/>
                </a:spcBef>
                <a:defRPr/>
              </a:pPr>
              <a:r>
                <a:rPr lang="en-US" sz="1200" dirty="0" smtClean="0"/>
                <a:t>!42 </a:t>
              </a:r>
              <a:r>
                <a:rPr lang="en-US" sz="1200" dirty="0"/>
                <a:t>= metadata !{metadata !"</a:t>
              </a:r>
              <a:r>
                <a:rPr lang="en-US" sz="1200" b="1" dirty="0" err="1">
                  <a:solidFill>
                    <a:srgbClr val="00B050"/>
                  </a:solidFill>
                </a:rPr>
                <a:t>llvm.loop.vectorize.enable</a:t>
              </a:r>
              <a:r>
                <a:rPr lang="en-US" sz="1200" dirty="0"/>
                <a:t>", i1 </a:t>
              </a:r>
              <a:r>
                <a:rPr lang="en-US" sz="1200" b="1" dirty="0">
                  <a:solidFill>
                    <a:srgbClr val="00B050"/>
                  </a:solidFill>
                </a:rPr>
                <a:t>true</a:t>
              </a:r>
              <a:r>
                <a:rPr lang="en-US" sz="1200" dirty="0" smtClean="0"/>
                <a:t>}</a:t>
              </a:r>
            </a:p>
            <a:p>
              <a:pPr>
                <a:lnSpc>
                  <a:spcPct val="75000"/>
                </a:lnSpc>
                <a:spcBef>
                  <a:spcPts val="600"/>
                </a:spcBef>
                <a:defRPr/>
              </a:pPr>
              <a:r>
                <a:rPr lang="en-US" sz="1200" dirty="0"/>
                <a:t>!</a:t>
              </a:r>
              <a:r>
                <a:rPr lang="en-US" sz="1200" dirty="0" smtClean="0"/>
                <a:t>43 </a:t>
              </a:r>
              <a:r>
                <a:rPr lang="en-US" sz="1200" dirty="0"/>
                <a:t>= metadata !{metadata !"</a:t>
              </a:r>
              <a:r>
                <a:rPr lang="en-US" sz="1200" b="1" dirty="0" err="1">
                  <a:solidFill>
                    <a:srgbClr val="00B050"/>
                  </a:solidFill>
                </a:rPr>
                <a:t>llvm.loop.vectorize.width</a:t>
              </a:r>
              <a:r>
                <a:rPr lang="en-US" sz="1200" dirty="0"/>
                <a:t>", i32 </a:t>
              </a:r>
              <a:r>
                <a:rPr lang="en-US" sz="1200" b="1" dirty="0" smtClean="0">
                  <a:solidFill>
                    <a:srgbClr val="00B050"/>
                  </a:solidFill>
                </a:rPr>
                <a:t>4</a:t>
              </a:r>
              <a:r>
                <a:rPr lang="en-US" sz="1200" dirty="0" smtClean="0"/>
                <a:t>}</a:t>
              </a:r>
              <a:endParaRPr lang="en-US" sz="1200" dirty="0"/>
            </a:p>
            <a:p>
              <a:pPr>
                <a:lnSpc>
                  <a:spcPct val="75000"/>
                </a:lnSpc>
                <a:spcBef>
                  <a:spcPts val="600"/>
                </a:spcBef>
                <a:defRPr/>
              </a:pPr>
              <a:endParaRPr lang="en-US" sz="1200" dirty="0"/>
            </a:p>
          </p:txBody>
        </p:sp>
        <p:sp>
          <p:nvSpPr>
            <p:cNvPr id="6" name="Content Placeholder 4"/>
            <p:cNvSpPr txBox="1">
              <a:spLocks/>
            </p:cNvSpPr>
            <p:nvPr/>
          </p:nvSpPr>
          <p:spPr>
            <a:xfrm>
              <a:off x="400522" y="3188089"/>
              <a:ext cx="2765871" cy="584775"/>
            </a:xfrm>
            <a:prstGeom prst="rect">
              <a:avLst/>
            </a:prstGeom>
            <a:solidFill>
              <a:schemeClr val="accent6">
                <a:lumMod val="40000"/>
                <a:lumOff val="60000"/>
              </a:schemeClr>
            </a:solidFill>
            <a:ln w="9525" cap="flat" cmpd="sng" algn="ctr">
              <a:solidFill>
                <a:schemeClr val="tx1">
                  <a:lumMod val="95000"/>
                  <a:lumOff val="5000"/>
                </a:schemeClr>
              </a:solidFill>
              <a:prstDash val="solid"/>
            </a:ln>
            <a:effectLst/>
          </p:spPr>
          <p:style>
            <a:lnRef idx="1">
              <a:schemeClr val="dk1"/>
            </a:lnRef>
            <a:fillRef idx="2">
              <a:schemeClr val="dk1"/>
            </a:fillRef>
            <a:effectRef idx="1">
              <a:schemeClr val="dk1"/>
            </a:effectRef>
            <a:fontRef idx="minor">
              <a:schemeClr val="dk1"/>
            </a:fontRef>
          </p:style>
          <p:txBody>
            <a:bodyPr vert="horz" wrap="square" lIns="137160" tIns="91440" rIns="45720" bIns="91440" rtlCol="0">
              <a:sp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200" b="0" kern="1200">
                  <a:solidFill>
                    <a:schemeClr val="dk1"/>
                  </a:solidFill>
                  <a:latin typeface="+mn-lt"/>
                  <a:ea typeface="+mn-ea"/>
                  <a:cs typeface="+mn-cs"/>
                </a:defRPr>
              </a:lvl1pPr>
              <a:lvl2pPr marL="225425" indent="-225425" algn="l" defTabSz="457200" rtl="0" eaLnBrk="1" latinLnBrk="0" hangingPunct="1">
                <a:spcBef>
                  <a:spcPts val="1200"/>
                </a:spcBef>
                <a:buFont typeface="Wingdings" charset="2"/>
                <a:buChar char="§"/>
                <a:defRPr sz="2200" kern="1200" baseline="0">
                  <a:solidFill>
                    <a:schemeClr val="dk1"/>
                  </a:solidFill>
                  <a:latin typeface="+mn-lt"/>
                  <a:ea typeface="+mn-ea"/>
                  <a:cs typeface="+mn-cs"/>
                </a:defRPr>
              </a:lvl2pPr>
              <a:lvl3pPr marL="571500" indent="-228600" algn="l" defTabSz="457200" rtl="0" eaLnBrk="1" latinLnBrk="0" hangingPunct="1">
                <a:spcBef>
                  <a:spcPts val="800"/>
                </a:spcBef>
                <a:buFont typeface="Wingdings" charset="2"/>
                <a:buChar char="§"/>
                <a:defRPr sz="2200" kern="1200">
                  <a:solidFill>
                    <a:schemeClr val="dk1"/>
                  </a:solidFill>
                  <a:latin typeface="+mn-lt"/>
                  <a:ea typeface="+mn-ea"/>
                  <a:cs typeface="+mn-cs"/>
                </a:defRPr>
              </a:lvl3pPr>
              <a:lvl4pPr marL="969963" indent="-228600" algn="l" defTabSz="457200" rtl="0" eaLnBrk="1" latinLnBrk="0" hangingPunct="1">
                <a:spcBef>
                  <a:spcPct val="20000"/>
                </a:spcBef>
                <a:buFont typeface="Arial"/>
                <a:buChar char="–"/>
                <a:defRPr sz="1600" kern="1200">
                  <a:solidFill>
                    <a:schemeClr val="dk1"/>
                  </a:solidFill>
                  <a:latin typeface="+mn-lt"/>
                  <a:ea typeface="+mn-ea"/>
                  <a:cs typeface="+mn-cs"/>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a:lnSpc>
                  <a:spcPct val="75000"/>
                </a:lnSpc>
                <a:spcBef>
                  <a:spcPts val="600"/>
                </a:spcBef>
                <a:defRPr/>
              </a:pPr>
              <a:r>
                <a:rPr lang="en-US" sz="1400" b="1" dirty="0" smtClean="0">
                  <a:solidFill>
                    <a:srgbClr val="00B050"/>
                  </a:solidFill>
                </a:rPr>
                <a:t>#pragma </a:t>
              </a:r>
              <a:r>
                <a:rPr lang="en-US" sz="1400" b="1" dirty="0" err="1" smtClean="0">
                  <a:solidFill>
                    <a:srgbClr val="00B050"/>
                  </a:solidFill>
                </a:rPr>
                <a:t>omp</a:t>
              </a:r>
              <a:r>
                <a:rPr lang="en-US" sz="1400" b="1" dirty="0" smtClean="0">
                  <a:solidFill>
                    <a:srgbClr val="00B050"/>
                  </a:solidFill>
                </a:rPr>
                <a:t> </a:t>
              </a:r>
              <a:r>
                <a:rPr lang="en-US" sz="1400" b="1" dirty="0" err="1" smtClean="0">
                  <a:solidFill>
                    <a:srgbClr val="00B050"/>
                  </a:solidFill>
                </a:rPr>
                <a:t>simd</a:t>
              </a:r>
              <a:r>
                <a:rPr lang="en-US" sz="1400" b="1" dirty="0" smtClean="0">
                  <a:solidFill>
                    <a:srgbClr val="00B050"/>
                  </a:solidFill>
                </a:rPr>
                <a:t> </a:t>
              </a:r>
              <a:r>
                <a:rPr lang="en-US" sz="1400" b="1" dirty="0" err="1" smtClean="0">
                  <a:solidFill>
                    <a:srgbClr val="00B050"/>
                  </a:solidFill>
                </a:rPr>
                <a:t>safelen</a:t>
              </a:r>
              <a:r>
                <a:rPr lang="en-US" sz="1400" b="1" dirty="0" smtClean="0">
                  <a:solidFill>
                    <a:srgbClr val="00B050"/>
                  </a:solidFill>
                </a:rPr>
                <a:t>(4)</a:t>
              </a:r>
              <a:endParaRPr lang="en-US" sz="1400" b="1" dirty="0">
                <a:solidFill>
                  <a:srgbClr val="00B050"/>
                </a:solidFill>
              </a:endParaRPr>
            </a:p>
            <a:p>
              <a:pPr>
                <a:lnSpc>
                  <a:spcPct val="75000"/>
                </a:lnSpc>
                <a:spcBef>
                  <a:spcPts val="600"/>
                </a:spcBef>
                <a:defRPr/>
              </a:pPr>
              <a:r>
                <a:rPr lang="en-US" sz="1400" dirty="0" smtClean="0"/>
                <a:t>  </a:t>
              </a:r>
              <a:r>
                <a:rPr lang="en-US" sz="1400" b="1" dirty="0" smtClean="0"/>
                <a:t>for</a:t>
              </a:r>
              <a:r>
                <a:rPr lang="en-US" sz="1400" dirty="0" smtClean="0"/>
                <a:t>(</a:t>
              </a:r>
              <a:r>
                <a:rPr lang="en-US" sz="1400" b="1" dirty="0" err="1" smtClean="0"/>
                <a:t>int</a:t>
              </a:r>
              <a:r>
                <a:rPr lang="en-US" sz="1400" dirty="0" smtClean="0"/>
                <a:t> </a:t>
              </a:r>
              <a:r>
                <a:rPr lang="en-US" sz="1400" dirty="0" err="1"/>
                <a:t>i</a:t>
              </a:r>
              <a:r>
                <a:rPr lang="en-US" sz="1400" dirty="0"/>
                <a:t> = 0; </a:t>
              </a:r>
              <a:r>
                <a:rPr lang="en-US" sz="1400" dirty="0" err="1"/>
                <a:t>i</a:t>
              </a:r>
              <a:r>
                <a:rPr lang="en-US" sz="1400" dirty="0"/>
                <a:t> &lt; N; ++</a:t>
              </a:r>
              <a:r>
                <a:rPr lang="en-US" sz="1400" dirty="0" err="1"/>
                <a:t>i</a:t>
              </a:r>
              <a:r>
                <a:rPr lang="en-US" sz="1400" dirty="0" smtClean="0"/>
                <a:t>)</a:t>
              </a:r>
              <a:r>
                <a:rPr lang="ru-RU" sz="1400" dirty="0" smtClean="0"/>
                <a:t> </a:t>
              </a:r>
              <a:r>
                <a:rPr lang="en-US" sz="1400" dirty="0" smtClean="0"/>
                <a:t>…</a:t>
              </a:r>
              <a:endParaRPr lang="en-US" sz="1400" b="1" dirty="0" smtClean="0">
                <a:solidFill>
                  <a:srgbClr val="C00000"/>
                </a:solidFill>
              </a:endParaRPr>
            </a:p>
          </p:txBody>
        </p:sp>
        <p:sp>
          <p:nvSpPr>
            <p:cNvPr id="7" name="Notched Right Arrow 6"/>
            <p:cNvSpPr/>
            <p:nvPr/>
          </p:nvSpPr>
          <p:spPr>
            <a:xfrm>
              <a:off x="2912328" y="3485697"/>
              <a:ext cx="1091333" cy="574333"/>
            </a:xfrm>
            <a:prstGeom prst="notched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916066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US" sz="2400" dirty="0">
                <a:solidFill>
                  <a:srgbClr val="00B050"/>
                </a:solidFill>
              </a:rPr>
              <a:t>LLVM loop </a:t>
            </a:r>
            <a:r>
              <a:rPr lang="en-US" sz="2400" dirty="0" err="1">
                <a:solidFill>
                  <a:srgbClr val="00B050"/>
                </a:solidFill>
              </a:rPr>
              <a:t>vectorizer</a:t>
            </a:r>
            <a:r>
              <a:rPr lang="en-US" sz="2400" dirty="0">
                <a:solidFill>
                  <a:srgbClr val="00B050"/>
                </a:solidFill>
              </a:rPr>
              <a:t> recognizes loop </a:t>
            </a:r>
            <a:r>
              <a:rPr lang="en-US" sz="2400" dirty="0" err="1">
                <a:solidFill>
                  <a:srgbClr val="00B050"/>
                </a:solidFill>
              </a:rPr>
              <a:t>vectorizing</a:t>
            </a:r>
            <a:r>
              <a:rPr lang="en-US" sz="2400" dirty="0">
                <a:solidFill>
                  <a:srgbClr val="00B050"/>
                </a:solidFill>
              </a:rPr>
              <a:t> metadata</a:t>
            </a:r>
          </a:p>
          <a:p>
            <a:pPr lvl="1"/>
            <a:r>
              <a:rPr lang="en-US" sz="2400" b="1" i="1" dirty="0">
                <a:solidFill>
                  <a:srgbClr val="00B050"/>
                </a:solidFill>
              </a:rPr>
              <a:t>Collapse</a:t>
            </a:r>
            <a:r>
              <a:rPr lang="en-US" sz="2400" i="1" dirty="0">
                <a:solidFill>
                  <a:srgbClr val="00B050"/>
                </a:solidFill>
              </a:rPr>
              <a:t>, </a:t>
            </a:r>
            <a:r>
              <a:rPr lang="en-US" sz="2400" b="1" i="1" dirty="0" err="1">
                <a:solidFill>
                  <a:srgbClr val="00B050"/>
                </a:solidFill>
              </a:rPr>
              <a:t>safelen</a:t>
            </a:r>
            <a:r>
              <a:rPr lang="en-US" sz="2400" b="1" i="1" dirty="0">
                <a:solidFill>
                  <a:srgbClr val="00B050"/>
                </a:solidFill>
              </a:rPr>
              <a:t> </a:t>
            </a:r>
            <a:r>
              <a:rPr lang="en-US" sz="2400" dirty="0">
                <a:solidFill>
                  <a:srgbClr val="00B050"/>
                </a:solidFill>
              </a:rPr>
              <a:t>and</a:t>
            </a:r>
            <a:r>
              <a:rPr lang="en-US" sz="2400" i="1" dirty="0">
                <a:solidFill>
                  <a:srgbClr val="00B050"/>
                </a:solidFill>
              </a:rPr>
              <a:t> </a:t>
            </a:r>
            <a:r>
              <a:rPr lang="en-US" sz="2400" b="1" i="1" dirty="0">
                <a:solidFill>
                  <a:srgbClr val="00B050"/>
                </a:solidFill>
              </a:rPr>
              <a:t>aligned</a:t>
            </a:r>
            <a:r>
              <a:rPr lang="en-US" sz="2400" i="1" dirty="0">
                <a:solidFill>
                  <a:srgbClr val="00B050"/>
                </a:solidFill>
              </a:rPr>
              <a:t> </a:t>
            </a:r>
            <a:r>
              <a:rPr lang="en-US" sz="2400" dirty="0">
                <a:solidFill>
                  <a:srgbClr val="00B050"/>
                </a:solidFill>
              </a:rPr>
              <a:t>clauses are ready to use</a:t>
            </a:r>
          </a:p>
          <a:p>
            <a:pPr lvl="1"/>
            <a:r>
              <a:rPr lang="en-US" sz="2400" dirty="0">
                <a:solidFill>
                  <a:schemeClr val="accent5"/>
                </a:solidFill>
              </a:rPr>
              <a:t>Other clauses and constructs are under development</a:t>
            </a:r>
          </a:p>
          <a:p>
            <a:pPr lvl="1"/>
            <a:r>
              <a:rPr lang="en-US" sz="2400" dirty="0">
                <a:solidFill>
                  <a:srgbClr val="C00000"/>
                </a:solidFill>
              </a:rPr>
              <a:t>TODO:</a:t>
            </a:r>
          </a:p>
          <a:p>
            <a:pPr lvl="2"/>
            <a:r>
              <a:rPr lang="en-US" sz="2400" dirty="0" err="1" smtClean="0">
                <a:solidFill>
                  <a:srgbClr val="C00000"/>
                </a:solidFill>
              </a:rPr>
              <a:t>Vectorizing</a:t>
            </a:r>
            <a:r>
              <a:rPr lang="en-US" sz="2400" dirty="0" smtClean="0">
                <a:solidFill>
                  <a:srgbClr val="C00000"/>
                </a:solidFill>
              </a:rPr>
              <a:t> </a:t>
            </a:r>
            <a:r>
              <a:rPr lang="en-US" sz="2400" dirty="0">
                <a:solidFill>
                  <a:srgbClr val="C00000"/>
                </a:solidFill>
              </a:rPr>
              <a:t>metadata </a:t>
            </a:r>
            <a:r>
              <a:rPr lang="en-US" sz="2400" dirty="0" smtClean="0">
                <a:solidFill>
                  <a:srgbClr val="C00000"/>
                </a:solidFill>
              </a:rPr>
              <a:t>must be propagated through all the passes prior to the </a:t>
            </a:r>
            <a:r>
              <a:rPr lang="en-US" sz="2400" dirty="0" err="1" smtClean="0">
                <a:solidFill>
                  <a:srgbClr val="C00000"/>
                </a:solidFill>
              </a:rPr>
              <a:t>vectorizer</a:t>
            </a:r>
            <a:endParaRPr lang="en-US" sz="2400" dirty="0">
              <a:solidFill>
                <a:srgbClr val="C00000"/>
              </a:solidFill>
            </a:endParaRPr>
          </a:p>
          <a:p>
            <a:pPr lvl="2"/>
            <a:r>
              <a:rPr lang="en-US" sz="2400" dirty="0" smtClean="0">
                <a:solidFill>
                  <a:srgbClr val="C00000"/>
                </a:solidFill>
              </a:rPr>
              <a:t>Compile-time memory checks must be disabled in the presence of </a:t>
            </a:r>
            <a:r>
              <a:rPr lang="en-US" sz="2400" dirty="0" err="1" smtClean="0">
                <a:solidFill>
                  <a:srgbClr val="C00000"/>
                </a:solidFill>
              </a:rPr>
              <a:t>OpenMP</a:t>
            </a:r>
            <a:r>
              <a:rPr lang="en-US" sz="2400" dirty="0" smtClean="0">
                <a:solidFill>
                  <a:srgbClr val="C00000"/>
                </a:solidFill>
              </a:rPr>
              <a:t> SIMD pragmas</a:t>
            </a:r>
            <a:endParaRPr lang="en-US" sz="2400" dirty="0">
              <a:solidFill>
                <a:srgbClr val="C00000"/>
              </a:solidFill>
            </a:endParaRPr>
          </a:p>
          <a:p>
            <a:endParaRPr lang="ru-RU" dirty="0"/>
          </a:p>
          <a:p>
            <a:endParaRPr lang="ru-RU"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17</a:t>
            </a:fld>
            <a:endParaRPr lang="en-US" dirty="0"/>
          </a:p>
        </p:txBody>
      </p:sp>
      <p:sp>
        <p:nvSpPr>
          <p:cNvPr id="4" name="Title 3"/>
          <p:cNvSpPr>
            <a:spLocks noGrp="1"/>
          </p:cNvSpPr>
          <p:nvPr>
            <p:ph type="title"/>
          </p:nvPr>
        </p:nvSpPr>
        <p:spPr/>
        <p:txBody>
          <a:bodyPr/>
          <a:lstStyle/>
          <a:p>
            <a:r>
              <a:rPr lang="en-US" dirty="0" err="1"/>
              <a:t>OpenMP</a:t>
            </a:r>
            <a:r>
              <a:rPr lang="en-US" dirty="0"/>
              <a:t>* SIMD: Status in LLVM backend</a:t>
            </a:r>
            <a:endParaRPr lang="ru-RU" dirty="0"/>
          </a:p>
        </p:txBody>
      </p:sp>
    </p:spTree>
    <p:extLst>
      <p:ext uri="{BB962C8B-B14F-4D97-AF65-F5344CB8AC3E}">
        <p14:creationId xmlns:p14="http://schemas.microsoft.com/office/powerpoint/2010/main" val="3346947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8800" dirty="0" smtClean="0"/>
              <a:t>Questions?</a:t>
            </a:r>
            <a:endParaRPr lang="ru-RU" sz="8800" dirty="0"/>
          </a:p>
        </p:txBody>
      </p:sp>
      <p:sp>
        <p:nvSpPr>
          <p:cNvPr id="8" name="Text Placeholder 7"/>
          <p:cNvSpPr>
            <a:spLocks noGrp="1"/>
          </p:cNvSpPr>
          <p:nvPr>
            <p:ph type="body" idx="1"/>
          </p:nvPr>
        </p:nvSpPr>
        <p:spPr/>
        <p:txBody>
          <a:bodyPr/>
          <a:lstStyle/>
          <a:p>
            <a:r>
              <a:rPr lang="en-US" sz="1800" dirty="0" err="1"/>
              <a:t>OpenMP</a:t>
            </a:r>
            <a:r>
              <a:rPr lang="en-US" sz="1800" baseline="30000" dirty="0"/>
              <a:t>*</a:t>
            </a:r>
            <a:r>
              <a:rPr lang="en-US" sz="1800" dirty="0"/>
              <a:t> Support in </a:t>
            </a:r>
            <a:r>
              <a:rPr lang="en-US" sz="1800" dirty="0" smtClean="0"/>
              <a:t>Clang/LLVM: Status </a:t>
            </a:r>
            <a:r>
              <a:rPr lang="en-US" sz="1800" dirty="0"/>
              <a:t>Update and Future </a:t>
            </a:r>
            <a:r>
              <a:rPr lang="en-US" sz="1800" dirty="0" smtClean="0"/>
              <a:t>Directions</a:t>
            </a:r>
            <a:endParaRPr lang="en-US" dirty="0" smtClean="0"/>
          </a:p>
          <a:p>
            <a:r>
              <a:rPr lang="en-US" sz="1400" dirty="0"/>
              <a:t>Alexey Bataev, Zinovy Nis</a:t>
            </a:r>
            <a:endParaRPr lang="en-US" dirty="0"/>
          </a:p>
          <a:p>
            <a:endParaRPr lang="ru-RU"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18</a:t>
            </a:fld>
            <a:endParaRPr lang="en-US" dirty="0"/>
          </a:p>
        </p:txBody>
      </p:sp>
    </p:spTree>
    <p:extLst>
      <p:ext uri="{BB962C8B-B14F-4D97-AF65-F5344CB8AC3E}">
        <p14:creationId xmlns:p14="http://schemas.microsoft.com/office/powerpoint/2010/main" val="3772140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28600"/>
            <a:ext cx="8229600" cy="989013"/>
          </a:xfrm>
        </p:spPr>
        <p:txBody>
          <a:bodyPr/>
          <a:lstStyle/>
          <a:p>
            <a:r>
              <a:rPr lang="en-US" altLang="en-US" smtClean="0">
                <a:latin typeface="+mn-lt"/>
              </a:rPr>
              <a:t>Legal Disclaimer &amp; Optimization Notice</a:t>
            </a:r>
          </a:p>
        </p:txBody>
      </p:sp>
      <p:sp>
        <p:nvSpPr>
          <p:cNvPr id="24579" name="Content Placeholder 3"/>
          <p:cNvSpPr>
            <a:spLocks noGrp="1"/>
          </p:cNvSpPr>
          <p:nvPr>
            <p:ph idx="1"/>
          </p:nvPr>
        </p:nvSpPr>
        <p:spPr>
          <a:xfrm>
            <a:off x="455613" y="1600200"/>
            <a:ext cx="8167687" cy="4625975"/>
          </a:xfrm>
        </p:spPr>
        <p:txBody>
          <a:bodyPr/>
          <a:lstStyle/>
          <a:p>
            <a:r>
              <a:rPr lang="en-US" altLang="en-US" sz="1200" dirty="0" smtClean="0">
                <a:latin typeface="+mn-lt"/>
              </a:rPr>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p>
          <a:p>
            <a:r>
              <a:rPr lang="en-US" altLang="en-US" sz="1200" dirty="0" smtClean="0">
                <a:latin typeface="+mn-lt"/>
              </a:rPr>
              <a:t>Software and workloads used in performance tests may have been optimized for performance only on Intel microprocessors.  Performance tests, such as </a:t>
            </a:r>
            <a:r>
              <a:rPr lang="en-US" altLang="en-US" sz="1200" dirty="0" err="1" smtClean="0">
                <a:latin typeface="+mn-lt"/>
              </a:rPr>
              <a:t>SYSmark</a:t>
            </a:r>
            <a:r>
              <a:rPr lang="en-US" altLang="en-US" sz="1200" dirty="0" smtClean="0">
                <a:latin typeface="+mn-lt"/>
              </a:rPr>
              <a:t> and </a:t>
            </a:r>
            <a:r>
              <a:rPr lang="en-US" altLang="en-US" sz="1200" dirty="0" err="1" smtClean="0">
                <a:latin typeface="+mn-lt"/>
              </a:rPr>
              <a:t>MobileMark</a:t>
            </a:r>
            <a:r>
              <a:rPr lang="en-US" altLang="en-US" sz="1200" dirty="0" smtClean="0">
                <a:latin typeface="+mn-lt"/>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a:p>
            <a:r>
              <a:rPr lang="en-US" altLang="en-US" sz="1200" dirty="0" smtClean="0">
                <a:latin typeface="+mn-lt"/>
              </a:rPr>
              <a:t>Copyright © 2014, Intel Corporation. All rights reserved. Intel, Pentium, Xeon, Xeon Phi, Core, </a:t>
            </a:r>
            <a:r>
              <a:rPr lang="en-US" altLang="en-US" sz="1200" dirty="0" err="1" smtClean="0">
                <a:latin typeface="+mn-lt"/>
              </a:rPr>
              <a:t>VTune</a:t>
            </a:r>
            <a:r>
              <a:rPr lang="en-US" altLang="en-US" sz="1200" dirty="0" smtClean="0">
                <a:latin typeface="+mn-lt"/>
              </a:rPr>
              <a:t>, </a:t>
            </a:r>
            <a:r>
              <a:rPr lang="en-US" altLang="en-US" sz="1200" dirty="0" err="1" smtClean="0">
                <a:latin typeface="+mn-lt"/>
              </a:rPr>
              <a:t>Cilk</a:t>
            </a:r>
            <a:r>
              <a:rPr lang="en-US" altLang="en-US" sz="1200" dirty="0" smtClean="0">
                <a:latin typeface="+mn-lt"/>
              </a:rPr>
              <a:t>, and the Intel logo are trademarks of Intel Corporation in the U.S. and other countries.</a:t>
            </a:r>
          </a:p>
        </p:txBody>
      </p:sp>
      <p:graphicFrame>
        <p:nvGraphicFramePr>
          <p:cNvPr id="8" name="Table 7"/>
          <p:cNvGraphicFramePr>
            <a:graphicFrameLocks noGrp="1"/>
          </p:cNvGraphicFramePr>
          <p:nvPr/>
        </p:nvGraphicFramePr>
        <p:xfrm>
          <a:off x="457200" y="4319588"/>
          <a:ext cx="8251825" cy="1828800"/>
        </p:xfrm>
        <a:graphic>
          <a:graphicData uri="http://schemas.openxmlformats.org/drawingml/2006/table">
            <a:tbl>
              <a:tblPr/>
              <a:tblGrid>
                <a:gridCol w="8251825"/>
              </a:tblGrid>
              <a:tr h="274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mn-lt"/>
                          <a:ea typeface="MS PGothic" pitchFamily="34" charset="-128"/>
                        </a:rPr>
                        <a:t>Optimization Notice</a:t>
                      </a:r>
                    </a:p>
                  </a:txBody>
                  <a:tcPr marL="91425" marR="91425"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554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ea typeface="MS PGothic" pitchFamily="34" charset="-128"/>
                        </a:rPr>
                        <a:t>Intel</a:t>
                      </a:r>
                      <a:r>
                        <a:rPr kumimoji="0" lang="en-US" altLang="en-US" sz="1200" b="0" i="0" u="none" strike="noStrike" cap="none" normalizeH="0" baseline="0" dirty="0" smtClean="0">
                          <a:ln>
                            <a:noFill/>
                          </a:ln>
                          <a:solidFill>
                            <a:srgbClr val="000000"/>
                          </a:solidFill>
                          <a:effectLst/>
                          <a:latin typeface="+mn-lt"/>
                          <a:ea typeface="MS PGothic" pitchFamily="34" charset="-128"/>
                        </a:rPr>
                        <a:t>’</a:t>
                      </a:r>
                      <a:r>
                        <a:rPr kumimoji="0" lang="en-US" sz="1200" b="0" i="0" u="none" strike="noStrike" cap="none" normalizeH="0" baseline="0" dirty="0" smtClean="0">
                          <a:ln>
                            <a:noFill/>
                          </a:ln>
                          <a:solidFill>
                            <a:srgbClr val="000000"/>
                          </a:solidFill>
                          <a:effectLst/>
                          <a:latin typeface="+mn-lt"/>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ea typeface="MS PGothic" pitchFamily="34" charset="-128"/>
                        </a:rPr>
                        <a:t>Notice revision #20110804</a:t>
                      </a:r>
                    </a:p>
                  </a:txBody>
                  <a:tcPr marL="91425" marR="91425"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2" name="Slide Number Placeholder 1"/>
          <p:cNvSpPr>
            <a:spLocks noGrp="1"/>
          </p:cNvSpPr>
          <p:nvPr>
            <p:ph type="sldNum" sz="quarter" idx="12"/>
          </p:nvPr>
        </p:nvSpPr>
        <p:spPr/>
        <p:txBody>
          <a:bodyPr/>
          <a:lstStyle/>
          <a:p>
            <a:pPr>
              <a:defRPr/>
            </a:pPr>
            <a:fld id="{E2E972C9-3D20-468C-BBF1-A1AAD9D360EF}" type="slidenum">
              <a:rPr lang="en-US" altLang="en-US" smtClean="0"/>
              <a:pPr>
                <a:defRPr/>
              </a:pPr>
              <a:t>19</a:t>
            </a:fld>
            <a:endParaRPr lang="en-US" altLang="en-US" dirty="0"/>
          </a:p>
        </p:txBody>
      </p:sp>
      <p:sp>
        <p:nvSpPr>
          <p:cNvPr id="4" name="Rectangle 3"/>
          <p:cNvSpPr/>
          <p:nvPr/>
        </p:nvSpPr>
        <p:spPr>
          <a:xfrm>
            <a:off x="16669" y="6700838"/>
            <a:ext cx="1078706" cy="1571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669021"/>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smtClean="0">
                <a:solidFill>
                  <a:schemeClr val="accent1"/>
                </a:solidFill>
              </a:rPr>
              <a:t>Intro</a:t>
            </a:r>
          </a:p>
          <a:p>
            <a:pPr marL="457200" indent="-457200">
              <a:buFont typeface="+mj-lt"/>
              <a:buAutoNum type="arabicPeriod"/>
            </a:pPr>
            <a:r>
              <a:rPr lang="en-US" dirty="0" smtClean="0">
                <a:solidFill>
                  <a:schemeClr val="accent1"/>
                </a:solidFill>
              </a:rPr>
              <a:t>Status</a:t>
            </a:r>
          </a:p>
          <a:p>
            <a:pPr marL="457200" indent="-457200">
              <a:buFont typeface="+mj-lt"/>
              <a:buAutoNum type="arabicPeriod"/>
            </a:pPr>
            <a:r>
              <a:rPr lang="en-US" dirty="0" smtClean="0">
                <a:solidFill>
                  <a:schemeClr val="accent1"/>
                </a:solidFill>
              </a:rPr>
              <a:t>Runtime Library</a:t>
            </a:r>
          </a:p>
          <a:p>
            <a:pPr marL="457200" indent="-457200">
              <a:buFont typeface="+mj-lt"/>
              <a:buAutoNum type="arabicPeriod"/>
            </a:pPr>
            <a:r>
              <a:rPr lang="en-US" dirty="0" smtClean="0"/>
              <a:t>Coprocessor/Accelerator </a:t>
            </a:r>
            <a:r>
              <a:rPr lang="en-US" dirty="0"/>
              <a:t>Support</a:t>
            </a:r>
            <a:endParaRPr lang="en-US" dirty="0" smtClean="0">
              <a:solidFill>
                <a:schemeClr val="accent1"/>
              </a:solidFill>
            </a:endParaRPr>
          </a:p>
          <a:p>
            <a:pPr marL="457200" indent="-457200">
              <a:buFont typeface="+mj-lt"/>
              <a:buAutoNum type="arabicPeriod"/>
            </a:pPr>
            <a:r>
              <a:rPr lang="en-US" dirty="0" smtClean="0">
                <a:solidFill>
                  <a:schemeClr val="accent1"/>
                </a:solidFill>
              </a:rPr>
              <a:t>SIMD Features &amp; Status</a:t>
            </a:r>
            <a:endParaRPr lang="ru-RU" dirty="0">
              <a:solidFill>
                <a:schemeClr val="accent1"/>
              </a:solidFill>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pPr/>
              <a:t>2</a:t>
            </a:fld>
            <a:endParaRPr lang="en-US" dirty="0"/>
          </a:p>
        </p:txBody>
      </p:sp>
      <p:sp>
        <p:nvSpPr>
          <p:cNvPr id="4" name="Title 3"/>
          <p:cNvSpPr>
            <a:spLocks noGrp="1"/>
          </p:cNvSpPr>
          <p:nvPr>
            <p:ph type="title"/>
          </p:nvPr>
        </p:nvSpPr>
        <p:spPr/>
        <p:txBody>
          <a:bodyPr/>
          <a:lstStyle/>
          <a:p>
            <a:r>
              <a:rPr lang="en-US" dirty="0" smtClean="0"/>
              <a:t>Agenda</a:t>
            </a:r>
            <a:endParaRPr lang="ru-RU" dirty="0"/>
          </a:p>
        </p:txBody>
      </p:sp>
    </p:spTree>
    <p:extLst>
      <p:ext uri="{BB962C8B-B14F-4D97-AF65-F5344CB8AC3E}">
        <p14:creationId xmlns:p14="http://schemas.microsoft.com/office/powerpoint/2010/main" val="33731089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Backup</a:t>
            </a:r>
            <a:endParaRPr lang="ru-RU" dirty="0"/>
          </a:p>
        </p:txBody>
      </p:sp>
      <p:sp>
        <p:nvSpPr>
          <p:cNvPr id="4" name="Text Placeholder 3"/>
          <p:cNvSpPr>
            <a:spLocks noGrp="1"/>
          </p:cNvSpPr>
          <p:nvPr>
            <p:ph type="body" idx="1"/>
          </p:nvPr>
        </p:nvSpPr>
        <p:spPr/>
        <p:txBody>
          <a:bodyPr/>
          <a:lstStyle/>
          <a:p>
            <a:endParaRPr lang="ru-RU"/>
          </a:p>
        </p:txBody>
      </p:sp>
      <p:sp>
        <p:nvSpPr>
          <p:cNvPr id="3" name="Slide Number Placeholder 2"/>
          <p:cNvSpPr>
            <a:spLocks noGrp="1"/>
          </p:cNvSpPr>
          <p:nvPr>
            <p:ph type="sldNum" sz="quarter" idx="12"/>
          </p:nvPr>
        </p:nvSpPr>
        <p:spPr/>
        <p:txBody>
          <a:bodyPr/>
          <a:lstStyle/>
          <a:p>
            <a:fld id="{EE2556C5-CE8C-6547-B838-EA80C61A4AF7}" type="slidenum">
              <a:rPr lang="en-US" smtClean="0"/>
              <a:pPr/>
              <a:t>20</a:t>
            </a:fld>
            <a:endParaRPr lang="en-US" dirty="0"/>
          </a:p>
        </p:txBody>
      </p:sp>
    </p:spTree>
    <p:extLst>
      <p:ext uri="{BB962C8B-B14F-4D97-AF65-F5344CB8AC3E}">
        <p14:creationId xmlns:p14="http://schemas.microsoft.com/office/powerpoint/2010/main" val="3713346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21</a:t>
            </a:fld>
            <a:endParaRPr lang="en-US" dirty="0"/>
          </a:p>
        </p:txBody>
      </p:sp>
      <p:sp>
        <p:nvSpPr>
          <p:cNvPr id="2" name="Title 1"/>
          <p:cNvSpPr>
            <a:spLocks noGrp="1"/>
          </p:cNvSpPr>
          <p:nvPr>
            <p:ph type="title"/>
          </p:nvPr>
        </p:nvSpPr>
        <p:spPr/>
        <p:txBody>
          <a:bodyPr/>
          <a:lstStyle/>
          <a:p>
            <a:r>
              <a:rPr lang="en-US" dirty="0" err="1"/>
              <a:t>OpenMP</a:t>
            </a:r>
            <a:r>
              <a:rPr lang="en-US" dirty="0"/>
              <a:t> </a:t>
            </a:r>
            <a:r>
              <a:rPr lang="en-US" dirty="0" smtClean="0"/>
              <a:t>Constructs Representation: Continued</a:t>
            </a:r>
            <a:endParaRPr lang="ru-RU" dirty="0"/>
          </a:p>
        </p:txBody>
      </p:sp>
      <p:sp>
        <p:nvSpPr>
          <p:cNvPr id="6" name="Rectangle 2"/>
          <p:cNvSpPr>
            <a:spLocks noChangeArrowheads="1"/>
          </p:cNvSpPr>
          <p:nvPr/>
        </p:nvSpPr>
        <p:spPr bwMode="auto">
          <a:xfrm>
            <a:off x="502920" y="19559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Text Box 1"/>
          <p:cNvSpPr txBox="1">
            <a:spLocks noChangeArrowheads="1"/>
          </p:cNvSpPr>
          <p:nvPr/>
        </p:nvSpPr>
        <p:spPr bwMode="auto">
          <a:xfrm>
            <a:off x="502920" y="1968798"/>
            <a:ext cx="2674620" cy="375922"/>
          </a:xfrm>
          <a:prstGeom prst="rect">
            <a:avLst/>
          </a:prstGeom>
          <a:solidFill>
            <a:srgbClr val="2E74B5"/>
          </a:solidFill>
          <a:ln w="254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err="1" smtClean="0">
                <a:ln>
                  <a:noFill/>
                </a:ln>
                <a:solidFill>
                  <a:srgbClr val="FFFFFF"/>
                </a:solidFill>
                <a:effectLst/>
                <a:ea typeface="Calibri" panose="020F0502020204030204" pitchFamily="34" charset="0"/>
                <a:cs typeface="Times New Roman" panose="02020603050405020304" pitchFamily="18" charset="0"/>
              </a:rPr>
              <a:t>OMPParallelDirective</a:t>
            </a:r>
            <a:endParaRPr kumimoji="0" lang="en-US"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15" name="Text Box 4"/>
          <p:cNvSpPr txBox="1">
            <a:spLocks noChangeArrowheads="1"/>
          </p:cNvSpPr>
          <p:nvPr/>
        </p:nvSpPr>
        <p:spPr bwMode="auto">
          <a:xfrm>
            <a:off x="3806889" y="2316867"/>
            <a:ext cx="2065101" cy="342356"/>
          </a:xfrm>
          <a:prstGeom prst="rect">
            <a:avLst/>
          </a:prstGeom>
          <a:solidFill>
            <a:srgbClr val="2E74B5"/>
          </a:solidFill>
          <a:ln w="25400">
            <a:solidFill>
              <a:srgbClr val="1F4D78"/>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err="1" smtClean="0">
                <a:ln>
                  <a:noFill/>
                </a:ln>
                <a:solidFill>
                  <a:srgbClr val="FFFFFF"/>
                </a:solidFill>
                <a:effectLst/>
                <a:ea typeface="Calibri" panose="020F0502020204030204" pitchFamily="34" charset="0"/>
                <a:cs typeface="Times New Roman" panose="02020603050405020304" pitchFamily="18" charset="0"/>
              </a:rPr>
              <a:t>CapturedStmt</a:t>
            </a:r>
            <a:endParaRPr kumimoji="0" lang="en-US" altLang="ru-RU" b="0" i="0" u="none" strike="noStrike" cap="none" normalizeH="0" baseline="0" dirty="0" smtClean="0">
              <a:ln>
                <a:noFill/>
              </a:ln>
              <a:solidFill>
                <a:schemeClr val="tx1"/>
              </a:solidFill>
              <a:effectLst/>
            </a:endParaRPr>
          </a:p>
        </p:txBody>
      </p:sp>
      <p:cxnSp>
        <p:nvCxnSpPr>
          <p:cNvPr id="16" name="Straight Connector 15"/>
          <p:cNvCxnSpPr>
            <a:stCxn id="10" idx="3"/>
            <a:endCxn id="15" idx="1"/>
          </p:cNvCxnSpPr>
          <p:nvPr/>
        </p:nvCxnSpPr>
        <p:spPr>
          <a:xfrm>
            <a:off x="3177540" y="2156759"/>
            <a:ext cx="629349" cy="331286"/>
          </a:xfrm>
          <a:prstGeom prst="line">
            <a:avLst/>
          </a:prstGeom>
          <a:ln w="25400" cmpd="sng">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6"/>
          <p:cNvSpPr>
            <a:spLocks noChangeArrowheads="1"/>
          </p:cNvSpPr>
          <p:nvPr/>
        </p:nvSpPr>
        <p:spPr bwMode="auto">
          <a:xfrm>
            <a:off x="670560" y="30975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ru-RU" altLang="ru-RU"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
        <p:nvSpPr>
          <p:cNvPr id="49" name="Text Box 6"/>
          <p:cNvSpPr txBox="1">
            <a:spLocks noChangeArrowheads="1"/>
          </p:cNvSpPr>
          <p:nvPr/>
        </p:nvSpPr>
        <p:spPr bwMode="auto">
          <a:xfrm>
            <a:off x="3806889" y="1649084"/>
            <a:ext cx="2065101" cy="365443"/>
          </a:xfrm>
          <a:prstGeom prst="rect">
            <a:avLst/>
          </a:prstGeom>
          <a:solidFill>
            <a:srgbClr val="2E74B5"/>
          </a:solidFill>
          <a:ln w="25400">
            <a:solidFill>
              <a:srgbClr val="1F4D78"/>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err="1" smtClean="0">
                <a:ln>
                  <a:noFill/>
                </a:ln>
                <a:solidFill>
                  <a:srgbClr val="FFFFFF"/>
                </a:solidFill>
                <a:effectLst/>
                <a:ea typeface="Calibri" panose="020F0502020204030204" pitchFamily="34" charset="0"/>
                <a:cs typeface="Times New Roman" panose="02020603050405020304" pitchFamily="18" charset="0"/>
              </a:rPr>
              <a:t>OMPIFClause</a:t>
            </a:r>
            <a:endParaRPr kumimoji="0" lang="en-US" altLang="ru-RU" b="0" i="0" u="none" strike="noStrike" cap="none" normalizeH="0" baseline="0" dirty="0" smtClean="0">
              <a:ln>
                <a:noFill/>
              </a:ln>
              <a:solidFill>
                <a:schemeClr val="tx1"/>
              </a:solidFill>
              <a:effectLst/>
            </a:endParaRPr>
          </a:p>
        </p:txBody>
      </p:sp>
      <p:cxnSp>
        <p:nvCxnSpPr>
          <p:cNvPr id="50" name="Straight Connector 49"/>
          <p:cNvCxnSpPr>
            <a:stCxn id="10" idx="3"/>
            <a:endCxn id="49" idx="1"/>
          </p:cNvCxnSpPr>
          <p:nvPr/>
        </p:nvCxnSpPr>
        <p:spPr>
          <a:xfrm flipV="1">
            <a:off x="3177540" y="1831806"/>
            <a:ext cx="629349" cy="324953"/>
          </a:xfrm>
          <a:prstGeom prst="line">
            <a:avLst/>
          </a:prstGeom>
          <a:ln w="25400" cmpd="sng">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9051" y="2808752"/>
            <a:ext cx="7583461" cy="3293209"/>
          </a:xfrm>
          <a:prstGeom prst="rect">
            <a:avLst/>
          </a:prstGeom>
          <a:solidFill>
            <a:schemeClr val="accent6">
              <a:lumMod val="40000"/>
              <a:lumOff val="60000"/>
            </a:schemeClr>
          </a:solidFill>
          <a:ln>
            <a:solidFill>
              <a:schemeClr val="tx1">
                <a:lumMod val="95000"/>
                <a:lumOff val="5000"/>
              </a:schemeClr>
            </a:solidFill>
          </a:ln>
          <a:effectLst/>
        </p:spPr>
        <p:style>
          <a:lnRef idx="1">
            <a:schemeClr val="dk1"/>
          </a:lnRef>
          <a:fillRef idx="2">
            <a:schemeClr val="dk1"/>
          </a:fillRef>
          <a:effectRef idx="1">
            <a:schemeClr val="dk1"/>
          </a:effectRef>
          <a:fontRef idx="minor">
            <a:schemeClr val="dk1"/>
          </a:fontRef>
        </p:style>
        <p:txBody>
          <a:bodyPr wrap="square" lIns="137160" tIns="91440" rIns="45720" bIns="91440">
            <a:spAutoFit/>
          </a:bodyPr>
          <a:lstStyle/>
          <a:p>
            <a:pPr>
              <a:lnSpc>
                <a:spcPct val="75000"/>
              </a:lnSpc>
              <a:spcBef>
                <a:spcPts val="600"/>
              </a:spcBef>
              <a:defRPr/>
            </a:pPr>
            <a:r>
              <a:rPr lang="en-US" sz="1600" dirty="0" err="1" smtClean="0">
                <a:cs typeface="Courier New" panose="02070309020205020404" pitchFamily="49" charset="0"/>
              </a:rPr>
              <a:t>br</a:t>
            </a:r>
            <a:r>
              <a:rPr lang="en-US" sz="1600" dirty="0" smtClean="0">
                <a:cs typeface="Courier New" panose="02070309020205020404" pitchFamily="49" charset="0"/>
              </a:rPr>
              <a:t> </a:t>
            </a:r>
            <a:r>
              <a:rPr lang="en-US" sz="1600" dirty="0">
                <a:cs typeface="Courier New" panose="02070309020205020404" pitchFamily="49" charset="0"/>
              </a:rPr>
              <a:t>i1 </a:t>
            </a:r>
            <a:r>
              <a:rPr lang="en-US" sz="1600" b="1" dirty="0">
                <a:cs typeface="Courier New" panose="02070309020205020404" pitchFamily="49" charset="0"/>
              </a:rPr>
              <a:t>&lt;</a:t>
            </a:r>
            <a:r>
              <a:rPr lang="en-US" sz="1600" b="1" dirty="0" smtClean="0">
                <a:cs typeface="Courier New" panose="02070309020205020404" pitchFamily="49" charset="0"/>
              </a:rPr>
              <a:t>condition&gt;</a:t>
            </a:r>
            <a:r>
              <a:rPr lang="en-US" sz="1600" dirty="0" smtClean="0">
                <a:cs typeface="Courier New" panose="02070309020205020404" pitchFamily="49" charset="0"/>
              </a:rPr>
              <a:t>, </a:t>
            </a:r>
            <a:r>
              <a:rPr lang="en-US" sz="1600" dirty="0">
                <a:cs typeface="Courier New" panose="02070309020205020404" pitchFamily="49" charset="0"/>
              </a:rPr>
              <a:t>label %</a:t>
            </a:r>
            <a:r>
              <a:rPr lang="en-US" sz="1600" dirty="0" err="1" smtClean="0">
                <a:cs typeface="Courier New" panose="02070309020205020404" pitchFamily="49" charset="0"/>
              </a:rPr>
              <a:t>omp.if.then</a:t>
            </a:r>
            <a:r>
              <a:rPr lang="en-US" sz="1600" dirty="0" smtClean="0">
                <a:cs typeface="Courier New" panose="02070309020205020404" pitchFamily="49" charset="0"/>
              </a:rPr>
              <a:t>, </a:t>
            </a:r>
            <a:r>
              <a:rPr lang="en-US" sz="1600" dirty="0" err="1" smtClean="0">
                <a:cs typeface="Courier New" panose="02070309020205020404" pitchFamily="49" charset="0"/>
              </a:rPr>
              <a:t>label%omp.if.else</a:t>
            </a:r>
            <a:r>
              <a:rPr lang="en-US" sz="1600" dirty="0">
                <a:cs typeface="Courier New" panose="02070309020205020404" pitchFamily="49" charset="0"/>
              </a:rPr>
              <a:t/>
            </a:r>
            <a:br>
              <a:rPr lang="en-US" sz="1600" dirty="0">
                <a:cs typeface="Courier New" panose="02070309020205020404" pitchFamily="49" charset="0"/>
              </a:rPr>
            </a:br>
            <a:r>
              <a:rPr lang="en-US" sz="1600" dirty="0" err="1">
                <a:cs typeface="Courier New" panose="02070309020205020404" pitchFamily="49" charset="0"/>
              </a:rPr>
              <a:t>omp.if.else</a:t>
            </a:r>
            <a:r>
              <a:rPr lang="en-US" sz="1600" dirty="0">
                <a:cs typeface="Courier New" panose="02070309020205020404" pitchFamily="49" charset="0"/>
              </a:rPr>
              <a:t>:</a:t>
            </a:r>
            <a:br>
              <a:rPr lang="en-US" sz="1600" dirty="0">
                <a:cs typeface="Courier New" panose="02070309020205020404" pitchFamily="49" charset="0"/>
              </a:rPr>
            </a:br>
            <a:r>
              <a:rPr lang="en-US" sz="1600" dirty="0" smtClean="0">
                <a:cs typeface="Courier New" panose="02070309020205020404" pitchFamily="49" charset="0"/>
              </a:rPr>
              <a:t> </a:t>
            </a:r>
            <a:r>
              <a:rPr lang="en-US" sz="1600" b="1" dirty="0">
                <a:cs typeface="Courier New" panose="02070309020205020404" pitchFamily="49" charset="0"/>
              </a:rPr>
              <a:t>&lt;body&gt;</a:t>
            </a:r>
            <a:r>
              <a:rPr lang="en-US" sz="1600" dirty="0">
                <a:cs typeface="Courier New" panose="02070309020205020404" pitchFamily="49" charset="0"/>
              </a:rPr>
              <a:t/>
            </a:r>
            <a:br>
              <a:rPr lang="en-US" sz="1600" dirty="0">
                <a:cs typeface="Courier New" panose="02070309020205020404" pitchFamily="49" charset="0"/>
              </a:rPr>
            </a:br>
            <a:r>
              <a:rPr lang="en-US" sz="1600" dirty="0" err="1" smtClean="0">
                <a:cs typeface="Courier New" panose="02070309020205020404" pitchFamily="49" charset="0"/>
              </a:rPr>
              <a:t>br</a:t>
            </a:r>
            <a:r>
              <a:rPr lang="en-US" sz="1600" dirty="0" smtClean="0">
                <a:cs typeface="Courier New" panose="02070309020205020404" pitchFamily="49" charset="0"/>
              </a:rPr>
              <a:t> </a:t>
            </a:r>
            <a:r>
              <a:rPr lang="en-US" sz="1600" dirty="0">
                <a:cs typeface="Courier New" panose="02070309020205020404" pitchFamily="49" charset="0"/>
              </a:rPr>
              <a:t>label %</a:t>
            </a:r>
            <a:r>
              <a:rPr lang="en-US" sz="1600" dirty="0" err="1">
                <a:cs typeface="Courier New" panose="02070309020205020404" pitchFamily="49" charset="0"/>
              </a:rPr>
              <a:t>omp.if.end</a:t>
            </a:r>
            <a:r>
              <a:rPr lang="en-US" sz="1600" dirty="0">
                <a:cs typeface="Courier New" panose="02070309020205020404" pitchFamily="49" charset="0"/>
              </a:rPr>
              <a:t/>
            </a:r>
            <a:br>
              <a:rPr lang="en-US" sz="1600" dirty="0">
                <a:cs typeface="Courier New" panose="02070309020205020404" pitchFamily="49" charset="0"/>
              </a:rPr>
            </a:br>
            <a:r>
              <a:rPr lang="en-US" sz="1600" dirty="0" err="1">
                <a:cs typeface="Courier New" panose="02070309020205020404" pitchFamily="49" charset="0"/>
              </a:rPr>
              <a:t>omp.if.then</a:t>
            </a:r>
            <a:r>
              <a:rPr lang="en-US" sz="1600" dirty="0">
                <a:cs typeface="Courier New" panose="02070309020205020404" pitchFamily="49" charset="0"/>
              </a:rPr>
              <a:t>:</a:t>
            </a:r>
            <a:br>
              <a:rPr lang="en-US" sz="1600" dirty="0">
                <a:cs typeface="Courier New" panose="02070309020205020404" pitchFamily="49" charset="0"/>
              </a:rPr>
            </a:br>
            <a:r>
              <a:rPr lang="en-US" sz="1600" dirty="0">
                <a:cs typeface="Courier New" panose="02070309020205020404" pitchFamily="49" charset="0"/>
              </a:rPr>
              <a:t>  %3 = </a:t>
            </a:r>
            <a:r>
              <a:rPr lang="en-US" sz="1600" dirty="0" err="1">
                <a:cs typeface="Courier New" panose="02070309020205020404" pitchFamily="49" charset="0"/>
              </a:rPr>
              <a:t>bitcast</a:t>
            </a:r>
            <a:r>
              <a:rPr lang="en-US" sz="1600" dirty="0">
                <a:cs typeface="Courier New" panose="02070309020205020404" pitchFamily="49" charset="0"/>
              </a:rPr>
              <a:t> %</a:t>
            </a:r>
            <a:r>
              <a:rPr lang="en-US" sz="1600" dirty="0" err="1">
                <a:cs typeface="Courier New" panose="02070309020205020404" pitchFamily="49" charset="0"/>
              </a:rPr>
              <a:t>struct.anon</a:t>
            </a:r>
            <a:r>
              <a:rPr lang="en-US" sz="1600" dirty="0">
                <a:cs typeface="Courier New" panose="02070309020205020404" pitchFamily="49" charset="0"/>
              </a:rPr>
              <a:t>* %</a:t>
            </a:r>
            <a:r>
              <a:rPr lang="en-US" sz="1600" dirty="0" err="1">
                <a:cs typeface="Courier New" panose="02070309020205020404" pitchFamily="49" charset="0"/>
              </a:rPr>
              <a:t>agg.captured</a:t>
            </a:r>
            <a:r>
              <a:rPr lang="en-US" sz="1600" dirty="0">
                <a:cs typeface="Courier New" panose="02070309020205020404" pitchFamily="49" charset="0"/>
              </a:rPr>
              <a:t> to i8*</a:t>
            </a:r>
            <a:br>
              <a:rPr lang="en-US" sz="1600" dirty="0">
                <a:cs typeface="Courier New" panose="02070309020205020404" pitchFamily="49" charset="0"/>
              </a:rPr>
            </a:br>
            <a:r>
              <a:rPr lang="en-US" sz="1600" dirty="0">
                <a:cs typeface="Courier New" panose="02070309020205020404" pitchFamily="49" charset="0"/>
              </a:rPr>
              <a:t>  call void </a:t>
            </a:r>
            <a:r>
              <a:rPr lang="en-US" sz="1600" b="1" dirty="0">
                <a:cs typeface="Courier New" panose="02070309020205020404" pitchFamily="49" charset="0"/>
              </a:rPr>
              <a:t>@__</a:t>
            </a:r>
            <a:r>
              <a:rPr lang="en-US" sz="1600" b="1" dirty="0" err="1">
                <a:cs typeface="Courier New" panose="02070309020205020404" pitchFamily="49" charset="0"/>
              </a:rPr>
              <a:t>kmpc_fork_call</a:t>
            </a:r>
            <a:r>
              <a:rPr lang="en-US" sz="1600" dirty="0" smtClean="0">
                <a:cs typeface="Courier New" panose="02070309020205020404" pitchFamily="49" charset="0"/>
              </a:rPr>
              <a:t>(&lt;</a:t>
            </a:r>
            <a:r>
              <a:rPr lang="en-US" sz="1600" dirty="0" err="1">
                <a:cs typeface="Courier New" panose="02070309020205020404" pitchFamily="49" charset="0"/>
              </a:rPr>
              <a:t>loc</a:t>
            </a:r>
            <a:r>
              <a:rPr lang="en-US" sz="1600" dirty="0">
                <a:cs typeface="Courier New" panose="02070309020205020404" pitchFamily="49" charset="0"/>
              </a:rPr>
              <a:t>&gt;, i32 1, void (i32*, i32*, ...)* </a:t>
            </a:r>
            <a:r>
              <a:rPr lang="en-US" sz="1600" dirty="0" err="1">
                <a:cs typeface="Courier New" panose="02070309020205020404" pitchFamily="49" charset="0"/>
              </a:rPr>
              <a:t>bitcast</a:t>
            </a:r>
            <a:r>
              <a:rPr lang="en-US" sz="1600" dirty="0">
                <a:cs typeface="Courier New" panose="02070309020205020404" pitchFamily="49" charset="0"/>
              </a:rPr>
              <a:t> (void (i32*, i32*, i8*)* </a:t>
            </a:r>
            <a:r>
              <a:rPr lang="en-US" sz="1600" b="1" dirty="0">
                <a:cs typeface="Courier New" panose="02070309020205020404" pitchFamily="49" charset="0"/>
              </a:rPr>
              <a:t>@.</a:t>
            </a:r>
            <a:r>
              <a:rPr lang="en-US" sz="1600" b="1" dirty="0" err="1">
                <a:cs typeface="Courier New" panose="02070309020205020404" pitchFamily="49" charset="0"/>
              </a:rPr>
              <a:t>omp_microtask</a:t>
            </a:r>
            <a:r>
              <a:rPr lang="en-US" sz="1600" b="1" dirty="0">
                <a:cs typeface="Courier New" panose="02070309020205020404" pitchFamily="49" charset="0"/>
              </a:rPr>
              <a:t>. </a:t>
            </a:r>
            <a:r>
              <a:rPr lang="en-US" sz="1600" dirty="0">
                <a:cs typeface="Courier New" panose="02070309020205020404" pitchFamily="49" charset="0"/>
              </a:rPr>
              <a:t>to void (i32*, i32*, ...)*), i8* </a:t>
            </a:r>
            <a:r>
              <a:rPr lang="en-US" sz="1600" dirty="0" smtClean="0">
                <a:cs typeface="Courier New" panose="02070309020205020404" pitchFamily="49" charset="0"/>
              </a:rPr>
              <a:t>&lt;</a:t>
            </a:r>
            <a:r>
              <a:rPr lang="en-US" sz="1600" dirty="0" err="1" smtClean="0">
                <a:cs typeface="Courier New" panose="02070309020205020404" pitchFamily="49" charset="0"/>
              </a:rPr>
              <a:t>captured_vars</a:t>
            </a:r>
            <a:r>
              <a:rPr lang="en-US" sz="1600" dirty="0" smtClean="0">
                <a:cs typeface="Courier New" panose="02070309020205020404" pitchFamily="49" charset="0"/>
              </a:rPr>
              <a:t>&gt;)</a:t>
            </a:r>
            <a:r>
              <a:rPr lang="en-US" sz="1600" dirty="0">
                <a:cs typeface="Courier New" panose="02070309020205020404" pitchFamily="49" charset="0"/>
              </a:rPr>
              <a:t/>
            </a:r>
            <a:br>
              <a:rPr lang="en-US" sz="1600" dirty="0">
                <a:cs typeface="Courier New" panose="02070309020205020404" pitchFamily="49" charset="0"/>
              </a:rPr>
            </a:br>
            <a:r>
              <a:rPr lang="en-US" sz="1600" dirty="0">
                <a:cs typeface="Courier New" panose="02070309020205020404" pitchFamily="49" charset="0"/>
              </a:rPr>
              <a:t>  </a:t>
            </a:r>
            <a:r>
              <a:rPr lang="en-US" sz="1600" dirty="0" err="1">
                <a:cs typeface="Courier New" panose="02070309020205020404" pitchFamily="49" charset="0"/>
              </a:rPr>
              <a:t>br</a:t>
            </a:r>
            <a:r>
              <a:rPr lang="en-US" sz="1600" dirty="0">
                <a:cs typeface="Courier New" panose="02070309020205020404" pitchFamily="49" charset="0"/>
              </a:rPr>
              <a:t> label %</a:t>
            </a:r>
            <a:r>
              <a:rPr lang="en-US" sz="1600" dirty="0" err="1">
                <a:cs typeface="Courier New" panose="02070309020205020404" pitchFamily="49" charset="0"/>
              </a:rPr>
              <a:t>omp.if.end</a:t>
            </a:r>
            <a:r>
              <a:rPr lang="en-US" sz="1600" dirty="0">
                <a:cs typeface="Courier New" panose="02070309020205020404" pitchFamily="49" charset="0"/>
              </a:rPr>
              <a:t/>
            </a:r>
            <a:br>
              <a:rPr lang="en-US" sz="1600" dirty="0">
                <a:cs typeface="Courier New" panose="02070309020205020404" pitchFamily="49" charset="0"/>
              </a:rPr>
            </a:br>
            <a:r>
              <a:rPr lang="en-US" sz="1600" dirty="0" err="1">
                <a:cs typeface="Courier New" panose="02070309020205020404" pitchFamily="49" charset="0"/>
              </a:rPr>
              <a:t>omp.if.end</a:t>
            </a:r>
            <a:r>
              <a:rPr lang="en-US" sz="1600" dirty="0">
                <a:cs typeface="Courier New" panose="02070309020205020404" pitchFamily="49" charset="0"/>
              </a:rPr>
              <a:t>:</a:t>
            </a:r>
            <a:br>
              <a:rPr lang="en-US" sz="1600" dirty="0">
                <a:cs typeface="Courier New" panose="02070309020205020404" pitchFamily="49" charset="0"/>
              </a:rPr>
            </a:br>
            <a:r>
              <a:rPr lang="en-US" sz="1600" dirty="0" smtClean="0">
                <a:cs typeface="Courier New" panose="02070309020205020404" pitchFamily="49" charset="0"/>
              </a:rPr>
              <a:t>…</a:t>
            </a:r>
          </a:p>
          <a:p>
            <a:pPr>
              <a:lnSpc>
                <a:spcPct val="75000"/>
              </a:lnSpc>
              <a:spcBef>
                <a:spcPts val="600"/>
              </a:spcBef>
              <a:defRPr/>
            </a:pPr>
            <a:r>
              <a:rPr lang="en-US" sz="1600" dirty="0">
                <a:cs typeface="Courier New" panose="02070309020205020404" pitchFamily="49" charset="0"/>
              </a:rPr>
              <a:t>define internal void </a:t>
            </a:r>
            <a:r>
              <a:rPr lang="en-US" sz="1600" b="1" dirty="0">
                <a:cs typeface="Courier New" panose="02070309020205020404" pitchFamily="49" charset="0"/>
              </a:rPr>
              <a:t>@.</a:t>
            </a:r>
            <a:r>
              <a:rPr lang="en-US" sz="1600" b="1" dirty="0" err="1">
                <a:cs typeface="Courier New" panose="02070309020205020404" pitchFamily="49" charset="0"/>
              </a:rPr>
              <a:t>omp_microtask</a:t>
            </a:r>
            <a:r>
              <a:rPr lang="en-US" sz="1600" dirty="0">
                <a:cs typeface="Courier New" panose="02070309020205020404" pitchFamily="49" charset="0"/>
              </a:rPr>
              <a:t>.(i32*, i32*, i8*) #0 {</a:t>
            </a:r>
            <a:br>
              <a:rPr lang="en-US" sz="1600" dirty="0">
                <a:cs typeface="Courier New" panose="02070309020205020404" pitchFamily="49" charset="0"/>
              </a:rPr>
            </a:br>
            <a:r>
              <a:rPr lang="en-US" sz="1600" dirty="0">
                <a:cs typeface="Courier New" panose="02070309020205020404" pitchFamily="49" charset="0"/>
              </a:rPr>
              <a:t>  %.</a:t>
            </a:r>
            <a:r>
              <a:rPr lang="en-US" sz="1600" dirty="0" err="1">
                <a:cs typeface="Courier New" panose="02070309020205020404" pitchFamily="49" charset="0"/>
              </a:rPr>
              <a:t>gtid</a:t>
            </a:r>
            <a:r>
              <a:rPr lang="en-US" sz="1600" dirty="0">
                <a:cs typeface="Courier New" panose="02070309020205020404" pitchFamily="49" charset="0"/>
              </a:rPr>
              <a:t>. = load i32* %0</a:t>
            </a:r>
            <a:br>
              <a:rPr lang="en-US" sz="1600" dirty="0">
                <a:cs typeface="Courier New" panose="02070309020205020404" pitchFamily="49" charset="0"/>
              </a:rPr>
            </a:br>
            <a:r>
              <a:rPr lang="en-US" sz="1600" dirty="0">
                <a:cs typeface="Courier New" panose="02070309020205020404" pitchFamily="49" charset="0"/>
              </a:rPr>
              <a:t>  </a:t>
            </a:r>
            <a:r>
              <a:rPr lang="en-US" sz="1600" b="1" dirty="0">
                <a:cs typeface="Courier New" panose="02070309020205020404" pitchFamily="49" charset="0"/>
              </a:rPr>
              <a:t>&lt;body&gt;</a:t>
            </a:r>
            <a:r>
              <a:rPr lang="en-US" sz="1600" dirty="0">
                <a:cs typeface="Courier New" panose="02070309020205020404" pitchFamily="49" charset="0"/>
              </a:rPr>
              <a:t/>
            </a:r>
            <a:br>
              <a:rPr lang="en-US" sz="1600" dirty="0">
                <a:cs typeface="Courier New" panose="02070309020205020404" pitchFamily="49" charset="0"/>
              </a:rPr>
            </a:br>
            <a:r>
              <a:rPr lang="en-US" sz="1600" dirty="0">
                <a:cs typeface="Courier New" panose="02070309020205020404" pitchFamily="49" charset="0"/>
              </a:rPr>
              <a:t>  call i32 </a:t>
            </a:r>
            <a:r>
              <a:rPr lang="en-US" sz="1600" b="1" dirty="0" smtClean="0">
                <a:cs typeface="Courier New" panose="02070309020205020404" pitchFamily="49" charset="0"/>
              </a:rPr>
              <a:t>@__</a:t>
            </a:r>
            <a:r>
              <a:rPr lang="en-US" sz="1600" b="1" dirty="0" err="1" smtClean="0">
                <a:cs typeface="Courier New" panose="02070309020205020404" pitchFamily="49" charset="0"/>
              </a:rPr>
              <a:t>kmpc_cancel_barrier</a:t>
            </a:r>
            <a:r>
              <a:rPr lang="en-US" sz="1600" dirty="0" smtClean="0">
                <a:cs typeface="Courier New" panose="02070309020205020404" pitchFamily="49" charset="0"/>
              </a:rPr>
              <a:t>(&lt;</a:t>
            </a:r>
            <a:r>
              <a:rPr lang="en-US" sz="1600" dirty="0" err="1">
                <a:cs typeface="Courier New" panose="02070309020205020404" pitchFamily="49" charset="0"/>
              </a:rPr>
              <a:t>loc</a:t>
            </a:r>
            <a:r>
              <a:rPr lang="en-US" sz="1600" dirty="0">
                <a:cs typeface="Courier New" panose="02070309020205020404" pitchFamily="49" charset="0"/>
              </a:rPr>
              <a:t>&gt;, i32 %.</a:t>
            </a:r>
            <a:r>
              <a:rPr lang="en-US" sz="1600" dirty="0" err="1">
                <a:cs typeface="Courier New" panose="02070309020205020404" pitchFamily="49" charset="0"/>
              </a:rPr>
              <a:t>gtid</a:t>
            </a:r>
            <a:r>
              <a:rPr lang="en-US" sz="1600" dirty="0">
                <a:cs typeface="Courier New" panose="02070309020205020404" pitchFamily="49" charset="0"/>
              </a:rPr>
              <a:t>.)</a:t>
            </a:r>
            <a:endParaRPr lang="ru-RU" sz="1600" dirty="0">
              <a:cs typeface="Courier New" panose="02070309020205020404" pitchFamily="49" charset="0"/>
            </a:endParaRPr>
          </a:p>
          <a:p>
            <a:pPr>
              <a:lnSpc>
                <a:spcPct val="75000"/>
              </a:lnSpc>
              <a:spcBef>
                <a:spcPts val="600"/>
              </a:spcBef>
              <a:defRPr/>
            </a:pPr>
            <a:r>
              <a:rPr lang="en-US" sz="1600" dirty="0" smtClean="0">
                <a:cs typeface="Courier New" panose="02070309020205020404" pitchFamily="49" charset="0"/>
              </a:rPr>
              <a:t>}</a:t>
            </a:r>
            <a:endParaRPr lang="en-US" sz="1600" dirty="0">
              <a:cs typeface="Courier New" panose="02070309020205020404" pitchFamily="49" charset="0"/>
            </a:endParaRPr>
          </a:p>
        </p:txBody>
      </p:sp>
      <p:sp>
        <p:nvSpPr>
          <p:cNvPr id="55" name="Text Box 6"/>
          <p:cNvSpPr txBox="1">
            <a:spLocks noChangeArrowheads="1"/>
          </p:cNvSpPr>
          <p:nvPr/>
        </p:nvSpPr>
        <p:spPr bwMode="auto">
          <a:xfrm>
            <a:off x="6313869" y="1649084"/>
            <a:ext cx="1929765" cy="365124"/>
          </a:xfrm>
          <a:prstGeom prst="rect">
            <a:avLst/>
          </a:prstGeom>
          <a:solidFill>
            <a:srgbClr val="2E74B5"/>
          </a:solidFill>
          <a:ln w="25400">
            <a:solidFill>
              <a:srgbClr val="1F4D78"/>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smtClean="0">
                <a:ln>
                  <a:noFill/>
                </a:ln>
                <a:solidFill>
                  <a:srgbClr val="FFFFFF"/>
                </a:solidFill>
                <a:effectLst/>
                <a:ea typeface="Calibri" panose="020F0502020204030204" pitchFamily="34" charset="0"/>
                <a:cs typeface="Times New Roman" panose="02020603050405020304" pitchFamily="18" charset="0"/>
              </a:rPr>
              <a:t>&lt;condition&gt; Expr</a:t>
            </a:r>
            <a:endParaRPr kumimoji="0" lang="en-US" altLang="ru-RU" b="0" i="0" u="none" strike="noStrike" cap="none" normalizeH="0" baseline="0" dirty="0" smtClean="0">
              <a:ln>
                <a:noFill/>
              </a:ln>
              <a:solidFill>
                <a:schemeClr val="tx1"/>
              </a:solidFill>
              <a:effectLst/>
            </a:endParaRPr>
          </a:p>
        </p:txBody>
      </p:sp>
      <p:cxnSp>
        <p:nvCxnSpPr>
          <p:cNvPr id="56" name="Straight Connector 55"/>
          <p:cNvCxnSpPr>
            <a:stCxn id="49" idx="3"/>
            <a:endCxn id="55" idx="1"/>
          </p:cNvCxnSpPr>
          <p:nvPr/>
        </p:nvCxnSpPr>
        <p:spPr>
          <a:xfrm flipV="1">
            <a:off x="5871990" y="1831646"/>
            <a:ext cx="441879" cy="160"/>
          </a:xfrm>
          <a:prstGeom prst="line">
            <a:avLst/>
          </a:prstGeom>
          <a:ln w="25400" cmpd="sng">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5" idx="3"/>
            <a:endCxn id="64" idx="1"/>
          </p:cNvCxnSpPr>
          <p:nvPr/>
        </p:nvCxnSpPr>
        <p:spPr>
          <a:xfrm flipV="1">
            <a:off x="5871990" y="2485444"/>
            <a:ext cx="441879" cy="2601"/>
          </a:xfrm>
          <a:prstGeom prst="line">
            <a:avLst/>
          </a:prstGeom>
          <a:ln w="25400" cmpd="sng">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4" name="Text Box 6"/>
          <p:cNvSpPr txBox="1">
            <a:spLocks noChangeArrowheads="1"/>
          </p:cNvSpPr>
          <p:nvPr/>
        </p:nvSpPr>
        <p:spPr bwMode="auto">
          <a:xfrm>
            <a:off x="6313869" y="2311664"/>
            <a:ext cx="1929765" cy="347560"/>
          </a:xfrm>
          <a:prstGeom prst="rect">
            <a:avLst/>
          </a:prstGeom>
          <a:solidFill>
            <a:srgbClr val="2E74B5"/>
          </a:solidFill>
          <a:ln w="25400">
            <a:solidFill>
              <a:srgbClr val="1F4D78"/>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smtClean="0">
                <a:ln>
                  <a:noFill/>
                </a:ln>
                <a:solidFill>
                  <a:srgbClr val="FFFFFF"/>
                </a:solidFill>
                <a:effectLst/>
                <a:ea typeface="Calibri" panose="020F0502020204030204" pitchFamily="34" charset="0"/>
                <a:cs typeface="Times New Roman" panose="02020603050405020304" pitchFamily="18" charset="0"/>
              </a:rPr>
              <a:t>&lt;body&gt; </a:t>
            </a:r>
            <a:r>
              <a:rPr kumimoji="0" lang="en-US" altLang="ru-RU" b="0" i="0" u="none" strike="noStrike" cap="none" normalizeH="0" baseline="0" dirty="0" err="1" smtClean="0">
                <a:ln>
                  <a:noFill/>
                </a:ln>
                <a:solidFill>
                  <a:srgbClr val="FFFFFF"/>
                </a:solidFill>
                <a:effectLst/>
                <a:ea typeface="Calibri" panose="020F0502020204030204" pitchFamily="34" charset="0"/>
                <a:cs typeface="Times New Roman" panose="02020603050405020304" pitchFamily="18" charset="0"/>
              </a:rPr>
              <a:t>Stmt</a:t>
            </a:r>
            <a:endParaRPr kumimoji="0" lang="en-US" altLang="ru-RU"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2534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470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4" y="1173480"/>
            <a:ext cx="8228012" cy="5214621"/>
          </a:xfrm>
        </p:spPr>
        <p:txBody>
          <a:bodyPr>
            <a:normAutofit/>
          </a:bodyPr>
          <a:lstStyle/>
          <a:p>
            <a:pPr lvl="0"/>
            <a:r>
              <a:rPr lang="en-US" dirty="0"/>
              <a:t>http://www.openmp.org/</a:t>
            </a:r>
          </a:p>
          <a:p>
            <a:pPr lvl="1"/>
            <a:r>
              <a:rPr lang="en-US" dirty="0"/>
              <a:t>Industry-wide standard for shared memory multiprocessing programming in C/C++ and Fortran</a:t>
            </a:r>
          </a:p>
          <a:p>
            <a:pPr lvl="1"/>
            <a:r>
              <a:rPr lang="en-US" dirty="0"/>
              <a:t>Vendor-neutral, platform-neutral, portable, pragma based, managed by an independent consortium</a:t>
            </a:r>
          </a:p>
          <a:p>
            <a:pPr lvl="1"/>
            <a:r>
              <a:rPr lang="en-US" dirty="0"/>
              <a:t>Very important in High Performance Computing (HPC)</a:t>
            </a:r>
          </a:p>
          <a:p>
            <a:pPr lvl="1"/>
            <a:r>
              <a:rPr lang="en-US" dirty="0" err="1"/>
              <a:t>OpenMP</a:t>
            </a:r>
            <a:r>
              <a:rPr lang="en-US" dirty="0"/>
              <a:t> Version 3.1 (July 2011)</a:t>
            </a:r>
          </a:p>
          <a:p>
            <a:pPr lvl="2"/>
            <a:r>
              <a:rPr lang="en-US" dirty="0"/>
              <a:t>Implemented in GCC</a:t>
            </a:r>
            <a:r>
              <a:rPr lang="en-US" baseline="30000" dirty="0"/>
              <a:t>*</a:t>
            </a:r>
            <a:r>
              <a:rPr lang="en-US" dirty="0"/>
              <a:t>, ICC, Oracle Solaris Studio</a:t>
            </a:r>
            <a:r>
              <a:rPr lang="en-US" baseline="30000" dirty="0"/>
              <a:t>*</a:t>
            </a:r>
            <a:r>
              <a:rPr lang="en-US" dirty="0"/>
              <a:t>, PGI</a:t>
            </a:r>
            <a:r>
              <a:rPr lang="en-US" baseline="30000" dirty="0"/>
              <a:t>*</a:t>
            </a:r>
            <a:r>
              <a:rPr lang="en-US" dirty="0"/>
              <a:t> </a:t>
            </a:r>
            <a:r>
              <a:rPr lang="en-US" dirty="0" smtClean="0"/>
              <a:t>…</a:t>
            </a:r>
            <a:endParaRPr lang="en-US" dirty="0"/>
          </a:p>
          <a:p>
            <a:pPr lvl="1"/>
            <a:r>
              <a:rPr lang="en-US" dirty="0" err="1"/>
              <a:t>OpenMP</a:t>
            </a:r>
            <a:r>
              <a:rPr lang="en-US" dirty="0"/>
              <a:t> Version 4.0 (July 2013)</a:t>
            </a:r>
          </a:p>
          <a:p>
            <a:pPr lvl="2"/>
            <a:r>
              <a:rPr lang="en-US" dirty="0"/>
              <a:t>Adds support for coprocessors/accelerators, SIMD, error handling, thread affinity, user defined reductions</a:t>
            </a:r>
          </a:p>
          <a:p>
            <a:pPr lvl="2"/>
            <a:r>
              <a:rPr lang="en-US" dirty="0"/>
              <a:t>Implemented in GCC</a:t>
            </a:r>
            <a:r>
              <a:rPr lang="en-US" baseline="30000" dirty="0"/>
              <a:t>*</a:t>
            </a:r>
            <a:r>
              <a:rPr lang="en-US" dirty="0"/>
              <a:t>, ICC …</a:t>
            </a:r>
          </a:p>
        </p:txBody>
      </p:sp>
      <p:sp>
        <p:nvSpPr>
          <p:cNvPr id="4" name="Slide Number Placeholder 3"/>
          <p:cNvSpPr>
            <a:spLocks noGrp="1"/>
          </p:cNvSpPr>
          <p:nvPr>
            <p:ph type="sldNum" sz="quarter" idx="12"/>
          </p:nvPr>
        </p:nvSpPr>
        <p:spPr/>
        <p:txBody>
          <a:bodyPr/>
          <a:lstStyle/>
          <a:p>
            <a:fld id="{EE2556C5-CE8C-6547-B838-EA80C61A4AF7}" type="slidenum">
              <a:rPr lang="en-US" smtClean="0"/>
              <a:pPr/>
              <a:t>3</a:t>
            </a:fld>
            <a:endParaRPr lang="en-US" dirty="0"/>
          </a:p>
        </p:txBody>
      </p:sp>
      <p:sp>
        <p:nvSpPr>
          <p:cNvPr id="2" name="Title 1"/>
          <p:cNvSpPr>
            <a:spLocks noGrp="1"/>
          </p:cNvSpPr>
          <p:nvPr>
            <p:ph type="title"/>
          </p:nvPr>
        </p:nvSpPr>
        <p:spPr/>
        <p:txBody>
          <a:bodyPr/>
          <a:lstStyle/>
          <a:p>
            <a:r>
              <a:rPr lang="en-US" dirty="0"/>
              <a:t>What is </a:t>
            </a:r>
            <a:r>
              <a:rPr lang="en-US" dirty="0" err="1" smtClean="0"/>
              <a:t>OpenMP</a:t>
            </a:r>
            <a:r>
              <a:rPr lang="en-US" baseline="30000" dirty="0" smtClean="0"/>
              <a:t>*</a:t>
            </a:r>
            <a:r>
              <a:rPr lang="en-US" dirty="0" smtClean="0"/>
              <a:t>?</a:t>
            </a:r>
            <a:endParaRPr lang="en-US" dirty="0"/>
          </a:p>
        </p:txBody>
      </p:sp>
    </p:spTree>
    <p:extLst>
      <p:ext uri="{BB962C8B-B14F-4D97-AF65-F5344CB8AC3E}">
        <p14:creationId xmlns:p14="http://schemas.microsoft.com/office/powerpoint/2010/main" val="50741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OpenMP</a:t>
            </a:r>
            <a:r>
              <a:rPr lang="en-US" baseline="30000" dirty="0" smtClean="0"/>
              <a:t>*</a:t>
            </a:r>
            <a:r>
              <a:rPr lang="en-US" dirty="0" smtClean="0"/>
              <a:t> in Clang/LLVM” Team</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4</a:t>
            </a:fld>
            <a:endParaRPr lang="en-US" dirty="0"/>
          </a:p>
        </p:txBody>
      </p:sp>
      <p:sp>
        <p:nvSpPr>
          <p:cNvPr id="5" name="Content Placeholder 4"/>
          <p:cNvSpPr>
            <a:spLocks noGrp="1"/>
          </p:cNvSpPr>
          <p:nvPr>
            <p:ph sz="half" idx="13"/>
          </p:nvPr>
        </p:nvSpPr>
        <p:spPr>
          <a:xfrm>
            <a:off x="556258" y="1158240"/>
            <a:ext cx="8127367" cy="4914900"/>
          </a:xfrm>
        </p:spPr>
        <p:txBody>
          <a:bodyPr/>
          <a:lstStyle/>
          <a:p>
            <a:pPr marL="0" lvl="1" indent="0">
              <a:buNone/>
            </a:pPr>
            <a:r>
              <a:rPr lang="en-US" dirty="0"/>
              <a:t>Driving collaboration and implementation</a:t>
            </a:r>
          </a:p>
          <a:p>
            <a:pPr lvl="1"/>
            <a:r>
              <a:rPr lang="en-US" dirty="0"/>
              <a:t>Implementation of </a:t>
            </a:r>
            <a:r>
              <a:rPr lang="en-US" dirty="0" err="1" smtClean="0"/>
              <a:t>OpenMP</a:t>
            </a:r>
            <a:r>
              <a:rPr lang="en-US" dirty="0" smtClean="0"/>
              <a:t> in </a:t>
            </a:r>
            <a:r>
              <a:rPr lang="en-US" dirty="0"/>
              <a:t>Clang/LLVM</a:t>
            </a:r>
          </a:p>
          <a:p>
            <a:pPr lvl="1"/>
            <a:r>
              <a:rPr lang="en-US" dirty="0" smtClean="0"/>
              <a:t>Coprocessor/accelerator </a:t>
            </a:r>
            <a:r>
              <a:rPr lang="en-US" dirty="0"/>
              <a:t>support</a:t>
            </a:r>
          </a:p>
          <a:p>
            <a:pPr lvl="1"/>
            <a:r>
              <a:rPr lang="en-US" dirty="0"/>
              <a:t>Test coverage</a:t>
            </a:r>
          </a:p>
          <a:p>
            <a:pPr lvl="1"/>
            <a:r>
              <a:rPr lang="en-US" dirty="0"/>
              <a:t>Code reviews</a:t>
            </a:r>
          </a:p>
          <a:p>
            <a:pPr marL="0" lvl="1" indent="0">
              <a:buNone/>
            </a:pPr>
            <a:r>
              <a:rPr lang="en-US" dirty="0"/>
              <a:t>Current participation from </a:t>
            </a:r>
          </a:p>
          <a:p>
            <a:pPr marL="346075" lvl="2" indent="0">
              <a:buNone/>
            </a:pPr>
            <a:r>
              <a:rPr lang="en-US" dirty="0"/>
              <a:t>AMD*, </a:t>
            </a:r>
          </a:p>
          <a:p>
            <a:pPr marL="346075" lvl="2" indent="0">
              <a:buNone/>
            </a:pPr>
            <a:r>
              <a:rPr lang="en-US" dirty="0"/>
              <a:t>Argonne National Laboratory, </a:t>
            </a:r>
          </a:p>
          <a:p>
            <a:pPr marL="346075" lvl="2" indent="0">
              <a:buNone/>
            </a:pPr>
            <a:r>
              <a:rPr lang="en-US" dirty="0"/>
              <a:t>IBM*, </a:t>
            </a:r>
            <a:endParaRPr lang="en-US" dirty="0" smtClean="0"/>
          </a:p>
          <a:p>
            <a:pPr marL="346075" lvl="2" indent="0">
              <a:buNone/>
            </a:pPr>
            <a:r>
              <a:rPr lang="en-US" dirty="0" smtClean="0"/>
              <a:t>Intel,</a:t>
            </a:r>
            <a:endParaRPr lang="en-US" dirty="0"/>
          </a:p>
          <a:p>
            <a:pPr marL="346075" lvl="2" indent="0">
              <a:buNone/>
            </a:pPr>
            <a:r>
              <a:rPr lang="en-US" dirty="0" smtClean="0"/>
              <a:t>Micron</a:t>
            </a:r>
            <a:r>
              <a:rPr lang="en-US" dirty="0"/>
              <a:t>*, </a:t>
            </a:r>
          </a:p>
          <a:p>
            <a:pPr marL="346075" lvl="2" indent="0">
              <a:buNone/>
            </a:pPr>
            <a:r>
              <a:rPr lang="en-US" dirty="0"/>
              <a:t>Texas Instruments*, </a:t>
            </a:r>
          </a:p>
          <a:p>
            <a:pPr marL="346075" lvl="2" indent="0">
              <a:buNone/>
            </a:pPr>
            <a:r>
              <a:rPr lang="en-US" dirty="0"/>
              <a:t>University of </a:t>
            </a:r>
            <a:r>
              <a:rPr lang="en-US" dirty="0" smtClean="0"/>
              <a:t>Houston</a:t>
            </a:r>
            <a:endParaRPr lang="ru-RU" dirty="0"/>
          </a:p>
        </p:txBody>
      </p:sp>
      <p:sp>
        <p:nvSpPr>
          <p:cNvPr id="6" name="Rounded Rectangle 5"/>
          <p:cNvSpPr/>
          <p:nvPr/>
        </p:nvSpPr>
        <p:spPr>
          <a:xfrm>
            <a:off x="927259" y="6073140"/>
            <a:ext cx="7284720" cy="38305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1" algn="ctr"/>
            <a:r>
              <a:rPr lang="en-US" sz="2400" dirty="0"/>
              <a:t>Talk to us if you want to be involved</a:t>
            </a:r>
            <a:r>
              <a:rPr lang="en-US" sz="2400" dirty="0" smtClean="0"/>
              <a:t>!</a:t>
            </a:r>
            <a:endParaRPr lang="en-US" sz="2400" dirty="0"/>
          </a:p>
        </p:txBody>
      </p:sp>
    </p:spTree>
    <p:extLst>
      <p:ext uri="{BB962C8B-B14F-4D97-AF65-F5344CB8AC3E}">
        <p14:creationId xmlns:p14="http://schemas.microsoft.com/office/powerpoint/2010/main" val="2403526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4" y="1337733"/>
            <a:ext cx="8228012" cy="5050367"/>
          </a:xfrm>
        </p:spPr>
        <p:txBody>
          <a:bodyPr/>
          <a:lstStyle/>
          <a:p>
            <a:pPr lvl="1"/>
            <a:r>
              <a:rPr lang="en-US" dirty="0" smtClean="0"/>
              <a:t>Uses “early” outlining</a:t>
            </a:r>
          </a:p>
          <a:p>
            <a:pPr lvl="2"/>
            <a:r>
              <a:rPr lang="en-US" dirty="0" smtClean="0"/>
              <a:t>Parallel and task regions are outlined as functions, all other regions are emitted as is</a:t>
            </a:r>
          </a:p>
          <a:p>
            <a:pPr lvl="1"/>
            <a:r>
              <a:rPr lang="en-US" dirty="0" smtClean="0"/>
              <a:t>Pragmas are just regular AST nodes with associated structured code block</a:t>
            </a:r>
          </a:p>
          <a:p>
            <a:pPr lvl="2"/>
            <a:r>
              <a:rPr lang="en-US" dirty="0" smtClean="0"/>
              <a:t>Executable directives are </a:t>
            </a:r>
            <a:r>
              <a:rPr lang="en-US" dirty="0" err="1" smtClean="0"/>
              <a:t>Stmts</a:t>
            </a:r>
            <a:endParaRPr lang="en-US" dirty="0" smtClean="0"/>
          </a:p>
          <a:p>
            <a:pPr lvl="2"/>
            <a:r>
              <a:rPr lang="en-US" dirty="0" smtClean="0"/>
              <a:t>Declarative directives are </a:t>
            </a:r>
            <a:r>
              <a:rPr lang="en-US" dirty="0" err="1" smtClean="0"/>
              <a:t>Decls</a:t>
            </a:r>
            <a:endParaRPr lang="en-US" dirty="0" smtClean="0"/>
          </a:p>
          <a:p>
            <a:pPr lvl="1"/>
            <a:r>
              <a:rPr lang="en-US" dirty="0" err="1" smtClean="0"/>
              <a:t>CodeGen</a:t>
            </a:r>
            <a:r>
              <a:rPr lang="en-US" dirty="0" smtClean="0"/>
              <a:t> follows regular rules for </a:t>
            </a:r>
            <a:r>
              <a:rPr lang="en-US" dirty="0" err="1" smtClean="0"/>
              <a:t>Stmts</a:t>
            </a:r>
            <a:r>
              <a:rPr lang="en-US" dirty="0" smtClean="0"/>
              <a:t> and </a:t>
            </a:r>
            <a:r>
              <a:rPr lang="en-US" dirty="0" err="1" smtClean="0"/>
              <a:t>Decls</a:t>
            </a:r>
            <a:r>
              <a:rPr lang="en-US" dirty="0" smtClean="0"/>
              <a:t> nodes</a:t>
            </a:r>
          </a:p>
          <a:p>
            <a:pPr lvl="2"/>
            <a:r>
              <a:rPr lang="en-US" dirty="0" smtClean="0"/>
              <a:t>Uses </a:t>
            </a:r>
            <a:r>
              <a:rPr lang="en-US" b="1" dirty="0"/>
              <a:t>libiomp5</a:t>
            </a:r>
            <a:r>
              <a:rPr lang="en-US" dirty="0"/>
              <a:t> runtime library, targets Intel </a:t>
            </a:r>
            <a:r>
              <a:rPr lang="en-US" dirty="0" err="1"/>
              <a:t>OpenMP</a:t>
            </a:r>
            <a:r>
              <a:rPr lang="en-US" baseline="30000" dirty="0"/>
              <a:t>*</a:t>
            </a:r>
            <a:r>
              <a:rPr lang="en-US" dirty="0"/>
              <a:t> </a:t>
            </a:r>
            <a:r>
              <a:rPr lang="en-US" dirty="0" smtClean="0"/>
              <a:t>API</a:t>
            </a:r>
          </a:p>
          <a:p>
            <a:pPr lvl="2"/>
            <a:r>
              <a:rPr lang="en-US" dirty="0"/>
              <a:t>Calls to runtime functions are generated in frontend</a:t>
            </a:r>
            <a:endParaRPr lang="en-US" dirty="0" smtClean="0"/>
          </a:p>
          <a:p>
            <a:pPr lvl="1"/>
            <a:r>
              <a:rPr lang="en-US" dirty="0"/>
              <a:t>No LLVM IR </a:t>
            </a:r>
            <a:r>
              <a:rPr lang="en-US" dirty="0" smtClean="0"/>
              <a:t>extensions are required</a:t>
            </a:r>
            <a:endParaRPr lang="en-US" dirty="0"/>
          </a:p>
          <a:p>
            <a:pPr lvl="1"/>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5</a:t>
            </a:fld>
            <a:endParaRPr lang="en-US" dirty="0"/>
          </a:p>
        </p:txBody>
      </p:sp>
      <p:sp>
        <p:nvSpPr>
          <p:cNvPr id="2" name="Title 1"/>
          <p:cNvSpPr>
            <a:spLocks noGrp="1"/>
          </p:cNvSpPr>
          <p:nvPr>
            <p:ph type="title"/>
          </p:nvPr>
        </p:nvSpPr>
        <p:spPr/>
        <p:txBody>
          <a:bodyPr/>
          <a:lstStyle/>
          <a:p>
            <a:r>
              <a:rPr lang="en-US" dirty="0" err="1" smtClean="0"/>
              <a:t>OpenMP</a:t>
            </a:r>
            <a:r>
              <a:rPr lang="en-US" baseline="30000" dirty="0" smtClean="0"/>
              <a:t>*</a:t>
            </a:r>
            <a:r>
              <a:rPr lang="en-US" dirty="0" smtClean="0"/>
              <a:t> Support in Clang</a:t>
            </a:r>
            <a:endParaRPr lang="en-US" dirty="0"/>
          </a:p>
        </p:txBody>
      </p:sp>
      <p:sp>
        <p:nvSpPr>
          <p:cNvPr id="5" name="Rounded Rectangle 4"/>
          <p:cNvSpPr/>
          <p:nvPr/>
        </p:nvSpPr>
        <p:spPr>
          <a:xfrm>
            <a:off x="927260" y="6073140"/>
            <a:ext cx="7284720" cy="38305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1" algn="ctr"/>
            <a:r>
              <a:rPr lang="en-US" sz="2400" dirty="0" smtClean="0"/>
              <a:t>Support in Clang/LLVM is under development</a:t>
            </a:r>
            <a:endParaRPr lang="en-US" sz="2400" dirty="0"/>
          </a:p>
        </p:txBody>
      </p:sp>
    </p:spTree>
    <p:extLst>
      <p:ext uri="{BB962C8B-B14F-4D97-AF65-F5344CB8AC3E}">
        <p14:creationId xmlns:p14="http://schemas.microsoft.com/office/powerpoint/2010/main" val="1388885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6</a:t>
            </a:fld>
            <a:endParaRPr lang="en-US" dirty="0"/>
          </a:p>
        </p:txBody>
      </p:sp>
      <p:sp>
        <p:nvSpPr>
          <p:cNvPr id="2" name="Title 1"/>
          <p:cNvSpPr>
            <a:spLocks noGrp="1"/>
          </p:cNvSpPr>
          <p:nvPr>
            <p:ph type="title"/>
          </p:nvPr>
        </p:nvSpPr>
        <p:spPr/>
        <p:txBody>
          <a:bodyPr/>
          <a:lstStyle/>
          <a:p>
            <a:r>
              <a:rPr lang="en-US" dirty="0" err="1"/>
              <a:t>OpenMP</a:t>
            </a:r>
            <a:r>
              <a:rPr lang="en-US" dirty="0"/>
              <a:t> </a:t>
            </a:r>
            <a:r>
              <a:rPr lang="en-US" dirty="0" smtClean="0"/>
              <a:t>Constructs Representation</a:t>
            </a:r>
            <a:endParaRPr lang="ru-RU" dirty="0"/>
          </a:p>
        </p:txBody>
      </p:sp>
      <p:sp>
        <p:nvSpPr>
          <p:cNvPr id="5" name="TextBox 4"/>
          <p:cNvSpPr txBox="1"/>
          <p:nvPr/>
        </p:nvSpPr>
        <p:spPr>
          <a:xfrm>
            <a:off x="2772250" y="1236873"/>
            <a:ext cx="3390582" cy="615553"/>
          </a:xfrm>
          <a:prstGeom prst="rect">
            <a:avLst/>
          </a:prstGeom>
          <a:solidFill>
            <a:schemeClr val="accent1">
              <a:lumMod val="20000"/>
              <a:lumOff val="80000"/>
            </a:schemeClr>
          </a:solidFill>
          <a:ln>
            <a:solidFill>
              <a:schemeClr val="tx1">
                <a:lumMod val="95000"/>
                <a:lumOff val="5000"/>
              </a:schemeClr>
            </a:solidFill>
          </a:ln>
          <a:effectLst/>
        </p:spPr>
        <p:style>
          <a:lnRef idx="1">
            <a:schemeClr val="accent6"/>
          </a:lnRef>
          <a:fillRef idx="2">
            <a:schemeClr val="accent6"/>
          </a:fillRef>
          <a:effectRef idx="1">
            <a:schemeClr val="accent6"/>
          </a:effectRef>
          <a:fontRef idx="minor">
            <a:schemeClr val="dk1"/>
          </a:fontRef>
        </p:style>
        <p:txBody>
          <a:bodyPr wrap="square" lIns="137160" tIns="91440" rIns="45720" bIns="91440">
            <a:spAutoFit/>
          </a:bodyPr>
          <a:lstStyle/>
          <a:p>
            <a:r>
              <a:rPr lang="en-US" sz="1400" dirty="0"/>
              <a:t>#pragma </a:t>
            </a:r>
            <a:r>
              <a:rPr lang="en-US" sz="1400" dirty="0" err="1"/>
              <a:t>omp</a:t>
            </a:r>
            <a:r>
              <a:rPr lang="en-US" sz="1400" dirty="0"/>
              <a:t> </a:t>
            </a:r>
            <a:r>
              <a:rPr lang="en-US" sz="1400" dirty="0" smtClean="0"/>
              <a:t>parallel if (</a:t>
            </a:r>
            <a:r>
              <a:rPr lang="en-US" sz="1400" b="1" dirty="0" smtClean="0"/>
              <a:t>&lt;condition&gt;</a:t>
            </a:r>
            <a:r>
              <a:rPr lang="en-US" sz="1400" dirty="0" smtClean="0"/>
              <a:t>)</a:t>
            </a:r>
            <a:endParaRPr lang="ru-RU" sz="1400" dirty="0"/>
          </a:p>
          <a:p>
            <a:r>
              <a:rPr lang="en-US" sz="1400" b="1" dirty="0"/>
              <a:t>&lt;body&gt;</a:t>
            </a:r>
            <a:endParaRPr lang="en-US" sz="1400" b="1" dirty="0">
              <a:latin typeface="Courier New" pitchFamily="49" charset="0"/>
            </a:endParaRPr>
          </a:p>
        </p:txBody>
      </p:sp>
      <p:sp>
        <p:nvSpPr>
          <p:cNvPr id="6" name="Rectangle 2"/>
          <p:cNvSpPr>
            <a:spLocks noChangeArrowheads="1"/>
          </p:cNvSpPr>
          <p:nvPr/>
        </p:nvSpPr>
        <p:spPr bwMode="auto">
          <a:xfrm>
            <a:off x="50292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Text Box 1"/>
          <p:cNvSpPr txBox="1">
            <a:spLocks noChangeArrowheads="1"/>
          </p:cNvSpPr>
          <p:nvPr/>
        </p:nvSpPr>
        <p:spPr bwMode="auto">
          <a:xfrm>
            <a:off x="2055970" y="3306795"/>
            <a:ext cx="2674620" cy="375922"/>
          </a:xfrm>
          <a:prstGeom prst="rect">
            <a:avLst/>
          </a:prstGeom>
          <a:solidFill>
            <a:srgbClr val="2E74B5"/>
          </a:solidFill>
          <a:ln w="254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err="1" smtClean="0">
                <a:ln>
                  <a:noFill/>
                </a:ln>
                <a:solidFill>
                  <a:srgbClr val="FFFFFF"/>
                </a:solidFill>
                <a:effectLst/>
                <a:ea typeface="Calibri" panose="020F0502020204030204" pitchFamily="34" charset="0"/>
                <a:cs typeface="Times New Roman" panose="02020603050405020304" pitchFamily="18" charset="0"/>
              </a:rPr>
              <a:t>OMPParallelDirective</a:t>
            </a:r>
            <a:endParaRPr kumimoji="0" lang="en-US"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11" name="Text Box 2"/>
          <p:cNvSpPr txBox="1">
            <a:spLocks noChangeArrowheads="1"/>
          </p:cNvSpPr>
          <p:nvPr/>
        </p:nvSpPr>
        <p:spPr bwMode="auto">
          <a:xfrm>
            <a:off x="2055970" y="2704966"/>
            <a:ext cx="2674620" cy="377823"/>
          </a:xfrm>
          <a:prstGeom prst="rect">
            <a:avLst/>
          </a:prstGeom>
          <a:solidFill>
            <a:srgbClr val="2E74B5"/>
          </a:solidFill>
          <a:ln w="25400">
            <a:solidFill>
              <a:srgbClr val="1F4D78"/>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err="1" smtClean="0">
                <a:ln>
                  <a:noFill/>
                </a:ln>
                <a:solidFill>
                  <a:srgbClr val="FFFFFF"/>
                </a:solidFill>
                <a:effectLst/>
                <a:ea typeface="Calibri" panose="020F0502020204030204" pitchFamily="34" charset="0"/>
                <a:cs typeface="Times New Roman" panose="02020603050405020304" pitchFamily="18" charset="0"/>
              </a:rPr>
              <a:t>OMPExecutableDirective</a:t>
            </a:r>
            <a:endParaRPr kumimoji="0" lang="en-US" altLang="ru-RU" b="0" i="0" u="none" strike="noStrike" cap="none" normalizeH="0" baseline="0" dirty="0" smtClean="0">
              <a:ln>
                <a:noFill/>
              </a:ln>
              <a:solidFill>
                <a:schemeClr val="tx1"/>
              </a:solidFill>
              <a:effectLst/>
            </a:endParaRPr>
          </a:p>
        </p:txBody>
      </p:sp>
      <p:cxnSp>
        <p:nvCxnSpPr>
          <p:cNvPr id="12" name="Straight Connector 11"/>
          <p:cNvCxnSpPr>
            <a:stCxn id="11" idx="2"/>
            <a:endCxn id="10" idx="0"/>
          </p:cNvCxnSpPr>
          <p:nvPr/>
        </p:nvCxnSpPr>
        <p:spPr>
          <a:xfrm>
            <a:off x="3393280" y="3082789"/>
            <a:ext cx="0" cy="224006"/>
          </a:xfrm>
          <a:prstGeom prst="line">
            <a:avLst/>
          </a:prstGeom>
          <a:ln w="25400" cmpd="sng">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2055970" y="2114687"/>
            <a:ext cx="716280" cy="365443"/>
          </a:xfrm>
          <a:prstGeom prst="rect">
            <a:avLst/>
          </a:prstGeom>
          <a:solidFill>
            <a:srgbClr val="2E74B5"/>
          </a:solidFill>
          <a:ln w="25400">
            <a:solidFill>
              <a:srgbClr val="1F4D78"/>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err="1" smtClean="0">
                <a:ln>
                  <a:noFill/>
                </a:ln>
                <a:solidFill>
                  <a:srgbClr val="FFFFFF"/>
                </a:solidFill>
                <a:effectLst/>
                <a:ea typeface="Calibri" panose="020F0502020204030204" pitchFamily="34" charset="0"/>
                <a:cs typeface="Times New Roman" panose="02020603050405020304" pitchFamily="18" charset="0"/>
              </a:rPr>
              <a:t>Stmt</a:t>
            </a:r>
            <a:endParaRPr kumimoji="0" lang="en-US" altLang="ru-RU" b="0" i="0" u="none" strike="noStrike" cap="none" normalizeH="0" baseline="0" dirty="0" smtClean="0">
              <a:ln>
                <a:noFill/>
              </a:ln>
              <a:solidFill>
                <a:schemeClr val="tx1"/>
              </a:solidFill>
              <a:effectLst/>
            </a:endParaRPr>
          </a:p>
        </p:txBody>
      </p:sp>
      <p:cxnSp>
        <p:nvCxnSpPr>
          <p:cNvPr id="14" name="Straight Connector 13"/>
          <p:cNvCxnSpPr>
            <a:stCxn id="13" idx="2"/>
            <a:endCxn id="11" idx="0"/>
          </p:cNvCxnSpPr>
          <p:nvPr/>
        </p:nvCxnSpPr>
        <p:spPr>
          <a:xfrm>
            <a:off x="2414110" y="2480130"/>
            <a:ext cx="979170" cy="224836"/>
          </a:xfrm>
          <a:prstGeom prst="line">
            <a:avLst/>
          </a:prstGeom>
          <a:ln w="25400" cmpd="sng">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Text Box 4"/>
          <p:cNvSpPr txBox="1">
            <a:spLocks noChangeArrowheads="1"/>
          </p:cNvSpPr>
          <p:nvPr/>
        </p:nvSpPr>
        <p:spPr bwMode="auto">
          <a:xfrm>
            <a:off x="5399244" y="3754597"/>
            <a:ext cx="3065462" cy="342356"/>
          </a:xfrm>
          <a:prstGeom prst="rect">
            <a:avLst/>
          </a:prstGeom>
          <a:solidFill>
            <a:srgbClr val="2E74B5"/>
          </a:solidFill>
          <a:ln w="25400">
            <a:solidFill>
              <a:srgbClr val="1F4D78"/>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err="1" smtClean="0">
                <a:ln>
                  <a:noFill/>
                </a:ln>
                <a:solidFill>
                  <a:srgbClr val="FFFFFF"/>
                </a:solidFill>
                <a:effectLst/>
                <a:ea typeface="Calibri" panose="020F0502020204030204" pitchFamily="34" charset="0"/>
                <a:cs typeface="Times New Roman" panose="02020603050405020304" pitchFamily="18" charset="0"/>
              </a:rPr>
              <a:t>CapturedStmt</a:t>
            </a:r>
            <a:r>
              <a:rPr kumimoji="0" lang="en-US" altLang="ru-RU" b="0" i="0" u="none" strike="noStrike" cap="none" normalizeH="0" baseline="0" dirty="0" smtClean="0">
                <a:ln>
                  <a:noFill/>
                </a:ln>
                <a:solidFill>
                  <a:srgbClr val="FFFFFF"/>
                </a:solidFill>
                <a:effectLst/>
                <a:ea typeface="Calibri" panose="020F0502020204030204" pitchFamily="34" charset="0"/>
                <a:cs typeface="Times New Roman" panose="02020603050405020304" pitchFamily="18" charset="0"/>
              </a:rPr>
              <a:t> (with &lt;body&gt;)</a:t>
            </a:r>
            <a:endParaRPr kumimoji="0" lang="en-US" altLang="ru-RU" b="0" i="0" u="none" strike="noStrike" cap="none" normalizeH="0" baseline="0" dirty="0" smtClean="0">
              <a:ln>
                <a:noFill/>
              </a:ln>
              <a:solidFill>
                <a:schemeClr val="tx1"/>
              </a:solidFill>
              <a:effectLst/>
            </a:endParaRPr>
          </a:p>
        </p:txBody>
      </p:sp>
      <p:cxnSp>
        <p:nvCxnSpPr>
          <p:cNvPr id="16" name="Straight Connector 15"/>
          <p:cNvCxnSpPr>
            <a:stCxn id="11" idx="3"/>
            <a:endCxn id="15" idx="1"/>
          </p:cNvCxnSpPr>
          <p:nvPr/>
        </p:nvCxnSpPr>
        <p:spPr>
          <a:xfrm>
            <a:off x="4730590" y="2893878"/>
            <a:ext cx="668654" cy="1031897"/>
          </a:xfrm>
          <a:prstGeom prst="line">
            <a:avLst/>
          </a:prstGeom>
          <a:ln w="25400" cmpd="sng">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Rectangle 10"/>
          <p:cNvSpPr>
            <a:spLocks noChangeArrowheads="1"/>
          </p:cNvSpPr>
          <p:nvPr/>
        </p:nvSpPr>
        <p:spPr bwMode="auto">
          <a:xfrm>
            <a:off x="670560" y="264033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13"/>
          <p:cNvSpPr>
            <a:spLocks noChangeArrowheads="1"/>
          </p:cNvSpPr>
          <p:nvPr/>
        </p:nvSpPr>
        <p:spPr bwMode="auto">
          <a:xfrm>
            <a:off x="670560" y="30975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ru-RU" altLang="ru-RU"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670560" y="309753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ru-RU" altLang="ru-RU"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
        <p:nvSpPr>
          <p:cNvPr id="37" name="Text Box 6"/>
          <p:cNvSpPr txBox="1">
            <a:spLocks noChangeArrowheads="1"/>
          </p:cNvSpPr>
          <p:nvPr/>
        </p:nvSpPr>
        <p:spPr bwMode="auto">
          <a:xfrm>
            <a:off x="2345530" y="4499271"/>
            <a:ext cx="1337310" cy="365443"/>
          </a:xfrm>
          <a:prstGeom prst="rect">
            <a:avLst/>
          </a:prstGeom>
          <a:solidFill>
            <a:srgbClr val="2E74B5"/>
          </a:solidFill>
          <a:ln w="25400">
            <a:solidFill>
              <a:srgbClr val="1F4D78"/>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err="1" smtClean="0">
                <a:ln>
                  <a:noFill/>
                </a:ln>
                <a:solidFill>
                  <a:srgbClr val="FFFFFF"/>
                </a:solidFill>
                <a:effectLst/>
                <a:ea typeface="Calibri" panose="020F0502020204030204" pitchFamily="34" charset="0"/>
                <a:cs typeface="Times New Roman" panose="02020603050405020304" pitchFamily="18" charset="0"/>
              </a:rPr>
              <a:t>OMPClause</a:t>
            </a:r>
            <a:endParaRPr kumimoji="0" lang="en-US" altLang="ru-RU" b="0" i="0" u="none" strike="noStrike" cap="none" normalizeH="0" baseline="0" dirty="0" smtClean="0">
              <a:ln>
                <a:noFill/>
              </a:ln>
              <a:solidFill>
                <a:schemeClr val="tx1"/>
              </a:solidFill>
              <a:effectLst/>
            </a:endParaRPr>
          </a:p>
        </p:txBody>
      </p:sp>
      <p:sp>
        <p:nvSpPr>
          <p:cNvPr id="38" name="Text Box 2"/>
          <p:cNvSpPr txBox="1">
            <a:spLocks noChangeArrowheads="1"/>
          </p:cNvSpPr>
          <p:nvPr/>
        </p:nvSpPr>
        <p:spPr bwMode="auto">
          <a:xfrm>
            <a:off x="2345530" y="5126975"/>
            <a:ext cx="2674620" cy="377823"/>
          </a:xfrm>
          <a:prstGeom prst="rect">
            <a:avLst/>
          </a:prstGeom>
          <a:solidFill>
            <a:srgbClr val="2E74B5"/>
          </a:solidFill>
          <a:ln w="25400">
            <a:solidFill>
              <a:srgbClr val="1F4D78"/>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err="1" smtClean="0">
                <a:ln>
                  <a:noFill/>
                </a:ln>
                <a:solidFill>
                  <a:srgbClr val="FFFFFF"/>
                </a:solidFill>
                <a:effectLst/>
                <a:ea typeface="Calibri" panose="020F0502020204030204" pitchFamily="34" charset="0"/>
                <a:cs typeface="Times New Roman" panose="02020603050405020304" pitchFamily="18" charset="0"/>
              </a:rPr>
              <a:t>OMPIfClause</a:t>
            </a:r>
            <a:endParaRPr kumimoji="0" lang="en-US" altLang="ru-RU" b="0" i="0" u="none" strike="noStrike" cap="none" normalizeH="0" baseline="0" dirty="0" smtClean="0">
              <a:ln>
                <a:noFill/>
              </a:ln>
              <a:solidFill>
                <a:schemeClr val="tx1"/>
              </a:solidFill>
              <a:effectLst/>
            </a:endParaRPr>
          </a:p>
        </p:txBody>
      </p:sp>
      <p:cxnSp>
        <p:nvCxnSpPr>
          <p:cNvPr id="39" name="Straight Connector 38"/>
          <p:cNvCxnSpPr>
            <a:stCxn id="37" idx="2"/>
            <a:endCxn id="38" idx="0"/>
          </p:cNvCxnSpPr>
          <p:nvPr/>
        </p:nvCxnSpPr>
        <p:spPr>
          <a:xfrm>
            <a:off x="3014185" y="4864714"/>
            <a:ext cx="668655" cy="262261"/>
          </a:xfrm>
          <a:prstGeom prst="line">
            <a:avLst/>
          </a:prstGeom>
          <a:ln w="25400" cmpd="sng">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Text Box 6"/>
          <p:cNvSpPr txBox="1">
            <a:spLocks noChangeArrowheads="1"/>
          </p:cNvSpPr>
          <p:nvPr/>
        </p:nvSpPr>
        <p:spPr bwMode="auto">
          <a:xfrm>
            <a:off x="5688804" y="5126975"/>
            <a:ext cx="1929765" cy="365443"/>
          </a:xfrm>
          <a:prstGeom prst="rect">
            <a:avLst/>
          </a:prstGeom>
          <a:solidFill>
            <a:srgbClr val="2E74B5"/>
          </a:solidFill>
          <a:ln w="25400">
            <a:solidFill>
              <a:srgbClr val="1F4D78"/>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smtClean="0">
                <a:ln>
                  <a:noFill/>
                </a:ln>
                <a:solidFill>
                  <a:srgbClr val="FFFFFF"/>
                </a:solidFill>
                <a:effectLst/>
                <a:ea typeface="Calibri" panose="020F0502020204030204" pitchFamily="34" charset="0"/>
                <a:cs typeface="Times New Roman" panose="02020603050405020304" pitchFamily="18" charset="0"/>
              </a:rPr>
              <a:t>&lt;condition&gt; Expr</a:t>
            </a:r>
            <a:endParaRPr kumimoji="0" lang="en-US" altLang="ru-RU" b="0" i="0" u="none" strike="noStrike" cap="none" normalizeH="0" baseline="0" dirty="0" smtClean="0">
              <a:ln>
                <a:noFill/>
              </a:ln>
              <a:solidFill>
                <a:schemeClr val="tx1"/>
              </a:solidFill>
              <a:effectLst/>
            </a:endParaRPr>
          </a:p>
        </p:txBody>
      </p:sp>
      <p:cxnSp>
        <p:nvCxnSpPr>
          <p:cNvPr id="43" name="Straight Connector 42"/>
          <p:cNvCxnSpPr>
            <a:stCxn id="38" idx="3"/>
            <a:endCxn id="42" idx="1"/>
          </p:cNvCxnSpPr>
          <p:nvPr/>
        </p:nvCxnSpPr>
        <p:spPr>
          <a:xfrm flipV="1">
            <a:off x="5020150" y="5309697"/>
            <a:ext cx="668654" cy="6190"/>
          </a:xfrm>
          <a:prstGeom prst="line">
            <a:avLst/>
          </a:prstGeom>
          <a:ln w="25400" cmpd="sng">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Text Box 6"/>
          <p:cNvSpPr txBox="1">
            <a:spLocks noChangeArrowheads="1"/>
          </p:cNvSpPr>
          <p:nvPr/>
        </p:nvSpPr>
        <p:spPr bwMode="auto">
          <a:xfrm>
            <a:off x="5399244" y="2183109"/>
            <a:ext cx="1337310" cy="365443"/>
          </a:xfrm>
          <a:prstGeom prst="rect">
            <a:avLst/>
          </a:prstGeom>
          <a:solidFill>
            <a:srgbClr val="2E74B5"/>
          </a:solidFill>
          <a:ln w="25400">
            <a:solidFill>
              <a:srgbClr val="1F4D78"/>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err="1" smtClean="0">
                <a:ln>
                  <a:noFill/>
                </a:ln>
                <a:solidFill>
                  <a:srgbClr val="FFFFFF"/>
                </a:solidFill>
                <a:effectLst/>
                <a:ea typeface="Calibri" panose="020F0502020204030204" pitchFamily="34" charset="0"/>
                <a:cs typeface="Times New Roman" panose="02020603050405020304" pitchFamily="18" charset="0"/>
              </a:rPr>
              <a:t>OMPClause</a:t>
            </a:r>
            <a:endParaRPr kumimoji="0" lang="en-US" altLang="ru-RU" b="0" i="0" u="none" strike="noStrike" cap="none" normalizeH="0" baseline="0" dirty="0" smtClean="0">
              <a:ln>
                <a:noFill/>
              </a:ln>
              <a:solidFill>
                <a:schemeClr val="tx1"/>
              </a:solidFill>
              <a:effectLst/>
            </a:endParaRPr>
          </a:p>
        </p:txBody>
      </p:sp>
      <p:cxnSp>
        <p:nvCxnSpPr>
          <p:cNvPr id="50" name="Straight Connector 49"/>
          <p:cNvCxnSpPr>
            <a:stCxn id="11" idx="3"/>
            <a:endCxn id="49" idx="1"/>
          </p:cNvCxnSpPr>
          <p:nvPr/>
        </p:nvCxnSpPr>
        <p:spPr>
          <a:xfrm flipV="1">
            <a:off x="4730590" y="2365831"/>
            <a:ext cx="668654" cy="528047"/>
          </a:xfrm>
          <a:prstGeom prst="line">
            <a:avLst/>
          </a:prstGeom>
          <a:ln w="25400" cmpd="sng">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Box 6"/>
          <p:cNvSpPr txBox="1">
            <a:spLocks noChangeArrowheads="1"/>
          </p:cNvSpPr>
          <p:nvPr/>
        </p:nvSpPr>
        <p:spPr bwMode="auto">
          <a:xfrm>
            <a:off x="5399244" y="2704966"/>
            <a:ext cx="1337310" cy="365443"/>
          </a:xfrm>
          <a:prstGeom prst="rect">
            <a:avLst/>
          </a:prstGeom>
          <a:solidFill>
            <a:srgbClr val="2E74B5"/>
          </a:solidFill>
          <a:ln w="25400">
            <a:solidFill>
              <a:srgbClr val="1F4D78"/>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err="1" smtClean="0">
                <a:ln>
                  <a:noFill/>
                </a:ln>
                <a:solidFill>
                  <a:srgbClr val="FFFFFF"/>
                </a:solidFill>
                <a:effectLst/>
                <a:ea typeface="Calibri" panose="020F0502020204030204" pitchFamily="34" charset="0"/>
                <a:cs typeface="Times New Roman" panose="02020603050405020304" pitchFamily="18" charset="0"/>
              </a:rPr>
              <a:t>OMPClause</a:t>
            </a:r>
            <a:endParaRPr kumimoji="0" lang="en-US" altLang="ru-RU" b="0" i="0" u="none" strike="noStrike" cap="none" normalizeH="0" baseline="0" dirty="0" smtClean="0">
              <a:ln>
                <a:noFill/>
              </a:ln>
              <a:solidFill>
                <a:schemeClr val="tx1"/>
              </a:solidFill>
              <a:effectLst/>
            </a:endParaRPr>
          </a:p>
        </p:txBody>
      </p:sp>
      <p:cxnSp>
        <p:nvCxnSpPr>
          <p:cNvPr id="54" name="Straight Connector 53"/>
          <p:cNvCxnSpPr>
            <a:stCxn id="11" idx="3"/>
            <a:endCxn id="53" idx="1"/>
          </p:cNvCxnSpPr>
          <p:nvPr/>
        </p:nvCxnSpPr>
        <p:spPr>
          <a:xfrm flipV="1">
            <a:off x="4730590" y="2887688"/>
            <a:ext cx="668654" cy="6190"/>
          </a:xfrm>
          <a:prstGeom prst="line">
            <a:avLst/>
          </a:prstGeom>
          <a:ln w="25400" cmpd="sng">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9" name="Text Box 6"/>
          <p:cNvSpPr txBox="1">
            <a:spLocks noChangeArrowheads="1"/>
          </p:cNvSpPr>
          <p:nvPr/>
        </p:nvSpPr>
        <p:spPr bwMode="auto">
          <a:xfrm>
            <a:off x="5401150" y="3223648"/>
            <a:ext cx="1337310" cy="365443"/>
          </a:xfrm>
          <a:prstGeom prst="rect">
            <a:avLst/>
          </a:prstGeom>
          <a:solidFill>
            <a:srgbClr val="2E74B5"/>
          </a:solidFill>
          <a:ln w="25400">
            <a:solidFill>
              <a:srgbClr val="1F4D78"/>
            </a:solidFill>
            <a:miter lim="800000"/>
            <a:headEnd/>
            <a:tailEnd/>
          </a:ln>
        </p:spPr>
        <p:txBody>
          <a:bodyPr vert="horz" wrap="non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smtClean="0">
                <a:ln>
                  <a:noFill/>
                </a:ln>
                <a:solidFill>
                  <a:srgbClr val="FFFFFF"/>
                </a:solidFill>
                <a:effectLst/>
                <a:ea typeface="Calibri" panose="020F0502020204030204" pitchFamily="34" charset="0"/>
                <a:cs typeface="Times New Roman" panose="02020603050405020304" pitchFamily="18" charset="0"/>
              </a:rPr>
              <a:t>…</a:t>
            </a:r>
            <a:endParaRPr kumimoji="0" lang="en-US" altLang="ru-RU" b="0" i="0" u="none" strike="noStrike" cap="none" normalizeH="0" baseline="0" dirty="0" smtClean="0">
              <a:ln>
                <a:noFill/>
              </a:ln>
              <a:solidFill>
                <a:schemeClr val="tx1"/>
              </a:solidFill>
              <a:effectLst/>
            </a:endParaRPr>
          </a:p>
        </p:txBody>
      </p:sp>
      <p:cxnSp>
        <p:nvCxnSpPr>
          <p:cNvPr id="61" name="Straight Connector 60"/>
          <p:cNvCxnSpPr>
            <a:endCxn id="59" idx="1"/>
          </p:cNvCxnSpPr>
          <p:nvPr/>
        </p:nvCxnSpPr>
        <p:spPr>
          <a:xfrm>
            <a:off x="4730590" y="2887688"/>
            <a:ext cx="670560" cy="518682"/>
          </a:xfrm>
          <a:prstGeom prst="line">
            <a:avLst/>
          </a:prstGeom>
          <a:ln w="25400" cmpd="sng">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427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4" y="1082041"/>
            <a:ext cx="8228012" cy="4998720"/>
          </a:xfrm>
        </p:spPr>
        <p:txBody>
          <a:bodyPr>
            <a:normAutofit lnSpcReduction="10000"/>
          </a:bodyPr>
          <a:lstStyle/>
          <a:p>
            <a:pPr lvl="1"/>
            <a:r>
              <a:rPr lang="en-US" dirty="0"/>
              <a:t>Clang/LLVM 3.5 </a:t>
            </a:r>
            <a:r>
              <a:rPr lang="en-US" dirty="0" smtClean="0"/>
              <a:t>Release</a:t>
            </a:r>
          </a:p>
          <a:p>
            <a:pPr lvl="2"/>
            <a:r>
              <a:rPr lang="en-US" dirty="0" smtClean="0"/>
              <a:t>Parsing and semantic analysis for </a:t>
            </a:r>
            <a:r>
              <a:rPr lang="en-US" dirty="0" err="1" smtClean="0"/>
              <a:t>OpenMP</a:t>
            </a:r>
            <a:r>
              <a:rPr lang="en-US" baseline="30000" dirty="0" smtClean="0"/>
              <a:t>*</a:t>
            </a:r>
            <a:r>
              <a:rPr lang="en-US" dirty="0" smtClean="0"/>
              <a:t> 3.1 (except for ‘ordered’ and ‘atomic’ directives)</a:t>
            </a:r>
          </a:p>
          <a:p>
            <a:pPr lvl="2"/>
            <a:r>
              <a:rPr lang="en-US" dirty="0" err="1" smtClean="0"/>
              <a:t>CodeGen</a:t>
            </a:r>
            <a:r>
              <a:rPr lang="en-US" dirty="0" smtClean="0"/>
              <a:t> for ‘parallel’ and ‘</a:t>
            </a:r>
            <a:r>
              <a:rPr lang="en-US" dirty="0" err="1" smtClean="0"/>
              <a:t>simd</a:t>
            </a:r>
            <a:r>
              <a:rPr lang="en-US" dirty="0" smtClean="0"/>
              <a:t>’ directives, ‘</a:t>
            </a:r>
            <a:r>
              <a:rPr lang="en-US" dirty="0" err="1" smtClean="0"/>
              <a:t>safelen</a:t>
            </a:r>
            <a:r>
              <a:rPr lang="en-US" dirty="0" smtClean="0"/>
              <a:t>’ clause</a:t>
            </a:r>
          </a:p>
          <a:p>
            <a:pPr lvl="2"/>
            <a:r>
              <a:rPr lang="en-US" dirty="0" smtClean="0"/>
              <a:t>First release with </a:t>
            </a:r>
            <a:r>
              <a:rPr lang="en-US" b="1" dirty="0" smtClean="0"/>
              <a:t>libiomp5</a:t>
            </a:r>
            <a:r>
              <a:rPr lang="en-US" dirty="0" smtClean="0"/>
              <a:t> </a:t>
            </a:r>
            <a:r>
              <a:rPr lang="en-US" dirty="0" err="1" smtClean="0"/>
              <a:t>OpenMP</a:t>
            </a:r>
            <a:r>
              <a:rPr lang="en-US" dirty="0" smtClean="0"/>
              <a:t> runtime library!</a:t>
            </a:r>
          </a:p>
          <a:p>
            <a:pPr lvl="1"/>
            <a:r>
              <a:rPr lang="en-US" dirty="0" smtClean="0"/>
              <a:t>Clang/LLVM Trunk</a:t>
            </a:r>
          </a:p>
          <a:p>
            <a:pPr lvl="2"/>
            <a:r>
              <a:rPr lang="en-US" dirty="0" smtClean="0"/>
              <a:t>Complete parsing and semantic analysis for </a:t>
            </a:r>
            <a:r>
              <a:rPr lang="en-US" dirty="0" err="1" smtClean="0"/>
              <a:t>OpenMP</a:t>
            </a:r>
            <a:r>
              <a:rPr lang="en-US" dirty="0" smtClean="0"/>
              <a:t> 3.1 and partial for </a:t>
            </a:r>
            <a:r>
              <a:rPr lang="en-US" dirty="0" err="1" smtClean="0"/>
              <a:t>OpenMP</a:t>
            </a:r>
            <a:r>
              <a:rPr lang="en-US" dirty="0" smtClean="0"/>
              <a:t> 4.0</a:t>
            </a:r>
          </a:p>
          <a:p>
            <a:pPr lvl="2"/>
            <a:r>
              <a:rPr lang="en-US" dirty="0" err="1" smtClean="0"/>
              <a:t>CodeGen</a:t>
            </a:r>
            <a:r>
              <a:rPr lang="en-US" dirty="0" smtClean="0"/>
              <a:t> for ‘critical’  directive, ‘if’, ‘</a:t>
            </a:r>
            <a:r>
              <a:rPr lang="en-US" dirty="0" err="1" smtClean="0"/>
              <a:t>num_threads</a:t>
            </a:r>
            <a:r>
              <a:rPr lang="en-US" dirty="0" smtClean="0"/>
              <a:t>’, ‘</a:t>
            </a:r>
            <a:r>
              <a:rPr lang="en-US" dirty="0" err="1" smtClean="0"/>
              <a:t>firstprivate</a:t>
            </a:r>
            <a:r>
              <a:rPr lang="en-US" dirty="0" smtClean="0"/>
              <a:t>’, ‘private’, ‘aligned’ and ‘collapse’ clauses</a:t>
            </a:r>
          </a:p>
          <a:p>
            <a:pPr lvl="1"/>
            <a:r>
              <a:rPr lang="en-US" dirty="0" smtClean="0"/>
              <a:t>No support in driver yet, use -</a:t>
            </a:r>
            <a:r>
              <a:rPr lang="en-US" dirty="0" err="1" smtClean="0"/>
              <a:t>Xclang</a:t>
            </a:r>
            <a:r>
              <a:rPr lang="en-US" dirty="0" smtClean="0"/>
              <a:t> -</a:t>
            </a:r>
            <a:r>
              <a:rPr lang="en-US" dirty="0" err="1" smtClean="0"/>
              <a:t>fopenmp</a:t>
            </a:r>
            <a:r>
              <a:rPr lang="en-US" dirty="0" smtClean="0"/>
              <a:t>=libiomp5</a:t>
            </a:r>
          </a:p>
          <a:p>
            <a:pPr lvl="1"/>
            <a:r>
              <a:rPr lang="en-US" dirty="0" smtClean="0"/>
              <a:t>Planning full </a:t>
            </a:r>
            <a:r>
              <a:rPr lang="en-US" dirty="0" err="1"/>
              <a:t>OpenMP</a:t>
            </a:r>
            <a:r>
              <a:rPr lang="en-US" dirty="0"/>
              <a:t> 3.1 support in Clang/LLVM 3.6 </a:t>
            </a:r>
            <a:r>
              <a:rPr lang="en-US" dirty="0" smtClean="0"/>
              <a:t>Release, most of </a:t>
            </a:r>
            <a:r>
              <a:rPr lang="en-US" dirty="0" err="1" smtClean="0"/>
              <a:t>OpenMP</a:t>
            </a:r>
            <a:r>
              <a:rPr lang="en-US" dirty="0" smtClean="0"/>
              <a:t> 4.0 in Clang/LLVM 3.7 Release</a:t>
            </a:r>
          </a:p>
        </p:txBody>
      </p:sp>
      <p:sp>
        <p:nvSpPr>
          <p:cNvPr id="4" name="Slide Number Placeholder 3"/>
          <p:cNvSpPr>
            <a:spLocks noGrp="1"/>
          </p:cNvSpPr>
          <p:nvPr>
            <p:ph type="sldNum" sz="quarter" idx="12"/>
          </p:nvPr>
        </p:nvSpPr>
        <p:spPr/>
        <p:txBody>
          <a:bodyPr/>
          <a:lstStyle/>
          <a:p>
            <a:fld id="{EE2556C5-CE8C-6547-B838-EA80C61A4AF7}" type="slidenum">
              <a:rPr lang="en-US" smtClean="0"/>
              <a:pPr/>
              <a:t>7</a:t>
            </a:fld>
            <a:endParaRPr lang="en-US" dirty="0"/>
          </a:p>
        </p:txBody>
      </p:sp>
      <p:sp>
        <p:nvSpPr>
          <p:cNvPr id="2" name="Title 1"/>
          <p:cNvSpPr>
            <a:spLocks noGrp="1"/>
          </p:cNvSpPr>
          <p:nvPr>
            <p:ph type="title"/>
          </p:nvPr>
        </p:nvSpPr>
        <p:spPr/>
        <p:txBody>
          <a:bodyPr/>
          <a:lstStyle/>
          <a:p>
            <a:r>
              <a:rPr lang="en-US" dirty="0"/>
              <a:t>Current Status</a:t>
            </a:r>
          </a:p>
        </p:txBody>
      </p:sp>
      <p:sp>
        <p:nvSpPr>
          <p:cNvPr id="5" name="Rounded Rectangle 4"/>
          <p:cNvSpPr/>
          <p:nvPr/>
        </p:nvSpPr>
        <p:spPr>
          <a:xfrm>
            <a:off x="927260" y="6076951"/>
            <a:ext cx="7284720" cy="38305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1" algn="ctr"/>
            <a:r>
              <a:rPr lang="en-US" sz="2400" dirty="0"/>
              <a:t>Depends on the speed of code </a:t>
            </a:r>
            <a:r>
              <a:rPr lang="en-US" sz="2400" dirty="0" smtClean="0"/>
              <a:t>review!</a:t>
            </a:r>
            <a:endParaRPr lang="en-US" sz="2400" dirty="0"/>
          </a:p>
        </p:txBody>
      </p:sp>
    </p:spTree>
    <p:extLst>
      <p:ext uri="{BB962C8B-B14F-4D97-AF65-F5344CB8AC3E}">
        <p14:creationId xmlns:p14="http://schemas.microsoft.com/office/powerpoint/2010/main" val="3759012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4" y="1325881"/>
            <a:ext cx="8228012" cy="5062220"/>
          </a:xfrm>
        </p:spPr>
        <p:txBody>
          <a:bodyPr/>
          <a:lstStyle/>
          <a:p>
            <a:pPr lvl="0"/>
            <a:r>
              <a:rPr lang="en-US" dirty="0"/>
              <a:t>http://clang-omp.github.io/</a:t>
            </a:r>
            <a:endParaRPr lang="en-US" dirty="0" smtClean="0"/>
          </a:p>
          <a:p>
            <a:pPr lvl="1"/>
            <a:r>
              <a:rPr lang="en-US" dirty="0" smtClean="0"/>
              <a:t>Full </a:t>
            </a:r>
            <a:r>
              <a:rPr lang="en-US" dirty="0" err="1" smtClean="0"/>
              <a:t>OpenMP</a:t>
            </a:r>
            <a:r>
              <a:rPr lang="en-US" baseline="30000" dirty="0" smtClean="0"/>
              <a:t>*</a:t>
            </a:r>
            <a:r>
              <a:rPr lang="en-US" dirty="0" smtClean="0"/>
              <a:t> 3.1 + part of </a:t>
            </a:r>
            <a:r>
              <a:rPr lang="en-US" dirty="0" err="1" smtClean="0"/>
              <a:t>OpenMP</a:t>
            </a:r>
            <a:r>
              <a:rPr lang="en-US" dirty="0" smtClean="0"/>
              <a:t> 4.0 support</a:t>
            </a:r>
          </a:p>
          <a:p>
            <a:pPr lvl="2"/>
            <a:r>
              <a:rPr lang="en-US" dirty="0" smtClean="0"/>
              <a:t>Coprocessor/accelerator support is under development</a:t>
            </a:r>
          </a:p>
          <a:p>
            <a:pPr lvl="1"/>
            <a:r>
              <a:rPr lang="en-US" dirty="0" err="1"/>
              <a:t>OpenMP</a:t>
            </a:r>
            <a:r>
              <a:rPr lang="en-US" dirty="0"/>
              <a:t> Validation </a:t>
            </a:r>
            <a:r>
              <a:rPr lang="en-US" dirty="0" smtClean="0"/>
              <a:t>Suite from </a:t>
            </a:r>
            <a:r>
              <a:rPr lang="en-US" dirty="0" err="1" smtClean="0"/>
              <a:t>OpenUH</a:t>
            </a:r>
            <a:r>
              <a:rPr lang="en-US" baseline="30000" dirty="0" smtClean="0"/>
              <a:t>*</a:t>
            </a:r>
            <a:r>
              <a:rPr lang="en-US" b="1" dirty="0" smtClean="0"/>
              <a:t> </a:t>
            </a:r>
            <a:r>
              <a:rPr lang="en-US" dirty="0" smtClean="0"/>
              <a:t>test suite</a:t>
            </a:r>
          </a:p>
          <a:p>
            <a:pPr lvl="2"/>
            <a:r>
              <a:rPr lang="en-US" dirty="0" smtClean="0"/>
              <a:t>Passed </a:t>
            </a:r>
            <a:r>
              <a:rPr lang="en-US" dirty="0"/>
              <a:t>119 tests of 123</a:t>
            </a:r>
            <a:endParaRPr lang="en-US" dirty="0" smtClean="0"/>
          </a:p>
          <a:p>
            <a:pPr lvl="1"/>
            <a:r>
              <a:rPr lang="en-US" dirty="0" smtClean="0"/>
              <a:t>Supported on Linux</a:t>
            </a:r>
            <a:r>
              <a:rPr lang="en-US" baseline="30000" dirty="0" smtClean="0"/>
              <a:t>*</a:t>
            </a:r>
            <a:r>
              <a:rPr lang="en-US" dirty="0" smtClean="0"/>
              <a:t> and Mac OS X</a:t>
            </a:r>
            <a:r>
              <a:rPr lang="en-US" baseline="30000" dirty="0" smtClean="0"/>
              <a:t>*</a:t>
            </a:r>
          </a:p>
          <a:p>
            <a:pPr lvl="2"/>
            <a:r>
              <a:rPr lang="en-US" dirty="0"/>
              <a:t>x86, x86-64, </a:t>
            </a:r>
            <a:r>
              <a:rPr lang="en-US" dirty="0" smtClean="0"/>
              <a:t>PowerPC</a:t>
            </a:r>
            <a:r>
              <a:rPr lang="en-US" baseline="30000" dirty="0" smtClean="0"/>
              <a:t>*</a:t>
            </a:r>
            <a:r>
              <a:rPr lang="en-US" dirty="0" smtClean="0"/>
              <a:t>, ARM</a:t>
            </a:r>
            <a:r>
              <a:rPr lang="en-US" baseline="30000" dirty="0" smtClean="0"/>
              <a:t>*</a:t>
            </a:r>
          </a:p>
          <a:p>
            <a:pPr lvl="1"/>
            <a:r>
              <a:rPr lang="en-US" dirty="0" smtClean="0"/>
              <a:t>Based on Clang/LLVM 3.5 Release</a:t>
            </a:r>
          </a:p>
          <a:p>
            <a:pPr lvl="2"/>
            <a:r>
              <a:rPr lang="en-US" dirty="0" smtClean="0"/>
              <a:t>Includes trunk-based version (maintained by Hal </a:t>
            </a:r>
            <a:r>
              <a:rPr lang="en-US" dirty="0" err="1" smtClean="0"/>
              <a:t>Finkel</a:t>
            </a:r>
            <a:r>
              <a:rPr lang="en-US" dirty="0" smtClean="0"/>
              <a:t>)</a:t>
            </a:r>
          </a:p>
          <a:p>
            <a:pPr lvl="1"/>
            <a:r>
              <a:rPr lang="en-US" dirty="0" smtClean="0"/>
              <a:t>Use -</a:t>
            </a:r>
            <a:r>
              <a:rPr lang="en-US" dirty="0" err="1" smtClean="0"/>
              <a:t>fopenmp</a:t>
            </a:r>
            <a:r>
              <a:rPr lang="en-US" dirty="0" smtClean="0"/>
              <a:t> driver option </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8</a:t>
            </a:fld>
            <a:endParaRPr lang="en-US" dirty="0"/>
          </a:p>
        </p:txBody>
      </p:sp>
      <p:sp>
        <p:nvSpPr>
          <p:cNvPr id="2" name="Title 1"/>
          <p:cNvSpPr>
            <a:spLocks noGrp="1"/>
          </p:cNvSpPr>
          <p:nvPr>
            <p:ph type="title"/>
          </p:nvPr>
        </p:nvSpPr>
        <p:spPr/>
        <p:txBody>
          <a:bodyPr/>
          <a:lstStyle/>
          <a:p>
            <a:r>
              <a:rPr lang="en-US" dirty="0" smtClean="0"/>
              <a:t>Current Status: clang-</a:t>
            </a:r>
            <a:r>
              <a:rPr lang="en-US" dirty="0" err="1" smtClean="0"/>
              <a:t>omp</a:t>
            </a:r>
            <a:r>
              <a:rPr lang="en-US" dirty="0" smtClean="0"/>
              <a:t> Repo</a:t>
            </a:r>
            <a:endParaRPr lang="en-US" dirty="0"/>
          </a:p>
        </p:txBody>
      </p:sp>
      <p:sp>
        <p:nvSpPr>
          <p:cNvPr id="5" name="Rounded Rectangle 4"/>
          <p:cNvSpPr/>
          <p:nvPr/>
        </p:nvSpPr>
        <p:spPr>
          <a:xfrm>
            <a:off x="927260" y="6073140"/>
            <a:ext cx="7284720" cy="38305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lvl="1" algn="ctr"/>
            <a:r>
              <a:rPr lang="en-US" sz="2400" dirty="0"/>
              <a:t>You can try it right </a:t>
            </a:r>
            <a:r>
              <a:rPr lang="en-US" sz="2400" dirty="0" smtClean="0"/>
              <a:t>now!</a:t>
            </a:r>
            <a:endParaRPr lang="en-US" sz="2400" dirty="0"/>
          </a:p>
        </p:txBody>
      </p:sp>
    </p:spTree>
    <p:extLst>
      <p:ext uri="{BB962C8B-B14F-4D97-AF65-F5344CB8AC3E}">
        <p14:creationId xmlns:p14="http://schemas.microsoft.com/office/powerpoint/2010/main" val="1325914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 Summary</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9</a:t>
            </a:fld>
            <a:endParaRPr lang="en-US"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1108973303"/>
              </p:ext>
            </p:extLst>
          </p:nvPr>
        </p:nvGraphicFramePr>
        <p:xfrm>
          <a:off x="404789" y="1036071"/>
          <a:ext cx="7911147" cy="5278127"/>
        </p:xfrm>
        <a:graphic>
          <a:graphicData uri="http://schemas.openxmlformats.org/drawingml/2006/table">
            <a:tbl>
              <a:tblPr firstRow="1" bandRow="1">
                <a:tableStyleId>{5C22544A-7EE6-4342-B048-85BDC9FD1C3A}</a:tableStyleId>
              </a:tblPr>
              <a:tblGrid>
                <a:gridCol w="1609407"/>
                <a:gridCol w="1539240"/>
                <a:gridCol w="1638300"/>
                <a:gridCol w="1600200"/>
                <a:gridCol w="1524000"/>
              </a:tblGrid>
              <a:tr h="931320">
                <a:tc>
                  <a:txBody>
                    <a:bodyPr/>
                    <a:lstStyle/>
                    <a:p>
                      <a:pPr algn="ctr"/>
                      <a:r>
                        <a:rPr lang="en-US" sz="1600" b="0" i="0" dirty="0" smtClean="0">
                          <a:latin typeface="Intel Clear" panose="020B0604020203020204" pitchFamily="34" charset="0"/>
                          <a:cs typeface="Neo Sans Intel"/>
                        </a:rPr>
                        <a:t>Features</a:t>
                      </a:r>
                      <a:endParaRPr lang="en-US" sz="1600" b="0" i="0" dirty="0">
                        <a:latin typeface="Intel Clear" panose="020B0604020203020204" pitchFamily="34" charset="0"/>
                        <a:cs typeface="Neo Sans Intel"/>
                      </a:endParaRPr>
                    </a:p>
                  </a:txBody>
                  <a:tcPr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600" b="0" i="0" dirty="0" smtClean="0">
                          <a:latin typeface="Intel Clear" panose="020B0604020203020204" pitchFamily="34" charset="0"/>
                          <a:cs typeface="Neo Sans Intel"/>
                        </a:rPr>
                        <a:t>Parsing/</a:t>
                      </a:r>
                      <a:r>
                        <a:rPr lang="en-US" sz="1600" b="0" i="0" dirty="0" err="1" smtClean="0">
                          <a:latin typeface="Intel Clear" panose="020B0604020203020204" pitchFamily="34" charset="0"/>
                          <a:cs typeface="Neo Sans Intel"/>
                        </a:rPr>
                        <a:t>Sema</a:t>
                      </a:r>
                      <a:endParaRPr lang="en-US" sz="1600" b="0" i="0" dirty="0" smtClean="0">
                        <a:latin typeface="Intel Clear" panose="020B0604020203020204" pitchFamily="34" charset="0"/>
                        <a:cs typeface="Neo Sans Intel"/>
                      </a:endParaRPr>
                    </a:p>
                    <a:p>
                      <a:pPr algn="ctr"/>
                      <a:r>
                        <a:rPr lang="en-US" sz="1600" b="0" i="0" dirty="0" smtClean="0">
                          <a:latin typeface="Intel Clear" panose="020B0604020203020204" pitchFamily="34" charset="0"/>
                          <a:cs typeface="Neo Sans Intel"/>
                        </a:rPr>
                        <a:t>(clang-</a:t>
                      </a:r>
                      <a:r>
                        <a:rPr lang="en-US" sz="1600" b="0" i="0" dirty="0" err="1" smtClean="0">
                          <a:latin typeface="Intel Clear" panose="020B0604020203020204" pitchFamily="34" charset="0"/>
                          <a:cs typeface="Neo Sans Intel"/>
                        </a:rPr>
                        <a:t>omp</a:t>
                      </a:r>
                      <a:r>
                        <a:rPr lang="en-US" sz="1600" b="0" i="0" dirty="0" smtClean="0">
                          <a:latin typeface="Intel Clear" panose="020B0604020203020204" pitchFamily="34" charset="0"/>
                          <a:cs typeface="Neo Sans Intel"/>
                        </a:rPr>
                        <a:t>)</a:t>
                      </a:r>
                      <a:endParaRPr lang="en-US" sz="1600" b="0" i="0" dirty="0">
                        <a:latin typeface="Intel Clear" panose="020B0604020203020204" pitchFamily="34" charset="0"/>
                        <a:cs typeface="Neo Sans Intel"/>
                      </a:endParaRPr>
                    </a:p>
                  </a:txBody>
                  <a:tcPr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tx2"/>
                    </a:solidFill>
                  </a:tcPr>
                </a:tc>
                <a:tc>
                  <a:txBody>
                    <a:bodyPr/>
                    <a:lstStyle/>
                    <a:p>
                      <a:pPr algn="ctr"/>
                      <a:r>
                        <a:rPr lang="en-US" sz="1600" b="0" i="0" dirty="0" err="1" smtClean="0">
                          <a:latin typeface="Intel Clear" panose="020B0604020203020204" pitchFamily="34" charset="0"/>
                          <a:cs typeface="Neo Sans Intel"/>
                        </a:rPr>
                        <a:t>CodeGen</a:t>
                      </a:r>
                      <a:endParaRPr lang="en-US" sz="1600" b="0" i="0" dirty="0" smtClean="0">
                        <a:latin typeface="Intel Clear" panose="020B0604020203020204" pitchFamily="34" charset="0"/>
                        <a:cs typeface="Neo Sans Intel"/>
                      </a:endParaRPr>
                    </a:p>
                    <a:p>
                      <a:pPr algn="ctr"/>
                      <a:r>
                        <a:rPr lang="en-US" sz="1600" b="0" i="0" dirty="0" smtClean="0">
                          <a:latin typeface="Intel Clear" panose="020B0604020203020204" pitchFamily="34" charset="0"/>
                          <a:cs typeface="Neo Sans Intel"/>
                        </a:rPr>
                        <a:t>(clang-</a:t>
                      </a:r>
                      <a:r>
                        <a:rPr lang="en-US" sz="1600" b="0" i="0" dirty="0" err="1" smtClean="0">
                          <a:latin typeface="Intel Clear" panose="020B0604020203020204" pitchFamily="34" charset="0"/>
                          <a:cs typeface="Neo Sans Intel"/>
                        </a:rPr>
                        <a:t>omp</a:t>
                      </a:r>
                      <a:r>
                        <a:rPr lang="en-US" sz="1600" b="0" i="0" dirty="0" smtClean="0">
                          <a:latin typeface="Intel Clear" panose="020B0604020203020204" pitchFamily="34" charset="0"/>
                          <a:cs typeface="Neo Sans Intel"/>
                        </a:rPr>
                        <a:t>)</a:t>
                      </a:r>
                      <a:endParaRPr lang="en-US" sz="1600" b="0" i="0" dirty="0">
                        <a:latin typeface="Intel Clear" panose="020B0604020203020204" pitchFamily="34" charset="0"/>
                        <a:cs typeface="Neo Sans Intel"/>
                      </a:endParaRPr>
                    </a:p>
                  </a:txBody>
                  <a:tcPr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tx2"/>
                    </a:solidFill>
                  </a:tcPr>
                </a:tc>
                <a:tc>
                  <a:txBody>
                    <a:bodyPr/>
                    <a:lstStyle/>
                    <a:p>
                      <a:pPr algn="ctr"/>
                      <a:r>
                        <a:rPr lang="en-US" sz="1600" b="0" i="0" dirty="0" smtClean="0">
                          <a:latin typeface="Intel Clear" panose="020B0604020203020204" pitchFamily="34" charset="0"/>
                          <a:cs typeface="Neo Sans Intel"/>
                        </a:rPr>
                        <a:t>Parsing/</a:t>
                      </a:r>
                      <a:r>
                        <a:rPr lang="en-US" sz="1600" b="0" i="0" dirty="0" err="1" smtClean="0">
                          <a:latin typeface="Intel Clear" panose="020B0604020203020204" pitchFamily="34" charset="0"/>
                          <a:cs typeface="Neo Sans Intel"/>
                        </a:rPr>
                        <a:t>Sema</a:t>
                      </a:r>
                      <a:endParaRPr lang="en-US" sz="1600" b="0" i="0" dirty="0" smtClean="0">
                        <a:latin typeface="Intel Clear" panose="020B0604020203020204" pitchFamily="34" charset="0"/>
                        <a:cs typeface="Neo Sans Intel"/>
                      </a:endParaRPr>
                    </a:p>
                    <a:p>
                      <a:pPr algn="ctr"/>
                      <a:r>
                        <a:rPr lang="en-US" sz="1600" b="0" i="0" dirty="0" smtClean="0">
                          <a:latin typeface="Intel Clear" panose="020B0604020203020204" pitchFamily="34" charset="0"/>
                          <a:cs typeface="Neo Sans Intel"/>
                        </a:rPr>
                        <a:t>(Trunk)</a:t>
                      </a:r>
                    </a:p>
                  </a:txBody>
                  <a:tcPr anchor="ctr">
                    <a:lnL w="6350" cap="flat" cmpd="sng" algn="ctr">
                      <a:solidFill>
                        <a:srgbClr val="B1BABF"/>
                      </a:solidFill>
                      <a:prstDash val="solid"/>
                      <a:round/>
                      <a:headEnd type="none" w="med" len="med"/>
                      <a:tailEnd type="none" w="med" len="med"/>
                    </a:lnL>
                    <a:lnR w="6350" cap="flat" cmpd="sng" algn="ctr">
                      <a:solidFill>
                        <a:srgbClr val="B1BABF"/>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tx2"/>
                    </a:solidFill>
                  </a:tcPr>
                </a:tc>
                <a:tc>
                  <a:txBody>
                    <a:bodyPr/>
                    <a:lstStyle/>
                    <a:p>
                      <a:pPr algn="ctr"/>
                      <a:r>
                        <a:rPr lang="en-US" sz="1600" b="0" i="0" dirty="0" err="1" smtClean="0">
                          <a:latin typeface="Intel Clear" panose="020B0604020203020204" pitchFamily="34" charset="0"/>
                          <a:cs typeface="Neo Sans Intel"/>
                        </a:rPr>
                        <a:t>CodeGen</a:t>
                      </a:r>
                      <a:endParaRPr lang="en-US" sz="1600" b="0" i="0" dirty="0" smtClean="0">
                        <a:latin typeface="Intel Clear" panose="020B0604020203020204" pitchFamily="34" charset="0"/>
                        <a:cs typeface="Neo Sans Intel"/>
                      </a:endParaRPr>
                    </a:p>
                    <a:p>
                      <a:pPr algn="ctr"/>
                      <a:r>
                        <a:rPr lang="en-US" sz="1600" b="0" i="0" dirty="0" smtClean="0">
                          <a:latin typeface="Intel Clear" panose="020B0604020203020204" pitchFamily="34" charset="0"/>
                          <a:cs typeface="Neo Sans Intel"/>
                        </a:rPr>
                        <a:t>(Trunk)</a:t>
                      </a:r>
                    </a:p>
                  </a:txBody>
                  <a:tcPr anchor="ctr">
                    <a:lnL w="6350" cap="flat" cmpd="sng" algn="ctr">
                      <a:solidFill>
                        <a:srgbClr val="B1BABF"/>
                      </a:solidFill>
                      <a:prstDash val="solid"/>
                      <a:round/>
                      <a:headEnd type="none" w="med" len="med"/>
                      <a:tailEnd type="none" w="med" len="med"/>
                    </a:lnL>
                    <a:lnR w="28575" cap="flat" cmpd="sng" algn="ctr">
                      <a:solidFill>
                        <a:srgbClr val="004280"/>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tx2"/>
                    </a:solidFill>
                  </a:tcPr>
                </a:tc>
              </a:tr>
              <a:tr h="500761">
                <a:tc>
                  <a:txBody>
                    <a:bodyPr/>
                    <a:lstStyle/>
                    <a:p>
                      <a:pPr algn="ctr"/>
                      <a:r>
                        <a:rPr lang="en-US" sz="1600" baseline="0" dirty="0" smtClean="0">
                          <a:solidFill>
                            <a:schemeClr val="bg1"/>
                          </a:solidFill>
                          <a:latin typeface="Intel Clear" panose="020B0604020203020204" pitchFamily="34" charset="0"/>
                          <a:cs typeface="Neo Sans Intel"/>
                        </a:rPr>
                        <a:t>Parallel</a:t>
                      </a:r>
                      <a:endParaRPr lang="en-US" sz="1600" baseline="0" dirty="0">
                        <a:solidFill>
                          <a:schemeClr val="bg1"/>
                        </a:solidFill>
                        <a:latin typeface="Intel Clear" panose="020B0604020203020204" pitchFamily="34" charset="0"/>
                        <a:cs typeface="Neo Sans Intel"/>
                      </a:endParaRPr>
                    </a:p>
                  </a:txBody>
                  <a:tcPr anchor="ctr">
                    <a:lnL w="6350" cap="flat" cmpd="sng" algn="ctr">
                      <a:solidFill>
                        <a:srgbClr val="B1BABF"/>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800" dirty="0" smtClean="0">
                          <a:solidFill>
                            <a:schemeClr val="tx1"/>
                          </a:solidFill>
                          <a:latin typeface="+mn-lt"/>
                        </a:rPr>
                        <a:t>Yes</a:t>
                      </a:r>
                      <a:endParaRPr lang="en-US" sz="1800" dirty="0">
                        <a:solidFill>
                          <a:schemeClr val="tx1"/>
                        </a:solidFill>
                        <a:latin typeface="+mn-lt"/>
                      </a:endParaRPr>
                    </a:p>
                  </a:txBody>
                  <a:tcPr anchor="ctr">
                    <a:lnL w="6350" cap="flat" cmpd="sng" algn="ctr">
                      <a:solidFill>
                        <a:schemeClr val="bg2"/>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latin typeface="Intel Clear" panose="020B0604020203020204" pitchFamily="34" charset="0"/>
                          <a:cs typeface="Neo Sans Intel"/>
                        </a:rPr>
                        <a:t>        Yes</a:t>
                      </a:r>
                      <a:endParaRPr lang="en-US" sz="1800" dirty="0">
                        <a:solidFill>
                          <a:schemeClr val="tx1"/>
                        </a:solidFill>
                        <a:latin typeface="Intel Clear" panose="020B0604020203020204" pitchFamily="34" charset="0"/>
                        <a:cs typeface="Neo Sans Intel"/>
                      </a:endParaRPr>
                    </a:p>
                  </a:txBody>
                  <a:tcPr marR="548640"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latin typeface="+mn-lt"/>
                        </a:rPr>
                        <a:t>Yes</a:t>
                      </a:r>
                      <a:endParaRPr lang="en-US" sz="1800" dirty="0">
                        <a:solidFill>
                          <a:schemeClr val="tx1"/>
                        </a:solidFill>
                        <a:latin typeface="Intel Clear" panose="020B0604020203020204" pitchFamily="34" charset="0"/>
                        <a:cs typeface="Neo Sans Intel"/>
                      </a:endParaRPr>
                    </a:p>
                  </a:txBody>
                  <a:tcPr marR="90000"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latin typeface="+mn-lt"/>
                        </a:rPr>
                        <a:t>Partially</a:t>
                      </a:r>
                      <a:endParaRPr lang="en-US" sz="1800" dirty="0">
                        <a:solidFill>
                          <a:schemeClr val="tx1"/>
                        </a:solidFill>
                      </a:endParaRPr>
                    </a:p>
                  </a:txBody>
                  <a:tcPr anchor="ctr">
                    <a:lnL w="6350" cap="flat" cmpd="sng" algn="ctr">
                      <a:solidFill>
                        <a:schemeClr val="bg1">
                          <a:lumMod val="95000"/>
                        </a:schemeClr>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FFFF00"/>
                    </a:solidFill>
                  </a:tcPr>
                </a:tc>
              </a:tr>
              <a:tr h="501480">
                <a:tc>
                  <a:txBody>
                    <a:bodyPr/>
                    <a:lstStyle/>
                    <a:p>
                      <a:pPr algn="ctr"/>
                      <a:r>
                        <a:rPr lang="en-US" sz="1600" dirty="0" err="1" smtClean="0">
                          <a:solidFill>
                            <a:schemeClr val="bg1"/>
                          </a:solidFill>
                          <a:latin typeface="Intel Clear" panose="020B0604020203020204" pitchFamily="34" charset="0"/>
                          <a:cs typeface="Neo Sans Intel"/>
                        </a:rPr>
                        <a:t>Worksharing</a:t>
                      </a:r>
                      <a:endParaRPr lang="en-US" sz="1600" dirty="0">
                        <a:solidFill>
                          <a:schemeClr val="bg1"/>
                        </a:solidFill>
                        <a:latin typeface="Intel Clear" panose="020B0604020203020204" pitchFamily="34" charset="0"/>
                        <a:cs typeface="Neo Sans Intel"/>
                      </a:endParaRPr>
                    </a:p>
                  </a:txBody>
                  <a:tcPr anchor="ctr">
                    <a:lnL w="6350" cap="flat" cmpd="sng" algn="ctr">
                      <a:solidFill>
                        <a:srgbClr val="B1BABF"/>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800" dirty="0" smtClean="0">
                          <a:solidFill>
                            <a:schemeClr val="tx1"/>
                          </a:solidFill>
                        </a:rPr>
                        <a:t>Yes</a:t>
                      </a:r>
                      <a:endParaRPr lang="en-US" sz="1800" dirty="0">
                        <a:solidFill>
                          <a:schemeClr val="tx1"/>
                        </a:solidFill>
                      </a:endParaRPr>
                    </a:p>
                  </a:txBody>
                  <a:tcPr anchor="ctr">
                    <a:lnL w="6350" cap="flat" cmpd="sng" algn="ctr">
                      <a:solidFill>
                        <a:schemeClr val="bg2"/>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latin typeface="Intel Clear" panose="020B0604020203020204" pitchFamily="34" charset="0"/>
                          <a:cs typeface="Neo Sans Intel"/>
                        </a:rPr>
                        <a:t>Yes</a:t>
                      </a:r>
                      <a:endParaRPr lang="en-US" sz="1800" dirty="0">
                        <a:solidFill>
                          <a:schemeClr val="tx1"/>
                        </a:solidFill>
                        <a:latin typeface="Intel Clear" panose="020B0604020203020204" pitchFamily="34" charset="0"/>
                        <a:cs typeface="Neo Sans Intel"/>
                      </a:endParaRPr>
                    </a:p>
                  </a:txBody>
                  <a:tcPr marR="90000"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latin typeface="+mn-lt"/>
                        </a:rPr>
                        <a:t>Yes</a:t>
                      </a:r>
                      <a:endParaRPr lang="en-US" sz="1800" dirty="0">
                        <a:solidFill>
                          <a:schemeClr val="tx1"/>
                        </a:solidFill>
                        <a:latin typeface="Intel Clear" panose="020B0604020203020204" pitchFamily="34" charset="0"/>
                        <a:cs typeface="Neo Sans Intel"/>
                      </a:endParaRPr>
                    </a:p>
                  </a:txBody>
                  <a:tcPr marR="90000"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latin typeface="+mn-lt"/>
                        </a:rPr>
                        <a:t>No</a:t>
                      </a:r>
                      <a:endParaRPr lang="en-US" sz="1800" dirty="0">
                        <a:solidFill>
                          <a:schemeClr val="tx1"/>
                        </a:solidFill>
                      </a:endParaRPr>
                    </a:p>
                  </a:txBody>
                  <a:tcPr anchor="ctr">
                    <a:lnL w="6350" cap="flat" cmpd="sng" algn="ctr">
                      <a:solidFill>
                        <a:schemeClr val="bg1">
                          <a:lumMod val="95000"/>
                        </a:schemeClr>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FF0000"/>
                    </a:solidFill>
                  </a:tcPr>
                </a:tc>
              </a:tr>
              <a:tr h="372406">
                <a:tc>
                  <a:txBody>
                    <a:bodyPr/>
                    <a:lstStyle/>
                    <a:p>
                      <a:pPr algn="ctr"/>
                      <a:r>
                        <a:rPr lang="en-US" sz="1600" dirty="0" smtClean="0">
                          <a:solidFill>
                            <a:schemeClr val="bg1"/>
                          </a:solidFill>
                          <a:latin typeface="Intel Clear" panose="020B0604020203020204" pitchFamily="34" charset="0"/>
                          <a:cs typeface="Neo Sans Intel"/>
                        </a:rPr>
                        <a:t>Tasking</a:t>
                      </a:r>
                      <a:endParaRPr lang="en-US" sz="1600" dirty="0">
                        <a:solidFill>
                          <a:schemeClr val="bg1"/>
                        </a:solidFill>
                        <a:latin typeface="Intel Clear" panose="020B0604020203020204" pitchFamily="34" charset="0"/>
                        <a:cs typeface="Neo Sans Intel"/>
                      </a:endParaRPr>
                    </a:p>
                  </a:txBody>
                  <a:tcPr anchor="ctr">
                    <a:lnL w="6350" cap="flat" cmpd="sng" algn="ctr">
                      <a:solidFill>
                        <a:srgbClr val="B1BABF"/>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800" dirty="0" smtClean="0">
                          <a:solidFill>
                            <a:schemeClr val="tx1"/>
                          </a:solidFill>
                        </a:rPr>
                        <a:t>Yes</a:t>
                      </a:r>
                      <a:endParaRPr lang="en-US" sz="1800" dirty="0">
                        <a:solidFill>
                          <a:schemeClr val="tx1"/>
                        </a:solidFill>
                      </a:endParaRPr>
                    </a:p>
                  </a:txBody>
                  <a:tcPr anchor="ctr">
                    <a:lnL w="6350" cap="flat" cmpd="sng" algn="ctr">
                      <a:solidFill>
                        <a:schemeClr val="bg2"/>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latin typeface="Intel Clear" panose="020B0604020203020204" pitchFamily="34" charset="0"/>
                          <a:cs typeface="Neo Sans Intel"/>
                        </a:rPr>
                        <a:t>Yes</a:t>
                      </a:r>
                      <a:endParaRPr lang="en-US" sz="1800" dirty="0">
                        <a:solidFill>
                          <a:schemeClr val="tx1"/>
                        </a:solidFill>
                        <a:latin typeface="Intel Clear" panose="020B0604020203020204" pitchFamily="34" charset="0"/>
                        <a:cs typeface="Neo Sans Intel"/>
                      </a:endParaRPr>
                    </a:p>
                  </a:txBody>
                  <a:tcPr marR="90000"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latin typeface="Intel Clear" panose="020B0604020203020204" pitchFamily="34" charset="0"/>
                          <a:cs typeface="Neo Sans Intel"/>
                        </a:rPr>
                        <a:t>Yes</a:t>
                      </a:r>
                      <a:endParaRPr lang="en-US" sz="1800" dirty="0">
                        <a:solidFill>
                          <a:schemeClr val="tx1"/>
                        </a:solidFill>
                        <a:latin typeface="Intel Clear" panose="020B0604020203020204" pitchFamily="34" charset="0"/>
                        <a:cs typeface="Neo Sans Intel"/>
                      </a:endParaRPr>
                    </a:p>
                  </a:txBody>
                  <a:tcPr marR="90000"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rPr>
                        <a:t>No</a:t>
                      </a:r>
                      <a:endParaRPr lang="en-US" sz="1800" dirty="0">
                        <a:solidFill>
                          <a:schemeClr val="tx1"/>
                        </a:solidFill>
                      </a:endParaRPr>
                    </a:p>
                  </a:txBody>
                  <a:tcPr anchor="ctr">
                    <a:lnL w="6350" cap="flat" cmpd="sng" algn="ctr">
                      <a:solidFill>
                        <a:schemeClr val="bg1">
                          <a:lumMod val="95000"/>
                        </a:schemeClr>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FF0000"/>
                    </a:solidFill>
                  </a:tcPr>
                </a:tc>
              </a:tr>
              <a:tr h="716400">
                <a:tc>
                  <a:txBody>
                    <a:bodyPr/>
                    <a:lstStyle/>
                    <a:p>
                      <a:pPr algn="ctr"/>
                      <a:r>
                        <a:rPr lang="en-US" sz="1600" b="0" i="0" dirty="0" smtClean="0">
                          <a:solidFill>
                            <a:schemeClr val="bg1"/>
                          </a:solidFill>
                          <a:latin typeface="Intel Clear" panose="020B0604020203020204" pitchFamily="34" charset="0"/>
                          <a:cs typeface="Neo Sans Intel"/>
                        </a:rPr>
                        <a:t>Other</a:t>
                      </a:r>
                    </a:p>
                    <a:p>
                      <a:pPr algn="ctr"/>
                      <a:r>
                        <a:rPr lang="en-US" sz="1600" b="0" i="0" dirty="0" smtClean="0">
                          <a:solidFill>
                            <a:schemeClr val="bg1"/>
                          </a:solidFill>
                          <a:latin typeface="Intel Clear" panose="020B0604020203020204" pitchFamily="34" charset="0"/>
                          <a:cs typeface="Neo Sans Intel"/>
                        </a:rPr>
                        <a:t>(</a:t>
                      </a:r>
                      <a:r>
                        <a:rPr lang="en-US" sz="1600" b="0" i="0" dirty="0" err="1" smtClean="0">
                          <a:solidFill>
                            <a:schemeClr val="bg1"/>
                          </a:solidFill>
                          <a:latin typeface="Intel Clear" panose="020B0604020203020204" pitchFamily="34" charset="0"/>
                          <a:cs typeface="Neo Sans Intel"/>
                        </a:rPr>
                        <a:t>OpenMP</a:t>
                      </a:r>
                      <a:r>
                        <a:rPr lang="en-US" sz="1600" b="0" i="0" baseline="30000" dirty="0" smtClean="0">
                          <a:solidFill>
                            <a:schemeClr val="bg1"/>
                          </a:solidFill>
                          <a:latin typeface="Intel Clear" panose="020B0604020203020204" pitchFamily="34" charset="0"/>
                          <a:cs typeface="Neo Sans Intel"/>
                        </a:rPr>
                        <a:t>*</a:t>
                      </a:r>
                      <a:r>
                        <a:rPr lang="en-US" sz="1600" b="0" i="0" dirty="0" smtClean="0">
                          <a:solidFill>
                            <a:schemeClr val="bg1"/>
                          </a:solidFill>
                          <a:latin typeface="Intel Clear" panose="020B0604020203020204" pitchFamily="34" charset="0"/>
                          <a:cs typeface="Neo Sans Intel"/>
                        </a:rPr>
                        <a:t> 3.1)</a:t>
                      </a:r>
                      <a:endParaRPr lang="en-US" sz="1600" dirty="0">
                        <a:solidFill>
                          <a:schemeClr val="bg1"/>
                        </a:solidFill>
                        <a:latin typeface="Intel Clear" panose="020B0604020203020204" pitchFamily="34" charset="0"/>
                        <a:cs typeface="Neo Sans Intel"/>
                      </a:endParaRPr>
                    </a:p>
                  </a:txBody>
                  <a:tcPr anchor="ctr">
                    <a:lnL w="6350" cap="flat" cmpd="sng" algn="ctr">
                      <a:solidFill>
                        <a:srgbClr val="B1BABF"/>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800" dirty="0" smtClean="0">
                          <a:solidFill>
                            <a:schemeClr val="tx1"/>
                          </a:solidFill>
                        </a:rPr>
                        <a:t>Yes</a:t>
                      </a:r>
                      <a:endParaRPr lang="en-US" sz="1800" dirty="0">
                        <a:solidFill>
                          <a:schemeClr val="tx1"/>
                        </a:solidFill>
                      </a:endParaRPr>
                    </a:p>
                  </a:txBody>
                  <a:tcPr anchor="ctr">
                    <a:lnL w="6350" cap="flat" cmpd="sng" algn="ctr">
                      <a:solidFill>
                        <a:schemeClr val="bg2"/>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latin typeface="Intel Clear" panose="020B0604020203020204" pitchFamily="34" charset="0"/>
                          <a:cs typeface="Neo Sans Intel"/>
                        </a:rPr>
                        <a:t>Yes</a:t>
                      </a:r>
                      <a:endParaRPr lang="en-US" sz="1800" dirty="0">
                        <a:solidFill>
                          <a:schemeClr val="tx1"/>
                        </a:solidFill>
                        <a:latin typeface="Intel Clear" panose="020B0604020203020204" pitchFamily="34" charset="0"/>
                        <a:cs typeface="Neo Sans Intel"/>
                      </a:endParaRPr>
                    </a:p>
                  </a:txBody>
                  <a:tcPr marR="90000"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latin typeface="Intel Clear" panose="020B0604020203020204" pitchFamily="34" charset="0"/>
                          <a:cs typeface="Neo Sans Intel"/>
                        </a:rPr>
                        <a:t>Yes</a:t>
                      </a:r>
                      <a:endParaRPr lang="en-US" sz="1800" dirty="0">
                        <a:solidFill>
                          <a:schemeClr val="tx1"/>
                        </a:solidFill>
                        <a:latin typeface="Intel Clear" panose="020B0604020203020204" pitchFamily="34" charset="0"/>
                        <a:cs typeface="Neo Sans Intel"/>
                      </a:endParaRPr>
                    </a:p>
                  </a:txBody>
                  <a:tcPr marR="90000"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rPr>
                        <a:t>No</a:t>
                      </a:r>
                      <a:endParaRPr lang="en-US" sz="1800" dirty="0">
                        <a:solidFill>
                          <a:schemeClr val="tx1"/>
                        </a:solidFill>
                      </a:endParaRPr>
                    </a:p>
                  </a:txBody>
                  <a:tcPr anchor="ctr">
                    <a:lnL w="6350" cap="flat" cmpd="sng" algn="ctr">
                      <a:solidFill>
                        <a:schemeClr val="bg1">
                          <a:lumMod val="95000"/>
                        </a:schemeClr>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FF0000"/>
                    </a:solidFill>
                  </a:tcPr>
                </a:tc>
              </a:tr>
              <a:tr h="716400">
                <a:tc>
                  <a:txBody>
                    <a:bodyPr/>
                    <a:lstStyle/>
                    <a:p>
                      <a:pPr algn="ctr"/>
                      <a:r>
                        <a:rPr lang="en-US" sz="1600" b="0" i="0" dirty="0" smtClean="0">
                          <a:solidFill>
                            <a:schemeClr val="bg1"/>
                          </a:solidFill>
                          <a:latin typeface="Intel Clear" panose="020B0604020203020204" pitchFamily="34" charset="0"/>
                          <a:cs typeface="Neo Sans Intel"/>
                        </a:rPr>
                        <a:t>SIMD </a:t>
                      </a:r>
                    </a:p>
                    <a:p>
                      <a:pPr algn="ctr"/>
                      <a:r>
                        <a:rPr lang="en-US" sz="1600" b="0" i="0" dirty="0" smtClean="0">
                          <a:solidFill>
                            <a:schemeClr val="bg1"/>
                          </a:solidFill>
                          <a:latin typeface="Intel Clear" panose="020B0604020203020204" pitchFamily="34" charset="0"/>
                          <a:cs typeface="Neo Sans Intel"/>
                        </a:rPr>
                        <a:t>(</a:t>
                      </a:r>
                      <a:r>
                        <a:rPr lang="en-US" sz="1600" b="0" i="0" dirty="0" err="1" smtClean="0">
                          <a:solidFill>
                            <a:schemeClr val="bg1"/>
                          </a:solidFill>
                          <a:latin typeface="Intel Clear" panose="020B0604020203020204" pitchFamily="34" charset="0"/>
                          <a:cs typeface="Neo Sans Intel"/>
                        </a:rPr>
                        <a:t>OpenMP</a:t>
                      </a:r>
                      <a:r>
                        <a:rPr lang="en-US" sz="1600" b="0" i="0" dirty="0" smtClean="0">
                          <a:solidFill>
                            <a:schemeClr val="bg1"/>
                          </a:solidFill>
                          <a:latin typeface="Intel Clear" panose="020B0604020203020204" pitchFamily="34" charset="0"/>
                          <a:cs typeface="Neo Sans Intel"/>
                        </a:rPr>
                        <a:t> 4.0)</a:t>
                      </a:r>
                      <a:endParaRPr lang="en-US" sz="1600" dirty="0">
                        <a:solidFill>
                          <a:schemeClr val="bg1"/>
                        </a:solidFill>
                        <a:latin typeface="Intel Clear" panose="020B0604020203020204" pitchFamily="34" charset="0"/>
                        <a:cs typeface="Neo Sans Intel"/>
                      </a:endParaRPr>
                    </a:p>
                  </a:txBody>
                  <a:tcPr anchor="ctr">
                    <a:lnL w="6350" cap="flat" cmpd="sng" algn="ctr">
                      <a:solidFill>
                        <a:srgbClr val="B1BABF"/>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800" dirty="0" smtClean="0">
                          <a:solidFill>
                            <a:schemeClr val="tx1"/>
                          </a:solidFill>
                        </a:rPr>
                        <a:t>Yes</a:t>
                      </a:r>
                      <a:endParaRPr lang="en-US" sz="1800" dirty="0">
                        <a:solidFill>
                          <a:schemeClr val="tx1"/>
                        </a:solidFill>
                      </a:endParaRPr>
                    </a:p>
                  </a:txBody>
                  <a:tcPr anchor="ctr">
                    <a:lnL w="6350" cap="flat" cmpd="sng" algn="ctr">
                      <a:solidFill>
                        <a:schemeClr val="bg2"/>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latin typeface="Intel Clear" panose="020B0604020203020204" pitchFamily="34" charset="0"/>
                          <a:cs typeface="Neo Sans Intel"/>
                        </a:rPr>
                        <a:t>Yes</a:t>
                      </a:r>
                      <a:endParaRPr lang="en-US" sz="1800" dirty="0">
                        <a:solidFill>
                          <a:schemeClr val="tx1"/>
                        </a:solidFill>
                        <a:latin typeface="Intel Clear" panose="020B0604020203020204" pitchFamily="34" charset="0"/>
                        <a:cs typeface="Neo Sans Intel"/>
                      </a:endParaRPr>
                    </a:p>
                  </a:txBody>
                  <a:tcPr marR="90000"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latin typeface="Intel Clear" panose="020B0604020203020204" pitchFamily="34" charset="0"/>
                          <a:cs typeface="Neo Sans Intel"/>
                        </a:rPr>
                        <a:t>Partially</a:t>
                      </a:r>
                      <a:endParaRPr lang="en-US" sz="1800" dirty="0">
                        <a:solidFill>
                          <a:schemeClr val="tx1"/>
                        </a:solidFill>
                        <a:latin typeface="Intel Clear" panose="020B0604020203020204" pitchFamily="34" charset="0"/>
                        <a:cs typeface="Neo Sans Intel"/>
                      </a:endParaRPr>
                    </a:p>
                  </a:txBody>
                  <a:tcPr marR="90000"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FFFF00"/>
                    </a:solidFill>
                  </a:tcPr>
                </a:tc>
                <a:tc>
                  <a:txBody>
                    <a:bodyPr/>
                    <a:lstStyle/>
                    <a:p>
                      <a:pPr algn="ctr"/>
                      <a:r>
                        <a:rPr lang="en-US" sz="1800" dirty="0" smtClean="0">
                          <a:solidFill>
                            <a:schemeClr val="tx1"/>
                          </a:solidFill>
                        </a:rPr>
                        <a:t>Partially</a:t>
                      </a:r>
                      <a:endParaRPr lang="en-US" sz="1800" dirty="0">
                        <a:solidFill>
                          <a:schemeClr val="tx1"/>
                        </a:solidFill>
                      </a:endParaRPr>
                    </a:p>
                  </a:txBody>
                  <a:tcPr anchor="ctr">
                    <a:lnL w="6350" cap="flat" cmpd="sng" algn="ctr">
                      <a:solidFill>
                        <a:schemeClr val="bg1">
                          <a:lumMod val="95000"/>
                        </a:schemeClr>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FFFF00"/>
                    </a:solidFill>
                  </a:tcPr>
                </a:tc>
              </a:tr>
              <a:tr h="716400">
                <a:tc>
                  <a:txBody>
                    <a:bodyPr/>
                    <a:lstStyle/>
                    <a:p>
                      <a:pPr algn="ctr"/>
                      <a:r>
                        <a:rPr lang="en-US" sz="1600" dirty="0" smtClean="0">
                          <a:solidFill>
                            <a:schemeClr val="bg1"/>
                          </a:solidFill>
                          <a:latin typeface="Intel Clear" panose="020B0604020203020204" pitchFamily="34" charset="0"/>
                          <a:cs typeface="Neo Sans Intel"/>
                        </a:rPr>
                        <a:t>Coprocessor/</a:t>
                      </a:r>
                      <a:br>
                        <a:rPr lang="en-US" sz="1600" dirty="0" smtClean="0">
                          <a:solidFill>
                            <a:schemeClr val="bg1"/>
                          </a:solidFill>
                          <a:latin typeface="Intel Clear" panose="020B0604020203020204" pitchFamily="34" charset="0"/>
                          <a:cs typeface="Neo Sans Intel"/>
                        </a:rPr>
                      </a:br>
                      <a:r>
                        <a:rPr lang="en-US" sz="1600" dirty="0" smtClean="0">
                          <a:solidFill>
                            <a:schemeClr val="bg1"/>
                          </a:solidFill>
                          <a:latin typeface="Intel Clear" panose="020B0604020203020204" pitchFamily="34" charset="0"/>
                          <a:cs typeface="Neo Sans Intel"/>
                        </a:rPr>
                        <a:t>Accelerator</a:t>
                      </a:r>
                      <a:endParaRPr lang="en-US" sz="1600" baseline="0" dirty="0" smtClean="0">
                        <a:solidFill>
                          <a:schemeClr val="bg1"/>
                        </a:solidFill>
                        <a:latin typeface="Intel Clear" panose="020B0604020203020204" pitchFamily="34" charset="0"/>
                        <a:cs typeface="Neo Sans Intel"/>
                      </a:endParaRPr>
                    </a:p>
                    <a:p>
                      <a:pPr algn="ctr"/>
                      <a:r>
                        <a:rPr lang="en-US" sz="1600" baseline="0" dirty="0" smtClean="0">
                          <a:solidFill>
                            <a:schemeClr val="bg1"/>
                          </a:solidFill>
                          <a:latin typeface="Intel Clear" panose="020B0604020203020204" pitchFamily="34" charset="0"/>
                          <a:cs typeface="Neo Sans Intel"/>
                        </a:rPr>
                        <a:t>(</a:t>
                      </a:r>
                      <a:r>
                        <a:rPr lang="en-US" sz="1600" baseline="0" dirty="0" err="1" smtClean="0">
                          <a:solidFill>
                            <a:schemeClr val="bg1"/>
                          </a:solidFill>
                          <a:latin typeface="Intel Clear" panose="020B0604020203020204" pitchFamily="34" charset="0"/>
                          <a:cs typeface="Neo Sans Intel"/>
                        </a:rPr>
                        <a:t>OpenMP</a:t>
                      </a:r>
                      <a:r>
                        <a:rPr lang="en-US" sz="1600" baseline="0" dirty="0" smtClean="0">
                          <a:solidFill>
                            <a:schemeClr val="bg1"/>
                          </a:solidFill>
                          <a:latin typeface="Intel Clear" panose="020B0604020203020204" pitchFamily="34" charset="0"/>
                          <a:cs typeface="Neo Sans Intel"/>
                        </a:rPr>
                        <a:t> 4.0)</a:t>
                      </a:r>
                      <a:endParaRPr lang="en-US" sz="1600" dirty="0">
                        <a:solidFill>
                          <a:schemeClr val="bg1"/>
                        </a:solidFill>
                        <a:latin typeface="Intel Clear" panose="020B0604020203020204" pitchFamily="34" charset="0"/>
                        <a:cs typeface="Neo Sans Intel"/>
                      </a:endParaRPr>
                    </a:p>
                  </a:txBody>
                  <a:tcPr anchor="ctr">
                    <a:lnL w="6350" cap="flat" cmpd="sng" algn="ctr">
                      <a:solidFill>
                        <a:srgbClr val="B1BABF"/>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800" dirty="0" smtClean="0">
                          <a:solidFill>
                            <a:schemeClr val="tx1"/>
                          </a:solidFill>
                        </a:rPr>
                        <a:t>Yes</a:t>
                      </a:r>
                      <a:endParaRPr lang="en-US" sz="1800" dirty="0">
                        <a:solidFill>
                          <a:schemeClr val="tx1"/>
                        </a:solidFill>
                      </a:endParaRPr>
                    </a:p>
                  </a:txBody>
                  <a:tcPr anchor="ctr">
                    <a:lnL w="6350" cap="flat" cmpd="sng" algn="ctr">
                      <a:solidFill>
                        <a:schemeClr val="bg2"/>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latin typeface="Intel Clear" panose="020B0604020203020204" pitchFamily="34" charset="0"/>
                          <a:cs typeface="Neo Sans Intel"/>
                        </a:rPr>
                        <a:t>Partially</a:t>
                      </a:r>
                      <a:endParaRPr lang="en-US" sz="1800" dirty="0">
                        <a:solidFill>
                          <a:schemeClr val="tx1"/>
                        </a:solidFill>
                        <a:latin typeface="Intel Clear" panose="020B0604020203020204" pitchFamily="34" charset="0"/>
                        <a:cs typeface="Neo Sans Intel"/>
                      </a:endParaRPr>
                    </a:p>
                  </a:txBody>
                  <a:tcPr marR="90000"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FFFF00"/>
                    </a:solidFill>
                  </a:tcPr>
                </a:tc>
                <a:tc>
                  <a:txBody>
                    <a:bodyPr/>
                    <a:lstStyle/>
                    <a:p>
                      <a:pPr algn="ctr"/>
                      <a:r>
                        <a:rPr lang="en-US" sz="1800" dirty="0" smtClean="0">
                          <a:solidFill>
                            <a:schemeClr val="tx1"/>
                          </a:solidFill>
                          <a:latin typeface="Intel Clear" panose="020B0604020203020204" pitchFamily="34" charset="0"/>
                          <a:cs typeface="Neo Sans Intel"/>
                        </a:rPr>
                        <a:t>Partially</a:t>
                      </a:r>
                      <a:endParaRPr lang="en-US" sz="1800" dirty="0">
                        <a:solidFill>
                          <a:schemeClr val="tx1"/>
                        </a:solidFill>
                        <a:latin typeface="Intel Clear" panose="020B0604020203020204" pitchFamily="34" charset="0"/>
                        <a:cs typeface="Neo Sans Intel"/>
                      </a:endParaRPr>
                    </a:p>
                  </a:txBody>
                  <a:tcPr marR="90000"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FFFF00"/>
                    </a:solidFill>
                  </a:tcPr>
                </a:tc>
                <a:tc>
                  <a:txBody>
                    <a:bodyPr/>
                    <a:lstStyle/>
                    <a:p>
                      <a:pPr algn="ctr"/>
                      <a:r>
                        <a:rPr lang="en-US" sz="1800" dirty="0" smtClean="0">
                          <a:solidFill>
                            <a:schemeClr val="tx1"/>
                          </a:solidFill>
                        </a:rPr>
                        <a:t>No</a:t>
                      </a:r>
                      <a:endParaRPr lang="en-US" sz="1800" dirty="0">
                        <a:solidFill>
                          <a:schemeClr val="tx1"/>
                        </a:solidFill>
                      </a:endParaRPr>
                    </a:p>
                  </a:txBody>
                  <a:tcPr anchor="ctr">
                    <a:lnL w="6350" cap="flat" cmpd="sng" algn="ctr">
                      <a:solidFill>
                        <a:schemeClr val="bg1">
                          <a:lumMod val="95000"/>
                        </a:schemeClr>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rgbClr val="FF0000"/>
                    </a:solidFill>
                  </a:tcPr>
                </a:tc>
              </a:tr>
              <a:tr h="716400">
                <a:tc>
                  <a:txBody>
                    <a:bodyPr/>
                    <a:lstStyle/>
                    <a:p>
                      <a:pPr algn="ctr"/>
                      <a:r>
                        <a:rPr lang="en-US" sz="1600" b="0" i="0" dirty="0" smtClean="0">
                          <a:solidFill>
                            <a:schemeClr val="bg1"/>
                          </a:solidFill>
                          <a:latin typeface="Intel Clear" panose="020B0604020203020204" pitchFamily="34" charset="0"/>
                          <a:cs typeface="Neo Sans Intel"/>
                        </a:rPr>
                        <a:t>Other</a:t>
                      </a:r>
                    </a:p>
                    <a:p>
                      <a:pPr algn="ctr"/>
                      <a:r>
                        <a:rPr lang="en-US" sz="1600" b="0" i="0" dirty="0" smtClean="0">
                          <a:solidFill>
                            <a:schemeClr val="bg1"/>
                          </a:solidFill>
                          <a:latin typeface="Intel Clear" panose="020B0604020203020204" pitchFamily="34" charset="0"/>
                          <a:cs typeface="Neo Sans Intel"/>
                        </a:rPr>
                        <a:t>(</a:t>
                      </a:r>
                      <a:r>
                        <a:rPr lang="en-US" sz="1600" b="0" i="0" dirty="0" err="1" smtClean="0">
                          <a:solidFill>
                            <a:schemeClr val="bg1"/>
                          </a:solidFill>
                          <a:latin typeface="Intel Clear" panose="020B0604020203020204" pitchFamily="34" charset="0"/>
                          <a:cs typeface="Neo Sans Intel"/>
                        </a:rPr>
                        <a:t>OpenMP</a:t>
                      </a:r>
                      <a:r>
                        <a:rPr lang="en-US" sz="1600" b="0" i="0" dirty="0" smtClean="0">
                          <a:solidFill>
                            <a:schemeClr val="bg1"/>
                          </a:solidFill>
                          <a:latin typeface="Intel Clear" panose="020B0604020203020204" pitchFamily="34" charset="0"/>
                          <a:cs typeface="Neo Sans Intel"/>
                        </a:rPr>
                        <a:t> 4.0)</a:t>
                      </a:r>
                      <a:endParaRPr lang="en-US" sz="1600" dirty="0">
                        <a:solidFill>
                          <a:schemeClr val="bg1"/>
                        </a:solidFill>
                        <a:latin typeface="Intel Clear" panose="020B0604020203020204" pitchFamily="34" charset="0"/>
                        <a:cs typeface="Neo Sans Intel"/>
                      </a:endParaRPr>
                    </a:p>
                  </a:txBody>
                  <a:tcPr anchor="ctr">
                    <a:lnL w="6350" cap="flat" cmpd="sng" algn="ctr">
                      <a:solidFill>
                        <a:srgbClr val="B1BABF"/>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rgbClr val="B1BABF"/>
                      </a:solidFill>
                      <a:prstDash val="solid"/>
                      <a:round/>
                      <a:headEnd type="none" w="med" len="med"/>
                      <a:tailEnd type="none" w="med" len="med"/>
                    </a:lnT>
                    <a:lnB w="6350" cap="flat" cmpd="sng" algn="ctr">
                      <a:solidFill>
                        <a:srgbClr val="B1BABF"/>
                      </a:solidFill>
                      <a:prstDash val="solid"/>
                      <a:round/>
                      <a:headEnd type="none" w="med" len="med"/>
                      <a:tailEnd type="none" w="med" len="med"/>
                    </a:lnB>
                    <a:solidFill>
                      <a:schemeClr val="tx2"/>
                    </a:solidFill>
                  </a:tcPr>
                </a:tc>
                <a:tc>
                  <a:txBody>
                    <a:bodyPr/>
                    <a:lstStyle/>
                    <a:p>
                      <a:pPr algn="ctr"/>
                      <a:r>
                        <a:rPr lang="en-US" sz="1800" dirty="0" smtClean="0">
                          <a:solidFill>
                            <a:schemeClr val="tx1"/>
                          </a:solidFill>
                        </a:rPr>
                        <a:t>Yes</a:t>
                      </a:r>
                      <a:endParaRPr lang="en-US" sz="1800" dirty="0">
                        <a:solidFill>
                          <a:schemeClr val="tx1"/>
                        </a:solidFill>
                      </a:endParaRPr>
                    </a:p>
                  </a:txBody>
                  <a:tcPr anchor="ctr">
                    <a:lnL w="6350" cap="flat" cmpd="sng" algn="ctr">
                      <a:solidFill>
                        <a:schemeClr val="bg2"/>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latin typeface="Intel Clear" panose="020B0604020203020204" pitchFamily="34" charset="0"/>
                          <a:cs typeface="Neo Sans Intel"/>
                        </a:rPr>
                        <a:t>Yes</a:t>
                      </a:r>
                      <a:endParaRPr lang="en-US" sz="1800" dirty="0">
                        <a:solidFill>
                          <a:schemeClr val="tx1"/>
                        </a:solidFill>
                        <a:latin typeface="Intel Clear" panose="020B0604020203020204" pitchFamily="34" charset="0"/>
                        <a:cs typeface="Neo Sans Intel"/>
                      </a:endParaRPr>
                    </a:p>
                  </a:txBody>
                  <a:tcPr marR="90000"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rgbClr val="00B050"/>
                    </a:solidFill>
                  </a:tcPr>
                </a:tc>
                <a:tc>
                  <a:txBody>
                    <a:bodyPr/>
                    <a:lstStyle/>
                    <a:p>
                      <a:pPr algn="ctr"/>
                      <a:r>
                        <a:rPr lang="en-US" sz="1800" dirty="0" smtClean="0">
                          <a:solidFill>
                            <a:schemeClr val="tx1"/>
                          </a:solidFill>
                          <a:latin typeface="Intel Clear" panose="020B0604020203020204" pitchFamily="34" charset="0"/>
                          <a:cs typeface="Neo Sans Intel"/>
                        </a:rPr>
                        <a:t>No</a:t>
                      </a:r>
                      <a:endParaRPr lang="en-US" sz="1800" dirty="0">
                        <a:solidFill>
                          <a:schemeClr val="tx1"/>
                        </a:solidFill>
                        <a:latin typeface="Intel Clear" panose="020B0604020203020204" pitchFamily="34" charset="0"/>
                        <a:cs typeface="Neo Sans Intel"/>
                      </a:endParaRPr>
                    </a:p>
                  </a:txBody>
                  <a:tcPr marR="90000" anchor="ctr">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rgbClr val="FF0000"/>
                    </a:solidFill>
                  </a:tcPr>
                </a:tc>
                <a:tc>
                  <a:txBody>
                    <a:bodyPr/>
                    <a:lstStyle/>
                    <a:p>
                      <a:pPr algn="ctr"/>
                      <a:r>
                        <a:rPr lang="en-US" sz="1800" dirty="0" smtClean="0">
                          <a:solidFill>
                            <a:schemeClr val="tx1"/>
                          </a:solidFill>
                        </a:rPr>
                        <a:t>No</a:t>
                      </a:r>
                      <a:endParaRPr lang="en-US" sz="1800" dirty="0">
                        <a:solidFill>
                          <a:schemeClr val="tx1"/>
                        </a:solidFill>
                      </a:endParaRPr>
                    </a:p>
                  </a:txBody>
                  <a:tcPr anchor="ctr">
                    <a:lnL w="6350" cap="flat" cmpd="sng" algn="ctr">
                      <a:solidFill>
                        <a:schemeClr val="bg1">
                          <a:lumMod val="95000"/>
                        </a:schemeClr>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rgbClr val="FF0000"/>
                    </a:solidFill>
                  </a:tcPr>
                </a:tc>
              </a:tr>
            </a:tbl>
          </a:graphicData>
        </a:graphic>
      </p:graphicFrame>
    </p:spTree>
    <p:extLst>
      <p:ext uri="{BB962C8B-B14F-4D97-AF65-F5344CB8AC3E}">
        <p14:creationId xmlns:p14="http://schemas.microsoft.com/office/powerpoint/2010/main" val="515439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l_PPT_LgtTmplt_Stndrd_CLEAR_0114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PPT">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5306</TotalTime>
  <Words>1751</Words>
  <Application>Microsoft Office PowerPoint</Application>
  <PresentationFormat>On-screen Show (4:3)</PresentationFormat>
  <Paragraphs>351</Paragraphs>
  <Slides>22</Slides>
  <Notes>14</Notes>
  <HiddenSlides>0</HiddenSlides>
  <MMClips>0</MMClips>
  <ScaleCrop>false</ScaleCrop>
  <HeadingPairs>
    <vt:vector size="6" baseType="variant">
      <vt:variant>
        <vt:lpstr>Theme</vt:lpstr>
      </vt:variant>
      <vt:variant>
        <vt:i4>1</vt:i4>
      </vt:variant>
      <vt:variant>
        <vt:lpstr>Slide Titles</vt:lpstr>
      </vt:variant>
      <vt:variant>
        <vt:i4>22</vt:i4>
      </vt:variant>
      <vt:variant>
        <vt:lpstr>Custom Shows</vt:lpstr>
      </vt:variant>
      <vt:variant>
        <vt:i4>1</vt:i4>
      </vt:variant>
    </vt:vector>
  </HeadingPairs>
  <TitlesOfParts>
    <vt:vector size="24" baseType="lpstr">
      <vt:lpstr>intel_PPT_LgtTmplt_Stndrd_CLEAR_011414</vt:lpstr>
      <vt:lpstr>OpenMP* Support in Clang/LLVM: Status Update and Future Directions</vt:lpstr>
      <vt:lpstr>Agenda</vt:lpstr>
      <vt:lpstr>What is OpenMP*?</vt:lpstr>
      <vt:lpstr>“OpenMP* in Clang/LLVM” Team</vt:lpstr>
      <vt:lpstr>OpenMP* Support in Clang</vt:lpstr>
      <vt:lpstr>OpenMP Constructs Representation</vt:lpstr>
      <vt:lpstr>Current Status</vt:lpstr>
      <vt:lpstr>Current Status: clang-omp Repo</vt:lpstr>
      <vt:lpstr>Current Status: Summary</vt:lpstr>
      <vt:lpstr>OpenMP* Runtime Library libiomp5</vt:lpstr>
      <vt:lpstr>OpenMP* Coprocessor/Accelerator Support Library</vt:lpstr>
      <vt:lpstr>OpenMP*: Levels of Parallelism</vt:lpstr>
      <vt:lpstr>SIMD: What is It?</vt:lpstr>
      <vt:lpstr>SIMD: How to Use</vt:lpstr>
      <vt:lpstr>SIMD: Autovectorization vs Pragmas</vt:lpstr>
      <vt:lpstr>OpenMP* SIMD: Status in Clang</vt:lpstr>
      <vt:lpstr>OpenMP* SIMD: Status in LLVM backend</vt:lpstr>
      <vt:lpstr>Questions?</vt:lpstr>
      <vt:lpstr>Legal Disclaimer &amp; Optimization Notice</vt:lpstr>
      <vt:lpstr>Backup</vt:lpstr>
      <vt:lpstr>OpenMP Constructs Representation: Continued</vt:lpstr>
      <vt:lpstr>PowerPoint Presentation</vt:lpstr>
      <vt:lpstr>Opt Notice</vt:lpstr>
    </vt:vector>
  </TitlesOfParts>
  <Company>Intel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 status in Clang/LLVM</dc:title>
  <dc:subject>OpenMP status in Clang/LLVM</dc:subject>
  <dc:creator>alexey.bataev@intel.com;zinovy.y.nis@intel.com</dc:creator>
  <cp:lastModifiedBy>Nis, Zinovy Y</cp:lastModifiedBy>
  <cp:revision>1605</cp:revision>
  <dcterms:created xsi:type="dcterms:W3CDTF">2013-06-17T18:04:50Z</dcterms:created>
  <dcterms:modified xsi:type="dcterms:W3CDTF">2014-10-24T09:49:54Z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0x01010033BDACDB9BB49E4BB1C1A7CADC7401A1</vt:lpwstr>
  </property>
</Properties>
</file>