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81" r:id="rId7"/>
    <p:sldId id="271" r:id="rId8"/>
    <p:sldId id="276" r:id="rId9"/>
    <p:sldId id="261" r:id="rId10"/>
    <p:sldId id="262" r:id="rId11"/>
    <p:sldId id="263" r:id="rId12"/>
    <p:sldId id="266" r:id="rId13"/>
    <p:sldId id="277" r:id="rId14"/>
    <p:sldId id="264" r:id="rId15"/>
    <p:sldId id="267" r:id="rId16"/>
    <p:sldId id="268" r:id="rId17"/>
    <p:sldId id="278" r:id="rId18"/>
    <p:sldId id="265" r:id="rId19"/>
    <p:sldId id="275" r:id="rId20"/>
    <p:sldId id="269" r:id="rId21"/>
    <p:sldId id="279" r:id="rId22"/>
    <p:sldId id="272" r:id="rId23"/>
    <p:sldId id="280" r:id="rId24"/>
    <p:sldId id="27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p:scale>
          <a:sx n="60" d="100"/>
          <a:sy n="60" d="100"/>
        </p:scale>
        <p:origin x="1320" y="6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C43F792-E684-46FD-AA1D-BB2844B37420}" type="datetimeFigureOut">
              <a:rPr lang="en-US" smtClean="0"/>
              <a:t>4/14/2015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18E202-9714-4594-BE71-3ADC0A10E49E}" type="slidenum">
              <a:rPr lang="en-US" smtClean="0"/>
              <a:t>‹#›</a:t>
            </a:fld>
            <a:endParaRPr lang="en-US"/>
          </a:p>
        </p:txBody>
      </p:sp>
    </p:spTree>
    <p:extLst>
      <p:ext uri="{BB962C8B-B14F-4D97-AF65-F5344CB8AC3E}">
        <p14:creationId xmlns:p14="http://schemas.microsoft.com/office/powerpoint/2010/main" val="2601303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C43F792-E684-46FD-AA1D-BB2844B37420}" type="datetimeFigureOut">
              <a:rPr lang="en-US" smtClean="0"/>
              <a:t>4/14/2015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18E202-9714-4594-BE71-3ADC0A10E49E}" type="slidenum">
              <a:rPr lang="en-US" smtClean="0"/>
              <a:t>‹#›</a:t>
            </a:fld>
            <a:endParaRPr lang="en-US"/>
          </a:p>
        </p:txBody>
      </p:sp>
    </p:spTree>
    <p:extLst>
      <p:ext uri="{BB962C8B-B14F-4D97-AF65-F5344CB8AC3E}">
        <p14:creationId xmlns:p14="http://schemas.microsoft.com/office/powerpoint/2010/main" val="472429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C43F792-E684-46FD-AA1D-BB2844B37420}" type="datetimeFigureOut">
              <a:rPr lang="en-US" smtClean="0"/>
              <a:t>4/14/2015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18E202-9714-4594-BE71-3ADC0A10E49E}" type="slidenum">
              <a:rPr lang="en-US" smtClean="0"/>
              <a:t>‹#›</a:t>
            </a:fld>
            <a:endParaRPr lang="en-US"/>
          </a:p>
        </p:txBody>
      </p:sp>
    </p:spTree>
    <p:extLst>
      <p:ext uri="{BB962C8B-B14F-4D97-AF65-F5344CB8AC3E}">
        <p14:creationId xmlns:p14="http://schemas.microsoft.com/office/powerpoint/2010/main" val="3311735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C43F792-E684-46FD-AA1D-BB2844B37420}" type="datetimeFigureOut">
              <a:rPr lang="en-US" smtClean="0"/>
              <a:t>4/14/2015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18E202-9714-4594-BE71-3ADC0A10E49E}" type="slidenum">
              <a:rPr lang="en-US" smtClean="0"/>
              <a:t>‹#›</a:t>
            </a:fld>
            <a:endParaRPr lang="en-US"/>
          </a:p>
        </p:txBody>
      </p:sp>
    </p:spTree>
    <p:extLst>
      <p:ext uri="{BB962C8B-B14F-4D97-AF65-F5344CB8AC3E}">
        <p14:creationId xmlns:p14="http://schemas.microsoft.com/office/powerpoint/2010/main" val="3746861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43F792-E684-46FD-AA1D-BB2844B37420}" type="datetimeFigureOut">
              <a:rPr lang="en-US" smtClean="0"/>
              <a:t>4/14/2015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18E202-9714-4594-BE71-3ADC0A10E49E}" type="slidenum">
              <a:rPr lang="en-US" smtClean="0"/>
              <a:t>‹#›</a:t>
            </a:fld>
            <a:endParaRPr lang="en-US"/>
          </a:p>
        </p:txBody>
      </p:sp>
    </p:spTree>
    <p:extLst>
      <p:ext uri="{BB962C8B-B14F-4D97-AF65-F5344CB8AC3E}">
        <p14:creationId xmlns:p14="http://schemas.microsoft.com/office/powerpoint/2010/main" val="2159959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C43F792-E684-46FD-AA1D-BB2844B37420}" type="datetimeFigureOut">
              <a:rPr lang="en-US" smtClean="0"/>
              <a:t>4/14/2015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18E202-9714-4594-BE71-3ADC0A10E49E}" type="slidenum">
              <a:rPr lang="en-US" smtClean="0"/>
              <a:t>‹#›</a:t>
            </a:fld>
            <a:endParaRPr lang="en-US"/>
          </a:p>
        </p:txBody>
      </p:sp>
    </p:spTree>
    <p:extLst>
      <p:ext uri="{BB962C8B-B14F-4D97-AF65-F5344CB8AC3E}">
        <p14:creationId xmlns:p14="http://schemas.microsoft.com/office/powerpoint/2010/main" val="3143684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C43F792-E684-46FD-AA1D-BB2844B37420}" type="datetimeFigureOut">
              <a:rPr lang="en-US" smtClean="0"/>
              <a:t>4/14/2015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18E202-9714-4594-BE71-3ADC0A10E49E}" type="slidenum">
              <a:rPr lang="en-US" smtClean="0"/>
              <a:t>‹#›</a:t>
            </a:fld>
            <a:endParaRPr lang="en-US"/>
          </a:p>
        </p:txBody>
      </p:sp>
    </p:spTree>
    <p:extLst>
      <p:ext uri="{BB962C8B-B14F-4D97-AF65-F5344CB8AC3E}">
        <p14:creationId xmlns:p14="http://schemas.microsoft.com/office/powerpoint/2010/main" val="1983126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C43F792-E684-46FD-AA1D-BB2844B37420}" type="datetimeFigureOut">
              <a:rPr lang="en-US" smtClean="0"/>
              <a:t>4/14/2015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18E202-9714-4594-BE71-3ADC0A10E49E}" type="slidenum">
              <a:rPr lang="en-US" smtClean="0"/>
              <a:t>‹#›</a:t>
            </a:fld>
            <a:endParaRPr lang="en-US"/>
          </a:p>
        </p:txBody>
      </p:sp>
    </p:spTree>
    <p:extLst>
      <p:ext uri="{BB962C8B-B14F-4D97-AF65-F5344CB8AC3E}">
        <p14:creationId xmlns:p14="http://schemas.microsoft.com/office/powerpoint/2010/main" val="172974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43F792-E684-46FD-AA1D-BB2844B37420}" type="datetimeFigureOut">
              <a:rPr lang="en-US" smtClean="0"/>
              <a:t>4/14/2015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18E202-9714-4594-BE71-3ADC0A10E49E}" type="slidenum">
              <a:rPr lang="en-US" smtClean="0"/>
              <a:t>‹#›</a:t>
            </a:fld>
            <a:endParaRPr lang="en-US"/>
          </a:p>
        </p:txBody>
      </p:sp>
    </p:spTree>
    <p:extLst>
      <p:ext uri="{BB962C8B-B14F-4D97-AF65-F5344CB8AC3E}">
        <p14:creationId xmlns:p14="http://schemas.microsoft.com/office/powerpoint/2010/main" val="3710690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43F792-E684-46FD-AA1D-BB2844B37420}" type="datetimeFigureOut">
              <a:rPr lang="en-US" smtClean="0"/>
              <a:t>4/14/2015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18E202-9714-4594-BE71-3ADC0A10E49E}" type="slidenum">
              <a:rPr lang="en-US" smtClean="0"/>
              <a:t>‹#›</a:t>
            </a:fld>
            <a:endParaRPr lang="en-US"/>
          </a:p>
        </p:txBody>
      </p:sp>
    </p:spTree>
    <p:extLst>
      <p:ext uri="{BB962C8B-B14F-4D97-AF65-F5344CB8AC3E}">
        <p14:creationId xmlns:p14="http://schemas.microsoft.com/office/powerpoint/2010/main" val="3349008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43F792-E684-46FD-AA1D-BB2844B37420}" type="datetimeFigureOut">
              <a:rPr lang="en-US" smtClean="0"/>
              <a:t>4/14/2015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18E202-9714-4594-BE71-3ADC0A10E49E}" type="slidenum">
              <a:rPr lang="en-US" smtClean="0"/>
              <a:t>‹#›</a:t>
            </a:fld>
            <a:endParaRPr lang="en-US"/>
          </a:p>
        </p:txBody>
      </p:sp>
    </p:spTree>
    <p:extLst>
      <p:ext uri="{BB962C8B-B14F-4D97-AF65-F5344CB8AC3E}">
        <p14:creationId xmlns:p14="http://schemas.microsoft.com/office/powerpoint/2010/main" val="2652807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43F792-E684-46FD-AA1D-BB2844B37420}" type="datetimeFigureOut">
              <a:rPr lang="en-US" smtClean="0"/>
              <a:t>4/14/2015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18E202-9714-4594-BE71-3ADC0A10E49E}" type="slidenum">
              <a:rPr lang="en-US" smtClean="0"/>
              <a:t>‹#›</a:t>
            </a:fld>
            <a:endParaRPr lang="en-US"/>
          </a:p>
        </p:txBody>
      </p:sp>
    </p:spTree>
    <p:extLst>
      <p:ext uri="{BB962C8B-B14F-4D97-AF65-F5344CB8AC3E}">
        <p14:creationId xmlns:p14="http://schemas.microsoft.com/office/powerpoint/2010/main" val="10478594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dotnet/coreclr"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github.com/dotnet/llilc"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dotnet/llilc"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LLILC: </a:t>
            </a:r>
            <a:br>
              <a:rPr lang="en-US" dirty="0" smtClean="0"/>
            </a:br>
            <a:r>
              <a:rPr lang="en-US" dirty="0" smtClean="0"/>
              <a:t>LLVM as a code generator</a:t>
            </a:r>
            <a:br>
              <a:rPr lang="en-US" dirty="0" smtClean="0"/>
            </a:br>
            <a:r>
              <a:rPr lang="en-US" dirty="0" smtClean="0"/>
              <a:t>for the CoreCLR</a:t>
            </a:r>
            <a:endParaRPr lang="en-US" dirty="0"/>
          </a:p>
        </p:txBody>
      </p:sp>
      <p:sp>
        <p:nvSpPr>
          <p:cNvPr id="3" name="Subtitle 2"/>
          <p:cNvSpPr>
            <a:spLocks noGrp="1"/>
          </p:cNvSpPr>
          <p:nvPr>
            <p:ph type="subTitle" idx="1"/>
          </p:nvPr>
        </p:nvSpPr>
        <p:spPr/>
        <p:txBody>
          <a:bodyPr>
            <a:normAutofit lnSpcReduction="10000"/>
          </a:bodyPr>
          <a:lstStyle/>
          <a:p>
            <a:r>
              <a:rPr lang="en-US" dirty="0" smtClean="0"/>
              <a:t>With a particular emphasis on GC</a:t>
            </a:r>
          </a:p>
          <a:p>
            <a:endParaRPr lang="en-US" dirty="0"/>
          </a:p>
          <a:p>
            <a:r>
              <a:rPr lang="en-US" dirty="0" smtClean="0"/>
              <a:t>Andy Ayers</a:t>
            </a:r>
          </a:p>
          <a:p>
            <a:r>
              <a:rPr lang="en-US" dirty="0" smtClean="0"/>
              <a:t>Microsoft</a:t>
            </a:r>
            <a:endParaRPr lang="en-US" dirty="0"/>
          </a:p>
        </p:txBody>
      </p:sp>
    </p:spTree>
    <p:extLst>
      <p:ext uri="{BB962C8B-B14F-4D97-AF65-F5344CB8AC3E}">
        <p14:creationId xmlns:p14="http://schemas.microsoft.com/office/powerpoint/2010/main" val="42792504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for Code Generation</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Generational</a:t>
            </a:r>
          </a:p>
          <a:p>
            <a:pPr lvl="1"/>
            <a:r>
              <a:rPr lang="en-US" dirty="0" smtClean="0"/>
              <a:t>JIT must insert write barriers for most stores of GC references</a:t>
            </a:r>
          </a:p>
          <a:p>
            <a:r>
              <a:rPr lang="en-US" dirty="0" smtClean="0"/>
              <a:t>Fully relocating</a:t>
            </a:r>
          </a:p>
          <a:p>
            <a:pPr lvl="1"/>
            <a:r>
              <a:rPr lang="en-US" dirty="0" smtClean="0"/>
              <a:t>JIT must anticipate that GC references may change at GC safepoints</a:t>
            </a:r>
          </a:p>
          <a:p>
            <a:r>
              <a:rPr lang="en-US" dirty="0" smtClean="0"/>
              <a:t>Precise</a:t>
            </a:r>
          </a:p>
          <a:p>
            <a:pPr lvl="1"/>
            <a:r>
              <a:rPr lang="en-US" dirty="0" smtClean="0"/>
              <a:t>JIT must precisely report the set of stack locations and registers that contain GC references at each GC safepoint</a:t>
            </a:r>
          </a:p>
          <a:p>
            <a:pPr lvl="1"/>
            <a:r>
              <a:rPr lang="en-US" dirty="0" smtClean="0"/>
              <a:t>JIT must not have GC references in callee save registers across native (aka </a:t>
            </a:r>
            <a:r>
              <a:rPr lang="en-US" dirty="0" err="1" smtClean="0"/>
              <a:t>pinvoke</a:t>
            </a:r>
            <a:r>
              <a:rPr lang="en-US" dirty="0" smtClean="0"/>
              <a:t>) calls that are GC safepoints</a:t>
            </a:r>
          </a:p>
          <a:p>
            <a:pPr lvl="1"/>
            <a:r>
              <a:rPr lang="en-US" dirty="0" smtClean="0"/>
              <a:t>JIT must sometimes keep on-stack GC references live even if there are no explicit uses in the code</a:t>
            </a:r>
          </a:p>
          <a:p>
            <a:pPr lvl="1"/>
            <a:r>
              <a:rPr lang="en-US" dirty="0" smtClean="0"/>
              <a:t>JIT may have “untracked” references (live at every safepoint) that are reported just once per method</a:t>
            </a:r>
          </a:p>
          <a:p>
            <a:r>
              <a:rPr lang="en-US" dirty="0" smtClean="0"/>
              <a:t>Object, Interior, and pinned references</a:t>
            </a:r>
          </a:p>
          <a:p>
            <a:pPr lvl="1"/>
            <a:r>
              <a:rPr lang="en-US" dirty="0" smtClean="0"/>
              <a:t>JIT must describe which type of GC reference exists in each reported location</a:t>
            </a:r>
          </a:p>
          <a:p>
            <a:pPr lvl="1"/>
            <a:r>
              <a:rPr lang="en-US" dirty="0" smtClean="0"/>
              <a:t>JIT must ensure that each reported location contains a valid reference</a:t>
            </a:r>
          </a:p>
          <a:p>
            <a:r>
              <a:rPr lang="en-US" dirty="0" smtClean="0"/>
              <a:t>No “exterior” references</a:t>
            </a:r>
          </a:p>
          <a:p>
            <a:pPr lvl="1"/>
            <a:r>
              <a:rPr lang="en-US" dirty="0" smtClean="0"/>
              <a:t>JIT must ensure that at each safepoint, each reported reference falls within the object being referenced</a:t>
            </a:r>
          </a:p>
          <a:p>
            <a:r>
              <a:rPr lang="en-US" dirty="0" smtClean="0"/>
              <a:t>Stop-the-world</a:t>
            </a:r>
          </a:p>
          <a:p>
            <a:pPr lvl="1"/>
            <a:r>
              <a:rPr lang="en-US" dirty="0" smtClean="0"/>
              <a:t>JIT must ensure that a GC safepoint is reached by each thread with sufficient frequency</a:t>
            </a:r>
          </a:p>
        </p:txBody>
      </p:sp>
    </p:spTree>
    <p:extLst>
      <p:ext uri="{BB962C8B-B14F-4D97-AF65-F5344CB8AC3E}">
        <p14:creationId xmlns:p14="http://schemas.microsoft.com/office/powerpoint/2010/main" val="32033041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LLVM Support for GC</a:t>
            </a:r>
            <a:endParaRPr lang="en-US" dirty="0"/>
          </a:p>
        </p:txBody>
      </p:sp>
      <p:sp>
        <p:nvSpPr>
          <p:cNvPr id="3" name="Content Placeholder 2"/>
          <p:cNvSpPr>
            <a:spLocks noGrp="1"/>
          </p:cNvSpPr>
          <p:nvPr>
            <p:ph idx="1"/>
          </p:nvPr>
        </p:nvSpPr>
        <p:spPr/>
        <p:txBody>
          <a:bodyPr>
            <a:normAutofit/>
          </a:bodyPr>
          <a:lstStyle/>
          <a:p>
            <a:r>
              <a:rPr lang="en-US" dirty="0" smtClean="0"/>
              <a:t>GCRoot</a:t>
            </a:r>
          </a:p>
          <a:p>
            <a:pPr lvl="1"/>
            <a:r>
              <a:rPr lang="en-US" dirty="0" smtClean="0"/>
              <a:t>Essentially allow for “untracked” reporting.</a:t>
            </a:r>
          </a:p>
          <a:p>
            <a:pPr lvl="1"/>
            <a:r>
              <a:rPr lang="en-US" dirty="0" smtClean="0"/>
              <a:t>Some stack slots are considered to hold GC references and those values are reported live at each safepoint.</a:t>
            </a:r>
          </a:p>
          <a:p>
            <a:r>
              <a:rPr lang="en-US" dirty="0" smtClean="0"/>
              <a:t>Statepoints</a:t>
            </a:r>
          </a:p>
          <a:p>
            <a:pPr lvl="1"/>
            <a:r>
              <a:rPr lang="en-US" dirty="0" smtClean="0"/>
              <a:t>Allows for “tracked” reporting. Set of GC references to report is customized at each safepoint via SSA variables.</a:t>
            </a:r>
          </a:p>
          <a:p>
            <a:pPr lvl="1"/>
            <a:r>
              <a:rPr lang="en-US" dirty="0" smtClean="0"/>
              <a:t>This gives us most of what we’ll need, and we’re going to build upon it</a:t>
            </a:r>
          </a:p>
          <a:p>
            <a:pPr lvl="1"/>
            <a:r>
              <a:rPr lang="en-US" dirty="0" smtClean="0"/>
              <a:t>Currently using </a:t>
            </a:r>
            <a:r>
              <a:rPr lang="en-US" sz="2000" dirty="0" err="1" smtClean="0">
                <a:latin typeface="Consolas" panose="020B0609020204030204" pitchFamily="49" charset="0"/>
                <a:cs typeface="Consolas" panose="020B0609020204030204" pitchFamily="49" charset="0"/>
              </a:rPr>
              <a:t>addrspace</a:t>
            </a:r>
            <a:r>
              <a:rPr lang="en-US" sz="2000" dirty="0" smtClean="0">
                <a:latin typeface="Consolas" panose="020B0609020204030204" pitchFamily="49" charset="0"/>
                <a:cs typeface="Consolas" panose="020B0609020204030204" pitchFamily="49" charset="0"/>
              </a:rPr>
              <a:t>(1)</a:t>
            </a:r>
            <a:r>
              <a:rPr lang="en-US" dirty="0" smtClean="0"/>
              <a:t> to tag GC references</a:t>
            </a:r>
          </a:p>
          <a:p>
            <a:pPr lvl="1"/>
            <a:r>
              <a:rPr lang="en-US" dirty="0" smtClean="0"/>
              <a:t>Statepoint insertion: liveness determines what references are live to each call</a:t>
            </a:r>
          </a:p>
        </p:txBody>
      </p:sp>
    </p:spTree>
    <p:extLst>
      <p:ext uri="{BB962C8B-B14F-4D97-AF65-F5344CB8AC3E}">
        <p14:creationId xmlns:p14="http://schemas.microsoft.com/office/powerpoint/2010/main" val="39937046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Statepoint example</a:t>
            </a:r>
            <a:endParaRPr lang="en-US" dirty="0"/>
          </a:p>
        </p:txBody>
      </p:sp>
      <p:sp>
        <p:nvSpPr>
          <p:cNvPr id="4" name="TextBox 3"/>
          <p:cNvSpPr txBox="1"/>
          <p:nvPr/>
        </p:nvSpPr>
        <p:spPr>
          <a:xfrm>
            <a:off x="776654" y="1514842"/>
            <a:ext cx="5588977" cy="1107996"/>
          </a:xfrm>
          <a:prstGeom prst="rect">
            <a:avLst/>
          </a:prstGeom>
          <a:noFill/>
        </p:spPr>
        <p:txBody>
          <a:bodyPr wrap="square" rtlCol="0">
            <a:spAutoFit/>
          </a:bodyPr>
          <a:lstStyle/>
          <a:p>
            <a:pPr lvl="0" eaLnBrk="0" fontAlgn="base" hangingPunct="0">
              <a:spcBef>
                <a:spcPct val="0"/>
              </a:spcBef>
              <a:spcAft>
                <a:spcPct val="0"/>
              </a:spcAft>
            </a:pPr>
            <a:r>
              <a:rPr lang="en-US" alt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.method </a:t>
            </a:r>
            <a:r>
              <a:rPr lang="en-US" alt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alt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altLang="en-US" sz="1100" dirty="0" err="1">
                <a:solidFill>
                  <a:srgbClr val="000000"/>
                </a:solidFill>
                <a:latin typeface="Consolas" panose="020B0609020204030204" pitchFamily="49" charset="0"/>
                <a:ea typeface="Calibri" panose="020F0502020204030204" pitchFamily="34" charset="0"/>
                <a:cs typeface="Consolas" panose="020B0609020204030204" pitchFamily="49" charset="0"/>
              </a:rPr>
              <a:t>hidebysig</a:t>
            </a:r>
            <a:r>
              <a:rPr lang="en-US" alt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alt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static</a:t>
            </a:r>
            <a:r>
              <a:rPr lang="en-US" alt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int32  Main() </a:t>
            </a:r>
            <a:r>
              <a:rPr lang="en-US" altLang="en-US" sz="1100" dirty="0" err="1">
                <a:solidFill>
                  <a:srgbClr val="000000"/>
                </a:solidFill>
                <a:latin typeface="Consolas" panose="020B0609020204030204" pitchFamily="49" charset="0"/>
                <a:ea typeface="Calibri" panose="020F0502020204030204" pitchFamily="34" charset="0"/>
                <a:cs typeface="Consolas" panose="020B0609020204030204" pitchFamily="49" charset="0"/>
              </a:rPr>
              <a:t>cil</a:t>
            </a:r>
            <a:r>
              <a:rPr lang="en-US" alt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alt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managed {</a:t>
            </a:r>
            <a:r>
              <a:rPr lang="en-US" alt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alt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r>
            <a:br>
              <a:rPr lang="en-US" alt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br>
            <a:r>
              <a:rPr lang="en-US" alt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IL_0000</a:t>
            </a:r>
            <a:r>
              <a:rPr lang="en-US" alt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altLang="en-US" sz="1100" dirty="0" err="1">
                <a:solidFill>
                  <a:srgbClr val="000000"/>
                </a:solidFill>
                <a:latin typeface="Consolas" panose="020B0609020204030204" pitchFamily="49" charset="0"/>
                <a:ea typeface="Calibri" panose="020F0502020204030204" pitchFamily="34" charset="0"/>
                <a:cs typeface="Consolas" panose="020B0609020204030204" pitchFamily="49" charset="0"/>
              </a:rPr>
              <a:t>ldsfld</a:t>
            </a:r>
            <a:r>
              <a:rPr lang="en-US" alt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alt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alt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altLang="en-US" sz="1100" dirty="0" err="1">
                <a:solidFill>
                  <a:srgbClr val="2B91AF"/>
                </a:solidFill>
                <a:latin typeface="Consolas" panose="020B0609020204030204" pitchFamily="49" charset="0"/>
                <a:ea typeface="Calibri" panose="020F0502020204030204" pitchFamily="34" charset="0"/>
                <a:cs typeface="Consolas" panose="020B0609020204030204" pitchFamily="49" charset="0"/>
              </a:rPr>
              <a:t>Program</a:t>
            </a:r>
            <a:r>
              <a:rPr lang="en-US" altLang="en-US" sz="1100" dirty="0" err="1">
                <a:solidFill>
                  <a:srgbClr val="000000"/>
                </a:solidFill>
                <a:latin typeface="Consolas" panose="020B0609020204030204" pitchFamily="49" charset="0"/>
                <a:ea typeface="Calibri" panose="020F0502020204030204" pitchFamily="34" charset="0"/>
                <a:cs typeface="Consolas" panose="020B0609020204030204" pitchFamily="49" charset="0"/>
              </a:rPr>
              <a:t>.Num</a:t>
            </a:r>
            <a:r>
              <a:rPr lang="en-US" alt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altLang="en-US" sz="1100" dirty="0" err="1">
                <a:solidFill>
                  <a:srgbClr val="000000"/>
                </a:solidFill>
                <a:latin typeface="Consolas" panose="020B0609020204030204" pitchFamily="49" charset="0"/>
                <a:ea typeface="Calibri" panose="020F0502020204030204" pitchFamily="34" charset="0"/>
                <a:cs typeface="Consolas" panose="020B0609020204030204" pitchFamily="49" charset="0"/>
              </a:rPr>
              <a:t>Program.Test</a:t>
            </a:r>
            <a:r>
              <a:rPr lang="en-US" alt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::A  </a:t>
            </a:r>
            <a:r>
              <a:rPr lang="en-US" alt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r>
            <a:br>
              <a:rPr lang="en-US" alt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br>
            <a:r>
              <a:rPr lang="en-US" alt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IL_0005</a:t>
            </a:r>
            <a:r>
              <a:rPr lang="en-US" alt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ldc.i4.2  </a:t>
            </a:r>
            <a:r>
              <a:rPr lang="en-US" alt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r>
            <a:br>
              <a:rPr lang="en-US" alt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br>
            <a:r>
              <a:rPr lang="en-US" alt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IL_0006</a:t>
            </a:r>
            <a:r>
              <a:rPr lang="en-US" alt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altLang="en-US" sz="1100" dirty="0" err="1">
                <a:solidFill>
                  <a:srgbClr val="000000"/>
                </a:solidFill>
                <a:latin typeface="Consolas" panose="020B0609020204030204" pitchFamily="49" charset="0"/>
                <a:ea typeface="Calibri" panose="020F0502020204030204" pitchFamily="34" charset="0"/>
                <a:cs typeface="Consolas" panose="020B0609020204030204" pitchFamily="49" charset="0"/>
              </a:rPr>
              <a:t>callvirt</a:t>
            </a:r>
            <a:r>
              <a:rPr lang="en-US" alt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instance int32 </a:t>
            </a:r>
            <a:r>
              <a:rPr lang="en-US" altLang="en-US" sz="1100" dirty="0" err="1">
                <a:solidFill>
                  <a:srgbClr val="000000"/>
                </a:solidFill>
                <a:latin typeface="Consolas" panose="020B0609020204030204" pitchFamily="49" charset="0"/>
                <a:ea typeface="Calibri" panose="020F0502020204030204" pitchFamily="34" charset="0"/>
                <a:cs typeface="Consolas" panose="020B0609020204030204" pitchFamily="49" charset="0"/>
              </a:rPr>
              <a:t>Program.Num</a:t>
            </a:r>
            <a:r>
              <a:rPr lang="en-US" alt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::Add(int32)  </a:t>
            </a:r>
            <a:r>
              <a:rPr lang="en-US" alt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r>
            <a:br>
              <a:rPr lang="en-US" alt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br>
            <a:r>
              <a:rPr lang="en-US" alt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IL_000b</a:t>
            </a:r>
            <a:r>
              <a:rPr lang="en-US" alt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alt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ret</a:t>
            </a:r>
            <a:br>
              <a:rPr lang="en-US" alt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br>
            <a:r>
              <a:rPr lang="en-US" alt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altLang="en-US" sz="1100" dirty="0">
              <a:latin typeface="Consolas" panose="020B0609020204030204" pitchFamily="49" charset="0"/>
              <a:cs typeface="Consolas" panose="020B0609020204030204" pitchFamily="49" charset="0"/>
            </a:endParaRPr>
          </a:p>
        </p:txBody>
      </p:sp>
      <p:sp>
        <p:nvSpPr>
          <p:cNvPr id="7" name="TextBox 6"/>
          <p:cNvSpPr txBox="1"/>
          <p:nvPr/>
        </p:nvSpPr>
        <p:spPr>
          <a:xfrm>
            <a:off x="838200" y="2708695"/>
            <a:ext cx="7962900" cy="2246769"/>
          </a:xfrm>
          <a:prstGeom prst="rect">
            <a:avLst/>
          </a:prstGeom>
          <a:noFill/>
        </p:spPr>
        <p:txBody>
          <a:bodyPr wrap="square" rtlCol="0">
            <a:spAutoFit/>
          </a:bodyPr>
          <a:lstStyle/>
          <a:p>
            <a:pPr lvl="0" eaLnBrk="0" fontAlgn="base" hangingPunct="0">
              <a:spcBef>
                <a:spcPct val="0"/>
              </a:spcBef>
              <a:spcAft>
                <a:spcPct val="0"/>
              </a:spcAft>
            </a:pPr>
            <a:r>
              <a:rPr lang="en-US" altLang="en-US" sz="1000" dirty="0">
                <a:solidFill>
                  <a:srgbClr val="000000"/>
                </a:solidFill>
                <a:latin typeface="Consolas" panose="020B0609020204030204" pitchFamily="49" charset="0"/>
                <a:ea typeface="Calibri" panose="020F0502020204030204" pitchFamily="34" charset="0"/>
                <a:cs typeface="Consolas" panose="020B0609020204030204" pitchFamily="49" charset="0"/>
              </a:rPr>
              <a:t>define i32 @</a:t>
            </a:r>
            <a:r>
              <a:rPr lang="en-US" altLang="en-US" sz="1000" dirty="0" err="1">
                <a:solidFill>
                  <a:srgbClr val="000000"/>
                </a:solidFill>
                <a:latin typeface="Consolas" panose="020B0609020204030204" pitchFamily="49" charset="0"/>
                <a:ea typeface="Calibri" panose="020F0502020204030204" pitchFamily="34" charset="0"/>
                <a:cs typeface="Consolas" panose="020B0609020204030204" pitchFamily="49" charset="0"/>
              </a:rPr>
              <a:t>Program.Test.Main</a:t>
            </a:r>
            <a:r>
              <a:rPr lang="en-US" altLang="en-US" sz="1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altLang="en-US" sz="1000" dirty="0" err="1">
                <a:solidFill>
                  <a:srgbClr val="000000"/>
                </a:solidFill>
                <a:latin typeface="Consolas" panose="020B0609020204030204" pitchFamily="49" charset="0"/>
                <a:ea typeface="Calibri" panose="020F0502020204030204" pitchFamily="34" charset="0"/>
                <a:cs typeface="Consolas" panose="020B0609020204030204" pitchFamily="49" charset="0"/>
              </a:rPr>
              <a:t>gc</a:t>
            </a:r>
            <a:r>
              <a:rPr lang="en-US" altLang="en-US" sz="1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altLang="en-US" sz="1000" dirty="0" smtClean="0">
                <a:solidFill>
                  <a:srgbClr val="8B2252"/>
                </a:solidFill>
                <a:latin typeface="Consolas" panose="020B0609020204030204" pitchFamily="49" charset="0"/>
                <a:ea typeface="Calibri" panose="020F0502020204030204" pitchFamily="34" charset="0"/>
                <a:cs typeface="Consolas" panose="020B0609020204030204" pitchFamily="49" charset="0"/>
              </a:rPr>
              <a:t>"CoreCLR"</a:t>
            </a:r>
            <a:r>
              <a:rPr lang="en-US" altLang="en-US" sz="10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br>
              <a:rPr lang="en-US" altLang="en-US" sz="10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br>
            <a:r>
              <a:rPr lang="en-US" altLang="en-US" sz="10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entry</a:t>
            </a:r>
            <a:r>
              <a:rPr lang="en-US" altLang="en-US" sz="1000" dirty="0">
                <a:solidFill>
                  <a:srgbClr val="000000"/>
                </a:solidFill>
                <a:latin typeface="Consolas" panose="020B0609020204030204" pitchFamily="49" charset="0"/>
                <a:ea typeface="Calibri" panose="020F0502020204030204" pitchFamily="34" charset="0"/>
                <a:cs typeface="Consolas" panose="020B0609020204030204" pitchFamily="49" charset="0"/>
              </a:rPr>
              <a:t>:  br label %</a:t>
            </a:r>
            <a:r>
              <a:rPr lang="en-US" altLang="en-US" sz="10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0</a:t>
            </a:r>
            <a:br>
              <a:rPr lang="en-US" altLang="en-US" sz="10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br>
            <a:r>
              <a:rPr lang="en-US" altLang="en-US" sz="1000" dirty="0" smtClean="0">
                <a:solidFill>
                  <a:srgbClr val="B22222"/>
                </a:solidFill>
                <a:latin typeface="Consolas" panose="020B0609020204030204" pitchFamily="49" charset="0"/>
                <a:ea typeface="Calibri" panose="020F0502020204030204" pitchFamily="34" charset="0"/>
                <a:cs typeface="Consolas" panose="020B0609020204030204" pitchFamily="49" charset="0"/>
              </a:rPr>
              <a:t>; &lt;</a:t>
            </a:r>
            <a:r>
              <a:rPr lang="en-US" altLang="en-US" sz="1000" dirty="0">
                <a:solidFill>
                  <a:srgbClr val="B22222"/>
                </a:solidFill>
                <a:latin typeface="Consolas" panose="020B0609020204030204" pitchFamily="49" charset="0"/>
                <a:ea typeface="Calibri" panose="020F0502020204030204" pitchFamily="34" charset="0"/>
                <a:cs typeface="Consolas" panose="020B0609020204030204" pitchFamily="49" charset="0"/>
              </a:rPr>
              <a:t>label&gt;:0                                       ; </a:t>
            </a:r>
            <a:r>
              <a:rPr lang="en-US" altLang="en-US" sz="1000" dirty="0" err="1">
                <a:solidFill>
                  <a:srgbClr val="B22222"/>
                </a:solidFill>
                <a:latin typeface="Consolas" panose="020B0609020204030204" pitchFamily="49" charset="0"/>
                <a:ea typeface="Calibri" panose="020F0502020204030204" pitchFamily="34" charset="0"/>
                <a:cs typeface="Consolas" panose="020B0609020204030204" pitchFamily="49" charset="0"/>
              </a:rPr>
              <a:t>preds</a:t>
            </a:r>
            <a:r>
              <a:rPr lang="en-US" altLang="en-US" sz="1000" dirty="0">
                <a:solidFill>
                  <a:srgbClr val="B22222"/>
                </a:solidFill>
                <a:latin typeface="Consolas" panose="020B0609020204030204" pitchFamily="49" charset="0"/>
                <a:ea typeface="Calibri" panose="020F0502020204030204" pitchFamily="34" charset="0"/>
                <a:cs typeface="Consolas" panose="020B0609020204030204" pitchFamily="49" charset="0"/>
              </a:rPr>
              <a:t> = %entry</a:t>
            </a:r>
            <a:r>
              <a:rPr lang="en-US" altLang="en-US" sz="1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altLang="en-US" sz="10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r>
            <a:br>
              <a:rPr lang="en-US" altLang="en-US" sz="10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br>
            <a:r>
              <a:rPr lang="en-US" altLang="en-US" sz="10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call </a:t>
            </a:r>
            <a:r>
              <a:rPr lang="en-US" altLang="en-US" sz="1000" dirty="0">
                <a:solidFill>
                  <a:srgbClr val="000000"/>
                </a:solidFill>
                <a:latin typeface="Consolas" panose="020B0609020204030204" pitchFamily="49" charset="0"/>
                <a:ea typeface="Calibri" panose="020F0502020204030204" pitchFamily="34" charset="0"/>
                <a:cs typeface="Consolas" panose="020B0609020204030204" pitchFamily="49" charset="0"/>
              </a:rPr>
              <a:t>void </a:t>
            </a:r>
            <a:r>
              <a:rPr lang="en-US" altLang="en-US" sz="1000" dirty="0" err="1">
                <a:solidFill>
                  <a:srgbClr val="000000"/>
                </a:solidFill>
                <a:latin typeface="Consolas" panose="020B0609020204030204" pitchFamily="49" charset="0"/>
                <a:ea typeface="Calibri" panose="020F0502020204030204" pitchFamily="34" charset="0"/>
                <a:cs typeface="Consolas" panose="020B0609020204030204" pitchFamily="49" charset="0"/>
              </a:rPr>
              <a:t>inttoptr</a:t>
            </a:r>
            <a:r>
              <a:rPr lang="en-US" altLang="en-US" sz="1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altLang="en-US" sz="10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InitClass</a:t>
            </a:r>
            <a:r>
              <a:rPr lang="en-US" altLang="en-US" sz="10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altLang="en-US" sz="10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Program.Test</a:t>
            </a:r>
            <a:r>
              <a:rPr lang="en-US" altLang="en-US" sz="10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2)</a:t>
            </a:r>
            <a:r>
              <a:rPr lang="en-US" altLang="en-US" sz="1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altLang="en-US" sz="10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r>
            <a:br>
              <a:rPr lang="en-US" altLang="en-US" sz="10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br>
            <a:r>
              <a:rPr lang="en-US" altLang="en-US" sz="10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altLang="en-US" sz="1000" dirty="0">
                <a:solidFill>
                  <a:srgbClr val="000000"/>
                </a:solidFill>
                <a:latin typeface="Consolas" panose="020B0609020204030204" pitchFamily="49" charset="0"/>
                <a:ea typeface="Calibri" panose="020F0502020204030204" pitchFamily="34" charset="0"/>
                <a:cs typeface="Consolas" panose="020B0609020204030204" pitchFamily="49" charset="0"/>
              </a:rPr>
              <a:t>1 = load %</a:t>
            </a:r>
            <a:r>
              <a:rPr lang="en-US" altLang="en-US" sz="1000" dirty="0" err="1">
                <a:solidFill>
                  <a:srgbClr val="000000"/>
                </a:solidFill>
                <a:latin typeface="Consolas" panose="020B0609020204030204" pitchFamily="49" charset="0"/>
                <a:ea typeface="Calibri" panose="020F0502020204030204" pitchFamily="34" charset="0"/>
                <a:cs typeface="Consolas" panose="020B0609020204030204" pitchFamily="49" charset="0"/>
              </a:rPr>
              <a:t>Program.Num</a:t>
            </a:r>
            <a:r>
              <a:rPr lang="en-US" altLang="en-US" sz="1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altLang="en-US" sz="1000" dirty="0" err="1">
                <a:solidFill>
                  <a:srgbClr val="000000"/>
                </a:solidFill>
                <a:latin typeface="Consolas" panose="020B0609020204030204" pitchFamily="49" charset="0"/>
                <a:ea typeface="Calibri" panose="020F0502020204030204" pitchFamily="34" charset="0"/>
                <a:cs typeface="Consolas" panose="020B0609020204030204" pitchFamily="49" charset="0"/>
              </a:rPr>
              <a:t>addrspace</a:t>
            </a:r>
            <a:r>
              <a:rPr lang="en-US" altLang="en-US" sz="1000" dirty="0">
                <a:solidFill>
                  <a:srgbClr val="000000"/>
                </a:solidFill>
                <a:latin typeface="Consolas" panose="020B0609020204030204" pitchFamily="49" charset="0"/>
                <a:ea typeface="Calibri" panose="020F0502020204030204" pitchFamily="34" charset="0"/>
                <a:cs typeface="Consolas" panose="020B0609020204030204" pitchFamily="49" charset="0"/>
              </a:rPr>
              <a:t>(1)*, </a:t>
            </a:r>
            <a:r>
              <a:rPr lang="en-US" altLang="en-US" sz="10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altLang="en-US" sz="1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altLang="en-US" sz="10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r>
            <a:br>
              <a:rPr lang="en-US" altLang="en-US" sz="10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br>
            <a:r>
              <a:rPr lang="en-US" altLang="en-US" sz="10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altLang="en-US" sz="1000" dirty="0" err="1">
                <a:solidFill>
                  <a:srgbClr val="000000"/>
                </a:solidFill>
                <a:latin typeface="Consolas" panose="020B0609020204030204" pitchFamily="49" charset="0"/>
                <a:ea typeface="Calibri" panose="020F0502020204030204" pitchFamily="34" charset="0"/>
                <a:cs typeface="Consolas" panose="020B0609020204030204" pitchFamily="49" charset="0"/>
              </a:rPr>
              <a:t>NullCheck</a:t>
            </a:r>
            <a:r>
              <a:rPr lang="en-US" altLang="en-US" sz="10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altLang="en-US" sz="1000" dirty="0" err="1">
                <a:solidFill>
                  <a:srgbClr val="000000"/>
                </a:solidFill>
                <a:latin typeface="Consolas" panose="020B0609020204030204" pitchFamily="49" charset="0"/>
                <a:ea typeface="Calibri" panose="020F0502020204030204" pitchFamily="34" charset="0"/>
                <a:cs typeface="Consolas" panose="020B0609020204030204" pitchFamily="49" charset="0"/>
              </a:rPr>
              <a:t>icmp</a:t>
            </a:r>
            <a:r>
              <a:rPr lang="en-US" altLang="en-US" sz="1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altLang="en-US" sz="1000" dirty="0" err="1">
                <a:solidFill>
                  <a:srgbClr val="000000"/>
                </a:solidFill>
                <a:latin typeface="Consolas" panose="020B0609020204030204" pitchFamily="49" charset="0"/>
                <a:ea typeface="Calibri" panose="020F0502020204030204" pitchFamily="34" charset="0"/>
                <a:cs typeface="Consolas" panose="020B0609020204030204" pitchFamily="49" charset="0"/>
              </a:rPr>
              <a:t>eq</a:t>
            </a:r>
            <a:r>
              <a:rPr lang="en-US" altLang="en-US" sz="1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altLang="en-US" sz="1000" dirty="0" err="1">
                <a:solidFill>
                  <a:srgbClr val="000000"/>
                </a:solidFill>
                <a:latin typeface="Consolas" panose="020B0609020204030204" pitchFamily="49" charset="0"/>
                <a:ea typeface="Calibri" panose="020F0502020204030204" pitchFamily="34" charset="0"/>
                <a:cs typeface="Consolas" panose="020B0609020204030204" pitchFamily="49" charset="0"/>
              </a:rPr>
              <a:t>Program.Num</a:t>
            </a:r>
            <a:r>
              <a:rPr lang="en-US" altLang="en-US" sz="1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altLang="en-US" sz="1000" dirty="0" err="1">
                <a:solidFill>
                  <a:srgbClr val="000000"/>
                </a:solidFill>
                <a:latin typeface="Consolas" panose="020B0609020204030204" pitchFamily="49" charset="0"/>
                <a:ea typeface="Calibri" panose="020F0502020204030204" pitchFamily="34" charset="0"/>
                <a:cs typeface="Consolas" panose="020B0609020204030204" pitchFamily="49" charset="0"/>
              </a:rPr>
              <a:t>addrspace</a:t>
            </a:r>
            <a:r>
              <a:rPr lang="en-US" altLang="en-US" sz="1000" dirty="0">
                <a:solidFill>
                  <a:srgbClr val="000000"/>
                </a:solidFill>
                <a:latin typeface="Consolas" panose="020B0609020204030204" pitchFamily="49" charset="0"/>
                <a:ea typeface="Calibri" panose="020F0502020204030204" pitchFamily="34" charset="0"/>
                <a:cs typeface="Consolas" panose="020B0609020204030204" pitchFamily="49" charset="0"/>
              </a:rPr>
              <a:t>(1)* %1, null  </a:t>
            </a:r>
            <a:r>
              <a:rPr lang="en-US" altLang="en-US" sz="10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r>
            <a:br>
              <a:rPr lang="en-US" altLang="en-US" sz="10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br>
            <a:r>
              <a:rPr lang="en-US" altLang="en-US" sz="10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br </a:t>
            </a:r>
            <a:r>
              <a:rPr lang="en-US" altLang="en-US" sz="1000" dirty="0">
                <a:solidFill>
                  <a:srgbClr val="000000"/>
                </a:solidFill>
                <a:latin typeface="Consolas" panose="020B0609020204030204" pitchFamily="49" charset="0"/>
                <a:ea typeface="Calibri" panose="020F0502020204030204" pitchFamily="34" charset="0"/>
                <a:cs typeface="Consolas" panose="020B0609020204030204" pitchFamily="49" charset="0"/>
              </a:rPr>
              <a:t>i1 %</a:t>
            </a:r>
            <a:r>
              <a:rPr lang="en-US" altLang="en-US" sz="1000" dirty="0" err="1">
                <a:solidFill>
                  <a:srgbClr val="000000"/>
                </a:solidFill>
                <a:latin typeface="Consolas" panose="020B0609020204030204" pitchFamily="49" charset="0"/>
                <a:ea typeface="Calibri" panose="020F0502020204030204" pitchFamily="34" charset="0"/>
                <a:cs typeface="Consolas" panose="020B0609020204030204" pitchFamily="49" charset="0"/>
              </a:rPr>
              <a:t>NullCheck</a:t>
            </a:r>
            <a:r>
              <a:rPr lang="en-US" altLang="en-US" sz="1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altLang="en-US" sz="10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label </a:t>
            </a:r>
            <a:r>
              <a:rPr lang="en-US" altLang="en-US" sz="1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altLang="en-US" sz="1000" dirty="0" err="1">
                <a:solidFill>
                  <a:srgbClr val="000000"/>
                </a:solidFill>
                <a:latin typeface="Consolas" panose="020B0609020204030204" pitchFamily="49" charset="0"/>
                <a:ea typeface="Calibri" panose="020F0502020204030204" pitchFamily="34" charset="0"/>
                <a:cs typeface="Consolas" panose="020B0609020204030204" pitchFamily="49" charset="0"/>
              </a:rPr>
              <a:t>ThrowNullRef</a:t>
            </a:r>
            <a:r>
              <a:rPr lang="en-US" altLang="en-US" sz="1000" dirty="0">
                <a:solidFill>
                  <a:srgbClr val="000000"/>
                </a:solidFill>
                <a:latin typeface="Consolas" panose="020B0609020204030204" pitchFamily="49" charset="0"/>
                <a:ea typeface="Calibri" panose="020F0502020204030204" pitchFamily="34" charset="0"/>
                <a:cs typeface="Consolas" panose="020B0609020204030204" pitchFamily="49" charset="0"/>
              </a:rPr>
              <a:t>, label %</a:t>
            </a:r>
            <a:r>
              <a:rPr lang="en-US" altLang="en-US" sz="10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2</a:t>
            </a:r>
            <a:br>
              <a:rPr lang="en-US" altLang="en-US" sz="10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br>
            <a:r>
              <a:rPr lang="en-US" altLang="en-US" sz="1000" dirty="0" smtClean="0">
                <a:solidFill>
                  <a:srgbClr val="B22222"/>
                </a:solidFill>
                <a:latin typeface="Consolas" panose="020B0609020204030204" pitchFamily="49" charset="0"/>
                <a:ea typeface="Calibri" panose="020F0502020204030204" pitchFamily="34" charset="0"/>
                <a:cs typeface="Consolas" panose="020B0609020204030204" pitchFamily="49" charset="0"/>
              </a:rPr>
              <a:t>; </a:t>
            </a:r>
            <a:r>
              <a:rPr lang="en-US" altLang="en-US" sz="1000" dirty="0">
                <a:solidFill>
                  <a:srgbClr val="B22222"/>
                </a:solidFill>
                <a:latin typeface="Consolas" panose="020B0609020204030204" pitchFamily="49" charset="0"/>
                <a:ea typeface="Calibri" panose="020F0502020204030204" pitchFamily="34" charset="0"/>
                <a:cs typeface="Consolas" panose="020B0609020204030204" pitchFamily="49" charset="0"/>
              </a:rPr>
              <a:t>&lt;label&gt;:2                                       ; </a:t>
            </a:r>
            <a:r>
              <a:rPr lang="en-US" altLang="en-US" sz="1000" dirty="0" err="1">
                <a:solidFill>
                  <a:srgbClr val="B22222"/>
                </a:solidFill>
                <a:latin typeface="Consolas" panose="020B0609020204030204" pitchFamily="49" charset="0"/>
                <a:ea typeface="Calibri" panose="020F0502020204030204" pitchFamily="34" charset="0"/>
                <a:cs typeface="Consolas" panose="020B0609020204030204" pitchFamily="49" charset="0"/>
              </a:rPr>
              <a:t>preds</a:t>
            </a:r>
            <a:r>
              <a:rPr lang="en-US" altLang="en-US" sz="1000" dirty="0">
                <a:solidFill>
                  <a:srgbClr val="B22222"/>
                </a:solidFill>
                <a:latin typeface="Consolas" panose="020B0609020204030204" pitchFamily="49" charset="0"/>
                <a:ea typeface="Calibri" panose="020F0502020204030204" pitchFamily="34" charset="0"/>
                <a:cs typeface="Consolas" panose="020B0609020204030204" pitchFamily="49" charset="0"/>
              </a:rPr>
              <a:t> = %</a:t>
            </a:r>
            <a:r>
              <a:rPr lang="en-US" altLang="en-US" sz="1000" dirty="0" smtClean="0">
                <a:solidFill>
                  <a:srgbClr val="B22222"/>
                </a:solidFill>
                <a:latin typeface="Consolas" panose="020B0609020204030204" pitchFamily="49" charset="0"/>
                <a:ea typeface="Calibri" panose="020F0502020204030204" pitchFamily="34" charset="0"/>
                <a:cs typeface="Consolas" panose="020B0609020204030204" pitchFamily="49" charset="0"/>
              </a:rPr>
              <a:t>0</a:t>
            </a:r>
            <a:br>
              <a:rPr lang="en-US" altLang="en-US" sz="1000" dirty="0" smtClean="0">
                <a:solidFill>
                  <a:srgbClr val="B22222"/>
                </a:solidFill>
                <a:latin typeface="Consolas" panose="020B0609020204030204" pitchFamily="49" charset="0"/>
                <a:ea typeface="Calibri" panose="020F0502020204030204" pitchFamily="34" charset="0"/>
                <a:cs typeface="Consolas" panose="020B0609020204030204" pitchFamily="49" charset="0"/>
              </a:rPr>
            </a:br>
            <a:r>
              <a:rPr lang="en-US" altLang="en-US" sz="1000" dirty="0">
                <a:solidFill>
                  <a:srgbClr val="000000"/>
                </a:solidFill>
                <a:latin typeface="Consolas" panose="020B0609020204030204" pitchFamily="49" charset="0"/>
                <a:ea typeface="Calibri" panose="020F0502020204030204" pitchFamily="34" charset="0"/>
                <a:cs typeface="Consolas" panose="020B0609020204030204" pitchFamily="49" charset="0"/>
              </a:rPr>
              <a:t>  %3 = call i32 </a:t>
            </a:r>
            <a:r>
              <a:rPr lang="en-US" altLang="en-US" sz="10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Add(</a:t>
            </a:r>
            <a:r>
              <a:rPr lang="en-US" altLang="en-US" sz="10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Program.Num</a:t>
            </a:r>
            <a:r>
              <a:rPr lang="en-US" altLang="en-US" sz="10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altLang="en-US" sz="1000" dirty="0" err="1">
                <a:solidFill>
                  <a:srgbClr val="000000"/>
                </a:solidFill>
                <a:latin typeface="Consolas" panose="020B0609020204030204" pitchFamily="49" charset="0"/>
                <a:ea typeface="Calibri" panose="020F0502020204030204" pitchFamily="34" charset="0"/>
                <a:cs typeface="Consolas" panose="020B0609020204030204" pitchFamily="49" charset="0"/>
              </a:rPr>
              <a:t>addrspace</a:t>
            </a:r>
            <a:r>
              <a:rPr lang="en-US" altLang="en-US" sz="1000" dirty="0">
                <a:solidFill>
                  <a:srgbClr val="000000"/>
                </a:solidFill>
                <a:latin typeface="Consolas" panose="020B0609020204030204" pitchFamily="49" charset="0"/>
                <a:ea typeface="Calibri" panose="020F0502020204030204" pitchFamily="34" charset="0"/>
                <a:cs typeface="Consolas" panose="020B0609020204030204" pitchFamily="49" charset="0"/>
              </a:rPr>
              <a:t>(1)* %1, i32 2)  </a:t>
            </a:r>
            <a:r>
              <a:rPr lang="en-US" altLang="en-US" sz="10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r>
            <a:br>
              <a:rPr lang="en-US" altLang="en-US" sz="10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br>
            <a:r>
              <a:rPr lang="en-US" altLang="en-US" sz="10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ret </a:t>
            </a:r>
            <a:r>
              <a:rPr lang="en-US" altLang="en-US" sz="1000" dirty="0">
                <a:solidFill>
                  <a:srgbClr val="000000"/>
                </a:solidFill>
                <a:latin typeface="Consolas" panose="020B0609020204030204" pitchFamily="49" charset="0"/>
                <a:ea typeface="Calibri" panose="020F0502020204030204" pitchFamily="34" charset="0"/>
                <a:cs typeface="Consolas" panose="020B0609020204030204" pitchFamily="49" charset="0"/>
              </a:rPr>
              <a:t>i32 %</a:t>
            </a:r>
            <a:r>
              <a:rPr lang="en-US" altLang="en-US" sz="10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3</a:t>
            </a:r>
          </a:p>
          <a:p>
            <a:pPr lvl="0" eaLnBrk="0" fontAlgn="base" hangingPunct="0">
              <a:spcBef>
                <a:spcPct val="0"/>
              </a:spcBef>
              <a:spcAft>
                <a:spcPct val="0"/>
              </a:spcAft>
            </a:pPr>
            <a:r>
              <a:rPr lang="en-US" altLang="en-US" sz="10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ThrowNullRef</a:t>
            </a:r>
            <a:r>
              <a:rPr lang="en-US" altLang="en-US" sz="1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altLang="en-US" sz="1000" dirty="0">
                <a:solidFill>
                  <a:srgbClr val="B22222"/>
                </a:solidFill>
                <a:latin typeface="Consolas" panose="020B0609020204030204" pitchFamily="49" charset="0"/>
                <a:ea typeface="Calibri" panose="020F0502020204030204" pitchFamily="34" charset="0"/>
                <a:cs typeface="Consolas" panose="020B0609020204030204" pitchFamily="49" charset="0"/>
              </a:rPr>
              <a:t>; </a:t>
            </a:r>
            <a:r>
              <a:rPr lang="en-US" altLang="en-US" sz="1000" dirty="0" err="1">
                <a:solidFill>
                  <a:srgbClr val="B22222"/>
                </a:solidFill>
                <a:latin typeface="Consolas" panose="020B0609020204030204" pitchFamily="49" charset="0"/>
                <a:ea typeface="Calibri" panose="020F0502020204030204" pitchFamily="34" charset="0"/>
                <a:cs typeface="Consolas" panose="020B0609020204030204" pitchFamily="49" charset="0"/>
              </a:rPr>
              <a:t>preds</a:t>
            </a:r>
            <a:r>
              <a:rPr lang="en-US" altLang="en-US" sz="1000" dirty="0">
                <a:solidFill>
                  <a:srgbClr val="B22222"/>
                </a:solidFill>
                <a:latin typeface="Consolas" panose="020B0609020204030204" pitchFamily="49" charset="0"/>
                <a:ea typeface="Calibri" panose="020F0502020204030204" pitchFamily="34" charset="0"/>
                <a:cs typeface="Consolas" panose="020B0609020204030204" pitchFamily="49" charset="0"/>
              </a:rPr>
              <a:t> = %0</a:t>
            </a:r>
            <a:r>
              <a:rPr lang="en-US" altLang="en-US" sz="1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altLang="en-US" sz="10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r>
            <a:br>
              <a:rPr lang="en-US" altLang="en-US" sz="10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br>
            <a:r>
              <a:rPr lang="en-US" altLang="en-US" sz="10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call </a:t>
            </a:r>
            <a:r>
              <a:rPr lang="en-US" altLang="en-US" sz="1000" dirty="0">
                <a:solidFill>
                  <a:srgbClr val="000000"/>
                </a:solidFill>
                <a:latin typeface="Consolas" panose="020B0609020204030204" pitchFamily="49" charset="0"/>
                <a:ea typeface="Calibri" panose="020F0502020204030204" pitchFamily="34" charset="0"/>
                <a:cs typeface="Consolas" panose="020B0609020204030204" pitchFamily="49" charset="0"/>
              </a:rPr>
              <a:t>void </a:t>
            </a:r>
            <a:r>
              <a:rPr lang="en-US" altLang="en-US" sz="10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ThrowNullRef</a:t>
            </a:r>
            <a:r>
              <a:rPr lang="en-US" altLang="en-US" sz="10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p>
          <a:p>
            <a:pPr lvl="0" eaLnBrk="0" fontAlgn="base" hangingPunct="0">
              <a:spcBef>
                <a:spcPct val="0"/>
              </a:spcBef>
              <a:spcAft>
                <a:spcPct val="0"/>
              </a:spcAft>
            </a:pPr>
            <a:r>
              <a:rPr lang="en-US" altLang="en-US" sz="1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altLang="en-US" sz="10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unreachable</a:t>
            </a:r>
          </a:p>
          <a:p>
            <a:pPr lvl="0" eaLnBrk="0" fontAlgn="base" hangingPunct="0">
              <a:spcBef>
                <a:spcPct val="0"/>
              </a:spcBef>
              <a:spcAft>
                <a:spcPct val="0"/>
              </a:spcAft>
            </a:pPr>
            <a:r>
              <a:rPr lang="en-US" altLang="en-US" sz="1000" dirty="0">
                <a:solidFill>
                  <a:srgbClr val="000000"/>
                </a:solidFill>
                <a:latin typeface="Consolas" panose="020B0609020204030204" pitchFamily="49" charset="0"/>
                <a:cs typeface="Consolas" panose="020B0609020204030204" pitchFamily="49" charset="0"/>
              </a:rPr>
              <a:t>}</a:t>
            </a:r>
            <a:endParaRPr lang="en-US" altLang="en-US" sz="1000" dirty="0">
              <a:latin typeface="Consolas" panose="020B0609020204030204" pitchFamily="49" charset="0"/>
              <a:cs typeface="Consolas" panose="020B0609020204030204" pitchFamily="49" charset="0"/>
            </a:endParaRPr>
          </a:p>
        </p:txBody>
      </p:sp>
      <p:sp>
        <p:nvSpPr>
          <p:cNvPr id="9" name="TextBox 8"/>
          <p:cNvSpPr txBox="1"/>
          <p:nvPr/>
        </p:nvSpPr>
        <p:spPr>
          <a:xfrm>
            <a:off x="776654" y="5132717"/>
            <a:ext cx="8496742" cy="1200329"/>
          </a:xfrm>
          <a:prstGeom prst="rect">
            <a:avLst/>
          </a:prstGeom>
          <a:noFill/>
        </p:spPr>
        <p:txBody>
          <a:bodyPr wrap="square" rtlCol="0">
            <a:spAutoFit/>
          </a:bodyPr>
          <a:lstStyle/>
          <a:p>
            <a:r>
              <a:rPr lang="en-US" dirty="0" smtClean="0"/>
              <a:t>Statepoint insertion computes live set of GC refs at each call. Rewrites the call to a statepoint intrinsic that calls the original method and takes the GC refs as extra </a:t>
            </a:r>
            <a:r>
              <a:rPr lang="en-US" dirty="0" err="1" smtClean="0"/>
              <a:t>args</a:t>
            </a:r>
            <a:r>
              <a:rPr lang="en-US" dirty="0" smtClean="0"/>
              <a:t>.</a:t>
            </a:r>
          </a:p>
          <a:p>
            <a:endParaRPr lang="en-US" dirty="0"/>
          </a:p>
          <a:p>
            <a:r>
              <a:rPr lang="en-US" dirty="0" smtClean="0"/>
              <a:t>Return value and updated GC refs produced as result.</a:t>
            </a:r>
            <a:endParaRPr lang="en-US" dirty="0"/>
          </a:p>
        </p:txBody>
      </p:sp>
    </p:spTree>
    <p:extLst>
      <p:ext uri="{BB962C8B-B14F-4D97-AF65-F5344CB8AC3E}">
        <p14:creationId xmlns:p14="http://schemas.microsoft.com/office/powerpoint/2010/main" val="9861972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Statepoint Example (</a:t>
            </a:r>
            <a:r>
              <a:rPr lang="en-US" dirty="0" err="1" smtClean="0"/>
              <a:t>con’t</a:t>
            </a:r>
            <a:r>
              <a:rPr lang="en-US" dirty="0" smtClean="0"/>
              <a:t>)</a:t>
            </a:r>
            <a:endParaRPr lang="en-US" dirty="0"/>
          </a:p>
        </p:txBody>
      </p:sp>
      <p:sp>
        <p:nvSpPr>
          <p:cNvPr id="3" name="TextBox 2"/>
          <p:cNvSpPr txBox="1"/>
          <p:nvPr/>
        </p:nvSpPr>
        <p:spPr>
          <a:xfrm>
            <a:off x="838200" y="1605177"/>
            <a:ext cx="10876472" cy="1169551"/>
          </a:xfrm>
          <a:prstGeom prst="rect">
            <a:avLst/>
          </a:prstGeom>
          <a:noFill/>
        </p:spPr>
        <p:txBody>
          <a:bodyPr wrap="square" rtlCol="0">
            <a:spAutoFit/>
          </a:bodyPr>
          <a:lstStyle/>
          <a:p>
            <a:pPr lvl="0" eaLnBrk="0" fontAlgn="base" hangingPunct="0">
              <a:spcBef>
                <a:spcPct val="0"/>
              </a:spcBef>
              <a:spcAft>
                <a:spcPct val="0"/>
              </a:spcAft>
            </a:pPr>
            <a:endParaRPr lang="en-US" altLang="en-US" sz="10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lvl="0" eaLnBrk="0" fontAlgn="base" hangingPunct="0">
              <a:spcBef>
                <a:spcPct val="0"/>
              </a:spcBef>
              <a:spcAft>
                <a:spcPct val="0"/>
              </a:spcAft>
            </a:pPr>
            <a:r>
              <a:rPr lang="en-US" altLang="en-US" sz="1000" dirty="0" smtClean="0">
                <a:solidFill>
                  <a:srgbClr val="B22222"/>
                </a:solidFill>
                <a:latin typeface="Consolas" panose="020B0609020204030204" pitchFamily="49" charset="0"/>
                <a:ea typeface="Calibri" panose="020F0502020204030204" pitchFamily="34" charset="0"/>
                <a:cs typeface="Consolas" panose="020B0609020204030204" pitchFamily="49" charset="0"/>
              </a:rPr>
              <a:t>; </a:t>
            </a:r>
            <a:r>
              <a:rPr lang="en-US" altLang="en-US" sz="1000" dirty="0">
                <a:solidFill>
                  <a:srgbClr val="B22222"/>
                </a:solidFill>
                <a:latin typeface="Consolas" panose="020B0609020204030204" pitchFamily="49" charset="0"/>
                <a:ea typeface="Calibri" panose="020F0502020204030204" pitchFamily="34" charset="0"/>
                <a:cs typeface="Consolas" panose="020B0609020204030204" pitchFamily="49" charset="0"/>
              </a:rPr>
              <a:t>&lt;label&gt;:2                                       ; </a:t>
            </a:r>
            <a:r>
              <a:rPr lang="en-US" altLang="en-US" sz="1000" dirty="0" err="1">
                <a:solidFill>
                  <a:srgbClr val="B22222"/>
                </a:solidFill>
                <a:latin typeface="Consolas" panose="020B0609020204030204" pitchFamily="49" charset="0"/>
                <a:ea typeface="Calibri" panose="020F0502020204030204" pitchFamily="34" charset="0"/>
                <a:cs typeface="Consolas" panose="020B0609020204030204" pitchFamily="49" charset="0"/>
              </a:rPr>
              <a:t>preds</a:t>
            </a:r>
            <a:r>
              <a:rPr lang="en-US" altLang="en-US" sz="1000" dirty="0">
                <a:solidFill>
                  <a:srgbClr val="B22222"/>
                </a:solidFill>
                <a:latin typeface="Consolas" panose="020B0609020204030204" pitchFamily="49" charset="0"/>
                <a:ea typeface="Calibri" panose="020F0502020204030204" pitchFamily="34" charset="0"/>
                <a:cs typeface="Consolas" panose="020B0609020204030204" pitchFamily="49" charset="0"/>
              </a:rPr>
              <a:t> = %.split</a:t>
            </a:r>
            <a:r>
              <a:rPr lang="en-US" altLang="en-US" sz="1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altLang="en-US" sz="10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r>
            <a:br>
              <a:rPr lang="en-US" altLang="en-US" sz="10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br>
            <a:r>
              <a:rPr lang="en-US" altLang="en-US" sz="10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altLang="en-US" sz="1000" dirty="0" smtClean="0">
                <a:solidFill>
                  <a:schemeClr val="accent6">
                    <a:lumMod val="75000"/>
                  </a:schemeClr>
                </a:solidFill>
                <a:latin typeface="Consolas" panose="020B0609020204030204" pitchFamily="49" charset="0"/>
                <a:ea typeface="Calibri" panose="020F0502020204030204" pitchFamily="34" charset="0"/>
                <a:cs typeface="Consolas" panose="020B0609020204030204" pitchFamily="49" charset="0"/>
              </a:rPr>
              <a:t>%</a:t>
            </a:r>
            <a:r>
              <a:rPr lang="en-US" altLang="en-US" sz="1000" dirty="0">
                <a:solidFill>
                  <a:schemeClr val="accent6">
                    <a:lumMod val="75000"/>
                  </a:schemeClr>
                </a:solidFill>
                <a:latin typeface="Consolas" panose="020B0609020204030204" pitchFamily="49" charset="0"/>
                <a:ea typeface="Calibri" panose="020F0502020204030204" pitchFamily="34" charset="0"/>
                <a:cs typeface="Consolas" panose="020B0609020204030204" pitchFamily="49" charset="0"/>
              </a:rPr>
              <a:t>safepoint_token2 </a:t>
            </a:r>
            <a:r>
              <a:rPr lang="en-US" altLang="en-US" sz="1000" dirty="0">
                <a:solidFill>
                  <a:srgbClr val="000000"/>
                </a:solidFill>
                <a:latin typeface="Consolas" panose="020B0609020204030204" pitchFamily="49" charset="0"/>
                <a:ea typeface="Calibri" panose="020F0502020204030204" pitchFamily="34" charset="0"/>
                <a:cs typeface="Consolas" panose="020B0609020204030204" pitchFamily="49" charset="0"/>
              </a:rPr>
              <a:t>= call i32 (i32 (%</a:t>
            </a:r>
            <a:r>
              <a:rPr lang="en-US" altLang="en-US" sz="1000" dirty="0" err="1">
                <a:solidFill>
                  <a:srgbClr val="000000"/>
                </a:solidFill>
                <a:latin typeface="Consolas" panose="020B0609020204030204" pitchFamily="49" charset="0"/>
                <a:ea typeface="Calibri" panose="020F0502020204030204" pitchFamily="34" charset="0"/>
                <a:cs typeface="Consolas" panose="020B0609020204030204" pitchFamily="49" charset="0"/>
              </a:rPr>
              <a:t>Program.Num</a:t>
            </a:r>
            <a:r>
              <a:rPr lang="en-US" altLang="en-US" sz="1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altLang="en-US" sz="1000" dirty="0" err="1">
                <a:solidFill>
                  <a:srgbClr val="000000"/>
                </a:solidFill>
                <a:latin typeface="Consolas" panose="020B0609020204030204" pitchFamily="49" charset="0"/>
                <a:ea typeface="Calibri" panose="020F0502020204030204" pitchFamily="34" charset="0"/>
                <a:cs typeface="Consolas" panose="020B0609020204030204" pitchFamily="49" charset="0"/>
              </a:rPr>
              <a:t>addrspace</a:t>
            </a:r>
            <a:r>
              <a:rPr lang="en-US" altLang="en-US" sz="1000" dirty="0">
                <a:solidFill>
                  <a:srgbClr val="000000"/>
                </a:solidFill>
                <a:latin typeface="Consolas" panose="020B0609020204030204" pitchFamily="49" charset="0"/>
                <a:ea typeface="Calibri" panose="020F0502020204030204" pitchFamily="34" charset="0"/>
                <a:cs typeface="Consolas" panose="020B0609020204030204" pitchFamily="49" charset="0"/>
              </a:rPr>
              <a:t>(1)*, i32)*, i32, i32, ...)* </a:t>
            </a:r>
            <a:r>
              <a:rPr lang="en-US" altLang="en-US" sz="1000" dirty="0">
                <a:solidFill>
                  <a:srgbClr val="0070C0"/>
                </a:solidFill>
                <a:latin typeface="Consolas" panose="020B0609020204030204" pitchFamily="49" charset="0"/>
                <a:ea typeface="Calibri" panose="020F0502020204030204" pitchFamily="34" charset="0"/>
                <a:cs typeface="Consolas" panose="020B0609020204030204" pitchFamily="49" charset="0"/>
              </a:rPr>
              <a:t>@</a:t>
            </a:r>
            <a:r>
              <a:rPr lang="en-US" altLang="en-US" sz="1000" dirty="0" smtClean="0">
                <a:solidFill>
                  <a:srgbClr val="0070C0"/>
                </a:solidFill>
                <a:latin typeface="Consolas" panose="020B0609020204030204" pitchFamily="49" charset="0"/>
                <a:ea typeface="Calibri" panose="020F0502020204030204" pitchFamily="34" charset="0"/>
                <a:cs typeface="Consolas" panose="020B0609020204030204" pitchFamily="49" charset="0"/>
              </a:rPr>
              <a:t>llvm.experimental.gc.statepoint.p0f_i32p1Program.Numi32f</a:t>
            </a:r>
            <a:br>
              <a:rPr lang="en-US" altLang="en-US" sz="1000" dirty="0" smtClean="0">
                <a:solidFill>
                  <a:srgbClr val="0070C0"/>
                </a:solidFill>
                <a:latin typeface="Consolas" panose="020B0609020204030204" pitchFamily="49" charset="0"/>
                <a:ea typeface="Calibri" panose="020F0502020204030204" pitchFamily="34" charset="0"/>
                <a:cs typeface="Consolas" panose="020B0609020204030204" pitchFamily="49" charset="0"/>
              </a:rPr>
            </a:br>
            <a:r>
              <a:rPr lang="en-US" altLang="en-US" sz="1000" dirty="0" smtClean="0">
                <a:solidFill>
                  <a:srgbClr val="0070C0"/>
                </a:solidFill>
                <a:latin typeface="Consolas" panose="020B0609020204030204" pitchFamily="49" charset="0"/>
                <a:ea typeface="Calibri" panose="020F0502020204030204" pitchFamily="34" charset="0"/>
                <a:cs typeface="Consolas" panose="020B0609020204030204" pitchFamily="49" charset="0"/>
              </a:rPr>
              <a:t>     </a:t>
            </a:r>
            <a:r>
              <a:rPr lang="en-US" altLang="en-US" sz="10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(i32 </a:t>
            </a:r>
            <a:r>
              <a:rPr lang="en-US" altLang="en-US" sz="1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altLang="en-US" sz="1000" dirty="0" err="1">
                <a:solidFill>
                  <a:srgbClr val="000000"/>
                </a:solidFill>
                <a:latin typeface="Consolas" panose="020B0609020204030204" pitchFamily="49" charset="0"/>
                <a:ea typeface="Calibri" panose="020F0502020204030204" pitchFamily="34" charset="0"/>
                <a:cs typeface="Consolas" panose="020B0609020204030204" pitchFamily="49" charset="0"/>
              </a:rPr>
              <a:t>Program.Num</a:t>
            </a:r>
            <a:r>
              <a:rPr lang="en-US" altLang="en-US" sz="1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altLang="en-US" sz="1000" dirty="0" err="1">
                <a:solidFill>
                  <a:srgbClr val="000000"/>
                </a:solidFill>
                <a:latin typeface="Consolas" panose="020B0609020204030204" pitchFamily="49" charset="0"/>
                <a:ea typeface="Calibri" panose="020F0502020204030204" pitchFamily="34" charset="0"/>
                <a:cs typeface="Consolas" panose="020B0609020204030204" pitchFamily="49" charset="0"/>
              </a:rPr>
              <a:t>addrspace</a:t>
            </a:r>
            <a:r>
              <a:rPr lang="en-US" altLang="en-US" sz="1000" dirty="0">
                <a:solidFill>
                  <a:srgbClr val="000000"/>
                </a:solidFill>
                <a:latin typeface="Consolas" panose="020B0609020204030204" pitchFamily="49" charset="0"/>
                <a:ea typeface="Calibri" panose="020F0502020204030204" pitchFamily="34" charset="0"/>
                <a:cs typeface="Consolas" panose="020B0609020204030204" pitchFamily="49" charset="0"/>
              </a:rPr>
              <a:t>(1)*, i32)* </a:t>
            </a:r>
            <a:r>
              <a:rPr lang="en-US" altLang="en-US" sz="10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Add</a:t>
            </a:r>
            <a:r>
              <a:rPr lang="en-US" altLang="en-US" sz="10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altLang="en-US" sz="1000" dirty="0">
                <a:solidFill>
                  <a:srgbClr val="000000"/>
                </a:solidFill>
                <a:latin typeface="Consolas" panose="020B0609020204030204" pitchFamily="49" charset="0"/>
                <a:ea typeface="Calibri" panose="020F0502020204030204" pitchFamily="34" charset="0"/>
                <a:cs typeface="Consolas" panose="020B0609020204030204" pitchFamily="49" charset="0"/>
              </a:rPr>
              <a:t>i32 2, i32 0, </a:t>
            </a:r>
            <a:r>
              <a:rPr lang="en-US" altLang="en-US" sz="1000" dirty="0">
                <a:solidFill>
                  <a:srgbClr val="00B050"/>
                </a:solidFill>
                <a:latin typeface="Consolas" panose="020B0609020204030204" pitchFamily="49" charset="0"/>
                <a:ea typeface="Calibri" panose="020F0502020204030204" pitchFamily="34" charset="0"/>
                <a:cs typeface="Consolas" panose="020B0609020204030204" pitchFamily="49" charset="0"/>
              </a:rPr>
              <a:t>%</a:t>
            </a:r>
            <a:r>
              <a:rPr lang="en-US" altLang="en-US" sz="1000" dirty="0" err="1">
                <a:solidFill>
                  <a:srgbClr val="00B050"/>
                </a:solidFill>
                <a:latin typeface="Consolas" panose="020B0609020204030204" pitchFamily="49" charset="0"/>
                <a:ea typeface="Calibri" panose="020F0502020204030204" pitchFamily="34" charset="0"/>
                <a:cs typeface="Consolas" panose="020B0609020204030204" pitchFamily="49" charset="0"/>
              </a:rPr>
              <a:t>Program.Num</a:t>
            </a:r>
            <a:r>
              <a:rPr lang="en-US" altLang="en-US" sz="1000" dirty="0">
                <a:solidFill>
                  <a:srgbClr val="00B050"/>
                </a:solidFill>
                <a:latin typeface="Consolas" panose="020B0609020204030204" pitchFamily="49" charset="0"/>
                <a:ea typeface="Calibri" panose="020F0502020204030204" pitchFamily="34" charset="0"/>
                <a:cs typeface="Consolas" panose="020B0609020204030204" pitchFamily="49" charset="0"/>
              </a:rPr>
              <a:t> </a:t>
            </a:r>
            <a:r>
              <a:rPr lang="en-US" altLang="en-US" sz="1000" dirty="0" err="1">
                <a:solidFill>
                  <a:srgbClr val="00B050"/>
                </a:solidFill>
                <a:latin typeface="Consolas" panose="020B0609020204030204" pitchFamily="49" charset="0"/>
                <a:ea typeface="Calibri" panose="020F0502020204030204" pitchFamily="34" charset="0"/>
                <a:cs typeface="Consolas" panose="020B0609020204030204" pitchFamily="49" charset="0"/>
              </a:rPr>
              <a:t>addrspace</a:t>
            </a:r>
            <a:r>
              <a:rPr lang="en-US" altLang="en-US" sz="1000" dirty="0">
                <a:solidFill>
                  <a:srgbClr val="00B050"/>
                </a:solidFill>
                <a:latin typeface="Consolas" panose="020B0609020204030204" pitchFamily="49" charset="0"/>
                <a:ea typeface="Calibri" panose="020F0502020204030204" pitchFamily="34" charset="0"/>
                <a:cs typeface="Consolas" panose="020B0609020204030204" pitchFamily="49" charset="0"/>
              </a:rPr>
              <a:t>(1)* %1</a:t>
            </a:r>
            <a:r>
              <a:rPr lang="en-US" altLang="en-US" sz="1000" dirty="0">
                <a:solidFill>
                  <a:srgbClr val="000000"/>
                </a:solidFill>
                <a:latin typeface="Consolas" panose="020B0609020204030204" pitchFamily="49" charset="0"/>
                <a:ea typeface="Calibri" panose="020F0502020204030204" pitchFamily="34" charset="0"/>
                <a:cs typeface="Consolas" panose="020B0609020204030204" pitchFamily="49" charset="0"/>
              </a:rPr>
              <a:t>, i32 2, i32 </a:t>
            </a:r>
            <a:r>
              <a:rPr lang="en-US" altLang="en-US" sz="10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0, </a:t>
            </a:r>
            <a:r>
              <a:rPr lang="en-US" altLang="en-US" sz="1000" b="1" dirty="0">
                <a:solidFill>
                  <a:srgbClr val="00B050"/>
                </a:solidFill>
                <a:latin typeface="Consolas" panose="020B0609020204030204" pitchFamily="49" charset="0"/>
                <a:ea typeface="Calibri" panose="020F0502020204030204" pitchFamily="34" charset="0"/>
                <a:cs typeface="Consolas" panose="020B0609020204030204" pitchFamily="49" charset="0"/>
              </a:rPr>
              <a:t>%</a:t>
            </a:r>
            <a:r>
              <a:rPr lang="en-US" altLang="en-US" sz="1000" b="1" dirty="0" err="1">
                <a:solidFill>
                  <a:srgbClr val="00B050"/>
                </a:solidFill>
                <a:latin typeface="Consolas" panose="020B0609020204030204" pitchFamily="49" charset="0"/>
                <a:ea typeface="Calibri" panose="020F0502020204030204" pitchFamily="34" charset="0"/>
                <a:cs typeface="Consolas" panose="020B0609020204030204" pitchFamily="49" charset="0"/>
              </a:rPr>
              <a:t>Program.Num</a:t>
            </a:r>
            <a:r>
              <a:rPr lang="en-US" altLang="en-US" sz="1000" b="1" dirty="0">
                <a:solidFill>
                  <a:srgbClr val="00B050"/>
                </a:solidFill>
                <a:latin typeface="Consolas" panose="020B0609020204030204" pitchFamily="49" charset="0"/>
                <a:ea typeface="Calibri" panose="020F0502020204030204" pitchFamily="34" charset="0"/>
                <a:cs typeface="Consolas" panose="020B0609020204030204" pitchFamily="49" charset="0"/>
              </a:rPr>
              <a:t> </a:t>
            </a:r>
            <a:r>
              <a:rPr lang="en-US" altLang="en-US" sz="1000" b="1" dirty="0" err="1">
                <a:solidFill>
                  <a:srgbClr val="00B050"/>
                </a:solidFill>
                <a:latin typeface="Consolas" panose="020B0609020204030204" pitchFamily="49" charset="0"/>
                <a:ea typeface="Calibri" panose="020F0502020204030204" pitchFamily="34" charset="0"/>
                <a:cs typeface="Consolas" panose="020B0609020204030204" pitchFamily="49" charset="0"/>
              </a:rPr>
              <a:t>addrspace</a:t>
            </a:r>
            <a:r>
              <a:rPr lang="en-US" altLang="en-US" sz="1000" b="1" dirty="0">
                <a:solidFill>
                  <a:srgbClr val="00B050"/>
                </a:solidFill>
                <a:latin typeface="Consolas" panose="020B0609020204030204" pitchFamily="49" charset="0"/>
                <a:ea typeface="Calibri" panose="020F0502020204030204" pitchFamily="34" charset="0"/>
                <a:cs typeface="Consolas" panose="020B0609020204030204" pitchFamily="49" charset="0"/>
              </a:rPr>
              <a:t>(1)* %1</a:t>
            </a:r>
            <a:r>
              <a:rPr lang="en-US" altLang="en-US" sz="10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altLang="en-US" sz="1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altLang="en-US" sz="10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r>
            <a:br>
              <a:rPr lang="en-US" altLang="en-US" sz="10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br>
            <a:r>
              <a:rPr lang="en-US" altLang="en-US" sz="10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altLang="en-US" sz="1000" dirty="0">
                <a:solidFill>
                  <a:srgbClr val="000000"/>
                </a:solidFill>
                <a:latin typeface="Consolas" panose="020B0609020204030204" pitchFamily="49" charset="0"/>
                <a:ea typeface="Calibri" panose="020F0502020204030204" pitchFamily="34" charset="0"/>
                <a:cs typeface="Consolas" panose="020B0609020204030204" pitchFamily="49" charset="0"/>
              </a:rPr>
              <a:t>3 = call i32 @llvm.experimental.gc.result.i32(i32 </a:t>
            </a:r>
            <a:r>
              <a:rPr lang="en-US" altLang="en-US" sz="1000" dirty="0">
                <a:solidFill>
                  <a:schemeClr val="accent6">
                    <a:lumMod val="75000"/>
                  </a:schemeClr>
                </a:solidFill>
                <a:latin typeface="Consolas" panose="020B0609020204030204" pitchFamily="49" charset="0"/>
                <a:ea typeface="Calibri" panose="020F0502020204030204" pitchFamily="34" charset="0"/>
                <a:cs typeface="Consolas" panose="020B0609020204030204" pitchFamily="49" charset="0"/>
              </a:rPr>
              <a:t>%safepoint_token2</a:t>
            </a:r>
            <a:r>
              <a:rPr lang="en-US" altLang="en-US" sz="1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altLang="en-US" sz="10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r>
            <a:br>
              <a:rPr lang="en-US" altLang="en-US" sz="10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br>
            <a:r>
              <a:rPr lang="en-US" altLang="en-US" sz="10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ret </a:t>
            </a:r>
            <a:r>
              <a:rPr lang="en-US" altLang="en-US" sz="1000" dirty="0">
                <a:solidFill>
                  <a:srgbClr val="000000"/>
                </a:solidFill>
                <a:latin typeface="Consolas" panose="020B0609020204030204" pitchFamily="49" charset="0"/>
                <a:ea typeface="Calibri" panose="020F0502020204030204" pitchFamily="34" charset="0"/>
                <a:cs typeface="Consolas" panose="020B0609020204030204" pitchFamily="49" charset="0"/>
              </a:rPr>
              <a:t>i32 %</a:t>
            </a:r>
            <a:r>
              <a:rPr lang="en-US" altLang="en-US" sz="10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3</a:t>
            </a:r>
          </a:p>
          <a:p>
            <a:pPr lvl="0" eaLnBrk="0" fontAlgn="base" hangingPunct="0">
              <a:spcBef>
                <a:spcPct val="0"/>
              </a:spcBef>
              <a:spcAft>
                <a:spcPct val="0"/>
              </a:spcAft>
            </a:pPr>
            <a:endParaRPr lang="en-US" altLang="en-US" sz="1000" dirty="0" smtClean="0">
              <a:solidFill>
                <a:srgbClr val="000000"/>
              </a:solidFill>
              <a:latin typeface="Consolas" panose="020B0609020204030204" pitchFamily="49" charset="0"/>
              <a:ea typeface="Calibri" panose="020F0502020204030204" pitchFamily="34" charset="0"/>
              <a:cs typeface="Consolas" panose="020B0609020204030204" pitchFamily="49" charset="0"/>
            </a:endParaRPr>
          </a:p>
        </p:txBody>
      </p:sp>
      <p:sp>
        <p:nvSpPr>
          <p:cNvPr id="5" name="TextBox 4"/>
          <p:cNvSpPr txBox="1"/>
          <p:nvPr/>
        </p:nvSpPr>
        <p:spPr>
          <a:xfrm>
            <a:off x="838200" y="2846094"/>
            <a:ext cx="6847936" cy="1477328"/>
          </a:xfrm>
          <a:prstGeom prst="rect">
            <a:avLst/>
          </a:prstGeom>
          <a:noFill/>
        </p:spPr>
        <p:txBody>
          <a:bodyPr wrap="square" rtlCol="0">
            <a:spAutoFit/>
          </a:bodyPr>
          <a:lstStyle/>
          <a:p>
            <a:r>
              <a:rPr lang="en-US" dirty="0" smtClean="0"/>
              <a:t>The first %1 is the call argument this pointer; the second is the GC reference live into the call.</a:t>
            </a:r>
          </a:p>
          <a:p>
            <a:endParaRPr lang="en-US" dirty="0" smtClean="0"/>
          </a:p>
          <a:p>
            <a:r>
              <a:rPr lang="en-US" dirty="0" smtClean="0"/>
              <a:t>Then a rewriting pass makes the potential GC update of %1 explicit. Any downstream uses of %1 will now use %3 instead.</a:t>
            </a:r>
            <a:endParaRPr lang="en-US" dirty="0"/>
          </a:p>
        </p:txBody>
      </p:sp>
      <p:sp>
        <p:nvSpPr>
          <p:cNvPr id="6" name="TextBox 5"/>
          <p:cNvSpPr txBox="1"/>
          <p:nvPr/>
        </p:nvSpPr>
        <p:spPr>
          <a:xfrm>
            <a:off x="838200" y="4542118"/>
            <a:ext cx="10450016" cy="1015663"/>
          </a:xfrm>
          <a:prstGeom prst="rect">
            <a:avLst/>
          </a:prstGeom>
          <a:noFill/>
        </p:spPr>
        <p:txBody>
          <a:bodyPr wrap="square" rtlCol="0">
            <a:spAutoFit/>
          </a:bodyPr>
          <a:lstStyle/>
          <a:p>
            <a:pPr lvl="0" eaLnBrk="0" fontAlgn="base" hangingPunct="0">
              <a:spcBef>
                <a:spcPct val="0"/>
              </a:spcBef>
              <a:spcAft>
                <a:spcPct val="0"/>
              </a:spcAft>
            </a:pPr>
            <a:r>
              <a:rPr lang="en-US" altLang="en-US" sz="1000" dirty="0">
                <a:solidFill>
                  <a:srgbClr val="B22222"/>
                </a:solidFill>
                <a:latin typeface="Consolas" panose="020B0609020204030204" pitchFamily="49" charset="0"/>
                <a:ea typeface="Calibri" panose="020F0502020204030204" pitchFamily="34" charset="0"/>
                <a:cs typeface="Consolas" panose="020B0609020204030204" pitchFamily="49" charset="0"/>
              </a:rPr>
              <a:t>; &lt;label&gt;:2                                       ; </a:t>
            </a:r>
            <a:r>
              <a:rPr lang="en-US" altLang="en-US" sz="1000" dirty="0" err="1">
                <a:solidFill>
                  <a:srgbClr val="B22222"/>
                </a:solidFill>
                <a:latin typeface="Consolas" panose="020B0609020204030204" pitchFamily="49" charset="0"/>
                <a:ea typeface="Calibri" panose="020F0502020204030204" pitchFamily="34" charset="0"/>
                <a:cs typeface="Consolas" panose="020B0609020204030204" pitchFamily="49" charset="0"/>
              </a:rPr>
              <a:t>preds</a:t>
            </a:r>
            <a:r>
              <a:rPr lang="en-US" altLang="en-US" sz="1000" dirty="0">
                <a:solidFill>
                  <a:srgbClr val="B22222"/>
                </a:solidFill>
                <a:latin typeface="Consolas" panose="020B0609020204030204" pitchFamily="49" charset="0"/>
                <a:ea typeface="Calibri" panose="020F0502020204030204" pitchFamily="34" charset="0"/>
                <a:cs typeface="Consolas" panose="020B0609020204030204" pitchFamily="49" charset="0"/>
              </a:rPr>
              <a:t> = %.split</a:t>
            </a:r>
            <a:r>
              <a:rPr lang="en-US" altLang="en-US" sz="1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altLang="en-US" sz="10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r>
            <a:br>
              <a:rPr lang="en-US" altLang="en-US" sz="10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br>
            <a:r>
              <a:rPr lang="en-US" altLang="en-US" sz="10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altLang="en-US" sz="1000" dirty="0" smtClean="0">
                <a:solidFill>
                  <a:schemeClr val="accent6">
                    <a:lumMod val="75000"/>
                  </a:schemeClr>
                </a:solidFill>
                <a:latin typeface="Consolas" panose="020B0609020204030204" pitchFamily="49" charset="0"/>
                <a:ea typeface="Calibri" panose="020F0502020204030204" pitchFamily="34" charset="0"/>
                <a:cs typeface="Consolas" panose="020B0609020204030204" pitchFamily="49" charset="0"/>
              </a:rPr>
              <a:t>%</a:t>
            </a:r>
            <a:r>
              <a:rPr lang="en-US" altLang="en-US" sz="1000" dirty="0">
                <a:solidFill>
                  <a:schemeClr val="accent6">
                    <a:lumMod val="75000"/>
                  </a:schemeClr>
                </a:solidFill>
                <a:latin typeface="Consolas" panose="020B0609020204030204" pitchFamily="49" charset="0"/>
                <a:ea typeface="Calibri" panose="020F0502020204030204" pitchFamily="34" charset="0"/>
                <a:cs typeface="Consolas" panose="020B0609020204030204" pitchFamily="49" charset="0"/>
              </a:rPr>
              <a:t>safepoint_token2 </a:t>
            </a:r>
            <a:r>
              <a:rPr lang="en-US" altLang="en-US" sz="1000" dirty="0">
                <a:solidFill>
                  <a:srgbClr val="000000"/>
                </a:solidFill>
                <a:latin typeface="Consolas" panose="020B0609020204030204" pitchFamily="49" charset="0"/>
                <a:ea typeface="Calibri" panose="020F0502020204030204" pitchFamily="34" charset="0"/>
                <a:cs typeface="Consolas" panose="020B0609020204030204" pitchFamily="49" charset="0"/>
              </a:rPr>
              <a:t>= call i32 (i32 (%</a:t>
            </a:r>
            <a:r>
              <a:rPr lang="en-US" altLang="en-US" sz="1000" dirty="0" err="1">
                <a:solidFill>
                  <a:srgbClr val="000000"/>
                </a:solidFill>
                <a:latin typeface="Consolas" panose="020B0609020204030204" pitchFamily="49" charset="0"/>
                <a:ea typeface="Calibri" panose="020F0502020204030204" pitchFamily="34" charset="0"/>
                <a:cs typeface="Consolas" panose="020B0609020204030204" pitchFamily="49" charset="0"/>
              </a:rPr>
              <a:t>Program.Num</a:t>
            </a:r>
            <a:r>
              <a:rPr lang="en-US" altLang="en-US" sz="1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altLang="en-US" sz="1000" dirty="0" err="1">
                <a:solidFill>
                  <a:srgbClr val="000000"/>
                </a:solidFill>
                <a:latin typeface="Consolas" panose="020B0609020204030204" pitchFamily="49" charset="0"/>
                <a:ea typeface="Calibri" panose="020F0502020204030204" pitchFamily="34" charset="0"/>
                <a:cs typeface="Consolas" panose="020B0609020204030204" pitchFamily="49" charset="0"/>
              </a:rPr>
              <a:t>addrspace</a:t>
            </a:r>
            <a:r>
              <a:rPr lang="en-US" altLang="en-US" sz="1000" dirty="0">
                <a:solidFill>
                  <a:srgbClr val="000000"/>
                </a:solidFill>
                <a:latin typeface="Consolas" panose="020B0609020204030204" pitchFamily="49" charset="0"/>
                <a:ea typeface="Calibri" panose="020F0502020204030204" pitchFamily="34" charset="0"/>
                <a:cs typeface="Consolas" panose="020B0609020204030204" pitchFamily="49" charset="0"/>
              </a:rPr>
              <a:t>(1)*, i32)*, i32, i32, ...)* </a:t>
            </a:r>
            <a:r>
              <a:rPr lang="en-US" altLang="en-US" sz="1000" dirty="0">
                <a:solidFill>
                  <a:srgbClr val="0070C0"/>
                </a:solidFill>
                <a:latin typeface="Consolas" panose="020B0609020204030204" pitchFamily="49" charset="0"/>
                <a:ea typeface="Calibri" panose="020F0502020204030204" pitchFamily="34" charset="0"/>
                <a:cs typeface="Consolas" panose="020B0609020204030204" pitchFamily="49" charset="0"/>
              </a:rPr>
              <a:t>@</a:t>
            </a:r>
            <a:r>
              <a:rPr lang="en-US" altLang="en-US" sz="1000" dirty="0" smtClean="0">
                <a:solidFill>
                  <a:srgbClr val="0070C0"/>
                </a:solidFill>
                <a:latin typeface="Consolas" panose="020B0609020204030204" pitchFamily="49" charset="0"/>
                <a:ea typeface="Calibri" panose="020F0502020204030204" pitchFamily="34" charset="0"/>
                <a:cs typeface="Consolas" panose="020B0609020204030204" pitchFamily="49" charset="0"/>
              </a:rPr>
              <a:t>llvm.experimental.gc.statepoint.p0f_i32p1Program.Numi32f</a:t>
            </a:r>
            <a:r>
              <a:rPr lang="en-US" altLang="en-US" sz="10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r>
            <a:br>
              <a:rPr lang="en-US" altLang="en-US" sz="10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br>
            <a:r>
              <a:rPr lang="en-US" altLang="en-US" sz="10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altLang="en-US" sz="1000" dirty="0">
                <a:solidFill>
                  <a:srgbClr val="000000"/>
                </a:solidFill>
                <a:latin typeface="Consolas" panose="020B0609020204030204" pitchFamily="49" charset="0"/>
                <a:ea typeface="Calibri" panose="020F0502020204030204" pitchFamily="34" charset="0"/>
                <a:cs typeface="Consolas" panose="020B0609020204030204" pitchFamily="49" charset="0"/>
              </a:rPr>
              <a:t>i32 (%</a:t>
            </a:r>
            <a:r>
              <a:rPr lang="en-US" altLang="en-US" sz="1000" dirty="0" err="1">
                <a:solidFill>
                  <a:srgbClr val="000000"/>
                </a:solidFill>
                <a:latin typeface="Consolas" panose="020B0609020204030204" pitchFamily="49" charset="0"/>
                <a:ea typeface="Calibri" panose="020F0502020204030204" pitchFamily="34" charset="0"/>
                <a:cs typeface="Consolas" panose="020B0609020204030204" pitchFamily="49" charset="0"/>
              </a:rPr>
              <a:t>Program.Num</a:t>
            </a:r>
            <a:r>
              <a:rPr lang="en-US" altLang="en-US" sz="1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altLang="en-US" sz="1000" dirty="0" err="1">
                <a:solidFill>
                  <a:srgbClr val="000000"/>
                </a:solidFill>
                <a:latin typeface="Consolas" panose="020B0609020204030204" pitchFamily="49" charset="0"/>
                <a:ea typeface="Calibri" panose="020F0502020204030204" pitchFamily="34" charset="0"/>
                <a:cs typeface="Consolas" panose="020B0609020204030204" pitchFamily="49" charset="0"/>
              </a:rPr>
              <a:t>addrspace</a:t>
            </a:r>
            <a:r>
              <a:rPr lang="en-US" altLang="en-US" sz="1000" dirty="0">
                <a:solidFill>
                  <a:srgbClr val="000000"/>
                </a:solidFill>
                <a:latin typeface="Consolas" panose="020B0609020204030204" pitchFamily="49" charset="0"/>
                <a:ea typeface="Calibri" panose="020F0502020204030204" pitchFamily="34" charset="0"/>
                <a:cs typeface="Consolas" panose="020B0609020204030204" pitchFamily="49" charset="0"/>
              </a:rPr>
              <a:t>(1)*, i32)* </a:t>
            </a:r>
            <a:r>
              <a:rPr lang="en-US" altLang="en-US" sz="10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Add</a:t>
            </a:r>
            <a:r>
              <a:rPr lang="en-US" altLang="en-US" sz="10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altLang="en-US" sz="1000" dirty="0">
                <a:solidFill>
                  <a:srgbClr val="000000"/>
                </a:solidFill>
                <a:latin typeface="Consolas" panose="020B0609020204030204" pitchFamily="49" charset="0"/>
                <a:ea typeface="Calibri" panose="020F0502020204030204" pitchFamily="34" charset="0"/>
                <a:cs typeface="Consolas" panose="020B0609020204030204" pitchFamily="49" charset="0"/>
              </a:rPr>
              <a:t>i32 2, i32 0, </a:t>
            </a:r>
            <a:r>
              <a:rPr lang="en-US" altLang="en-US" sz="1000" dirty="0">
                <a:solidFill>
                  <a:srgbClr val="00B050"/>
                </a:solidFill>
                <a:latin typeface="Consolas" panose="020B0609020204030204" pitchFamily="49" charset="0"/>
                <a:ea typeface="Calibri" panose="020F0502020204030204" pitchFamily="34" charset="0"/>
                <a:cs typeface="Consolas" panose="020B0609020204030204" pitchFamily="49" charset="0"/>
              </a:rPr>
              <a:t>%</a:t>
            </a:r>
            <a:r>
              <a:rPr lang="en-US" altLang="en-US" sz="1000" dirty="0" err="1">
                <a:solidFill>
                  <a:srgbClr val="00B050"/>
                </a:solidFill>
                <a:latin typeface="Consolas" panose="020B0609020204030204" pitchFamily="49" charset="0"/>
                <a:ea typeface="Calibri" panose="020F0502020204030204" pitchFamily="34" charset="0"/>
                <a:cs typeface="Consolas" panose="020B0609020204030204" pitchFamily="49" charset="0"/>
              </a:rPr>
              <a:t>Program.Num</a:t>
            </a:r>
            <a:r>
              <a:rPr lang="en-US" altLang="en-US" sz="1000" dirty="0">
                <a:solidFill>
                  <a:srgbClr val="00B050"/>
                </a:solidFill>
                <a:latin typeface="Consolas" panose="020B0609020204030204" pitchFamily="49" charset="0"/>
                <a:ea typeface="Calibri" panose="020F0502020204030204" pitchFamily="34" charset="0"/>
                <a:cs typeface="Consolas" panose="020B0609020204030204" pitchFamily="49" charset="0"/>
              </a:rPr>
              <a:t> </a:t>
            </a:r>
            <a:r>
              <a:rPr lang="en-US" altLang="en-US" sz="1000" dirty="0" err="1">
                <a:solidFill>
                  <a:srgbClr val="00B050"/>
                </a:solidFill>
                <a:latin typeface="Consolas" panose="020B0609020204030204" pitchFamily="49" charset="0"/>
                <a:ea typeface="Calibri" panose="020F0502020204030204" pitchFamily="34" charset="0"/>
                <a:cs typeface="Consolas" panose="020B0609020204030204" pitchFamily="49" charset="0"/>
              </a:rPr>
              <a:t>addrspace</a:t>
            </a:r>
            <a:r>
              <a:rPr lang="en-US" altLang="en-US" sz="1000" dirty="0">
                <a:solidFill>
                  <a:srgbClr val="00B050"/>
                </a:solidFill>
                <a:latin typeface="Consolas" panose="020B0609020204030204" pitchFamily="49" charset="0"/>
                <a:ea typeface="Calibri" panose="020F0502020204030204" pitchFamily="34" charset="0"/>
                <a:cs typeface="Consolas" panose="020B0609020204030204" pitchFamily="49" charset="0"/>
              </a:rPr>
              <a:t>(1)* %1</a:t>
            </a:r>
            <a:r>
              <a:rPr lang="en-US" altLang="en-US" sz="1000" dirty="0">
                <a:solidFill>
                  <a:srgbClr val="000000"/>
                </a:solidFill>
                <a:latin typeface="Consolas" panose="020B0609020204030204" pitchFamily="49" charset="0"/>
                <a:ea typeface="Calibri" panose="020F0502020204030204" pitchFamily="34" charset="0"/>
                <a:cs typeface="Consolas" panose="020B0609020204030204" pitchFamily="49" charset="0"/>
              </a:rPr>
              <a:t>, i32 2, i32 0, </a:t>
            </a:r>
            <a:r>
              <a:rPr lang="en-US" altLang="en-US" sz="1000" b="1" dirty="0">
                <a:solidFill>
                  <a:srgbClr val="00B050"/>
                </a:solidFill>
                <a:latin typeface="Consolas" panose="020B0609020204030204" pitchFamily="49" charset="0"/>
                <a:ea typeface="Calibri" panose="020F0502020204030204" pitchFamily="34" charset="0"/>
                <a:cs typeface="Consolas" panose="020B0609020204030204" pitchFamily="49" charset="0"/>
              </a:rPr>
              <a:t>%</a:t>
            </a:r>
            <a:r>
              <a:rPr lang="en-US" altLang="en-US" sz="1000" b="1" dirty="0" err="1">
                <a:solidFill>
                  <a:srgbClr val="00B050"/>
                </a:solidFill>
                <a:latin typeface="Consolas" panose="020B0609020204030204" pitchFamily="49" charset="0"/>
                <a:ea typeface="Calibri" panose="020F0502020204030204" pitchFamily="34" charset="0"/>
                <a:cs typeface="Consolas" panose="020B0609020204030204" pitchFamily="49" charset="0"/>
              </a:rPr>
              <a:t>Program.Num</a:t>
            </a:r>
            <a:r>
              <a:rPr lang="en-US" altLang="en-US" sz="1000" b="1" dirty="0">
                <a:solidFill>
                  <a:srgbClr val="00B050"/>
                </a:solidFill>
                <a:latin typeface="Consolas" panose="020B0609020204030204" pitchFamily="49" charset="0"/>
                <a:ea typeface="Calibri" panose="020F0502020204030204" pitchFamily="34" charset="0"/>
                <a:cs typeface="Consolas" panose="020B0609020204030204" pitchFamily="49" charset="0"/>
              </a:rPr>
              <a:t> </a:t>
            </a:r>
            <a:r>
              <a:rPr lang="en-US" altLang="en-US" sz="1000" b="1" dirty="0" err="1">
                <a:solidFill>
                  <a:srgbClr val="00B050"/>
                </a:solidFill>
                <a:latin typeface="Consolas" panose="020B0609020204030204" pitchFamily="49" charset="0"/>
                <a:ea typeface="Calibri" panose="020F0502020204030204" pitchFamily="34" charset="0"/>
                <a:cs typeface="Consolas" panose="020B0609020204030204" pitchFamily="49" charset="0"/>
              </a:rPr>
              <a:t>addrspace</a:t>
            </a:r>
            <a:r>
              <a:rPr lang="en-US" altLang="en-US" sz="1000" b="1" dirty="0">
                <a:solidFill>
                  <a:srgbClr val="00B050"/>
                </a:solidFill>
                <a:latin typeface="Consolas" panose="020B0609020204030204" pitchFamily="49" charset="0"/>
                <a:ea typeface="Calibri" panose="020F0502020204030204" pitchFamily="34" charset="0"/>
                <a:cs typeface="Consolas" panose="020B0609020204030204" pitchFamily="49" charset="0"/>
              </a:rPr>
              <a:t>(1)* %1</a:t>
            </a:r>
            <a:r>
              <a:rPr lang="en-US" altLang="en-US" sz="1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altLang="en-US" sz="10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r>
            <a:br>
              <a:rPr lang="en-US" altLang="en-US" sz="10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br>
            <a:r>
              <a:rPr lang="en-US" altLang="en-US" sz="10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altLang="en-US" sz="1000" dirty="0" smtClean="0">
                <a:solidFill>
                  <a:srgbClr val="00B050"/>
                </a:solidFill>
                <a:latin typeface="Consolas" panose="020B0609020204030204" pitchFamily="49" charset="0"/>
                <a:ea typeface="Calibri" panose="020F0502020204030204" pitchFamily="34" charset="0"/>
                <a:cs typeface="Consolas" panose="020B0609020204030204" pitchFamily="49" charset="0"/>
              </a:rPr>
              <a:t>%</a:t>
            </a:r>
            <a:r>
              <a:rPr lang="en-US" altLang="en-US" sz="1000" dirty="0">
                <a:solidFill>
                  <a:srgbClr val="00B050"/>
                </a:solidFill>
                <a:latin typeface="Consolas" panose="020B0609020204030204" pitchFamily="49" charset="0"/>
                <a:ea typeface="Calibri" panose="020F0502020204030204" pitchFamily="34" charset="0"/>
                <a:cs typeface="Consolas" panose="020B0609020204030204" pitchFamily="49" charset="0"/>
              </a:rPr>
              <a:t>3</a:t>
            </a:r>
            <a:r>
              <a:rPr lang="en-US" altLang="en-US" sz="1000" dirty="0">
                <a:solidFill>
                  <a:srgbClr val="000000"/>
                </a:solidFill>
                <a:latin typeface="Consolas" panose="020B0609020204030204" pitchFamily="49" charset="0"/>
                <a:ea typeface="Calibri" panose="020F0502020204030204" pitchFamily="34" charset="0"/>
                <a:cs typeface="Consolas" panose="020B0609020204030204" pitchFamily="49" charset="0"/>
              </a:rPr>
              <a:t> = call </a:t>
            </a:r>
            <a:r>
              <a:rPr lang="en-US" altLang="en-US" sz="10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coldcc</a:t>
            </a:r>
            <a:r>
              <a:rPr lang="en-US" altLang="en-US" sz="1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altLang="en-US" sz="1000" dirty="0" err="1">
                <a:solidFill>
                  <a:srgbClr val="000000"/>
                </a:solidFill>
                <a:latin typeface="Consolas" panose="020B0609020204030204" pitchFamily="49" charset="0"/>
                <a:ea typeface="Calibri" panose="020F0502020204030204" pitchFamily="34" charset="0"/>
                <a:cs typeface="Consolas" panose="020B0609020204030204" pitchFamily="49" charset="0"/>
              </a:rPr>
              <a:t>Program.Num</a:t>
            </a:r>
            <a:r>
              <a:rPr lang="en-US" altLang="en-US" sz="1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altLang="en-US" sz="1000" dirty="0" err="1">
                <a:solidFill>
                  <a:srgbClr val="000000"/>
                </a:solidFill>
                <a:latin typeface="Consolas" panose="020B0609020204030204" pitchFamily="49" charset="0"/>
                <a:ea typeface="Calibri" panose="020F0502020204030204" pitchFamily="34" charset="0"/>
                <a:cs typeface="Consolas" panose="020B0609020204030204" pitchFamily="49" charset="0"/>
              </a:rPr>
              <a:t>addrspace</a:t>
            </a:r>
            <a:r>
              <a:rPr lang="en-US" altLang="en-US" sz="1000" dirty="0">
                <a:solidFill>
                  <a:srgbClr val="000000"/>
                </a:solidFill>
                <a:latin typeface="Consolas" panose="020B0609020204030204" pitchFamily="49" charset="0"/>
                <a:ea typeface="Calibri" panose="020F0502020204030204" pitchFamily="34" charset="0"/>
                <a:cs typeface="Consolas" panose="020B0609020204030204" pitchFamily="49" charset="0"/>
              </a:rPr>
              <a:t>(1)* @llvm.experimental.gc.relocate.p1Program.Num(i32 </a:t>
            </a:r>
            <a:r>
              <a:rPr lang="en-US" altLang="en-US" sz="1000" dirty="0">
                <a:solidFill>
                  <a:schemeClr val="accent6">
                    <a:lumMod val="75000"/>
                  </a:schemeClr>
                </a:solidFill>
                <a:latin typeface="Consolas" panose="020B0609020204030204" pitchFamily="49" charset="0"/>
                <a:ea typeface="Calibri" panose="020F0502020204030204" pitchFamily="34" charset="0"/>
                <a:cs typeface="Consolas" panose="020B0609020204030204" pitchFamily="49" charset="0"/>
              </a:rPr>
              <a:t>%safepoint_token2</a:t>
            </a:r>
            <a:r>
              <a:rPr lang="en-US" altLang="en-US" sz="1000" dirty="0">
                <a:solidFill>
                  <a:srgbClr val="000000"/>
                </a:solidFill>
                <a:latin typeface="Consolas" panose="020B0609020204030204" pitchFamily="49" charset="0"/>
                <a:ea typeface="Calibri" panose="020F0502020204030204" pitchFamily="34" charset="0"/>
                <a:cs typeface="Consolas" panose="020B0609020204030204" pitchFamily="49" charset="0"/>
              </a:rPr>
              <a:t>, i32 6, i32 6)  </a:t>
            </a:r>
            <a:r>
              <a:rPr lang="en-US" altLang="en-US" sz="10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r>
            <a:br>
              <a:rPr lang="en-US" altLang="en-US" sz="10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br>
            <a:r>
              <a:rPr lang="en-US" altLang="en-US" sz="10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altLang="en-US" sz="1000" dirty="0">
                <a:solidFill>
                  <a:srgbClr val="000000"/>
                </a:solidFill>
                <a:latin typeface="Consolas" panose="020B0609020204030204" pitchFamily="49" charset="0"/>
                <a:ea typeface="Calibri" panose="020F0502020204030204" pitchFamily="34" charset="0"/>
                <a:cs typeface="Consolas" panose="020B0609020204030204" pitchFamily="49" charset="0"/>
              </a:rPr>
              <a:t>4 = call i32 @llvm.experimental.gc.result.i32(i32 </a:t>
            </a:r>
            <a:r>
              <a:rPr lang="en-US" altLang="en-US" sz="1000" dirty="0">
                <a:solidFill>
                  <a:schemeClr val="accent6">
                    <a:lumMod val="75000"/>
                  </a:schemeClr>
                </a:solidFill>
                <a:latin typeface="Consolas" panose="020B0609020204030204" pitchFamily="49" charset="0"/>
                <a:ea typeface="Calibri" panose="020F0502020204030204" pitchFamily="34" charset="0"/>
                <a:cs typeface="Consolas" panose="020B0609020204030204" pitchFamily="49" charset="0"/>
              </a:rPr>
              <a:t>%safepoint_token2</a:t>
            </a:r>
            <a:r>
              <a:rPr lang="en-US" altLang="en-US" sz="1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altLang="en-US" sz="10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r>
            <a:br>
              <a:rPr lang="en-US" altLang="en-US" sz="10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br>
            <a:r>
              <a:rPr lang="en-US" altLang="en-US" sz="10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ret </a:t>
            </a:r>
            <a:r>
              <a:rPr lang="en-US" altLang="en-US" sz="1000" dirty="0">
                <a:solidFill>
                  <a:srgbClr val="000000"/>
                </a:solidFill>
                <a:latin typeface="Consolas" panose="020B0609020204030204" pitchFamily="49" charset="0"/>
                <a:ea typeface="Calibri" panose="020F0502020204030204" pitchFamily="34" charset="0"/>
                <a:cs typeface="Consolas" panose="020B0609020204030204" pitchFamily="49" charset="0"/>
              </a:rPr>
              <a:t>i32 %4</a:t>
            </a:r>
            <a:r>
              <a:rPr lang="en-US" altLang="en-US" sz="1000" dirty="0">
                <a:latin typeface="Consolas" panose="020B0609020204030204" pitchFamily="49" charset="0"/>
                <a:cs typeface="Consolas" panose="020B0609020204030204" pitchFamily="49" charset="0"/>
              </a:rPr>
              <a:t> </a:t>
            </a:r>
            <a:r>
              <a:rPr lang="en-US" altLang="en-US" sz="1000" dirty="0" smtClean="0">
                <a:latin typeface="Consolas" panose="020B0609020204030204" pitchFamily="49" charset="0"/>
                <a:cs typeface="Consolas" panose="020B0609020204030204" pitchFamily="49" charset="0"/>
              </a:rPr>
              <a:t>  </a:t>
            </a:r>
            <a:endParaRPr lang="en-US" altLang="en-US" sz="1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1873329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Correctness Challenges (Overview)</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GC </a:t>
            </a:r>
            <a:r>
              <a:rPr lang="en-US" dirty="0"/>
              <a:t>references from </a:t>
            </a:r>
            <a:r>
              <a:rPr lang="en-US" dirty="0" err="1" smtClean="0"/>
              <a:t>unenregisterable</a:t>
            </a:r>
            <a:r>
              <a:rPr lang="en-US" dirty="0" smtClean="0"/>
              <a:t> value types</a:t>
            </a:r>
            <a:endParaRPr lang="en-US" dirty="0"/>
          </a:p>
          <a:p>
            <a:r>
              <a:rPr lang="en-US" dirty="0"/>
              <a:t>Reporting GC reference </a:t>
            </a:r>
            <a:r>
              <a:rPr lang="en-US" dirty="0" smtClean="0"/>
              <a:t>kinds (interior</a:t>
            </a:r>
            <a:r>
              <a:rPr lang="en-US" dirty="0"/>
              <a:t>, </a:t>
            </a:r>
            <a:r>
              <a:rPr lang="en-US" dirty="0" smtClean="0"/>
              <a:t>pinned, this)</a:t>
            </a:r>
            <a:endParaRPr lang="en-US" dirty="0"/>
          </a:p>
          <a:p>
            <a:r>
              <a:rPr lang="en-US" dirty="0"/>
              <a:t>Ensuring there are no exterior references</a:t>
            </a:r>
          </a:p>
          <a:p>
            <a:r>
              <a:rPr lang="en-US" dirty="0"/>
              <a:t>Ensuring the live reference set stays </a:t>
            </a:r>
            <a:r>
              <a:rPr lang="en-US" dirty="0" smtClean="0"/>
              <a:t>accurate</a:t>
            </a:r>
          </a:p>
          <a:p>
            <a:r>
              <a:rPr lang="en-US" dirty="0" smtClean="0">
                <a:solidFill>
                  <a:srgbClr val="00B0F0"/>
                </a:solidFill>
              </a:rPr>
              <a:t>Honoring semantics of pinning</a:t>
            </a:r>
          </a:p>
          <a:p>
            <a:r>
              <a:rPr lang="en-US" dirty="0" smtClean="0"/>
              <a:t>Fully interruptible reporting</a:t>
            </a:r>
          </a:p>
          <a:p>
            <a:r>
              <a:rPr lang="en-US" dirty="0" smtClean="0"/>
              <a:t>Keeping certain special locals live and reported to GC</a:t>
            </a:r>
          </a:p>
          <a:p>
            <a:r>
              <a:rPr lang="en-US" dirty="0" smtClean="0"/>
              <a:t>Interaction of GC and EH (funclets, </a:t>
            </a:r>
            <a:r>
              <a:rPr lang="en-US" dirty="0" err="1" smtClean="0"/>
              <a:t>etc</a:t>
            </a:r>
            <a:r>
              <a:rPr lang="en-US" dirty="0" smtClean="0"/>
              <a:t>)</a:t>
            </a:r>
          </a:p>
          <a:p>
            <a:r>
              <a:rPr lang="en-US" dirty="0"/>
              <a:t>Ensure all callee saves are spilled at </a:t>
            </a:r>
            <a:r>
              <a:rPr lang="en-US" dirty="0" err="1"/>
              <a:t>Pinvoke</a:t>
            </a:r>
            <a:r>
              <a:rPr lang="en-US" dirty="0"/>
              <a:t> </a:t>
            </a:r>
            <a:r>
              <a:rPr lang="en-US" dirty="0" smtClean="0"/>
              <a:t>points</a:t>
            </a:r>
          </a:p>
          <a:p>
            <a:r>
              <a:rPr lang="en-US" dirty="0" smtClean="0">
                <a:solidFill>
                  <a:srgbClr val="00B0F0"/>
                </a:solidFill>
              </a:rPr>
              <a:t>Ensure all spilled callee saves are restored</a:t>
            </a:r>
          </a:p>
          <a:p>
            <a:r>
              <a:rPr lang="en-US" dirty="0" smtClean="0"/>
              <a:t>Ensure all reported slots contain valid references</a:t>
            </a:r>
          </a:p>
          <a:p>
            <a:r>
              <a:rPr lang="en-US" dirty="0" smtClean="0"/>
              <a:t>Ensure GC safepoints are hit frequently enough (GC polls in loops)</a:t>
            </a:r>
            <a:endParaRPr lang="en-US" dirty="0"/>
          </a:p>
          <a:p>
            <a:endParaRPr lang="en-US" dirty="0"/>
          </a:p>
        </p:txBody>
      </p:sp>
    </p:spTree>
    <p:extLst>
      <p:ext uri="{BB962C8B-B14F-4D97-AF65-F5344CB8AC3E}">
        <p14:creationId xmlns:p14="http://schemas.microsoft.com/office/powerpoint/2010/main" val="22055025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Callee-Save Spills and </a:t>
            </a:r>
            <a:r>
              <a:rPr lang="en-US" dirty="0" smtClean="0"/>
              <a:t>Restores</a:t>
            </a:r>
            <a:endParaRPr lang="en-US" dirty="0"/>
          </a:p>
        </p:txBody>
      </p:sp>
      <p:sp>
        <p:nvSpPr>
          <p:cNvPr id="3" name="Content Placeholder 2"/>
          <p:cNvSpPr>
            <a:spLocks noGrp="1"/>
          </p:cNvSpPr>
          <p:nvPr>
            <p:ph idx="1"/>
          </p:nvPr>
        </p:nvSpPr>
        <p:spPr>
          <a:xfrm>
            <a:off x="838200" y="1825625"/>
            <a:ext cx="10515600" cy="908949"/>
          </a:xfrm>
        </p:spPr>
        <p:txBody>
          <a:bodyPr/>
          <a:lstStyle/>
          <a:p>
            <a:r>
              <a:rPr lang="en-US" dirty="0" smtClean="0"/>
              <a:t>If </a:t>
            </a:r>
            <a:r>
              <a:rPr lang="en-US" dirty="0"/>
              <a:t>a callee save is spilled to the stack across a safepoint, the callee save must be restored from the </a:t>
            </a:r>
            <a:r>
              <a:rPr lang="en-US" dirty="0" smtClean="0"/>
              <a:t>stack. Consider...</a:t>
            </a:r>
            <a:endParaRPr lang="en-US" dirty="0"/>
          </a:p>
          <a:p>
            <a:endParaRPr lang="en-US" dirty="0"/>
          </a:p>
        </p:txBody>
      </p:sp>
      <p:sp>
        <p:nvSpPr>
          <p:cNvPr id="8" name="Rectangle 7"/>
          <p:cNvSpPr/>
          <p:nvPr/>
        </p:nvSpPr>
        <p:spPr>
          <a:xfrm>
            <a:off x="1000663" y="2734574"/>
            <a:ext cx="3390181" cy="3108543"/>
          </a:xfrm>
          <a:prstGeom prst="rect">
            <a:avLst/>
          </a:prstGeom>
        </p:spPr>
        <p:txBody>
          <a:bodyPr wrap="square">
            <a:spAutoFit/>
          </a:bodyPr>
          <a:lstStyle/>
          <a:p>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   spill </a:t>
            </a:r>
            <a:r>
              <a:rPr lang="en-US" sz="1400" dirty="0">
                <a:latin typeface="Consolas" panose="020B0609020204030204" pitchFamily="49" charset="0"/>
                <a:cs typeface="Consolas" panose="020B0609020204030204" pitchFamily="49" charset="0"/>
              </a:rPr>
              <a:t>RBX</a:t>
            </a:r>
          </a:p>
          <a:p>
            <a:r>
              <a:rPr lang="en-US" sz="1400" dirty="0">
                <a:latin typeface="Consolas" panose="020B0609020204030204" pitchFamily="49" charset="0"/>
                <a:cs typeface="Consolas" panose="020B0609020204030204" pitchFamily="49" charset="0"/>
              </a:rPr>
              <a:t>    br i1 %p, label %1, label %2</a:t>
            </a:r>
          </a:p>
          <a:p>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;&lt;label&gt;:1</a:t>
            </a:r>
          </a:p>
          <a:p>
            <a:r>
              <a:rPr lang="en-US" sz="1400" dirty="0">
                <a:latin typeface="Consolas" panose="020B0609020204030204" pitchFamily="49" charset="0"/>
                <a:cs typeface="Consolas" panose="020B0609020204030204" pitchFamily="49" charset="0"/>
              </a:rPr>
              <a:t>    ...modify RBX</a:t>
            </a:r>
          </a:p>
          <a:p>
            <a:r>
              <a:rPr lang="en-US" sz="1400" dirty="0">
                <a:latin typeface="Consolas" panose="020B0609020204030204" pitchFamily="49" charset="0"/>
                <a:cs typeface="Consolas" panose="020B0609020204030204" pitchFamily="49" charset="0"/>
              </a:rPr>
              <a:t>    br label %3</a:t>
            </a:r>
          </a:p>
          <a:p>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;&lt;label&gt;:2</a:t>
            </a:r>
          </a:p>
          <a:p>
            <a:r>
              <a:rPr lang="en-US" sz="1400" dirty="0">
                <a:latin typeface="Consolas" panose="020B0609020204030204" pitchFamily="49" charset="0"/>
                <a:cs typeface="Consolas" panose="020B0609020204030204" pitchFamily="49" charset="0"/>
              </a:rPr>
              <a:t>    call[safepoint] f()</a:t>
            </a:r>
          </a:p>
          <a:p>
            <a:r>
              <a:rPr lang="en-US" sz="1400" dirty="0">
                <a:latin typeface="Consolas" panose="020B0609020204030204" pitchFamily="49" charset="0"/>
                <a:cs typeface="Consolas" panose="020B0609020204030204" pitchFamily="49" charset="0"/>
              </a:rPr>
              <a:t>    br label %3</a:t>
            </a:r>
          </a:p>
          <a:p>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;&lt;label&gt;:3</a:t>
            </a:r>
          </a:p>
          <a:p>
            <a:r>
              <a:rPr lang="en-US" sz="1400" dirty="0">
                <a:latin typeface="Consolas" panose="020B0609020204030204" pitchFamily="49" charset="0"/>
                <a:cs typeface="Consolas" panose="020B0609020204030204" pitchFamily="49" charset="0"/>
              </a:rPr>
              <a:t>    restore RBX</a:t>
            </a:r>
          </a:p>
          <a:p>
            <a:r>
              <a:rPr lang="en-US" sz="1400" dirty="0">
                <a:latin typeface="Consolas" panose="020B0609020204030204" pitchFamily="49" charset="0"/>
                <a:cs typeface="Consolas" panose="020B0609020204030204" pitchFamily="49" charset="0"/>
              </a:rPr>
              <a:t>    ret</a:t>
            </a:r>
          </a:p>
        </p:txBody>
      </p:sp>
      <p:sp>
        <p:nvSpPr>
          <p:cNvPr id="9" name="TextBox 8"/>
          <p:cNvSpPr txBox="1"/>
          <p:nvPr/>
        </p:nvSpPr>
        <p:spPr>
          <a:xfrm>
            <a:off x="5505091" y="2743201"/>
            <a:ext cx="5916283" cy="2677656"/>
          </a:xfrm>
          <a:prstGeom prst="rect">
            <a:avLst/>
          </a:prstGeom>
          <a:noFill/>
        </p:spPr>
        <p:txBody>
          <a:bodyPr wrap="square" rtlCol="0">
            <a:spAutoFit/>
          </a:bodyPr>
          <a:lstStyle/>
          <a:p>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   spill </a:t>
            </a:r>
            <a:r>
              <a:rPr lang="en-US" sz="1400" dirty="0">
                <a:latin typeface="Consolas" panose="020B0609020204030204" pitchFamily="49" charset="0"/>
                <a:cs typeface="Consolas" panose="020B0609020204030204" pitchFamily="49" charset="0"/>
              </a:rPr>
              <a:t>RBX</a:t>
            </a:r>
          </a:p>
          <a:p>
            <a:r>
              <a:rPr lang="en-US" sz="1400" dirty="0">
                <a:latin typeface="Consolas" panose="020B0609020204030204" pitchFamily="49" charset="0"/>
                <a:cs typeface="Consolas" panose="020B0609020204030204" pitchFamily="49" charset="0"/>
              </a:rPr>
              <a:t>    br i1 %p, label %1, label %2</a:t>
            </a:r>
          </a:p>
          <a:p>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;&lt;label&gt;:1</a:t>
            </a:r>
          </a:p>
          <a:p>
            <a:r>
              <a:rPr lang="en-US" sz="1400" dirty="0">
                <a:latin typeface="Consolas" panose="020B0609020204030204" pitchFamily="49" charset="0"/>
                <a:cs typeface="Consolas" panose="020B0609020204030204" pitchFamily="49" charset="0"/>
              </a:rPr>
              <a:t>    ...modify RBX</a:t>
            </a:r>
          </a:p>
          <a:p>
            <a:r>
              <a:rPr lang="en-US" sz="1400" dirty="0">
                <a:latin typeface="Consolas" panose="020B0609020204030204" pitchFamily="49" charset="0"/>
                <a:cs typeface="Consolas" panose="020B0609020204030204" pitchFamily="49" charset="0"/>
              </a:rPr>
              <a:t>    restore RBX</a:t>
            </a:r>
          </a:p>
          <a:p>
            <a:r>
              <a:rPr lang="en-US" sz="1400" dirty="0">
                <a:latin typeface="Consolas" panose="020B0609020204030204" pitchFamily="49" charset="0"/>
                <a:cs typeface="Consolas" panose="020B0609020204030204" pitchFamily="49" charset="0"/>
              </a:rPr>
              <a:t>    ret</a:t>
            </a:r>
          </a:p>
          <a:p>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;&lt;label&gt;:2</a:t>
            </a:r>
          </a:p>
          <a:p>
            <a:r>
              <a:rPr lang="en-US" sz="1400" dirty="0">
                <a:latin typeface="Consolas" panose="020B0609020204030204" pitchFamily="49" charset="0"/>
                <a:cs typeface="Consolas" panose="020B0609020204030204" pitchFamily="49" charset="0"/>
              </a:rPr>
              <a:t>    call[safepoint] f()  // GC might modify spilled </a:t>
            </a:r>
            <a:r>
              <a:rPr lang="en-US" sz="1400" dirty="0" smtClean="0">
                <a:latin typeface="Consolas" panose="020B0609020204030204" pitchFamily="49" charset="0"/>
                <a:cs typeface="Consolas" panose="020B0609020204030204" pitchFamily="49" charset="0"/>
              </a:rPr>
              <a:t>RBX</a:t>
            </a:r>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    </a:t>
            </a:r>
            <a:r>
              <a:rPr lang="en-US" sz="1400" dirty="0">
                <a:solidFill>
                  <a:srgbClr val="FF0000"/>
                </a:solidFill>
                <a:latin typeface="Consolas" panose="020B0609020204030204" pitchFamily="49" charset="0"/>
                <a:cs typeface="Consolas" panose="020B0609020204030204" pitchFamily="49" charset="0"/>
              </a:rPr>
              <a:t>restore RBX          </a:t>
            </a:r>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this </a:t>
            </a:r>
            <a:r>
              <a:rPr lang="en-US" sz="1400" dirty="0">
                <a:latin typeface="Consolas" panose="020B0609020204030204" pitchFamily="49" charset="0"/>
                <a:cs typeface="Consolas" panose="020B0609020204030204" pitchFamily="49" charset="0"/>
              </a:rPr>
              <a:t>restore is not redundant</a:t>
            </a:r>
          </a:p>
          <a:p>
            <a:r>
              <a:rPr lang="en-US" sz="1400" dirty="0">
                <a:latin typeface="Consolas" panose="020B0609020204030204" pitchFamily="49" charset="0"/>
                <a:cs typeface="Consolas" panose="020B0609020204030204" pitchFamily="49" charset="0"/>
              </a:rPr>
              <a:t>    ret</a:t>
            </a:r>
          </a:p>
        </p:txBody>
      </p:sp>
      <p:sp>
        <p:nvSpPr>
          <p:cNvPr id="11" name="Right Arrow 10"/>
          <p:cNvSpPr/>
          <p:nvPr/>
        </p:nvSpPr>
        <p:spPr>
          <a:xfrm>
            <a:off x="3677726" y="3702249"/>
            <a:ext cx="1751162" cy="586596"/>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Tail Duplicate</a:t>
            </a:r>
            <a:endParaRPr lang="en-US" dirty="0"/>
          </a:p>
        </p:txBody>
      </p:sp>
    </p:spTree>
    <p:extLst>
      <p:ext uri="{BB962C8B-B14F-4D97-AF65-F5344CB8AC3E}">
        <p14:creationId xmlns:p14="http://schemas.microsoft.com/office/powerpoint/2010/main" val="34136421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Pinning</a:t>
            </a:r>
            <a:endParaRPr lang="en-US" dirty="0"/>
          </a:p>
        </p:txBody>
      </p:sp>
      <p:sp>
        <p:nvSpPr>
          <p:cNvPr id="3" name="Content Placeholder 2"/>
          <p:cNvSpPr>
            <a:spLocks noGrp="1"/>
          </p:cNvSpPr>
          <p:nvPr>
            <p:ph idx="1"/>
          </p:nvPr>
        </p:nvSpPr>
        <p:spPr/>
        <p:txBody>
          <a:bodyPr>
            <a:normAutofit lnSpcReduction="10000"/>
          </a:bodyPr>
          <a:lstStyle/>
          <a:p>
            <a:r>
              <a:rPr lang="en-US" dirty="0" smtClean="0"/>
              <a:t>Pinning (‘fixed’ in C#) is used to temporarily stop an object from being relocated by GC,  typically so the object can be operated on by non-GC aware code. The result of a pin is a native pointer.</a:t>
            </a:r>
            <a:br>
              <a:rPr lang="en-US" dirty="0" smtClean="0"/>
            </a:br>
            <a:endParaRPr lang="en-US" dirty="0"/>
          </a:p>
          <a:p>
            <a:pPr marL="914400" lvl="2" indent="0">
              <a:buNone/>
            </a:pPr>
            <a:r>
              <a:rPr lang="en-US" dirty="0">
                <a:latin typeface="Consolas" panose="020B0609020204030204" pitchFamily="49" charset="0"/>
                <a:cs typeface="Consolas" panose="020B0609020204030204" pitchFamily="49" charset="0"/>
              </a:rPr>
              <a:t> Point </a:t>
            </a:r>
            <a:r>
              <a:rPr lang="en-US" dirty="0" err="1">
                <a:latin typeface="Consolas" panose="020B0609020204030204" pitchFamily="49" charset="0"/>
                <a:cs typeface="Consolas" panose="020B0609020204030204" pitchFamily="49" charset="0"/>
              </a:rPr>
              <a:t>pt</a:t>
            </a:r>
            <a:r>
              <a:rPr lang="en-US" dirty="0">
                <a:latin typeface="Consolas" panose="020B0609020204030204" pitchFamily="49" charset="0"/>
                <a:cs typeface="Consolas" panose="020B0609020204030204" pitchFamily="49" charset="0"/>
              </a:rPr>
              <a:t> = new Point();</a:t>
            </a:r>
          </a:p>
          <a:p>
            <a:pPr marL="914400" lvl="2" indent="0">
              <a:buNone/>
            </a:pPr>
            <a:r>
              <a:rPr lang="en-US" dirty="0" smtClean="0">
                <a:latin typeface="Consolas" panose="020B0609020204030204" pitchFamily="49" charset="0"/>
                <a:cs typeface="Consolas" panose="020B0609020204030204" pitchFamily="49" charset="0"/>
              </a:rPr>
              <a:t> fixed </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p = &amp;</a:t>
            </a:r>
            <a:r>
              <a:rPr lang="en-US" dirty="0" err="1">
                <a:latin typeface="Consolas" panose="020B0609020204030204" pitchFamily="49" charset="0"/>
                <a:cs typeface="Consolas" panose="020B0609020204030204" pitchFamily="49" charset="0"/>
              </a:rPr>
              <a:t>pt.x</a:t>
            </a:r>
            <a:r>
              <a:rPr lang="en-US" dirty="0" smtClean="0">
                <a:latin typeface="Consolas" panose="020B0609020204030204" pitchFamily="49" charset="0"/>
                <a:cs typeface="Consolas" panose="020B0609020204030204" pitchFamily="49" charset="0"/>
              </a:rPr>
              <a:t>) {</a:t>
            </a:r>
          </a:p>
          <a:p>
            <a:pPr marL="914400" lvl="2"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  // </a:t>
            </a:r>
            <a:r>
              <a:rPr lang="en-US" dirty="0" err="1" smtClean="0">
                <a:latin typeface="Consolas" panose="020B0609020204030204" pitchFamily="49" charset="0"/>
                <a:cs typeface="Consolas" panose="020B0609020204030204" pitchFamily="49" charset="0"/>
              </a:rPr>
              <a:t>pt</a:t>
            </a:r>
            <a:r>
              <a:rPr lang="en-US" dirty="0" smtClean="0">
                <a:latin typeface="Consolas" panose="020B0609020204030204" pitchFamily="49" charset="0"/>
                <a:cs typeface="Consolas" panose="020B0609020204030204" pitchFamily="49" charset="0"/>
              </a:rPr>
              <a:t> will not be relocated while control is in this scope</a:t>
            </a:r>
          </a:p>
          <a:p>
            <a:pPr marL="914400" lvl="2" indent="0">
              <a:buNone/>
            </a:pPr>
            <a:r>
              <a:rPr lang="en-US" dirty="0" smtClean="0">
                <a:latin typeface="Consolas" panose="020B0609020204030204" pitchFamily="49" charset="0"/>
                <a:cs typeface="Consolas" panose="020B0609020204030204" pitchFamily="49" charset="0"/>
              </a:rPr>
              <a:t> }</a:t>
            </a:r>
            <a:endParaRPr lang="en-US" dirty="0" smtClean="0"/>
          </a:p>
          <a:p>
            <a:r>
              <a:rPr lang="en-US" dirty="0" smtClean="0"/>
              <a:t>Pinned </a:t>
            </a:r>
            <a:r>
              <a:rPr lang="en-US" dirty="0"/>
              <a:t>pointers must be reported live and pinned for at least the duration of the pin. If a pinned pointer is copied, at least one of the references must be reported as pinned at each safepoint in the pinned range.</a:t>
            </a:r>
          </a:p>
          <a:p>
            <a:endParaRPr lang="en-US" dirty="0"/>
          </a:p>
        </p:txBody>
      </p:sp>
    </p:spTree>
    <p:extLst>
      <p:ext uri="{BB962C8B-B14F-4D97-AF65-F5344CB8AC3E}">
        <p14:creationId xmlns:p14="http://schemas.microsoft.com/office/powerpoint/2010/main" val="34920983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Pinning, </a:t>
            </a:r>
            <a:r>
              <a:rPr lang="en-US" dirty="0" err="1" smtClean="0"/>
              <a:t>con’t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Problem: uses of </a:t>
            </a:r>
            <a:r>
              <a:rPr lang="en-US" dirty="0"/>
              <a:t>the pinned objects aren't data-dependent on </a:t>
            </a:r>
            <a:r>
              <a:rPr lang="en-US" dirty="0" smtClean="0"/>
              <a:t>them</a:t>
            </a:r>
            <a:br>
              <a:rPr lang="en-US" dirty="0" smtClean="0"/>
            </a:br>
            <a:r>
              <a:rPr lang="en-US" dirty="0" smtClean="0"/>
              <a:t> </a:t>
            </a:r>
            <a:endParaRPr lang="en-US" dirty="0"/>
          </a:p>
          <a:p>
            <a:pPr marL="457200" lvl="1" indent="0">
              <a:buNone/>
            </a:pPr>
            <a:r>
              <a:rPr lang="en-US" dirty="0">
                <a:solidFill>
                  <a:srgbClr val="00B050"/>
                </a:solidFill>
                <a:latin typeface="Consolas" panose="020B0609020204030204" pitchFamily="49" charset="0"/>
                <a:cs typeface="Consolas" panose="020B0609020204030204" pitchFamily="49" charset="0"/>
              </a:rPr>
              <a:t>pinnedLocal</a:t>
            </a:r>
            <a:r>
              <a:rPr lang="en-US" dirty="0">
                <a:latin typeface="Consolas" panose="020B0609020204030204" pitchFamily="49" charset="0"/>
                <a:cs typeface="Consolas" panose="020B0609020204030204" pitchFamily="49" charset="0"/>
              </a:rPr>
              <a:t>.mp = ...</a:t>
            </a:r>
          </a:p>
          <a:p>
            <a:pPr marL="457200" lvl="1" indent="0">
              <a:buNone/>
            </a:pPr>
            <a:r>
              <a:rPr lang="en-US" dirty="0" err="1">
                <a:solidFill>
                  <a:srgbClr val="0070C0"/>
                </a:solidFill>
                <a:latin typeface="Consolas" panose="020B0609020204030204" pitchFamily="49" charset="0"/>
                <a:cs typeface="Consolas" panose="020B0609020204030204" pitchFamily="49" charset="0"/>
              </a:rPr>
              <a:t>otherLocal</a:t>
            </a:r>
            <a:r>
              <a:rPr lang="en-US" dirty="0" err="1">
                <a:latin typeface="Consolas" panose="020B0609020204030204" pitchFamily="49" charset="0"/>
                <a:cs typeface="Consolas" panose="020B0609020204030204" pitchFamily="49" charset="0"/>
              </a:rPr>
              <a:t>.up</a:t>
            </a:r>
            <a:r>
              <a:rPr lang="en-US" dirty="0">
                <a:latin typeface="Consolas" panose="020B0609020204030204" pitchFamily="49" charset="0"/>
                <a:cs typeface="Consolas" panose="020B0609020204030204" pitchFamily="49" charset="0"/>
              </a:rPr>
              <a:t> = convert </a:t>
            </a:r>
            <a:r>
              <a:rPr lang="en-US" dirty="0">
                <a:solidFill>
                  <a:srgbClr val="00B050"/>
                </a:solidFill>
                <a:latin typeface="Consolas" panose="020B0609020204030204" pitchFamily="49" charset="0"/>
                <a:cs typeface="Consolas" panose="020B0609020204030204" pitchFamily="49" charset="0"/>
              </a:rPr>
              <a:t>pinnedLocal</a:t>
            </a:r>
            <a:r>
              <a:rPr lang="en-US" dirty="0">
                <a:latin typeface="Consolas" panose="020B0609020204030204" pitchFamily="49" charset="0"/>
                <a:cs typeface="Consolas" panose="020B0609020204030204" pitchFamily="49" charset="0"/>
              </a:rPr>
              <a:t>.mp</a:t>
            </a:r>
          </a:p>
          <a:p>
            <a:pPr marL="457200" lvl="1" indent="0">
              <a:buNone/>
            </a:pPr>
            <a:r>
              <a:rPr lang="en-US" dirty="0">
                <a:latin typeface="Consolas" panose="020B0609020204030204" pitchFamily="49" charset="0"/>
                <a:cs typeface="Consolas" panose="020B0609020204030204" pitchFamily="49" charset="0"/>
              </a:rPr>
              <a:t>... uses of </a:t>
            </a:r>
            <a:r>
              <a:rPr lang="en-US" dirty="0" err="1">
                <a:solidFill>
                  <a:srgbClr val="0070C0"/>
                </a:solidFill>
                <a:latin typeface="Consolas" panose="020B0609020204030204" pitchFamily="49" charset="0"/>
                <a:cs typeface="Consolas" panose="020B0609020204030204" pitchFamily="49" charset="0"/>
              </a:rPr>
              <a:t>otherLocal</a:t>
            </a:r>
            <a:r>
              <a:rPr lang="en-US" dirty="0" err="1">
                <a:latin typeface="Consolas" panose="020B0609020204030204" pitchFamily="49" charset="0"/>
                <a:cs typeface="Consolas" panose="020B0609020204030204" pitchFamily="49" charset="0"/>
              </a:rPr>
              <a:t>.up</a:t>
            </a:r>
            <a:r>
              <a:rPr lang="en-US" dirty="0">
                <a:latin typeface="Consolas" panose="020B0609020204030204" pitchFamily="49" charset="0"/>
                <a:cs typeface="Consolas" panose="020B0609020204030204" pitchFamily="49" charset="0"/>
              </a:rPr>
              <a:t> ...</a:t>
            </a:r>
          </a:p>
          <a:p>
            <a:pPr marL="457200" lvl="1" indent="0">
              <a:buNone/>
            </a:pPr>
            <a:r>
              <a:rPr lang="en-US" dirty="0">
                <a:solidFill>
                  <a:srgbClr val="00B050"/>
                </a:solidFill>
                <a:latin typeface="Consolas" panose="020B0609020204030204" pitchFamily="49" charset="0"/>
                <a:cs typeface="Consolas" panose="020B0609020204030204" pitchFamily="49" charset="0"/>
              </a:rPr>
              <a:t>pinnedLocal</a:t>
            </a:r>
            <a:r>
              <a:rPr lang="en-US" dirty="0">
                <a:latin typeface="Consolas" panose="020B0609020204030204" pitchFamily="49" charset="0"/>
                <a:cs typeface="Consolas" panose="020B0609020204030204" pitchFamily="49" charset="0"/>
              </a:rPr>
              <a:t>.mp = </a:t>
            </a:r>
            <a:r>
              <a:rPr lang="en-US" dirty="0" smtClean="0">
                <a:latin typeface="Consolas" panose="020B0609020204030204" pitchFamily="49" charset="0"/>
                <a:cs typeface="Consolas" panose="020B0609020204030204" pitchFamily="49" charset="0"/>
              </a:rPr>
              <a:t>null</a:t>
            </a:r>
          </a:p>
          <a:p>
            <a:pPr marL="457200" lvl="1" indent="0">
              <a:buNone/>
            </a:pPr>
            <a:endParaRPr lang="en-US" dirty="0">
              <a:latin typeface="Consolas" panose="020B0609020204030204" pitchFamily="49" charset="0"/>
              <a:cs typeface="Consolas" panose="020B0609020204030204" pitchFamily="49" charset="0"/>
            </a:endParaRPr>
          </a:p>
          <a:p>
            <a:r>
              <a:rPr lang="en-US" dirty="0"/>
              <a:t>The constraint is something </a:t>
            </a:r>
            <a:r>
              <a:rPr lang="en-US" dirty="0" smtClean="0"/>
              <a:t>like: given </a:t>
            </a:r>
            <a:r>
              <a:rPr lang="en-US" dirty="0"/>
              <a:t>any use that is transitively data-dependent on </a:t>
            </a:r>
            <a:r>
              <a:rPr lang="en-US" dirty="0" err="1">
                <a:solidFill>
                  <a:srgbClr val="0070C0"/>
                </a:solidFill>
                <a:latin typeface="Consolas" panose="020B0609020204030204" pitchFamily="49" charset="0"/>
                <a:cs typeface="Consolas" panose="020B0609020204030204" pitchFamily="49" charset="0"/>
              </a:rPr>
              <a:t>otherLocal</a:t>
            </a:r>
            <a:r>
              <a:rPr lang="en-US" dirty="0"/>
              <a:t> (with maybe a special case to break out if </a:t>
            </a:r>
            <a:r>
              <a:rPr lang="en-US" dirty="0" err="1">
                <a:solidFill>
                  <a:srgbClr val="0070C0"/>
                </a:solidFill>
                <a:latin typeface="Consolas" panose="020B0609020204030204" pitchFamily="49" charset="0"/>
                <a:cs typeface="Consolas" panose="020B0609020204030204" pitchFamily="49" charset="0"/>
              </a:rPr>
              <a:t>otherLocal</a:t>
            </a:r>
            <a:r>
              <a:rPr lang="en-US" dirty="0"/>
              <a:t> gets converted back to a reported pointer), if that use gets moved passed a store </a:t>
            </a:r>
            <a:r>
              <a:rPr lang="en-US" dirty="0" smtClean="0"/>
              <a:t>to </a:t>
            </a:r>
            <a:r>
              <a:rPr lang="en-US" dirty="0" err="1" smtClean="0">
                <a:solidFill>
                  <a:srgbClr val="00B050"/>
                </a:solidFill>
                <a:latin typeface="Consolas" panose="020B0609020204030204" pitchFamily="49" charset="0"/>
                <a:cs typeface="Consolas" panose="020B0609020204030204" pitchFamily="49" charset="0"/>
              </a:rPr>
              <a:t>pinnedLocal</a:t>
            </a:r>
            <a:r>
              <a:rPr lang="en-US" dirty="0"/>
              <a:t> then it can't further get moved past a </a:t>
            </a:r>
            <a:r>
              <a:rPr lang="en-US" dirty="0" smtClean="0"/>
              <a:t>safepoint</a:t>
            </a:r>
            <a:endParaRPr lang="en-US" dirty="0"/>
          </a:p>
          <a:p>
            <a:endParaRPr lang="en-US" dirty="0"/>
          </a:p>
        </p:txBody>
      </p:sp>
    </p:spTree>
    <p:extLst>
      <p:ext uri="{BB962C8B-B14F-4D97-AF65-F5344CB8AC3E}">
        <p14:creationId xmlns:p14="http://schemas.microsoft.com/office/powerpoint/2010/main" val="17528101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Challenges (Overview)</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Use untracked reporting to help manage time/space overhead of GC reporting</a:t>
            </a:r>
          </a:p>
          <a:p>
            <a:r>
              <a:rPr lang="en-US" dirty="0" smtClean="0"/>
              <a:t>Enregistration of GC references across calls</a:t>
            </a:r>
          </a:p>
          <a:p>
            <a:pPr lvl="1"/>
            <a:r>
              <a:rPr lang="en-US" dirty="0" smtClean="0"/>
              <a:t>But not </a:t>
            </a:r>
            <a:r>
              <a:rPr lang="en-US" dirty="0" err="1" smtClean="0"/>
              <a:t>pinvoke</a:t>
            </a:r>
            <a:r>
              <a:rPr lang="en-US" dirty="0" smtClean="0"/>
              <a:t> calls</a:t>
            </a:r>
          </a:p>
          <a:p>
            <a:r>
              <a:rPr lang="en-US" dirty="0" smtClean="0"/>
              <a:t>Stack-pack (color) conflicting GC reference locals together so they can be efficiently zeroed when necessary</a:t>
            </a:r>
          </a:p>
          <a:p>
            <a:r>
              <a:rPr lang="en-US" dirty="0" smtClean="0"/>
              <a:t>Stack-pack non-conflicting GC references together</a:t>
            </a:r>
          </a:p>
          <a:p>
            <a:r>
              <a:rPr lang="en-US" dirty="0" smtClean="0"/>
              <a:t>Defer/shrink-wrap GC reference initialization/nulling</a:t>
            </a:r>
          </a:p>
          <a:p>
            <a:r>
              <a:rPr lang="en-US" dirty="0" smtClean="0"/>
              <a:t>Defer/shrink-wrap callee save spills</a:t>
            </a:r>
          </a:p>
          <a:p>
            <a:r>
              <a:rPr lang="en-US" dirty="0" smtClean="0"/>
              <a:t>Ensure nulling writes aren’t optimized away as dead stores</a:t>
            </a:r>
          </a:p>
          <a:p>
            <a:r>
              <a:rPr lang="en-US" dirty="0" smtClean="0"/>
              <a:t>Model side-effecting calls that can’t cause GCs</a:t>
            </a:r>
          </a:p>
          <a:p>
            <a:r>
              <a:rPr lang="en-US" dirty="0" smtClean="0"/>
              <a:t>Don’t report null pointers as live</a:t>
            </a:r>
          </a:p>
          <a:p>
            <a:r>
              <a:rPr lang="en-US" dirty="0" smtClean="0">
                <a:solidFill>
                  <a:srgbClr val="00B0F0"/>
                </a:solidFill>
              </a:rPr>
              <a:t>Optimize write barriers</a:t>
            </a:r>
          </a:p>
          <a:p>
            <a:r>
              <a:rPr lang="en-US" dirty="0" smtClean="0">
                <a:solidFill>
                  <a:srgbClr val="00B0F0"/>
                </a:solidFill>
              </a:rPr>
              <a:t>Minimize impact of safepoint insertion on optimization</a:t>
            </a:r>
          </a:p>
          <a:p>
            <a:endParaRPr lang="en-US" dirty="0" smtClean="0"/>
          </a:p>
        </p:txBody>
      </p:sp>
    </p:spTree>
    <p:extLst>
      <p:ext uri="{BB962C8B-B14F-4D97-AF65-F5344CB8AC3E}">
        <p14:creationId xmlns:p14="http://schemas.microsoft.com/office/powerpoint/2010/main" val="12702234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Safepoint Placement</a:t>
            </a:r>
            <a:endParaRPr lang="en-US" dirty="0"/>
          </a:p>
        </p:txBody>
      </p:sp>
      <p:sp>
        <p:nvSpPr>
          <p:cNvPr id="3" name="Content Placeholder 2"/>
          <p:cNvSpPr>
            <a:spLocks noGrp="1"/>
          </p:cNvSpPr>
          <p:nvPr>
            <p:ph idx="1"/>
          </p:nvPr>
        </p:nvSpPr>
        <p:spPr/>
        <p:txBody>
          <a:bodyPr/>
          <a:lstStyle/>
          <a:p>
            <a:r>
              <a:rPr lang="en-US" dirty="0" smtClean="0"/>
              <a:t>Want to place safepoints early to lock in semantics and minimize the likelihood that some optimization breaks GC reporting</a:t>
            </a:r>
          </a:p>
          <a:p>
            <a:r>
              <a:rPr lang="en-US" dirty="0" smtClean="0"/>
              <a:t>Want to place safepoints late to give maximum ability to optimize</a:t>
            </a:r>
          </a:p>
          <a:p>
            <a:r>
              <a:rPr lang="en-US" dirty="0" smtClean="0"/>
              <a:t>Want to place safepoints in-between when optimizations need to take safepoints into account.</a:t>
            </a:r>
          </a:p>
          <a:p>
            <a:endParaRPr lang="en-US" dirty="0"/>
          </a:p>
          <a:p>
            <a:r>
              <a:rPr lang="en-US" dirty="0" smtClean="0"/>
              <a:t>For now we’re placing them early, once we are confident GC is correctly reported, we’ll start looking at alternatives.</a:t>
            </a:r>
            <a:endParaRPr lang="en-US" dirty="0"/>
          </a:p>
        </p:txBody>
      </p:sp>
    </p:spTree>
    <p:extLst>
      <p:ext uri="{BB962C8B-B14F-4D97-AF65-F5344CB8AC3E}">
        <p14:creationId xmlns:p14="http://schemas.microsoft.com/office/powerpoint/2010/main" val="11637982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CoreCLR</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github.com/dotnet/coreclr</a:t>
            </a:r>
            <a:r>
              <a:rPr lang="en-US" dirty="0" smtClean="0"/>
              <a:t> </a:t>
            </a:r>
          </a:p>
          <a:p>
            <a:r>
              <a:rPr lang="en-US" dirty="0" smtClean="0"/>
              <a:t>Open-source, cross platform capable version of the CLR</a:t>
            </a:r>
          </a:p>
          <a:p>
            <a:r>
              <a:rPr lang="en-US" dirty="0" smtClean="0"/>
              <a:t>Supports the “Portable API” surface for </a:t>
            </a:r>
            <a:r>
              <a:rPr lang="en-US" dirty="0" err="1" smtClean="0"/>
              <a:t>.Net</a:t>
            </a:r>
            <a:r>
              <a:rPr lang="en-US" dirty="0" smtClean="0"/>
              <a:t> frameworks</a:t>
            </a:r>
          </a:p>
          <a:p>
            <a:endParaRPr lang="en-US" dirty="0"/>
          </a:p>
        </p:txBody>
      </p:sp>
      <p:pic>
        <p:nvPicPr>
          <p:cNvPr id="4" name="Picture 3"/>
          <p:cNvPicPr>
            <a:picLocks noChangeAspect="1"/>
          </p:cNvPicPr>
          <p:nvPr/>
        </p:nvPicPr>
        <p:blipFill>
          <a:blip r:embed="rId3"/>
          <a:stretch>
            <a:fillRect/>
          </a:stretch>
        </p:blipFill>
        <p:spPr>
          <a:xfrm>
            <a:off x="1854680" y="3349885"/>
            <a:ext cx="7799178" cy="3128013"/>
          </a:xfrm>
          <a:prstGeom prst="rect">
            <a:avLst/>
          </a:prstGeom>
        </p:spPr>
      </p:pic>
    </p:spTree>
    <p:extLst>
      <p:ext uri="{BB962C8B-B14F-4D97-AF65-F5344CB8AC3E}">
        <p14:creationId xmlns:p14="http://schemas.microsoft.com/office/powerpoint/2010/main" val="37085482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Optimizing Write Barriers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Remove </a:t>
            </a:r>
            <a:r>
              <a:rPr lang="en-US" dirty="0"/>
              <a:t>unnecessary write barriers - for instance, no barriers are necessary on newly created objects that haven't crossed a safepoint. Note this will entail code-motion restrictions; a store with an elided barrier cannot cross a safepoint.</a:t>
            </a:r>
          </a:p>
          <a:p>
            <a:r>
              <a:rPr lang="en-US" dirty="0"/>
              <a:t>Write barrier calls may be inlined or tailored to mesh with the allocator's needs. The actual barrier typically has fairly low register cross section, so customizing its register usage during register allocation is appealing. If the barrier is inlined, special care must be taken to prevent subsequent code motion.</a:t>
            </a:r>
          </a:p>
          <a:p>
            <a:r>
              <a:rPr lang="en-US" dirty="0" smtClean="0"/>
              <a:t>Merge </a:t>
            </a:r>
            <a:r>
              <a:rPr lang="en-US" dirty="0"/>
              <a:t>barriers - the underlying GC may track suspect regions of older generations at page or larger granularity, so stores to contiguous or locally dense regions may be handled with a single write barrier. This can be especially useful in copy loops. No safepoint can appear between the actual writes and the ultimate reporting barrier.</a:t>
            </a:r>
          </a:p>
          <a:p>
            <a:r>
              <a:rPr lang="en-US" dirty="0"/>
              <a:t>Storing null to a location may not require a write barrier.</a:t>
            </a:r>
          </a:p>
          <a:p>
            <a:r>
              <a:rPr lang="en-US" dirty="0" smtClean="0"/>
              <a:t>Defer </a:t>
            </a:r>
            <a:r>
              <a:rPr lang="en-US" dirty="0"/>
              <a:t>lowering of stores requiring write barriers into helper calls so that upstream optimizations can deal with them more or less as normal stores.</a:t>
            </a:r>
          </a:p>
        </p:txBody>
      </p:sp>
    </p:spTree>
    <p:extLst>
      <p:ext uri="{BB962C8B-B14F-4D97-AF65-F5344CB8AC3E}">
        <p14:creationId xmlns:p14="http://schemas.microsoft.com/office/powerpoint/2010/main" val="24187399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Observations on LLVM</a:t>
            </a:r>
            <a:endParaRPr lang="en-US" dirty="0"/>
          </a:p>
        </p:txBody>
      </p:sp>
      <p:sp>
        <p:nvSpPr>
          <p:cNvPr id="3" name="Content Placeholder 2"/>
          <p:cNvSpPr>
            <a:spLocks noGrp="1"/>
          </p:cNvSpPr>
          <p:nvPr>
            <p:ph idx="1"/>
          </p:nvPr>
        </p:nvSpPr>
        <p:spPr/>
        <p:txBody>
          <a:bodyPr>
            <a:normAutofit/>
          </a:bodyPr>
          <a:lstStyle/>
          <a:p>
            <a:r>
              <a:rPr lang="en-US" dirty="0" smtClean="0"/>
              <a:t>In general it’s been great to work with</a:t>
            </a:r>
          </a:p>
          <a:p>
            <a:r>
              <a:rPr lang="en-US" dirty="0" smtClean="0"/>
              <a:t>No </a:t>
            </a:r>
            <a:r>
              <a:rPr lang="en-US" dirty="0" err="1" smtClean="0"/>
              <a:t>codegen</a:t>
            </a:r>
            <a:r>
              <a:rPr lang="en-US" dirty="0" smtClean="0"/>
              <a:t> bugs found so far. All bugs are our own doing.</a:t>
            </a:r>
          </a:p>
          <a:p>
            <a:r>
              <a:rPr lang="en-US" dirty="0" smtClean="0"/>
              <a:t>Insertion point management has probably been the biggest pain</a:t>
            </a:r>
          </a:p>
          <a:p>
            <a:r>
              <a:rPr lang="en-US" dirty="0" smtClean="0"/>
              <a:t>Things we’ve missed from other compilers</a:t>
            </a:r>
          </a:p>
          <a:p>
            <a:pPr lvl="1"/>
            <a:r>
              <a:rPr lang="en-US" dirty="0" smtClean="0"/>
              <a:t>Ability to model semantically meaningful machine exceptions</a:t>
            </a:r>
          </a:p>
          <a:p>
            <a:pPr lvl="1"/>
            <a:r>
              <a:rPr lang="en-US" dirty="0" smtClean="0"/>
              <a:t>Memory SSA</a:t>
            </a:r>
          </a:p>
          <a:p>
            <a:pPr lvl="1"/>
            <a:r>
              <a:rPr lang="en-US" dirty="0" smtClean="0"/>
              <a:t>Explicit alias dependence in the IR</a:t>
            </a:r>
          </a:p>
          <a:p>
            <a:pPr lvl="1"/>
            <a:r>
              <a:rPr lang="en-US" dirty="0" smtClean="0"/>
              <a:t>Explicitly tracked pointer kinds (managed, interior, </a:t>
            </a:r>
            <a:r>
              <a:rPr lang="en-US" dirty="0" err="1" smtClean="0"/>
              <a:t>etc</a:t>
            </a:r>
            <a:r>
              <a:rPr lang="en-US" dirty="0" smtClean="0"/>
              <a:t>)</a:t>
            </a:r>
          </a:p>
          <a:p>
            <a:pPr lvl="1"/>
            <a:r>
              <a:rPr lang="en-US" dirty="0" smtClean="0"/>
              <a:t>Easy ability to defer lowering of runtime abstractions</a:t>
            </a:r>
          </a:p>
          <a:p>
            <a:pPr lvl="2"/>
            <a:r>
              <a:rPr lang="en-US" dirty="0" smtClean="0"/>
              <a:t>Write barriers, virtual calls, type tests, </a:t>
            </a:r>
            <a:r>
              <a:rPr lang="en-US" dirty="0" err="1" smtClean="0"/>
              <a:t>etc</a:t>
            </a:r>
            <a:endParaRPr lang="en-US" dirty="0" smtClean="0"/>
          </a:p>
          <a:p>
            <a:pPr lvl="1"/>
            <a:endParaRPr lang="en-US" dirty="0"/>
          </a:p>
        </p:txBody>
      </p:sp>
    </p:spTree>
    <p:extLst>
      <p:ext uri="{BB962C8B-B14F-4D97-AF65-F5344CB8AC3E}">
        <p14:creationId xmlns:p14="http://schemas.microsoft.com/office/powerpoint/2010/main" val="28388941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Status</a:t>
            </a:r>
            <a:endParaRPr lang="en-US" dirty="0"/>
          </a:p>
        </p:txBody>
      </p:sp>
      <p:sp>
        <p:nvSpPr>
          <p:cNvPr id="3" name="Content Placeholder 2"/>
          <p:cNvSpPr>
            <a:spLocks noGrp="1"/>
          </p:cNvSpPr>
          <p:nvPr>
            <p:ph idx="1"/>
          </p:nvPr>
        </p:nvSpPr>
        <p:spPr/>
        <p:txBody>
          <a:bodyPr>
            <a:normAutofit/>
          </a:bodyPr>
          <a:lstStyle/>
          <a:p>
            <a:r>
              <a:rPr lang="en-US" dirty="0" smtClean="0"/>
              <a:t>LLILC is open for business, and we welcome collaborators</a:t>
            </a:r>
          </a:p>
          <a:p>
            <a:pPr marL="0" indent="0" algn="ctr">
              <a:buNone/>
            </a:pPr>
            <a:r>
              <a:rPr lang="en-US" dirty="0">
                <a:hlinkClick r:id="rId2"/>
              </a:rPr>
              <a:t>https://github.com/dotnet/llilc</a:t>
            </a:r>
            <a:r>
              <a:rPr lang="en-US" dirty="0"/>
              <a:t> </a:t>
            </a:r>
          </a:p>
          <a:p>
            <a:r>
              <a:rPr lang="en-US" dirty="0" smtClean="0"/>
              <a:t>Able to handle around 95% of all methods in simple tests. CoreCLR allows LLILC to bail out and let the real </a:t>
            </a:r>
            <a:r>
              <a:rPr lang="en-US" dirty="0" err="1" smtClean="0"/>
              <a:t>jit</a:t>
            </a:r>
            <a:r>
              <a:rPr lang="en-US" dirty="0" smtClean="0"/>
              <a:t> handle the method so we can do incremental bring-up.</a:t>
            </a:r>
          </a:p>
          <a:p>
            <a:r>
              <a:rPr lang="en-US" dirty="0" smtClean="0"/>
              <a:t>GC in conservative mode during bring-up, working on implementing precise reporting. Should have it in place relatively soon.</a:t>
            </a:r>
          </a:p>
          <a:p>
            <a:r>
              <a:rPr lang="en-US" dirty="0" smtClean="0"/>
              <a:t>EH not handled yet</a:t>
            </a:r>
          </a:p>
          <a:p>
            <a:r>
              <a:rPr lang="en-US" dirty="0" smtClean="0"/>
              <a:t>LLILC also building and working for Linux x64</a:t>
            </a:r>
          </a:p>
        </p:txBody>
      </p:sp>
    </p:spTree>
    <p:extLst>
      <p:ext uri="{BB962C8B-B14F-4D97-AF65-F5344CB8AC3E}">
        <p14:creationId xmlns:p14="http://schemas.microsoft.com/office/powerpoint/2010/main" val="40910380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Possible Future Topics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How we’re handling EH</a:t>
            </a:r>
          </a:p>
          <a:p>
            <a:pPr lvl="1"/>
            <a:r>
              <a:rPr lang="en-US" dirty="0" smtClean="0"/>
              <a:t>CLR semantics are that MSIL opcodes can cause exceptions. Many of these naturally map to machine instructions, </a:t>
            </a:r>
            <a:r>
              <a:rPr lang="en-US" dirty="0" err="1" smtClean="0"/>
              <a:t>eg</a:t>
            </a:r>
            <a:r>
              <a:rPr lang="en-US" dirty="0" smtClean="0"/>
              <a:t> </a:t>
            </a:r>
            <a:r>
              <a:rPr lang="en-US" dirty="0" err="1" smtClean="0"/>
              <a:t>ldlen</a:t>
            </a:r>
            <a:r>
              <a:rPr lang="en-US" dirty="0"/>
              <a:t>.</a:t>
            </a:r>
            <a:endParaRPr lang="en-US" dirty="0" smtClean="0"/>
          </a:p>
          <a:p>
            <a:pPr lvl="1"/>
            <a:r>
              <a:rPr lang="en-US" dirty="0" smtClean="0"/>
              <a:t>Right now we insert explicit checks &amp; calls to throw helpers (see </a:t>
            </a:r>
            <a:r>
              <a:rPr lang="en-US" dirty="0" err="1" smtClean="0"/>
              <a:t>NullRef</a:t>
            </a:r>
            <a:r>
              <a:rPr lang="en-US" dirty="0" smtClean="0"/>
              <a:t> example earlier).</a:t>
            </a:r>
          </a:p>
          <a:p>
            <a:r>
              <a:rPr lang="en-US" dirty="0" smtClean="0"/>
              <a:t>What needs to be done to get truly performant managed code</a:t>
            </a:r>
          </a:p>
          <a:p>
            <a:pPr lvl="1"/>
            <a:r>
              <a:rPr lang="en-US" dirty="0" smtClean="0"/>
              <a:t>GC is an important part of the </a:t>
            </a:r>
            <a:r>
              <a:rPr lang="en-US" dirty="0" err="1" smtClean="0"/>
              <a:t>perf</a:t>
            </a:r>
            <a:r>
              <a:rPr lang="en-US" dirty="0" smtClean="0"/>
              <a:t> story, but not the only part</a:t>
            </a:r>
          </a:p>
          <a:p>
            <a:pPr lvl="1"/>
            <a:r>
              <a:rPr lang="en-US" dirty="0" smtClean="0"/>
              <a:t>Check optimization (null, bounds, checked math, </a:t>
            </a:r>
            <a:r>
              <a:rPr lang="en-US" dirty="0" err="1" smtClean="0"/>
              <a:t>etc</a:t>
            </a:r>
            <a:r>
              <a:rPr lang="en-US" dirty="0" smtClean="0"/>
              <a:t>) is vital, especially with “precise” EH reporting per </a:t>
            </a:r>
            <a:r>
              <a:rPr lang="en-US" dirty="0" err="1" smtClean="0"/>
              <a:t>.Net</a:t>
            </a:r>
            <a:r>
              <a:rPr lang="en-US" dirty="0" smtClean="0"/>
              <a:t> standard</a:t>
            </a:r>
          </a:p>
          <a:p>
            <a:pPr lvl="1"/>
            <a:r>
              <a:rPr lang="en-US" dirty="0" smtClean="0"/>
              <a:t>Lots of “managed idioms” to handle</a:t>
            </a:r>
          </a:p>
          <a:p>
            <a:pPr lvl="1"/>
            <a:r>
              <a:rPr lang="en-US" dirty="0" smtClean="0"/>
              <a:t>High-level type-based optimizations (CoreCLR is type safe)</a:t>
            </a:r>
          </a:p>
          <a:p>
            <a:pPr lvl="1"/>
            <a:r>
              <a:rPr lang="en-US" dirty="0" smtClean="0"/>
              <a:t>Lots of cleverness around generics</a:t>
            </a:r>
          </a:p>
          <a:p>
            <a:r>
              <a:rPr lang="en-US" dirty="0" smtClean="0"/>
              <a:t>What a true ahead-of-time (AOT) system might look like</a:t>
            </a:r>
            <a:endParaRPr lang="en-US" dirty="0"/>
          </a:p>
        </p:txBody>
      </p:sp>
    </p:spTree>
    <p:extLst>
      <p:ext uri="{BB962C8B-B14F-4D97-AF65-F5344CB8AC3E}">
        <p14:creationId xmlns:p14="http://schemas.microsoft.com/office/powerpoint/2010/main" val="10154472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8171177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Codegen</a:t>
            </a:r>
            <a:r>
              <a:rPr lang="en-US" dirty="0" smtClean="0"/>
              <a:t> in the CoreCLR</a:t>
            </a:r>
            <a:endParaRPr lang="en-US" dirty="0"/>
          </a:p>
        </p:txBody>
      </p:sp>
      <p:sp>
        <p:nvSpPr>
          <p:cNvPr id="3" name="Content Placeholder 2"/>
          <p:cNvSpPr>
            <a:spLocks noGrp="1"/>
          </p:cNvSpPr>
          <p:nvPr>
            <p:ph idx="1"/>
          </p:nvPr>
        </p:nvSpPr>
        <p:spPr/>
        <p:txBody>
          <a:bodyPr/>
          <a:lstStyle/>
          <a:p>
            <a:r>
              <a:rPr lang="en-US" dirty="0" smtClean="0"/>
              <a:t>All methods </a:t>
            </a:r>
            <a:r>
              <a:rPr lang="en-US" dirty="0" err="1" smtClean="0"/>
              <a:t>jit</a:t>
            </a:r>
            <a:r>
              <a:rPr lang="en-US" dirty="0" smtClean="0"/>
              <a:t> compiled by default (no interpreter)</a:t>
            </a:r>
          </a:p>
          <a:p>
            <a:r>
              <a:rPr lang="en-US" dirty="0" smtClean="0"/>
              <a:t>Single-tier “</a:t>
            </a:r>
            <a:r>
              <a:rPr lang="en-US" dirty="0" err="1" smtClean="0"/>
              <a:t>RyuJit</a:t>
            </a:r>
            <a:r>
              <a:rPr lang="en-US" dirty="0" smtClean="0"/>
              <a:t>” comes with CoreCLR</a:t>
            </a:r>
          </a:p>
          <a:p>
            <a:r>
              <a:rPr lang="en-US" dirty="0" smtClean="0"/>
              <a:t>Pluggable </a:t>
            </a:r>
            <a:r>
              <a:rPr lang="en-US" dirty="0" err="1" smtClean="0"/>
              <a:t>Jit</a:t>
            </a:r>
            <a:r>
              <a:rPr lang="en-US" dirty="0" smtClean="0"/>
              <a:t> architecture allows for experimentation (aka “alt </a:t>
            </a:r>
            <a:r>
              <a:rPr lang="en-US" dirty="0" err="1" smtClean="0"/>
              <a:t>jit</a:t>
            </a:r>
            <a:r>
              <a:rPr lang="en-US" dirty="0" smtClean="0"/>
              <a:t>”)</a:t>
            </a:r>
          </a:p>
          <a:p>
            <a:r>
              <a:rPr lang="en-US" dirty="0" smtClean="0"/>
              <a:t>Install-time </a:t>
            </a:r>
            <a:r>
              <a:rPr lang="en-US" dirty="0" err="1" smtClean="0"/>
              <a:t>codegen</a:t>
            </a:r>
            <a:r>
              <a:rPr lang="en-US" dirty="0" smtClean="0"/>
              <a:t> possible via NGEN/</a:t>
            </a:r>
            <a:r>
              <a:rPr lang="en-US" dirty="0" err="1" smtClean="0"/>
              <a:t>Crossgen</a:t>
            </a:r>
            <a:endParaRPr lang="en-US" dirty="0" smtClean="0"/>
          </a:p>
          <a:p>
            <a:r>
              <a:rPr lang="en-US" dirty="0" smtClean="0"/>
              <a:t>There’s an interface between the JIT and the VM, but</a:t>
            </a:r>
          </a:p>
          <a:p>
            <a:pPr lvl="1"/>
            <a:r>
              <a:rPr lang="en-US" dirty="0" err="1" smtClean="0"/>
              <a:t>Jit</a:t>
            </a:r>
            <a:r>
              <a:rPr lang="en-US" dirty="0" smtClean="0"/>
              <a:t> must know intimate details of many runtime features</a:t>
            </a:r>
          </a:p>
          <a:p>
            <a:pPr lvl="1"/>
            <a:r>
              <a:rPr lang="en-US" dirty="0" smtClean="0"/>
              <a:t>In particular, GC and EH</a:t>
            </a:r>
          </a:p>
          <a:p>
            <a:pPr lvl="1"/>
            <a:r>
              <a:rPr lang="en-US" dirty="0" smtClean="0"/>
              <a:t>This talk will focus largely on the implications of the GC</a:t>
            </a:r>
            <a:endParaRPr lang="en-US" dirty="0"/>
          </a:p>
        </p:txBody>
      </p:sp>
    </p:spTree>
    <p:extLst>
      <p:ext uri="{BB962C8B-B14F-4D97-AF65-F5344CB8AC3E}">
        <p14:creationId xmlns:p14="http://schemas.microsoft.com/office/powerpoint/2010/main" val="41951495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LLVM</a:t>
            </a:r>
            <a:endParaRPr lang="en-US" dirty="0"/>
          </a:p>
        </p:txBody>
      </p:sp>
      <p:sp>
        <p:nvSpPr>
          <p:cNvPr id="3" name="Content Placeholder 2"/>
          <p:cNvSpPr>
            <a:spLocks noGrp="1"/>
          </p:cNvSpPr>
          <p:nvPr>
            <p:ph idx="1"/>
          </p:nvPr>
        </p:nvSpPr>
        <p:spPr/>
        <p:txBody>
          <a:bodyPr/>
          <a:lstStyle/>
          <a:p>
            <a:r>
              <a:rPr lang="en-US" dirty="0" smtClean="0"/>
              <a:t>Suspect you all know what this is...</a:t>
            </a:r>
          </a:p>
          <a:p>
            <a:r>
              <a:rPr lang="en-US" dirty="0" smtClean="0"/>
              <a:t>Capable, cross-platform compiler and tools framework</a:t>
            </a:r>
          </a:p>
          <a:p>
            <a:r>
              <a:rPr lang="en-US" dirty="0" smtClean="0"/>
              <a:t>Supports various </a:t>
            </a:r>
            <a:r>
              <a:rPr lang="en-US" dirty="0" err="1" smtClean="0"/>
              <a:t>Jitting</a:t>
            </a:r>
            <a:r>
              <a:rPr lang="en-US" dirty="0" smtClean="0"/>
              <a:t> approaches, </a:t>
            </a:r>
            <a:r>
              <a:rPr lang="en-US" dirty="0" err="1" smtClean="0"/>
              <a:t>eg</a:t>
            </a:r>
            <a:r>
              <a:rPr lang="en-US" dirty="0" smtClean="0"/>
              <a:t> MCJIT</a:t>
            </a:r>
            <a:endParaRPr lang="en-US" dirty="0"/>
          </a:p>
        </p:txBody>
      </p:sp>
    </p:spTree>
    <p:extLst>
      <p:ext uri="{BB962C8B-B14F-4D97-AF65-F5344CB8AC3E}">
        <p14:creationId xmlns:p14="http://schemas.microsoft.com/office/powerpoint/2010/main" val="41313910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LLILC</a:t>
            </a:r>
            <a:endParaRPr lang="en-US" dirty="0"/>
          </a:p>
        </p:txBody>
      </p:sp>
      <p:sp>
        <p:nvSpPr>
          <p:cNvPr id="3" name="Content Placeholder 2"/>
          <p:cNvSpPr>
            <a:spLocks noGrp="1"/>
          </p:cNvSpPr>
          <p:nvPr>
            <p:ph idx="1"/>
          </p:nvPr>
        </p:nvSpPr>
        <p:spPr/>
        <p:txBody>
          <a:bodyPr/>
          <a:lstStyle/>
          <a:p>
            <a:r>
              <a:rPr lang="en-US" dirty="0" smtClean="0">
                <a:solidFill>
                  <a:srgbClr val="FF0000"/>
                </a:solidFill>
              </a:rPr>
              <a:t>LL</a:t>
            </a:r>
            <a:r>
              <a:rPr lang="en-US" dirty="0" smtClean="0"/>
              <a:t>VM </a:t>
            </a:r>
            <a:r>
              <a:rPr lang="en-US" dirty="0" smtClean="0">
                <a:solidFill>
                  <a:srgbClr val="FF0000"/>
                </a:solidFill>
              </a:rPr>
              <a:t>IL C</a:t>
            </a:r>
            <a:r>
              <a:rPr lang="en-US" dirty="0" smtClean="0"/>
              <a:t>ompiler: An open-source, cross-platform capable code generator for the CoreCLR based on LLVM</a:t>
            </a:r>
          </a:p>
          <a:p>
            <a:r>
              <a:rPr lang="en-US" dirty="0" smtClean="0">
                <a:hlinkClick r:id="rId2"/>
              </a:rPr>
              <a:t>https</a:t>
            </a:r>
            <a:r>
              <a:rPr lang="en-US" dirty="0">
                <a:hlinkClick r:id="rId2"/>
              </a:rPr>
              <a:t>://</a:t>
            </a:r>
            <a:r>
              <a:rPr lang="en-US" dirty="0" smtClean="0">
                <a:hlinkClick r:id="rId2"/>
              </a:rPr>
              <a:t>github.com/dotnet/llilc</a:t>
            </a:r>
            <a:r>
              <a:rPr lang="en-US" dirty="0" smtClean="0"/>
              <a:t> </a:t>
            </a:r>
            <a:endParaRPr lang="en-US" dirty="0"/>
          </a:p>
          <a:p>
            <a:r>
              <a:rPr lang="en-US" dirty="0" smtClean="0"/>
              <a:t>Aka “lilac”</a:t>
            </a:r>
          </a:p>
          <a:p>
            <a:r>
              <a:rPr lang="en-US" dirty="0" smtClean="0"/>
              <a:t>Initial focus is on building an alternate JIT</a:t>
            </a:r>
            <a:endParaRPr lang="en-US" dirty="0"/>
          </a:p>
        </p:txBody>
      </p:sp>
    </p:spTree>
    <p:extLst>
      <p:ext uri="{BB962C8B-B14F-4D97-AF65-F5344CB8AC3E}">
        <p14:creationId xmlns:p14="http://schemas.microsoft.com/office/powerpoint/2010/main" val="15563551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31900" y="455780"/>
            <a:ext cx="9436100" cy="6173619"/>
          </a:xfrm>
          <a:prstGeom prst="rect">
            <a:avLst/>
          </a:prstGeom>
        </p:spPr>
      </p:pic>
    </p:spTree>
    <p:extLst>
      <p:ext uri="{BB962C8B-B14F-4D97-AF65-F5344CB8AC3E}">
        <p14:creationId xmlns:p14="http://schemas.microsoft.com/office/powerpoint/2010/main" val="24345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LLILC Implementation</a:t>
            </a:r>
            <a:endParaRPr lang="en-US" dirty="0"/>
          </a:p>
        </p:txBody>
      </p:sp>
      <p:sp>
        <p:nvSpPr>
          <p:cNvPr id="3" name="Content Placeholder 2"/>
          <p:cNvSpPr>
            <a:spLocks noGrp="1"/>
          </p:cNvSpPr>
          <p:nvPr>
            <p:ph idx="1"/>
          </p:nvPr>
        </p:nvSpPr>
        <p:spPr/>
        <p:txBody>
          <a:bodyPr/>
          <a:lstStyle/>
          <a:p>
            <a:r>
              <a:rPr lang="en-US" dirty="0" smtClean="0"/>
              <a:t>Currently using MCJIT</a:t>
            </a:r>
          </a:p>
          <a:p>
            <a:pPr lvl="1"/>
            <a:r>
              <a:rPr lang="en-US" dirty="0" smtClean="0"/>
              <a:t>For Windows, we added some basic COFF support to </a:t>
            </a:r>
            <a:r>
              <a:rPr lang="en-US" dirty="0" err="1" smtClean="0"/>
              <a:t>RTDlyLd</a:t>
            </a:r>
            <a:endParaRPr lang="en-US" dirty="0" smtClean="0"/>
          </a:p>
          <a:p>
            <a:pPr lvl="1"/>
            <a:r>
              <a:rPr lang="en-US" dirty="0" smtClean="0"/>
              <a:t>CoreCLR handles all external symbol resolution for the JIT</a:t>
            </a:r>
          </a:p>
          <a:p>
            <a:pPr lvl="1"/>
            <a:r>
              <a:rPr lang="en-US" dirty="0" smtClean="0"/>
              <a:t>At some point we’ll have to introduce a new runtime target since we don’t have a CRT to fall back on</a:t>
            </a:r>
          </a:p>
          <a:p>
            <a:r>
              <a:rPr lang="en-US" dirty="0" smtClean="0"/>
              <a:t>JIT is multithreaded, all threads are independent of one another</a:t>
            </a:r>
          </a:p>
          <a:p>
            <a:pPr lvl="1"/>
            <a:r>
              <a:rPr lang="en-US" dirty="0" smtClean="0"/>
              <a:t>Using sys::</a:t>
            </a:r>
            <a:r>
              <a:rPr lang="en-US" dirty="0" err="1" smtClean="0"/>
              <a:t>ThreadLocal</a:t>
            </a:r>
            <a:r>
              <a:rPr lang="en-US" dirty="0" smtClean="0"/>
              <a:t>&lt;T&gt; to have per-thread LLVM context, </a:t>
            </a:r>
            <a:r>
              <a:rPr lang="en-US" dirty="0" err="1" smtClean="0"/>
              <a:t>etc</a:t>
            </a:r>
            <a:endParaRPr lang="en-US" dirty="0" smtClean="0"/>
          </a:p>
          <a:p>
            <a:r>
              <a:rPr lang="en-US" dirty="0" smtClean="0"/>
              <a:t>Modelling CLR types as </a:t>
            </a:r>
            <a:r>
              <a:rPr lang="en-US" dirty="0" err="1" smtClean="0"/>
              <a:t>llvm</a:t>
            </a:r>
            <a:r>
              <a:rPr lang="en-US" dirty="0" smtClean="0"/>
              <a:t> types, hitting various complications</a:t>
            </a:r>
          </a:p>
          <a:p>
            <a:pPr lvl="1"/>
            <a:r>
              <a:rPr lang="en-US" dirty="0" smtClean="0"/>
              <a:t>Unions, unsigned types, padding,</a:t>
            </a:r>
          </a:p>
        </p:txBody>
      </p:sp>
    </p:spTree>
    <p:extLst>
      <p:ext uri="{BB962C8B-B14F-4D97-AF65-F5344CB8AC3E}">
        <p14:creationId xmlns:p14="http://schemas.microsoft.com/office/powerpoint/2010/main" val="8383778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MSIL -&gt; LLVM IR Translation</a:t>
            </a:r>
            <a:endParaRPr lang="en-US" dirty="0"/>
          </a:p>
        </p:txBody>
      </p:sp>
      <p:sp>
        <p:nvSpPr>
          <p:cNvPr id="4" name="Content Placeholder 3"/>
          <p:cNvSpPr>
            <a:spLocks noGrp="1"/>
          </p:cNvSpPr>
          <p:nvPr>
            <p:ph sz="half" idx="1"/>
          </p:nvPr>
        </p:nvSpPr>
        <p:spPr>
          <a:xfrm>
            <a:off x="898585" y="1520885"/>
            <a:ext cx="5181600" cy="512133"/>
          </a:xfrm>
        </p:spPr>
        <p:txBody>
          <a:bodyPr>
            <a:normAutofit lnSpcReduction="10000"/>
          </a:bodyPr>
          <a:lstStyle/>
          <a:p>
            <a:pPr marL="0" indent="0">
              <a:buNone/>
            </a:pPr>
            <a:r>
              <a:rPr lang="en-US" sz="1100" b="1" dirty="0" smtClean="0">
                <a:solidFill>
                  <a:srgbClr val="002060"/>
                </a:solidFill>
                <a:latin typeface="Consolas" panose="020B0609020204030204" pitchFamily="49" charset="0"/>
                <a:cs typeface="Consolas" panose="020B0609020204030204" pitchFamily="49" charset="0"/>
              </a:rPr>
              <a:t>static </a:t>
            </a:r>
            <a:r>
              <a:rPr lang="en-US" sz="1100" b="1" dirty="0" err="1">
                <a:solidFill>
                  <a:srgbClr val="002060"/>
                </a:solidFill>
                <a:latin typeface="Consolas" panose="020B0609020204030204" pitchFamily="49" charset="0"/>
                <a:cs typeface="Consolas" panose="020B0609020204030204" pitchFamily="49" charset="0"/>
              </a:rPr>
              <a:t>bool</a:t>
            </a:r>
            <a:r>
              <a:rPr lang="en-US" sz="1100" b="1" dirty="0">
                <a:solidFill>
                  <a:srgbClr val="002060"/>
                </a:solidFill>
                <a:latin typeface="Consolas" panose="020B0609020204030204" pitchFamily="49" charset="0"/>
                <a:cs typeface="Consolas" panose="020B0609020204030204" pitchFamily="49" charset="0"/>
              </a:rPr>
              <a:t> </a:t>
            </a:r>
            <a:r>
              <a:rPr lang="en-US" sz="1100" b="1" dirty="0" err="1">
                <a:solidFill>
                  <a:srgbClr val="002060"/>
                </a:solidFill>
                <a:latin typeface="Consolas" panose="020B0609020204030204" pitchFamily="49" charset="0"/>
                <a:cs typeface="Consolas" panose="020B0609020204030204" pitchFamily="49" charset="0"/>
              </a:rPr>
              <a:t>IsNullOrEmpty</a:t>
            </a:r>
            <a:r>
              <a:rPr lang="en-US" sz="1100" b="1" dirty="0">
                <a:solidFill>
                  <a:srgbClr val="002060"/>
                </a:solidFill>
                <a:latin typeface="Consolas" panose="020B0609020204030204" pitchFamily="49" charset="0"/>
                <a:cs typeface="Consolas" panose="020B0609020204030204" pitchFamily="49" charset="0"/>
              </a:rPr>
              <a:t>(String value) </a:t>
            </a:r>
            <a:r>
              <a:rPr lang="en-US" sz="1100" b="1" dirty="0" smtClean="0">
                <a:solidFill>
                  <a:srgbClr val="002060"/>
                </a:solidFill>
                <a:latin typeface="Consolas" panose="020B0609020204030204" pitchFamily="49" charset="0"/>
                <a:cs typeface="Consolas" panose="020B0609020204030204" pitchFamily="49" charset="0"/>
              </a:rPr>
              <a:t>{</a:t>
            </a:r>
            <a:br>
              <a:rPr lang="en-US" sz="1100" b="1" dirty="0" smtClean="0">
                <a:solidFill>
                  <a:srgbClr val="002060"/>
                </a:solidFill>
                <a:latin typeface="Consolas" panose="020B0609020204030204" pitchFamily="49" charset="0"/>
                <a:cs typeface="Consolas" panose="020B0609020204030204" pitchFamily="49" charset="0"/>
              </a:rPr>
            </a:br>
            <a:r>
              <a:rPr lang="en-US" sz="1100" b="1" dirty="0" smtClean="0">
                <a:solidFill>
                  <a:srgbClr val="002060"/>
                </a:solidFill>
                <a:latin typeface="Consolas" panose="020B0609020204030204" pitchFamily="49" charset="0"/>
                <a:cs typeface="Consolas" panose="020B0609020204030204" pitchFamily="49" charset="0"/>
              </a:rPr>
              <a:t>  </a:t>
            </a:r>
            <a:r>
              <a:rPr lang="en-US" sz="1100" b="1" dirty="0">
                <a:solidFill>
                  <a:srgbClr val="002060"/>
                </a:solidFill>
                <a:latin typeface="Consolas" panose="020B0609020204030204" pitchFamily="49" charset="0"/>
                <a:cs typeface="Consolas" panose="020B0609020204030204" pitchFamily="49" charset="0"/>
              </a:rPr>
              <a:t>return (value == null || </a:t>
            </a:r>
            <a:r>
              <a:rPr lang="en-US" sz="1100" b="1" dirty="0" err="1">
                <a:solidFill>
                  <a:srgbClr val="002060"/>
                </a:solidFill>
                <a:latin typeface="Consolas" panose="020B0609020204030204" pitchFamily="49" charset="0"/>
                <a:cs typeface="Consolas" panose="020B0609020204030204" pitchFamily="49" charset="0"/>
              </a:rPr>
              <a:t>value.Length</a:t>
            </a:r>
            <a:r>
              <a:rPr lang="en-US" sz="1100" b="1" dirty="0">
                <a:solidFill>
                  <a:srgbClr val="002060"/>
                </a:solidFill>
                <a:latin typeface="Consolas" panose="020B0609020204030204" pitchFamily="49" charset="0"/>
                <a:cs typeface="Consolas" panose="020B0609020204030204" pitchFamily="49" charset="0"/>
              </a:rPr>
              <a:t> == 0</a:t>
            </a:r>
            <a:r>
              <a:rPr lang="en-US" sz="1100" b="1" dirty="0" smtClean="0">
                <a:solidFill>
                  <a:srgbClr val="002060"/>
                </a:solidFill>
                <a:latin typeface="Consolas" panose="020B0609020204030204" pitchFamily="49" charset="0"/>
                <a:cs typeface="Consolas" panose="020B0609020204030204" pitchFamily="49" charset="0"/>
              </a:rPr>
              <a:t>);</a:t>
            </a:r>
            <a:br>
              <a:rPr lang="en-US" sz="1100" b="1" dirty="0" smtClean="0">
                <a:solidFill>
                  <a:srgbClr val="002060"/>
                </a:solidFill>
                <a:latin typeface="Consolas" panose="020B0609020204030204" pitchFamily="49" charset="0"/>
                <a:cs typeface="Consolas" panose="020B0609020204030204" pitchFamily="49" charset="0"/>
              </a:rPr>
            </a:br>
            <a:r>
              <a:rPr lang="en-US" sz="1100" b="1" dirty="0" smtClean="0">
                <a:solidFill>
                  <a:srgbClr val="002060"/>
                </a:solidFill>
                <a:latin typeface="Consolas" panose="020B0609020204030204" pitchFamily="49" charset="0"/>
                <a:cs typeface="Consolas" panose="020B0609020204030204" pitchFamily="49" charset="0"/>
              </a:rPr>
              <a:t>}</a:t>
            </a:r>
            <a:endParaRPr lang="en-US" sz="1100" b="1" dirty="0">
              <a:solidFill>
                <a:srgbClr val="002060"/>
              </a:solidFill>
              <a:latin typeface="Consolas" panose="020B0609020204030204" pitchFamily="49" charset="0"/>
              <a:cs typeface="Consolas" panose="020B0609020204030204" pitchFamily="49" charset="0"/>
            </a:endParaRPr>
          </a:p>
        </p:txBody>
      </p:sp>
      <p:sp>
        <p:nvSpPr>
          <p:cNvPr id="5" name="Content Placeholder 4"/>
          <p:cNvSpPr>
            <a:spLocks noGrp="1"/>
          </p:cNvSpPr>
          <p:nvPr>
            <p:ph sz="half" idx="2"/>
          </p:nvPr>
        </p:nvSpPr>
        <p:spPr>
          <a:xfrm>
            <a:off x="855450" y="2165141"/>
            <a:ext cx="6823495" cy="4351338"/>
          </a:xfrm>
        </p:spPr>
        <p:txBody>
          <a:bodyPr>
            <a:normAutofit lnSpcReduction="10000"/>
          </a:bodyPr>
          <a:lstStyle/>
          <a:p>
            <a:pPr marL="0" indent="0">
              <a:lnSpc>
                <a:spcPts val="100"/>
              </a:lnSpc>
              <a:buNone/>
            </a:pPr>
            <a:endParaRPr lang="en-US" sz="1000" dirty="0" smtClean="0">
              <a:latin typeface="Consolas" panose="020B0609020204030204" pitchFamily="49" charset="0"/>
              <a:cs typeface="Consolas" panose="020B0609020204030204" pitchFamily="49" charset="0"/>
            </a:endParaRPr>
          </a:p>
          <a:p>
            <a:pPr marL="0" indent="0">
              <a:lnSpc>
                <a:spcPts val="100"/>
              </a:lnSpc>
              <a:buNone/>
            </a:pPr>
            <a:endParaRPr lang="en-US" sz="1000" dirty="0">
              <a:latin typeface="Consolas" panose="020B0609020204030204" pitchFamily="49" charset="0"/>
              <a:cs typeface="Consolas" panose="020B0609020204030204" pitchFamily="49" charset="0"/>
            </a:endParaRPr>
          </a:p>
          <a:p>
            <a:pPr marL="0" indent="0">
              <a:lnSpc>
                <a:spcPts val="100"/>
              </a:lnSpc>
              <a:buNone/>
            </a:pPr>
            <a:r>
              <a:rPr lang="en-US" sz="1000" dirty="0" smtClean="0">
                <a:latin typeface="Consolas" panose="020B0609020204030204" pitchFamily="49" charset="0"/>
                <a:cs typeface="Consolas" panose="020B0609020204030204" pitchFamily="49" charset="0"/>
              </a:rPr>
              <a:t>define </a:t>
            </a:r>
            <a:r>
              <a:rPr lang="en-US" sz="1000" dirty="0">
                <a:latin typeface="Consolas" panose="020B0609020204030204" pitchFamily="49" charset="0"/>
                <a:cs typeface="Consolas" panose="020B0609020204030204" pitchFamily="49" charset="0"/>
              </a:rPr>
              <a:t>i8 @</a:t>
            </a:r>
            <a:r>
              <a:rPr lang="en-US" sz="1000" dirty="0" err="1">
                <a:latin typeface="Consolas" panose="020B0609020204030204" pitchFamily="49" charset="0"/>
                <a:cs typeface="Consolas" panose="020B0609020204030204" pitchFamily="49" charset="0"/>
              </a:rPr>
              <a:t>String.IsNullOrEmpty</a:t>
            </a:r>
            <a:r>
              <a:rPr lang="en-US" sz="1000" dirty="0">
                <a:latin typeface="Consolas" panose="020B0609020204030204" pitchFamily="49" charset="0"/>
                <a:cs typeface="Consolas" panose="020B0609020204030204" pitchFamily="49" charset="0"/>
              </a:rPr>
              <a:t>(%</a:t>
            </a:r>
            <a:r>
              <a:rPr lang="en-US" sz="1000" dirty="0" err="1">
                <a:latin typeface="Consolas" panose="020B0609020204030204" pitchFamily="49" charset="0"/>
                <a:cs typeface="Consolas" panose="020B0609020204030204" pitchFamily="49" charset="0"/>
              </a:rPr>
              <a:t>System.String</a:t>
            </a:r>
            <a:r>
              <a:rPr lang="en-US" sz="1000" dirty="0">
                <a:latin typeface="Consolas" panose="020B0609020204030204" pitchFamily="49" charset="0"/>
                <a:cs typeface="Consolas" panose="020B0609020204030204" pitchFamily="49" charset="0"/>
              </a:rPr>
              <a:t> </a:t>
            </a:r>
            <a:r>
              <a:rPr lang="en-US" sz="1000" dirty="0" err="1">
                <a:latin typeface="Consolas" panose="020B0609020204030204" pitchFamily="49" charset="0"/>
                <a:cs typeface="Consolas" panose="020B0609020204030204" pitchFamily="49" charset="0"/>
              </a:rPr>
              <a:t>addrspace</a:t>
            </a:r>
            <a:r>
              <a:rPr lang="en-US" sz="1000" dirty="0">
                <a:latin typeface="Consolas" panose="020B0609020204030204" pitchFamily="49" charset="0"/>
                <a:cs typeface="Consolas" panose="020B0609020204030204" pitchFamily="49" charset="0"/>
              </a:rPr>
              <a:t>(1)* %param0) {</a:t>
            </a:r>
          </a:p>
          <a:p>
            <a:pPr marL="0" indent="0">
              <a:lnSpc>
                <a:spcPts val="100"/>
              </a:lnSpc>
              <a:buNone/>
            </a:pPr>
            <a:r>
              <a:rPr lang="en-US" sz="1000" dirty="0">
                <a:latin typeface="Consolas" panose="020B0609020204030204" pitchFamily="49" charset="0"/>
                <a:cs typeface="Consolas" panose="020B0609020204030204" pitchFamily="49" charset="0"/>
              </a:rPr>
              <a:t>entry:</a:t>
            </a:r>
          </a:p>
          <a:p>
            <a:pPr marL="0" indent="0">
              <a:lnSpc>
                <a:spcPts val="100"/>
              </a:lnSpc>
              <a:buNone/>
            </a:pPr>
            <a:r>
              <a:rPr lang="en-US" sz="1000" dirty="0">
                <a:latin typeface="Consolas" panose="020B0609020204030204" pitchFamily="49" charset="0"/>
                <a:cs typeface="Consolas" panose="020B0609020204030204" pitchFamily="49" charset="0"/>
              </a:rPr>
              <a:t>  %arg0 = alloca %</a:t>
            </a:r>
            <a:r>
              <a:rPr lang="en-US" sz="1000" dirty="0" err="1">
                <a:latin typeface="Consolas" panose="020B0609020204030204" pitchFamily="49" charset="0"/>
                <a:cs typeface="Consolas" panose="020B0609020204030204" pitchFamily="49" charset="0"/>
              </a:rPr>
              <a:t>System.String</a:t>
            </a:r>
            <a:r>
              <a:rPr lang="en-US" sz="1000" dirty="0">
                <a:latin typeface="Consolas" panose="020B0609020204030204" pitchFamily="49" charset="0"/>
                <a:cs typeface="Consolas" panose="020B0609020204030204" pitchFamily="49" charset="0"/>
              </a:rPr>
              <a:t> </a:t>
            </a:r>
            <a:r>
              <a:rPr lang="en-US" sz="1000" dirty="0" err="1">
                <a:latin typeface="Consolas" panose="020B0609020204030204" pitchFamily="49" charset="0"/>
                <a:cs typeface="Consolas" panose="020B0609020204030204" pitchFamily="49" charset="0"/>
              </a:rPr>
              <a:t>addrspace</a:t>
            </a:r>
            <a:r>
              <a:rPr lang="en-US" sz="1000" dirty="0">
                <a:latin typeface="Consolas" panose="020B0609020204030204" pitchFamily="49" charset="0"/>
                <a:cs typeface="Consolas" panose="020B0609020204030204" pitchFamily="49" charset="0"/>
              </a:rPr>
              <a:t>(1)*</a:t>
            </a:r>
          </a:p>
          <a:p>
            <a:pPr marL="0" indent="0">
              <a:lnSpc>
                <a:spcPts val="100"/>
              </a:lnSpc>
              <a:buNone/>
            </a:pPr>
            <a:r>
              <a:rPr lang="en-US" sz="1000" dirty="0">
                <a:latin typeface="Consolas" panose="020B0609020204030204" pitchFamily="49" charset="0"/>
                <a:cs typeface="Consolas" panose="020B0609020204030204" pitchFamily="49" charset="0"/>
              </a:rPr>
              <a:t>  store %</a:t>
            </a:r>
            <a:r>
              <a:rPr lang="en-US" sz="1000" dirty="0" err="1">
                <a:latin typeface="Consolas" panose="020B0609020204030204" pitchFamily="49" charset="0"/>
                <a:cs typeface="Consolas" panose="020B0609020204030204" pitchFamily="49" charset="0"/>
              </a:rPr>
              <a:t>System.String</a:t>
            </a:r>
            <a:r>
              <a:rPr lang="en-US" sz="1000" dirty="0">
                <a:latin typeface="Consolas" panose="020B0609020204030204" pitchFamily="49" charset="0"/>
                <a:cs typeface="Consolas" panose="020B0609020204030204" pitchFamily="49" charset="0"/>
              </a:rPr>
              <a:t> </a:t>
            </a:r>
            <a:r>
              <a:rPr lang="en-US" sz="1000" dirty="0" err="1">
                <a:latin typeface="Consolas" panose="020B0609020204030204" pitchFamily="49" charset="0"/>
                <a:cs typeface="Consolas" panose="020B0609020204030204" pitchFamily="49" charset="0"/>
              </a:rPr>
              <a:t>addrspace</a:t>
            </a:r>
            <a:r>
              <a:rPr lang="en-US" sz="1000" dirty="0">
                <a:latin typeface="Consolas" panose="020B0609020204030204" pitchFamily="49" charset="0"/>
                <a:cs typeface="Consolas" panose="020B0609020204030204" pitchFamily="49" charset="0"/>
              </a:rPr>
              <a:t>(1)* %param0, %</a:t>
            </a:r>
            <a:r>
              <a:rPr lang="en-US" sz="1000" dirty="0" err="1">
                <a:latin typeface="Consolas" panose="020B0609020204030204" pitchFamily="49" charset="0"/>
                <a:cs typeface="Consolas" panose="020B0609020204030204" pitchFamily="49" charset="0"/>
              </a:rPr>
              <a:t>System.String</a:t>
            </a:r>
            <a:r>
              <a:rPr lang="en-US" sz="1000" dirty="0">
                <a:latin typeface="Consolas" panose="020B0609020204030204" pitchFamily="49" charset="0"/>
                <a:cs typeface="Consolas" panose="020B0609020204030204" pitchFamily="49" charset="0"/>
              </a:rPr>
              <a:t> </a:t>
            </a:r>
            <a:r>
              <a:rPr lang="en-US" sz="1000" dirty="0" err="1">
                <a:latin typeface="Consolas" panose="020B0609020204030204" pitchFamily="49" charset="0"/>
                <a:cs typeface="Consolas" panose="020B0609020204030204" pitchFamily="49" charset="0"/>
              </a:rPr>
              <a:t>addrspace</a:t>
            </a:r>
            <a:r>
              <a:rPr lang="en-US" sz="1000" dirty="0">
                <a:latin typeface="Consolas" panose="020B0609020204030204" pitchFamily="49" charset="0"/>
                <a:cs typeface="Consolas" panose="020B0609020204030204" pitchFamily="49" charset="0"/>
              </a:rPr>
              <a:t>(1)** %arg0</a:t>
            </a:r>
          </a:p>
          <a:p>
            <a:pPr marL="0" indent="0">
              <a:lnSpc>
                <a:spcPts val="100"/>
              </a:lnSpc>
              <a:buNone/>
            </a:pPr>
            <a:r>
              <a:rPr lang="en-US" sz="1000" dirty="0">
                <a:latin typeface="Consolas" panose="020B0609020204030204" pitchFamily="49" charset="0"/>
                <a:cs typeface="Consolas" panose="020B0609020204030204" pitchFamily="49" charset="0"/>
              </a:rPr>
              <a:t>  %0 = load %</a:t>
            </a:r>
            <a:r>
              <a:rPr lang="en-US" sz="1000" dirty="0" err="1">
                <a:latin typeface="Consolas" panose="020B0609020204030204" pitchFamily="49" charset="0"/>
                <a:cs typeface="Consolas" panose="020B0609020204030204" pitchFamily="49" charset="0"/>
              </a:rPr>
              <a:t>System.String</a:t>
            </a:r>
            <a:r>
              <a:rPr lang="en-US" sz="1000" dirty="0">
                <a:latin typeface="Consolas" panose="020B0609020204030204" pitchFamily="49" charset="0"/>
                <a:cs typeface="Consolas" panose="020B0609020204030204" pitchFamily="49" charset="0"/>
              </a:rPr>
              <a:t> </a:t>
            </a:r>
            <a:r>
              <a:rPr lang="en-US" sz="1000" dirty="0" err="1">
                <a:latin typeface="Consolas" panose="020B0609020204030204" pitchFamily="49" charset="0"/>
                <a:cs typeface="Consolas" panose="020B0609020204030204" pitchFamily="49" charset="0"/>
              </a:rPr>
              <a:t>addrspace</a:t>
            </a:r>
            <a:r>
              <a:rPr lang="en-US" sz="1000" dirty="0">
                <a:latin typeface="Consolas" panose="020B0609020204030204" pitchFamily="49" charset="0"/>
                <a:cs typeface="Consolas" panose="020B0609020204030204" pitchFamily="49" charset="0"/>
              </a:rPr>
              <a:t>(1)*, %</a:t>
            </a:r>
            <a:r>
              <a:rPr lang="en-US" sz="1000" dirty="0" err="1">
                <a:latin typeface="Consolas" panose="020B0609020204030204" pitchFamily="49" charset="0"/>
                <a:cs typeface="Consolas" panose="020B0609020204030204" pitchFamily="49" charset="0"/>
              </a:rPr>
              <a:t>System.String</a:t>
            </a:r>
            <a:r>
              <a:rPr lang="en-US" sz="1000" dirty="0">
                <a:latin typeface="Consolas" panose="020B0609020204030204" pitchFamily="49" charset="0"/>
                <a:cs typeface="Consolas" panose="020B0609020204030204" pitchFamily="49" charset="0"/>
              </a:rPr>
              <a:t> </a:t>
            </a:r>
            <a:r>
              <a:rPr lang="en-US" sz="1000" dirty="0" err="1">
                <a:latin typeface="Consolas" panose="020B0609020204030204" pitchFamily="49" charset="0"/>
                <a:cs typeface="Consolas" panose="020B0609020204030204" pitchFamily="49" charset="0"/>
              </a:rPr>
              <a:t>addrspace</a:t>
            </a:r>
            <a:r>
              <a:rPr lang="en-US" sz="1000" dirty="0">
                <a:latin typeface="Consolas" panose="020B0609020204030204" pitchFamily="49" charset="0"/>
                <a:cs typeface="Consolas" panose="020B0609020204030204" pitchFamily="49" charset="0"/>
              </a:rPr>
              <a:t>(1)** %arg0</a:t>
            </a:r>
          </a:p>
          <a:p>
            <a:pPr marL="0" indent="0">
              <a:lnSpc>
                <a:spcPts val="100"/>
              </a:lnSpc>
              <a:buNone/>
            </a:pPr>
            <a:r>
              <a:rPr lang="en-US" sz="1000" dirty="0">
                <a:latin typeface="Consolas" panose="020B0609020204030204" pitchFamily="49" charset="0"/>
                <a:cs typeface="Consolas" panose="020B0609020204030204" pitchFamily="49" charset="0"/>
              </a:rPr>
              <a:t>  %1 = </a:t>
            </a:r>
            <a:r>
              <a:rPr lang="en-US" sz="1000" dirty="0" err="1">
                <a:latin typeface="Consolas" panose="020B0609020204030204" pitchFamily="49" charset="0"/>
                <a:cs typeface="Consolas" panose="020B0609020204030204" pitchFamily="49" charset="0"/>
              </a:rPr>
              <a:t>icmp</a:t>
            </a:r>
            <a:r>
              <a:rPr lang="en-US" sz="1000" dirty="0">
                <a:latin typeface="Consolas" panose="020B0609020204030204" pitchFamily="49" charset="0"/>
                <a:cs typeface="Consolas" panose="020B0609020204030204" pitchFamily="49" charset="0"/>
              </a:rPr>
              <a:t> </a:t>
            </a:r>
            <a:r>
              <a:rPr lang="en-US" sz="1000" dirty="0" err="1">
                <a:latin typeface="Consolas" panose="020B0609020204030204" pitchFamily="49" charset="0"/>
                <a:cs typeface="Consolas" panose="020B0609020204030204" pitchFamily="49" charset="0"/>
              </a:rPr>
              <a:t>eq</a:t>
            </a:r>
            <a:r>
              <a:rPr lang="en-US" sz="1000" dirty="0">
                <a:latin typeface="Consolas" panose="020B0609020204030204" pitchFamily="49" charset="0"/>
                <a:cs typeface="Consolas" panose="020B0609020204030204" pitchFamily="49" charset="0"/>
              </a:rPr>
              <a:t> %</a:t>
            </a:r>
            <a:r>
              <a:rPr lang="en-US" sz="1000" dirty="0" err="1">
                <a:latin typeface="Consolas" panose="020B0609020204030204" pitchFamily="49" charset="0"/>
                <a:cs typeface="Consolas" panose="020B0609020204030204" pitchFamily="49" charset="0"/>
              </a:rPr>
              <a:t>System.String</a:t>
            </a:r>
            <a:r>
              <a:rPr lang="en-US" sz="1000" dirty="0">
                <a:latin typeface="Consolas" panose="020B0609020204030204" pitchFamily="49" charset="0"/>
                <a:cs typeface="Consolas" panose="020B0609020204030204" pitchFamily="49" charset="0"/>
              </a:rPr>
              <a:t> </a:t>
            </a:r>
            <a:r>
              <a:rPr lang="en-US" sz="1000" dirty="0" err="1">
                <a:latin typeface="Consolas" panose="020B0609020204030204" pitchFamily="49" charset="0"/>
                <a:cs typeface="Consolas" panose="020B0609020204030204" pitchFamily="49" charset="0"/>
              </a:rPr>
              <a:t>addrspace</a:t>
            </a:r>
            <a:r>
              <a:rPr lang="en-US" sz="1000" dirty="0">
                <a:latin typeface="Consolas" panose="020B0609020204030204" pitchFamily="49" charset="0"/>
                <a:cs typeface="Consolas" panose="020B0609020204030204" pitchFamily="49" charset="0"/>
              </a:rPr>
              <a:t>(1)* %0, null</a:t>
            </a:r>
          </a:p>
          <a:p>
            <a:pPr marL="0" indent="0">
              <a:lnSpc>
                <a:spcPts val="100"/>
              </a:lnSpc>
              <a:buNone/>
            </a:pPr>
            <a:r>
              <a:rPr lang="en-US" sz="1000" dirty="0">
                <a:latin typeface="Consolas" panose="020B0609020204030204" pitchFamily="49" charset="0"/>
                <a:cs typeface="Consolas" panose="020B0609020204030204" pitchFamily="49" charset="0"/>
              </a:rPr>
              <a:t>  br i1 %1, label %10, label %2</a:t>
            </a:r>
          </a:p>
          <a:p>
            <a:pPr marL="0" indent="0">
              <a:lnSpc>
                <a:spcPts val="100"/>
              </a:lnSpc>
              <a:buNone/>
            </a:pPr>
            <a:endParaRPr lang="en-US" sz="1000" dirty="0">
              <a:latin typeface="Consolas" panose="020B0609020204030204" pitchFamily="49" charset="0"/>
              <a:cs typeface="Consolas" panose="020B0609020204030204" pitchFamily="49" charset="0"/>
            </a:endParaRPr>
          </a:p>
          <a:p>
            <a:pPr marL="0" indent="0">
              <a:lnSpc>
                <a:spcPts val="100"/>
              </a:lnSpc>
              <a:buNone/>
            </a:pPr>
            <a:r>
              <a:rPr lang="en-US" sz="1000" dirty="0">
                <a:latin typeface="Consolas" panose="020B0609020204030204" pitchFamily="49" charset="0"/>
                <a:cs typeface="Consolas" panose="020B0609020204030204" pitchFamily="49" charset="0"/>
              </a:rPr>
              <a:t>; &lt;label&gt;:2                                       ; </a:t>
            </a:r>
            <a:r>
              <a:rPr lang="en-US" sz="1000" dirty="0" err="1">
                <a:latin typeface="Consolas" panose="020B0609020204030204" pitchFamily="49" charset="0"/>
                <a:cs typeface="Consolas" panose="020B0609020204030204" pitchFamily="49" charset="0"/>
              </a:rPr>
              <a:t>preds</a:t>
            </a:r>
            <a:r>
              <a:rPr lang="en-US" sz="1000" dirty="0">
                <a:latin typeface="Consolas" panose="020B0609020204030204" pitchFamily="49" charset="0"/>
                <a:cs typeface="Consolas" panose="020B0609020204030204" pitchFamily="49" charset="0"/>
              </a:rPr>
              <a:t> = %entry</a:t>
            </a:r>
          </a:p>
          <a:p>
            <a:pPr marL="0" indent="0">
              <a:lnSpc>
                <a:spcPts val="100"/>
              </a:lnSpc>
              <a:buNone/>
            </a:pPr>
            <a:r>
              <a:rPr lang="en-US" sz="1000" dirty="0">
                <a:latin typeface="Consolas" panose="020B0609020204030204" pitchFamily="49" charset="0"/>
                <a:cs typeface="Consolas" panose="020B0609020204030204" pitchFamily="49" charset="0"/>
              </a:rPr>
              <a:t>  %3 = load %</a:t>
            </a:r>
            <a:r>
              <a:rPr lang="en-US" sz="1000" dirty="0" err="1">
                <a:latin typeface="Consolas" panose="020B0609020204030204" pitchFamily="49" charset="0"/>
                <a:cs typeface="Consolas" panose="020B0609020204030204" pitchFamily="49" charset="0"/>
              </a:rPr>
              <a:t>System.String</a:t>
            </a:r>
            <a:r>
              <a:rPr lang="en-US" sz="1000" dirty="0">
                <a:latin typeface="Consolas" panose="020B0609020204030204" pitchFamily="49" charset="0"/>
                <a:cs typeface="Consolas" panose="020B0609020204030204" pitchFamily="49" charset="0"/>
              </a:rPr>
              <a:t> </a:t>
            </a:r>
            <a:r>
              <a:rPr lang="en-US" sz="1000" dirty="0" err="1">
                <a:latin typeface="Consolas" panose="020B0609020204030204" pitchFamily="49" charset="0"/>
                <a:cs typeface="Consolas" panose="020B0609020204030204" pitchFamily="49" charset="0"/>
              </a:rPr>
              <a:t>addrspace</a:t>
            </a:r>
            <a:r>
              <a:rPr lang="en-US" sz="1000" dirty="0">
                <a:latin typeface="Consolas" panose="020B0609020204030204" pitchFamily="49" charset="0"/>
                <a:cs typeface="Consolas" panose="020B0609020204030204" pitchFamily="49" charset="0"/>
              </a:rPr>
              <a:t>(1)*, %</a:t>
            </a:r>
            <a:r>
              <a:rPr lang="en-US" sz="1000" dirty="0" err="1">
                <a:latin typeface="Consolas" panose="020B0609020204030204" pitchFamily="49" charset="0"/>
                <a:cs typeface="Consolas" panose="020B0609020204030204" pitchFamily="49" charset="0"/>
              </a:rPr>
              <a:t>System.String</a:t>
            </a:r>
            <a:r>
              <a:rPr lang="en-US" sz="1000" dirty="0">
                <a:latin typeface="Consolas" panose="020B0609020204030204" pitchFamily="49" charset="0"/>
                <a:cs typeface="Consolas" panose="020B0609020204030204" pitchFamily="49" charset="0"/>
              </a:rPr>
              <a:t> </a:t>
            </a:r>
            <a:r>
              <a:rPr lang="en-US" sz="1000" dirty="0" err="1">
                <a:latin typeface="Consolas" panose="020B0609020204030204" pitchFamily="49" charset="0"/>
                <a:cs typeface="Consolas" panose="020B0609020204030204" pitchFamily="49" charset="0"/>
              </a:rPr>
              <a:t>addrspace</a:t>
            </a:r>
            <a:r>
              <a:rPr lang="en-US" sz="1000" dirty="0">
                <a:latin typeface="Consolas" panose="020B0609020204030204" pitchFamily="49" charset="0"/>
                <a:cs typeface="Consolas" panose="020B0609020204030204" pitchFamily="49" charset="0"/>
              </a:rPr>
              <a:t>(1)** %arg0</a:t>
            </a:r>
          </a:p>
          <a:p>
            <a:pPr marL="0" indent="0">
              <a:lnSpc>
                <a:spcPts val="100"/>
              </a:lnSpc>
              <a:buNone/>
            </a:pPr>
            <a:r>
              <a:rPr lang="en-US" sz="1000" dirty="0">
                <a:latin typeface="Consolas" panose="020B0609020204030204" pitchFamily="49" charset="0"/>
                <a:cs typeface="Consolas" panose="020B0609020204030204" pitchFamily="49" charset="0"/>
              </a:rPr>
              <a:t>  %</a:t>
            </a:r>
            <a:r>
              <a:rPr lang="en-US" sz="1000" dirty="0" err="1">
                <a:latin typeface="Consolas" panose="020B0609020204030204" pitchFamily="49" charset="0"/>
                <a:cs typeface="Consolas" panose="020B0609020204030204" pitchFamily="49" charset="0"/>
              </a:rPr>
              <a:t>NullCheck</a:t>
            </a:r>
            <a:r>
              <a:rPr lang="en-US" sz="1000" dirty="0">
                <a:latin typeface="Consolas" panose="020B0609020204030204" pitchFamily="49" charset="0"/>
                <a:cs typeface="Consolas" panose="020B0609020204030204" pitchFamily="49" charset="0"/>
              </a:rPr>
              <a:t> = </a:t>
            </a:r>
            <a:r>
              <a:rPr lang="en-US" sz="1000" dirty="0" err="1">
                <a:latin typeface="Consolas" panose="020B0609020204030204" pitchFamily="49" charset="0"/>
                <a:cs typeface="Consolas" panose="020B0609020204030204" pitchFamily="49" charset="0"/>
              </a:rPr>
              <a:t>icmp</a:t>
            </a:r>
            <a:r>
              <a:rPr lang="en-US" sz="1000" dirty="0">
                <a:latin typeface="Consolas" panose="020B0609020204030204" pitchFamily="49" charset="0"/>
                <a:cs typeface="Consolas" panose="020B0609020204030204" pitchFamily="49" charset="0"/>
              </a:rPr>
              <a:t> </a:t>
            </a:r>
            <a:r>
              <a:rPr lang="en-US" sz="1000" dirty="0" err="1">
                <a:latin typeface="Consolas" panose="020B0609020204030204" pitchFamily="49" charset="0"/>
                <a:cs typeface="Consolas" panose="020B0609020204030204" pitchFamily="49" charset="0"/>
              </a:rPr>
              <a:t>eq</a:t>
            </a:r>
            <a:r>
              <a:rPr lang="en-US" sz="1000" dirty="0">
                <a:latin typeface="Consolas" panose="020B0609020204030204" pitchFamily="49" charset="0"/>
                <a:cs typeface="Consolas" panose="020B0609020204030204" pitchFamily="49" charset="0"/>
              </a:rPr>
              <a:t> %</a:t>
            </a:r>
            <a:r>
              <a:rPr lang="en-US" sz="1000" dirty="0" err="1">
                <a:latin typeface="Consolas" panose="020B0609020204030204" pitchFamily="49" charset="0"/>
                <a:cs typeface="Consolas" panose="020B0609020204030204" pitchFamily="49" charset="0"/>
              </a:rPr>
              <a:t>System.String</a:t>
            </a:r>
            <a:r>
              <a:rPr lang="en-US" sz="1000" dirty="0">
                <a:latin typeface="Consolas" panose="020B0609020204030204" pitchFamily="49" charset="0"/>
                <a:cs typeface="Consolas" panose="020B0609020204030204" pitchFamily="49" charset="0"/>
              </a:rPr>
              <a:t> </a:t>
            </a:r>
            <a:r>
              <a:rPr lang="en-US" sz="1000" dirty="0" err="1">
                <a:latin typeface="Consolas" panose="020B0609020204030204" pitchFamily="49" charset="0"/>
                <a:cs typeface="Consolas" panose="020B0609020204030204" pitchFamily="49" charset="0"/>
              </a:rPr>
              <a:t>addrspace</a:t>
            </a:r>
            <a:r>
              <a:rPr lang="en-US" sz="1000" dirty="0">
                <a:latin typeface="Consolas" panose="020B0609020204030204" pitchFamily="49" charset="0"/>
                <a:cs typeface="Consolas" panose="020B0609020204030204" pitchFamily="49" charset="0"/>
              </a:rPr>
              <a:t>(1)* %3, null</a:t>
            </a:r>
          </a:p>
          <a:p>
            <a:pPr marL="0" indent="0">
              <a:lnSpc>
                <a:spcPts val="100"/>
              </a:lnSpc>
              <a:buNone/>
            </a:pPr>
            <a:r>
              <a:rPr lang="en-US" sz="1000" dirty="0">
                <a:latin typeface="Consolas" panose="020B0609020204030204" pitchFamily="49" charset="0"/>
                <a:cs typeface="Consolas" panose="020B0609020204030204" pitchFamily="49" charset="0"/>
              </a:rPr>
              <a:t>  br i1 %</a:t>
            </a:r>
            <a:r>
              <a:rPr lang="en-US" sz="1000" dirty="0" err="1">
                <a:latin typeface="Consolas" panose="020B0609020204030204" pitchFamily="49" charset="0"/>
                <a:cs typeface="Consolas" panose="020B0609020204030204" pitchFamily="49" charset="0"/>
              </a:rPr>
              <a:t>NullCheck</a:t>
            </a:r>
            <a:r>
              <a:rPr lang="en-US" sz="1000" dirty="0">
                <a:latin typeface="Consolas" panose="020B0609020204030204" pitchFamily="49" charset="0"/>
                <a:cs typeface="Consolas" panose="020B0609020204030204" pitchFamily="49" charset="0"/>
              </a:rPr>
              <a:t>, label %</a:t>
            </a:r>
            <a:r>
              <a:rPr lang="en-US" sz="1000" dirty="0" err="1">
                <a:latin typeface="Consolas" panose="020B0609020204030204" pitchFamily="49" charset="0"/>
                <a:cs typeface="Consolas" panose="020B0609020204030204" pitchFamily="49" charset="0"/>
              </a:rPr>
              <a:t>ThrowNullRef</a:t>
            </a:r>
            <a:r>
              <a:rPr lang="en-US" sz="1000" dirty="0">
                <a:latin typeface="Consolas" panose="020B0609020204030204" pitchFamily="49" charset="0"/>
                <a:cs typeface="Consolas" panose="020B0609020204030204" pitchFamily="49" charset="0"/>
              </a:rPr>
              <a:t>, label %4</a:t>
            </a:r>
          </a:p>
          <a:p>
            <a:pPr marL="0" indent="0">
              <a:lnSpc>
                <a:spcPts val="100"/>
              </a:lnSpc>
              <a:buNone/>
            </a:pPr>
            <a:endParaRPr lang="en-US" sz="1000" dirty="0">
              <a:latin typeface="Consolas" panose="020B0609020204030204" pitchFamily="49" charset="0"/>
              <a:cs typeface="Consolas" panose="020B0609020204030204" pitchFamily="49" charset="0"/>
            </a:endParaRPr>
          </a:p>
          <a:p>
            <a:pPr marL="0" indent="0">
              <a:lnSpc>
                <a:spcPts val="100"/>
              </a:lnSpc>
              <a:buNone/>
            </a:pPr>
            <a:r>
              <a:rPr lang="en-US" sz="1000" dirty="0">
                <a:latin typeface="Consolas" panose="020B0609020204030204" pitchFamily="49" charset="0"/>
                <a:cs typeface="Consolas" panose="020B0609020204030204" pitchFamily="49" charset="0"/>
              </a:rPr>
              <a:t>; &lt;label&gt;:4                                       ; </a:t>
            </a:r>
            <a:r>
              <a:rPr lang="en-US" sz="1000" dirty="0" err="1">
                <a:latin typeface="Consolas" panose="020B0609020204030204" pitchFamily="49" charset="0"/>
                <a:cs typeface="Consolas" panose="020B0609020204030204" pitchFamily="49" charset="0"/>
              </a:rPr>
              <a:t>preds</a:t>
            </a:r>
            <a:r>
              <a:rPr lang="en-US" sz="1000" dirty="0">
                <a:latin typeface="Consolas" panose="020B0609020204030204" pitchFamily="49" charset="0"/>
                <a:cs typeface="Consolas" panose="020B0609020204030204" pitchFamily="49" charset="0"/>
              </a:rPr>
              <a:t> = %2</a:t>
            </a:r>
          </a:p>
          <a:p>
            <a:pPr marL="0" indent="0">
              <a:lnSpc>
                <a:spcPts val="100"/>
              </a:lnSpc>
              <a:buNone/>
            </a:pPr>
            <a:r>
              <a:rPr lang="en-US" sz="1000" dirty="0">
                <a:latin typeface="Consolas" panose="020B0609020204030204" pitchFamily="49" charset="0"/>
                <a:cs typeface="Consolas" panose="020B0609020204030204" pitchFamily="49" charset="0"/>
              </a:rPr>
              <a:t>  %5 = </a:t>
            </a:r>
            <a:r>
              <a:rPr lang="en-US" sz="1000" dirty="0" err="1">
                <a:latin typeface="Consolas" panose="020B0609020204030204" pitchFamily="49" charset="0"/>
                <a:cs typeface="Consolas" panose="020B0609020204030204" pitchFamily="49" charset="0"/>
              </a:rPr>
              <a:t>getelementptr</a:t>
            </a:r>
            <a:r>
              <a:rPr lang="en-US" sz="1000" dirty="0">
                <a:latin typeface="Consolas" panose="020B0609020204030204" pitchFamily="49" charset="0"/>
                <a:cs typeface="Consolas" panose="020B0609020204030204" pitchFamily="49" charset="0"/>
              </a:rPr>
              <a:t> inbounds %</a:t>
            </a:r>
            <a:r>
              <a:rPr lang="en-US" sz="1000" dirty="0" err="1">
                <a:latin typeface="Consolas" panose="020B0609020204030204" pitchFamily="49" charset="0"/>
                <a:cs typeface="Consolas" panose="020B0609020204030204" pitchFamily="49" charset="0"/>
              </a:rPr>
              <a:t>System.String</a:t>
            </a:r>
            <a:r>
              <a:rPr lang="en-US" sz="1000" dirty="0">
                <a:latin typeface="Consolas" panose="020B0609020204030204" pitchFamily="49" charset="0"/>
                <a:cs typeface="Consolas" panose="020B0609020204030204" pitchFamily="49" charset="0"/>
              </a:rPr>
              <a:t>, %</a:t>
            </a:r>
            <a:r>
              <a:rPr lang="en-US" sz="1000" dirty="0" err="1">
                <a:latin typeface="Consolas" panose="020B0609020204030204" pitchFamily="49" charset="0"/>
                <a:cs typeface="Consolas" panose="020B0609020204030204" pitchFamily="49" charset="0"/>
              </a:rPr>
              <a:t>System.String</a:t>
            </a:r>
            <a:r>
              <a:rPr lang="en-US" sz="1000" dirty="0">
                <a:latin typeface="Consolas" panose="020B0609020204030204" pitchFamily="49" charset="0"/>
                <a:cs typeface="Consolas" panose="020B0609020204030204" pitchFamily="49" charset="0"/>
              </a:rPr>
              <a:t> </a:t>
            </a:r>
            <a:r>
              <a:rPr lang="en-US" sz="1000" dirty="0" err="1">
                <a:latin typeface="Consolas" panose="020B0609020204030204" pitchFamily="49" charset="0"/>
                <a:cs typeface="Consolas" panose="020B0609020204030204" pitchFamily="49" charset="0"/>
              </a:rPr>
              <a:t>addrspace</a:t>
            </a:r>
            <a:r>
              <a:rPr lang="en-US" sz="1000" dirty="0">
                <a:latin typeface="Consolas" panose="020B0609020204030204" pitchFamily="49" charset="0"/>
                <a:cs typeface="Consolas" panose="020B0609020204030204" pitchFamily="49" charset="0"/>
              </a:rPr>
              <a:t>(1)* %3, i32 0, i32 1</a:t>
            </a:r>
          </a:p>
          <a:p>
            <a:pPr marL="0" indent="0">
              <a:lnSpc>
                <a:spcPts val="100"/>
              </a:lnSpc>
              <a:buNone/>
            </a:pPr>
            <a:r>
              <a:rPr lang="en-US" sz="1000" dirty="0">
                <a:latin typeface="Consolas" panose="020B0609020204030204" pitchFamily="49" charset="0"/>
                <a:cs typeface="Consolas" panose="020B0609020204030204" pitchFamily="49" charset="0"/>
              </a:rPr>
              <a:t>  %6 = load i32, i32 </a:t>
            </a:r>
            <a:r>
              <a:rPr lang="en-US" sz="1000" dirty="0" err="1">
                <a:latin typeface="Consolas" panose="020B0609020204030204" pitchFamily="49" charset="0"/>
                <a:cs typeface="Consolas" panose="020B0609020204030204" pitchFamily="49" charset="0"/>
              </a:rPr>
              <a:t>addrspace</a:t>
            </a:r>
            <a:r>
              <a:rPr lang="en-US" sz="1000" dirty="0">
                <a:latin typeface="Consolas" panose="020B0609020204030204" pitchFamily="49" charset="0"/>
                <a:cs typeface="Consolas" panose="020B0609020204030204" pitchFamily="49" charset="0"/>
              </a:rPr>
              <a:t>(1)* %5</a:t>
            </a:r>
          </a:p>
          <a:p>
            <a:pPr marL="0" indent="0">
              <a:lnSpc>
                <a:spcPts val="100"/>
              </a:lnSpc>
              <a:buNone/>
            </a:pPr>
            <a:r>
              <a:rPr lang="en-US" sz="1000" dirty="0">
                <a:latin typeface="Consolas" panose="020B0609020204030204" pitchFamily="49" charset="0"/>
                <a:cs typeface="Consolas" panose="020B0609020204030204" pitchFamily="49" charset="0"/>
              </a:rPr>
              <a:t>  %7 = </a:t>
            </a:r>
            <a:r>
              <a:rPr lang="en-US" sz="1000" dirty="0" err="1">
                <a:latin typeface="Consolas" panose="020B0609020204030204" pitchFamily="49" charset="0"/>
                <a:cs typeface="Consolas" panose="020B0609020204030204" pitchFamily="49" charset="0"/>
              </a:rPr>
              <a:t>icmp</a:t>
            </a:r>
            <a:r>
              <a:rPr lang="en-US" sz="1000" dirty="0">
                <a:latin typeface="Consolas" panose="020B0609020204030204" pitchFamily="49" charset="0"/>
                <a:cs typeface="Consolas" panose="020B0609020204030204" pitchFamily="49" charset="0"/>
              </a:rPr>
              <a:t> </a:t>
            </a:r>
            <a:r>
              <a:rPr lang="en-US" sz="1000" dirty="0" err="1">
                <a:latin typeface="Consolas" panose="020B0609020204030204" pitchFamily="49" charset="0"/>
                <a:cs typeface="Consolas" panose="020B0609020204030204" pitchFamily="49" charset="0"/>
              </a:rPr>
              <a:t>eq</a:t>
            </a:r>
            <a:r>
              <a:rPr lang="en-US" sz="1000" dirty="0">
                <a:latin typeface="Consolas" panose="020B0609020204030204" pitchFamily="49" charset="0"/>
                <a:cs typeface="Consolas" panose="020B0609020204030204" pitchFamily="49" charset="0"/>
              </a:rPr>
              <a:t> i32 %6, 0</a:t>
            </a:r>
          </a:p>
          <a:p>
            <a:pPr marL="0" indent="0">
              <a:lnSpc>
                <a:spcPts val="100"/>
              </a:lnSpc>
              <a:buNone/>
            </a:pPr>
            <a:r>
              <a:rPr lang="en-US" sz="1000" dirty="0">
                <a:latin typeface="Consolas" panose="020B0609020204030204" pitchFamily="49" charset="0"/>
                <a:cs typeface="Consolas" panose="020B0609020204030204" pitchFamily="49" charset="0"/>
              </a:rPr>
              <a:t>  %8 = sext i1 %7 to i32</a:t>
            </a:r>
          </a:p>
          <a:p>
            <a:pPr marL="0" indent="0">
              <a:lnSpc>
                <a:spcPts val="100"/>
              </a:lnSpc>
              <a:buNone/>
            </a:pPr>
            <a:r>
              <a:rPr lang="en-US" sz="1000" dirty="0">
                <a:latin typeface="Consolas" panose="020B0609020204030204" pitchFamily="49" charset="0"/>
                <a:cs typeface="Consolas" panose="020B0609020204030204" pitchFamily="49" charset="0"/>
              </a:rPr>
              <a:t>  %9 = </a:t>
            </a:r>
            <a:r>
              <a:rPr lang="en-US" sz="1000" dirty="0" err="1">
                <a:latin typeface="Consolas" panose="020B0609020204030204" pitchFamily="49" charset="0"/>
                <a:cs typeface="Consolas" panose="020B0609020204030204" pitchFamily="49" charset="0"/>
              </a:rPr>
              <a:t>trunc</a:t>
            </a:r>
            <a:r>
              <a:rPr lang="en-US" sz="1000" dirty="0">
                <a:latin typeface="Consolas" panose="020B0609020204030204" pitchFamily="49" charset="0"/>
                <a:cs typeface="Consolas" panose="020B0609020204030204" pitchFamily="49" charset="0"/>
              </a:rPr>
              <a:t> i32 %8 to i8</a:t>
            </a:r>
          </a:p>
          <a:p>
            <a:pPr marL="0" indent="0">
              <a:lnSpc>
                <a:spcPts val="100"/>
              </a:lnSpc>
              <a:buNone/>
            </a:pPr>
            <a:r>
              <a:rPr lang="en-US" sz="1000" dirty="0">
                <a:latin typeface="Consolas" panose="020B0609020204030204" pitchFamily="49" charset="0"/>
                <a:cs typeface="Consolas" panose="020B0609020204030204" pitchFamily="49" charset="0"/>
              </a:rPr>
              <a:t>  ret i8 %9</a:t>
            </a:r>
          </a:p>
          <a:p>
            <a:pPr marL="0" indent="0">
              <a:lnSpc>
                <a:spcPts val="100"/>
              </a:lnSpc>
              <a:buNone/>
            </a:pPr>
            <a:endParaRPr lang="en-US" sz="1000" dirty="0">
              <a:latin typeface="Consolas" panose="020B0609020204030204" pitchFamily="49" charset="0"/>
              <a:cs typeface="Consolas" panose="020B0609020204030204" pitchFamily="49" charset="0"/>
            </a:endParaRPr>
          </a:p>
          <a:p>
            <a:pPr marL="0" indent="0">
              <a:lnSpc>
                <a:spcPts val="100"/>
              </a:lnSpc>
              <a:buNone/>
            </a:pPr>
            <a:r>
              <a:rPr lang="en-US" sz="1000" dirty="0">
                <a:latin typeface="Consolas" panose="020B0609020204030204" pitchFamily="49" charset="0"/>
                <a:cs typeface="Consolas" panose="020B0609020204030204" pitchFamily="49" charset="0"/>
              </a:rPr>
              <a:t>; &lt;label&gt;:10                                      ; </a:t>
            </a:r>
            <a:r>
              <a:rPr lang="en-US" sz="1000" dirty="0" err="1">
                <a:latin typeface="Consolas" panose="020B0609020204030204" pitchFamily="49" charset="0"/>
                <a:cs typeface="Consolas" panose="020B0609020204030204" pitchFamily="49" charset="0"/>
              </a:rPr>
              <a:t>preds</a:t>
            </a:r>
            <a:r>
              <a:rPr lang="en-US" sz="1000" dirty="0">
                <a:latin typeface="Consolas" panose="020B0609020204030204" pitchFamily="49" charset="0"/>
                <a:cs typeface="Consolas" panose="020B0609020204030204" pitchFamily="49" charset="0"/>
              </a:rPr>
              <a:t> = %entry</a:t>
            </a:r>
          </a:p>
          <a:p>
            <a:pPr marL="0" indent="0">
              <a:lnSpc>
                <a:spcPts val="100"/>
              </a:lnSpc>
              <a:buNone/>
            </a:pPr>
            <a:r>
              <a:rPr lang="en-US" sz="1000" dirty="0">
                <a:latin typeface="Consolas" panose="020B0609020204030204" pitchFamily="49" charset="0"/>
                <a:cs typeface="Consolas" panose="020B0609020204030204" pitchFamily="49" charset="0"/>
              </a:rPr>
              <a:t>  ret i8 1</a:t>
            </a:r>
          </a:p>
          <a:p>
            <a:pPr marL="0" indent="0">
              <a:lnSpc>
                <a:spcPts val="100"/>
              </a:lnSpc>
              <a:buNone/>
            </a:pPr>
            <a:endParaRPr lang="en-US" sz="1000" dirty="0">
              <a:latin typeface="Consolas" panose="020B0609020204030204" pitchFamily="49" charset="0"/>
              <a:cs typeface="Consolas" panose="020B0609020204030204" pitchFamily="49" charset="0"/>
            </a:endParaRPr>
          </a:p>
          <a:p>
            <a:pPr marL="0" indent="0">
              <a:lnSpc>
                <a:spcPts val="100"/>
              </a:lnSpc>
              <a:buNone/>
            </a:pPr>
            <a:r>
              <a:rPr lang="en-US" sz="1000" dirty="0" err="1">
                <a:latin typeface="Consolas" panose="020B0609020204030204" pitchFamily="49" charset="0"/>
                <a:cs typeface="Consolas" panose="020B0609020204030204" pitchFamily="49" charset="0"/>
              </a:rPr>
              <a:t>ThrowNullRef</a:t>
            </a:r>
            <a:r>
              <a:rPr lang="en-US" sz="1000" dirty="0">
                <a:latin typeface="Consolas" panose="020B0609020204030204" pitchFamily="49" charset="0"/>
                <a:cs typeface="Consolas" panose="020B0609020204030204" pitchFamily="49" charset="0"/>
              </a:rPr>
              <a:t>:                                     ; </a:t>
            </a:r>
            <a:r>
              <a:rPr lang="en-US" sz="1000" dirty="0" err="1">
                <a:latin typeface="Consolas" panose="020B0609020204030204" pitchFamily="49" charset="0"/>
                <a:cs typeface="Consolas" panose="020B0609020204030204" pitchFamily="49" charset="0"/>
              </a:rPr>
              <a:t>preds</a:t>
            </a:r>
            <a:r>
              <a:rPr lang="en-US" sz="1000" dirty="0">
                <a:latin typeface="Consolas" panose="020B0609020204030204" pitchFamily="49" charset="0"/>
                <a:cs typeface="Consolas" panose="020B0609020204030204" pitchFamily="49" charset="0"/>
              </a:rPr>
              <a:t> = %2</a:t>
            </a:r>
          </a:p>
          <a:p>
            <a:pPr marL="0" indent="0">
              <a:lnSpc>
                <a:spcPts val="100"/>
              </a:lnSpc>
              <a:buNone/>
            </a:pPr>
            <a:r>
              <a:rPr lang="en-US" sz="1000" dirty="0">
                <a:latin typeface="Consolas" panose="020B0609020204030204" pitchFamily="49" charset="0"/>
                <a:cs typeface="Consolas" panose="020B0609020204030204" pitchFamily="49" charset="0"/>
              </a:rPr>
              <a:t>  call void </a:t>
            </a:r>
            <a:r>
              <a:rPr lang="en-US" sz="1000" dirty="0" err="1">
                <a:latin typeface="Consolas" panose="020B0609020204030204" pitchFamily="49" charset="0"/>
                <a:cs typeface="Consolas" panose="020B0609020204030204" pitchFamily="49" charset="0"/>
              </a:rPr>
              <a:t>inttoptr</a:t>
            </a:r>
            <a:r>
              <a:rPr lang="en-US" sz="1000" dirty="0">
                <a:latin typeface="Consolas" panose="020B0609020204030204" pitchFamily="49" charset="0"/>
                <a:cs typeface="Consolas" panose="020B0609020204030204" pitchFamily="49" charset="0"/>
              </a:rPr>
              <a:t> (i64 NORMALIZED_ADDRESS to void ()*)() #0</a:t>
            </a:r>
          </a:p>
          <a:p>
            <a:pPr marL="0" indent="0">
              <a:lnSpc>
                <a:spcPts val="100"/>
              </a:lnSpc>
              <a:buNone/>
            </a:pPr>
            <a:r>
              <a:rPr lang="en-US" sz="1000" dirty="0">
                <a:latin typeface="Consolas" panose="020B0609020204030204" pitchFamily="49" charset="0"/>
                <a:cs typeface="Consolas" panose="020B0609020204030204" pitchFamily="49" charset="0"/>
              </a:rPr>
              <a:t>  unreachable</a:t>
            </a:r>
          </a:p>
          <a:p>
            <a:pPr marL="0" indent="0">
              <a:lnSpc>
                <a:spcPts val="100"/>
              </a:lnSpc>
              <a:buNone/>
            </a:pPr>
            <a:r>
              <a:rPr lang="en-US" sz="1000" dirty="0">
                <a:latin typeface="Consolas" panose="020B0609020204030204" pitchFamily="49" charset="0"/>
                <a:cs typeface="Consolas" panose="020B0609020204030204" pitchFamily="49" charset="0"/>
              </a:rPr>
              <a:t>}</a:t>
            </a:r>
          </a:p>
          <a:p>
            <a:pPr marL="0" indent="0">
              <a:lnSpc>
                <a:spcPts val="100"/>
              </a:lnSpc>
              <a:buNone/>
            </a:pPr>
            <a:endParaRPr lang="en-US" sz="1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1895907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CoreCLR GC</a:t>
            </a:r>
            <a:endParaRPr lang="en-US" dirty="0"/>
          </a:p>
        </p:txBody>
      </p:sp>
      <p:sp>
        <p:nvSpPr>
          <p:cNvPr id="3" name="Content Placeholder 2"/>
          <p:cNvSpPr>
            <a:spLocks noGrp="1"/>
          </p:cNvSpPr>
          <p:nvPr>
            <p:ph idx="1"/>
          </p:nvPr>
        </p:nvSpPr>
        <p:spPr/>
        <p:txBody>
          <a:bodyPr>
            <a:normAutofit/>
          </a:bodyPr>
          <a:lstStyle/>
          <a:p>
            <a:r>
              <a:rPr lang="en-US" dirty="0"/>
              <a:t>CoreCLR's </a:t>
            </a:r>
            <a:r>
              <a:rPr lang="en-US" dirty="0" smtClean="0"/>
              <a:t>GC</a:t>
            </a:r>
          </a:p>
          <a:p>
            <a:pPr lvl="1"/>
            <a:r>
              <a:rPr lang="en-US" dirty="0" smtClean="0"/>
              <a:t>generational </a:t>
            </a:r>
          </a:p>
          <a:p>
            <a:pPr lvl="1"/>
            <a:r>
              <a:rPr lang="en-US" dirty="0" smtClean="0"/>
              <a:t>fully relocating </a:t>
            </a:r>
          </a:p>
          <a:p>
            <a:pPr lvl="1"/>
            <a:r>
              <a:rPr lang="en-US" dirty="0" smtClean="0"/>
              <a:t>precise </a:t>
            </a:r>
          </a:p>
          <a:p>
            <a:pPr lvl="1"/>
            <a:r>
              <a:rPr lang="en-US" dirty="0" smtClean="0"/>
              <a:t>stop-the-world</a:t>
            </a:r>
          </a:p>
          <a:p>
            <a:pPr lvl="1"/>
            <a:r>
              <a:rPr lang="en-US" dirty="0" smtClean="0"/>
              <a:t>supports weak</a:t>
            </a:r>
            <a:r>
              <a:rPr lang="en-US" dirty="0"/>
              <a:t>, pinning and interior </a:t>
            </a:r>
            <a:r>
              <a:rPr lang="en-US" dirty="0" smtClean="0"/>
              <a:t>pointers (no “exterior” pointers)</a:t>
            </a:r>
          </a:p>
          <a:p>
            <a:pPr lvl="1"/>
            <a:r>
              <a:rPr lang="en-US" dirty="0" smtClean="0"/>
              <a:t>code </a:t>
            </a:r>
            <a:r>
              <a:rPr lang="en-US" dirty="0"/>
              <a:t>may be required to be fully interruptible or may be partially </a:t>
            </a:r>
            <a:r>
              <a:rPr lang="en-US" dirty="0" smtClean="0"/>
              <a:t>interruptible</a:t>
            </a:r>
          </a:p>
          <a:p>
            <a:r>
              <a:rPr lang="en-US" dirty="0" smtClean="0"/>
              <a:t>CoreCLR GC also </a:t>
            </a:r>
            <a:r>
              <a:rPr lang="en-US" dirty="0"/>
              <a:t>supports a conservative mode which greatly simplifies the obligations of </a:t>
            </a:r>
            <a:r>
              <a:rPr lang="en-US" dirty="0" smtClean="0"/>
              <a:t>a code generator.</a:t>
            </a:r>
            <a:endParaRPr lang="en-US" dirty="0"/>
          </a:p>
        </p:txBody>
      </p:sp>
    </p:spTree>
    <p:extLst>
      <p:ext uri="{BB962C8B-B14F-4D97-AF65-F5344CB8AC3E}">
        <p14:creationId xmlns:p14="http://schemas.microsoft.com/office/powerpoint/2010/main" val="9729410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346</TotalTime>
  <Words>1896</Words>
  <Application>Microsoft Office PowerPoint</Application>
  <PresentationFormat>Widescreen</PresentationFormat>
  <Paragraphs>231</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Consolas</vt:lpstr>
      <vt:lpstr>office theme</vt:lpstr>
      <vt:lpstr>LLILC:  LLVM as a code generator for the CoreCLR</vt:lpstr>
      <vt:lpstr>The CoreCLR</vt:lpstr>
      <vt:lpstr>Codegen in the CoreCLR</vt:lpstr>
      <vt:lpstr>LLVM</vt:lpstr>
      <vt:lpstr>Introducing LLILC</vt:lpstr>
      <vt:lpstr>PowerPoint Presentation</vt:lpstr>
      <vt:lpstr>LLILC Implementation</vt:lpstr>
      <vt:lpstr>Sample MSIL -&gt; LLVM IR Translation</vt:lpstr>
      <vt:lpstr>CoreCLR GC</vt:lpstr>
      <vt:lpstr>Requirements for Code Generation</vt:lpstr>
      <vt:lpstr>LLVM Support for GC</vt:lpstr>
      <vt:lpstr>Statepoint example</vt:lpstr>
      <vt:lpstr>Statepoint Example (con’t)</vt:lpstr>
      <vt:lpstr>Correctness Challenges (Overview)</vt:lpstr>
      <vt:lpstr>Callee-Save Spills and Restores</vt:lpstr>
      <vt:lpstr>Pinning</vt:lpstr>
      <vt:lpstr>Pinning, con’t</vt:lpstr>
      <vt:lpstr>Performance Challenges (Overview)</vt:lpstr>
      <vt:lpstr>Safepoint Placement</vt:lpstr>
      <vt:lpstr>Optimizing Write Barriers</vt:lpstr>
      <vt:lpstr>Observations on LLVM</vt:lpstr>
      <vt:lpstr>Current Status</vt:lpstr>
      <vt:lpstr>Possible Future Topics</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Andy Ayers</dc:creator>
  <cp:lastModifiedBy>Andy Ayers</cp:lastModifiedBy>
  <cp:revision>39</cp:revision>
  <dcterms:created xsi:type="dcterms:W3CDTF">2015-04-02T19:06:46Z</dcterms:created>
  <dcterms:modified xsi:type="dcterms:W3CDTF">2015-04-14T07:47:01Z</dcterms:modified>
</cp:coreProperties>
</file>