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01" r:id="rId3"/>
    <p:sldId id="278" r:id="rId4"/>
    <p:sldId id="279" r:id="rId5"/>
    <p:sldId id="320" r:id="rId6"/>
    <p:sldId id="299" r:id="rId7"/>
    <p:sldId id="319" r:id="rId8"/>
    <p:sldId id="315" r:id="rId9"/>
    <p:sldId id="304" r:id="rId10"/>
    <p:sldId id="305" r:id="rId11"/>
    <p:sldId id="314" r:id="rId12"/>
    <p:sldId id="313" r:id="rId13"/>
    <p:sldId id="310" r:id="rId14"/>
    <p:sldId id="306" r:id="rId15"/>
    <p:sldId id="307" r:id="rId16"/>
    <p:sldId id="316" r:id="rId17"/>
    <p:sldId id="309" r:id="rId18"/>
    <p:sldId id="311" r:id="rId19"/>
    <p:sldId id="312" r:id="rId20"/>
    <p:sldId id="285" r:id="rId21"/>
    <p:sldId id="292" r:id="rId22"/>
    <p:sldId id="321" r:id="rId23"/>
    <p:sldId id="300" r:id="rId24"/>
    <p:sldId id="302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979797"/>
    <a:srgbClr val="1F932B"/>
    <a:srgbClr val="FFFFFF"/>
    <a:srgbClr val="FCFCFC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8442" autoAdjust="0"/>
    <p:restoredTop sz="84545" autoAdjust="0"/>
  </p:normalViewPr>
  <p:slideViewPr>
    <p:cSldViewPr>
      <p:cViewPr varScale="1">
        <p:scale>
          <a:sx n="53" d="100"/>
          <a:sy n="53" d="100"/>
        </p:scale>
        <p:origin x="876" y="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216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0966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Introduction to some of the lower level architectural reasons for performance swings not immediately apparent at a high</a:t>
            </a:r>
            <a:r>
              <a:rPr lang="en-US" baseline="0" dirty="0" smtClean="0"/>
              <a:t> level in the software.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Important for various reasons, one of which is as a means to determine if you changes are good</a:t>
            </a:r>
          </a:p>
        </p:txBody>
      </p:sp>
    </p:spTree>
    <p:extLst>
      <p:ext uri="{BB962C8B-B14F-4D97-AF65-F5344CB8AC3E}">
        <p14:creationId xmlns:p14="http://schemas.microsoft.com/office/powerpoint/2010/main" val="2593114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95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1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78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2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smtClean="0"/>
              <a:t>Better understanding of architecture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exposure to some examples that cause these performance swings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Give new perspective to looking at performance outside of just looking at instructions.</a:t>
            </a:r>
          </a:p>
          <a:p>
            <a:pPr marL="342900" indent="-34290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9798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2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r>
              <a:rPr lang="en-US" baseline="0" dirty="0" smtClean="0"/>
              <a:t> back vs push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7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2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51300" y="8975725"/>
            <a:ext cx="3098800" cy="473075"/>
          </a:xfrm>
          <a:prstGeom prst="rect">
            <a:avLst/>
          </a:prstGeom>
          <a:ln/>
        </p:spPr>
        <p:txBody>
          <a:bodyPr/>
          <a:lstStyle/>
          <a:p>
            <a:fld id="{BAED282E-DDB5-40C6-B6A4-33C693210C6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Maybe</a:t>
            </a:r>
            <a:r>
              <a:rPr lang="en-US" altLang="en-US" baseline="0" dirty="0" smtClean="0"/>
              <a:t> include GCC example</a:t>
            </a:r>
          </a:p>
          <a:p>
            <a:r>
              <a:rPr lang="en-US" altLang="en-US" baseline="0" dirty="0" smtClean="0"/>
              <a:t>Hard to see what’s happening when the second block shows up.. Separate or remove first after second shows up.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909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</a:t>
            </a:r>
            <a:r>
              <a:rPr lang="en-US" baseline="0" dirty="0" smtClean="0"/>
              <a:t> instructions split? Add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8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</a:t>
            </a:r>
            <a:r>
              <a:rPr lang="en-US" baseline="0" dirty="0" smtClean="0"/>
              <a:t> confusing… remove head on first arrow? Anything to clear it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5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625599" y="2416387"/>
            <a:ext cx="9753602" cy="2546774"/>
          </a:xfrm>
          <a:prstGeom prst="rect">
            <a:avLst/>
          </a:prstGeom>
        </p:spPr>
        <p:txBody>
          <a:bodyPr lIns="48767" tIns="48767" rIns="48767" bIns="48767" anchor="b"/>
          <a:lstStyle>
            <a:lvl1pPr defTabSz="1300480">
              <a:lnSpc>
                <a:spcPct val="90000"/>
              </a:lnSpc>
              <a:defRPr sz="8400" b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1625599" y="5061373"/>
            <a:ext cx="9753602" cy="1766147"/>
          </a:xfrm>
          <a:prstGeom prst="rect">
            <a:avLst/>
          </a:prstGeom>
        </p:spPr>
        <p:txBody>
          <a:bodyPr lIns="48767" tIns="48767" rIns="48767" bIns="48767" anchor="t"/>
          <a:lstStyle>
            <a:lvl1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>
              <a:defRPr>
                <a:effectLst/>
              </a:defRPr>
            </a:pPr>
            <a:r>
              <a:t>Body Level One</a:t>
            </a:r>
          </a:p>
          <a:p>
            <a:pPr lvl="1">
              <a:defRPr>
                <a:effectLst/>
              </a:defRPr>
            </a:pPr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5432"/>
            <a:ext cx="11778827" cy="1262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48464"/>
            <a:ext cx="5779911" cy="6188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06258" y="1948464"/>
            <a:ext cx="5782170" cy="2984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06258" y="5149992"/>
            <a:ext cx="5782170" cy="2987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216249" y="9256889"/>
            <a:ext cx="1065671" cy="4289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5376FA-B9BC-4B1F-8964-8CF8FA8C89C9}" type="datetime1">
              <a:rPr lang="en-US" altLang="en-US"/>
              <a:pPr/>
              <a:t>11/7/2016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0467738" y="9256889"/>
            <a:ext cx="384721" cy="379591"/>
          </a:xfrm>
        </p:spPr>
        <p:txBody>
          <a:bodyPr/>
          <a:lstStyle>
            <a:lvl1pPr>
              <a:defRPr/>
            </a:lvl1pPr>
          </a:lstStyle>
          <a:p>
            <a:fld id="{FE5167D6-E52C-4DDE-9B19-BB0C8F98A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8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ia.ansari@inte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2516">
              <a:defRPr sz="6272">
                <a:effectLst>
                  <a:outerShdw blurRad="49784" dist="24892" dir="5400000" rotWithShape="0">
                    <a:srgbClr val="000000"/>
                  </a:outerShdw>
                </a:effectLst>
              </a:defRPr>
            </a:lvl1pPr>
          </a:lstStyle>
          <a:p>
            <a:pPr fontAlgn="base"/>
            <a:r>
              <a:rPr lang="en-US" b="0" u="sng" dirty="0">
                <a:effectLst/>
              </a:rPr>
              <a:t>Causes of Performance </a:t>
            </a:r>
            <a:r>
              <a:rPr lang="en-US" b="0" u="sng" dirty="0" smtClean="0">
                <a:effectLst/>
              </a:rPr>
              <a:t>Swings Due </a:t>
            </a:r>
            <a:r>
              <a:rPr lang="en-US" b="0" u="sng" dirty="0">
                <a:effectLst/>
              </a:rPr>
              <a:t>to Code Placement in </a:t>
            </a:r>
            <a:r>
              <a:rPr lang="en-US" b="0" u="sng" dirty="0" smtClean="0">
                <a:effectLst/>
              </a:rPr>
              <a:t>IA</a:t>
            </a:r>
            <a:endParaRPr lang="en-US" dirty="0">
              <a:effectLst/>
            </a:endParaRPr>
          </a:p>
        </p:txBody>
      </p:sp>
      <p:sp>
        <p:nvSpPr>
          <p:cNvPr id="129" name="Shape 129"/>
          <p:cNvSpPr>
            <a:spLocks noGrp="1"/>
          </p:cNvSpPr>
          <p:nvPr>
            <p:ph type="subTitle" sz="quarter" idx="1"/>
          </p:nvPr>
        </p:nvSpPr>
        <p:spPr>
          <a:xfrm>
            <a:off x="787400" y="5410200"/>
            <a:ext cx="11480800" cy="1473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 smtClean="0"/>
              <a:t>Zia </a:t>
            </a:r>
            <a:r>
              <a:rPr lang="en-US" sz="2800" dirty="0" smtClean="0"/>
              <a:t>Ansari</a:t>
            </a:r>
          </a:p>
          <a:p>
            <a:r>
              <a:rPr lang="en-US" sz="2800" dirty="0" smtClean="0">
                <a:hlinkClick r:id="rId2"/>
              </a:rPr>
              <a:t>zia.ansari@intel.com</a:t>
            </a:r>
            <a:endParaRPr lang="en-US" sz="2800" dirty="0" smtClean="0"/>
          </a:p>
          <a:p>
            <a:r>
              <a:rPr sz="2800" dirty="0" smtClean="0"/>
              <a:t>Intel </a:t>
            </a:r>
            <a:r>
              <a:rPr sz="2800" dirty="0" smtClean="0"/>
              <a:t>Corporation</a:t>
            </a:r>
            <a:endParaRPr lang="en-US" sz="2800" dirty="0" smtClean="0"/>
          </a:p>
          <a:p>
            <a:r>
              <a:rPr lang="en-US" sz="2800" dirty="0" smtClean="0"/>
              <a:t>11/03/16</a:t>
            </a:r>
            <a:endParaRPr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72391"/>
            <a:ext cx="10769600" cy="1397000"/>
          </a:xfrm>
        </p:spPr>
        <p:txBody>
          <a:bodyPr>
            <a:normAutofit/>
          </a:bodyPr>
          <a:lstStyle/>
          <a:p>
            <a:r>
              <a:rPr lang="en-US" dirty="0" smtClean="0"/>
              <a:t>… but wait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2600" y="1794054"/>
            <a:ext cx="5310189" cy="3124200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strike="sngStrike" dirty="0">
                <a:solidFill>
                  <a:srgbClr val="610179"/>
                </a:solidFill>
                <a:effectLst/>
              </a:rPr>
              <a:t> for (</a:t>
            </a:r>
            <a:r>
              <a:rPr lang="en-US" altLang="en-US" sz="2400" strike="sngStrike" dirty="0" smtClean="0">
                <a:solidFill>
                  <a:srgbClr val="610179"/>
                </a:solidFill>
                <a:effectLst/>
              </a:rPr>
              <a:t>ii=0;ii&lt;64;ii</a:t>
            </a:r>
            <a:r>
              <a:rPr lang="en-US" altLang="en-US" sz="2400" strike="sngStrike" dirty="0">
                <a:solidFill>
                  <a:srgbClr val="610179"/>
                </a:solidFill>
                <a:effectLst/>
              </a:rPr>
              <a:t>++) </a:t>
            </a:r>
            <a:r>
              <a:rPr lang="en-US" altLang="en-US" sz="2400" strike="sngStrike" dirty="0" smtClean="0">
                <a:solidFill>
                  <a:srgbClr val="610179"/>
                </a:solidFill>
                <a:effectLst/>
              </a:rPr>
              <a:t>{</a:t>
            </a:r>
          </a:p>
          <a:p>
            <a:r>
              <a:rPr lang="en-US" altLang="en-US" sz="2400" dirty="0">
                <a:solidFill>
                  <a:srgbClr val="610179"/>
                </a:solidFill>
                <a:effectLst/>
              </a:rPr>
              <a:t> for (</a:t>
            </a:r>
            <a:r>
              <a:rPr lang="en-US" altLang="en-US" sz="2400" dirty="0" smtClean="0">
                <a:solidFill>
                  <a:srgbClr val="610179"/>
                </a:solidFill>
                <a:effectLst/>
              </a:rPr>
              <a:t>ii=0;ii&lt;65;ii</a:t>
            </a:r>
            <a:r>
              <a:rPr lang="en-US" altLang="en-US" sz="2400" dirty="0">
                <a:solidFill>
                  <a:srgbClr val="610179"/>
                </a:solidFill>
                <a:effectLst/>
              </a:rPr>
              <a:t>++) </a:t>
            </a:r>
            <a:r>
              <a:rPr lang="en-US" altLang="en-US" sz="2400" dirty="0" smtClean="0">
                <a:solidFill>
                  <a:srgbClr val="610179"/>
                </a:solidFill>
                <a:effectLst/>
              </a:rPr>
              <a:t>{</a:t>
            </a:r>
            <a:endParaRPr lang="en-US" altLang="en-US" sz="2400" dirty="0">
              <a:solidFill>
                <a:srgbClr val="610179"/>
              </a:solidFill>
              <a:effectLst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610179"/>
                </a:solidFill>
                <a:effectLst/>
              </a:rPr>
              <a:t>        a[ii] = b[ii] + c[ii];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610179"/>
                </a:solidFill>
                <a:effectLst/>
              </a:rPr>
              <a:t>        b[ii] = c[ii] + a[ii];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610179"/>
                </a:solidFill>
                <a:effectLst/>
              </a:rPr>
              <a:t>        c[ii] = c[ii] - 10;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610179"/>
                </a:solidFill>
                <a:effectLst/>
              </a:rPr>
              <a:t>        total += a[ii] + b[ii] - c[ii];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610179"/>
                </a:solidFill>
                <a:effectLst/>
              </a:rPr>
              <a:t> }</a:t>
            </a:r>
            <a:endParaRPr lang="en-US" altLang="en-US" sz="3200" dirty="0">
              <a:solidFill>
                <a:srgbClr val="61017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3200" y="5242917"/>
            <a:ext cx="10058400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Aligned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case 9% slower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 smtClean="0"/>
              <a:t>Misaligned case on par with aligned case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 smtClean="0"/>
              <a:t>Why?</a:t>
            </a:r>
            <a:endParaRPr kumimoji="0" lang="en-US" sz="3800" b="0" i="0" u="none" strike="noStrike" cap="none" spc="0" normalizeH="0" dirty="0" smtClean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00" y="7099836"/>
            <a:ext cx="10083800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LSD firing, delivering </a:t>
            </a:r>
            <a:r>
              <a:rPr kumimoji="0" lang="en-US" sz="3800" b="0" i="0" u="none" strike="noStrike" cap="none" spc="0" normalizeH="0" baseline="0" dirty="0" err="1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uops</a:t>
            </a:r>
            <a:r>
              <a:rPr lang="en-US" dirty="0"/>
              <a:t> </a:t>
            </a:r>
            <a:r>
              <a:rPr lang="en-US" dirty="0" smtClean="0"/>
              <a:t>from cache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Speeds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up FE, but costs </a:t>
            </a:r>
            <a:r>
              <a:rPr kumimoji="0" lang="en-US" sz="3800" b="0" i="0" u="none" strike="noStrike" cap="none" spc="0" normalizeH="0" dirty="0" err="1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mispredict</a:t>
            </a:r>
            <a:endParaRPr kumimoji="0" lang="en-US" sz="3800" b="0" i="0" u="none" strike="noStrike" cap="none" spc="0" normalizeH="0" dirty="0" smtClean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baseline="0" dirty="0" smtClean="0"/>
              <a:t>As iterations go up, penalty lessens, and alignment doesn’t matter anymore.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29350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lide Number Placeholder 37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913D5-AF6B-4214-878C-01ED661222F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204330"/>
            <a:ext cx="11778827" cy="1262098"/>
          </a:xfrm>
        </p:spPr>
        <p:txBody>
          <a:bodyPr>
            <a:normAutofit/>
          </a:bodyPr>
          <a:lstStyle/>
          <a:p>
            <a:r>
              <a:rPr lang="en-US" altLang="en-US" sz="5400" dirty="0" smtClean="0">
                <a:latin typeface="Tahoma" panose="020B0604030504040204" pitchFamily="34" charset="0"/>
              </a:rPr>
              <a:t>Why not just always align?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1531967"/>
            <a:ext cx="6832597" cy="18467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3200" dirty="0" smtClean="0"/>
              <a:t>Costs code size</a:t>
            </a:r>
          </a:p>
          <a:p>
            <a:pPr>
              <a:spcBef>
                <a:spcPts val="0"/>
              </a:spcBef>
            </a:pPr>
            <a:r>
              <a:rPr lang="en-US" altLang="en-US" sz="3200" dirty="0" smtClean="0"/>
              <a:t>Can cost performance if executed</a:t>
            </a:r>
          </a:p>
          <a:p>
            <a:pPr>
              <a:spcBef>
                <a:spcPts val="0"/>
              </a:spcBef>
            </a:pPr>
            <a:r>
              <a:rPr lang="en-US" altLang="en-US" sz="3200" dirty="0" smtClean="0"/>
              <a:t>With branches, becomes a gamble</a:t>
            </a:r>
            <a:endParaRPr lang="en-US" altLang="en-US" sz="3200" dirty="0"/>
          </a:p>
        </p:txBody>
      </p:sp>
      <p:graphicFrame>
        <p:nvGraphicFramePr>
          <p:cNvPr id="136787" name="Group 59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90617163"/>
              </p:ext>
            </p:extLst>
          </p:nvPr>
        </p:nvGraphicFramePr>
        <p:xfrm>
          <a:off x="360161" y="3296040"/>
          <a:ext cx="12399714" cy="2953512"/>
        </p:xfrm>
        <a:graphic>
          <a:graphicData uri="http://schemas.openxmlformats.org/drawingml/2006/table">
            <a:tbl>
              <a:tblPr/>
              <a:tblGrid>
                <a:gridCol w="1429174"/>
                <a:gridCol w="688622"/>
                <a:gridCol w="684107"/>
                <a:gridCol w="684106"/>
                <a:gridCol w="686364"/>
                <a:gridCol w="684107"/>
                <a:gridCol w="686364"/>
                <a:gridCol w="684106"/>
                <a:gridCol w="688623"/>
                <a:gridCol w="681849"/>
                <a:gridCol w="693137"/>
                <a:gridCol w="681849"/>
                <a:gridCol w="681849"/>
                <a:gridCol w="686364"/>
                <a:gridCol w="688623"/>
                <a:gridCol w="686364"/>
                <a:gridCol w="684106"/>
              </a:tblGrid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400900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JNE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JNE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400910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400920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400930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400940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MOV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MOV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MOV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JNE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JNE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400950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400960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400970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400980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JL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JL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6380" name="AutoShape 188"/>
          <p:cNvSpPr>
            <a:spLocks noChangeArrowheads="1"/>
          </p:cNvSpPr>
          <p:nvPr/>
        </p:nvSpPr>
        <p:spPr bwMode="auto">
          <a:xfrm>
            <a:off x="7759265" y="1529884"/>
            <a:ext cx="5216071" cy="925482"/>
          </a:xfrm>
          <a:prstGeom prst="flowChartAlternateProcess">
            <a:avLst/>
          </a:prstGeom>
          <a:solidFill>
            <a:schemeClr val="accent4"/>
          </a:solidFill>
          <a:ln w="38100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2276" b="1" dirty="0" smtClean="0">
                <a:solidFill>
                  <a:schemeClr val="bg2"/>
                </a:solidFill>
                <a:effectLst/>
              </a:rPr>
              <a:t>4 16B chunks -&gt; 5 16B chunks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en-US" sz="2276" b="1" dirty="0" smtClean="0">
                <a:solidFill>
                  <a:schemeClr val="bg2"/>
                </a:solidFill>
                <a:effectLst/>
              </a:rPr>
              <a:t>~80% Slowdown on Core/NHM</a:t>
            </a:r>
            <a:endParaRPr lang="en-US" altLang="en-US" sz="2276" b="1" dirty="0">
              <a:solidFill>
                <a:schemeClr val="bg2"/>
              </a:solidFill>
              <a:effectLst/>
            </a:endParaRPr>
          </a:p>
        </p:txBody>
      </p:sp>
      <p:graphicFrame>
        <p:nvGraphicFramePr>
          <p:cNvPr id="136786" name="Group 59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66127226"/>
              </p:ext>
            </p:extLst>
          </p:nvPr>
        </p:nvGraphicFramePr>
        <p:xfrm>
          <a:off x="360161" y="6685133"/>
          <a:ext cx="12365845" cy="2986588"/>
        </p:xfrm>
        <a:graphic>
          <a:graphicData uri="http://schemas.openxmlformats.org/drawingml/2006/table">
            <a:tbl>
              <a:tblPr/>
              <a:tblGrid>
                <a:gridCol w="1424657"/>
                <a:gridCol w="684107"/>
                <a:gridCol w="684106"/>
                <a:gridCol w="684107"/>
                <a:gridCol w="684106"/>
                <a:gridCol w="684107"/>
                <a:gridCol w="684106"/>
                <a:gridCol w="679592"/>
                <a:gridCol w="686364"/>
                <a:gridCol w="679590"/>
                <a:gridCol w="690880"/>
                <a:gridCol w="679592"/>
                <a:gridCol w="679590"/>
                <a:gridCol w="690880"/>
                <a:gridCol w="684107"/>
                <a:gridCol w="686364"/>
                <a:gridCol w="679590"/>
              </a:tblGrid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400900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JNE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JNE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400910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400920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400930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MOV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MOV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MOV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400940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JNE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JNE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400950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400960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</a:tr>
              <a:tr h="361244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400970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JL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JL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0017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120"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400980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6788" name="Line 596"/>
          <p:cNvSpPr>
            <a:spLocks noChangeShapeType="1"/>
          </p:cNvSpPr>
          <p:nvPr/>
        </p:nvSpPr>
        <p:spPr bwMode="auto">
          <a:xfrm flipH="1">
            <a:off x="2216056" y="3469890"/>
            <a:ext cx="6120836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05" dir="18900000" algn="ctr" rotWithShape="0">
                    <a:schemeClr val="accent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5404"/>
          </a:p>
        </p:txBody>
      </p:sp>
      <p:sp>
        <p:nvSpPr>
          <p:cNvPr id="136789" name="Line 597"/>
          <p:cNvSpPr>
            <a:spLocks noChangeShapeType="1"/>
          </p:cNvSpPr>
          <p:nvPr/>
        </p:nvSpPr>
        <p:spPr bwMode="auto">
          <a:xfrm flipH="1">
            <a:off x="6176197" y="5382227"/>
            <a:ext cx="6443698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05" dir="18900000" algn="ctr" rotWithShape="0">
                    <a:schemeClr val="accent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5404"/>
          </a:p>
        </p:txBody>
      </p:sp>
      <p:sp>
        <p:nvSpPr>
          <p:cNvPr id="136790" name="Line 598"/>
          <p:cNvSpPr>
            <a:spLocks noChangeShapeType="1"/>
          </p:cNvSpPr>
          <p:nvPr/>
        </p:nvSpPr>
        <p:spPr bwMode="auto">
          <a:xfrm flipH="1">
            <a:off x="6194260" y="4427187"/>
            <a:ext cx="6407573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05" dir="18900000" algn="ctr" rotWithShape="0">
                    <a:schemeClr val="accent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5404"/>
          </a:p>
        </p:txBody>
      </p:sp>
    </p:spTree>
    <p:extLst>
      <p:ext uri="{BB962C8B-B14F-4D97-AF65-F5344CB8AC3E}">
        <p14:creationId xmlns:p14="http://schemas.microsoft.com/office/powerpoint/2010/main" val="2397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80" grpId="0" animBg="1"/>
      <p:bldP spid="136788" grpId="0" animBg="1"/>
      <p:bldP spid="136788" grpId="1" animBg="1"/>
      <p:bldP spid="136789" grpId="0" animBg="1"/>
      <p:bldP spid="136789" grpId="1" animBg="1"/>
      <p:bldP spid="136790" grpId="0" animBg="1"/>
      <p:bldP spid="13679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1397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Breaking the Instruction Bottleneck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133600"/>
            <a:ext cx="11480800" cy="6642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- </a:t>
            </a:r>
            <a:r>
              <a:rPr lang="en-US" dirty="0" smtClean="0">
                <a:effectLst/>
              </a:rPr>
              <a:t>Fetching 16B of instructions at a time can be limiting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movups </a:t>
            </a:r>
            <a:r>
              <a:rPr lang="pt-BR" dirty="0"/>
              <a:t>0x80(%r15,%rax,8),%</a:t>
            </a:r>
            <a:r>
              <a:rPr lang="pt-BR" dirty="0" smtClean="0"/>
              <a:t>xmm0 : 9 Bytes!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Decoder restrictions, power, etc...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LSD helps by replaying uops, but is very limited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Has a small window of instructions, within a loop only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Assumes “endless loop” (no prediction)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Ideally, we’d like to cache arbitrary uops for replay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Decoded Stream Buffer (DSB)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6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Decoded Stream Buffer (DSB)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439" y="1524753"/>
            <a:ext cx="11480800" cy="2286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effectLst/>
              </a:rPr>
              <a:t>DSB is a cache for </a:t>
            </a:r>
            <a:r>
              <a:rPr lang="en-US" dirty="0" err="1" smtClean="0">
                <a:effectLst/>
              </a:rPr>
              <a:t>uops</a:t>
            </a:r>
            <a:r>
              <a:rPr lang="en-US" dirty="0" smtClean="0">
                <a:effectLst/>
              </a:rPr>
              <a:t> that have been decoded.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effectLst/>
              </a:rPr>
              <a:t>Extends the FE window to 32B to increase throughput.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effectLst/>
              </a:rPr>
              <a:t>Saves power and lowers </a:t>
            </a:r>
            <a:r>
              <a:rPr lang="en-US" dirty="0" err="1" smtClean="0">
                <a:effectLst/>
              </a:rPr>
              <a:t>mispredict</a:t>
            </a:r>
            <a:r>
              <a:rPr lang="en-US" dirty="0" smtClean="0">
                <a:effectLst/>
              </a:rPr>
              <a:t> costs.</a:t>
            </a:r>
            <a:endParaRPr lang="en-US" dirty="0">
              <a:effectLst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54000" y="4572000"/>
            <a:ext cx="2590800" cy="4495800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tx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445000" y="4938348"/>
            <a:ext cx="1905000" cy="522129"/>
          </a:xfrm>
          <a:prstGeom prst="round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556498" y="4789219"/>
            <a:ext cx="2590800" cy="495300"/>
          </a:xfrm>
          <a:prstGeom prst="round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63522"/>
              </p:ext>
            </p:extLst>
          </p:nvPr>
        </p:nvGraphicFramePr>
        <p:xfrm>
          <a:off x="253999" y="4953002"/>
          <a:ext cx="2590801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1"/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8" name="Rounded Rectangle 117"/>
          <p:cNvSpPr/>
          <p:nvPr/>
        </p:nvSpPr>
        <p:spPr>
          <a:xfrm>
            <a:off x="4445000" y="5838096"/>
            <a:ext cx="1905000" cy="522129"/>
          </a:xfrm>
          <a:prstGeom prst="round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445000" y="7848600"/>
            <a:ext cx="1905000" cy="522129"/>
          </a:xfrm>
          <a:prstGeom prst="round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2912696" y="5187689"/>
            <a:ext cx="1409700" cy="879460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Arrow Connector 121"/>
          <p:cNvCxnSpPr/>
          <p:nvPr/>
        </p:nvCxnSpPr>
        <p:spPr>
          <a:xfrm>
            <a:off x="2912696" y="6099160"/>
            <a:ext cx="1409700" cy="1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/>
          <p:cNvCxnSpPr/>
          <p:nvPr/>
        </p:nvCxnSpPr>
        <p:spPr>
          <a:xfrm>
            <a:off x="2936021" y="6099160"/>
            <a:ext cx="1386375" cy="2010504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Oval 126"/>
          <p:cNvSpPr/>
          <p:nvPr/>
        </p:nvSpPr>
        <p:spPr>
          <a:xfrm>
            <a:off x="5285154" y="6642594"/>
            <a:ext cx="233485" cy="190500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5285154" y="6972533"/>
            <a:ext cx="233485" cy="190500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285154" y="7328161"/>
            <a:ext cx="233485" cy="190500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6591300" y="4953002"/>
            <a:ext cx="825500" cy="1111447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73072"/>
              </p:ext>
            </p:extLst>
          </p:nvPr>
        </p:nvGraphicFramePr>
        <p:xfrm>
          <a:off x="7645400" y="4813349"/>
          <a:ext cx="2425698" cy="471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83"/>
                <a:gridCol w="404283"/>
                <a:gridCol w="404283"/>
                <a:gridCol w="404283"/>
                <a:gridCol w="404283"/>
                <a:gridCol w="404283"/>
              </a:tblGrid>
              <a:tr h="47117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7004050" y="6033934"/>
            <a:ext cx="5669817" cy="305724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err="1" smtClean="0">
                <a:effectLst/>
              </a:rPr>
              <a:t>Uops</a:t>
            </a:r>
            <a:r>
              <a:rPr lang="en-US" sz="2400" dirty="0" smtClean="0">
                <a:effectLst/>
              </a:rPr>
              <a:t> in way must be in 32B aligned window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effectLst/>
              </a:rPr>
              <a:t>Only 3 ways per 32B windows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effectLst/>
              </a:rPr>
              <a:t>Only 2 JCC per way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effectLst/>
              </a:rPr>
              <a:t>JMP will always end a way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effectLst/>
              </a:rPr>
              <a:t>Entry to DSB only through branch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effectLst/>
              </a:rPr>
              <a:t>Expensive to exit/enter frequently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LSD requires all </a:t>
            </a:r>
            <a:r>
              <a:rPr lang="en-US" sz="2400" dirty="0" err="1">
                <a:effectLst/>
              </a:rPr>
              <a:t>uops</a:t>
            </a:r>
            <a:r>
              <a:rPr lang="en-US" sz="2400" dirty="0">
                <a:effectLst/>
              </a:rPr>
              <a:t> to be in </a:t>
            </a:r>
            <a:r>
              <a:rPr lang="en-US" sz="2400" dirty="0" smtClean="0">
                <a:effectLst/>
              </a:rPr>
              <a:t>DSB</a:t>
            </a:r>
            <a:endParaRPr lang="en-US" sz="2400" dirty="0">
              <a:effectLst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18617" y="4138129"/>
            <a:ext cx="126156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32 sets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398029" y="4438398"/>
            <a:ext cx="199894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8 ways / set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791514" y="4255740"/>
            <a:ext cx="21207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6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uops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/ way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33330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6" grpId="0" animBg="1"/>
      <p:bldP spid="118" grpId="0" animBg="1"/>
      <p:bldP spid="119" grpId="0" animBg="1"/>
      <p:bldP spid="127" grpId="0" animBg="1"/>
      <p:bldP spid="128" grpId="0" animBg="1"/>
      <p:bldP spid="129" grpId="0" animBg="1"/>
      <p:bldP spid="134" grpId="0" animBg="1"/>
      <p:bldP spid="135" grpId="0"/>
      <p:bldP spid="139" grpId="0"/>
      <p:bldP spid="1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1549400"/>
          </a:xfrm>
        </p:spPr>
        <p:txBody>
          <a:bodyPr>
            <a:normAutofit/>
          </a:bodyPr>
          <a:lstStyle/>
          <a:p>
            <a:r>
              <a:rPr lang="en-US" sz="5800" dirty="0" smtClean="0"/>
              <a:t>Aligning for 32B DSB Lines</a:t>
            </a:r>
            <a:endParaRPr lang="en-US" sz="5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81200"/>
            <a:ext cx="4292600" cy="3302000"/>
          </a:xfrm>
          <a:solidFill>
            <a:schemeClr val="accent4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for (i = 0; i &lt; n;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   for (ii = 0; ii &lt; m; ii++)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     if (ii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       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     if (ii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       x+=2;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bg2"/>
                </a:solidFill>
                <a:effectLst/>
              </a:rPr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8000" y="1906488"/>
            <a:ext cx="3429000" cy="37959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effectLst/>
              </a:rPr>
              <a:t>4004b6: test %</a:t>
            </a:r>
            <a:r>
              <a:rPr lang="en-US" sz="2000" dirty="0" err="1">
                <a:effectLst/>
              </a:rPr>
              <a:t>esi</a:t>
            </a:r>
            <a:r>
              <a:rPr lang="en-US" sz="2000" dirty="0">
                <a:effectLst/>
              </a:rPr>
              <a:t>,%</a:t>
            </a:r>
            <a:r>
              <a:rPr lang="en-US" sz="2000" dirty="0" err="1">
                <a:effectLst/>
              </a:rPr>
              <a:t>esi</a:t>
            </a:r>
            <a:endParaRPr lang="en-US" sz="2000" dirty="0">
              <a:effectLst/>
            </a:endParaRPr>
          </a:p>
          <a:p>
            <a:pPr algn="l"/>
            <a:r>
              <a:rPr lang="en-US" sz="2000" dirty="0">
                <a:effectLst/>
              </a:rPr>
              <a:t>4004b8: </a:t>
            </a:r>
            <a:r>
              <a:rPr lang="en-US" sz="2000" dirty="0" err="1">
                <a:effectLst/>
              </a:rPr>
              <a:t>jle</a:t>
            </a:r>
            <a:r>
              <a:rPr lang="en-US" sz="2000" dirty="0">
                <a:effectLst/>
              </a:rPr>
              <a:t>  4004ca</a:t>
            </a:r>
          </a:p>
          <a:p>
            <a:pPr algn="l"/>
            <a:r>
              <a:rPr lang="en-US" sz="2000" dirty="0">
                <a:effectLst/>
              </a:rPr>
              <a:t>4004ba: </a:t>
            </a:r>
            <a:r>
              <a:rPr lang="en-US" sz="2000" dirty="0" err="1">
                <a:effectLst/>
              </a:rPr>
              <a:t>xor</a:t>
            </a:r>
            <a:r>
              <a:rPr lang="en-US" sz="2000" dirty="0">
                <a:effectLst/>
              </a:rPr>
              <a:t>  %</a:t>
            </a:r>
            <a:r>
              <a:rPr lang="en-US" sz="2000" dirty="0" err="1">
                <a:effectLst/>
              </a:rPr>
              <a:t>eax</a:t>
            </a:r>
            <a:r>
              <a:rPr lang="en-US" sz="2000" dirty="0">
                <a:effectLst/>
              </a:rPr>
              <a:t>,%</a:t>
            </a:r>
            <a:r>
              <a:rPr lang="en-US" sz="2000" dirty="0" err="1">
                <a:effectLst/>
              </a:rPr>
              <a:t>eax</a:t>
            </a:r>
            <a:endParaRPr lang="en-US" sz="2000" dirty="0">
              <a:effectLst/>
            </a:endParaRP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4004bc: test %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eax</a:t>
            </a:r>
            <a:r>
              <a:rPr lang="en-US" sz="2000" dirty="0">
                <a:solidFill>
                  <a:srgbClr val="FFC000"/>
                </a:solidFill>
                <a:effectLst/>
              </a:rPr>
              <a:t>,%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eax</a:t>
            </a:r>
            <a:endParaRPr lang="en-US" sz="2000" dirty="0">
              <a:solidFill>
                <a:srgbClr val="FFC000"/>
              </a:solidFill>
              <a:effectLst/>
            </a:endParaRP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4004be: je   4004da</a:t>
            </a: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4004c0: add  $0x2,%edx</a:t>
            </a: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4004c3: add  $0x1,%eax</a:t>
            </a: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4004c6: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cmp</a:t>
            </a:r>
            <a:r>
              <a:rPr lang="en-US" sz="2000" dirty="0">
                <a:solidFill>
                  <a:srgbClr val="FFC000"/>
                </a:solidFill>
                <a:effectLst/>
              </a:rPr>
              <a:t>  %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esi</a:t>
            </a:r>
            <a:r>
              <a:rPr lang="en-US" sz="2000" dirty="0">
                <a:solidFill>
                  <a:srgbClr val="FFC000"/>
                </a:solidFill>
                <a:effectLst/>
              </a:rPr>
              <a:t>,%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eax</a:t>
            </a:r>
            <a:endParaRPr lang="en-US" sz="2000" dirty="0">
              <a:solidFill>
                <a:srgbClr val="FFC000"/>
              </a:solidFill>
              <a:effectLst/>
            </a:endParaRP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4004c8: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jne</a:t>
            </a:r>
            <a:r>
              <a:rPr lang="en-US" sz="2000" dirty="0">
                <a:solidFill>
                  <a:srgbClr val="FFC000"/>
                </a:solidFill>
                <a:effectLst/>
              </a:rPr>
              <a:t>  4004bc</a:t>
            </a:r>
          </a:p>
          <a:p>
            <a:pPr algn="l"/>
            <a:r>
              <a:rPr lang="en-US" sz="2000" dirty="0">
                <a:effectLst/>
              </a:rPr>
              <a:t>4004ca: add  $0x1,%ecx</a:t>
            </a:r>
          </a:p>
          <a:p>
            <a:pPr algn="l"/>
            <a:r>
              <a:rPr lang="en-US" sz="2000" dirty="0">
                <a:effectLst/>
              </a:rPr>
              <a:t>4004cd: </a:t>
            </a:r>
            <a:r>
              <a:rPr lang="en-US" sz="2000" dirty="0" err="1">
                <a:effectLst/>
              </a:rPr>
              <a:t>cmp</a:t>
            </a:r>
            <a:r>
              <a:rPr lang="en-US" sz="2000" dirty="0">
                <a:effectLst/>
              </a:rPr>
              <a:t>  %</a:t>
            </a:r>
            <a:r>
              <a:rPr lang="en-US" sz="2000" dirty="0" err="1">
                <a:effectLst/>
              </a:rPr>
              <a:t>edi</a:t>
            </a:r>
            <a:r>
              <a:rPr lang="en-US" sz="2000" dirty="0">
                <a:effectLst/>
              </a:rPr>
              <a:t>,%</a:t>
            </a:r>
            <a:r>
              <a:rPr lang="en-US" sz="2000" dirty="0" err="1">
                <a:effectLst/>
              </a:rPr>
              <a:t>ecx</a:t>
            </a:r>
            <a:endParaRPr lang="en-US" sz="2000" dirty="0">
              <a:effectLst/>
            </a:endParaRPr>
          </a:p>
          <a:p>
            <a:pPr algn="l"/>
            <a:r>
              <a:rPr lang="en-US" sz="2000" dirty="0">
                <a:effectLst/>
              </a:rPr>
              <a:t>4004cf: </a:t>
            </a:r>
            <a:r>
              <a:rPr lang="en-US" sz="2000" dirty="0" err="1">
                <a:effectLst/>
              </a:rPr>
              <a:t>jne</a:t>
            </a:r>
            <a:r>
              <a:rPr lang="en-US" sz="2000" dirty="0">
                <a:effectLst/>
              </a:rPr>
              <a:t>  4004b6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40263"/>
              </p:ext>
            </p:extLst>
          </p:nvPr>
        </p:nvGraphicFramePr>
        <p:xfrm>
          <a:off x="1947856" y="6190342"/>
          <a:ext cx="8516944" cy="149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</a:tblGrid>
              <a:tr h="372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63872"/>
              </p:ext>
            </p:extLst>
          </p:nvPr>
        </p:nvGraphicFramePr>
        <p:xfrm>
          <a:off x="347662" y="6184695"/>
          <a:ext cx="1600194" cy="1494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194"/>
              </a:tblGrid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4004a0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4004b0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4004c0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4004d0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636000" y="6324600"/>
            <a:ext cx="0" cy="939496"/>
          </a:xfrm>
          <a:prstGeom prst="straightConnector1">
            <a:avLst/>
          </a:prstGeom>
          <a:noFill/>
          <a:ln w="76200" cap="flat">
            <a:solidFill>
              <a:srgbClr val="00206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11862"/>
              </p:ext>
            </p:extLst>
          </p:nvPr>
        </p:nvGraphicFramePr>
        <p:xfrm>
          <a:off x="1947856" y="7930447"/>
          <a:ext cx="8516944" cy="149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  <a:gridCol w="532309"/>
              </a:tblGrid>
              <a:tr h="372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1F932B"/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97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07682"/>
              </p:ext>
            </p:extLst>
          </p:nvPr>
        </p:nvGraphicFramePr>
        <p:xfrm>
          <a:off x="347662" y="7924800"/>
          <a:ext cx="1600194" cy="1494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194"/>
              </a:tblGrid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4004b0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4004c0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4004d0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4004e0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617200" y="7992305"/>
            <a:ext cx="2251876" cy="13336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30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%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Speedup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SNB/IVB/HSW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0076" y="1934699"/>
            <a:ext cx="3429000" cy="37959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effectLst/>
              </a:rPr>
              <a:t>4004c6: test %</a:t>
            </a:r>
            <a:r>
              <a:rPr lang="en-US" sz="2000" dirty="0" err="1">
                <a:effectLst/>
              </a:rPr>
              <a:t>esi</a:t>
            </a:r>
            <a:r>
              <a:rPr lang="en-US" sz="2000" dirty="0">
                <a:effectLst/>
              </a:rPr>
              <a:t>,%</a:t>
            </a:r>
            <a:r>
              <a:rPr lang="en-US" sz="2000" dirty="0" err="1">
                <a:effectLst/>
              </a:rPr>
              <a:t>esi</a:t>
            </a:r>
            <a:endParaRPr lang="en-US" sz="2000" dirty="0">
              <a:effectLst/>
            </a:endParaRPr>
          </a:p>
          <a:p>
            <a:pPr algn="l"/>
            <a:r>
              <a:rPr lang="en-US" sz="2000" dirty="0">
                <a:effectLst/>
              </a:rPr>
              <a:t>4004c8: </a:t>
            </a:r>
            <a:r>
              <a:rPr lang="en-US" sz="2000" dirty="0" err="1">
                <a:effectLst/>
              </a:rPr>
              <a:t>jle</a:t>
            </a:r>
            <a:r>
              <a:rPr lang="en-US" sz="2000" dirty="0">
                <a:effectLst/>
              </a:rPr>
              <a:t>  4004da</a:t>
            </a:r>
          </a:p>
          <a:p>
            <a:pPr algn="l"/>
            <a:r>
              <a:rPr lang="en-US" sz="2000" dirty="0">
                <a:effectLst/>
              </a:rPr>
              <a:t>4004ca: </a:t>
            </a:r>
            <a:r>
              <a:rPr lang="en-US" sz="2000" dirty="0" err="1">
                <a:effectLst/>
              </a:rPr>
              <a:t>xor</a:t>
            </a:r>
            <a:r>
              <a:rPr lang="en-US" sz="2000" dirty="0">
                <a:effectLst/>
              </a:rPr>
              <a:t>  %</a:t>
            </a:r>
            <a:r>
              <a:rPr lang="en-US" sz="2000" dirty="0" err="1">
                <a:effectLst/>
              </a:rPr>
              <a:t>eax</a:t>
            </a:r>
            <a:r>
              <a:rPr lang="en-US" sz="2000" dirty="0">
                <a:effectLst/>
              </a:rPr>
              <a:t>,%</a:t>
            </a:r>
            <a:r>
              <a:rPr lang="en-US" sz="2000" dirty="0" err="1">
                <a:effectLst/>
              </a:rPr>
              <a:t>eax</a:t>
            </a:r>
            <a:endParaRPr lang="en-US" sz="2000" dirty="0">
              <a:effectLst/>
            </a:endParaRP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4004cc: test %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eax</a:t>
            </a:r>
            <a:r>
              <a:rPr lang="en-US" sz="2000" dirty="0">
                <a:solidFill>
                  <a:srgbClr val="FFC000"/>
                </a:solidFill>
                <a:effectLst/>
              </a:rPr>
              <a:t>,%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eax</a:t>
            </a:r>
            <a:endParaRPr lang="en-US" sz="2000" dirty="0">
              <a:solidFill>
                <a:srgbClr val="FFC000"/>
              </a:solidFill>
              <a:effectLst/>
            </a:endParaRP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4004ce: je   4004ea</a:t>
            </a: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4004d0: add  $0x2,%edx</a:t>
            </a: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4004d3: add  $0x1,%eax</a:t>
            </a: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4004d6: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cmp</a:t>
            </a:r>
            <a:r>
              <a:rPr lang="en-US" sz="2000" dirty="0">
                <a:solidFill>
                  <a:srgbClr val="FFC000"/>
                </a:solidFill>
                <a:effectLst/>
              </a:rPr>
              <a:t>  %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esi</a:t>
            </a:r>
            <a:r>
              <a:rPr lang="en-US" sz="2000" dirty="0">
                <a:solidFill>
                  <a:srgbClr val="FFC000"/>
                </a:solidFill>
                <a:effectLst/>
              </a:rPr>
              <a:t>,%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eax</a:t>
            </a:r>
            <a:endParaRPr lang="en-US" sz="2000" dirty="0">
              <a:solidFill>
                <a:srgbClr val="FFC000"/>
              </a:solidFill>
              <a:effectLst/>
            </a:endParaRPr>
          </a:p>
          <a:p>
            <a:pPr lvl="1" algn="l"/>
            <a:r>
              <a:rPr lang="en-US" sz="2000" dirty="0">
                <a:solidFill>
                  <a:srgbClr val="FFC000"/>
                </a:solidFill>
                <a:effectLst/>
              </a:rPr>
              <a:t>4004d8: </a:t>
            </a:r>
            <a:r>
              <a:rPr lang="en-US" sz="2000" dirty="0" err="1">
                <a:solidFill>
                  <a:srgbClr val="FFC000"/>
                </a:solidFill>
                <a:effectLst/>
              </a:rPr>
              <a:t>jne</a:t>
            </a:r>
            <a:r>
              <a:rPr lang="en-US" sz="2000" dirty="0">
                <a:solidFill>
                  <a:srgbClr val="FFC000"/>
                </a:solidFill>
                <a:effectLst/>
              </a:rPr>
              <a:t>  4004cc</a:t>
            </a:r>
          </a:p>
          <a:p>
            <a:pPr algn="l"/>
            <a:r>
              <a:rPr lang="en-US" sz="2000" dirty="0">
                <a:effectLst/>
              </a:rPr>
              <a:t>4004da: add  $0x1,%ecx</a:t>
            </a:r>
          </a:p>
          <a:p>
            <a:pPr algn="l"/>
            <a:r>
              <a:rPr lang="en-US" sz="2000" dirty="0">
                <a:effectLst/>
              </a:rPr>
              <a:t>4004dd: </a:t>
            </a:r>
            <a:r>
              <a:rPr lang="en-US" sz="2000" dirty="0" err="1">
                <a:effectLst/>
              </a:rPr>
              <a:t>cmp</a:t>
            </a:r>
            <a:r>
              <a:rPr lang="en-US" sz="2000" dirty="0">
                <a:effectLst/>
              </a:rPr>
              <a:t>  %</a:t>
            </a:r>
            <a:r>
              <a:rPr lang="en-US" sz="2000" dirty="0" err="1">
                <a:effectLst/>
              </a:rPr>
              <a:t>edi</a:t>
            </a:r>
            <a:r>
              <a:rPr lang="en-US" sz="2000" dirty="0">
                <a:effectLst/>
              </a:rPr>
              <a:t>,%</a:t>
            </a:r>
            <a:r>
              <a:rPr lang="en-US" sz="2000" dirty="0" err="1">
                <a:effectLst/>
              </a:rPr>
              <a:t>ecx</a:t>
            </a:r>
            <a:endParaRPr lang="en-US" sz="2000" dirty="0">
              <a:effectLst/>
            </a:endParaRPr>
          </a:p>
          <a:p>
            <a:pPr algn="l"/>
            <a:r>
              <a:rPr lang="en-US" sz="2000" dirty="0">
                <a:effectLst/>
              </a:rPr>
              <a:t>4004df: </a:t>
            </a:r>
            <a:r>
              <a:rPr lang="en-US" sz="2000" dirty="0" err="1">
                <a:effectLst/>
              </a:rPr>
              <a:t>jne</a:t>
            </a:r>
            <a:r>
              <a:rPr lang="en-US" sz="2000" dirty="0">
                <a:effectLst/>
              </a:rPr>
              <a:t>  4004c6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77800" y="6184695"/>
            <a:ext cx="10439400" cy="749505"/>
          </a:xfrm>
          <a:prstGeom prst="roundRect">
            <a:avLst/>
          </a:prstGeom>
          <a:noFill/>
          <a:ln w="38100" cap="flat">
            <a:solidFill>
              <a:srgbClr val="FFFF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7800" y="6943163"/>
            <a:ext cx="10439400" cy="749505"/>
          </a:xfrm>
          <a:prstGeom prst="roundRect">
            <a:avLst/>
          </a:prstGeom>
          <a:noFill/>
          <a:ln w="38100" cap="flat">
            <a:solidFill>
              <a:srgbClr val="FFFF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7800" y="8297541"/>
            <a:ext cx="10439400" cy="749505"/>
          </a:xfrm>
          <a:prstGeom prst="roundRect">
            <a:avLst/>
          </a:prstGeom>
          <a:noFill/>
          <a:ln w="38100" cap="flat">
            <a:solidFill>
              <a:srgbClr val="FFFF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59200" y="6324600"/>
            <a:ext cx="0" cy="939496"/>
          </a:xfrm>
          <a:prstGeom prst="straightConnector1">
            <a:avLst/>
          </a:prstGeom>
          <a:noFill/>
          <a:ln w="76200" cap="flat">
            <a:solidFill>
              <a:srgbClr val="00206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237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074400" cy="15494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DSB Thrashing</a:t>
            </a:r>
            <a:endParaRPr lang="en-US" sz="60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6128" y="2381900"/>
            <a:ext cx="4191000" cy="355509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 marL="4064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8128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2192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6256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0320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24384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28448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32512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3657600" marR="0" indent="-4064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400" b="0" i="0" u="none" strike="noStrike" cap="none" spc="0" baseline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endParaRPr lang="en-US" sz="1600" dirty="0" smtClean="0">
              <a:effectLst/>
            </a:endParaRP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err="1" smtClean="0">
                <a:solidFill>
                  <a:schemeClr val="tx1"/>
                </a:solidFill>
                <a:effectLst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 foo(</a:t>
            </a:r>
            <a:r>
              <a:rPr lang="en-US" sz="1600" dirty="0" err="1" smtClean="0">
                <a:solidFill>
                  <a:schemeClr val="tx1"/>
                </a:solidFill>
                <a:effectLst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 *DATA, </a:t>
            </a:r>
            <a:r>
              <a:rPr lang="en-US" sz="1600" dirty="0" err="1" smtClean="0">
                <a:solidFill>
                  <a:schemeClr val="tx1"/>
                </a:solidFill>
                <a:effectLst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 n)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{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effectLst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 i = 0;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effectLst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 result = 0;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while (1) {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  switch (DATA[i++]) {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      case 0: return result;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      case 1: result++; break;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      case 2: result--; break;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      case 3: result &lt;&lt;=1; break;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      case 4: result = (result &lt;&lt; 16) |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                                (result &gt;&gt; 16); break;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  }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  <a:effectLst/>
              </a:rPr>
              <a:t>}</a:t>
            </a:r>
          </a:p>
          <a:p>
            <a:pPr marL="0" indent="0" hangingPunct="1">
              <a:spcBef>
                <a:spcPts val="0"/>
              </a:spcBef>
              <a:buFontTx/>
              <a:buNone/>
            </a:pPr>
            <a:endParaRPr lang="en-US" sz="16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8600" y="3318454"/>
            <a:ext cx="1216680" cy="4719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PR5615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008" y="1918901"/>
            <a:ext cx="3996196" cy="45345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 smtClean="0">
                <a:effectLst/>
              </a:rPr>
              <a:t>……</a:t>
            </a:r>
          </a:p>
          <a:p>
            <a:pPr algn="l"/>
            <a:r>
              <a:rPr lang="en-US" sz="1800" dirty="0" smtClean="0">
                <a:effectLst/>
              </a:rPr>
              <a:t>80483f9: </a:t>
            </a:r>
            <a:r>
              <a:rPr lang="en-US" sz="1800" dirty="0" err="1" smtClean="0">
                <a:effectLst/>
              </a:rPr>
              <a:t>inc</a:t>
            </a:r>
            <a:r>
              <a:rPr lang="en-US" sz="1800" dirty="0" smtClean="0">
                <a:effectLst/>
              </a:rPr>
              <a:t> %</a:t>
            </a:r>
            <a:r>
              <a:rPr lang="en-US" sz="1800" dirty="0" err="1" smtClean="0">
                <a:effectLst/>
              </a:rPr>
              <a:t>eax</a:t>
            </a:r>
            <a:endParaRPr lang="en-US" sz="1800" dirty="0" smtClean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80483fa: </a:t>
            </a:r>
            <a:r>
              <a:rPr lang="en-US" sz="1800" dirty="0" err="1" smtClean="0">
                <a:effectLst/>
              </a:rPr>
              <a:t>mov</a:t>
            </a:r>
            <a:r>
              <a:rPr lang="en-US" sz="1800" dirty="0" smtClean="0">
                <a:effectLst/>
              </a:rPr>
              <a:t>  (%</a:t>
            </a:r>
            <a:r>
              <a:rPr lang="en-US" sz="1800" dirty="0">
                <a:effectLst/>
              </a:rPr>
              <a:t>edx,%ecx,4),%</a:t>
            </a:r>
            <a:r>
              <a:rPr lang="en-US" sz="1800" dirty="0" err="1">
                <a:effectLst/>
              </a:rPr>
              <a:t>esi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80483fd: </a:t>
            </a:r>
            <a:r>
              <a:rPr lang="en-US" sz="1800" dirty="0" err="1">
                <a:effectLst/>
              </a:rPr>
              <a:t>inc</a:t>
            </a:r>
            <a:r>
              <a:rPr lang="en-US" sz="1800" dirty="0">
                <a:effectLst/>
              </a:rPr>
              <a:t>  %</a:t>
            </a:r>
            <a:r>
              <a:rPr lang="en-US" sz="1800" dirty="0" err="1">
                <a:effectLst/>
              </a:rPr>
              <a:t>ecx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80483fe: </a:t>
            </a:r>
            <a:r>
              <a:rPr lang="en-US" sz="1800" dirty="0" err="1">
                <a:effectLst/>
              </a:rPr>
              <a:t>cmp</a:t>
            </a:r>
            <a:r>
              <a:rPr lang="en-US" sz="1800" dirty="0">
                <a:effectLst/>
              </a:rPr>
              <a:t>  $0x4,%esi</a:t>
            </a:r>
          </a:p>
          <a:p>
            <a:pPr algn="l"/>
            <a:r>
              <a:rPr lang="en-US" sz="1800" dirty="0" smtClean="0">
                <a:effectLst/>
              </a:rPr>
              <a:t>8048401: </a:t>
            </a:r>
            <a:r>
              <a:rPr lang="en-US" sz="1800" dirty="0">
                <a:effectLst/>
              </a:rPr>
              <a:t>ja   </a:t>
            </a:r>
            <a:r>
              <a:rPr lang="en-US" sz="1800" dirty="0" smtClean="0">
                <a:effectLst/>
              </a:rPr>
              <a:t>80483fa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8048403: </a:t>
            </a:r>
            <a:r>
              <a:rPr lang="en-US" sz="1800" dirty="0" err="1">
                <a:effectLst/>
              </a:rPr>
              <a:t>jmp</a:t>
            </a:r>
            <a:r>
              <a:rPr lang="en-US" sz="1800" dirty="0">
                <a:effectLst/>
              </a:rPr>
              <a:t>  *0x804854c(,%esi,4)</a:t>
            </a:r>
          </a:p>
          <a:p>
            <a:pPr algn="l"/>
            <a:r>
              <a:rPr lang="en-US" sz="1800" dirty="0" smtClean="0">
                <a:effectLst/>
              </a:rPr>
              <a:t>804840a: </a:t>
            </a:r>
            <a:r>
              <a:rPr lang="en-US" sz="1800" dirty="0" err="1">
                <a:effectLst/>
              </a:rPr>
              <a:t>dec</a:t>
            </a:r>
            <a:r>
              <a:rPr lang="en-US" sz="1800" dirty="0">
                <a:effectLst/>
              </a:rPr>
              <a:t>  %</a:t>
            </a:r>
            <a:r>
              <a:rPr lang="en-US" sz="1800" dirty="0" err="1">
                <a:effectLst/>
              </a:rPr>
              <a:t>eax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804840b: </a:t>
            </a:r>
            <a:r>
              <a:rPr lang="en-US" sz="1800" dirty="0" err="1">
                <a:effectLst/>
              </a:rPr>
              <a:t>jmp</a:t>
            </a:r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80483fa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804840d: </a:t>
            </a:r>
            <a:r>
              <a:rPr lang="en-US" sz="1800" dirty="0">
                <a:effectLst/>
              </a:rPr>
              <a:t>add  %</a:t>
            </a:r>
            <a:r>
              <a:rPr lang="en-US" sz="1800" dirty="0" err="1">
                <a:effectLst/>
              </a:rPr>
              <a:t>eax</a:t>
            </a:r>
            <a:r>
              <a:rPr lang="en-US" sz="1800" dirty="0">
                <a:effectLst/>
              </a:rPr>
              <a:t>,%</a:t>
            </a:r>
            <a:r>
              <a:rPr lang="en-US" sz="1800" dirty="0" err="1">
                <a:effectLst/>
              </a:rPr>
              <a:t>eax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804840f: </a:t>
            </a:r>
            <a:r>
              <a:rPr lang="en-US" sz="1800" dirty="0" err="1">
                <a:effectLst/>
              </a:rPr>
              <a:t>jmp</a:t>
            </a:r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80483fa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8048411: </a:t>
            </a:r>
            <a:r>
              <a:rPr lang="en-US" sz="1800" dirty="0" err="1">
                <a:effectLst/>
              </a:rPr>
              <a:t>mov</a:t>
            </a:r>
            <a:r>
              <a:rPr lang="en-US" sz="1800" dirty="0">
                <a:effectLst/>
              </a:rPr>
              <a:t>  %</a:t>
            </a:r>
            <a:r>
              <a:rPr lang="en-US" sz="1800" dirty="0" err="1">
                <a:effectLst/>
              </a:rPr>
              <a:t>eax</a:t>
            </a:r>
            <a:r>
              <a:rPr lang="en-US" sz="1800" dirty="0">
                <a:effectLst/>
              </a:rPr>
              <a:t>,%</a:t>
            </a:r>
            <a:r>
              <a:rPr lang="en-US" sz="1800" dirty="0" err="1">
                <a:effectLst/>
              </a:rPr>
              <a:t>esi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8048413: </a:t>
            </a:r>
            <a:r>
              <a:rPr lang="en-US" sz="1800" dirty="0" err="1">
                <a:effectLst/>
              </a:rPr>
              <a:t>sar</a:t>
            </a:r>
            <a:r>
              <a:rPr lang="en-US" sz="1800" dirty="0">
                <a:effectLst/>
              </a:rPr>
              <a:t>  $0x10,%eax</a:t>
            </a:r>
          </a:p>
          <a:p>
            <a:pPr algn="l"/>
            <a:r>
              <a:rPr lang="en-US" sz="1800" dirty="0" smtClean="0">
                <a:effectLst/>
              </a:rPr>
              <a:t>8048416: </a:t>
            </a:r>
            <a:r>
              <a:rPr lang="en-US" sz="1800" dirty="0" err="1">
                <a:effectLst/>
              </a:rPr>
              <a:t>shl</a:t>
            </a:r>
            <a:r>
              <a:rPr lang="en-US" sz="1800" dirty="0">
                <a:effectLst/>
              </a:rPr>
              <a:t>  $0x10,%esi</a:t>
            </a:r>
          </a:p>
          <a:p>
            <a:pPr algn="l"/>
            <a:r>
              <a:rPr lang="en-US" sz="1800" dirty="0" smtClean="0">
                <a:effectLst/>
              </a:rPr>
              <a:t>8048419: </a:t>
            </a:r>
            <a:r>
              <a:rPr lang="en-US" sz="1800" dirty="0">
                <a:effectLst/>
              </a:rPr>
              <a:t>or   %</a:t>
            </a:r>
            <a:r>
              <a:rPr lang="en-US" sz="1800" dirty="0" err="1">
                <a:effectLst/>
              </a:rPr>
              <a:t>esi</a:t>
            </a:r>
            <a:r>
              <a:rPr lang="en-US" sz="1800" dirty="0">
                <a:effectLst/>
              </a:rPr>
              <a:t>,%</a:t>
            </a:r>
            <a:r>
              <a:rPr lang="en-US" sz="1800" dirty="0" err="1">
                <a:effectLst/>
              </a:rPr>
              <a:t>eax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804841b: </a:t>
            </a:r>
            <a:r>
              <a:rPr lang="en-US" sz="1800" dirty="0" err="1">
                <a:effectLst/>
              </a:rPr>
              <a:t>jmp</a:t>
            </a:r>
            <a:r>
              <a:rPr lang="en-US" sz="1800" dirty="0">
                <a:effectLst/>
              </a:rPr>
              <a:t>  </a:t>
            </a:r>
            <a:r>
              <a:rPr lang="en-US" sz="1800" dirty="0" smtClean="0">
                <a:effectLst/>
              </a:rPr>
              <a:t>80483fa</a:t>
            </a:r>
            <a:endParaRPr lang="en-US" sz="18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4600" y="1918901"/>
            <a:ext cx="3892384" cy="45345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effectLst/>
              </a:rPr>
              <a:t>……</a:t>
            </a:r>
          </a:p>
          <a:p>
            <a:pPr algn="l"/>
            <a:r>
              <a:rPr lang="en-US" sz="1800" dirty="0" smtClean="0">
                <a:effectLst/>
              </a:rPr>
              <a:t>804840f: </a:t>
            </a:r>
            <a:r>
              <a:rPr lang="en-US" sz="1800" dirty="0" err="1">
                <a:effectLst/>
              </a:rPr>
              <a:t>inc</a:t>
            </a:r>
            <a:r>
              <a:rPr lang="en-US" sz="1800" dirty="0">
                <a:effectLst/>
              </a:rPr>
              <a:t> %</a:t>
            </a:r>
            <a:r>
              <a:rPr lang="en-US" sz="1800" dirty="0" err="1">
                <a:effectLst/>
              </a:rPr>
              <a:t>eax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8048410: </a:t>
            </a:r>
            <a:r>
              <a:rPr lang="en-US" sz="1800" dirty="0" err="1">
                <a:effectLst/>
              </a:rPr>
              <a:t>mov</a:t>
            </a:r>
            <a:r>
              <a:rPr lang="en-US" sz="1800" dirty="0">
                <a:effectLst/>
              </a:rPr>
              <a:t>  (%edx,%ecx,4),%</a:t>
            </a:r>
            <a:r>
              <a:rPr lang="en-US" sz="1800" dirty="0" err="1">
                <a:effectLst/>
              </a:rPr>
              <a:t>esi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8048413: </a:t>
            </a:r>
            <a:r>
              <a:rPr lang="en-US" sz="1800" dirty="0" err="1">
                <a:effectLst/>
              </a:rPr>
              <a:t>inc</a:t>
            </a:r>
            <a:r>
              <a:rPr lang="en-US" sz="1800" dirty="0">
                <a:effectLst/>
              </a:rPr>
              <a:t>  %</a:t>
            </a:r>
            <a:r>
              <a:rPr lang="en-US" sz="1800" dirty="0" err="1">
                <a:effectLst/>
              </a:rPr>
              <a:t>ecx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8048414: </a:t>
            </a:r>
            <a:r>
              <a:rPr lang="en-US" sz="1800" dirty="0" err="1">
                <a:effectLst/>
              </a:rPr>
              <a:t>cmp</a:t>
            </a:r>
            <a:r>
              <a:rPr lang="en-US" sz="1800" dirty="0">
                <a:effectLst/>
              </a:rPr>
              <a:t>  $0x4,%esi</a:t>
            </a:r>
          </a:p>
          <a:p>
            <a:pPr algn="l"/>
            <a:r>
              <a:rPr lang="en-US" sz="1800" dirty="0" smtClean="0">
                <a:effectLst/>
              </a:rPr>
              <a:t>8048417: </a:t>
            </a:r>
            <a:r>
              <a:rPr lang="en-US" sz="1800" dirty="0">
                <a:effectLst/>
              </a:rPr>
              <a:t>ja   80483fa</a:t>
            </a:r>
          </a:p>
          <a:p>
            <a:pPr algn="l"/>
            <a:r>
              <a:rPr lang="en-US" sz="1800" dirty="0" smtClean="0">
                <a:effectLst/>
              </a:rPr>
              <a:t>8048419: </a:t>
            </a:r>
            <a:r>
              <a:rPr lang="en-US" sz="1800" dirty="0" err="1">
                <a:effectLst/>
              </a:rPr>
              <a:t>jmp</a:t>
            </a:r>
            <a:r>
              <a:rPr lang="en-US" sz="1800" dirty="0">
                <a:effectLst/>
              </a:rPr>
              <a:t>  *0x804854c(,%esi,4)</a:t>
            </a:r>
          </a:p>
          <a:p>
            <a:pPr algn="l"/>
            <a:r>
              <a:rPr lang="en-US" sz="1800" dirty="0" smtClean="0">
                <a:effectLst/>
              </a:rPr>
              <a:t>8048420: </a:t>
            </a:r>
            <a:r>
              <a:rPr lang="en-US" sz="1800" dirty="0" err="1">
                <a:effectLst/>
              </a:rPr>
              <a:t>dec</a:t>
            </a:r>
            <a:r>
              <a:rPr lang="en-US" sz="1800" dirty="0">
                <a:effectLst/>
              </a:rPr>
              <a:t>  %</a:t>
            </a:r>
            <a:r>
              <a:rPr lang="en-US" sz="1800" dirty="0" err="1">
                <a:effectLst/>
              </a:rPr>
              <a:t>eax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8048421: </a:t>
            </a:r>
            <a:r>
              <a:rPr lang="en-US" sz="1800" dirty="0" err="1">
                <a:effectLst/>
              </a:rPr>
              <a:t>jmp</a:t>
            </a:r>
            <a:r>
              <a:rPr lang="en-US" sz="1800" dirty="0">
                <a:effectLst/>
              </a:rPr>
              <a:t>  80483fa</a:t>
            </a:r>
          </a:p>
          <a:p>
            <a:pPr algn="l"/>
            <a:r>
              <a:rPr lang="en-US" sz="1800" dirty="0" smtClean="0">
                <a:effectLst/>
              </a:rPr>
              <a:t>8048423: </a:t>
            </a:r>
            <a:r>
              <a:rPr lang="en-US" sz="1800" dirty="0">
                <a:effectLst/>
              </a:rPr>
              <a:t>add  %</a:t>
            </a:r>
            <a:r>
              <a:rPr lang="en-US" sz="1800" dirty="0" err="1">
                <a:effectLst/>
              </a:rPr>
              <a:t>eax</a:t>
            </a:r>
            <a:r>
              <a:rPr lang="en-US" sz="1800" dirty="0">
                <a:effectLst/>
              </a:rPr>
              <a:t>,%</a:t>
            </a:r>
            <a:r>
              <a:rPr lang="en-US" sz="1800" dirty="0" err="1">
                <a:effectLst/>
              </a:rPr>
              <a:t>eax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8048425: </a:t>
            </a:r>
            <a:r>
              <a:rPr lang="en-US" sz="1800" dirty="0" err="1">
                <a:effectLst/>
              </a:rPr>
              <a:t>jmp</a:t>
            </a:r>
            <a:r>
              <a:rPr lang="en-US" sz="1800" dirty="0">
                <a:effectLst/>
              </a:rPr>
              <a:t>  80483fa</a:t>
            </a:r>
          </a:p>
          <a:p>
            <a:pPr algn="l"/>
            <a:r>
              <a:rPr lang="en-US" sz="1800" dirty="0" smtClean="0">
                <a:effectLst/>
              </a:rPr>
              <a:t>8048427: </a:t>
            </a:r>
            <a:r>
              <a:rPr lang="en-US" sz="1800" dirty="0" err="1">
                <a:effectLst/>
              </a:rPr>
              <a:t>mov</a:t>
            </a:r>
            <a:r>
              <a:rPr lang="en-US" sz="1800" dirty="0">
                <a:effectLst/>
              </a:rPr>
              <a:t>  %</a:t>
            </a:r>
            <a:r>
              <a:rPr lang="en-US" sz="1800" dirty="0" err="1">
                <a:effectLst/>
              </a:rPr>
              <a:t>eax</a:t>
            </a:r>
            <a:r>
              <a:rPr lang="en-US" sz="1800" dirty="0">
                <a:effectLst/>
              </a:rPr>
              <a:t>,%</a:t>
            </a:r>
            <a:r>
              <a:rPr lang="en-US" sz="1800" dirty="0" err="1">
                <a:effectLst/>
              </a:rPr>
              <a:t>esi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8048429: </a:t>
            </a:r>
            <a:r>
              <a:rPr lang="en-US" sz="1800" dirty="0" err="1">
                <a:effectLst/>
              </a:rPr>
              <a:t>sar</a:t>
            </a:r>
            <a:r>
              <a:rPr lang="en-US" sz="1800" dirty="0">
                <a:effectLst/>
              </a:rPr>
              <a:t>  $0x10,%eax</a:t>
            </a:r>
          </a:p>
          <a:p>
            <a:pPr algn="l"/>
            <a:r>
              <a:rPr lang="en-US" sz="1800" dirty="0" smtClean="0">
                <a:effectLst/>
              </a:rPr>
              <a:t>804842c: </a:t>
            </a:r>
            <a:r>
              <a:rPr lang="en-US" sz="1800" dirty="0" err="1">
                <a:effectLst/>
              </a:rPr>
              <a:t>shl</a:t>
            </a:r>
            <a:r>
              <a:rPr lang="en-US" sz="1800" dirty="0">
                <a:effectLst/>
              </a:rPr>
              <a:t>  $0x10,%esi</a:t>
            </a:r>
          </a:p>
          <a:p>
            <a:pPr algn="l"/>
            <a:r>
              <a:rPr lang="en-US" sz="1800" dirty="0" smtClean="0">
                <a:effectLst/>
              </a:rPr>
              <a:t>804842f: </a:t>
            </a:r>
            <a:r>
              <a:rPr lang="en-US" sz="1800" dirty="0">
                <a:effectLst/>
              </a:rPr>
              <a:t>or   %</a:t>
            </a:r>
            <a:r>
              <a:rPr lang="en-US" sz="1800" dirty="0" err="1">
                <a:effectLst/>
              </a:rPr>
              <a:t>esi</a:t>
            </a:r>
            <a:r>
              <a:rPr lang="en-US" sz="1800" dirty="0">
                <a:effectLst/>
              </a:rPr>
              <a:t>,%</a:t>
            </a:r>
            <a:r>
              <a:rPr lang="en-US" sz="1800" dirty="0" err="1">
                <a:effectLst/>
              </a:rPr>
              <a:t>eax</a:t>
            </a:r>
            <a:endParaRPr lang="en-US" sz="1800" dirty="0">
              <a:effectLst/>
            </a:endParaRPr>
          </a:p>
          <a:p>
            <a:pPr algn="l"/>
            <a:r>
              <a:rPr lang="en-US" sz="1800" dirty="0" smtClean="0">
                <a:effectLst/>
              </a:rPr>
              <a:t>8048431: </a:t>
            </a:r>
            <a:r>
              <a:rPr lang="en-US" sz="1800" dirty="0" err="1">
                <a:effectLst/>
              </a:rPr>
              <a:t>jmp</a:t>
            </a:r>
            <a:r>
              <a:rPr lang="en-US" sz="1800" dirty="0">
                <a:effectLst/>
              </a:rPr>
              <a:t>  80483fa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4984" y="8657890"/>
            <a:ext cx="4343400" cy="4719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30</a:t>
            </a: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% </a:t>
            </a:r>
            <a:r>
              <a:rPr lang="en-US" sz="24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Speedup   </a:t>
            </a:r>
            <a:r>
              <a:rPr lang="en-US" sz="20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SNB/IVB/HSW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11380" y="1969758"/>
            <a:ext cx="4171681" cy="1380521"/>
          </a:xfrm>
          <a:prstGeom prst="roundRect">
            <a:avLst/>
          </a:prstGeom>
          <a:solidFill>
            <a:srgbClr val="FFFF66">
              <a:alpha val="50196"/>
            </a:srgbClr>
          </a:solidFill>
          <a:ln w="38100" cap="flat">
            <a:solidFill>
              <a:srgbClr val="FFFF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26804" y="3302623"/>
            <a:ext cx="4175400" cy="650959"/>
          </a:xfrm>
          <a:prstGeom prst="roundRect">
            <a:avLst/>
          </a:prstGeom>
          <a:solidFill>
            <a:srgbClr val="FF5050">
              <a:alpha val="50196"/>
            </a:srgbClr>
          </a:solidFill>
          <a:ln w="38100" cap="flat">
            <a:solidFill>
              <a:schemeClr val="accent5">
                <a:lumMod val="60000"/>
                <a:lumOff val="40000"/>
              </a:schemeClr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26804" y="3921301"/>
            <a:ext cx="4224796" cy="548806"/>
          </a:xfrm>
          <a:prstGeom prst="roundRect">
            <a:avLst/>
          </a:prstGeom>
          <a:solidFill>
            <a:srgbClr val="FF5050">
              <a:alpha val="50196"/>
            </a:srgbClr>
          </a:solidFill>
          <a:ln w="38100" cap="flat">
            <a:solidFill>
              <a:schemeClr val="accent5">
                <a:lumMod val="60000"/>
                <a:lumOff val="40000"/>
              </a:schemeClr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22896" y="4481173"/>
            <a:ext cx="4228704" cy="535166"/>
          </a:xfrm>
          <a:prstGeom prst="roundRect">
            <a:avLst/>
          </a:prstGeom>
          <a:solidFill>
            <a:srgbClr val="FF5050">
              <a:alpha val="50196"/>
            </a:srgbClr>
          </a:solidFill>
          <a:ln w="38100" cap="flat">
            <a:solidFill>
              <a:schemeClr val="accent5">
                <a:lumMod val="60000"/>
                <a:lumOff val="40000"/>
              </a:schemeClr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4050" y="5049990"/>
            <a:ext cx="4228704" cy="1369834"/>
          </a:xfrm>
          <a:prstGeom prst="roundRect">
            <a:avLst/>
          </a:prstGeom>
          <a:solidFill>
            <a:srgbClr val="FF5050">
              <a:alpha val="50196"/>
            </a:srgbClr>
          </a:solidFill>
          <a:ln w="38100" cap="flat">
            <a:solidFill>
              <a:schemeClr val="accent5">
                <a:lumMod val="60000"/>
                <a:lumOff val="40000"/>
              </a:schemeClr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729254" y="2030333"/>
            <a:ext cx="4027730" cy="1950622"/>
          </a:xfrm>
          <a:prstGeom prst="roundRect">
            <a:avLst/>
          </a:prstGeom>
          <a:solidFill>
            <a:srgbClr val="FFFF66">
              <a:alpha val="50196"/>
            </a:srgbClr>
          </a:solidFill>
          <a:ln w="38100" cap="flat">
            <a:solidFill>
              <a:srgbClr val="FFFF66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740020" y="3934995"/>
            <a:ext cx="4080464" cy="535112"/>
          </a:xfrm>
          <a:prstGeom prst="roundRect">
            <a:avLst/>
          </a:prstGeom>
          <a:solidFill>
            <a:srgbClr val="FF5050">
              <a:alpha val="50196"/>
            </a:srgbClr>
          </a:solidFill>
          <a:ln w="38100" cap="flat">
            <a:solidFill>
              <a:schemeClr val="accent5">
                <a:lumMod val="60000"/>
                <a:lumOff val="40000"/>
              </a:schemeClr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07368" y="4509784"/>
            <a:ext cx="4113116" cy="506555"/>
          </a:xfrm>
          <a:prstGeom prst="roundRect">
            <a:avLst/>
          </a:prstGeom>
          <a:solidFill>
            <a:srgbClr val="FF5050">
              <a:alpha val="50196"/>
            </a:srgbClr>
          </a:solidFill>
          <a:ln w="38100" cap="flat">
            <a:solidFill>
              <a:schemeClr val="accent5">
                <a:lumMod val="60000"/>
                <a:lumOff val="40000"/>
              </a:schemeClr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528" y="6638809"/>
            <a:ext cx="7367672" cy="268791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err="1" smtClean="0">
                <a:effectLst/>
              </a:rPr>
              <a:t>Uops</a:t>
            </a:r>
            <a:r>
              <a:rPr lang="en-US" sz="2400" dirty="0" smtClean="0">
                <a:effectLst/>
              </a:rPr>
              <a:t> in way must be in 32B aligned window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JMP will always end a way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effectLst/>
              </a:rPr>
              <a:t>Only 3 ways per 32B windows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effectLst/>
              </a:rPr>
              <a:t>Only 2 JCC per way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effectLst/>
              </a:rPr>
              <a:t>Entry to DSB only through branch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 smtClean="0">
                <a:effectLst/>
              </a:rPr>
              <a:t>LSD requires all </a:t>
            </a:r>
            <a:r>
              <a:rPr lang="en-US" sz="2400" dirty="0" err="1" smtClean="0">
                <a:effectLst/>
              </a:rPr>
              <a:t>uops</a:t>
            </a:r>
            <a:r>
              <a:rPr lang="en-US" sz="2400" dirty="0" smtClean="0">
                <a:effectLst/>
              </a:rPr>
              <a:t> to be in DSB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Expensive to exit/enter </a:t>
            </a:r>
            <a:r>
              <a:rPr lang="en-US" sz="2400" dirty="0" smtClean="0">
                <a:effectLst/>
              </a:rPr>
              <a:t>frequently</a:t>
            </a:r>
            <a:endParaRPr lang="en-US" sz="2400" dirty="0">
              <a:effectLst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729254" y="5038613"/>
            <a:ext cx="4047342" cy="1381211"/>
          </a:xfrm>
          <a:prstGeom prst="roundRect">
            <a:avLst/>
          </a:prstGeom>
          <a:solidFill>
            <a:srgbClr val="FF5050">
              <a:alpha val="50196"/>
            </a:srgbClr>
          </a:solidFill>
          <a:ln w="38100" cap="flat">
            <a:solidFill>
              <a:schemeClr val="accent5">
                <a:lumMod val="60000"/>
                <a:lumOff val="40000"/>
              </a:schemeClr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84984" y="6738682"/>
            <a:ext cx="4572000" cy="1641475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DSB2MITE_SWITCHES.COUNT</a:t>
            </a:r>
          </a:p>
          <a:p>
            <a:pPr algn="l"/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312M vs 37M</a:t>
            </a:r>
          </a:p>
          <a:p>
            <a:pPr algn="l"/>
            <a:endParaRPr lang="en-US" sz="2000" b="1" dirty="0" smtClean="0">
              <a:solidFill>
                <a:schemeClr val="bg2"/>
              </a:solidFill>
              <a:effectLst/>
              <a:latin typeface="Helvetica Neue Medium"/>
              <a:ea typeface="Helvetica Neue Medium"/>
              <a:cs typeface="Helvetica Neue Medium"/>
            </a:endParaRPr>
          </a:p>
          <a:p>
            <a:pPr algn="l"/>
            <a:r>
              <a:rPr lang="en-US" sz="20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LSD.CYCLES_ACTIVE</a:t>
            </a:r>
          </a:p>
          <a:p>
            <a:pPr algn="l"/>
            <a:r>
              <a:rPr kumimoji="0" lang="en-US" sz="200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32K vs 1B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72346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 . . 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444750"/>
            <a:ext cx="6731000" cy="6019800"/>
          </a:xfrm>
          <a:solidFill>
            <a:schemeClr val="accent4"/>
          </a:solidFill>
          <a:ln>
            <a:solidFill>
              <a:schemeClr val="accent5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8048452: </a:t>
            </a:r>
            <a:r>
              <a:rPr lang="en-US" dirty="0" err="1">
                <a:solidFill>
                  <a:schemeClr val="bg2"/>
                </a:solidFill>
                <a:effectLst/>
              </a:rPr>
              <a:t>inc</a:t>
            </a:r>
            <a:r>
              <a:rPr lang="en-US" dirty="0">
                <a:solidFill>
                  <a:schemeClr val="bg2"/>
                </a:solidFill>
                <a:effectLst/>
              </a:rPr>
              <a:t> %</a:t>
            </a:r>
            <a:r>
              <a:rPr lang="en-US" dirty="0" err="1">
                <a:solidFill>
                  <a:schemeClr val="bg2"/>
                </a:solidFill>
                <a:effectLst/>
              </a:rPr>
              <a:t>eax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8048453: </a:t>
            </a:r>
            <a:r>
              <a:rPr lang="en-US" dirty="0" err="1">
                <a:solidFill>
                  <a:schemeClr val="bg2"/>
                </a:solidFill>
                <a:effectLst/>
              </a:rPr>
              <a:t>mov</a:t>
            </a:r>
            <a:r>
              <a:rPr lang="en-US" dirty="0">
                <a:solidFill>
                  <a:schemeClr val="bg2"/>
                </a:solidFill>
                <a:effectLst/>
              </a:rPr>
              <a:t> (%edx,%ecx,4),%</a:t>
            </a:r>
            <a:r>
              <a:rPr lang="en-US" dirty="0" err="1">
                <a:solidFill>
                  <a:schemeClr val="bg2"/>
                </a:solidFill>
                <a:effectLst/>
              </a:rPr>
              <a:t>esi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8048456: </a:t>
            </a:r>
            <a:r>
              <a:rPr lang="en-US" dirty="0" err="1">
                <a:solidFill>
                  <a:schemeClr val="bg2"/>
                </a:solidFill>
                <a:effectLst/>
              </a:rPr>
              <a:t>inc</a:t>
            </a:r>
            <a:r>
              <a:rPr lang="en-US" dirty="0">
                <a:solidFill>
                  <a:schemeClr val="bg2"/>
                </a:solidFill>
                <a:effectLst/>
              </a:rPr>
              <a:t> %</a:t>
            </a:r>
            <a:r>
              <a:rPr lang="en-US" dirty="0" err="1">
                <a:solidFill>
                  <a:schemeClr val="bg2"/>
                </a:solidFill>
                <a:effectLst/>
              </a:rPr>
              <a:t>ecx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8048457: </a:t>
            </a:r>
            <a:r>
              <a:rPr lang="en-US" dirty="0" err="1">
                <a:solidFill>
                  <a:schemeClr val="bg2"/>
                </a:solidFill>
                <a:effectLst/>
              </a:rPr>
              <a:t>cmp</a:t>
            </a:r>
            <a:r>
              <a:rPr lang="en-US" dirty="0">
                <a:solidFill>
                  <a:schemeClr val="bg2"/>
                </a:solidFill>
                <a:effectLst/>
              </a:rPr>
              <a:t> $0x4,%esi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804845a: ja  8048453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804845c: </a:t>
            </a:r>
            <a:r>
              <a:rPr lang="en-US" dirty="0" err="1">
                <a:solidFill>
                  <a:schemeClr val="bg2"/>
                </a:solidFill>
                <a:effectLst/>
              </a:rPr>
              <a:t>jmp</a:t>
            </a:r>
            <a:r>
              <a:rPr lang="en-US" dirty="0">
                <a:solidFill>
                  <a:schemeClr val="bg2"/>
                </a:solidFill>
                <a:effectLst/>
              </a:rPr>
              <a:t> *0x804851c(,%esi,4)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8048463: </a:t>
            </a:r>
            <a:r>
              <a:rPr lang="en-US" dirty="0" err="1">
                <a:solidFill>
                  <a:schemeClr val="bg2"/>
                </a:solidFill>
                <a:effectLst/>
              </a:rPr>
              <a:t>dec</a:t>
            </a:r>
            <a:r>
              <a:rPr lang="en-US" dirty="0">
                <a:solidFill>
                  <a:schemeClr val="bg2"/>
                </a:solidFill>
                <a:effectLst/>
              </a:rPr>
              <a:t> %</a:t>
            </a:r>
            <a:r>
              <a:rPr lang="en-US" dirty="0" err="1">
                <a:solidFill>
                  <a:schemeClr val="bg2"/>
                </a:solidFill>
                <a:effectLst/>
              </a:rPr>
              <a:t>eax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8048464: </a:t>
            </a:r>
            <a:r>
              <a:rPr lang="en-US" dirty="0" err="1">
                <a:solidFill>
                  <a:schemeClr val="bg2"/>
                </a:solidFill>
                <a:effectLst/>
              </a:rPr>
              <a:t>jmp</a:t>
            </a:r>
            <a:r>
              <a:rPr lang="en-US" dirty="0">
                <a:solidFill>
                  <a:schemeClr val="bg2"/>
                </a:solidFill>
                <a:effectLst/>
              </a:rPr>
              <a:t> 8048453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8048466: add %</a:t>
            </a:r>
            <a:r>
              <a:rPr lang="en-US" dirty="0" err="1">
                <a:solidFill>
                  <a:schemeClr val="bg2"/>
                </a:solidFill>
                <a:effectLst/>
              </a:rPr>
              <a:t>eax</a:t>
            </a:r>
            <a:r>
              <a:rPr lang="en-US" dirty="0">
                <a:solidFill>
                  <a:schemeClr val="bg2"/>
                </a:solidFill>
                <a:effectLst/>
              </a:rPr>
              <a:t>,%</a:t>
            </a:r>
            <a:r>
              <a:rPr lang="en-US" dirty="0" err="1">
                <a:solidFill>
                  <a:schemeClr val="bg2"/>
                </a:solidFill>
                <a:effectLst/>
              </a:rPr>
              <a:t>eax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8048468: </a:t>
            </a:r>
            <a:r>
              <a:rPr lang="en-US" dirty="0" err="1">
                <a:solidFill>
                  <a:schemeClr val="bg2"/>
                </a:solidFill>
                <a:effectLst/>
              </a:rPr>
              <a:t>jmp</a:t>
            </a:r>
            <a:r>
              <a:rPr lang="en-US" dirty="0">
                <a:solidFill>
                  <a:schemeClr val="bg2"/>
                </a:solidFill>
                <a:effectLst/>
              </a:rPr>
              <a:t> 8048453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804846a: </a:t>
            </a:r>
            <a:r>
              <a:rPr lang="en-US" dirty="0" err="1">
                <a:solidFill>
                  <a:schemeClr val="bg2"/>
                </a:solidFill>
                <a:effectLst/>
              </a:rPr>
              <a:t>mov</a:t>
            </a:r>
            <a:r>
              <a:rPr lang="en-US" dirty="0">
                <a:solidFill>
                  <a:schemeClr val="bg2"/>
                </a:solidFill>
                <a:effectLst/>
              </a:rPr>
              <a:t> %</a:t>
            </a:r>
            <a:r>
              <a:rPr lang="en-US" dirty="0" err="1">
                <a:solidFill>
                  <a:schemeClr val="bg2"/>
                </a:solidFill>
                <a:effectLst/>
              </a:rPr>
              <a:t>eax</a:t>
            </a:r>
            <a:r>
              <a:rPr lang="en-US" dirty="0">
                <a:solidFill>
                  <a:schemeClr val="bg2"/>
                </a:solidFill>
                <a:effectLst/>
              </a:rPr>
              <a:t>,%</a:t>
            </a:r>
            <a:r>
              <a:rPr lang="en-US" dirty="0" err="1">
                <a:solidFill>
                  <a:schemeClr val="bg2"/>
                </a:solidFill>
                <a:effectLst/>
              </a:rPr>
              <a:t>esi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804846c: </a:t>
            </a:r>
            <a:r>
              <a:rPr lang="en-US" dirty="0" err="1">
                <a:solidFill>
                  <a:schemeClr val="bg2"/>
                </a:solidFill>
                <a:effectLst/>
              </a:rPr>
              <a:t>sar</a:t>
            </a:r>
            <a:r>
              <a:rPr lang="en-US" dirty="0">
                <a:solidFill>
                  <a:schemeClr val="bg2"/>
                </a:solidFill>
                <a:effectLst/>
              </a:rPr>
              <a:t> $0x10,%eax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804846f: </a:t>
            </a:r>
            <a:r>
              <a:rPr lang="en-US" dirty="0" err="1">
                <a:solidFill>
                  <a:schemeClr val="bg2"/>
                </a:solidFill>
                <a:effectLst/>
              </a:rPr>
              <a:t>shl</a:t>
            </a:r>
            <a:r>
              <a:rPr lang="en-US" dirty="0">
                <a:solidFill>
                  <a:schemeClr val="bg2"/>
                </a:solidFill>
                <a:effectLst/>
              </a:rPr>
              <a:t> $0x10,%esi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8048472: or  %</a:t>
            </a:r>
            <a:r>
              <a:rPr lang="en-US" dirty="0" err="1">
                <a:solidFill>
                  <a:schemeClr val="bg2"/>
                </a:solidFill>
                <a:effectLst/>
              </a:rPr>
              <a:t>esi</a:t>
            </a:r>
            <a:r>
              <a:rPr lang="en-US" dirty="0">
                <a:solidFill>
                  <a:schemeClr val="bg2"/>
                </a:solidFill>
                <a:effectLst/>
              </a:rPr>
              <a:t>,%</a:t>
            </a:r>
            <a:r>
              <a:rPr lang="en-US" dirty="0" err="1">
                <a:solidFill>
                  <a:schemeClr val="bg2"/>
                </a:solidFill>
                <a:effectLst/>
              </a:rPr>
              <a:t>eax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  <a:effectLst/>
              </a:rPr>
              <a:t>8048474: </a:t>
            </a:r>
            <a:r>
              <a:rPr lang="en-US" dirty="0" err="1">
                <a:solidFill>
                  <a:schemeClr val="bg2"/>
                </a:solidFill>
                <a:effectLst/>
              </a:rPr>
              <a:t>jmp</a:t>
            </a:r>
            <a:r>
              <a:rPr lang="en-US" dirty="0">
                <a:solidFill>
                  <a:schemeClr val="bg2"/>
                </a:solidFill>
                <a:effectLst/>
              </a:rPr>
              <a:t> </a:t>
            </a:r>
            <a:r>
              <a:rPr lang="en-US" dirty="0" smtClean="0">
                <a:solidFill>
                  <a:schemeClr val="bg2"/>
                </a:solidFill>
                <a:effectLst/>
              </a:rPr>
              <a:t>8048453</a:t>
            </a:r>
            <a:endParaRPr lang="en-US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1600" y="3886200"/>
            <a:ext cx="4767331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Exact same code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/>
              <a:t>D</a:t>
            </a:r>
            <a:r>
              <a:rPr lang="en-US" dirty="0" smtClean="0"/>
              <a:t>ifferent alignment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&gt; 5x slower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78271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Aligning for Branch Prediction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828800"/>
            <a:ext cx="5410200" cy="3962400"/>
          </a:xfrm>
          <a:solidFill>
            <a:schemeClr val="accent4"/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bg2"/>
                </a:solidFill>
                <a:effectLst/>
              </a:rPr>
              <a:t>int</a:t>
            </a:r>
            <a:r>
              <a:rPr lang="en-US" sz="2000" dirty="0">
                <a:solidFill>
                  <a:schemeClr val="bg2"/>
                </a:solidFill>
                <a:effectLst/>
              </a:rPr>
              <a:t> foo(</a:t>
            </a:r>
            <a:r>
              <a:rPr lang="en-US" sz="2000" dirty="0" err="1">
                <a:solidFill>
                  <a:schemeClr val="bg2"/>
                </a:solidFill>
                <a:effectLst/>
              </a:rPr>
              <a:t>int</a:t>
            </a:r>
            <a:r>
              <a:rPr lang="en-US" sz="2000" dirty="0">
                <a:solidFill>
                  <a:schemeClr val="bg2"/>
                </a:solidFill>
                <a:effectLst/>
              </a:rPr>
              <a:t> i, </a:t>
            </a:r>
            <a:r>
              <a:rPr lang="en-US" sz="2000" dirty="0" err="1">
                <a:solidFill>
                  <a:schemeClr val="bg2"/>
                </a:solidFill>
                <a:effectLst/>
              </a:rPr>
              <a:t>int</a:t>
            </a:r>
            <a:r>
              <a:rPr lang="en-US" sz="2000" dirty="0">
                <a:solidFill>
                  <a:schemeClr val="bg2"/>
                </a:solidFill>
                <a:effectLst/>
              </a:rPr>
              <a:t> m, </a:t>
            </a:r>
            <a:r>
              <a:rPr lang="en-US" sz="2000" dirty="0" err="1">
                <a:solidFill>
                  <a:schemeClr val="bg2"/>
                </a:solidFill>
                <a:effectLst/>
              </a:rPr>
              <a:t>int</a:t>
            </a:r>
            <a:r>
              <a:rPr lang="en-US" sz="2000" dirty="0">
                <a:solidFill>
                  <a:schemeClr val="bg2"/>
                </a:solidFill>
                <a:effectLst/>
              </a:rPr>
              <a:t> p, </a:t>
            </a:r>
            <a:r>
              <a:rPr lang="en-US" sz="2000" dirty="0" err="1">
                <a:solidFill>
                  <a:schemeClr val="bg2"/>
                </a:solidFill>
                <a:effectLst/>
              </a:rPr>
              <a:t>int</a:t>
            </a:r>
            <a:r>
              <a:rPr lang="en-US" sz="2000" dirty="0">
                <a:solidFill>
                  <a:schemeClr val="bg2"/>
                </a:solidFill>
                <a:effectLst/>
              </a:rPr>
              <a:t> q, </a:t>
            </a:r>
            <a:r>
              <a:rPr lang="en-US" sz="2000" dirty="0" err="1">
                <a:solidFill>
                  <a:schemeClr val="bg2"/>
                </a:solidFill>
                <a:effectLst/>
              </a:rPr>
              <a:t>int</a:t>
            </a:r>
            <a:r>
              <a:rPr lang="en-US" sz="2000" dirty="0">
                <a:solidFill>
                  <a:schemeClr val="bg2"/>
                </a:solidFill>
                <a:effectLst/>
              </a:rPr>
              <a:t> *p1, </a:t>
            </a:r>
            <a:r>
              <a:rPr lang="en-US" sz="2000" dirty="0" err="1">
                <a:solidFill>
                  <a:schemeClr val="bg2"/>
                </a:solidFill>
                <a:effectLst/>
              </a:rPr>
              <a:t>int</a:t>
            </a:r>
            <a:r>
              <a:rPr lang="en-US" sz="2000" dirty="0">
                <a:solidFill>
                  <a:schemeClr val="bg2"/>
                </a:solidFill>
                <a:effectLst/>
              </a:rPr>
              <a:t> *p2)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  if (i+*p1 == p || 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effectLst/>
              </a:rPr>
              <a:t> == q </a:t>
            </a:r>
            <a:r>
              <a:rPr lang="en-US" sz="2000" dirty="0" smtClean="0">
                <a:solidFill>
                  <a:schemeClr val="bg2"/>
                </a:solidFill>
                <a:effectLst/>
              </a:rPr>
              <a:t>|| </a:t>
            </a:r>
            <a:r>
              <a:rPr lang="en-US" sz="2000" b="1" dirty="0" smtClean="0">
                <a:solidFill>
                  <a:srgbClr val="FF0000"/>
                </a:solidFill>
                <a:effectLst/>
              </a:rPr>
              <a:t>i-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*p2 &gt; </a:t>
            </a:r>
            <a:r>
              <a:rPr lang="en-US" sz="2000" b="1" dirty="0" smtClean="0">
                <a:solidFill>
                  <a:srgbClr val="FF0000"/>
                </a:solidFill>
                <a:effectLst/>
              </a:rPr>
              <a:t>m</a:t>
            </a:r>
            <a:r>
              <a:rPr lang="en-US" sz="2000" dirty="0" smtClean="0">
                <a:solidFill>
                  <a:schemeClr val="bg2"/>
                </a:solidFill>
                <a:effectLst/>
              </a:rPr>
              <a:t>) </a:t>
            </a:r>
            <a:r>
              <a:rPr lang="en-US" sz="2000" dirty="0">
                <a:solidFill>
                  <a:schemeClr val="bg2"/>
                </a:solidFill>
                <a:effectLst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    y++;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    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    if (</a:t>
            </a:r>
            <a:r>
              <a:rPr lang="en-US" sz="2000" b="1" dirty="0">
                <a:solidFill>
                  <a:srgbClr val="FFFF00"/>
                </a:solidFill>
                <a:effectLst/>
              </a:rPr>
              <a:t>i == q</a:t>
            </a:r>
            <a:r>
              <a:rPr lang="en-US" sz="2000" dirty="0">
                <a:solidFill>
                  <a:schemeClr val="bg2"/>
                </a:solidFill>
                <a:effectLst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      x +=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bg2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2"/>
                </a:solidFill>
                <a:effectLst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bg2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7600" y="1852246"/>
            <a:ext cx="3834383" cy="4257576"/>
          </a:xfrm>
          <a:prstGeom prst="rect">
            <a:avLst/>
          </a:prstGeom>
          <a:solidFill>
            <a:schemeClr val="tx2"/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400500: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mov</a:t>
            </a:r>
            <a:r>
              <a:rPr lang="en-US" sz="1800" dirty="0">
                <a:solidFill>
                  <a:schemeClr val="bg2"/>
                </a:solidFill>
                <a:effectLst/>
              </a:rPr>
              <a:t>  (%r8),%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400503: add  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edi</a:t>
            </a:r>
            <a:r>
              <a:rPr lang="en-US" sz="1800" dirty="0">
                <a:solidFill>
                  <a:schemeClr val="bg2"/>
                </a:solidFill>
                <a:effectLst/>
              </a:rPr>
              <a:t>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400505: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cmp</a:t>
            </a:r>
            <a:r>
              <a:rPr lang="en-US" sz="1800" dirty="0">
                <a:solidFill>
                  <a:schemeClr val="bg2"/>
                </a:solidFill>
                <a:effectLst/>
              </a:rPr>
              <a:t>  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edx</a:t>
            </a:r>
            <a:r>
              <a:rPr lang="en-US" sz="1800" dirty="0">
                <a:solidFill>
                  <a:schemeClr val="bg2"/>
                </a:solidFill>
                <a:effectLst/>
              </a:rPr>
              <a:t>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400507: </a:t>
            </a:r>
            <a:r>
              <a:rPr lang="en-US" sz="1800" dirty="0" err="1" smtClean="0">
                <a:solidFill>
                  <a:schemeClr val="bg2"/>
                </a:solidFill>
                <a:effectLst/>
              </a:rPr>
              <a:t>jne</a:t>
            </a:r>
            <a:r>
              <a:rPr lang="en-US" sz="1800" dirty="0" smtClean="0">
                <a:solidFill>
                  <a:schemeClr val="bg2"/>
                </a:solidFill>
                <a:effectLst/>
              </a:rPr>
              <a:t>  40054b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40050d: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mov</a:t>
            </a:r>
            <a:r>
              <a:rPr lang="en-US" sz="1800" dirty="0">
                <a:solidFill>
                  <a:schemeClr val="bg2"/>
                </a:solidFill>
                <a:effectLst/>
              </a:rPr>
              <a:t>  0x200b25(%rip),%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400513: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inc</a:t>
            </a:r>
            <a:r>
              <a:rPr lang="en-US" sz="1800" dirty="0">
                <a:solidFill>
                  <a:schemeClr val="bg2"/>
                </a:solidFill>
                <a:effectLst/>
              </a:rPr>
              <a:t>  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400515: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mov</a:t>
            </a:r>
            <a:r>
              <a:rPr lang="en-US" sz="1800" dirty="0">
                <a:solidFill>
                  <a:schemeClr val="bg2"/>
                </a:solidFill>
                <a:effectLst/>
              </a:rPr>
              <a:t>  %eax,0x200b1d(%rip)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40051b: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mov</a:t>
            </a:r>
            <a:r>
              <a:rPr lang="en-US" sz="1800" dirty="0">
                <a:solidFill>
                  <a:schemeClr val="bg2"/>
                </a:solidFill>
                <a:effectLst/>
              </a:rPr>
              <a:t>  0x200b13(%rip),%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edx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400521: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inc</a:t>
            </a:r>
            <a:r>
              <a:rPr lang="en-US" sz="1800" dirty="0">
                <a:solidFill>
                  <a:schemeClr val="bg2"/>
                </a:solidFill>
                <a:effectLst/>
              </a:rPr>
              <a:t>  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edx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400523: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mov</a:t>
            </a:r>
            <a:r>
              <a:rPr lang="en-US" sz="1800" dirty="0">
                <a:solidFill>
                  <a:schemeClr val="bg2"/>
                </a:solidFill>
                <a:effectLst/>
              </a:rPr>
              <a:t>  %edx,0x200b0b(%rip)</a:t>
            </a:r>
          </a:p>
          <a:p>
            <a:pPr algn="l"/>
            <a:r>
              <a:rPr lang="en-US" sz="1800" dirty="0">
                <a:solidFill>
                  <a:srgbClr val="FFFF00"/>
                </a:solidFill>
                <a:effectLst/>
              </a:rPr>
              <a:t>400529: </a:t>
            </a:r>
            <a:r>
              <a:rPr lang="en-US" sz="1800" dirty="0" err="1">
                <a:solidFill>
                  <a:srgbClr val="FFFF00"/>
                </a:solidFill>
                <a:effectLst/>
              </a:rPr>
              <a:t>cmp</a:t>
            </a:r>
            <a:r>
              <a:rPr lang="en-US" sz="1800" dirty="0">
                <a:solidFill>
                  <a:srgbClr val="FFFF00"/>
                </a:solidFill>
                <a:effectLst/>
              </a:rPr>
              <a:t>  %</a:t>
            </a:r>
            <a:r>
              <a:rPr lang="en-US" sz="1800" dirty="0" err="1">
                <a:solidFill>
                  <a:srgbClr val="FFFF00"/>
                </a:solidFill>
                <a:effectLst/>
              </a:rPr>
              <a:t>ecx</a:t>
            </a:r>
            <a:r>
              <a:rPr lang="en-US" sz="1800" dirty="0">
                <a:solidFill>
                  <a:srgbClr val="FFFF00"/>
                </a:solidFill>
                <a:effectLst/>
              </a:rPr>
              <a:t>,%</a:t>
            </a:r>
            <a:r>
              <a:rPr lang="en-US" sz="1800" dirty="0" err="1">
                <a:solidFill>
                  <a:srgbClr val="FFFF00"/>
                </a:solidFill>
                <a:effectLst/>
              </a:rPr>
              <a:t>edi</a:t>
            </a:r>
            <a:endParaRPr lang="en-US" sz="1800" dirty="0">
              <a:solidFill>
                <a:srgbClr val="FFFF00"/>
              </a:solidFill>
              <a:effectLst/>
            </a:endParaRPr>
          </a:p>
          <a:p>
            <a:pPr algn="l"/>
            <a:r>
              <a:rPr lang="en-US" sz="1800" dirty="0">
                <a:solidFill>
                  <a:srgbClr val="FFFF00"/>
                </a:solidFill>
                <a:effectLst/>
              </a:rPr>
              <a:t>40052b: </a:t>
            </a:r>
            <a:r>
              <a:rPr lang="en-US" sz="1800" dirty="0" err="1">
                <a:solidFill>
                  <a:srgbClr val="FFFF00"/>
                </a:solidFill>
                <a:effectLst/>
              </a:rPr>
              <a:t>jne</a:t>
            </a:r>
            <a:r>
              <a:rPr lang="en-US" sz="1800" dirty="0">
                <a:solidFill>
                  <a:srgbClr val="FFFF00"/>
                </a:solidFill>
                <a:effectLst/>
              </a:rPr>
              <a:t>  </a:t>
            </a:r>
            <a:r>
              <a:rPr lang="en-US" sz="1800" dirty="0" smtClean="0">
                <a:solidFill>
                  <a:srgbClr val="FFFF00"/>
                </a:solidFill>
                <a:effectLst/>
              </a:rPr>
              <a:t>400560</a:t>
            </a:r>
          </a:p>
          <a:p>
            <a:pPr algn="l"/>
            <a:r>
              <a:rPr lang="en-US" sz="1800" dirty="0" smtClean="0">
                <a:solidFill>
                  <a:schemeClr val="bg2"/>
                </a:solidFill>
                <a:effectLst/>
              </a:rPr>
              <a:t>400531</a:t>
            </a:r>
            <a:r>
              <a:rPr lang="en-US" sz="1800" dirty="0">
                <a:solidFill>
                  <a:schemeClr val="bg2"/>
                </a:solidFill>
                <a:effectLst/>
              </a:rPr>
              <a:t>: add  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edx</a:t>
            </a:r>
            <a:r>
              <a:rPr lang="en-US" sz="1800" dirty="0">
                <a:solidFill>
                  <a:schemeClr val="bg2"/>
                </a:solidFill>
                <a:effectLst/>
              </a:rPr>
              <a:t>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400533: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mov</a:t>
            </a:r>
            <a:r>
              <a:rPr lang="en-US" sz="1800" dirty="0">
                <a:solidFill>
                  <a:schemeClr val="bg2"/>
                </a:solidFill>
                <a:effectLst/>
              </a:rPr>
              <a:t>  %eax,0x200afb(%rip)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400539: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jmpq</a:t>
            </a:r>
            <a:r>
              <a:rPr lang="en-US" sz="1800" dirty="0">
                <a:solidFill>
                  <a:schemeClr val="bg2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effectLst/>
              </a:rPr>
              <a:t>400560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7600" y="6109822"/>
            <a:ext cx="3834383" cy="2041585"/>
          </a:xfrm>
          <a:prstGeom prst="rect">
            <a:avLst/>
          </a:prstGeom>
          <a:solidFill>
            <a:schemeClr val="tx2"/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  <a:effectLst/>
              </a:rPr>
              <a:t>40054b: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cmp</a:t>
            </a:r>
            <a:r>
              <a:rPr lang="en-US" sz="1800" dirty="0">
                <a:solidFill>
                  <a:srgbClr val="FF0000"/>
                </a:solidFill>
                <a:effectLst/>
              </a:rPr>
              <a:t>  %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ecx</a:t>
            </a:r>
            <a:r>
              <a:rPr lang="en-US" sz="1800" dirty="0">
                <a:solidFill>
                  <a:srgbClr val="FF0000"/>
                </a:solidFill>
                <a:effectLst/>
              </a:rPr>
              <a:t>,%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edi</a:t>
            </a:r>
            <a:endParaRPr lang="en-US" sz="1800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  <a:effectLst/>
              </a:rPr>
              <a:t>40054d: je   40050d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400553: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mov</a:t>
            </a:r>
            <a:r>
              <a:rPr lang="en-US" sz="1800" dirty="0">
                <a:solidFill>
                  <a:schemeClr val="bg2"/>
                </a:solidFill>
                <a:effectLst/>
              </a:rPr>
              <a:t>  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edi</a:t>
            </a:r>
            <a:r>
              <a:rPr lang="en-US" sz="1800" dirty="0">
                <a:solidFill>
                  <a:schemeClr val="bg2"/>
                </a:solidFill>
                <a:effectLst/>
              </a:rPr>
              <a:t>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effectLst/>
              </a:rPr>
              <a:t>400555: sub  (%r9),%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  <a:effectLst/>
              </a:rPr>
              <a:t>400558: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cmp</a:t>
            </a:r>
            <a:r>
              <a:rPr lang="en-US" sz="1800" dirty="0">
                <a:solidFill>
                  <a:srgbClr val="FF0000"/>
                </a:solidFill>
                <a:effectLst/>
              </a:rPr>
              <a:t>  %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esi</a:t>
            </a:r>
            <a:r>
              <a:rPr lang="en-US" sz="1800" dirty="0">
                <a:solidFill>
                  <a:srgbClr val="FF0000"/>
                </a:solidFill>
                <a:effectLst/>
              </a:rPr>
              <a:t>,%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eax</a:t>
            </a:r>
            <a:endParaRPr lang="en-US" sz="1800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  <a:effectLst/>
              </a:rPr>
              <a:t>40055a: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jg</a:t>
            </a:r>
            <a:r>
              <a:rPr lang="en-US" sz="1800" dirty="0">
                <a:solidFill>
                  <a:srgbClr val="FF0000"/>
                </a:solidFill>
                <a:effectLst/>
              </a:rPr>
              <a:t>   </a:t>
            </a:r>
            <a:r>
              <a:rPr lang="en-US" sz="1800" dirty="0" smtClean="0">
                <a:solidFill>
                  <a:srgbClr val="FF0000"/>
                </a:solidFill>
                <a:effectLst/>
              </a:rPr>
              <a:t>40050d</a:t>
            </a:r>
          </a:p>
          <a:p>
            <a:pPr algn="l"/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Helvetica Neue Medium"/>
              </a:rPr>
              <a:t>400560: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Helvetica Neue Medium"/>
              </a:rPr>
              <a:t>xor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Helvetica Neue Medium"/>
              </a:rPr>
              <a:t> %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Helvetica Neue Medium"/>
              </a:rPr>
              <a:t>eax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Helvetica Neue Medium"/>
              </a:rPr>
              <a:t>, %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Helvetica Neue Medium"/>
              </a:rPr>
              <a:t>eax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7482" y="6109822"/>
            <a:ext cx="3834383" cy="2318583"/>
          </a:xfrm>
          <a:prstGeom prst="rect">
            <a:avLst/>
          </a:prstGeom>
          <a:solidFill>
            <a:schemeClr val="tx2"/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 smtClean="0">
                <a:solidFill>
                  <a:srgbClr val="FF0000"/>
                </a:solidFill>
                <a:effectLst/>
              </a:rPr>
              <a:t>40054b: </a:t>
            </a:r>
            <a:r>
              <a:rPr lang="en-US" sz="1800" dirty="0" err="1" smtClean="0">
                <a:solidFill>
                  <a:srgbClr val="FF0000"/>
                </a:solidFill>
                <a:effectLst/>
              </a:rPr>
              <a:t>nop</a:t>
            </a:r>
            <a:endParaRPr lang="en-US" sz="1800" dirty="0" smtClean="0">
              <a:solidFill>
                <a:srgbClr val="FF0000"/>
              </a:solidFill>
              <a:effectLst/>
            </a:endParaRPr>
          </a:p>
          <a:p>
            <a:pPr algn="l"/>
            <a:r>
              <a:rPr lang="en-US" sz="1800" dirty="0" smtClean="0">
                <a:solidFill>
                  <a:srgbClr val="FF0000"/>
                </a:solidFill>
                <a:effectLst/>
              </a:rPr>
              <a:t>40054c: </a:t>
            </a:r>
            <a:r>
              <a:rPr lang="en-US" sz="1800" dirty="0" err="1" smtClean="0">
                <a:solidFill>
                  <a:srgbClr val="FF0000"/>
                </a:solidFill>
                <a:effectLst/>
              </a:rPr>
              <a:t>cmp</a:t>
            </a:r>
            <a:r>
              <a:rPr lang="en-US" sz="1800" dirty="0" smtClean="0">
                <a:solidFill>
                  <a:srgbClr val="FF0000"/>
                </a:solidFill>
                <a:effectLst/>
              </a:rPr>
              <a:t>  </a:t>
            </a:r>
            <a:r>
              <a:rPr lang="en-US" sz="1800" dirty="0">
                <a:solidFill>
                  <a:srgbClr val="FF0000"/>
                </a:solidFill>
                <a:effectLst/>
              </a:rPr>
              <a:t>%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ecx</a:t>
            </a:r>
            <a:r>
              <a:rPr lang="en-US" sz="1800" dirty="0">
                <a:solidFill>
                  <a:srgbClr val="FF0000"/>
                </a:solidFill>
                <a:effectLst/>
              </a:rPr>
              <a:t>,%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edi</a:t>
            </a:r>
            <a:endParaRPr lang="en-US" sz="1800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US" sz="1800" dirty="0" smtClean="0">
                <a:solidFill>
                  <a:srgbClr val="FF0000"/>
                </a:solidFill>
                <a:effectLst/>
              </a:rPr>
              <a:t>40054e: </a:t>
            </a:r>
            <a:r>
              <a:rPr lang="en-US" sz="1800" dirty="0">
                <a:solidFill>
                  <a:srgbClr val="FF0000"/>
                </a:solidFill>
                <a:effectLst/>
              </a:rPr>
              <a:t>je   40050d</a:t>
            </a:r>
          </a:p>
          <a:p>
            <a:pPr algn="l"/>
            <a:r>
              <a:rPr lang="en-US" sz="1800" dirty="0" smtClean="0">
                <a:solidFill>
                  <a:schemeClr val="bg2"/>
                </a:solidFill>
                <a:effectLst/>
              </a:rPr>
              <a:t>400554: 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mov</a:t>
            </a:r>
            <a:r>
              <a:rPr lang="en-US" sz="1800" dirty="0">
                <a:solidFill>
                  <a:schemeClr val="bg2"/>
                </a:solidFill>
                <a:effectLst/>
              </a:rPr>
              <a:t>  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edi</a:t>
            </a:r>
            <a:r>
              <a:rPr lang="en-US" sz="1800" dirty="0">
                <a:solidFill>
                  <a:schemeClr val="bg2"/>
                </a:solidFill>
                <a:effectLst/>
              </a:rPr>
              <a:t>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 smtClean="0">
                <a:solidFill>
                  <a:schemeClr val="bg2"/>
                </a:solidFill>
                <a:effectLst/>
              </a:rPr>
              <a:t>400556: </a:t>
            </a:r>
            <a:r>
              <a:rPr lang="en-US" sz="1800" dirty="0">
                <a:solidFill>
                  <a:schemeClr val="bg2"/>
                </a:solidFill>
                <a:effectLst/>
              </a:rPr>
              <a:t>sub  (%r9),%</a:t>
            </a:r>
            <a:r>
              <a:rPr lang="en-US" sz="1800" dirty="0" err="1">
                <a:solidFill>
                  <a:schemeClr val="bg2"/>
                </a:solidFill>
                <a:effectLst/>
              </a:rPr>
              <a:t>eax</a:t>
            </a:r>
            <a:endParaRPr lang="en-US" sz="1800" dirty="0">
              <a:solidFill>
                <a:schemeClr val="bg2"/>
              </a:solidFill>
              <a:effectLst/>
            </a:endParaRPr>
          </a:p>
          <a:p>
            <a:pPr algn="l"/>
            <a:r>
              <a:rPr lang="en-US" sz="1800" dirty="0" smtClean="0">
                <a:solidFill>
                  <a:srgbClr val="FF0000"/>
                </a:solidFill>
                <a:effectLst/>
              </a:rPr>
              <a:t>400559: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cmp</a:t>
            </a:r>
            <a:r>
              <a:rPr lang="en-US" sz="1800" dirty="0">
                <a:solidFill>
                  <a:srgbClr val="FF0000"/>
                </a:solidFill>
                <a:effectLst/>
              </a:rPr>
              <a:t>  %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esi</a:t>
            </a:r>
            <a:r>
              <a:rPr lang="en-US" sz="1800" dirty="0">
                <a:solidFill>
                  <a:srgbClr val="FF0000"/>
                </a:solidFill>
                <a:effectLst/>
              </a:rPr>
              <a:t>,%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eax</a:t>
            </a:r>
            <a:endParaRPr lang="en-US" sz="1800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US" sz="1800" dirty="0" smtClean="0">
                <a:solidFill>
                  <a:srgbClr val="FF0000"/>
                </a:solidFill>
                <a:effectLst/>
              </a:rPr>
              <a:t>40055b: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jg</a:t>
            </a:r>
            <a:r>
              <a:rPr lang="en-US" sz="1800" dirty="0">
                <a:solidFill>
                  <a:srgbClr val="FF0000"/>
                </a:solidFill>
                <a:effectLst/>
              </a:rPr>
              <a:t>   </a:t>
            </a:r>
            <a:r>
              <a:rPr lang="en-US" sz="1800" dirty="0" smtClean="0">
                <a:solidFill>
                  <a:srgbClr val="FF0000"/>
                </a:solidFill>
                <a:effectLst/>
              </a:rPr>
              <a:t>40050d</a:t>
            </a:r>
          </a:p>
          <a:p>
            <a:pPr algn="l"/>
            <a:r>
              <a:rPr lang="en-US" sz="1800" dirty="0" smtClean="0">
                <a:solidFill>
                  <a:schemeClr val="bg2"/>
                </a:solidFill>
                <a:effectLst/>
              </a:rPr>
              <a:t>400561: </a:t>
            </a:r>
            <a:r>
              <a:rPr lang="en-US" sz="1800" dirty="0" err="1" smtClean="0">
                <a:solidFill>
                  <a:schemeClr val="bg2"/>
                </a:solidFill>
                <a:effectLst/>
              </a:rPr>
              <a:t>xor</a:t>
            </a:r>
            <a:r>
              <a:rPr lang="en-US" sz="1800" dirty="0" smtClean="0">
                <a:solidFill>
                  <a:schemeClr val="bg2"/>
                </a:solidFill>
                <a:effectLst/>
              </a:rPr>
              <a:t> %</a:t>
            </a:r>
            <a:r>
              <a:rPr lang="en-US" sz="1800" dirty="0" err="1" smtClean="0">
                <a:solidFill>
                  <a:schemeClr val="bg2"/>
                </a:solidFill>
                <a:effectLst/>
              </a:rPr>
              <a:t>eax</a:t>
            </a:r>
            <a:r>
              <a:rPr lang="en-US" sz="1800" dirty="0" smtClean="0">
                <a:solidFill>
                  <a:schemeClr val="bg2"/>
                </a:solidFill>
                <a:effectLst/>
              </a:rPr>
              <a:t>, %</a:t>
            </a:r>
            <a:r>
              <a:rPr lang="en-US" sz="1800" dirty="0" err="1" smtClean="0">
                <a:solidFill>
                  <a:schemeClr val="bg2"/>
                </a:solidFill>
                <a:effectLst/>
              </a:rPr>
              <a:t>eax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12400" y="6463765"/>
            <a:ext cx="2251876" cy="13336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30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%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Speedup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SNB/IVB/HSW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8610600"/>
            <a:ext cx="10562364" cy="904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92276" y="5332458"/>
            <a:ext cx="4572000" cy="718145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  <a:effectLst/>
                <a:latin typeface="Helvetica Neue Medium"/>
                <a:ea typeface="Helvetica Neue Medium"/>
                <a:cs typeface="Helvetica Neue Medium"/>
              </a:rPr>
              <a:t>BR_MISP_RETIRED.ALL_BRANCHES</a:t>
            </a:r>
            <a:endParaRPr lang="en-US" sz="2000" dirty="0" smtClean="0">
              <a:solidFill>
                <a:schemeClr val="bg2"/>
              </a:solidFill>
              <a:effectLst/>
              <a:latin typeface="Helvetica Neue Medium"/>
              <a:ea typeface="Helvetica Neue Medium"/>
              <a:cs typeface="Helvetica Neue Medium"/>
            </a:endParaRPr>
          </a:p>
          <a:p>
            <a:pPr algn="l"/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	300M vs 150M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61941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6719E-6 2.08333E-7 L -0.3407 0.001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41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1549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Identifying Potential Issues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 the architecture / Read the optimization manual</a:t>
            </a:r>
          </a:p>
          <a:p>
            <a:r>
              <a:rPr lang="en-US" dirty="0" smtClean="0"/>
              <a:t>If your </a:t>
            </a:r>
            <a:r>
              <a:rPr lang="en-US" dirty="0" err="1" smtClean="0"/>
              <a:t>perf</a:t>
            </a:r>
            <a:r>
              <a:rPr lang="en-US" dirty="0" smtClean="0"/>
              <a:t> swings “don’t make sense”</a:t>
            </a:r>
          </a:p>
          <a:p>
            <a:pPr lvl="1"/>
            <a:r>
              <a:rPr lang="en-US" dirty="0" smtClean="0"/>
              <a:t>Compare before / after hardware counters</a:t>
            </a:r>
          </a:p>
          <a:p>
            <a:pPr lvl="2"/>
            <a:r>
              <a:rPr lang="en-US" dirty="0" smtClean="0"/>
              <a:t>Branch </a:t>
            </a:r>
            <a:r>
              <a:rPr lang="en-US" dirty="0" err="1" smtClean="0"/>
              <a:t>mispredicts</a:t>
            </a:r>
            <a:endParaRPr lang="en-US" dirty="0"/>
          </a:p>
          <a:p>
            <a:pPr lvl="2"/>
            <a:r>
              <a:rPr lang="en-US" dirty="0" smtClean="0"/>
              <a:t>Delivery : Fetch? LSD? DSB? Switch counts?</a:t>
            </a:r>
          </a:p>
          <a:p>
            <a:r>
              <a:rPr lang="en-US" dirty="0" smtClean="0"/>
              <a:t>Come up with potential theories, and try adding </a:t>
            </a:r>
            <a:r>
              <a:rPr lang="en-US" dirty="0" err="1" smtClean="0"/>
              <a:t>nops</a:t>
            </a:r>
            <a:endParaRPr lang="en-US" dirty="0" smtClean="0"/>
          </a:p>
          <a:p>
            <a:r>
              <a:rPr lang="en-US" dirty="0" smtClean="0"/>
              <a:t>If all else fails, ask Intel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1625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Current / Future Work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11480800" cy="7200900"/>
          </a:xfrm>
        </p:spPr>
        <p:txBody>
          <a:bodyPr>
            <a:normAutofit lnSpcReduction="10000"/>
          </a:bodyPr>
          <a:lstStyle/>
          <a:p>
            <a:pPr marL="406400" lvl="1" indent="0">
              <a:spcBef>
                <a:spcPts val="0"/>
              </a:spcBef>
              <a:buNone/>
            </a:pPr>
            <a:endParaRPr lang="en-US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/>
              </a:rPr>
              <a:t>Do we really need alignment on all loops and branch targets? </a:t>
            </a:r>
            <a:r>
              <a:rPr lang="en-US" smtClean="0">
                <a:effectLst/>
              </a:rPr>
              <a:t>Why 16B?</a:t>
            </a:r>
            <a:endParaRPr lang="en-US" dirty="0" smtClean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/>
              </a:rPr>
              <a:t>Architectures becoming less alignment sensitive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effectLst/>
              </a:rPr>
              <a:t>Spec2k -O2 is 2.72% smaller w/o alignment with flat performance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effectLst/>
              </a:rPr>
              <a:t>Maybe make them more limited (no branchy loops)</a:t>
            </a:r>
          </a:p>
          <a:p>
            <a:pPr>
              <a:spcBef>
                <a:spcPts val="0"/>
              </a:spcBef>
            </a:pPr>
            <a:endParaRPr lang="en-US" dirty="0" smtClean="0">
              <a:effectLst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/>
              </a:rPr>
              <a:t>Better </a:t>
            </a:r>
            <a:r>
              <a:rPr lang="en-US" dirty="0">
                <a:effectLst/>
              </a:rPr>
              <a:t>heuristics to catch some subtle cases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</a:rPr>
              <a:t>Space branches in same 32B window to same target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</a:rPr>
              <a:t>Space </a:t>
            </a:r>
            <a:r>
              <a:rPr lang="en-US" dirty="0" err="1">
                <a:effectLst/>
              </a:rPr>
              <a:t>jmp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jcc</a:t>
            </a:r>
            <a:r>
              <a:rPr lang="en-US" dirty="0">
                <a:effectLst/>
              </a:rPr>
              <a:t> to not thrash DSB</a:t>
            </a:r>
          </a:p>
          <a:p>
            <a:pPr lvl="1">
              <a:spcBef>
                <a:spcPts val="0"/>
              </a:spcBef>
            </a:pPr>
            <a:r>
              <a:rPr lang="en-US" dirty="0">
                <a:effectLst/>
              </a:rPr>
              <a:t>etc.</a:t>
            </a:r>
          </a:p>
          <a:p>
            <a:pPr marL="406400" lvl="1" indent="0">
              <a:spcBef>
                <a:spcPts val="0"/>
              </a:spcBef>
              <a:buNone/>
            </a:pPr>
            <a:endParaRPr lang="en-US" dirty="0" smtClean="0">
              <a:effectLst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/>
              </a:rPr>
              <a:t>Omer Paparo Bivas at Intel is currently working on experimenting with this and a late “</a:t>
            </a:r>
            <a:r>
              <a:rPr lang="en-US" dirty="0" err="1" smtClean="0">
                <a:effectLst/>
              </a:rPr>
              <a:t>nop</a:t>
            </a:r>
            <a:r>
              <a:rPr lang="en-US" dirty="0" smtClean="0">
                <a:effectLst/>
              </a:rPr>
              <a:t>” pass</a:t>
            </a:r>
          </a:p>
        </p:txBody>
      </p:sp>
    </p:spTree>
    <p:extLst>
      <p:ext uri="{BB962C8B-B14F-4D97-AF65-F5344CB8AC3E}">
        <p14:creationId xmlns:p14="http://schemas.microsoft.com/office/powerpoint/2010/main" val="3560141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762000" y="2419350"/>
            <a:ext cx="11480800" cy="6362700"/>
          </a:xfrm>
          <a:prstGeom prst="rect">
            <a:avLst/>
          </a:prstGeom>
          <a:effectLst/>
        </p:spPr>
        <p:txBody>
          <a:bodyPr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/>
              <a:t>The purpose of this presentation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/>
              <a:t>Intel </a:t>
            </a:r>
            <a:r>
              <a:rPr lang="en-US" dirty="0"/>
              <a:t>Architecture FE 101</a:t>
            </a:r>
            <a:endParaRPr lang="en-US" dirty="0" smtClean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/>
              <a:t>Let’s look at some example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/>
              <a:t>So can we do anything about all this?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/>
              <a:t>Conclusion / Future work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 smtClean="0"/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 smtClean="0"/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2742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6272">
                <a:effectLst>
                  <a:outerShdw blurRad="49784" dist="2489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 smtClean="0"/>
              <a:t>Questions?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5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6272">
                <a:effectLst>
                  <a:outerShdw blurRad="49784" dist="2489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 smtClean="0"/>
              <a:t>Backup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4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“Oh, it’s just Perl”</a:t>
            </a:r>
            <a:endParaRPr sz="5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1" y="2590800"/>
            <a:ext cx="11909979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91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IVB / SNB / HSW / SKL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2235200" y="3505200"/>
            <a:ext cx="8534400" cy="6007223"/>
            <a:chOff x="3149600" y="3420862"/>
            <a:chExt cx="8534400" cy="60072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600" y="3420862"/>
              <a:ext cx="8534400" cy="6007223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8483600" y="3657600"/>
              <a:ext cx="1828800" cy="1524000"/>
            </a:xfrm>
            <a:prstGeom prst="ellipse">
              <a:avLst/>
            </a:prstGeom>
            <a:noFill/>
            <a:ln w="57150" cap="flat">
              <a:solidFill>
                <a:schemeClr val="accent5"/>
              </a:solidFill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9" name="Shape 132"/>
          <p:cNvSpPr>
            <a:spLocks noGrp="1"/>
          </p:cNvSpPr>
          <p:nvPr>
            <p:ph type="body" idx="1"/>
          </p:nvPr>
        </p:nvSpPr>
        <p:spPr>
          <a:xfrm>
            <a:off x="775677" y="2289908"/>
            <a:ext cx="11480800" cy="6362700"/>
          </a:xfrm>
          <a:prstGeom prst="rect">
            <a:avLst/>
          </a:prstGeom>
          <a:effectLst/>
        </p:spPr>
        <p:txBody>
          <a:bodyPr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/>
              <a:t>Fetch / decode / feed to DSB / read out of DSB -&gt; execute / read out of DSB </a:t>
            </a:r>
            <a:r>
              <a:rPr lang="en-US" dirty="0"/>
              <a:t>(hopefully) -&gt; </a:t>
            </a:r>
            <a:r>
              <a:rPr lang="en-US" dirty="0" smtClean="0"/>
              <a:t>execute …</a:t>
            </a:r>
            <a:endParaRPr dirty="0"/>
          </a:p>
        </p:txBody>
      </p:sp>
      <p:sp>
        <p:nvSpPr>
          <p:cNvPr id="3" name="Oval 2"/>
          <p:cNvSpPr/>
          <p:nvPr/>
        </p:nvSpPr>
        <p:spPr>
          <a:xfrm>
            <a:off x="6082323" y="4242445"/>
            <a:ext cx="1219200" cy="1066800"/>
          </a:xfrm>
          <a:prstGeom prst="ellipse">
            <a:avLst/>
          </a:prstGeom>
          <a:noFill/>
          <a:ln w="57150" cap="flat">
            <a:solidFill>
              <a:schemeClr val="accent6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4369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Core / NHM / Atom</a:t>
            </a:r>
            <a:endParaRPr dirty="0"/>
          </a:p>
        </p:txBody>
      </p:sp>
      <p:sp>
        <p:nvSpPr>
          <p:cNvPr id="9" name="Shape 132"/>
          <p:cNvSpPr>
            <a:spLocks noGrp="1"/>
          </p:cNvSpPr>
          <p:nvPr>
            <p:ph type="body" idx="1"/>
          </p:nvPr>
        </p:nvSpPr>
        <p:spPr>
          <a:xfrm>
            <a:off x="775677" y="2289908"/>
            <a:ext cx="11480800" cy="6362700"/>
          </a:xfrm>
          <a:prstGeom prst="rect">
            <a:avLst/>
          </a:prstGeom>
          <a:effectLst/>
        </p:spPr>
        <p:txBody>
          <a:bodyPr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/>
              <a:t>Fetch 16B aligned window of instructions -&gt; decode -&gt; execute -&gt; fetch -&gt; decode -&gt; execute 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83" y="3581400"/>
            <a:ext cx="7891987" cy="60198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826000" y="3581400"/>
            <a:ext cx="1828800" cy="1524000"/>
          </a:xfrm>
          <a:prstGeom prst="ellipse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2458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303000" cy="1397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Purpose of This Presentation</a:t>
            </a:r>
            <a:endParaRPr sz="5400"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406400" y="2133600"/>
            <a:ext cx="12268200" cy="6800850"/>
          </a:xfrm>
          <a:prstGeom prst="rect">
            <a:avLst/>
          </a:prstGeom>
          <a:effectLst/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en-US" dirty="0" smtClean="0"/>
              <a:t>Performance swings not immediately apparent at a high level</a:t>
            </a:r>
          </a:p>
          <a:p>
            <a:pPr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 lang="en-US" dirty="0" smtClean="0"/>
          </a:p>
          <a:p>
            <a:pPr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 lang="en-US" dirty="0" smtClean="0"/>
          </a:p>
          <a:p>
            <a:pPr marL="406400" lvl="2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en-US" dirty="0" smtClean="0"/>
              <a:t>Are </a:t>
            </a:r>
            <a:r>
              <a:rPr lang="en-US" dirty="0"/>
              <a:t>my changes “good”?</a:t>
            </a:r>
          </a:p>
          <a:p>
            <a:pPr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 lang="en-US" dirty="0" smtClean="0"/>
          </a:p>
          <a:p>
            <a:pPr lvl="2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en-US" dirty="0" smtClean="0"/>
              <a:t>Performance </a:t>
            </a:r>
            <a:r>
              <a:rPr lang="en-US" dirty="0"/>
              <a:t>doesn’t match </a:t>
            </a:r>
            <a:r>
              <a:rPr lang="en-US" dirty="0" smtClean="0"/>
              <a:t>expectations</a:t>
            </a:r>
          </a:p>
          <a:p>
            <a:pPr lvl="2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 lang="en-US" dirty="0" smtClean="0"/>
          </a:p>
          <a:p>
            <a:pPr lvl="2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en-US" dirty="0" smtClean="0"/>
              <a:t>Performance </a:t>
            </a:r>
            <a:r>
              <a:rPr lang="en-US" dirty="0" smtClean="0">
                <a:solidFill>
                  <a:srgbClr val="FCFCFC"/>
                </a:solidFill>
              </a:rPr>
              <a:t>neutral changes </a:t>
            </a:r>
            <a:r>
              <a:rPr lang="en-US" dirty="0" smtClean="0"/>
              <a:t>caused swings</a:t>
            </a:r>
          </a:p>
          <a:p>
            <a:pPr lvl="3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 lang="en-US" dirty="0" smtClean="0"/>
          </a:p>
          <a:p>
            <a:pPr lvl="2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en-US" dirty="0" smtClean="0"/>
              <a:t>Help when performance results lie to you</a:t>
            </a:r>
          </a:p>
          <a:p>
            <a:pPr lvl="4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en-US" dirty="0"/>
              <a:t>Evaluation through micro-benchmarking</a:t>
            </a:r>
          </a:p>
          <a:p>
            <a:pPr lvl="4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 lang="en-US" dirty="0" smtClean="0"/>
              <a:t>Wrong decisions are made</a:t>
            </a:r>
          </a:p>
          <a:p>
            <a:pPr lvl="1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 lang="en-US" dirty="0" smtClean="0"/>
          </a:p>
          <a:p>
            <a:pPr lvl="1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903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303000" cy="1549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dirty="0"/>
              <a:t>Purpose of This Presentation</a:t>
            </a:r>
            <a:endParaRPr sz="4800"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558800" y="1905000"/>
            <a:ext cx="11684000" cy="7391400"/>
          </a:xfrm>
          <a:prstGeom prst="rect">
            <a:avLst/>
          </a:prstGeom>
          <a:effectLst/>
        </p:spPr>
        <p:txBody>
          <a:bodyPr anchor="t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Important to having a better understanding of the architecture</a:t>
            </a:r>
            <a:endParaRPr lang="en-US" dirty="0">
              <a:solidFill>
                <a:srgbClr val="FFFFFF"/>
              </a:solidFill>
            </a:endParaRP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Make better optimization decisions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FFFFFF"/>
                </a:solidFill>
              </a:rPr>
              <a:t>Save time on analysis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 smtClean="0">
              <a:effectLst/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 smtClean="0">
                <a:effectLst/>
              </a:rPr>
              <a:t>May </a:t>
            </a:r>
            <a:r>
              <a:rPr lang="en-US" dirty="0">
                <a:effectLst/>
              </a:rPr>
              <a:t>not be able to resolve all the issues, but useful to at least </a:t>
            </a:r>
            <a:r>
              <a:rPr lang="en-US" dirty="0" smtClean="0">
                <a:effectLst/>
              </a:rPr>
              <a:t>understand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 lang="en-US" dirty="0" smtClean="0">
              <a:effectLst/>
            </a:endParaRPr>
          </a:p>
          <a:p>
            <a:pPr lvl="2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endParaRPr lang="en-US" dirty="0" smtClean="0">
              <a:effectLst/>
            </a:endParaRPr>
          </a:p>
          <a:p>
            <a:pPr marL="0" indent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85835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IA Front End 101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Older Gen Intel Architectures VS. Newer Gen Intel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78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Core / NHM / Atom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5471014" y="4114062"/>
            <a:ext cx="1981200" cy="246888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Decoder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3249" y="4434592"/>
            <a:ext cx="1981200" cy="1737360"/>
          </a:xfrm>
          <a:prstGeom prst="rect">
            <a:avLst/>
          </a:prstGeom>
          <a:solidFill>
            <a:schemeClr val="accent4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……..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e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xecute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90891" y="3557216"/>
            <a:ext cx="1180123" cy="1472028"/>
          </a:xfrm>
          <a:prstGeom prst="straightConnector1">
            <a:avLst/>
          </a:prstGeom>
          <a:noFill/>
          <a:ln w="38100" cap="flat">
            <a:solidFill>
              <a:schemeClr val="tx2">
                <a:lumMod val="20000"/>
                <a:lumOff val="8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 flipV="1">
            <a:off x="4235205" y="5348502"/>
            <a:ext cx="1235809" cy="80451"/>
          </a:xfrm>
          <a:prstGeom prst="straightConnector1">
            <a:avLst/>
          </a:prstGeom>
          <a:noFill/>
          <a:ln w="38100" cap="flat">
            <a:solidFill>
              <a:schemeClr val="tx2">
                <a:lumMod val="20000"/>
                <a:lumOff val="8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/>
          <p:cNvCxnSpPr/>
          <p:nvPr/>
        </p:nvCxnSpPr>
        <p:spPr>
          <a:xfrm flipV="1">
            <a:off x="4290891" y="6018770"/>
            <a:ext cx="1180123" cy="1271661"/>
          </a:xfrm>
          <a:prstGeom prst="straightConnector1">
            <a:avLst/>
          </a:prstGeom>
          <a:noFill/>
          <a:ln w="38100" cap="flat">
            <a:solidFill>
              <a:schemeClr val="tx2">
                <a:lumMod val="20000"/>
                <a:lumOff val="8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/>
          <p:nvPr/>
        </p:nvCxnSpPr>
        <p:spPr>
          <a:xfrm flipV="1">
            <a:off x="7452213" y="4754778"/>
            <a:ext cx="1861039" cy="17095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/>
          <p:cNvCxnSpPr/>
          <p:nvPr/>
        </p:nvCxnSpPr>
        <p:spPr>
          <a:xfrm flipV="1">
            <a:off x="7452213" y="5099975"/>
            <a:ext cx="1861039" cy="17095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/>
          <p:cNvCxnSpPr/>
          <p:nvPr/>
        </p:nvCxnSpPr>
        <p:spPr>
          <a:xfrm flipV="1">
            <a:off x="7471751" y="5481121"/>
            <a:ext cx="1861039" cy="17095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/>
          <p:cNvCxnSpPr/>
          <p:nvPr/>
        </p:nvCxnSpPr>
        <p:spPr>
          <a:xfrm flipV="1">
            <a:off x="7452212" y="5844586"/>
            <a:ext cx="1861039" cy="17095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/>
          <p:cNvSpPr txBox="1"/>
          <p:nvPr/>
        </p:nvSpPr>
        <p:spPr>
          <a:xfrm>
            <a:off x="7669824" y="4017856"/>
            <a:ext cx="1305656" cy="533479"/>
          </a:xfrm>
          <a:prstGeom prst="rect">
            <a:avLst/>
          </a:prstGeom>
          <a:solidFill>
            <a:schemeClr val="accent6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uops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22652" y="7039144"/>
            <a:ext cx="1305656" cy="533479"/>
          </a:xfrm>
          <a:prstGeom prst="rect">
            <a:avLst/>
          </a:prstGeom>
          <a:solidFill>
            <a:schemeClr val="accent6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LSD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9049481" y="6127453"/>
            <a:ext cx="930520" cy="927832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/>
          <p:cNvSpPr txBox="1"/>
          <p:nvPr/>
        </p:nvSpPr>
        <p:spPr>
          <a:xfrm>
            <a:off x="9715256" y="6417609"/>
            <a:ext cx="1305656" cy="533479"/>
          </a:xfrm>
          <a:prstGeom prst="rect">
            <a:avLst/>
          </a:prstGeom>
          <a:solidFill>
            <a:schemeClr val="accent6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uops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0" y="2895600"/>
            <a:ext cx="2942248" cy="1272143"/>
          </a:xfrm>
          <a:prstGeom prst="rect">
            <a:avLst/>
          </a:prstGeom>
          <a:noFill/>
          <a:ln w="28575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16Bytes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Instructions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73420" y="4800085"/>
            <a:ext cx="2942248" cy="1272143"/>
          </a:xfrm>
          <a:prstGeom prst="rect">
            <a:avLst/>
          </a:prstGeom>
          <a:noFill/>
          <a:ln w="28575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16Bytes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Instructions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48643" y="6741330"/>
            <a:ext cx="2942248" cy="1272143"/>
          </a:xfrm>
          <a:prstGeom prst="rect">
            <a:avLst/>
          </a:prstGeom>
          <a:noFill/>
          <a:ln w="28575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16Bytes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Instructions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91924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IVB / SNB / HSW / SKL*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4467226" y="4078332"/>
            <a:ext cx="1981200" cy="246888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Decoder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1600" y="4421110"/>
            <a:ext cx="1981200" cy="1737360"/>
          </a:xfrm>
          <a:prstGeom prst="rect">
            <a:avLst/>
          </a:prstGeom>
          <a:solidFill>
            <a:schemeClr val="accent4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……..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e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xecute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87103" y="3521486"/>
            <a:ext cx="1180123" cy="1472028"/>
          </a:xfrm>
          <a:prstGeom prst="straightConnector1">
            <a:avLst/>
          </a:prstGeom>
          <a:noFill/>
          <a:ln w="38100" cap="flat">
            <a:solidFill>
              <a:schemeClr val="tx2">
                <a:lumMod val="20000"/>
                <a:lumOff val="8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 flipV="1">
            <a:off x="3231417" y="5312772"/>
            <a:ext cx="1235809" cy="80451"/>
          </a:xfrm>
          <a:prstGeom prst="straightConnector1">
            <a:avLst/>
          </a:prstGeom>
          <a:noFill/>
          <a:ln w="38100" cap="flat">
            <a:solidFill>
              <a:schemeClr val="tx2">
                <a:lumMod val="20000"/>
                <a:lumOff val="8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/>
          <p:cNvCxnSpPr/>
          <p:nvPr/>
        </p:nvCxnSpPr>
        <p:spPr>
          <a:xfrm flipV="1">
            <a:off x="3287103" y="5983040"/>
            <a:ext cx="1180123" cy="1271661"/>
          </a:xfrm>
          <a:prstGeom prst="straightConnector1">
            <a:avLst/>
          </a:prstGeom>
          <a:noFill/>
          <a:ln w="38100" cap="flat">
            <a:solidFill>
              <a:schemeClr val="tx2">
                <a:lumMod val="20000"/>
                <a:lumOff val="8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/>
          <p:nvPr/>
        </p:nvCxnSpPr>
        <p:spPr>
          <a:xfrm flipV="1">
            <a:off x="6448425" y="4712164"/>
            <a:ext cx="1210924" cy="23981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/>
          <p:cNvCxnSpPr/>
          <p:nvPr/>
        </p:nvCxnSpPr>
        <p:spPr>
          <a:xfrm flipV="1">
            <a:off x="6448425" y="5039830"/>
            <a:ext cx="1180124" cy="41511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/>
          <p:cNvCxnSpPr/>
          <p:nvPr/>
        </p:nvCxnSpPr>
        <p:spPr>
          <a:xfrm flipV="1">
            <a:off x="6467963" y="5427439"/>
            <a:ext cx="1191386" cy="35049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/>
          <p:cNvCxnSpPr/>
          <p:nvPr/>
        </p:nvCxnSpPr>
        <p:spPr>
          <a:xfrm flipV="1">
            <a:off x="6448424" y="5808585"/>
            <a:ext cx="1180125" cy="17367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/>
          <p:cNvSpPr txBox="1"/>
          <p:nvPr/>
        </p:nvSpPr>
        <p:spPr>
          <a:xfrm>
            <a:off x="6448424" y="3427926"/>
            <a:ext cx="1305656" cy="533479"/>
          </a:xfrm>
          <a:prstGeom prst="rect">
            <a:avLst/>
          </a:prstGeom>
          <a:solidFill>
            <a:schemeClr val="accent6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uops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71003" y="7025662"/>
            <a:ext cx="1305656" cy="533479"/>
          </a:xfrm>
          <a:prstGeom prst="rect">
            <a:avLst/>
          </a:prstGeom>
          <a:solidFill>
            <a:schemeClr val="accent6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LSD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9997832" y="6113971"/>
            <a:ext cx="930520" cy="927832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/>
          <p:cNvSpPr txBox="1"/>
          <p:nvPr/>
        </p:nvSpPr>
        <p:spPr>
          <a:xfrm>
            <a:off x="10663607" y="6404127"/>
            <a:ext cx="1305656" cy="533479"/>
          </a:xfrm>
          <a:prstGeom prst="rect">
            <a:avLst/>
          </a:prstGeom>
          <a:solidFill>
            <a:schemeClr val="accent6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uops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012" y="2859870"/>
            <a:ext cx="2942248" cy="1272143"/>
          </a:xfrm>
          <a:prstGeom prst="rect">
            <a:avLst/>
          </a:prstGeom>
          <a:noFill/>
          <a:ln w="28575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16Bytes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Instructions*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632" y="4764355"/>
            <a:ext cx="2942248" cy="1272143"/>
          </a:xfrm>
          <a:prstGeom prst="rect">
            <a:avLst/>
          </a:prstGeom>
          <a:noFill/>
          <a:ln w="28575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16Bytes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Instructions*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855" y="6705600"/>
            <a:ext cx="2942248" cy="1272143"/>
          </a:xfrm>
          <a:prstGeom prst="rect">
            <a:avLst/>
          </a:prstGeom>
          <a:noFill/>
          <a:ln w="28575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16Bytes</a:t>
            </a:r>
            <a:r>
              <a:rPr kumimoji="0" lang="en-US" sz="3800" b="0" i="0" u="none" strike="noStrike" cap="none" spc="0" normalizeH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Instructions*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71535" y="4581252"/>
            <a:ext cx="1643428" cy="146304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DSB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327149" y="4696040"/>
            <a:ext cx="961782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>
            <a:off x="9327149" y="5011879"/>
            <a:ext cx="961782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>
            <a:off x="9343268" y="5416130"/>
            <a:ext cx="961782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9343268" y="5763865"/>
            <a:ext cx="961782" cy="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9125686" y="3427925"/>
            <a:ext cx="1305656" cy="533479"/>
          </a:xfrm>
          <a:prstGeom prst="rect">
            <a:avLst/>
          </a:prstGeom>
          <a:solidFill>
            <a:schemeClr val="accent6"/>
          </a:solidFill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uops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25321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Let’s Look At Some Examples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/ NHM / Atom decoder alignment</a:t>
            </a:r>
          </a:p>
          <a:p>
            <a:r>
              <a:rPr lang="en-US" dirty="0" smtClean="0"/>
              <a:t>DSB Throughput Alignment</a:t>
            </a:r>
          </a:p>
          <a:p>
            <a:r>
              <a:rPr lang="en-US" dirty="0" smtClean="0"/>
              <a:t>DSB Thrashing Alignment</a:t>
            </a:r>
          </a:p>
          <a:p>
            <a:r>
              <a:rPr lang="en-US" dirty="0" smtClean="0"/>
              <a:t>BPU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72391"/>
            <a:ext cx="10769600" cy="1397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Aligning for 16B Fetch Lines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0211" y="2399381"/>
            <a:ext cx="4319589" cy="2325019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solidFill>
                  <a:srgbClr val="610179"/>
                </a:solidFill>
                <a:effectLst/>
              </a:rPr>
              <a:t> for (</a:t>
            </a:r>
            <a:r>
              <a:rPr lang="en-US" altLang="en-US" sz="2000" dirty="0" smtClean="0">
                <a:solidFill>
                  <a:srgbClr val="610179"/>
                </a:solidFill>
                <a:effectLst/>
              </a:rPr>
              <a:t>ii=0;ii&lt;64;ii</a:t>
            </a:r>
            <a:r>
              <a:rPr lang="en-US" altLang="en-US" sz="2000" dirty="0">
                <a:solidFill>
                  <a:srgbClr val="610179"/>
                </a:solidFill>
                <a:effectLst/>
              </a:rPr>
              <a:t>++) {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610179"/>
                </a:solidFill>
                <a:effectLst/>
              </a:rPr>
              <a:t>        a[ii] = b[ii] + c[ii];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610179"/>
                </a:solidFill>
                <a:effectLst/>
              </a:rPr>
              <a:t>        b[ii] = c[ii] + a[ii];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610179"/>
                </a:solidFill>
                <a:effectLst/>
              </a:rPr>
              <a:t>        c[ii] = c[ii] - 10;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610179"/>
                </a:solidFill>
                <a:effectLst/>
              </a:rPr>
              <a:t>        total += a[ii] + b[ii] - c[ii];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610179"/>
                </a:solidFill>
                <a:effectLst/>
              </a:rPr>
              <a:t> }</a:t>
            </a:r>
            <a:endParaRPr lang="en-US" altLang="en-US" sz="2800" dirty="0">
              <a:solidFill>
                <a:srgbClr val="610179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8400" y="1469391"/>
            <a:ext cx="3733800" cy="368226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610179"/>
                </a:solidFill>
                <a:effectLst/>
              </a:rPr>
              <a:t>40049e: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0x600be0(%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ecx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4004a4: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0x600a40(%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edx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4004aa: add 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ecx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edx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4004ac: lea (%rdx,%rcx,1),%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esi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4004af: sub $0xa,%ecx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4004b2: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%edx,0x6008a0(%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4004b8: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%ecx,0x600be0(%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4004be: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%esi,0x600a40(%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4004c4: sub 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ecx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esi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4004c6: add $0x4,%rax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4004ca: lea (%rsi,%rdx,1),%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edx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4004cd: add 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edi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4004cf: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cmp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$0x100,%rax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4004d5: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jne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40049e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15135"/>
              </p:ext>
            </p:extLst>
          </p:nvPr>
        </p:nvGraphicFramePr>
        <p:xfrm>
          <a:off x="1998655" y="6632471"/>
          <a:ext cx="10294944" cy="1863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  <a:gridCol w="643434"/>
              </a:tblGrid>
              <a:tr h="372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261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18231"/>
              </p:ext>
            </p:extLst>
          </p:nvPr>
        </p:nvGraphicFramePr>
        <p:xfrm>
          <a:off x="398461" y="6626824"/>
          <a:ext cx="1600194" cy="1868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194"/>
              </a:tblGrid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400490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4004a0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4004b0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4004c0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37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4004d0</a:t>
                      </a:r>
                      <a:endParaRPr lang="en-US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7332655" y="6823608"/>
            <a:ext cx="3505200" cy="0"/>
          </a:xfrm>
          <a:prstGeom prst="straightConnector1">
            <a:avLst/>
          </a:prstGeom>
          <a:noFill/>
          <a:ln w="76200" cap="flat">
            <a:solidFill>
              <a:srgbClr val="00206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/>
          <p:nvPr/>
        </p:nvCxnSpPr>
        <p:spPr>
          <a:xfrm flipH="1">
            <a:off x="2227255" y="8271408"/>
            <a:ext cx="3505200" cy="0"/>
          </a:xfrm>
          <a:prstGeom prst="straightConnector1">
            <a:avLst/>
          </a:prstGeom>
          <a:noFill/>
          <a:ln w="76200" cap="flat">
            <a:solidFill>
              <a:srgbClr val="00206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/>
          <p:cNvSpPr txBox="1"/>
          <p:nvPr/>
        </p:nvSpPr>
        <p:spPr>
          <a:xfrm>
            <a:off x="3598849" y="8724014"/>
            <a:ext cx="4960951" cy="687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20% Speedup (NHM)</a:t>
            </a:r>
            <a:endParaRPr kumimoji="0" lang="en-US" sz="38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09050" y="1469391"/>
            <a:ext cx="3733800" cy="368226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i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610179"/>
                </a:solidFill>
                <a:effectLst/>
              </a:rPr>
              <a:t>400497: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0x600be0(%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ecx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40049d: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0x600a40(%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edx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4004a3: add 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ecx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edx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4004a5: lea (%rdx,%rcx,1),%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esi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4004a8: sub $0xa,%ecx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4004ab: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%edx,0x6008a0(%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4004b1: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%ecx,0x600be0(%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4004b7: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mov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%esi,0x600a40(%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rax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)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4004bd: sub 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ecx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esi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4004bf: add $0x4,%rax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4004c3: lea (%rsi,%rdx,1),%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edx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4004c6: add 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edx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,%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edi</a:t>
            </a:r>
            <a:endParaRPr lang="en-US" altLang="en-US" dirty="0">
              <a:solidFill>
                <a:srgbClr val="610179"/>
              </a:solidFill>
              <a:effectLst/>
            </a:endParaRP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4004c8: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cmp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$0x100,%rax</a:t>
            </a:r>
          </a:p>
          <a:p>
            <a:r>
              <a:rPr lang="en-US" altLang="en-US" dirty="0">
                <a:solidFill>
                  <a:srgbClr val="610179"/>
                </a:solidFill>
                <a:effectLst/>
              </a:rPr>
              <a:t>4004ce: </a:t>
            </a:r>
            <a:r>
              <a:rPr lang="en-US" altLang="en-US" dirty="0" err="1">
                <a:solidFill>
                  <a:srgbClr val="610179"/>
                </a:solidFill>
                <a:effectLst/>
              </a:rPr>
              <a:t>jne</a:t>
            </a:r>
            <a:r>
              <a:rPr lang="en-US" altLang="en-US" dirty="0">
                <a:solidFill>
                  <a:srgbClr val="610179"/>
                </a:solidFill>
                <a:effectLst/>
              </a:rPr>
              <a:t> 400497 &lt;main+0x17&gt;</a:t>
            </a:r>
          </a:p>
        </p:txBody>
      </p:sp>
    </p:spTree>
    <p:extLst>
      <p:ext uri="{BB962C8B-B14F-4D97-AF65-F5344CB8AC3E}">
        <p14:creationId xmlns:p14="http://schemas.microsoft.com/office/powerpoint/2010/main" val="1820324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Custom 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FFFF00"/>
      </a:hlink>
      <a:folHlink>
        <a:srgbClr val="FFFF00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25967</TotalTime>
  <Words>2246</Words>
  <Application>Microsoft Office PowerPoint</Application>
  <PresentationFormat>Custom</PresentationFormat>
  <Paragraphs>595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Helvetica Neue Medium</vt:lpstr>
      <vt:lpstr>Tahoma</vt:lpstr>
      <vt:lpstr>Verdana</vt:lpstr>
      <vt:lpstr>New_Template2</vt:lpstr>
      <vt:lpstr>Causes of Performance Swings Due to Code Placement in IA</vt:lpstr>
      <vt:lpstr>Agenda</vt:lpstr>
      <vt:lpstr>Purpose of This Presentation</vt:lpstr>
      <vt:lpstr>Purpose of This Presentation</vt:lpstr>
      <vt:lpstr>IA Front End 101</vt:lpstr>
      <vt:lpstr>Core / NHM / Atom</vt:lpstr>
      <vt:lpstr>IVB / SNB / HSW / SKL*</vt:lpstr>
      <vt:lpstr>Let’s Look At Some Examples</vt:lpstr>
      <vt:lpstr>Aligning for 16B Fetch Lines</vt:lpstr>
      <vt:lpstr>… but wait</vt:lpstr>
      <vt:lpstr>Why not just always align?</vt:lpstr>
      <vt:lpstr>Breaking the Instruction Bottleneck</vt:lpstr>
      <vt:lpstr>Decoded Stream Buffer (DSB)</vt:lpstr>
      <vt:lpstr>Aligning for 32B DSB Lines</vt:lpstr>
      <vt:lpstr>DSB Thrashing</vt:lpstr>
      <vt:lpstr>Teaser . . .</vt:lpstr>
      <vt:lpstr>Aligning for Branch Prediction</vt:lpstr>
      <vt:lpstr>Identifying Potential Issues</vt:lpstr>
      <vt:lpstr>Current / Future Work</vt:lpstr>
      <vt:lpstr>Questions?</vt:lpstr>
      <vt:lpstr>Backup</vt:lpstr>
      <vt:lpstr>“Oh, it’s just Perl”</vt:lpstr>
      <vt:lpstr>IVB / SNB / HSW / SKL</vt:lpstr>
      <vt:lpstr>Core / NHM / Atom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LLVM-Generated Code Size for X86 Processors</dc:title>
  <dc:creator>Ansari, Zia</dc:creator>
  <cp:keywords>CTPClassification=CTP_IC:VisualMarkings=, CTPClassification=CTP_PUBLIC:VisualMarkings=</cp:keywords>
  <cp:lastModifiedBy>Ansari, Zia</cp:lastModifiedBy>
  <cp:revision>401</cp:revision>
  <dcterms:modified xsi:type="dcterms:W3CDTF">2016-11-07T23:54:00Z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21f12aa5-1570-46b4-8ae6-01c0d58f50bd</vt:lpwstr>
  </property>
  <property fmtid="{D5CDD505-2E9C-101B-9397-08002B2CF9AE}" pid="3" name="CTP_BU">
    <vt:lpwstr>NA</vt:lpwstr>
  </property>
  <property fmtid="{D5CDD505-2E9C-101B-9397-08002B2CF9AE}" pid="4" name="CTP_TimeStamp">
    <vt:lpwstr>2016-11-07 23:53:59Z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