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273" r:id="rId2"/>
    <p:sldId id="546" r:id="rId3"/>
    <p:sldId id="547" r:id="rId4"/>
    <p:sldId id="580" r:id="rId5"/>
    <p:sldId id="583" r:id="rId6"/>
    <p:sldId id="548" r:id="rId7"/>
    <p:sldId id="472" r:id="rId8"/>
    <p:sldId id="561" r:id="rId9"/>
    <p:sldId id="549" r:id="rId10"/>
    <p:sldId id="550" r:id="rId11"/>
    <p:sldId id="576" r:id="rId12"/>
    <p:sldId id="551" r:id="rId13"/>
    <p:sldId id="552" r:id="rId14"/>
    <p:sldId id="475" r:id="rId15"/>
    <p:sldId id="562" r:id="rId16"/>
    <p:sldId id="553" r:id="rId17"/>
    <p:sldId id="581" r:id="rId18"/>
    <p:sldId id="563" r:id="rId19"/>
    <p:sldId id="566" r:id="rId20"/>
    <p:sldId id="564" r:id="rId21"/>
    <p:sldId id="565" r:id="rId22"/>
    <p:sldId id="577" r:id="rId23"/>
    <p:sldId id="578" r:id="rId24"/>
    <p:sldId id="582" r:id="rId25"/>
    <p:sldId id="559" r:id="rId26"/>
    <p:sldId id="569" r:id="rId27"/>
    <p:sldId id="571" r:id="rId28"/>
    <p:sldId id="573" r:id="rId29"/>
    <p:sldId id="556" r:id="rId30"/>
    <p:sldId id="557" r:id="rId31"/>
    <p:sldId id="558" r:id="rId32"/>
    <p:sldId id="560" r:id="rId33"/>
    <p:sldId id="579" r:id="rId34"/>
    <p:sldId id="584" r:id="rId35"/>
    <p:sldId id="542" r:id="rId36"/>
  </p:sldIdLst>
  <p:sldSz cx="9144000" cy="5143500" type="screen16x9"/>
  <p:notesSz cx="7315200" cy="9601200"/>
  <p:custShowLst>
    <p:custShow name="Opt Notice" id="0">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12">
          <p15:clr>
            <a:srgbClr val="A4A3A4"/>
          </p15:clr>
        </p15:guide>
        <p15:guide id="2" orient="horz" pos="3024">
          <p15:clr>
            <a:srgbClr val="A4A3A4"/>
          </p15:clr>
        </p15:guide>
        <p15:guide id="3" orient="horz" pos="118">
          <p15:clr>
            <a:srgbClr val="A4A3A4"/>
          </p15:clr>
        </p15:guide>
        <p15:guide id="4" orient="horz" pos="757">
          <p15:clr>
            <a:srgbClr val="A4A3A4"/>
          </p15:clr>
        </p15:guide>
        <p15:guide id="5" orient="horz" pos="2916">
          <p15:clr>
            <a:srgbClr val="A4A3A4"/>
          </p15:clr>
        </p15:guide>
        <p15:guide id="6" pos="5470">
          <p15:clr>
            <a:srgbClr val="A4A3A4"/>
          </p15:clr>
        </p15:guide>
        <p15:guide id="7" pos="287">
          <p15:clr>
            <a:srgbClr val="A4A3A4"/>
          </p15:clr>
        </p15:guide>
        <p15:guide id="8" pos="2889">
          <p15:clr>
            <a:srgbClr val="A4A3A4"/>
          </p15:clr>
        </p15:guide>
        <p15:guide id="9" pos="2811">
          <p15:clr>
            <a:srgbClr val="A4A3A4"/>
          </p15:clr>
        </p15:guide>
        <p15:guide id="10" pos="2947">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800000"/>
    <a:srgbClr val="FFFFCC"/>
    <a:srgbClr val="FFFF99"/>
    <a:srgbClr val="993366"/>
    <a:srgbClr val="FF66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9" autoAdjust="0"/>
    <p:restoredTop sz="86989" autoAdjust="0"/>
  </p:normalViewPr>
  <p:slideViewPr>
    <p:cSldViewPr snapToGrid="0">
      <p:cViewPr varScale="1">
        <p:scale>
          <a:sx n="84" d="100"/>
          <a:sy n="84" d="100"/>
        </p:scale>
        <p:origin x="1068" y="72"/>
      </p:cViewPr>
      <p:guideLst>
        <p:guide orient="horz" pos="1712"/>
        <p:guide orient="horz" pos="3024"/>
        <p:guide orient="horz" pos="118"/>
        <p:guide orient="horz" pos="757"/>
        <p:guide orient="horz" pos="2916"/>
        <p:guide pos="5470"/>
        <p:guide pos="287"/>
        <p:guide pos="2889"/>
        <p:guide pos="2811"/>
        <p:guide pos="2947"/>
      </p:guideLst>
    </p:cSldViewPr>
  </p:slideViewPr>
  <p:notesTextViewPr>
    <p:cViewPr>
      <p:scale>
        <a:sx n="100" d="100"/>
        <a:sy n="100" d="100"/>
      </p:scale>
      <p:origin x="0" y="0"/>
    </p:cViewPr>
  </p:notesTextViewPr>
  <p:sorterViewPr>
    <p:cViewPr>
      <p:scale>
        <a:sx n="163" d="100"/>
        <a:sy n="163" d="100"/>
      </p:scale>
      <p:origin x="0" y="0"/>
    </p:cViewPr>
  </p:sorterViewPr>
  <p:notesViewPr>
    <p:cSldViewPr snapToGrid="0" showGuides="1">
      <p:cViewPr varScale="1">
        <p:scale>
          <a:sx n="86" d="100"/>
          <a:sy n="86" d="100"/>
        </p:scale>
        <p:origin x="3786"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Sheet1!$B$1</c:f>
              <c:strCache>
                <c:ptCount val="1"/>
                <c:pt idx="0">
                  <c:v>80% vector</c:v>
                </c:pt>
              </c:strCache>
            </c:strRef>
          </c:tx>
          <c:marker>
            <c:symbol val="none"/>
          </c:marker>
          <c:cat>
            <c:strRef>
              <c:f>Sheet1!$A$2:$A$4</c:f>
              <c:strCache>
                <c:ptCount val="3"/>
                <c:pt idx="0">
                  <c:v>4-way vector</c:v>
                </c:pt>
                <c:pt idx="1">
                  <c:v>8-way vector</c:v>
                </c:pt>
                <c:pt idx="2">
                  <c:v>16-way vector</c:v>
                </c:pt>
              </c:strCache>
            </c:strRef>
          </c:cat>
          <c:val>
            <c:numRef>
              <c:f>Sheet1!$B$2:$B$4</c:f>
              <c:numCache>
                <c:formatCode>General</c:formatCode>
                <c:ptCount val="3"/>
                <c:pt idx="0">
                  <c:v>2.5</c:v>
                </c:pt>
                <c:pt idx="1">
                  <c:v>3.333333333333333</c:v>
                </c:pt>
                <c:pt idx="2">
                  <c:v>4</c:v>
                </c:pt>
              </c:numCache>
            </c:numRef>
          </c:val>
          <c:smooth val="0"/>
        </c:ser>
        <c:ser>
          <c:idx val="1"/>
          <c:order val="1"/>
          <c:tx>
            <c:strRef>
              <c:f>Sheet1!$C$1</c:f>
              <c:strCache>
                <c:ptCount val="1"/>
                <c:pt idx="0">
                  <c:v>90% vector</c:v>
                </c:pt>
              </c:strCache>
            </c:strRef>
          </c:tx>
          <c:marker>
            <c:symbol val="none"/>
          </c:marker>
          <c:cat>
            <c:strRef>
              <c:f>Sheet1!$A$2:$A$4</c:f>
              <c:strCache>
                <c:ptCount val="3"/>
                <c:pt idx="0">
                  <c:v>4-way vector</c:v>
                </c:pt>
                <c:pt idx="1">
                  <c:v>8-way vector</c:v>
                </c:pt>
                <c:pt idx="2">
                  <c:v>16-way vector</c:v>
                </c:pt>
              </c:strCache>
            </c:strRef>
          </c:cat>
          <c:val>
            <c:numRef>
              <c:f>Sheet1!$C$2:$C$4</c:f>
              <c:numCache>
                <c:formatCode>General</c:formatCode>
                <c:ptCount val="3"/>
                <c:pt idx="0">
                  <c:v>3.0769230769230766</c:v>
                </c:pt>
                <c:pt idx="1">
                  <c:v>4.7058823529411757</c:v>
                </c:pt>
                <c:pt idx="2">
                  <c:v>6.4</c:v>
                </c:pt>
              </c:numCache>
            </c:numRef>
          </c:val>
          <c:smooth val="0"/>
        </c:ser>
        <c:ser>
          <c:idx val="2"/>
          <c:order val="2"/>
          <c:tx>
            <c:strRef>
              <c:f>Sheet1!$D$1</c:f>
              <c:strCache>
                <c:ptCount val="1"/>
                <c:pt idx="0">
                  <c:v>95% vector</c:v>
                </c:pt>
              </c:strCache>
            </c:strRef>
          </c:tx>
          <c:marker>
            <c:symbol val="none"/>
          </c:marker>
          <c:cat>
            <c:strRef>
              <c:f>Sheet1!$A$2:$A$4</c:f>
              <c:strCache>
                <c:ptCount val="3"/>
                <c:pt idx="0">
                  <c:v>4-way vector</c:v>
                </c:pt>
                <c:pt idx="1">
                  <c:v>8-way vector</c:v>
                </c:pt>
                <c:pt idx="2">
                  <c:v>16-way vector</c:v>
                </c:pt>
              </c:strCache>
            </c:strRef>
          </c:cat>
          <c:val>
            <c:numRef>
              <c:f>Sheet1!$D$2:$D$4</c:f>
              <c:numCache>
                <c:formatCode>General</c:formatCode>
                <c:ptCount val="3"/>
                <c:pt idx="0">
                  <c:v>3.4782608695652177</c:v>
                </c:pt>
                <c:pt idx="1">
                  <c:v>5.9259259259259256</c:v>
                </c:pt>
                <c:pt idx="2">
                  <c:v>9.1428571428571423</c:v>
                </c:pt>
              </c:numCache>
            </c:numRef>
          </c:val>
          <c:smooth val="0"/>
        </c:ser>
        <c:dLbls>
          <c:showLegendKey val="0"/>
          <c:showVal val="0"/>
          <c:showCatName val="0"/>
          <c:showSerName val="0"/>
          <c:showPercent val="0"/>
          <c:showBubbleSize val="0"/>
        </c:dLbls>
        <c:smooth val="0"/>
        <c:axId val="399980136"/>
        <c:axId val="399985232"/>
      </c:lineChart>
      <c:catAx>
        <c:axId val="399980136"/>
        <c:scaling>
          <c:orientation val="minMax"/>
        </c:scaling>
        <c:delete val="0"/>
        <c:axPos val="b"/>
        <c:numFmt formatCode="General" sourceLinked="0"/>
        <c:majorTickMark val="out"/>
        <c:minorTickMark val="none"/>
        <c:tickLblPos val="nextTo"/>
        <c:crossAx val="399985232"/>
        <c:crosses val="autoZero"/>
        <c:auto val="1"/>
        <c:lblAlgn val="ctr"/>
        <c:lblOffset val="100"/>
        <c:noMultiLvlLbl val="0"/>
      </c:catAx>
      <c:valAx>
        <c:axId val="399985232"/>
        <c:scaling>
          <c:orientation val="minMax"/>
        </c:scaling>
        <c:delete val="0"/>
        <c:axPos val="l"/>
        <c:majorGridlines/>
        <c:numFmt formatCode="General" sourceLinked="1"/>
        <c:majorTickMark val="out"/>
        <c:minorTickMark val="none"/>
        <c:tickLblPos val="nextTo"/>
        <c:crossAx val="39998013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dirty="0">
              <a:latin typeface="Intel Clear" panose="020B0604020203020204"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5ACFD7B2-88A6-E34E-8EF8-CB0C7BA47ADD}" type="datetimeFigureOut">
              <a:rPr lang="en-US" smtClean="0">
                <a:latin typeface="Intel Clear" panose="020B0604020203020204" pitchFamily="34" charset="0"/>
              </a:rPr>
              <a:pPr/>
              <a:t>11/3/2016</a:t>
            </a:fld>
            <a:endParaRPr lang="en-US" dirty="0">
              <a:latin typeface="Intel Clear" panose="020B0604020203020204"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dirty="0">
              <a:latin typeface="Intel Clear" panose="020B0604020203020204"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296CFA4E-18EB-6D49-8DE2-7A74038C2C1C}" type="slidenum">
              <a:rPr lang="en-US" smtClean="0">
                <a:latin typeface="Intel Clear" panose="020B0604020203020204" pitchFamily="34" charset="0"/>
              </a:rPr>
              <a:pPr/>
              <a:t>‹#›</a:t>
            </a:fld>
            <a:endParaRPr lang="en-US" dirty="0">
              <a:latin typeface="Intel Clear" panose="020B0604020203020204" pitchFamily="34" charset="0"/>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atin typeface="Intel Clear" panose="020B0604020203020204" pitchFamily="34" charset="0"/>
              </a:defRPr>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atin typeface="Intel Clear" panose="020B0604020203020204" pitchFamily="34" charset="0"/>
              </a:defRPr>
            </a:lvl1pPr>
          </a:lstStyle>
          <a:p>
            <a:fld id="{ED7FC5FE-6F0D-D34A-8EE6-C95B4F5F4DC8}" type="datetimeFigureOut">
              <a:rPr lang="en-US" smtClean="0"/>
              <a:pPr/>
              <a:t>11/3/2016</a:t>
            </a:fld>
            <a:endParaRPr lang="en-US" dirty="0"/>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atin typeface="Intel Clear" panose="020B0604020203020204" pitchFamily="34" charset="0"/>
              </a:defRPr>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atin typeface="Intel Clear" panose="020B0604020203020204" pitchFamily="34" charset="0"/>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panose="020B0604020203020204" pitchFamily="34" charset="0"/>
        <a:ea typeface="+mn-ea"/>
        <a:cs typeface="+mn-cs"/>
      </a:defRPr>
    </a:lvl1pPr>
    <a:lvl2pPr marL="457200" algn="l" defTabSz="457200" rtl="0" eaLnBrk="1" latinLnBrk="0" hangingPunct="1">
      <a:defRPr sz="1200" kern="1200">
        <a:solidFill>
          <a:schemeClr val="tx1"/>
        </a:solidFill>
        <a:latin typeface="Intel Clear" panose="020B0604020203020204" pitchFamily="34" charset="0"/>
        <a:ea typeface="+mn-ea"/>
        <a:cs typeface="+mn-cs"/>
      </a:defRPr>
    </a:lvl2pPr>
    <a:lvl3pPr marL="914400" algn="l" defTabSz="457200" rtl="0" eaLnBrk="1" latinLnBrk="0" hangingPunct="1">
      <a:defRPr sz="1200" kern="1200">
        <a:solidFill>
          <a:schemeClr val="tx1"/>
        </a:solidFill>
        <a:latin typeface="Intel Clear" panose="020B0604020203020204" pitchFamily="34" charset="0"/>
        <a:ea typeface="+mn-ea"/>
        <a:cs typeface="+mn-cs"/>
      </a:defRPr>
    </a:lvl3pPr>
    <a:lvl4pPr marL="1371600" algn="l" defTabSz="457200" rtl="0" eaLnBrk="1" latinLnBrk="0" hangingPunct="1">
      <a:defRPr sz="1200" kern="1200">
        <a:solidFill>
          <a:schemeClr val="tx1"/>
        </a:solidFill>
        <a:latin typeface="Intel Clear" panose="020B0604020203020204" pitchFamily="34" charset="0"/>
        <a:ea typeface="+mn-ea"/>
        <a:cs typeface="+mn-cs"/>
      </a:defRPr>
    </a:lvl4pPr>
    <a:lvl5pPr marL="1828800" algn="l" defTabSz="457200" rtl="0" eaLnBrk="1" latinLnBrk="0" hangingPunct="1">
      <a:defRPr sz="1200" kern="1200">
        <a:solidFill>
          <a:schemeClr val="tx1"/>
        </a:solidFill>
        <a:latin typeface="Intel Clear" panose="020B0604020203020204"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charset="0"/>
            </a:endParaRPr>
          </a:p>
        </p:txBody>
      </p:sp>
      <p:sp>
        <p:nvSpPr>
          <p:cNvPr id="4" name="Slide Number Placeholder 3"/>
          <p:cNvSpPr>
            <a:spLocks noGrp="1"/>
          </p:cNvSpPr>
          <p:nvPr>
            <p:ph type="sldNum" sz="quarter" idx="10"/>
          </p:nvPr>
        </p:nvSpPr>
        <p:spPr/>
        <p:txBody>
          <a:bodyPr/>
          <a:lstStyle/>
          <a:p>
            <a:fld id="{05790411-5673-4A55-BA26-B00AB95F4015}" type="slidenum">
              <a:rPr lang="en-US" smtClean="0"/>
              <a:pPr/>
              <a:t>1</a:t>
            </a:fld>
            <a:endParaRPr lang="en-US"/>
          </a:p>
        </p:txBody>
      </p:sp>
    </p:spTree>
    <p:extLst>
      <p:ext uri="{BB962C8B-B14F-4D97-AF65-F5344CB8AC3E}">
        <p14:creationId xmlns:p14="http://schemas.microsoft.com/office/powerpoint/2010/main" val="2997755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30D8A5-A16A-4414-9DDD-888D2D98933D}" type="slidenum">
              <a:rPr lang="en-US">
                <a:solidFill>
                  <a:prstClr val="black"/>
                </a:solidFill>
              </a:rPr>
              <a:pPr/>
              <a:t>2</a:t>
            </a:fld>
            <a:endParaRPr lang="en-US" dirty="0">
              <a:solidFill>
                <a:prstClr val="black"/>
              </a:solidFill>
            </a:endParaRPr>
          </a:p>
        </p:txBody>
      </p:sp>
      <p:sp>
        <p:nvSpPr>
          <p:cNvPr id="1076226" name="Rectangle 2"/>
          <p:cNvSpPr>
            <a:spLocks noGrp="1" noRot="1" noChangeAspect="1" noChangeArrowheads="1" noTextEdit="1"/>
          </p:cNvSpPr>
          <p:nvPr>
            <p:ph type="sldImg"/>
          </p:nvPr>
        </p:nvSpPr>
        <p:spPr>
          <a:xfrm>
            <a:off x="382588" y="687388"/>
            <a:ext cx="6091237" cy="3427412"/>
          </a:xfrm>
          <a:ln/>
        </p:spPr>
      </p:sp>
      <p:sp>
        <p:nvSpPr>
          <p:cNvPr id="1076227" name="Rectangle 3"/>
          <p:cNvSpPr>
            <a:spLocks noGrp="1" noChangeArrowheads="1"/>
          </p:cNvSpPr>
          <p:nvPr>
            <p:ph type="body" idx="1"/>
          </p:nvPr>
        </p:nvSpPr>
        <p:spPr>
          <a:xfrm>
            <a:off x="914715" y="4342543"/>
            <a:ext cx="5028580" cy="4114642"/>
          </a:xfrm>
        </p:spPr>
        <p:txBody>
          <a:bodyPr/>
          <a:lstStyle/>
          <a:p>
            <a:endParaRPr lang="en-US" dirty="0"/>
          </a:p>
        </p:txBody>
      </p:sp>
    </p:spTree>
    <p:extLst>
      <p:ext uri="{BB962C8B-B14F-4D97-AF65-F5344CB8AC3E}">
        <p14:creationId xmlns:p14="http://schemas.microsoft.com/office/powerpoint/2010/main" val="2164848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964AE-2784-4EAC-8F68-58129471D284}"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385797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t>
            </a:r>
            <a:r>
              <a:rPr lang="en-US" dirty="0" err="1" smtClean="0"/>
              <a:t>VPLan</a:t>
            </a:r>
            <a:r>
              <a:rPr lang="en-US" dirty="0" smtClean="0"/>
              <a:t> reasoning</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15</a:t>
            </a:fld>
            <a:endParaRPr lang="en-US" dirty="0"/>
          </a:p>
        </p:txBody>
      </p:sp>
    </p:spTree>
    <p:extLst>
      <p:ext uri="{BB962C8B-B14F-4D97-AF65-F5344CB8AC3E}">
        <p14:creationId xmlns:p14="http://schemas.microsoft.com/office/powerpoint/2010/main" val="973475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221197"/>
            <a:ext cx="8212886" cy="1102519"/>
          </a:xfrm>
        </p:spPr>
        <p:txBody>
          <a:bodyPr lIns="0" rIns="0" anchor="b" anchorCtr="0">
            <a:noAutofit/>
          </a:bodyPr>
          <a:lstStyle>
            <a:lvl1pPr>
              <a:defRPr sz="3600" baseline="0">
                <a:solidFill>
                  <a:schemeClr val="bg1"/>
                </a:solidFill>
                <a:latin typeface="+mj-lt"/>
                <a:cs typeface="Intel Clear Light" panose="020B0404020203020204" pitchFamily="34" charset="0"/>
              </a:defRPr>
            </a:lvl1pPr>
          </a:lstStyle>
          <a:p>
            <a:r>
              <a:rPr lang="en-US" dirty="0" err="1" smtClean="0"/>
              <a:t>36pt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3488723"/>
            <a:ext cx="6330212" cy="925360"/>
          </a:xfrm>
        </p:spPr>
        <p:txBody>
          <a:bodyPr lIns="0" rIns="0">
            <a:noAutofit/>
          </a:bodyPr>
          <a:lstStyle>
            <a:lvl1pPr marL="0" indent="0" algn="l">
              <a:buNone/>
              <a:defRPr sz="1600" b="1" baseline="0">
                <a:solidFill>
                  <a:srgbClr val="FFFF00"/>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16pt</a:t>
            </a:r>
            <a:r>
              <a:rPr lang="en-US" dirty="0" smtClean="0"/>
              <a:t> Intel Clear Bolded Subhead, Date, Etc.</a:t>
            </a:r>
            <a:endParaRPr lang="en-US" dirty="0"/>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54891" y="4045935"/>
            <a:ext cx="1892808" cy="1097566"/>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psf\Home\Desktop\IntelLookInsideCLEAR_WHT.png"/>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36572" y="1517591"/>
            <a:ext cx="2048434" cy="5730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5" y="672523"/>
            <a:ext cx="8688385" cy="3696277"/>
          </a:xfrm>
        </p:spPr>
        <p:txBody>
          <a:bodyPr/>
          <a:lstStyle>
            <a:lvl1pPr marL="0" marR="0" indent="0" algn="l" defTabSz="457200" rtl="0" eaLnBrk="1" fontAlgn="auto" latinLnBrk="0" hangingPunct="1">
              <a:lnSpc>
                <a:spcPct val="100000"/>
              </a:lnSpc>
              <a:spcBef>
                <a:spcPts val="600"/>
              </a:spcBef>
              <a:spcAft>
                <a:spcPts val="0"/>
              </a:spcAft>
              <a:buClrTx/>
              <a:buSzTx/>
              <a:buFont typeface="Wingdings" panose="05000000000000000000" pitchFamily="2" charset="2"/>
              <a:buNone/>
              <a:tabLst/>
              <a:defRPr/>
            </a:lvl1pPr>
            <a:lvl2pPr>
              <a:spcBef>
                <a:spcPts val="24"/>
              </a:spcBef>
              <a:defRPr lang="en-US" sz="1800" kern="1200" baseline="0" dirty="0" err="1" smtClean="0">
                <a:solidFill>
                  <a:schemeClr val="tx2"/>
                </a:solidFill>
                <a:latin typeface="+mn-lt"/>
                <a:ea typeface="+mn-ea"/>
                <a:cs typeface="Intel Clear" panose="020B0604020203020204" pitchFamily="34" charset="0"/>
              </a:defRPr>
            </a:lvl2pPr>
            <a:lvl3pPr marL="628650" marR="0" indent="-285750" algn="l" defTabSz="457200" rtl="0" eaLnBrk="1" fontAlgn="auto" latinLnBrk="0" hangingPunct="1">
              <a:lnSpc>
                <a:spcPct val="100000"/>
              </a:lnSpc>
              <a:spcBef>
                <a:spcPts val="800"/>
              </a:spcBef>
              <a:spcAft>
                <a:spcPts val="0"/>
              </a:spcAft>
              <a:buClrTx/>
              <a:buSzTx/>
              <a:buFont typeface="Wingdings" panose="05000000000000000000" pitchFamily="2" charset="2"/>
              <a:buChar char="Ø"/>
              <a:tabLst/>
              <a:defRPr lang="en-US" sz="1800" kern="1200" dirty="0" smtClean="0">
                <a:solidFill>
                  <a:schemeClr val="tx2"/>
                </a:solidFill>
                <a:latin typeface="+mn-lt"/>
                <a:ea typeface="+mn-ea"/>
                <a:cs typeface="Intel Clear" panose="020B0604020203020204" pitchFamily="34" charset="0"/>
              </a:defRPr>
            </a:lvl3pPr>
            <a:lvl4pPr>
              <a:defRPr/>
            </a:lvl4pPr>
            <a:lvl5pPr>
              <a:defRPr/>
            </a:lvl5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dirty="0" err="1" smtClean="0"/>
              <a:t>22pt</a:t>
            </a:r>
            <a:r>
              <a:rPr lang="en-US" dirty="0" smtClean="0"/>
              <a:t> Intel Clear body text</a:t>
            </a:r>
          </a:p>
          <a:p>
            <a:pPr lvl="1"/>
            <a:r>
              <a:rPr lang="en-US" dirty="0" smtClean="0"/>
              <a:t>18pt Intel Clear bullet one</a:t>
            </a:r>
          </a:p>
          <a:p>
            <a:pPr marL="628650" marR="0" lvl="2" indent="-285750" algn="l" defTabSz="457200" rtl="0" eaLnBrk="1" fontAlgn="auto" latinLnBrk="0" hangingPunct="1">
              <a:lnSpc>
                <a:spcPct val="100000"/>
              </a:lnSpc>
              <a:spcBef>
                <a:spcPts val="800"/>
              </a:spcBef>
              <a:spcAft>
                <a:spcPts val="0"/>
              </a:spcAft>
              <a:buClrTx/>
              <a:buSzTx/>
              <a:buFont typeface="Wingdings" panose="05000000000000000000" pitchFamily="2" charset="2"/>
              <a:buChar char="Ø"/>
              <a:tabLst/>
              <a:defRPr/>
            </a:pPr>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10"/>
          </p:nvPr>
        </p:nvSpPr>
        <p:spPr/>
        <p:txBody>
          <a:bodyPr/>
          <a:lstStyle/>
          <a:p>
            <a:fld id="{13996604-509F-43E1-AA9C-BE12D88FBC39}" type="datetime1">
              <a:rPr lang="en-US" smtClean="0"/>
              <a:t>11/3/2016</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lvl1pPr>
              <a:defRPr/>
            </a:lvl1pPr>
          </a:lstStyle>
          <a:p>
            <a:r>
              <a:rPr lang="en-US" dirty="0" smtClean="0"/>
              <a:t>Intel Confidential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4" y="14208"/>
            <a:ext cx="8688386" cy="508801"/>
          </a:xfrm>
        </p:spPr>
        <p:txBody>
          <a:bodyPr/>
          <a:lstStyle>
            <a:lvl1pPr algn="l">
              <a:defRPr sz="3200" b="1"/>
            </a:lvl1pPr>
          </a:lstStyle>
          <a:p>
            <a:r>
              <a:rPr lang="en-US" dirty="0" smtClean="0"/>
              <a:t>32pt Intel Clear Light Headline</a:t>
            </a:r>
            <a:endParaRPr lang="en-US" dirty="0"/>
          </a:p>
        </p:txBody>
      </p:sp>
    </p:spTree>
    <p:extLst>
      <p:ext uri="{BB962C8B-B14F-4D97-AF65-F5344CB8AC3E}">
        <p14:creationId xmlns:p14="http://schemas.microsoft.com/office/powerpoint/2010/main" val="3494045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31709"/>
            <a:ext cx="8228012" cy="857250"/>
          </a:xfrm>
        </p:spPr>
        <p:txBody>
          <a:bodyPr/>
          <a:lstStyle/>
          <a:p>
            <a:r>
              <a:rPr lang="en-US" dirty="0" err="1" smtClean="0"/>
              <a:t>36pt</a:t>
            </a:r>
            <a:r>
              <a:rPr lang="en-US" dirty="0" smtClean="0"/>
              <a:t> Intel Clear Light Headline</a:t>
            </a:r>
            <a:endParaRPr lang="en-US" dirty="0"/>
          </a:p>
        </p:txBody>
      </p:sp>
      <p:sp>
        <p:nvSpPr>
          <p:cNvPr id="5" name="Date Placeholder 4"/>
          <p:cNvSpPr>
            <a:spLocks noGrp="1"/>
          </p:cNvSpPr>
          <p:nvPr>
            <p:ph type="dt" sz="half" idx="10"/>
          </p:nvPr>
        </p:nvSpPr>
        <p:spPr/>
        <p:txBody>
          <a:bodyPr/>
          <a:lstStyle/>
          <a:p>
            <a:fld id="{284EEA18-9CB0-407E-A26D-8B46D8A73247}" type="datetime1">
              <a:rPr lang="en-US" smtClean="0"/>
              <a:t>11/3/2016</a:t>
            </a:fld>
            <a:endParaRPr lang="en-US" dirty="0"/>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r>
              <a:rPr lang="en-US" smtClean="0"/>
              <a:t>Intel Confidential</a:t>
            </a:r>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7200" y="1201341"/>
            <a:ext cx="4005264" cy="3427809"/>
          </a:xfrm>
        </p:spPr>
        <p:txBody>
          <a:bodyPr vert="horz" lIns="0" tIns="0" rIns="0" bIns="0" rtlCol="0">
            <a:noAutofit/>
          </a:bodyPr>
          <a:lstStyle>
            <a:lvl1pPr>
              <a:defRPr lang="en-US" dirty="0" smtClean="0"/>
            </a:lvl1pPr>
            <a:lvl2pPr>
              <a:defRPr lang="en-US" dirty="0" smtClean="0"/>
            </a:lvl2pPr>
            <a:lvl3pPr>
              <a:defRPr lang="en-US" sz="1600" dirty="0" smtClean="0"/>
            </a:lvl3pPr>
            <a:lvl4pPr>
              <a:defRPr lang="en-US" sz="1400" dirty="0" smtClean="0"/>
            </a:lvl4pPr>
            <a:lvl5pPr>
              <a:defRPr lang="en-US" dirty="0"/>
            </a:lvl5pPr>
          </a:lstStyle>
          <a:p>
            <a:pPr marR="0" lvl="0" fontAlgn="auto">
              <a:lnSpc>
                <a:spcPct val="100000"/>
              </a:lnSpc>
              <a:buClrTx/>
              <a:buSzTx/>
              <a:tabLst/>
            </a:pPr>
            <a:r>
              <a:rPr lang="en-US" dirty="0" err="1" smtClean="0"/>
              <a:t>22pt</a:t>
            </a:r>
            <a:r>
              <a:rPr lang="en-US" dirty="0" smtClean="0"/>
              <a:t> Intel Clear body text</a:t>
            </a:r>
          </a:p>
          <a:p>
            <a:pPr marR="0" lvl="1" fontAlgn="auto">
              <a:lnSpc>
                <a:spcPct val="100000"/>
              </a:lnSpc>
              <a:spcAft>
                <a:spcPts val="0"/>
              </a:spcAft>
              <a:buClrTx/>
              <a:buSzTx/>
              <a:tabLst/>
            </a:pPr>
            <a:r>
              <a:rPr lang="en-US" dirty="0" err="1" smtClean="0"/>
              <a:t>18pt</a:t>
            </a:r>
            <a:r>
              <a:rPr lang="en-US" dirty="0" smtClean="0"/>
              <a:t> Intel Clear bullet one</a:t>
            </a:r>
          </a:p>
          <a:p>
            <a:pPr lvl="2"/>
            <a:r>
              <a:rPr lang="en-US" dirty="0" err="1" smtClean="0"/>
              <a:t>16pt</a:t>
            </a:r>
            <a:r>
              <a:rPr lang="en-US" dirty="0" smtClean="0"/>
              <a:t> Intel Clear third level</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1341"/>
            <a:ext cx="4005264" cy="3427809"/>
          </a:xfrm>
        </p:spPr>
        <p:txBody>
          <a:bodyPr vert="horz" lIns="0" tIns="0" rIns="0" bIns="0" rtlCol="0">
            <a:noAutofit/>
          </a:bodyPr>
          <a:lstStyle>
            <a:lvl1pPr>
              <a:defRPr lang="en-US" dirty="0" smtClean="0"/>
            </a:lvl1pPr>
            <a:lvl2pPr>
              <a:defRPr lang="en-US" dirty="0" smtClean="0"/>
            </a:lvl2pPr>
            <a:lvl3pPr>
              <a:defRPr lang="en-US" sz="1600" dirty="0" smtClean="0"/>
            </a:lvl3pPr>
            <a:lvl4pPr>
              <a:defRPr lang="en-US" sz="1400" dirty="0" smtClean="0"/>
            </a:lvl4pPr>
            <a:lvl5pPr>
              <a:defRPr lang="en-US" dirty="0"/>
            </a:lvl5pPr>
          </a:lstStyle>
          <a:p>
            <a:pPr marR="0" lvl="0" fontAlgn="auto">
              <a:lnSpc>
                <a:spcPct val="100000"/>
              </a:lnSpc>
              <a:buClrTx/>
              <a:buSzTx/>
              <a:tabLst/>
            </a:pPr>
            <a:r>
              <a:rPr lang="en-US" dirty="0" err="1" smtClean="0"/>
              <a:t>22pt</a:t>
            </a:r>
            <a:r>
              <a:rPr lang="en-US" dirty="0" smtClean="0"/>
              <a:t> Intel Clear body text</a:t>
            </a:r>
          </a:p>
          <a:p>
            <a:pPr marR="0" lvl="1" fontAlgn="auto">
              <a:lnSpc>
                <a:spcPct val="100000"/>
              </a:lnSpc>
              <a:spcAft>
                <a:spcPts val="0"/>
              </a:spcAft>
              <a:buClrTx/>
              <a:buSzTx/>
              <a:tabLst/>
            </a:pPr>
            <a:r>
              <a:rPr lang="en-US" dirty="0" err="1" smtClean="0"/>
              <a:t>18pt</a:t>
            </a:r>
            <a:r>
              <a:rPr lang="en-US" dirty="0" smtClean="0"/>
              <a:t> Intel Clear bullet one</a:t>
            </a:r>
          </a:p>
          <a:p>
            <a:pPr lvl="2"/>
            <a:r>
              <a:rPr lang="en-US" dirty="0" err="1" smtClean="0"/>
              <a:t>16pt</a:t>
            </a:r>
            <a:r>
              <a:rPr lang="en-US" dirty="0" smtClean="0"/>
              <a:t> Intel Clear third level</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40620636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31709"/>
            <a:ext cx="8228012" cy="85725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err="1" smtClean="0"/>
              <a:t>36pt</a:t>
            </a:r>
            <a:r>
              <a:rPr lang="en-US" dirty="0" smtClean="0"/>
              <a:t> Intel Clear Light Headline</a:t>
            </a:r>
            <a:endParaRPr lang="en-US" dirty="0"/>
          </a:p>
        </p:txBody>
      </p:sp>
      <p:sp>
        <p:nvSpPr>
          <p:cNvPr id="3" name="Content Placeholder 2"/>
          <p:cNvSpPr>
            <a:spLocks noGrp="1"/>
          </p:cNvSpPr>
          <p:nvPr>
            <p:ph idx="1" hasCustomPrompt="1"/>
          </p:nvPr>
        </p:nvSpPr>
        <p:spPr>
          <a:xfrm>
            <a:off x="455613" y="1201342"/>
            <a:ext cx="8228013" cy="3427808"/>
          </a:xfrm>
        </p:spPr>
        <p:txBody>
          <a:bodyPr anchor="ctr" anchorCtr="0"/>
          <a:lstStyle>
            <a:lvl1pPr marL="204788" indent="-204788">
              <a:defRPr sz="4800" baseline="0">
                <a:solidFill>
                  <a:schemeClr val="accent2"/>
                </a:solidFill>
                <a:latin typeface="+mj-lt"/>
                <a:cs typeface="Intel Clear Light" panose="020B0404020203020204" pitchFamily="34" charset="0"/>
              </a:defRPr>
            </a:lvl1pPr>
            <a:lvl2pPr marL="417513" indent="-225425">
              <a:buFont typeface="Lucida Grande"/>
              <a:buChar char="−"/>
              <a:defRPr sz="16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a:t>
            </a:r>
            <a:r>
              <a:rPr lang="en-US" dirty="0" err="1" smtClean="0"/>
              <a:t>48pt</a:t>
            </a:r>
            <a:r>
              <a:rPr lang="en-US" dirty="0" smtClean="0"/>
              <a:t> Intel Clear Light Text”</a:t>
            </a:r>
          </a:p>
          <a:p>
            <a:pPr lvl="1"/>
            <a:r>
              <a:rPr lang="en-US" dirty="0" err="1" smtClean="0"/>
              <a:t>16pt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2F47C17-3F3F-4829-8A13-0FE8EFEC8658}" type="datetime1">
              <a:rPr lang="en-US" smtClean="0"/>
              <a:t>11/3/2016</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r>
              <a:rPr lang="en-US" smtClean="0"/>
              <a:t>Intel Confidential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1627D-9D2E-4A4C-A03C-378AF607CA95}" type="datetime1">
              <a:rPr lang="en-US" smtClean="0"/>
              <a:t>11/3/2016</a:t>
            </a:fld>
            <a:endParaRPr lang="en-US" dirty="0"/>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r>
              <a:rPr lang="en-US" smtClean="0"/>
              <a:t>Intel Confidential</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5" name="Picture 2" descr="\\.psf\Home\Desktop\Intel.png"/>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3251468" y="1697552"/>
            <a:ext cx="2499577" cy="164606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1_Final Slide">
    <p:bg>
      <p:bgPr>
        <a:solidFill>
          <a:schemeClr val="tx1"/>
        </a:solidFill>
        <a:effectLst/>
      </p:bgPr>
    </p:bg>
    <p:spTree>
      <p:nvGrpSpPr>
        <p:cNvPr id="1" name=""/>
        <p:cNvGrpSpPr/>
        <p:nvPr/>
      </p:nvGrpSpPr>
      <p:grpSpPr>
        <a:xfrm>
          <a:off x="0" y="0"/>
          <a:ext cx="0" cy="0"/>
          <a:chOff x="0" y="0"/>
          <a:chExt cx="0" cy="0"/>
        </a:xfrm>
      </p:grpSpPr>
      <p:pic>
        <p:nvPicPr>
          <p:cNvPr id="16" name="Picture 15" descr="Intel_Blue.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060208" y="1724025"/>
            <a:ext cx="2999440" cy="2124604"/>
          </a:xfrm>
          <a:prstGeom prst="rect">
            <a:avLst/>
          </a:prstGeom>
        </p:spPr>
      </p:pic>
    </p:spTree>
    <p:extLst>
      <p:ext uri="{BB962C8B-B14F-4D97-AF65-F5344CB8AC3E}">
        <p14:creationId xmlns:p14="http://schemas.microsoft.com/office/powerpoint/2010/main" val="29000774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descr="\\.psf\Home\Desktop\NewIntelFooter.png"/>
          <p:cNvPicPr>
            <a:picLocks noChangeAspect="1" noChangeArrowheads="1"/>
          </p:cNvPicPr>
          <p:nvPr/>
        </p:nvPicPr>
        <p:blipFill>
          <a:blip r:embed="rId9" cstate="screen">
            <a:extLst>
              <a:ext uri="{28A0092B-C50C-407E-A947-70E740481C1C}">
                <a14:useLocalDpi xmlns:a14="http://schemas.microsoft.com/office/drawing/2010/main" val="0"/>
              </a:ext>
            </a:extLst>
          </a:blip>
          <a:srcRect/>
          <a:stretch>
            <a:fillRect/>
          </a:stretch>
        </p:blipFill>
        <p:spPr bwMode="auto">
          <a:xfrm>
            <a:off x="0" y="4800600"/>
            <a:ext cx="9144000" cy="3429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455613" y="331708"/>
            <a:ext cx="8688386" cy="857250"/>
          </a:xfrm>
          <a:prstGeom prst="rect">
            <a:avLst/>
          </a:prstGeom>
        </p:spPr>
        <p:txBody>
          <a:bodyPr vert="horz" lIns="0" tIns="0" rIns="0" bIns="0" rtlCol="0" anchor="t" anchorCtr="0">
            <a:noAutofit/>
          </a:bodyPr>
          <a:lstStyle/>
          <a:p>
            <a:r>
              <a:rPr lang="en-US" dirty="0" smtClean="0"/>
              <a:t>36pt Intel Clear Light Headline</a:t>
            </a:r>
            <a:endParaRPr lang="en-US" dirty="0"/>
          </a:p>
        </p:txBody>
      </p:sp>
      <p:sp>
        <p:nvSpPr>
          <p:cNvPr id="3" name="Text Placeholder 2"/>
          <p:cNvSpPr>
            <a:spLocks noGrp="1"/>
          </p:cNvSpPr>
          <p:nvPr>
            <p:ph type="body" idx="1"/>
          </p:nvPr>
        </p:nvSpPr>
        <p:spPr>
          <a:xfrm>
            <a:off x="455612" y="1201342"/>
            <a:ext cx="8688387" cy="3427808"/>
          </a:xfrm>
          <a:prstGeom prst="rect">
            <a:avLst/>
          </a:prstGeom>
        </p:spPr>
        <p:txBody>
          <a:bodyPr vert="horz" lIns="0" tIns="0" rIns="0" bIns="0" rtlCol="0">
            <a:noAutofit/>
          </a:bodyPr>
          <a:lstStyle/>
          <a:p>
            <a:pPr lvl="0"/>
            <a:r>
              <a:rPr lang="en-US" dirty="0" err="1" smtClean="0"/>
              <a:t>22pt</a:t>
            </a:r>
            <a:r>
              <a:rPr lang="en-US" dirty="0" smtClean="0"/>
              <a:t> Intel Clear body text</a:t>
            </a:r>
          </a:p>
          <a:p>
            <a:pPr lvl="1"/>
            <a:r>
              <a:rPr lang="en-US" dirty="0" err="1" smtClean="0"/>
              <a:t>18pt</a:t>
            </a:r>
            <a:r>
              <a:rPr lang="en-US" dirty="0" smtClean="0"/>
              <a:t> Intel Clear bullet one</a:t>
            </a:r>
          </a:p>
          <a:p>
            <a:pPr lvl="2"/>
            <a:r>
              <a:rPr lang="en-US" dirty="0" err="1" smtClean="0"/>
              <a:t>18pt</a:t>
            </a:r>
            <a:r>
              <a:rPr lang="en-US" dirty="0" smtClean="0"/>
              <a:t> Intel Clear sub-bullet</a:t>
            </a:r>
          </a:p>
          <a:p>
            <a:pPr lvl="3"/>
            <a:r>
              <a:rPr lang="en-US" dirty="0" err="1" smtClean="0"/>
              <a:t>16pt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latin typeface="+mn-lt"/>
              </a:defRPr>
            </a:lvl1pPr>
          </a:lstStyle>
          <a:p>
            <a:fld id="{B7613EFB-85C1-46D6-BB2D-43EA5789BFEE}" type="datetime1">
              <a:rPr lang="en-US" smtClean="0"/>
              <a:t>11/3/2016</a:t>
            </a:fld>
            <a:endParaRPr lang="en-US" dirty="0"/>
          </a:p>
        </p:txBody>
      </p:sp>
      <p:sp>
        <p:nvSpPr>
          <p:cNvPr id="6" name="Slide Number Placeholder 5"/>
          <p:cNvSpPr>
            <a:spLocks noGrp="1"/>
          </p:cNvSpPr>
          <p:nvPr>
            <p:ph type="sldNum" sz="quarter" idx="4"/>
          </p:nvPr>
        </p:nvSpPr>
        <p:spPr>
          <a:xfrm>
            <a:off x="6872352" y="4842143"/>
            <a:ext cx="2133600" cy="273844"/>
          </a:xfrm>
          <a:prstGeom prst="rect">
            <a:avLst/>
          </a:prstGeom>
        </p:spPr>
        <p:txBody>
          <a:bodyPr vert="horz" lIns="0" tIns="0" rIns="0" bIns="0" rtlCol="0" anchor="ctr"/>
          <a:lstStyle>
            <a:lvl1pPr algn="r">
              <a:defRPr sz="900">
                <a:solidFill>
                  <a:schemeClr val="bg1"/>
                </a:solidFill>
                <a:latin typeface="+mn-lt"/>
                <a:cs typeface="Intel Clear Light" panose="020B0404020203020204" pitchFamily="34" charset="0"/>
              </a:defRPr>
            </a:lvl1pPr>
          </a:lstStyle>
          <a:p>
            <a:fld id="{EE2556C5-CE8C-6547-B838-EA80C61A4AF7}" type="slidenum">
              <a:rPr lang="en-US" smtClean="0"/>
              <a:pPr/>
              <a:t>‹#›</a:t>
            </a:fld>
            <a:endParaRPr lang="en-US" dirty="0"/>
          </a:p>
        </p:txBody>
      </p:sp>
      <p:sp>
        <p:nvSpPr>
          <p:cNvPr id="8" name="Footer Placeholder 4"/>
          <p:cNvSpPr txBox="1">
            <a:spLocks/>
          </p:cNvSpPr>
          <p:nvPr userDrawn="1"/>
        </p:nvSpPr>
        <p:spPr>
          <a:xfrm>
            <a:off x="0" y="5017294"/>
            <a:ext cx="9144000" cy="142875"/>
          </a:xfrm>
          <a:prstGeom prst="rect">
            <a:avLst/>
          </a:prstGeom>
        </p:spPr>
        <p:txBody>
          <a:bodyPr anchor="ctr"/>
          <a:lstStyle>
            <a:defPPr>
              <a:defRPr lang="en-US"/>
            </a:defPPr>
            <a:lvl1pPr marL="0" algn="ctr" defTabSz="457200" rtl="0" eaLnBrk="1" latinLnBrk="0" hangingPunct="1">
              <a:defRPr sz="800" kern="1200">
                <a:solidFill>
                  <a:schemeClr val="tx1">
                    <a:tint val="75000"/>
                  </a:schemeClr>
                </a:solidFill>
                <a:latin typeface="Neo Sans Inte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700" dirty="0" smtClean="0">
                <a:solidFill>
                  <a:schemeClr val="bg1">
                    <a:lumMod val="85000"/>
                  </a:schemeClr>
                </a:solidFill>
                <a:latin typeface="+mn-lt"/>
              </a:rPr>
              <a:t>Copyright</a:t>
            </a:r>
            <a:r>
              <a:rPr lang="en-US" sz="700" baseline="0" dirty="0" smtClean="0">
                <a:solidFill>
                  <a:schemeClr val="bg1">
                    <a:lumMod val="85000"/>
                  </a:schemeClr>
                </a:solidFill>
                <a:latin typeface="+mn-lt"/>
              </a:rPr>
              <a:t> </a:t>
            </a:r>
            <a:r>
              <a:rPr lang="en-US" sz="700" dirty="0" smtClean="0">
                <a:solidFill>
                  <a:schemeClr val="bg1">
                    <a:lumMod val="85000"/>
                  </a:schemeClr>
                </a:solidFill>
                <a:latin typeface="+mn-lt"/>
              </a:rPr>
              <a:t>©  2016, Intel Corporation. All rights reserved.</a:t>
            </a:r>
            <a:endParaRPr lang="en-US" sz="700" dirty="0">
              <a:solidFill>
                <a:schemeClr val="bg1">
                  <a:lumMod val="85000"/>
                </a:schemeClr>
              </a:solidFill>
              <a:latin typeface="+mn-lt"/>
            </a:endParaRPr>
          </a:p>
        </p:txBody>
      </p:sp>
      <p:sp>
        <p:nvSpPr>
          <p:cNvPr id="9" name="Rounded Rectangle 8">
            <a:hlinkClick r:id="" action="ppaction://customshow?id=0&amp;return=true"/>
          </p:cNvPr>
          <p:cNvSpPr/>
          <p:nvPr userDrawn="1"/>
        </p:nvSpPr>
        <p:spPr>
          <a:xfrm>
            <a:off x="37539" y="5043488"/>
            <a:ext cx="1011332" cy="8858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b="1" dirty="0" smtClean="0">
                <a:solidFill>
                  <a:schemeClr val="tx1"/>
                </a:solidFill>
              </a:rPr>
              <a:t>Optimization Notice</a:t>
            </a:r>
            <a:endParaRPr lang="en-US" sz="800" b="1" dirty="0">
              <a:solidFill>
                <a:schemeClr val="tx1"/>
              </a:solidFill>
            </a:endParaRPr>
          </a:p>
        </p:txBody>
      </p:sp>
      <p:sp>
        <p:nvSpPr>
          <p:cNvPr id="7" name="Footer Placeholder 6"/>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solidFill>
              </a:defRPr>
            </a:lvl1pPr>
          </a:lstStyle>
          <a:p>
            <a:r>
              <a:rPr lang="en-US" dirty="0" smtClean="0"/>
              <a:t>Intel Confidential</a:t>
            </a:r>
            <a:endParaRPr lang="en-US" dirty="0"/>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49" r:id="rId1"/>
    <p:sldLayoutId id="2147483671" r:id="rId2"/>
    <p:sldLayoutId id="2147483652" r:id="rId3"/>
    <p:sldLayoutId id="2147483660" r:id="rId4"/>
    <p:sldLayoutId id="2147483655" r:id="rId5"/>
    <p:sldLayoutId id="2147483666" r:id="rId6"/>
    <p:sldLayoutId id="2147483672" r:id="rId7"/>
  </p:sldLayoutIdLst>
  <p:timing>
    <p:tnLst>
      <p:par>
        <p:cTn id="1" dur="indefinite" restart="never" nodeType="tmRoot"/>
      </p:par>
    </p:tnLst>
  </p:timing>
  <p:hf hdr="0" ftr="0" dt="0"/>
  <p:txStyles>
    <p:titleStyle>
      <a:lvl1pPr algn="l" defTabSz="457200" rtl="0" eaLnBrk="1" latinLnBrk="0" hangingPunct="1">
        <a:spcBef>
          <a:spcPct val="0"/>
        </a:spcBef>
        <a:buNone/>
        <a:defRPr sz="3600" b="1" kern="1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p:titleStyle>
    <p:bodyStyle>
      <a:lvl1pPr marL="0" indent="0" algn="l" defTabSz="457200" rtl="0" eaLnBrk="1" latinLnBrk="0" hangingPunct="1">
        <a:spcBef>
          <a:spcPts val="1200"/>
        </a:spcBef>
        <a:spcAft>
          <a:spcPts val="0"/>
        </a:spcAft>
        <a:buFont typeface="Wingdings" panose="05000000000000000000" pitchFamily="2" charset="2"/>
        <a:buNone/>
        <a:defRPr sz="22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sz="18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ites.google.com/site/wpmvp2016/tal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hyperlink" Target="http://www.intel.com/products/processor_number" TargetMode="External"/><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hyperlink" Target="http://www.intel.com/technology/turboboost" TargetMode="External"/><Relationship Id="rId5" Type="http://schemas.openxmlformats.org/officeDocument/2006/relationships/hyperlink" Target="http://www.intel.com/info/hyperthreading/" TargetMode="External"/><Relationship Id="rId4" Type="http://schemas.openxmlformats.org/officeDocument/2006/relationships/hyperlink" Target="http://www.intel.com/info/hyperthread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reviews.llvm.org/D22792" TargetMode="External"/><Relationship Id="rId2" Type="http://schemas.openxmlformats.org/officeDocument/2006/relationships/hyperlink" Target="https://llvm-hpc3-workshop.github.io/" TargetMode="External"/><Relationship Id="rId1" Type="http://schemas.openxmlformats.org/officeDocument/2006/relationships/slideLayout" Target="../slideLayouts/slideLayout2.xml"/><Relationship Id="rId4" Type="http://schemas.openxmlformats.org/officeDocument/2006/relationships/hyperlink" Target="http://lists.llvm.org/pipermail/llvm-dev/2016-September/105057.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0739" y="2762287"/>
            <a:ext cx="8589371" cy="689783"/>
          </a:xfrm>
        </p:spPr>
        <p:txBody>
          <a:bodyPr/>
          <a:lstStyle/>
          <a:p>
            <a:r>
              <a:rPr lang="en-US" sz="3200" dirty="0" smtClean="0">
                <a:solidFill>
                  <a:srgbClr val="FFFFCC"/>
                </a:solidFill>
              </a:rPr>
              <a:t>Extending </a:t>
            </a:r>
            <a:r>
              <a:rPr lang="en-US" sz="3200" dirty="0" err="1" smtClean="0">
                <a:solidFill>
                  <a:srgbClr val="FFFFCC"/>
                </a:solidFill>
              </a:rPr>
              <a:t>LoopVectorizer</a:t>
            </a:r>
            <a:r>
              <a:rPr lang="en-US" sz="3200" dirty="0" smtClean="0">
                <a:solidFill>
                  <a:srgbClr val="FFFFCC"/>
                </a:solidFill>
              </a:rPr>
              <a:t>:</a:t>
            </a:r>
            <a:br>
              <a:rPr lang="en-US" sz="3200" dirty="0" smtClean="0">
                <a:solidFill>
                  <a:srgbClr val="FFFFCC"/>
                </a:solidFill>
              </a:rPr>
            </a:br>
            <a:r>
              <a:rPr lang="en-US" sz="2400" dirty="0" smtClean="0">
                <a:solidFill>
                  <a:srgbClr val="FFFFCC"/>
                </a:solidFill>
              </a:rPr>
              <a:t>OpenMP4.5 SIMD and Outer Loop Auto-Vectorization</a:t>
            </a:r>
            <a:endParaRPr lang="en-US" sz="3200" dirty="0">
              <a:solidFill>
                <a:srgbClr val="FFFFCC"/>
              </a:solidFill>
            </a:endParaRPr>
          </a:p>
        </p:txBody>
      </p:sp>
      <p:sp>
        <p:nvSpPr>
          <p:cNvPr id="3" name="Subtitle 2"/>
          <p:cNvSpPr>
            <a:spLocks noGrp="1"/>
          </p:cNvSpPr>
          <p:nvPr>
            <p:ph type="subTitle" idx="1"/>
          </p:nvPr>
        </p:nvSpPr>
        <p:spPr>
          <a:xfrm>
            <a:off x="470739" y="3787934"/>
            <a:ext cx="4837531" cy="855326"/>
          </a:xfrm>
        </p:spPr>
        <p:txBody>
          <a:bodyPr/>
          <a:lstStyle/>
          <a:p>
            <a:r>
              <a:rPr lang="en-US" sz="2400" dirty="0" err="1" smtClean="0">
                <a:solidFill>
                  <a:srgbClr val="FFFF99"/>
                </a:solidFill>
              </a:rPr>
              <a:t>Vectorizer</a:t>
            </a:r>
            <a:r>
              <a:rPr lang="en-US" sz="2400" dirty="0" smtClean="0">
                <a:solidFill>
                  <a:srgbClr val="FFFF99"/>
                </a:solidFill>
              </a:rPr>
              <a:t> Team </a:t>
            </a:r>
            <a:r>
              <a:rPr lang="en-US" dirty="0" smtClean="0">
                <a:solidFill>
                  <a:srgbClr val="FFFF99"/>
                </a:solidFill>
              </a:rPr>
              <a:t>(presenter: Hideki Saito)</a:t>
            </a:r>
            <a:r>
              <a:rPr lang="en-US" sz="2400" dirty="0">
                <a:solidFill>
                  <a:srgbClr val="FFFF99"/>
                </a:solidFill>
              </a:rPr>
              <a:t/>
            </a:r>
            <a:br>
              <a:rPr lang="en-US" sz="2400" dirty="0">
                <a:solidFill>
                  <a:srgbClr val="FFFF99"/>
                </a:solidFill>
              </a:rPr>
            </a:br>
            <a:r>
              <a:rPr lang="en-US" sz="2400" dirty="0" smtClean="0">
                <a:solidFill>
                  <a:srgbClr val="FFFF99"/>
                </a:solidFill>
              </a:rPr>
              <a:t>Intel Corporation</a:t>
            </a:r>
          </a:p>
          <a:p>
            <a:pPr>
              <a:spcBef>
                <a:spcPts val="0"/>
              </a:spcBef>
            </a:pPr>
            <a:endParaRPr lang="en-US" sz="1200" dirty="0" smtClean="0">
              <a:solidFill>
                <a:schemeClr val="tx1"/>
              </a:solidFill>
            </a:endParaRPr>
          </a:p>
          <a:p>
            <a:pPr>
              <a:spcBef>
                <a:spcPts val="0"/>
              </a:spcBef>
            </a:pPr>
            <a:endParaRPr lang="en-US" sz="1200" b="0" dirty="0" smtClean="0"/>
          </a:p>
          <a:p>
            <a:endParaRPr lang="en-US" sz="1200" dirty="0" smtClean="0">
              <a:solidFill>
                <a:schemeClr val="tx1"/>
              </a:solidFill>
            </a:endParaRPr>
          </a:p>
        </p:txBody>
      </p:sp>
      <p:sp>
        <p:nvSpPr>
          <p:cNvPr id="4" name="TextBox 3"/>
          <p:cNvSpPr txBox="1"/>
          <p:nvPr/>
        </p:nvSpPr>
        <p:spPr>
          <a:xfrm>
            <a:off x="2882343" y="4774168"/>
            <a:ext cx="4661854" cy="369332"/>
          </a:xfrm>
          <a:prstGeom prst="rect">
            <a:avLst/>
          </a:prstGeom>
          <a:noFill/>
        </p:spPr>
        <p:txBody>
          <a:bodyPr wrap="none" rtlCol="0">
            <a:spAutoFit/>
          </a:bodyPr>
          <a:lstStyle/>
          <a:p>
            <a:r>
              <a:rPr lang="en-US" b="1" dirty="0" smtClean="0">
                <a:solidFill>
                  <a:schemeClr val="bg1"/>
                </a:solidFill>
                <a:cs typeface="Neo Sans Intel"/>
              </a:rPr>
              <a:t>LLVM Developer Conference 2016/11/03 </a:t>
            </a:r>
            <a:endParaRPr lang="en-US" sz="1100" b="1" dirty="0" smtClean="0">
              <a:solidFill>
                <a:schemeClr val="bg1"/>
              </a:solidFill>
              <a:cs typeface="Neo Sans Intel"/>
            </a:endParaRPr>
          </a:p>
        </p:txBody>
      </p:sp>
    </p:spTree>
    <p:extLst>
      <p:ext uri="{BB962C8B-B14F-4D97-AF65-F5344CB8AC3E}">
        <p14:creationId xmlns:p14="http://schemas.microsoft.com/office/powerpoint/2010/main" val="3051065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10</a:t>
            </a:fld>
            <a:endParaRPr lang="en-US" dirty="0"/>
          </a:p>
        </p:txBody>
      </p:sp>
      <p:sp>
        <p:nvSpPr>
          <p:cNvPr id="4" name="Title 3"/>
          <p:cNvSpPr>
            <a:spLocks noGrp="1"/>
          </p:cNvSpPr>
          <p:nvPr>
            <p:ph type="title"/>
          </p:nvPr>
        </p:nvSpPr>
        <p:spPr/>
        <p:txBody>
          <a:bodyPr/>
          <a:lstStyle/>
          <a:p>
            <a:r>
              <a:rPr lang="en-US" dirty="0" smtClean="0"/>
              <a:t>Vectorization Yesterday</a:t>
            </a:r>
            <a:endParaRPr lang="en-US" dirty="0"/>
          </a:p>
        </p:txBody>
      </p:sp>
      <p:sp>
        <p:nvSpPr>
          <p:cNvPr id="5" name="Oval 4"/>
          <p:cNvSpPr/>
          <p:nvPr/>
        </p:nvSpPr>
        <p:spPr>
          <a:xfrm>
            <a:off x="1554429" y="1919459"/>
            <a:ext cx="3132083" cy="676570"/>
          </a:xfrm>
          <a:prstGeom prst="ellipse">
            <a:avLst/>
          </a:prstGeom>
          <a:solidFill>
            <a:srgbClr val="FFFF0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6" name="Rectangle 5"/>
          <p:cNvSpPr/>
          <p:nvPr/>
        </p:nvSpPr>
        <p:spPr>
          <a:xfrm>
            <a:off x="1759900" y="849747"/>
            <a:ext cx="6321947" cy="584775"/>
          </a:xfrm>
          <a:prstGeom prst="rect">
            <a:avLst/>
          </a:prstGeom>
          <a:ln>
            <a:solidFill>
              <a:schemeClr val="tx1"/>
            </a:solidFill>
          </a:ln>
        </p:spPr>
        <p:txBody>
          <a:bodyPr wrap="square">
            <a:spAutoFit/>
          </a:bodyPr>
          <a:lstStyle/>
          <a:p>
            <a:r>
              <a:rPr lang="en-US" sz="1600" dirty="0">
                <a:solidFill>
                  <a:srgbClr val="061922"/>
                </a:solidFill>
              </a:rPr>
              <a:t>             </a:t>
            </a:r>
            <a:r>
              <a:rPr lang="en-US" sz="1600" dirty="0" smtClean="0">
                <a:solidFill>
                  <a:srgbClr val="061922"/>
                </a:solidFill>
              </a:rPr>
              <a:t>for (k=0; k&lt;N; k++)</a:t>
            </a:r>
            <a:endParaRPr lang="en-US" sz="1600" dirty="0">
              <a:solidFill>
                <a:srgbClr val="061922"/>
              </a:solidFill>
            </a:endParaRPr>
          </a:p>
          <a:p>
            <a:r>
              <a:rPr lang="en-US" sz="1600" dirty="0" smtClean="0">
                <a:solidFill>
                  <a:srgbClr val="061922"/>
                </a:solidFill>
              </a:rPr>
              <a:t>                 A[k] </a:t>
            </a:r>
            <a:r>
              <a:rPr lang="en-US" sz="1600" dirty="0">
                <a:solidFill>
                  <a:srgbClr val="061922"/>
                </a:solidFill>
              </a:rPr>
              <a:t>= </a:t>
            </a:r>
            <a:r>
              <a:rPr lang="en-US" sz="1600" dirty="0" smtClean="0">
                <a:solidFill>
                  <a:srgbClr val="061922"/>
                </a:solidFill>
              </a:rPr>
              <a:t>B[k] </a:t>
            </a:r>
            <a:r>
              <a:rPr lang="en-US" sz="1600" dirty="0">
                <a:solidFill>
                  <a:srgbClr val="061922"/>
                </a:solidFill>
              </a:rPr>
              <a:t>+ </a:t>
            </a:r>
            <a:r>
              <a:rPr lang="en-US" sz="1600" dirty="0" smtClean="0">
                <a:solidFill>
                  <a:srgbClr val="061922"/>
                </a:solidFill>
              </a:rPr>
              <a:t>C[k];</a:t>
            </a:r>
            <a:endParaRPr lang="en-US" sz="1600" dirty="0">
              <a:solidFill>
                <a:srgbClr val="061922"/>
              </a:solidFill>
            </a:endParaRPr>
          </a:p>
        </p:txBody>
      </p:sp>
      <p:sp>
        <p:nvSpPr>
          <p:cNvPr id="7" name="TextBox 6"/>
          <p:cNvSpPr txBox="1"/>
          <p:nvPr/>
        </p:nvSpPr>
        <p:spPr>
          <a:xfrm>
            <a:off x="1709100" y="1550127"/>
            <a:ext cx="606256" cy="369332"/>
          </a:xfrm>
          <a:prstGeom prst="rect">
            <a:avLst/>
          </a:prstGeom>
          <a:noFill/>
        </p:spPr>
        <p:txBody>
          <a:bodyPr wrap="none" rtlCol="0">
            <a:spAutoFit/>
          </a:bodyPr>
          <a:lstStyle/>
          <a:p>
            <a:r>
              <a:rPr lang="en-US" dirty="0" smtClean="0">
                <a:solidFill>
                  <a:srgbClr val="061922"/>
                </a:solidFill>
              </a:rPr>
              <a:t>K=0</a:t>
            </a:r>
            <a:endParaRPr lang="en-US" dirty="0">
              <a:solidFill>
                <a:srgbClr val="061922"/>
              </a:solidFill>
            </a:endParaRPr>
          </a:p>
        </p:txBody>
      </p:sp>
      <p:sp>
        <p:nvSpPr>
          <p:cNvPr id="8" name="TextBox 7"/>
          <p:cNvSpPr txBox="1"/>
          <p:nvPr/>
        </p:nvSpPr>
        <p:spPr>
          <a:xfrm>
            <a:off x="1709100" y="2117743"/>
            <a:ext cx="942887" cy="369332"/>
          </a:xfrm>
          <a:prstGeom prst="rect">
            <a:avLst/>
          </a:prstGeom>
          <a:solidFill>
            <a:schemeClr val="accent2">
              <a:lumMod val="40000"/>
              <a:lumOff val="60000"/>
            </a:schemeClr>
          </a:solidFill>
        </p:spPr>
        <p:txBody>
          <a:bodyPr wrap="none" rtlCol="0">
            <a:spAutoFit/>
          </a:bodyPr>
          <a:lstStyle/>
          <a:p>
            <a:r>
              <a:rPr lang="en-US" dirty="0" err="1">
                <a:solidFill>
                  <a:srgbClr val="061922"/>
                </a:solidFill>
              </a:rPr>
              <a:t>Ld</a:t>
            </a:r>
            <a:r>
              <a:rPr lang="en-US" dirty="0">
                <a:solidFill>
                  <a:srgbClr val="061922"/>
                </a:solidFill>
              </a:rPr>
              <a:t> </a:t>
            </a:r>
            <a:r>
              <a:rPr lang="en-US" dirty="0" smtClean="0">
                <a:solidFill>
                  <a:srgbClr val="061922"/>
                </a:solidFill>
              </a:rPr>
              <a:t>C[1]</a:t>
            </a:r>
            <a:endParaRPr lang="en-US" dirty="0">
              <a:solidFill>
                <a:srgbClr val="061922"/>
              </a:solidFill>
            </a:endParaRPr>
          </a:p>
        </p:txBody>
      </p:sp>
      <p:sp>
        <p:nvSpPr>
          <p:cNvPr id="9" name="TextBox 8"/>
          <p:cNvSpPr txBox="1"/>
          <p:nvPr/>
        </p:nvSpPr>
        <p:spPr>
          <a:xfrm>
            <a:off x="1709100" y="2685359"/>
            <a:ext cx="939681" cy="369332"/>
          </a:xfrm>
          <a:prstGeom prst="rect">
            <a:avLst/>
          </a:prstGeom>
          <a:solidFill>
            <a:schemeClr val="accent5">
              <a:lumMod val="60000"/>
              <a:lumOff val="40000"/>
            </a:schemeClr>
          </a:solidFill>
        </p:spPr>
        <p:txBody>
          <a:bodyPr wrap="none" rtlCol="0">
            <a:spAutoFit/>
          </a:bodyPr>
          <a:lstStyle/>
          <a:p>
            <a:r>
              <a:rPr lang="en-US" dirty="0" err="1">
                <a:solidFill>
                  <a:srgbClr val="061922"/>
                </a:solidFill>
              </a:rPr>
              <a:t>Ld</a:t>
            </a:r>
            <a:r>
              <a:rPr lang="en-US" dirty="0">
                <a:solidFill>
                  <a:srgbClr val="061922"/>
                </a:solidFill>
              </a:rPr>
              <a:t> </a:t>
            </a:r>
            <a:r>
              <a:rPr lang="en-US" dirty="0" smtClean="0">
                <a:solidFill>
                  <a:srgbClr val="061922"/>
                </a:solidFill>
              </a:rPr>
              <a:t>B[1]</a:t>
            </a:r>
            <a:endParaRPr lang="en-US" dirty="0">
              <a:solidFill>
                <a:srgbClr val="061922"/>
              </a:solidFill>
            </a:endParaRPr>
          </a:p>
        </p:txBody>
      </p:sp>
      <p:sp>
        <p:nvSpPr>
          <p:cNvPr id="10" name="TextBox 9"/>
          <p:cNvSpPr txBox="1"/>
          <p:nvPr/>
        </p:nvSpPr>
        <p:spPr>
          <a:xfrm>
            <a:off x="1709100" y="3252975"/>
            <a:ext cx="1053494" cy="369332"/>
          </a:xfrm>
          <a:prstGeom prst="rect">
            <a:avLst/>
          </a:prstGeom>
          <a:solidFill>
            <a:srgbClr val="FF9999"/>
          </a:solidFill>
        </p:spPr>
        <p:txBody>
          <a:bodyPr wrap="square" rtlCol="0">
            <a:spAutoFit/>
          </a:bodyPr>
          <a:lstStyle/>
          <a:p>
            <a:r>
              <a:rPr lang="en-US" dirty="0">
                <a:solidFill>
                  <a:srgbClr val="061922"/>
                </a:solidFill>
              </a:rPr>
              <a:t>Add</a:t>
            </a:r>
          </a:p>
        </p:txBody>
      </p:sp>
      <p:sp>
        <p:nvSpPr>
          <p:cNvPr id="11" name="TextBox 10"/>
          <p:cNvSpPr txBox="1"/>
          <p:nvPr/>
        </p:nvSpPr>
        <p:spPr>
          <a:xfrm>
            <a:off x="1709100" y="3820591"/>
            <a:ext cx="902811" cy="369332"/>
          </a:xfrm>
          <a:prstGeom prst="rect">
            <a:avLst/>
          </a:prstGeom>
          <a:solidFill>
            <a:schemeClr val="accent6">
              <a:lumMod val="60000"/>
              <a:lumOff val="40000"/>
            </a:schemeClr>
          </a:solidFill>
        </p:spPr>
        <p:txBody>
          <a:bodyPr wrap="none" rtlCol="0">
            <a:spAutoFit/>
          </a:bodyPr>
          <a:lstStyle/>
          <a:p>
            <a:r>
              <a:rPr lang="en-US" dirty="0">
                <a:solidFill>
                  <a:srgbClr val="061922"/>
                </a:solidFill>
              </a:rPr>
              <a:t>St </a:t>
            </a:r>
            <a:r>
              <a:rPr lang="en-US" dirty="0" smtClean="0">
                <a:solidFill>
                  <a:srgbClr val="061922"/>
                </a:solidFill>
              </a:rPr>
              <a:t>A[1]</a:t>
            </a:r>
            <a:endParaRPr lang="en-US" dirty="0">
              <a:solidFill>
                <a:srgbClr val="061922"/>
              </a:solidFill>
            </a:endParaRPr>
          </a:p>
        </p:txBody>
      </p:sp>
      <p:sp>
        <p:nvSpPr>
          <p:cNvPr id="12" name="TextBox 11"/>
          <p:cNvSpPr txBox="1"/>
          <p:nvPr/>
        </p:nvSpPr>
        <p:spPr>
          <a:xfrm>
            <a:off x="3438000" y="1513347"/>
            <a:ext cx="606256" cy="369332"/>
          </a:xfrm>
          <a:prstGeom prst="rect">
            <a:avLst/>
          </a:prstGeom>
          <a:noFill/>
        </p:spPr>
        <p:txBody>
          <a:bodyPr wrap="none" rtlCol="0">
            <a:spAutoFit/>
          </a:bodyPr>
          <a:lstStyle/>
          <a:p>
            <a:r>
              <a:rPr lang="en-US" dirty="0" smtClean="0">
                <a:solidFill>
                  <a:srgbClr val="061922"/>
                </a:solidFill>
              </a:rPr>
              <a:t>K=1</a:t>
            </a:r>
            <a:endParaRPr lang="en-US" dirty="0">
              <a:solidFill>
                <a:srgbClr val="061922"/>
              </a:solidFill>
            </a:endParaRPr>
          </a:p>
        </p:txBody>
      </p:sp>
      <p:sp>
        <p:nvSpPr>
          <p:cNvPr id="13" name="TextBox 12"/>
          <p:cNvSpPr txBox="1"/>
          <p:nvPr/>
        </p:nvSpPr>
        <p:spPr>
          <a:xfrm>
            <a:off x="3438000" y="2080963"/>
            <a:ext cx="942887" cy="369332"/>
          </a:xfrm>
          <a:prstGeom prst="rect">
            <a:avLst/>
          </a:prstGeom>
          <a:solidFill>
            <a:schemeClr val="accent2">
              <a:lumMod val="40000"/>
              <a:lumOff val="60000"/>
            </a:schemeClr>
          </a:solidFill>
        </p:spPr>
        <p:txBody>
          <a:bodyPr wrap="none" rtlCol="0">
            <a:spAutoFit/>
          </a:bodyPr>
          <a:lstStyle/>
          <a:p>
            <a:r>
              <a:rPr lang="en-US" dirty="0" err="1">
                <a:solidFill>
                  <a:srgbClr val="061922"/>
                </a:solidFill>
              </a:rPr>
              <a:t>Ld</a:t>
            </a:r>
            <a:r>
              <a:rPr lang="en-US" dirty="0">
                <a:solidFill>
                  <a:srgbClr val="061922"/>
                </a:solidFill>
              </a:rPr>
              <a:t> </a:t>
            </a:r>
            <a:r>
              <a:rPr lang="en-US" dirty="0" smtClean="0">
                <a:solidFill>
                  <a:srgbClr val="061922"/>
                </a:solidFill>
              </a:rPr>
              <a:t>C[2]</a:t>
            </a:r>
            <a:endParaRPr lang="en-US" dirty="0">
              <a:solidFill>
                <a:srgbClr val="061922"/>
              </a:solidFill>
            </a:endParaRPr>
          </a:p>
        </p:txBody>
      </p:sp>
      <p:sp>
        <p:nvSpPr>
          <p:cNvPr id="14" name="TextBox 13"/>
          <p:cNvSpPr txBox="1"/>
          <p:nvPr/>
        </p:nvSpPr>
        <p:spPr>
          <a:xfrm>
            <a:off x="3438000" y="2648579"/>
            <a:ext cx="939681" cy="369332"/>
          </a:xfrm>
          <a:prstGeom prst="rect">
            <a:avLst/>
          </a:prstGeom>
          <a:solidFill>
            <a:schemeClr val="accent5">
              <a:lumMod val="60000"/>
              <a:lumOff val="40000"/>
            </a:schemeClr>
          </a:solidFill>
        </p:spPr>
        <p:txBody>
          <a:bodyPr wrap="none" rtlCol="0">
            <a:spAutoFit/>
          </a:bodyPr>
          <a:lstStyle/>
          <a:p>
            <a:r>
              <a:rPr lang="en-US" dirty="0" err="1">
                <a:solidFill>
                  <a:srgbClr val="061922"/>
                </a:solidFill>
              </a:rPr>
              <a:t>Ld</a:t>
            </a:r>
            <a:r>
              <a:rPr lang="en-US" dirty="0">
                <a:solidFill>
                  <a:srgbClr val="061922"/>
                </a:solidFill>
              </a:rPr>
              <a:t> </a:t>
            </a:r>
            <a:r>
              <a:rPr lang="en-US" dirty="0" smtClean="0">
                <a:solidFill>
                  <a:srgbClr val="061922"/>
                </a:solidFill>
              </a:rPr>
              <a:t>B[2]</a:t>
            </a:r>
            <a:endParaRPr lang="en-US" dirty="0">
              <a:solidFill>
                <a:srgbClr val="061922"/>
              </a:solidFill>
            </a:endParaRPr>
          </a:p>
        </p:txBody>
      </p:sp>
      <p:sp>
        <p:nvSpPr>
          <p:cNvPr id="15" name="TextBox 14"/>
          <p:cNvSpPr txBox="1"/>
          <p:nvPr/>
        </p:nvSpPr>
        <p:spPr>
          <a:xfrm>
            <a:off x="3438000" y="3216195"/>
            <a:ext cx="1027845" cy="369332"/>
          </a:xfrm>
          <a:prstGeom prst="rect">
            <a:avLst/>
          </a:prstGeom>
          <a:solidFill>
            <a:srgbClr val="FF9999"/>
          </a:solidFill>
        </p:spPr>
        <p:txBody>
          <a:bodyPr wrap="square" rtlCol="0">
            <a:spAutoFit/>
          </a:bodyPr>
          <a:lstStyle/>
          <a:p>
            <a:r>
              <a:rPr lang="en-US" dirty="0">
                <a:solidFill>
                  <a:srgbClr val="061922"/>
                </a:solidFill>
              </a:rPr>
              <a:t>Add</a:t>
            </a:r>
          </a:p>
        </p:txBody>
      </p:sp>
      <p:sp>
        <p:nvSpPr>
          <p:cNvPr id="16" name="TextBox 15"/>
          <p:cNvSpPr txBox="1"/>
          <p:nvPr/>
        </p:nvSpPr>
        <p:spPr>
          <a:xfrm>
            <a:off x="3438000" y="3783811"/>
            <a:ext cx="902811" cy="369332"/>
          </a:xfrm>
          <a:prstGeom prst="rect">
            <a:avLst/>
          </a:prstGeom>
          <a:solidFill>
            <a:schemeClr val="accent6">
              <a:lumMod val="60000"/>
              <a:lumOff val="40000"/>
            </a:schemeClr>
          </a:solidFill>
        </p:spPr>
        <p:txBody>
          <a:bodyPr wrap="none" rtlCol="0">
            <a:spAutoFit/>
          </a:bodyPr>
          <a:lstStyle/>
          <a:p>
            <a:r>
              <a:rPr lang="en-US" dirty="0">
                <a:solidFill>
                  <a:srgbClr val="061922"/>
                </a:solidFill>
              </a:rPr>
              <a:t>St </a:t>
            </a:r>
            <a:r>
              <a:rPr lang="en-US" dirty="0" smtClean="0">
                <a:solidFill>
                  <a:srgbClr val="061922"/>
                </a:solidFill>
              </a:rPr>
              <a:t>A[2]</a:t>
            </a:r>
            <a:endParaRPr lang="en-US" dirty="0">
              <a:solidFill>
                <a:srgbClr val="061922"/>
              </a:solidFill>
            </a:endParaRPr>
          </a:p>
        </p:txBody>
      </p:sp>
      <p:sp>
        <p:nvSpPr>
          <p:cNvPr id="17" name="TextBox 16"/>
          <p:cNvSpPr txBox="1"/>
          <p:nvPr/>
        </p:nvSpPr>
        <p:spPr>
          <a:xfrm>
            <a:off x="5862290" y="1460797"/>
            <a:ext cx="843501" cy="369332"/>
          </a:xfrm>
          <a:prstGeom prst="rect">
            <a:avLst/>
          </a:prstGeom>
          <a:noFill/>
        </p:spPr>
        <p:txBody>
          <a:bodyPr wrap="none" rtlCol="0">
            <a:spAutoFit/>
          </a:bodyPr>
          <a:lstStyle/>
          <a:p>
            <a:r>
              <a:rPr lang="en-US" dirty="0" smtClean="0">
                <a:solidFill>
                  <a:srgbClr val="061922"/>
                </a:solidFill>
              </a:rPr>
              <a:t>K=0..1</a:t>
            </a:r>
            <a:endParaRPr lang="en-US" dirty="0">
              <a:solidFill>
                <a:srgbClr val="061922"/>
              </a:solidFill>
            </a:endParaRPr>
          </a:p>
        </p:txBody>
      </p:sp>
      <p:sp>
        <p:nvSpPr>
          <p:cNvPr id="18" name="TextBox 17"/>
          <p:cNvSpPr txBox="1"/>
          <p:nvPr/>
        </p:nvSpPr>
        <p:spPr>
          <a:xfrm>
            <a:off x="6370290" y="2028413"/>
            <a:ext cx="942887" cy="369332"/>
          </a:xfrm>
          <a:prstGeom prst="rect">
            <a:avLst/>
          </a:prstGeom>
          <a:solidFill>
            <a:schemeClr val="accent2">
              <a:lumMod val="40000"/>
              <a:lumOff val="60000"/>
            </a:schemeClr>
          </a:solidFill>
        </p:spPr>
        <p:txBody>
          <a:bodyPr wrap="none" rtlCol="0">
            <a:spAutoFit/>
          </a:bodyPr>
          <a:lstStyle/>
          <a:p>
            <a:r>
              <a:rPr lang="en-US" dirty="0" err="1">
                <a:solidFill>
                  <a:srgbClr val="061922"/>
                </a:solidFill>
              </a:rPr>
              <a:t>Ld</a:t>
            </a:r>
            <a:r>
              <a:rPr lang="en-US" dirty="0">
                <a:solidFill>
                  <a:srgbClr val="061922"/>
                </a:solidFill>
              </a:rPr>
              <a:t> </a:t>
            </a:r>
            <a:r>
              <a:rPr lang="en-US" dirty="0" smtClean="0">
                <a:solidFill>
                  <a:srgbClr val="061922"/>
                </a:solidFill>
              </a:rPr>
              <a:t>C[1]</a:t>
            </a:r>
            <a:endParaRPr lang="en-US" dirty="0">
              <a:solidFill>
                <a:srgbClr val="061922"/>
              </a:solidFill>
            </a:endParaRPr>
          </a:p>
        </p:txBody>
      </p:sp>
      <p:sp>
        <p:nvSpPr>
          <p:cNvPr id="19" name="TextBox 18"/>
          <p:cNvSpPr txBox="1"/>
          <p:nvPr/>
        </p:nvSpPr>
        <p:spPr>
          <a:xfrm>
            <a:off x="6370290" y="2596029"/>
            <a:ext cx="939681" cy="369332"/>
          </a:xfrm>
          <a:prstGeom prst="rect">
            <a:avLst/>
          </a:prstGeom>
          <a:solidFill>
            <a:schemeClr val="accent5">
              <a:lumMod val="60000"/>
              <a:lumOff val="40000"/>
            </a:schemeClr>
          </a:solidFill>
        </p:spPr>
        <p:txBody>
          <a:bodyPr wrap="none" rtlCol="0">
            <a:spAutoFit/>
          </a:bodyPr>
          <a:lstStyle/>
          <a:p>
            <a:r>
              <a:rPr lang="en-US" dirty="0" err="1">
                <a:solidFill>
                  <a:srgbClr val="061922"/>
                </a:solidFill>
              </a:rPr>
              <a:t>Ld</a:t>
            </a:r>
            <a:r>
              <a:rPr lang="en-US" dirty="0">
                <a:solidFill>
                  <a:srgbClr val="061922"/>
                </a:solidFill>
              </a:rPr>
              <a:t> </a:t>
            </a:r>
            <a:r>
              <a:rPr lang="en-US" dirty="0" smtClean="0">
                <a:solidFill>
                  <a:srgbClr val="061922"/>
                </a:solidFill>
              </a:rPr>
              <a:t>B[1]</a:t>
            </a:r>
            <a:endParaRPr lang="en-US" dirty="0">
              <a:solidFill>
                <a:srgbClr val="061922"/>
              </a:solidFill>
            </a:endParaRPr>
          </a:p>
        </p:txBody>
      </p:sp>
      <p:sp>
        <p:nvSpPr>
          <p:cNvPr id="20" name="TextBox 19"/>
          <p:cNvSpPr txBox="1"/>
          <p:nvPr/>
        </p:nvSpPr>
        <p:spPr>
          <a:xfrm>
            <a:off x="6370290" y="3163645"/>
            <a:ext cx="1053494" cy="369332"/>
          </a:xfrm>
          <a:prstGeom prst="rect">
            <a:avLst/>
          </a:prstGeom>
          <a:solidFill>
            <a:srgbClr val="FF9999"/>
          </a:solidFill>
        </p:spPr>
        <p:txBody>
          <a:bodyPr wrap="square" rtlCol="0">
            <a:spAutoFit/>
          </a:bodyPr>
          <a:lstStyle/>
          <a:p>
            <a:r>
              <a:rPr lang="en-US" dirty="0">
                <a:solidFill>
                  <a:srgbClr val="061922"/>
                </a:solidFill>
              </a:rPr>
              <a:t>Add</a:t>
            </a:r>
          </a:p>
        </p:txBody>
      </p:sp>
      <p:sp>
        <p:nvSpPr>
          <p:cNvPr id="21" name="TextBox 20"/>
          <p:cNvSpPr txBox="1"/>
          <p:nvPr/>
        </p:nvSpPr>
        <p:spPr>
          <a:xfrm>
            <a:off x="6370290" y="3731261"/>
            <a:ext cx="902811" cy="369332"/>
          </a:xfrm>
          <a:prstGeom prst="rect">
            <a:avLst/>
          </a:prstGeom>
          <a:solidFill>
            <a:schemeClr val="accent6">
              <a:lumMod val="60000"/>
              <a:lumOff val="40000"/>
            </a:schemeClr>
          </a:solidFill>
        </p:spPr>
        <p:txBody>
          <a:bodyPr wrap="none" rtlCol="0">
            <a:spAutoFit/>
          </a:bodyPr>
          <a:lstStyle/>
          <a:p>
            <a:r>
              <a:rPr lang="en-US" dirty="0">
                <a:solidFill>
                  <a:srgbClr val="061922"/>
                </a:solidFill>
              </a:rPr>
              <a:t>St </a:t>
            </a:r>
            <a:r>
              <a:rPr lang="en-US" dirty="0" smtClean="0">
                <a:solidFill>
                  <a:srgbClr val="061922"/>
                </a:solidFill>
              </a:rPr>
              <a:t>A[1]</a:t>
            </a:r>
            <a:endParaRPr lang="en-US" dirty="0">
              <a:solidFill>
                <a:srgbClr val="061922"/>
              </a:solidFill>
            </a:endParaRPr>
          </a:p>
        </p:txBody>
      </p:sp>
      <p:sp>
        <p:nvSpPr>
          <p:cNvPr id="22" name="TextBox 21"/>
          <p:cNvSpPr txBox="1"/>
          <p:nvPr/>
        </p:nvSpPr>
        <p:spPr>
          <a:xfrm>
            <a:off x="7426550" y="2033673"/>
            <a:ext cx="942887" cy="369332"/>
          </a:xfrm>
          <a:prstGeom prst="rect">
            <a:avLst/>
          </a:prstGeom>
          <a:solidFill>
            <a:schemeClr val="accent2">
              <a:lumMod val="40000"/>
              <a:lumOff val="60000"/>
            </a:schemeClr>
          </a:solidFill>
        </p:spPr>
        <p:txBody>
          <a:bodyPr wrap="none" rtlCol="0">
            <a:spAutoFit/>
          </a:bodyPr>
          <a:lstStyle/>
          <a:p>
            <a:r>
              <a:rPr lang="en-US" dirty="0" err="1">
                <a:solidFill>
                  <a:srgbClr val="061922"/>
                </a:solidFill>
              </a:rPr>
              <a:t>Ld</a:t>
            </a:r>
            <a:r>
              <a:rPr lang="en-US" dirty="0">
                <a:solidFill>
                  <a:srgbClr val="061922"/>
                </a:solidFill>
              </a:rPr>
              <a:t> </a:t>
            </a:r>
            <a:r>
              <a:rPr lang="en-US" dirty="0" smtClean="0">
                <a:solidFill>
                  <a:srgbClr val="061922"/>
                </a:solidFill>
              </a:rPr>
              <a:t>C[2]</a:t>
            </a:r>
            <a:endParaRPr lang="en-US" dirty="0">
              <a:solidFill>
                <a:srgbClr val="061922"/>
              </a:solidFill>
            </a:endParaRPr>
          </a:p>
        </p:txBody>
      </p:sp>
      <p:sp>
        <p:nvSpPr>
          <p:cNvPr id="23" name="TextBox 22"/>
          <p:cNvSpPr txBox="1"/>
          <p:nvPr/>
        </p:nvSpPr>
        <p:spPr>
          <a:xfrm>
            <a:off x="7416040" y="2601289"/>
            <a:ext cx="939681" cy="369332"/>
          </a:xfrm>
          <a:prstGeom prst="rect">
            <a:avLst/>
          </a:prstGeom>
          <a:solidFill>
            <a:schemeClr val="accent5">
              <a:lumMod val="60000"/>
              <a:lumOff val="40000"/>
            </a:schemeClr>
          </a:solidFill>
        </p:spPr>
        <p:txBody>
          <a:bodyPr wrap="none" rtlCol="0">
            <a:spAutoFit/>
          </a:bodyPr>
          <a:lstStyle/>
          <a:p>
            <a:r>
              <a:rPr lang="en-US" dirty="0" err="1">
                <a:solidFill>
                  <a:srgbClr val="061922"/>
                </a:solidFill>
              </a:rPr>
              <a:t>Ld</a:t>
            </a:r>
            <a:r>
              <a:rPr lang="en-US" dirty="0">
                <a:solidFill>
                  <a:srgbClr val="061922"/>
                </a:solidFill>
              </a:rPr>
              <a:t> </a:t>
            </a:r>
            <a:r>
              <a:rPr lang="en-US" dirty="0" smtClean="0">
                <a:solidFill>
                  <a:srgbClr val="061922"/>
                </a:solidFill>
              </a:rPr>
              <a:t>B[2]</a:t>
            </a:r>
            <a:endParaRPr lang="en-US" dirty="0">
              <a:solidFill>
                <a:srgbClr val="061922"/>
              </a:solidFill>
            </a:endParaRPr>
          </a:p>
        </p:txBody>
      </p:sp>
      <p:sp>
        <p:nvSpPr>
          <p:cNvPr id="24" name="TextBox 23"/>
          <p:cNvSpPr txBox="1"/>
          <p:nvPr/>
        </p:nvSpPr>
        <p:spPr>
          <a:xfrm>
            <a:off x="7416040" y="3168905"/>
            <a:ext cx="1053494" cy="369332"/>
          </a:xfrm>
          <a:prstGeom prst="rect">
            <a:avLst/>
          </a:prstGeom>
          <a:solidFill>
            <a:srgbClr val="FF9999"/>
          </a:solidFill>
        </p:spPr>
        <p:txBody>
          <a:bodyPr wrap="square" rtlCol="0">
            <a:spAutoFit/>
          </a:bodyPr>
          <a:lstStyle/>
          <a:p>
            <a:r>
              <a:rPr lang="en-US" dirty="0">
                <a:solidFill>
                  <a:srgbClr val="061922"/>
                </a:solidFill>
              </a:rPr>
              <a:t>Add</a:t>
            </a:r>
          </a:p>
        </p:txBody>
      </p:sp>
      <p:sp>
        <p:nvSpPr>
          <p:cNvPr id="25" name="TextBox 24"/>
          <p:cNvSpPr txBox="1"/>
          <p:nvPr/>
        </p:nvSpPr>
        <p:spPr>
          <a:xfrm>
            <a:off x="7395020" y="3726011"/>
            <a:ext cx="902811" cy="369332"/>
          </a:xfrm>
          <a:prstGeom prst="rect">
            <a:avLst/>
          </a:prstGeom>
          <a:solidFill>
            <a:schemeClr val="accent6">
              <a:lumMod val="60000"/>
              <a:lumOff val="40000"/>
            </a:schemeClr>
          </a:solidFill>
        </p:spPr>
        <p:txBody>
          <a:bodyPr wrap="none" rtlCol="0">
            <a:spAutoFit/>
          </a:bodyPr>
          <a:lstStyle/>
          <a:p>
            <a:r>
              <a:rPr lang="en-US" dirty="0">
                <a:solidFill>
                  <a:srgbClr val="061922"/>
                </a:solidFill>
              </a:rPr>
              <a:t>St </a:t>
            </a:r>
            <a:r>
              <a:rPr lang="en-US" dirty="0" smtClean="0">
                <a:solidFill>
                  <a:srgbClr val="061922"/>
                </a:solidFill>
              </a:rPr>
              <a:t>A[2]</a:t>
            </a:r>
            <a:endParaRPr lang="en-US" dirty="0">
              <a:solidFill>
                <a:srgbClr val="061922"/>
              </a:solidFill>
            </a:endParaRPr>
          </a:p>
        </p:txBody>
      </p:sp>
      <p:sp>
        <p:nvSpPr>
          <p:cNvPr id="26" name="TextBox 25"/>
          <p:cNvSpPr txBox="1"/>
          <p:nvPr/>
        </p:nvSpPr>
        <p:spPr>
          <a:xfrm>
            <a:off x="2390697" y="4336093"/>
            <a:ext cx="1523174" cy="369332"/>
          </a:xfrm>
          <a:prstGeom prst="rect">
            <a:avLst/>
          </a:prstGeom>
          <a:noFill/>
        </p:spPr>
        <p:txBody>
          <a:bodyPr wrap="none" rtlCol="0">
            <a:spAutoFit/>
          </a:bodyPr>
          <a:lstStyle/>
          <a:p>
            <a:r>
              <a:rPr lang="en-US" dirty="0">
                <a:solidFill>
                  <a:srgbClr val="061922"/>
                </a:solidFill>
              </a:rPr>
              <a:t>Scalar code</a:t>
            </a:r>
          </a:p>
        </p:txBody>
      </p:sp>
      <p:sp>
        <p:nvSpPr>
          <p:cNvPr id="27" name="TextBox 26"/>
          <p:cNvSpPr txBox="1"/>
          <p:nvPr/>
        </p:nvSpPr>
        <p:spPr>
          <a:xfrm>
            <a:off x="6673527" y="4336093"/>
            <a:ext cx="1540743" cy="369332"/>
          </a:xfrm>
          <a:prstGeom prst="rect">
            <a:avLst/>
          </a:prstGeom>
          <a:noFill/>
        </p:spPr>
        <p:txBody>
          <a:bodyPr wrap="none" rtlCol="0">
            <a:spAutoFit/>
          </a:bodyPr>
          <a:lstStyle/>
          <a:p>
            <a:r>
              <a:rPr lang="en-US" dirty="0">
                <a:solidFill>
                  <a:srgbClr val="061922"/>
                </a:solidFill>
              </a:rPr>
              <a:t>Vector code</a:t>
            </a:r>
          </a:p>
        </p:txBody>
      </p:sp>
      <p:cxnSp>
        <p:nvCxnSpPr>
          <p:cNvPr id="28" name="Straight Arrow Connector 27"/>
          <p:cNvCxnSpPr>
            <a:stCxn id="11" idx="3"/>
          </p:cNvCxnSpPr>
          <p:nvPr/>
        </p:nvCxnSpPr>
        <p:spPr>
          <a:xfrm flipV="1">
            <a:off x="2611911" y="2403005"/>
            <a:ext cx="826089" cy="160225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2162168" y="3413539"/>
            <a:ext cx="5235967" cy="1021556"/>
          </a:xfrm>
          <a:prstGeom prst="roundRect">
            <a:avLst/>
          </a:prstGeom>
          <a:solidFill>
            <a:schemeClr val="accent1"/>
          </a:solidFill>
          <a:ln>
            <a:solidFill>
              <a:schemeClr val="accent1"/>
            </a:solidFill>
          </a:ln>
        </p:spPr>
        <p:txBody>
          <a:bodyPr wrap="square" rtlCol="0">
            <a:spAutoFit/>
          </a:bodyPr>
          <a:lstStyle/>
          <a:p>
            <a:pPr algn="ctr"/>
            <a:r>
              <a:rPr lang="en-US" dirty="0">
                <a:solidFill>
                  <a:srgbClr val="FFFFFF"/>
                </a:solidFill>
              </a:rPr>
              <a:t>Vector code generation was </a:t>
            </a:r>
            <a:r>
              <a:rPr lang="en-US" dirty="0" smtClean="0">
                <a:solidFill>
                  <a:srgbClr val="FFFFFF"/>
                </a:solidFill>
              </a:rPr>
              <a:t>straightforward.</a:t>
            </a:r>
            <a:endParaRPr lang="en-US" dirty="0">
              <a:solidFill>
                <a:srgbClr val="FFFFFF"/>
              </a:solidFill>
            </a:endParaRPr>
          </a:p>
          <a:p>
            <a:pPr algn="ctr"/>
            <a:r>
              <a:rPr lang="en-US" dirty="0">
                <a:solidFill>
                  <a:srgbClr val="FFFFFF"/>
                </a:solidFill>
              </a:rPr>
              <a:t>Emphasis on </a:t>
            </a:r>
            <a:r>
              <a:rPr lang="en-US" dirty="0" smtClean="0">
                <a:solidFill>
                  <a:srgbClr val="FFFFFF"/>
                </a:solidFill>
              </a:rPr>
              <a:t>analysis, disambiguation,</a:t>
            </a:r>
            <a:br>
              <a:rPr lang="en-US" dirty="0" smtClean="0">
                <a:solidFill>
                  <a:srgbClr val="FFFFFF"/>
                </a:solidFill>
              </a:rPr>
            </a:br>
            <a:r>
              <a:rPr lang="en-US" dirty="0" smtClean="0">
                <a:solidFill>
                  <a:srgbClr val="FFFFFF"/>
                </a:solidFill>
              </a:rPr>
              <a:t>IF-conversion, vector math lib, etc. </a:t>
            </a:r>
            <a:endParaRPr lang="en-US" dirty="0">
              <a:solidFill>
                <a:srgbClr val="FFFFFF"/>
              </a:solidFill>
            </a:endParaRPr>
          </a:p>
        </p:txBody>
      </p:sp>
    </p:spTree>
    <p:extLst>
      <p:ext uri="{BB962C8B-B14F-4D97-AF65-F5344CB8AC3E}">
        <p14:creationId xmlns:p14="http://schemas.microsoft.com/office/powerpoint/2010/main" val="1630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11</a:t>
            </a:fld>
            <a:endParaRPr lang="en-US" dirty="0"/>
          </a:p>
        </p:txBody>
      </p:sp>
      <p:sp>
        <p:nvSpPr>
          <p:cNvPr id="4" name="Title 3"/>
          <p:cNvSpPr>
            <a:spLocks noGrp="1"/>
          </p:cNvSpPr>
          <p:nvPr>
            <p:ph type="title"/>
          </p:nvPr>
        </p:nvSpPr>
        <p:spPr/>
        <p:txBody>
          <a:bodyPr/>
          <a:lstStyle/>
          <a:p>
            <a:r>
              <a:rPr lang="en-US" dirty="0" smtClean="0"/>
              <a:t>Need to </a:t>
            </a:r>
            <a:r>
              <a:rPr lang="en-US" dirty="0" err="1" smtClean="0"/>
              <a:t>Vectorize</a:t>
            </a:r>
            <a:r>
              <a:rPr lang="en-US" dirty="0" smtClean="0"/>
              <a:t> More w/ Longer Vector</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1669705247"/>
              </p:ext>
            </p:extLst>
          </p:nvPr>
        </p:nvGraphicFramePr>
        <p:xfrm>
          <a:off x="1381080" y="1310800"/>
          <a:ext cx="6837453" cy="353134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112176" y="878563"/>
            <a:ext cx="3697487" cy="369332"/>
          </a:xfrm>
          <a:prstGeom prst="rect">
            <a:avLst/>
          </a:prstGeom>
          <a:noFill/>
        </p:spPr>
        <p:txBody>
          <a:bodyPr wrap="none" rtlCol="0">
            <a:spAutoFit/>
          </a:bodyPr>
          <a:lstStyle/>
          <a:p>
            <a:r>
              <a:rPr lang="en-US" dirty="0" smtClean="0"/>
              <a:t>Projected Speedup for Perfect Scaling</a:t>
            </a:r>
            <a:endParaRPr lang="en-US" dirty="0"/>
          </a:p>
        </p:txBody>
      </p:sp>
    </p:spTree>
    <p:extLst>
      <p:ext uri="{BB962C8B-B14F-4D97-AF65-F5344CB8AC3E}">
        <p14:creationId xmlns:p14="http://schemas.microsoft.com/office/powerpoint/2010/main" val="115410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12</a:t>
            </a:fld>
            <a:endParaRPr lang="en-US" dirty="0"/>
          </a:p>
        </p:txBody>
      </p:sp>
      <p:sp>
        <p:nvSpPr>
          <p:cNvPr id="4" name="Title 3"/>
          <p:cNvSpPr>
            <a:spLocks noGrp="1"/>
          </p:cNvSpPr>
          <p:nvPr>
            <p:ph type="title"/>
          </p:nvPr>
        </p:nvSpPr>
        <p:spPr/>
        <p:txBody>
          <a:bodyPr/>
          <a:lstStyle/>
          <a:p>
            <a:r>
              <a:rPr lang="en-US" dirty="0" smtClean="0"/>
              <a:t>Vectorization Today</a:t>
            </a:r>
            <a:endParaRPr lang="en-US" dirty="0"/>
          </a:p>
        </p:txBody>
      </p:sp>
      <p:sp>
        <p:nvSpPr>
          <p:cNvPr id="5" name="TextBox 4"/>
          <p:cNvSpPr txBox="1"/>
          <p:nvPr/>
        </p:nvSpPr>
        <p:spPr>
          <a:xfrm>
            <a:off x="365534" y="851210"/>
            <a:ext cx="3057878" cy="3754874"/>
          </a:xfrm>
          <a:prstGeom prst="rect">
            <a:avLst/>
          </a:prstGeom>
          <a:noFill/>
        </p:spPr>
        <p:txBody>
          <a:bodyPr wrap="square" rtlCol="0">
            <a:spAutoFit/>
          </a:bodyPr>
          <a:lstStyle/>
          <a:p>
            <a:r>
              <a:rPr lang="en-US" sz="1400" dirty="0">
                <a:solidFill>
                  <a:srgbClr val="993300"/>
                </a:solidFill>
              </a:rPr>
              <a:t>#pragma </a:t>
            </a:r>
            <a:r>
              <a:rPr lang="en-US" sz="1400" dirty="0" err="1">
                <a:solidFill>
                  <a:srgbClr val="993300"/>
                </a:solidFill>
              </a:rPr>
              <a:t>omp</a:t>
            </a:r>
            <a:r>
              <a:rPr lang="en-US" sz="1400" dirty="0">
                <a:solidFill>
                  <a:srgbClr val="993300"/>
                </a:solidFill>
              </a:rPr>
              <a:t> </a:t>
            </a:r>
            <a:r>
              <a:rPr lang="en-US" sz="1400" dirty="0" err="1">
                <a:solidFill>
                  <a:srgbClr val="993300"/>
                </a:solidFill>
              </a:rPr>
              <a:t>simd</a:t>
            </a:r>
            <a:r>
              <a:rPr lang="en-US" sz="1400" dirty="0">
                <a:solidFill>
                  <a:srgbClr val="993300"/>
                </a:solidFill>
              </a:rPr>
              <a:t> reduction(+:….)</a:t>
            </a:r>
          </a:p>
          <a:p>
            <a:r>
              <a:rPr lang="en-US" sz="1600" dirty="0">
                <a:solidFill>
                  <a:srgbClr val="061922"/>
                </a:solidFill>
              </a:rPr>
              <a:t>for(p=0; p&lt;N; p++) {</a:t>
            </a:r>
          </a:p>
          <a:p>
            <a:r>
              <a:rPr lang="en-US" sz="1600" dirty="0">
                <a:solidFill>
                  <a:srgbClr val="061922"/>
                </a:solidFill>
              </a:rPr>
              <a:t>   </a:t>
            </a:r>
            <a:r>
              <a:rPr lang="en-US" sz="1600" dirty="0">
                <a:solidFill>
                  <a:srgbClr val="00AEEF"/>
                </a:solidFill>
              </a:rPr>
              <a:t>// Blue work</a:t>
            </a:r>
          </a:p>
          <a:p>
            <a:r>
              <a:rPr lang="en-US" sz="1600" dirty="0">
                <a:solidFill>
                  <a:srgbClr val="061922"/>
                </a:solidFill>
              </a:rPr>
              <a:t>   </a:t>
            </a:r>
            <a:r>
              <a:rPr lang="en-US" sz="1600" dirty="0">
                <a:solidFill>
                  <a:srgbClr val="993300"/>
                </a:solidFill>
              </a:rPr>
              <a:t>if</a:t>
            </a:r>
            <a:r>
              <a:rPr lang="en-US" sz="1600" dirty="0">
                <a:solidFill>
                  <a:srgbClr val="061922"/>
                </a:solidFill>
              </a:rPr>
              <a:t>(…) {</a:t>
            </a:r>
          </a:p>
          <a:p>
            <a:r>
              <a:rPr lang="en-US" sz="1600" dirty="0">
                <a:solidFill>
                  <a:srgbClr val="061922"/>
                </a:solidFill>
              </a:rPr>
              <a:t>        </a:t>
            </a:r>
            <a:r>
              <a:rPr lang="en-US" sz="1600" dirty="0">
                <a:solidFill>
                  <a:srgbClr val="A6CE39"/>
                </a:solidFill>
              </a:rPr>
              <a:t>// Green work</a:t>
            </a:r>
          </a:p>
          <a:p>
            <a:r>
              <a:rPr lang="en-US" sz="1600" dirty="0">
                <a:solidFill>
                  <a:srgbClr val="061922"/>
                </a:solidFill>
              </a:rPr>
              <a:t>   } </a:t>
            </a:r>
            <a:r>
              <a:rPr lang="en-US" sz="1600" dirty="0">
                <a:solidFill>
                  <a:srgbClr val="993300"/>
                </a:solidFill>
              </a:rPr>
              <a:t>else</a:t>
            </a:r>
            <a:r>
              <a:rPr lang="en-US" sz="1600" dirty="0">
                <a:solidFill>
                  <a:srgbClr val="061922"/>
                </a:solidFill>
              </a:rPr>
              <a:t> {</a:t>
            </a:r>
          </a:p>
          <a:p>
            <a:r>
              <a:rPr lang="en-US" sz="1600" dirty="0">
                <a:solidFill>
                  <a:srgbClr val="061922"/>
                </a:solidFill>
              </a:rPr>
              <a:t>       </a:t>
            </a:r>
            <a:r>
              <a:rPr lang="en-US" sz="1600" dirty="0">
                <a:solidFill>
                  <a:srgbClr val="FF0000"/>
                </a:solidFill>
              </a:rPr>
              <a:t>// Red work</a:t>
            </a:r>
          </a:p>
          <a:p>
            <a:r>
              <a:rPr lang="en-US" sz="1600" dirty="0">
                <a:solidFill>
                  <a:srgbClr val="061922"/>
                </a:solidFill>
              </a:rPr>
              <a:t>   }</a:t>
            </a:r>
          </a:p>
          <a:p>
            <a:r>
              <a:rPr lang="en-US" sz="1600" dirty="0">
                <a:solidFill>
                  <a:srgbClr val="FF0000"/>
                </a:solidFill>
              </a:rPr>
              <a:t>   </a:t>
            </a:r>
            <a:r>
              <a:rPr lang="en-US" sz="1600" dirty="0">
                <a:solidFill>
                  <a:srgbClr val="993300"/>
                </a:solidFill>
              </a:rPr>
              <a:t>while</a:t>
            </a:r>
            <a:r>
              <a:rPr lang="en-US" sz="1600" dirty="0">
                <a:solidFill>
                  <a:srgbClr val="061922"/>
                </a:solidFill>
              </a:rPr>
              <a:t>(…) {</a:t>
            </a:r>
          </a:p>
          <a:p>
            <a:r>
              <a:rPr lang="en-US" sz="1600" dirty="0">
                <a:solidFill>
                  <a:srgbClr val="061922"/>
                </a:solidFill>
              </a:rPr>
              <a:t>       </a:t>
            </a:r>
            <a:r>
              <a:rPr lang="en-US" sz="1600" dirty="0">
                <a:solidFill>
                  <a:srgbClr val="FDB813">
                    <a:lumMod val="60000"/>
                    <a:lumOff val="40000"/>
                  </a:srgbClr>
                </a:solidFill>
              </a:rPr>
              <a:t>// Gold work</a:t>
            </a:r>
          </a:p>
          <a:p>
            <a:r>
              <a:rPr lang="en-US" sz="1600" dirty="0">
                <a:solidFill>
                  <a:srgbClr val="061922"/>
                </a:solidFill>
              </a:rPr>
              <a:t>       </a:t>
            </a:r>
            <a:r>
              <a:rPr lang="en-US" sz="1600" dirty="0">
                <a:solidFill>
                  <a:srgbClr val="7030A0"/>
                </a:solidFill>
              </a:rPr>
              <a:t>// Purple work</a:t>
            </a:r>
          </a:p>
          <a:p>
            <a:r>
              <a:rPr lang="en-US" sz="1600" dirty="0">
                <a:solidFill>
                  <a:srgbClr val="061922"/>
                </a:solidFill>
              </a:rPr>
              <a:t>   }</a:t>
            </a:r>
          </a:p>
          <a:p>
            <a:r>
              <a:rPr lang="en-US" sz="1600" dirty="0">
                <a:solidFill>
                  <a:srgbClr val="061922"/>
                </a:solidFill>
              </a:rPr>
              <a:t>   </a:t>
            </a:r>
            <a:r>
              <a:rPr lang="en-US" sz="1600" dirty="0">
                <a:solidFill>
                  <a:srgbClr val="939598"/>
                </a:solidFill>
              </a:rPr>
              <a:t>y =</a:t>
            </a:r>
            <a:r>
              <a:rPr lang="en-US" sz="1600" dirty="0">
                <a:solidFill>
                  <a:srgbClr val="061922"/>
                </a:solidFill>
              </a:rPr>
              <a:t> </a:t>
            </a:r>
            <a:r>
              <a:rPr lang="en-US" sz="1600" dirty="0">
                <a:solidFill>
                  <a:srgbClr val="939598"/>
                </a:solidFill>
              </a:rPr>
              <a:t>foo (x)</a:t>
            </a:r>
            <a:r>
              <a:rPr lang="en-US" sz="1600" dirty="0">
                <a:solidFill>
                  <a:srgbClr val="061922"/>
                </a:solidFill>
              </a:rPr>
              <a:t>;</a:t>
            </a:r>
          </a:p>
          <a:p>
            <a:r>
              <a:rPr lang="en-US" sz="1600" dirty="0">
                <a:solidFill>
                  <a:srgbClr val="061922"/>
                </a:solidFill>
              </a:rPr>
              <a:t>   </a:t>
            </a:r>
            <a:r>
              <a:rPr lang="en-US" sz="1600" dirty="0">
                <a:solidFill>
                  <a:srgbClr val="FF33CC"/>
                </a:solidFill>
              </a:rPr>
              <a:t>Pink work</a:t>
            </a:r>
            <a:endParaRPr lang="en-US" sz="1600" dirty="0">
              <a:solidFill>
                <a:srgbClr val="061922"/>
              </a:solidFill>
            </a:endParaRPr>
          </a:p>
          <a:p>
            <a:r>
              <a:rPr lang="en-US" sz="1600" dirty="0">
                <a:solidFill>
                  <a:srgbClr val="061922"/>
                </a:solidFill>
              </a:rPr>
              <a:t>}</a:t>
            </a:r>
          </a:p>
        </p:txBody>
      </p:sp>
      <p:sp>
        <p:nvSpPr>
          <p:cNvPr id="6" name="TextBox 5"/>
          <p:cNvSpPr txBox="1"/>
          <p:nvPr/>
        </p:nvSpPr>
        <p:spPr>
          <a:xfrm>
            <a:off x="4582680" y="701085"/>
            <a:ext cx="558166" cy="307777"/>
          </a:xfrm>
          <a:prstGeom prst="rect">
            <a:avLst/>
          </a:prstGeom>
          <a:noFill/>
        </p:spPr>
        <p:txBody>
          <a:bodyPr wrap="none" rtlCol="0">
            <a:spAutoFit/>
          </a:bodyPr>
          <a:lstStyle/>
          <a:p>
            <a:r>
              <a:rPr lang="en-US" sz="1400" dirty="0">
                <a:solidFill>
                  <a:srgbClr val="061922"/>
                </a:solidFill>
              </a:rPr>
              <a:t>p=0</a:t>
            </a:r>
          </a:p>
        </p:txBody>
      </p:sp>
      <p:sp>
        <p:nvSpPr>
          <p:cNvPr id="7" name="Rectangle 6"/>
          <p:cNvSpPr/>
          <p:nvPr/>
        </p:nvSpPr>
        <p:spPr>
          <a:xfrm>
            <a:off x="4699419" y="960957"/>
            <a:ext cx="210207" cy="168166"/>
          </a:xfrm>
          <a:prstGeom prst="rect">
            <a:avLst/>
          </a:prstGeom>
          <a:solidFill>
            <a:schemeClr val="accent2"/>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8" name="Rectangle 7"/>
          <p:cNvSpPr/>
          <p:nvPr/>
        </p:nvSpPr>
        <p:spPr>
          <a:xfrm>
            <a:off x="4330999" y="1465450"/>
            <a:ext cx="210207" cy="168166"/>
          </a:xfrm>
          <a:prstGeom prst="rect">
            <a:avLst/>
          </a:prstGeom>
          <a:solidFill>
            <a:schemeClr val="accent6"/>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9" name="Rectangle 8"/>
          <p:cNvSpPr/>
          <p:nvPr/>
        </p:nvSpPr>
        <p:spPr>
          <a:xfrm>
            <a:off x="4715186" y="2232709"/>
            <a:ext cx="210207" cy="168166"/>
          </a:xfrm>
          <a:prstGeom prst="rect">
            <a:avLst/>
          </a:prstGeom>
          <a:solidFill>
            <a:schemeClr val="accent4"/>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10" name="Rectangle 9"/>
          <p:cNvSpPr/>
          <p:nvPr/>
        </p:nvSpPr>
        <p:spPr>
          <a:xfrm>
            <a:off x="4714644" y="2672563"/>
            <a:ext cx="210207" cy="168166"/>
          </a:xfrm>
          <a:prstGeom prst="rect">
            <a:avLst/>
          </a:prstGeom>
          <a:solidFill>
            <a:srgbClr val="7030A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11" name="Freeform 10"/>
          <p:cNvSpPr/>
          <p:nvPr/>
        </p:nvSpPr>
        <p:spPr>
          <a:xfrm>
            <a:off x="4287189" y="2096075"/>
            <a:ext cx="496855" cy="987972"/>
          </a:xfrm>
          <a:custGeom>
            <a:avLst/>
            <a:gdLst>
              <a:gd name="connsiteX0" fmla="*/ 475834 w 496855"/>
              <a:gd name="connsiteY0" fmla="*/ 777765 h 987972"/>
              <a:gd name="connsiteX1" fmla="*/ 444303 w 496855"/>
              <a:gd name="connsiteY1" fmla="*/ 914400 h 987972"/>
              <a:gd name="connsiteX2" fmla="*/ 412772 w 496855"/>
              <a:gd name="connsiteY2" fmla="*/ 945931 h 987972"/>
              <a:gd name="connsiteX3" fmla="*/ 349710 w 496855"/>
              <a:gd name="connsiteY3" fmla="*/ 987972 h 987972"/>
              <a:gd name="connsiteX4" fmla="*/ 139503 w 496855"/>
              <a:gd name="connsiteY4" fmla="*/ 977462 h 987972"/>
              <a:gd name="connsiteX5" fmla="*/ 107972 w 496855"/>
              <a:gd name="connsiteY5" fmla="*/ 966952 h 987972"/>
              <a:gd name="connsiteX6" fmla="*/ 76441 w 496855"/>
              <a:gd name="connsiteY6" fmla="*/ 945931 h 987972"/>
              <a:gd name="connsiteX7" fmla="*/ 34400 w 496855"/>
              <a:gd name="connsiteY7" fmla="*/ 819807 h 987972"/>
              <a:gd name="connsiteX8" fmla="*/ 23890 w 496855"/>
              <a:gd name="connsiteY8" fmla="*/ 756745 h 987972"/>
              <a:gd name="connsiteX9" fmla="*/ 13379 w 496855"/>
              <a:gd name="connsiteY9" fmla="*/ 725214 h 987972"/>
              <a:gd name="connsiteX10" fmla="*/ 13379 w 496855"/>
              <a:gd name="connsiteY10" fmla="*/ 210207 h 987972"/>
              <a:gd name="connsiteX11" fmla="*/ 34400 w 496855"/>
              <a:gd name="connsiteY11" fmla="*/ 147145 h 987972"/>
              <a:gd name="connsiteX12" fmla="*/ 65931 w 496855"/>
              <a:gd name="connsiteY12" fmla="*/ 84083 h 987972"/>
              <a:gd name="connsiteX13" fmla="*/ 76441 w 496855"/>
              <a:gd name="connsiteY13" fmla="*/ 52552 h 987972"/>
              <a:gd name="connsiteX14" fmla="*/ 107972 w 496855"/>
              <a:gd name="connsiteY14" fmla="*/ 42041 h 987972"/>
              <a:gd name="connsiteX15" fmla="*/ 139503 w 496855"/>
              <a:gd name="connsiteY15" fmla="*/ 21021 h 987972"/>
              <a:gd name="connsiteX16" fmla="*/ 202565 w 496855"/>
              <a:gd name="connsiteY16" fmla="*/ 0 h 987972"/>
              <a:gd name="connsiteX17" fmla="*/ 381241 w 496855"/>
              <a:gd name="connsiteY17" fmla="*/ 10510 h 987972"/>
              <a:gd name="connsiteX18" fmla="*/ 412772 w 496855"/>
              <a:gd name="connsiteY18" fmla="*/ 21021 h 987972"/>
              <a:gd name="connsiteX19" fmla="*/ 433793 w 496855"/>
              <a:gd name="connsiteY19" fmla="*/ 52552 h 987972"/>
              <a:gd name="connsiteX20" fmla="*/ 465324 w 496855"/>
              <a:gd name="connsiteY20" fmla="*/ 84083 h 987972"/>
              <a:gd name="connsiteX21" fmla="*/ 496855 w 496855"/>
              <a:gd name="connsiteY21" fmla="*/ 136634 h 98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6855" h="987972">
                <a:moveTo>
                  <a:pt x="475834" y="777765"/>
                </a:moveTo>
                <a:cubicBezTo>
                  <a:pt x="462191" y="873273"/>
                  <a:pt x="473158" y="827836"/>
                  <a:pt x="444303" y="914400"/>
                </a:cubicBezTo>
                <a:cubicBezTo>
                  <a:pt x="439603" y="928501"/>
                  <a:pt x="424505" y="936806"/>
                  <a:pt x="412772" y="945931"/>
                </a:cubicBezTo>
                <a:cubicBezTo>
                  <a:pt x="392830" y="961441"/>
                  <a:pt x="349710" y="987972"/>
                  <a:pt x="349710" y="987972"/>
                </a:cubicBezTo>
                <a:cubicBezTo>
                  <a:pt x="279641" y="984469"/>
                  <a:pt x="209396" y="983539"/>
                  <a:pt x="139503" y="977462"/>
                </a:cubicBezTo>
                <a:cubicBezTo>
                  <a:pt x="128466" y="976502"/>
                  <a:pt x="117881" y="971907"/>
                  <a:pt x="107972" y="966952"/>
                </a:cubicBezTo>
                <a:cubicBezTo>
                  <a:pt x="96674" y="961303"/>
                  <a:pt x="86951" y="952938"/>
                  <a:pt x="76441" y="945931"/>
                </a:cubicBezTo>
                <a:lnTo>
                  <a:pt x="34400" y="819807"/>
                </a:lnTo>
                <a:cubicBezTo>
                  <a:pt x="27661" y="799590"/>
                  <a:pt x="28513" y="777548"/>
                  <a:pt x="23890" y="756745"/>
                </a:cubicBezTo>
                <a:cubicBezTo>
                  <a:pt x="21487" y="745930"/>
                  <a:pt x="16883" y="735724"/>
                  <a:pt x="13379" y="725214"/>
                </a:cubicBezTo>
                <a:cubicBezTo>
                  <a:pt x="-1170" y="506967"/>
                  <a:pt x="-7475" y="488262"/>
                  <a:pt x="13379" y="210207"/>
                </a:cubicBezTo>
                <a:cubicBezTo>
                  <a:pt x="15036" y="188111"/>
                  <a:pt x="27393" y="168166"/>
                  <a:pt x="34400" y="147145"/>
                </a:cubicBezTo>
                <a:cubicBezTo>
                  <a:pt x="48905" y="103629"/>
                  <a:pt x="38763" y="124834"/>
                  <a:pt x="65931" y="84083"/>
                </a:cubicBezTo>
                <a:cubicBezTo>
                  <a:pt x="69434" y="73573"/>
                  <a:pt x="68607" y="60386"/>
                  <a:pt x="76441" y="52552"/>
                </a:cubicBezTo>
                <a:cubicBezTo>
                  <a:pt x="84275" y="44718"/>
                  <a:pt x="98063" y="46996"/>
                  <a:pt x="107972" y="42041"/>
                </a:cubicBezTo>
                <a:cubicBezTo>
                  <a:pt x="119270" y="36392"/>
                  <a:pt x="127960" y="26151"/>
                  <a:pt x="139503" y="21021"/>
                </a:cubicBezTo>
                <a:cubicBezTo>
                  <a:pt x="159751" y="12022"/>
                  <a:pt x="202565" y="0"/>
                  <a:pt x="202565" y="0"/>
                </a:cubicBezTo>
                <a:cubicBezTo>
                  <a:pt x="262124" y="3503"/>
                  <a:pt x="321875" y="4573"/>
                  <a:pt x="381241" y="10510"/>
                </a:cubicBezTo>
                <a:cubicBezTo>
                  <a:pt x="392265" y="11612"/>
                  <a:pt x="404121" y="14100"/>
                  <a:pt x="412772" y="21021"/>
                </a:cubicBezTo>
                <a:cubicBezTo>
                  <a:pt x="422636" y="28912"/>
                  <a:pt x="425706" y="42848"/>
                  <a:pt x="433793" y="52552"/>
                </a:cubicBezTo>
                <a:cubicBezTo>
                  <a:pt x="443309" y="63971"/>
                  <a:pt x="454814" y="73573"/>
                  <a:pt x="465324" y="84083"/>
                </a:cubicBezTo>
                <a:cubicBezTo>
                  <a:pt x="478967" y="125015"/>
                  <a:pt x="468000" y="107780"/>
                  <a:pt x="496855" y="136634"/>
                </a:cubicBezTo>
              </a:path>
            </a:pathLst>
          </a:custGeom>
          <a:noFill/>
          <a:ln w="19050" cap="flat" cmpd="sng" algn="ctr">
            <a:solidFill>
              <a:schemeClr val="tx1"/>
            </a:solidFill>
            <a:prstDash val="solid"/>
            <a:round/>
            <a:headEnd type="none" w="sm" len="sm"/>
            <a:tailEnd type="stealth" w="lg" len="lg"/>
          </a:ln>
          <a:effectLst/>
        </p:spPr>
        <p:txBody>
          <a:bodyPr rtlCol="0" anchor="ctr"/>
          <a:lstStyle/>
          <a:p>
            <a:pPr algn="ctr"/>
            <a:endParaRPr lang="en-US" dirty="0">
              <a:solidFill>
                <a:srgbClr val="061922"/>
              </a:solidFill>
            </a:endParaRPr>
          </a:p>
        </p:txBody>
      </p:sp>
      <p:cxnSp>
        <p:nvCxnSpPr>
          <p:cNvPr id="12" name="Straight Arrow Connector 11"/>
          <p:cNvCxnSpPr>
            <a:stCxn id="7" idx="2"/>
            <a:endCxn id="8" idx="0"/>
          </p:cNvCxnSpPr>
          <p:nvPr/>
        </p:nvCxnSpPr>
        <p:spPr>
          <a:xfrm flipH="1">
            <a:off x="4436103" y="1129123"/>
            <a:ext cx="368420" cy="33632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83973" y="1680903"/>
            <a:ext cx="388867" cy="55180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10" idx="0"/>
          </p:cNvCxnSpPr>
          <p:nvPr/>
        </p:nvCxnSpPr>
        <p:spPr>
          <a:xfrm flipH="1">
            <a:off x="4819748" y="2400875"/>
            <a:ext cx="542" cy="27168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95773" y="2448181"/>
            <a:ext cx="332142" cy="369332"/>
          </a:xfrm>
          <a:prstGeom prst="rect">
            <a:avLst/>
          </a:prstGeom>
          <a:noFill/>
        </p:spPr>
        <p:txBody>
          <a:bodyPr wrap="none" rtlCol="0">
            <a:spAutoFit/>
          </a:bodyPr>
          <a:lstStyle/>
          <a:p>
            <a:r>
              <a:rPr lang="en-US" dirty="0">
                <a:solidFill>
                  <a:srgbClr val="061922"/>
                </a:solidFill>
              </a:rPr>
              <a:t>2</a:t>
            </a:r>
          </a:p>
        </p:txBody>
      </p:sp>
      <p:sp>
        <p:nvSpPr>
          <p:cNvPr id="16" name="TextBox 15"/>
          <p:cNvSpPr txBox="1"/>
          <p:nvPr/>
        </p:nvSpPr>
        <p:spPr>
          <a:xfrm>
            <a:off x="6938659" y="2227459"/>
            <a:ext cx="1079589" cy="415498"/>
          </a:xfrm>
          <a:prstGeom prst="rect">
            <a:avLst/>
          </a:prstGeom>
          <a:noFill/>
        </p:spPr>
        <p:txBody>
          <a:bodyPr wrap="square" rtlCol="0">
            <a:spAutoFit/>
          </a:bodyPr>
          <a:lstStyle/>
          <a:p>
            <a:r>
              <a:rPr lang="en-US" sz="1050" dirty="0">
                <a:solidFill>
                  <a:srgbClr val="061922"/>
                </a:solidFill>
              </a:rPr>
              <a:t>Are all</a:t>
            </a:r>
          </a:p>
          <a:p>
            <a:r>
              <a:rPr lang="en-US" sz="1050" dirty="0">
                <a:solidFill>
                  <a:srgbClr val="061922"/>
                </a:solidFill>
              </a:rPr>
              <a:t>lanes done?</a:t>
            </a:r>
          </a:p>
        </p:txBody>
      </p:sp>
      <p:grpSp>
        <p:nvGrpSpPr>
          <p:cNvPr id="17" name="Group 16"/>
          <p:cNvGrpSpPr/>
          <p:nvPr/>
        </p:nvGrpSpPr>
        <p:grpSpPr>
          <a:xfrm>
            <a:off x="3808288" y="2846561"/>
            <a:ext cx="1148231" cy="1718277"/>
            <a:chOff x="2114287" y="3031231"/>
            <a:chExt cx="1148231" cy="1718277"/>
          </a:xfrm>
        </p:grpSpPr>
        <p:cxnSp>
          <p:nvCxnSpPr>
            <p:cNvPr id="18" name="Straight Arrow Connector 17"/>
            <p:cNvCxnSpPr/>
            <p:nvPr/>
          </p:nvCxnSpPr>
          <p:spPr>
            <a:xfrm>
              <a:off x="3192180" y="3031231"/>
              <a:ext cx="1243" cy="51400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052311" y="3548843"/>
              <a:ext cx="210207" cy="168166"/>
            </a:xfrm>
            <a:prstGeom prst="rect">
              <a:avLst/>
            </a:prstGeom>
            <a:solidFill>
              <a:schemeClr val="bg2"/>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20" name="Rectangle 19"/>
            <p:cNvSpPr/>
            <p:nvPr/>
          </p:nvSpPr>
          <p:spPr>
            <a:xfrm>
              <a:off x="2114287" y="3383782"/>
              <a:ext cx="424485" cy="953755"/>
            </a:xfrm>
            <a:prstGeom prst="rect">
              <a:avLst/>
            </a:prstGeom>
            <a:solidFill>
              <a:schemeClr val="bg2"/>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cxnSp>
          <p:nvCxnSpPr>
            <p:cNvPr id="21" name="Straight Arrow Connector 20"/>
            <p:cNvCxnSpPr>
              <a:stCxn id="19" idx="1"/>
            </p:cNvCxnSpPr>
            <p:nvPr/>
          </p:nvCxnSpPr>
          <p:spPr>
            <a:xfrm flipH="1" flipV="1">
              <a:off x="2538772" y="3395506"/>
              <a:ext cx="513539" cy="237420"/>
            </a:xfrm>
            <a:prstGeom prst="straightConnector1">
              <a:avLst/>
            </a:prstGeom>
            <a:ln w="1905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9" idx="2"/>
            </p:cNvCxnSpPr>
            <p:nvPr/>
          </p:nvCxnSpPr>
          <p:spPr>
            <a:xfrm flipV="1">
              <a:off x="2593188" y="3717009"/>
              <a:ext cx="564227" cy="597676"/>
            </a:xfrm>
            <a:prstGeom prst="straightConnector1">
              <a:avLst/>
            </a:prstGeom>
            <a:ln w="1905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209269" y="3725455"/>
              <a:ext cx="0" cy="102405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145117" y="3481754"/>
              <a:ext cx="333147" cy="738554"/>
            </a:xfrm>
            <a:custGeom>
              <a:avLst/>
              <a:gdLst>
                <a:gd name="connsiteX0" fmla="*/ 152400 w 333147"/>
                <a:gd name="connsiteY0" fmla="*/ 0 h 738554"/>
                <a:gd name="connsiteX1" fmla="*/ 117230 w 333147"/>
                <a:gd name="connsiteY1" fmla="*/ 70338 h 738554"/>
                <a:gd name="connsiteX2" fmla="*/ 35169 w 333147"/>
                <a:gd name="connsiteY2" fmla="*/ 187569 h 738554"/>
                <a:gd name="connsiteX3" fmla="*/ 0 w 333147"/>
                <a:gd name="connsiteY3" fmla="*/ 222738 h 738554"/>
                <a:gd name="connsiteX4" fmla="*/ 35169 w 333147"/>
                <a:gd name="connsiteY4" fmla="*/ 234461 h 738554"/>
                <a:gd name="connsiteX5" fmla="*/ 152400 w 333147"/>
                <a:gd name="connsiteY5" fmla="*/ 457200 h 738554"/>
                <a:gd name="connsiteX6" fmla="*/ 164123 w 333147"/>
                <a:gd name="connsiteY6" fmla="*/ 504092 h 738554"/>
                <a:gd name="connsiteX7" fmla="*/ 293077 w 333147"/>
                <a:gd name="connsiteY7" fmla="*/ 492369 h 738554"/>
                <a:gd name="connsiteX8" fmla="*/ 246184 w 333147"/>
                <a:gd name="connsiteY8" fmla="*/ 339969 h 738554"/>
                <a:gd name="connsiteX9" fmla="*/ 199292 w 333147"/>
                <a:gd name="connsiteY9" fmla="*/ 351692 h 738554"/>
                <a:gd name="connsiteX10" fmla="*/ 187569 w 333147"/>
                <a:gd name="connsiteY10" fmla="*/ 398584 h 738554"/>
                <a:gd name="connsiteX11" fmla="*/ 187569 w 333147"/>
                <a:gd name="connsiteY11" fmla="*/ 738554 h 738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147" h="738554">
                  <a:moveTo>
                    <a:pt x="152400" y="0"/>
                  </a:moveTo>
                  <a:cubicBezTo>
                    <a:pt x="140677" y="23446"/>
                    <a:pt x="130438" y="47695"/>
                    <a:pt x="117230" y="70338"/>
                  </a:cubicBezTo>
                  <a:cubicBezTo>
                    <a:pt x="104946" y="91396"/>
                    <a:pt x="55735" y="163576"/>
                    <a:pt x="35169" y="187569"/>
                  </a:cubicBezTo>
                  <a:cubicBezTo>
                    <a:pt x="24380" y="200157"/>
                    <a:pt x="11723" y="211015"/>
                    <a:pt x="0" y="222738"/>
                  </a:cubicBezTo>
                  <a:cubicBezTo>
                    <a:pt x="11723" y="226646"/>
                    <a:pt x="22936" y="232713"/>
                    <a:pt x="35169" y="234461"/>
                  </a:cubicBezTo>
                  <a:cubicBezTo>
                    <a:pt x="233711" y="262824"/>
                    <a:pt x="167448" y="186339"/>
                    <a:pt x="152400" y="457200"/>
                  </a:cubicBezTo>
                  <a:cubicBezTo>
                    <a:pt x="156308" y="472831"/>
                    <a:pt x="148492" y="500184"/>
                    <a:pt x="164123" y="504092"/>
                  </a:cubicBezTo>
                  <a:cubicBezTo>
                    <a:pt x="205996" y="514560"/>
                    <a:pt x="266761" y="526580"/>
                    <a:pt x="293077" y="492369"/>
                  </a:cubicBezTo>
                  <a:cubicBezTo>
                    <a:pt x="384143" y="373983"/>
                    <a:pt x="298730" y="357484"/>
                    <a:pt x="246184" y="339969"/>
                  </a:cubicBezTo>
                  <a:cubicBezTo>
                    <a:pt x="230553" y="343877"/>
                    <a:pt x="210685" y="340299"/>
                    <a:pt x="199292" y="351692"/>
                  </a:cubicBezTo>
                  <a:cubicBezTo>
                    <a:pt x="187899" y="363085"/>
                    <a:pt x="188057" y="382480"/>
                    <a:pt x="187569" y="398584"/>
                  </a:cubicBezTo>
                  <a:cubicBezTo>
                    <a:pt x="184137" y="511855"/>
                    <a:pt x="187569" y="625231"/>
                    <a:pt x="187569" y="738554"/>
                  </a:cubicBezTo>
                </a:path>
              </a:pathLst>
            </a:custGeom>
            <a:noFill/>
            <a:ln w="31750" cap="flat" cmpd="sng" algn="ctr">
              <a:solidFill>
                <a:srgbClr val="FFFF00"/>
              </a:solidFill>
              <a:prstDash val="solid"/>
              <a:round/>
              <a:headEnd type="none" w="sm" len="sm"/>
              <a:tailEnd type="none" w="sm" len="sm"/>
            </a:ln>
            <a:effectLst/>
          </p:spPr>
          <p:txBody>
            <a:bodyPr rtlCol="0" anchor="ctr"/>
            <a:lstStyle/>
            <a:p>
              <a:pPr algn="ctr"/>
              <a:endParaRPr lang="en-US">
                <a:solidFill>
                  <a:srgbClr val="061922"/>
                </a:solidFill>
              </a:endParaRPr>
            </a:p>
          </p:txBody>
        </p:sp>
      </p:grpSp>
      <p:grpSp>
        <p:nvGrpSpPr>
          <p:cNvPr id="25" name="Group 24"/>
          <p:cNvGrpSpPr/>
          <p:nvPr/>
        </p:nvGrpSpPr>
        <p:grpSpPr>
          <a:xfrm>
            <a:off x="8009407" y="595890"/>
            <a:ext cx="803425" cy="472480"/>
            <a:chOff x="6409574" y="618104"/>
            <a:chExt cx="803425" cy="472480"/>
          </a:xfrm>
        </p:grpSpPr>
        <p:sp>
          <p:nvSpPr>
            <p:cNvPr id="26" name="TextBox 25"/>
            <p:cNvSpPr txBox="1"/>
            <p:nvPr/>
          </p:nvSpPr>
          <p:spPr>
            <a:xfrm>
              <a:off x="6409574" y="618104"/>
              <a:ext cx="803425" cy="307777"/>
            </a:xfrm>
            <a:prstGeom prst="rect">
              <a:avLst/>
            </a:prstGeom>
            <a:noFill/>
          </p:spPr>
          <p:txBody>
            <a:bodyPr wrap="none" rtlCol="0">
              <a:spAutoFit/>
            </a:bodyPr>
            <a:lstStyle/>
            <a:p>
              <a:r>
                <a:rPr lang="en-US" sz="1400" dirty="0">
                  <a:solidFill>
                    <a:srgbClr val="061922"/>
                  </a:solidFill>
                </a:rPr>
                <a:t>p=0..1</a:t>
              </a:r>
            </a:p>
          </p:txBody>
        </p:sp>
        <p:grpSp>
          <p:nvGrpSpPr>
            <p:cNvPr id="27" name="Group 26"/>
            <p:cNvGrpSpPr/>
            <p:nvPr/>
          </p:nvGrpSpPr>
          <p:grpSpPr>
            <a:xfrm>
              <a:off x="6536374" y="910584"/>
              <a:ext cx="449553" cy="180000"/>
              <a:chOff x="7286000" y="1400516"/>
              <a:chExt cx="449553" cy="180000"/>
            </a:xfrm>
            <a:solidFill>
              <a:schemeClr val="accent2"/>
            </a:solidFill>
          </p:grpSpPr>
          <p:sp>
            <p:nvSpPr>
              <p:cNvPr id="28" name="Rectangle 27"/>
              <p:cNvSpPr>
                <a:spLocks/>
              </p:cNvSpPr>
              <p:nvPr/>
            </p:nvSpPr>
            <p:spPr>
              <a:xfrm>
                <a:off x="7286000" y="1400516"/>
                <a:ext cx="216000" cy="180000"/>
              </a:xfrm>
              <a:prstGeom prst="rect">
                <a:avLst/>
              </a:prstGeom>
              <a:grp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29" name="Rectangle 28"/>
              <p:cNvSpPr/>
              <p:nvPr/>
            </p:nvSpPr>
            <p:spPr>
              <a:xfrm>
                <a:off x="7519553" y="1400516"/>
                <a:ext cx="216000" cy="180000"/>
              </a:xfrm>
              <a:prstGeom prst="rect">
                <a:avLst/>
              </a:prstGeom>
              <a:grp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grpSp>
      </p:grpSp>
      <p:grpSp>
        <p:nvGrpSpPr>
          <p:cNvPr id="30" name="Group 29"/>
          <p:cNvGrpSpPr/>
          <p:nvPr/>
        </p:nvGrpSpPr>
        <p:grpSpPr>
          <a:xfrm>
            <a:off x="8136207" y="1060353"/>
            <a:ext cx="449937" cy="701860"/>
            <a:chOff x="6535990" y="1080901"/>
            <a:chExt cx="449937" cy="701860"/>
          </a:xfrm>
        </p:grpSpPr>
        <p:sp>
          <p:nvSpPr>
            <p:cNvPr id="31" name="Rectangle 30"/>
            <p:cNvSpPr/>
            <p:nvPr/>
          </p:nvSpPr>
          <p:spPr>
            <a:xfrm>
              <a:off x="6535990" y="1256668"/>
              <a:ext cx="216000" cy="180000"/>
            </a:xfrm>
            <a:prstGeom prst="rect">
              <a:avLst/>
            </a:prstGeom>
            <a:solidFill>
              <a:schemeClr val="accent6"/>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32" name="Rectangle 31"/>
            <p:cNvSpPr/>
            <p:nvPr/>
          </p:nvSpPr>
          <p:spPr>
            <a:xfrm>
              <a:off x="6769927" y="1256668"/>
              <a:ext cx="216000" cy="180000"/>
            </a:xfrm>
            <a:prstGeom prst="rect">
              <a:avLst/>
            </a:prstGeom>
            <a:no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33" name="Rectangle 32"/>
            <p:cNvSpPr/>
            <p:nvPr/>
          </p:nvSpPr>
          <p:spPr>
            <a:xfrm>
              <a:off x="6535990" y="1602761"/>
              <a:ext cx="216000" cy="180000"/>
            </a:xfrm>
            <a:prstGeom prst="rect">
              <a:avLst/>
            </a:prstGeom>
            <a:no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34" name="Rectangle 33"/>
            <p:cNvSpPr/>
            <p:nvPr/>
          </p:nvSpPr>
          <p:spPr>
            <a:xfrm>
              <a:off x="6769927" y="1602580"/>
              <a:ext cx="216000" cy="180000"/>
            </a:xfrm>
            <a:prstGeom prst="rect">
              <a:avLst/>
            </a:prstGeom>
            <a:solidFill>
              <a:srgbClr val="FF000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cxnSp>
          <p:nvCxnSpPr>
            <p:cNvPr id="35" name="Straight Arrow Connector 34"/>
            <p:cNvCxnSpPr/>
            <p:nvPr/>
          </p:nvCxnSpPr>
          <p:spPr>
            <a:xfrm>
              <a:off x="6763027" y="1080901"/>
              <a:ext cx="0" cy="17576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64704" y="1432287"/>
              <a:ext cx="0" cy="16935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7848290" y="1772597"/>
            <a:ext cx="739363" cy="1262933"/>
            <a:chOff x="6246564" y="1788542"/>
            <a:chExt cx="739363" cy="1262933"/>
          </a:xfrm>
        </p:grpSpPr>
        <p:grpSp>
          <p:nvGrpSpPr>
            <p:cNvPr id="38" name="Group 37"/>
            <p:cNvGrpSpPr/>
            <p:nvPr/>
          </p:nvGrpSpPr>
          <p:grpSpPr>
            <a:xfrm>
              <a:off x="6534481" y="2193291"/>
              <a:ext cx="451446" cy="180000"/>
              <a:chOff x="7284107" y="1403241"/>
              <a:chExt cx="451446" cy="180000"/>
            </a:xfrm>
            <a:solidFill>
              <a:schemeClr val="accent4"/>
            </a:solidFill>
          </p:grpSpPr>
          <p:sp>
            <p:nvSpPr>
              <p:cNvPr id="45" name="Rectangle 44"/>
              <p:cNvSpPr/>
              <p:nvPr/>
            </p:nvSpPr>
            <p:spPr>
              <a:xfrm>
                <a:off x="7284107" y="1403241"/>
                <a:ext cx="216000" cy="180000"/>
              </a:xfrm>
              <a:prstGeom prst="rect">
                <a:avLst/>
              </a:prstGeom>
              <a:grp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46" name="Rectangle 45"/>
              <p:cNvSpPr/>
              <p:nvPr/>
            </p:nvSpPr>
            <p:spPr>
              <a:xfrm>
                <a:off x="7519553" y="1403241"/>
                <a:ext cx="216000" cy="180000"/>
              </a:xfrm>
              <a:prstGeom prst="rect">
                <a:avLst/>
              </a:prstGeom>
              <a:grp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grpSp>
        <p:grpSp>
          <p:nvGrpSpPr>
            <p:cNvPr id="39" name="Group 38"/>
            <p:cNvGrpSpPr/>
            <p:nvPr/>
          </p:nvGrpSpPr>
          <p:grpSpPr>
            <a:xfrm>
              <a:off x="6534481" y="2651976"/>
              <a:ext cx="451446" cy="180000"/>
              <a:chOff x="7284107" y="1389722"/>
              <a:chExt cx="451446" cy="180000"/>
            </a:xfrm>
            <a:solidFill>
              <a:srgbClr val="7030A0"/>
            </a:solidFill>
          </p:grpSpPr>
          <p:sp>
            <p:nvSpPr>
              <p:cNvPr id="43" name="Rectangle 42"/>
              <p:cNvSpPr/>
              <p:nvPr/>
            </p:nvSpPr>
            <p:spPr>
              <a:xfrm>
                <a:off x="7284107" y="1389722"/>
                <a:ext cx="216000" cy="180000"/>
              </a:xfrm>
              <a:prstGeom prst="rect">
                <a:avLst/>
              </a:prstGeom>
              <a:grp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44" name="Rectangle 43"/>
              <p:cNvSpPr/>
              <p:nvPr/>
            </p:nvSpPr>
            <p:spPr>
              <a:xfrm>
                <a:off x="7519553" y="1389722"/>
                <a:ext cx="216000" cy="180000"/>
              </a:xfrm>
              <a:prstGeom prst="rect">
                <a:avLst/>
              </a:prstGeom>
              <a:grp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grpSp>
        <p:sp>
          <p:nvSpPr>
            <p:cNvPr id="40" name="Freeform 39"/>
            <p:cNvSpPr/>
            <p:nvPr/>
          </p:nvSpPr>
          <p:spPr>
            <a:xfrm>
              <a:off x="6246564" y="2063503"/>
              <a:ext cx="496855" cy="987972"/>
            </a:xfrm>
            <a:custGeom>
              <a:avLst/>
              <a:gdLst>
                <a:gd name="connsiteX0" fmla="*/ 475834 w 496855"/>
                <a:gd name="connsiteY0" fmla="*/ 777765 h 987972"/>
                <a:gd name="connsiteX1" fmla="*/ 444303 w 496855"/>
                <a:gd name="connsiteY1" fmla="*/ 914400 h 987972"/>
                <a:gd name="connsiteX2" fmla="*/ 412772 w 496855"/>
                <a:gd name="connsiteY2" fmla="*/ 945931 h 987972"/>
                <a:gd name="connsiteX3" fmla="*/ 349710 w 496855"/>
                <a:gd name="connsiteY3" fmla="*/ 987972 h 987972"/>
                <a:gd name="connsiteX4" fmla="*/ 139503 w 496855"/>
                <a:gd name="connsiteY4" fmla="*/ 977462 h 987972"/>
                <a:gd name="connsiteX5" fmla="*/ 107972 w 496855"/>
                <a:gd name="connsiteY5" fmla="*/ 966952 h 987972"/>
                <a:gd name="connsiteX6" fmla="*/ 76441 w 496855"/>
                <a:gd name="connsiteY6" fmla="*/ 945931 h 987972"/>
                <a:gd name="connsiteX7" fmla="*/ 34400 w 496855"/>
                <a:gd name="connsiteY7" fmla="*/ 819807 h 987972"/>
                <a:gd name="connsiteX8" fmla="*/ 23890 w 496855"/>
                <a:gd name="connsiteY8" fmla="*/ 756745 h 987972"/>
                <a:gd name="connsiteX9" fmla="*/ 13379 w 496855"/>
                <a:gd name="connsiteY9" fmla="*/ 725214 h 987972"/>
                <a:gd name="connsiteX10" fmla="*/ 13379 w 496855"/>
                <a:gd name="connsiteY10" fmla="*/ 210207 h 987972"/>
                <a:gd name="connsiteX11" fmla="*/ 34400 w 496855"/>
                <a:gd name="connsiteY11" fmla="*/ 147145 h 987972"/>
                <a:gd name="connsiteX12" fmla="*/ 65931 w 496855"/>
                <a:gd name="connsiteY12" fmla="*/ 84083 h 987972"/>
                <a:gd name="connsiteX13" fmla="*/ 76441 w 496855"/>
                <a:gd name="connsiteY13" fmla="*/ 52552 h 987972"/>
                <a:gd name="connsiteX14" fmla="*/ 107972 w 496855"/>
                <a:gd name="connsiteY14" fmla="*/ 42041 h 987972"/>
                <a:gd name="connsiteX15" fmla="*/ 139503 w 496855"/>
                <a:gd name="connsiteY15" fmla="*/ 21021 h 987972"/>
                <a:gd name="connsiteX16" fmla="*/ 202565 w 496855"/>
                <a:gd name="connsiteY16" fmla="*/ 0 h 987972"/>
                <a:gd name="connsiteX17" fmla="*/ 381241 w 496855"/>
                <a:gd name="connsiteY17" fmla="*/ 10510 h 987972"/>
                <a:gd name="connsiteX18" fmla="*/ 412772 w 496855"/>
                <a:gd name="connsiteY18" fmla="*/ 21021 h 987972"/>
                <a:gd name="connsiteX19" fmla="*/ 433793 w 496855"/>
                <a:gd name="connsiteY19" fmla="*/ 52552 h 987972"/>
                <a:gd name="connsiteX20" fmla="*/ 465324 w 496855"/>
                <a:gd name="connsiteY20" fmla="*/ 84083 h 987972"/>
                <a:gd name="connsiteX21" fmla="*/ 496855 w 496855"/>
                <a:gd name="connsiteY21" fmla="*/ 136634 h 98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6855" h="987972">
                  <a:moveTo>
                    <a:pt x="475834" y="777765"/>
                  </a:moveTo>
                  <a:cubicBezTo>
                    <a:pt x="462191" y="873273"/>
                    <a:pt x="473158" y="827836"/>
                    <a:pt x="444303" y="914400"/>
                  </a:cubicBezTo>
                  <a:cubicBezTo>
                    <a:pt x="439603" y="928501"/>
                    <a:pt x="424505" y="936806"/>
                    <a:pt x="412772" y="945931"/>
                  </a:cubicBezTo>
                  <a:cubicBezTo>
                    <a:pt x="392830" y="961441"/>
                    <a:pt x="349710" y="987972"/>
                    <a:pt x="349710" y="987972"/>
                  </a:cubicBezTo>
                  <a:cubicBezTo>
                    <a:pt x="279641" y="984469"/>
                    <a:pt x="209396" y="983539"/>
                    <a:pt x="139503" y="977462"/>
                  </a:cubicBezTo>
                  <a:cubicBezTo>
                    <a:pt x="128466" y="976502"/>
                    <a:pt x="117881" y="971907"/>
                    <a:pt x="107972" y="966952"/>
                  </a:cubicBezTo>
                  <a:cubicBezTo>
                    <a:pt x="96674" y="961303"/>
                    <a:pt x="86951" y="952938"/>
                    <a:pt x="76441" y="945931"/>
                  </a:cubicBezTo>
                  <a:lnTo>
                    <a:pt x="34400" y="819807"/>
                  </a:lnTo>
                  <a:cubicBezTo>
                    <a:pt x="27661" y="799590"/>
                    <a:pt x="28513" y="777548"/>
                    <a:pt x="23890" y="756745"/>
                  </a:cubicBezTo>
                  <a:cubicBezTo>
                    <a:pt x="21487" y="745930"/>
                    <a:pt x="16883" y="735724"/>
                    <a:pt x="13379" y="725214"/>
                  </a:cubicBezTo>
                  <a:cubicBezTo>
                    <a:pt x="-1170" y="506967"/>
                    <a:pt x="-7475" y="488262"/>
                    <a:pt x="13379" y="210207"/>
                  </a:cubicBezTo>
                  <a:cubicBezTo>
                    <a:pt x="15036" y="188111"/>
                    <a:pt x="27393" y="168166"/>
                    <a:pt x="34400" y="147145"/>
                  </a:cubicBezTo>
                  <a:cubicBezTo>
                    <a:pt x="48905" y="103629"/>
                    <a:pt x="38763" y="124834"/>
                    <a:pt x="65931" y="84083"/>
                  </a:cubicBezTo>
                  <a:cubicBezTo>
                    <a:pt x="69434" y="73573"/>
                    <a:pt x="68607" y="60386"/>
                    <a:pt x="76441" y="52552"/>
                  </a:cubicBezTo>
                  <a:cubicBezTo>
                    <a:pt x="84275" y="44718"/>
                    <a:pt x="98063" y="46996"/>
                    <a:pt x="107972" y="42041"/>
                  </a:cubicBezTo>
                  <a:cubicBezTo>
                    <a:pt x="119270" y="36392"/>
                    <a:pt x="127960" y="26151"/>
                    <a:pt x="139503" y="21021"/>
                  </a:cubicBezTo>
                  <a:cubicBezTo>
                    <a:pt x="159751" y="12022"/>
                    <a:pt x="202565" y="0"/>
                    <a:pt x="202565" y="0"/>
                  </a:cubicBezTo>
                  <a:cubicBezTo>
                    <a:pt x="262124" y="3503"/>
                    <a:pt x="321875" y="4573"/>
                    <a:pt x="381241" y="10510"/>
                  </a:cubicBezTo>
                  <a:cubicBezTo>
                    <a:pt x="392265" y="11612"/>
                    <a:pt x="404121" y="14100"/>
                    <a:pt x="412772" y="21021"/>
                  </a:cubicBezTo>
                  <a:cubicBezTo>
                    <a:pt x="422636" y="28912"/>
                    <a:pt x="425706" y="42848"/>
                    <a:pt x="433793" y="52552"/>
                  </a:cubicBezTo>
                  <a:cubicBezTo>
                    <a:pt x="443309" y="63971"/>
                    <a:pt x="454814" y="73573"/>
                    <a:pt x="465324" y="84083"/>
                  </a:cubicBezTo>
                  <a:cubicBezTo>
                    <a:pt x="478967" y="125015"/>
                    <a:pt x="468000" y="107780"/>
                    <a:pt x="496855" y="136634"/>
                  </a:cubicBezTo>
                </a:path>
              </a:pathLst>
            </a:custGeom>
            <a:noFill/>
            <a:ln w="19050" cap="flat" cmpd="sng" algn="ctr">
              <a:solidFill>
                <a:schemeClr val="tx1"/>
              </a:solidFill>
              <a:prstDash val="solid"/>
              <a:round/>
              <a:headEnd type="none" w="sm" len="sm"/>
              <a:tailEnd type="stealth" w="lg" len="lg"/>
            </a:ln>
            <a:effectLst/>
          </p:spPr>
          <p:txBody>
            <a:bodyPr rtlCol="0" anchor="ctr"/>
            <a:lstStyle/>
            <a:p>
              <a:pPr algn="ctr"/>
              <a:endParaRPr lang="en-US">
                <a:solidFill>
                  <a:srgbClr val="061922"/>
                </a:solidFill>
              </a:endParaRPr>
            </a:p>
          </p:txBody>
        </p:sp>
        <p:cxnSp>
          <p:nvCxnSpPr>
            <p:cNvPr id="41" name="Straight Arrow Connector 40"/>
            <p:cNvCxnSpPr/>
            <p:nvPr/>
          </p:nvCxnSpPr>
          <p:spPr>
            <a:xfrm>
              <a:off x="6785132" y="1788542"/>
              <a:ext cx="1" cy="39145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766185" y="2375312"/>
              <a:ext cx="1" cy="27976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8135171" y="2177782"/>
            <a:ext cx="451062" cy="640281"/>
            <a:chOff x="5495974" y="1904416"/>
            <a:chExt cx="451062" cy="640281"/>
          </a:xfrm>
        </p:grpSpPr>
        <p:grpSp>
          <p:nvGrpSpPr>
            <p:cNvPr id="48" name="Group 47"/>
            <p:cNvGrpSpPr/>
            <p:nvPr/>
          </p:nvGrpSpPr>
          <p:grpSpPr>
            <a:xfrm>
              <a:off x="5495974" y="1904416"/>
              <a:ext cx="451062" cy="180000"/>
              <a:chOff x="6338793" y="2068538"/>
              <a:chExt cx="451062" cy="180000"/>
            </a:xfrm>
          </p:grpSpPr>
          <p:sp>
            <p:nvSpPr>
              <p:cNvPr id="52" name="Rectangle 51"/>
              <p:cNvSpPr/>
              <p:nvPr/>
            </p:nvSpPr>
            <p:spPr>
              <a:xfrm>
                <a:off x="6338793" y="2068538"/>
                <a:ext cx="216000" cy="180000"/>
              </a:xfrm>
              <a:prstGeom prst="rect">
                <a:avLst/>
              </a:prstGeom>
              <a:solidFill>
                <a:schemeClr val="bg1"/>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53" name="Rectangle 52"/>
              <p:cNvSpPr/>
              <p:nvPr/>
            </p:nvSpPr>
            <p:spPr>
              <a:xfrm>
                <a:off x="6573855" y="2068538"/>
                <a:ext cx="216000" cy="180000"/>
              </a:xfrm>
              <a:prstGeom prst="rect">
                <a:avLst/>
              </a:prstGeom>
              <a:solidFill>
                <a:schemeClr val="accent4"/>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grpSp>
        <p:grpSp>
          <p:nvGrpSpPr>
            <p:cNvPr id="49" name="Group 48"/>
            <p:cNvGrpSpPr/>
            <p:nvPr/>
          </p:nvGrpSpPr>
          <p:grpSpPr>
            <a:xfrm>
              <a:off x="5497804" y="2364697"/>
              <a:ext cx="449232" cy="180000"/>
              <a:chOff x="6142146" y="2687682"/>
              <a:chExt cx="449232" cy="180000"/>
            </a:xfrm>
          </p:grpSpPr>
          <p:sp>
            <p:nvSpPr>
              <p:cNvPr id="50" name="Rectangle 49"/>
              <p:cNvSpPr/>
              <p:nvPr/>
            </p:nvSpPr>
            <p:spPr>
              <a:xfrm>
                <a:off x="6142146" y="2687682"/>
                <a:ext cx="216000" cy="180000"/>
              </a:xfrm>
              <a:prstGeom prst="rect">
                <a:avLst/>
              </a:prstGeom>
              <a:solidFill>
                <a:schemeClr val="bg1"/>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51" name="Rectangle 50"/>
              <p:cNvSpPr/>
              <p:nvPr/>
            </p:nvSpPr>
            <p:spPr>
              <a:xfrm>
                <a:off x="6375378" y="2687682"/>
                <a:ext cx="216000" cy="180000"/>
              </a:xfrm>
              <a:prstGeom prst="rect">
                <a:avLst/>
              </a:prstGeom>
              <a:solidFill>
                <a:srgbClr val="7030A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grpSp>
      </p:grpSp>
      <p:sp>
        <p:nvSpPr>
          <p:cNvPr id="54" name="TextBox 53"/>
          <p:cNvSpPr txBox="1"/>
          <p:nvPr/>
        </p:nvSpPr>
        <p:spPr>
          <a:xfrm>
            <a:off x="3806750" y="4243955"/>
            <a:ext cx="1074333" cy="261610"/>
          </a:xfrm>
          <a:prstGeom prst="rect">
            <a:avLst/>
          </a:prstGeom>
          <a:noFill/>
        </p:spPr>
        <p:txBody>
          <a:bodyPr wrap="none" rtlCol="0">
            <a:spAutoFit/>
          </a:bodyPr>
          <a:lstStyle/>
          <a:p>
            <a:r>
              <a:rPr lang="en-US" sz="1100" dirty="0">
                <a:solidFill>
                  <a:srgbClr val="061922"/>
                </a:solidFill>
              </a:rPr>
              <a:t>Function call</a:t>
            </a:r>
          </a:p>
        </p:txBody>
      </p:sp>
      <p:sp>
        <p:nvSpPr>
          <p:cNvPr id="55" name="TextBox 54"/>
          <p:cNvSpPr txBox="1"/>
          <p:nvPr/>
        </p:nvSpPr>
        <p:spPr>
          <a:xfrm>
            <a:off x="4267186" y="3189312"/>
            <a:ext cx="468398" cy="369332"/>
          </a:xfrm>
          <a:prstGeom prst="rect">
            <a:avLst/>
          </a:prstGeom>
          <a:noFill/>
        </p:spPr>
        <p:txBody>
          <a:bodyPr wrap="none" rtlCol="0">
            <a:spAutoFit/>
          </a:bodyPr>
          <a:lstStyle/>
          <a:p>
            <a:r>
              <a:rPr lang="en-US" dirty="0">
                <a:solidFill>
                  <a:srgbClr val="061922"/>
                </a:solidFill>
              </a:rPr>
              <a:t>x1</a:t>
            </a:r>
          </a:p>
        </p:txBody>
      </p:sp>
      <p:sp>
        <p:nvSpPr>
          <p:cNvPr id="56" name="TextBox 55"/>
          <p:cNvSpPr txBox="1"/>
          <p:nvPr/>
        </p:nvSpPr>
        <p:spPr>
          <a:xfrm>
            <a:off x="4322482" y="3811048"/>
            <a:ext cx="468398" cy="369332"/>
          </a:xfrm>
          <a:prstGeom prst="rect">
            <a:avLst/>
          </a:prstGeom>
          <a:noFill/>
        </p:spPr>
        <p:txBody>
          <a:bodyPr wrap="none" rtlCol="0">
            <a:spAutoFit/>
          </a:bodyPr>
          <a:lstStyle/>
          <a:p>
            <a:r>
              <a:rPr lang="en-US" dirty="0">
                <a:solidFill>
                  <a:srgbClr val="061922"/>
                </a:solidFill>
              </a:rPr>
              <a:t>y1</a:t>
            </a:r>
          </a:p>
        </p:txBody>
      </p:sp>
      <p:grpSp>
        <p:nvGrpSpPr>
          <p:cNvPr id="57" name="Group 56"/>
          <p:cNvGrpSpPr/>
          <p:nvPr/>
        </p:nvGrpSpPr>
        <p:grpSpPr>
          <a:xfrm>
            <a:off x="6860625" y="2819852"/>
            <a:ext cx="1726065" cy="1626373"/>
            <a:chOff x="6336644" y="3657692"/>
            <a:chExt cx="1726065" cy="1626373"/>
          </a:xfrm>
        </p:grpSpPr>
        <p:cxnSp>
          <p:nvCxnSpPr>
            <p:cNvPr id="58" name="Straight Arrow Connector 57"/>
            <p:cNvCxnSpPr/>
            <p:nvPr/>
          </p:nvCxnSpPr>
          <p:spPr>
            <a:xfrm flipH="1" flipV="1">
              <a:off x="7031273" y="4009876"/>
              <a:ext cx="778298" cy="143637"/>
            </a:xfrm>
            <a:prstGeom prst="straightConnector1">
              <a:avLst/>
            </a:prstGeom>
            <a:ln w="1905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363125" y="5022455"/>
              <a:ext cx="1579278" cy="261610"/>
            </a:xfrm>
            <a:prstGeom prst="rect">
              <a:avLst/>
            </a:prstGeom>
            <a:noFill/>
          </p:spPr>
          <p:txBody>
            <a:bodyPr wrap="none" rtlCol="0">
              <a:spAutoFit/>
            </a:bodyPr>
            <a:lstStyle/>
            <a:p>
              <a:r>
                <a:rPr lang="en-US" sz="1100" dirty="0">
                  <a:solidFill>
                    <a:srgbClr val="061922"/>
                  </a:solidFill>
                </a:rPr>
                <a:t>Vector Function call</a:t>
              </a:r>
            </a:p>
          </p:txBody>
        </p:sp>
        <p:cxnSp>
          <p:nvCxnSpPr>
            <p:cNvPr id="60" name="Straight Arrow Connector 59"/>
            <p:cNvCxnSpPr/>
            <p:nvPr/>
          </p:nvCxnSpPr>
          <p:spPr>
            <a:xfrm>
              <a:off x="7887139" y="3657692"/>
              <a:ext cx="1833" cy="490329"/>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610396" y="4144028"/>
              <a:ext cx="216000" cy="180000"/>
            </a:xfrm>
            <a:prstGeom prst="rect">
              <a:avLst/>
            </a:prstGeom>
            <a:solidFill>
              <a:schemeClr val="bg2"/>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62" name="Rectangle 61"/>
            <p:cNvSpPr/>
            <p:nvPr/>
          </p:nvSpPr>
          <p:spPr>
            <a:xfrm>
              <a:off x="6336644" y="3985600"/>
              <a:ext cx="694629" cy="953755"/>
            </a:xfrm>
            <a:prstGeom prst="rect">
              <a:avLst/>
            </a:prstGeom>
            <a:solidFill>
              <a:schemeClr val="bg2"/>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cxnSp>
          <p:nvCxnSpPr>
            <p:cNvPr id="63" name="Straight Arrow Connector 62"/>
            <p:cNvCxnSpPr/>
            <p:nvPr/>
          </p:nvCxnSpPr>
          <p:spPr>
            <a:xfrm flipV="1">
              <a:off x="7031273" y="4321913"/>
              <a:ext cx="805448" cy="629758"/>
            </a:xfrm>
            <a:prstGeom prst="straightConnector1">
              <a:avLst/>
            </a:prstGeom>
            <a:ln w="1905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7846709" y="4144028"/>
              <a:ext cx="216000" cy="180000"/>
            </a:xfrm>
            <a:prstGeom prst="rect">
              <a:avLst/>
            </a:prstGeom>
            <a:solidFill>
              <a:schemeClr val="bg2"/>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65" name="Freeform 64"/>
            <p:cNvSpPr/>
            <p:nvPr/>
          </p:nvSpPr>
          <p:spPr>
            <a:xfrm>
              <a:off x="6381933" y="4092397"/>
              <a:ext cx="333147" cy="738554"/>
            </a:xfrm>
            <a:custGeom>
              <a:avLst/>
              <a:gdLst>
                <a:gd name="connsiteX0" fmla="*/ 152400 w 333147"/>
                <a:gd name="connsiteY0" fmla="*/ 0 h 738554"/>
                <a:gd name="connsiteX1" fmla="*/ 117230 w 333147"/>
                <a:gd name="connsiteY1" fmla="*/ 70338 h 738554"/>
                <a:gd name="connsiteX2" fmla="*/ 35169 w 333147"/>
                <a:gd name="connsiteY2" fmla="*/ 187569 h 738554"/>
                <a:gd name="connsiteX3" fmla="*/ 0 w 333147"/>
                <a:gd name="connsiteY3" fmla="*/ 222738 h 738554"/>
                <a:gd name="connsiteX4" fmla="*/ 35169 w 333147"/>
                <a:gd name="connsiteY4" fmla="*/ 234461 h 738554"/>
                <a:gd name="connsiteX5" fmla="*/ 152400 w 333147"/>
                <a:gd name="connsiteY5" fmla="*/ 457200 h 738554"/>
                <a:gd name="connsiteX6" fmla="*/ 164123 w 333147"/>
                <a:gd name="connsiteY6" fmla="*/ 504092 h 738554"/>
                <a:gd name="connsiteX7" fmla="*/ 293077 w 333147"/>
                <a:gd name="connsiteY7" fmla="*/ 492369 h 738554"/>
                <a:gd name="connsiteX8" fmla="*/ 246184 w 333147"/>
                <a:gd name="connsiteY8" fmla="*/ 339969 h 738554"/>
                <a:gd name="connsiteX9" fmla="*/ 199292 w 333147"/>
                <a:gd name="connsiteY9" fmla="*/ 351692 h 738554"/>
                <a:gd name="connsiteX10" fmla="*/ 187569 w 333147"/>
                <a:gd name="connsiteY10" fmla="*/ 398584 h 738554"/>
                <a:gd name="connsiteX11" fmla="*/ 187569 w 333147"/>
                <a:gd name="connsiteY11" fmla="*/ 738554 h 738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147" h="738554">
                  <a:moveTo>
                    <a:pt x="152400" y="0"/>
                  </a:moveTo>
                  <a:cubicBezTo>
                    <a:pt x="140677" y="23446"/>
                    <a:pt x="130438" y="47695"/>
                    <a:pt x="117230" y="70338"/>
                  </a:cubicBezTo>
                  <a:cubicBezTo>
                    <a:pt x="104946" y="91396"/>
                    <a:pt x="55735" y="163576"/>
                    <a:pt x="35169" y="187569"/>
                  </a:cubicBezTo>
                  <a:cubicBezTo>
                    <a:pt x="24380" y="200157"/>
                    <a:pt x="11723" y="211015"/>
                    <a:pt x="0" y="222738"/>
                  </a:cubicBezTo>
                  <a:cubicBezTo>
                    <a:pt x="11723" y="226646"/>
                    <a:pt x="22936" y="232713"/>
                    <a:pt x="35169" y="234461"/>
                  </a:cubicBezTo>
                  <a:cubicBezTo>
                    <a:pt x="233711" y="262824"/>
                    <a:pt x="167448" y="186339"/>
                    <a:pt x="152400" y="457200"/>
                  </a:cubicBezTo>
                  <a:cubicBezTo>
                    <a:pt x="156308" y="472831"/>
                    <a:pt x="148492" y="500184"/>
                    <a:pt x="164123" y="504092"/>
                  </a:cubicBezTo>
                  <a:cubicBezTo>
                    <a:pt x="205996" y="514560"/>
                    <a:pt x="266761" y="526580"/>
                    <a:pt x="293077" y="492369"/>
                  </a:cubicBezTo>
                  <a:cubicBezTo>
                    <a:pt x="384143" y="373983"/>
                    <a:pt x="298730" y="357484"/>
                    <a:pt x="246184" y="339969"/>
                  </a:cubicBezTo>
                  <a:cubicBezTo>
                    <a:pt x="230553" y="343877"/>
                    <a:pt x="210685" y="340299"/>
                    <a:pt x="199292" y="351692"/>
                  </a:cubicBezTo>
                  <a:cubicBezTo>
                    <a:pt x="187899" y="363085"/>
                    <a:pt x="188057" y="382480"/>
                    <a:pt x="187569" y="398584"/>
                  </a:cubicBezTo>
                  <a:cubicBezTo>
                    <a:pt x="184137" y="511855"/>
                    <a:pt x="187569" y="625231"/>
                    <a:pt x="187569" y="738554"/>
                  </a:cubicBezTo>
                </a:path>
              </a:pathLst>
            </a:custGeom>
            <a:noFill/>
            <a:ln w="31750" cap="flat" cmpd="sng" algn="ctr">
              <a:solidFill>
                <a:srgbClr val="FFFF00"/>
              </a:solidFill>
              <a:prstDash val="solid"/>
              <a:round/>
              <a:headEnd type="none" w="sm" len="sm"/>
              <a:tailEnd type="none" w="sm" len="sm"/>
            </a:ln>
            <a:effectLst/>
          </p:spPr>
          <p:txBody>
            <a:bodyPr rtlCol="0" anchor="ctr"/>
            <a:lstStyle/>
            <a:p>
              <a:pPr algn="ctr"/>
              <a:endParaRPr lang="en-US">
                <a:solidFill>
                  <a:srgbClr val="061922"/>
                </a:solidFill>
              </a:endParaRPr>
            </a:p>
          </p:txBody>
        </p:sp>
        <p:sp>
          <p:nvSpPr>
            <p:cNvPr id="66" name="Freeform 65"/>
            <p:cNvSpPr/>
            <p:nvPr/>
          </p:nvSpPr>
          <p:spPr>
            <a:xfrm>
              <a:off x="6775830" y="4048676"/>
              <a:ext cx="177542" cy="797169"/>
            </a:xfrm>
            <a:custGeom>
              <a:avLst/>
              <a:gdLst>
                <a:gd name="connsiteX0" fmla="*/ 60312 w 177542"/>
                <a:gd name="connsiteY0" fmla="*/ 0 h 797169"/>
                <a:gd name="connsiteX1" fmla="*/ 95481 w 177542"/>
                <a:gd name="connsiteY1" fmla="*/ 58615 h 797169"/>
                <a:gd name="connsiteX2" fmla="*/ 130650 w 177542"/>
                <a:gd name="connsiteY2" fmla="*/ 70338 h 797169"/>
                <a:gd name="connsiteX3" fmla="*/ 177542 w 177542"/>
                <a:gd name="connsiteY3" fmla="*/ 128954 h 797169"/>
                <a:gd name="connsiteX4" fmla="*/ 165819 w 177542"/>
                <a:gd name="connsiteY4" fmla="*/ 175846 h 797169"/>
                <a:gd name="connsiteX5" fmla="*/ 130650 w 177542"/>
                <a:gd name="connsiteY5" fmla="*/ 199292 h 797169"/>
                <a:gd name="connsiteX6" fmla="*/ 118927 w 177542"/>
                <a:gd name="connsiteY6" fmla="*/ 351692 h 797169"/>
                <a:gd name="connsiteX7" fmla="*/ 95481 w 177542"/>
                <a:gd name="connsiteY7" fmla="*/ 457200 h 797169"/>
                <a:gd name="connsiteX8" fmla="*/ 83758 w 177542"/>
                <a:gd name="connsiteY8" fmla="*/ 422031 h 797169"/>
                <a:gd name="connsiteX9" fmla="*/ 60312 w 177542"/>
                <a:gd name="connsiteY9" fmla="*/ 328246 h 797169"/>
                <a:gd name="connsiteX10" fmla="*/ 118927 w 177542"/>
                <a:gd name="connsiteY10" fmla="*/ 246185 h 797169"/>
                <a:gd name="connsiteX11" fmla="*/ 142373 w 177542"/>
                <a:gd name="connsiteY11" fmla="*/ 281354 h 797169"/>
                <a:gd name="connsiteX12" fmla="*/ 95481 w 177542"/>
                <a:gd name="connsiteY12" fmla="*/ 480646 h 797169"/>
                <a:gd name="connsiteX13" fmla="*/ 36865 w 177542"/>
                <a:gd name="connsiteY13" fmla="*/ 468923 h 797169"/>
                <a:gd name="connsiteX14" fmla="*/ 1696 w 177542"/>
                <a:gd name="connsiteY14" fmla="*/ 445477 h 797169"/>
                <a:gd name="connsiteX15" fmla="*/ 13419 w 177542"/>
                <a:gd name="connsiteY15" fmla="*/ 351692 h 797169"/>
                <a:gd name="connsiteX16" fmla="*/ 25142 w 177542"/>
                <a:gd name="connsiteY16" fmla="*/ 316523 h 797169"/>
                <a:gd name="connsiteX17" fmla="*/ 36865 w 177542"/>
                <a:gd name="connsiteY17" fmla="*/ 269631 h 797169"/>
                <a:gd name="connsiteX18" fmla="*/ 83758 w 177542"/>
                <a:gd name="connsiteY18" fmla="*/ 187569 h 797169"/>
                <a:gd name="connsiteX19" fmla="*/ 142373 w 177542"/>
                <a:gd name="connsiteY19" fmla="*/ 199292 h 797169"/>
                <a:gd name="connsiteX20" fmla="*/ 107204 w 177542"/>
                <a:gd name="connsiteY20" fmla="*/ 597877 h 797169"/>
                <a:gd name="connsiteX21" fmla="*/ 83758 w 177542"/>
                <a:gd name="connsiteY21" fmla="*/ 656492 h 797169"/>
                <a:gd name="connsiteX22" fmla="*/ 95481 w 177542"/>
                <a:gd name="connsiteY22" fmla="*/ 797169 h 79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7542" h="797169">
                  <a:moveTo>
                    <a:pt x="60312" y="0"/>
                  </a:moveTo>
                  <a:cubicBezTo>
                    <a:pt x="72035" y="19538"/>
                    <a:pt x="79369" y="42503"/>
                    <a:pt x="95481" y="58615"/>
                  </a:cubicBezTo>
                  <a:cubicBezTo>
                    <a:pt x="104219" y="67353"/>
                    <a:pt x="120054" y="63980"/>
                    <a:pt x="130650" y="70338"/>
                  </a:cubicBezTo>
                  <a:cubicBezTo>
                    <a:pt x="149209" y="81474"/>
                    <a:pt x="166894" y="112982"/>
                    <a:pt x="177542" y="128954"/>
                  </a:cubicBezTo>
                  <a:cubicBezTo>
                    <a:pt x="173634" y="144585"/>
                    <a:pt x="174756" y="162440"/>
                    <a:pt x="165819" y="175846"/>
                  </a:cubicBezTo>
                  <a:cubicBezTo>
                    <a:pt x="158004" y="187569"/>
                    <a:pt x="134280" y="185678"/>
                    <a:pt x="130650" y="199292"/>
                  </a:cubicBezTo>
                  <a:cubicBezTo>
                    <a:pt x="117522" y="248522"/>
                    <a:pt x="124261" y="301022"/>
                    <a:pt x="118927" y="351692"/>
                  </a:cubicBezTo>
                  <a:cubicBezTo>
                    <a:pt x="112579" y="412002"/>
                    <a:pt x="110870" y="411032"/>
                    <a:pt x="95481" y="457200"/>
                  </a:cubicBezTo>
                  <a:cubicBezTo>
                    <a:pt x="91573" y="445477"/>
                    <a:pt x="87009" y="433953"/>
                    <a:pt x="83758" y="422031"/>
                  </a:cubicBezTo>
                  <a:cubicBezTo>
                    <a:pt x="75279" y="390943"/>
                    <a:pt x="60312" y="328246"/>
                    <a:pt x="60312" y="328246"/>
                  </a:cubicBezTo>
                  <a:cubicBezTo>
                    <a:pt x="65179" y="299046"/>
                    <a:pt x="55418" y="225015"/>
                    <a:pt x="118927" y="246185"/>
                  </a:cubicBezTo>
                  <a:cubicBezTo>
                    <a:pt x="132293" y="250640"/>
                    <a:pt x="134558" y="269631"/>
                    <a:pt x="142373" y="281354"/>
                  </a:cubicBezTo>
                  <a:cubicBezTo>
                    <a:pt x="139870" y="321398"/>
                    <a:pt x="188109" y="480646"/>
                    <a:pt x="95481" y="480646"/>
                  </a:cubicBezTo>
                  <a:cubicBezTo>
                    <a:pt x="75555" y="480646"/>
                    <a:pt x="56404" y="472831"/>
                    <a:pt x="36865" y="468923"/>
                  </a:cubicBezTo>
                  <a:cubicBezTo>
                    <a:pt x="25142" y="461108"/>
                    <a:pt x="4459" y="459293"/>
                    <a:pt x="1696" y="445477"/>
                  </a:cubicBezTo>
                  <a:cubicBezTo>
                    <a:pt x="-4483" y="414584"/>
                    <a:pt x="7783" y="382689"/>
                    <a:pt x="13419" y="351692"/>
                  </a:cubicBezTo>
                  <a:cubicBezTo>
                    <a:pt x="15629" y="339534"/>
                    <a:pt x="21747" y="328405"/>
                    <a:pt x="25142" y="316523"/>
                  </a:cubicBezTo>
                  <a:cubicBezTo>
                    <a:pt x="29568" y="301031"/>
                    <a:pt x="31208" y="284717"/>
                    <a:pt x="36865" y="269631"/>
                  </a:cubicBezTo>
                  <a:cubicBezTo>
                    <a:pt x="49614" y="235635"/>
                    <a:pt x="64323" y="216721"/>
                    <a:pt x="83758" y="187569"/>
                  </a:cubicBezTo>
                  <a:cubicBezTo>
                    <a:pt x="103296" y="191477"/>
                    <a:pt x="139453" y="179582"/>
                    <a:pt x="142373" y="199292"/>
                  </a:cubicBezTo>
                  <a:cubicBezTo>
                    <a:pt x="150688" y="255415"/>
                    <a:pt x="148567" y="494470"/>
                    <a:pt x="107204" y="597877"/>
                  </a:cubicBezTo>
                  <a:lnTo>
                    <a:pt x="83758" y="656492"/>
                  </a:lnTo>
                  <a:cubicBezTo>
                    <a:pt x="106603" y="725026"/>
                    <a:pt x="95481" y="679304"/>
                    <a:pt x="95481" y="797169"/>
                  </a:cubicBezTo>
                </a:path>
              </a:pathLst>
            </a:custGeom>
            <a:noFill/>
            <a:ln w="31750" cap="flat" cmpd="sng" algn="ctr">
              <a:solidFill>
                <a:srgbClr val="0070C0"/>
              </a:solidFill>
              <a:prstDash val="solid"/>
              <a:round/>
              <a:headEnd type="none" w="sm" len="sm"/>
              <a:tailEnd type="none" w="sm" len="sm"/>
            </a:ln>
            <a:effectLst/>
          </p:spPr>
          <p:txBody>
            <a:bodyPr rtlCol="0" anchor="ctr"/>
            <a:lstStyle/>
            <a:p>
              <a:pPr algn="ctr"/>
              <a:endParaRPr lang="en-US">
                <a:solidFill>
                  <a:srgbClr val="061922"/>
                </a:solidFill>
              </a:endParaRPr>
            </a:p>
          </p:txBody>
        </p:sp>
        <p:sp>
          <p:nvSpPr>
            <p:cNvPr id="67" name="TextBox 66"/>
            <p:cNvSpPr txBox="1"/>
            <p:nvPr/>
          </p:nvSpPr>
          <p:spPr>
            <a:xfrm>
              <a:off x="6977309" y="3878800"/>
              <a:ext cx="917239" cy="369332"/>
            </a:xfrm>
            <a:prstGeom prst="rect">
              <a:avLst/>
            </a:prstGeom>
            <a:noFill/>
          </p:spPr>
          <p:txBody>
            <a:bodyPr wrap="none" rtlCol="0">
              <a:spAutoFit/>
            </a:bodyPr>
            <a:lstStyle/>
            <a:p>
              <a:r>
                <a:rPr lang="en-US" dirty="0">
                  <a:solidFill>
                    <a:srgbClr val="061922"/>
                  </a:solidFill>
                </a:rPr>
                <a:t>x1, x2</a:t>
              </a:r>
            </a:p>
          </p:txBody>
        </p:sp>
        <p:sp>
          <p:nvSpPr>
            <p:cNvPr id="68" name="TextBox 67"/>
            <p:cNvSpPr txBox="1"/>
            <p:nvPr/>
          </p:nvSpPr>
          <p:spPr>
            <a:xfrm>
              <a:off x="6984053" y="4565272"/>
              <a:ext cx="917239" cy="369332"/>
            </a:xfrm>
            <a:prstGeom prst="rect">
              <a:avLst/>
            </a:prstGeom>
            <a:noFill/>
          </p:spPr>
          <p:txBody>
            <a:bodyPr wrap="none" rtlCol="0">
              <a:spAutoFit/>
            </a:bodyPr>
            <a:lstStyle/>
            <a:p>
              <a:r>
                <a:rPr lang="en-US" dirty="0">
                  <a:solidFill>
                    <a:srgbClr val="061922"/>
                  </a:solidFill>
                </a:rPr>
                <a:t>y1, y2</a:t>
              </a:r>
            </a:p>
          </p:txBody>
        </p:sp>
      </p:grpSp>
      <p:sp>
        <p:nvSpPr>
          <p:cNvPr id="69" name="Rectangle 68"/>
          <p:cNvSpPr/>
          <p:nvPr/>
        </p:nvSpPr>
        <p:spPr>
          <a:xfrm>
            <a:off x="4798166" y="4562890"/>
            <a:ext cx="210207" cy="168166"/>
          </a:xfrm>
          <a:prstGeom prst="rect">
            <a:avLst/>
          </a:prstGeom>
          <a:solidFill>
            <a:srgbClr val="FF33CC"/>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grpSp>
        <p:nvGrpSpPr>
          <p:cNvPr id="70" name="Group 69"/>
          <p:cNvGrpSpPr/>
          <p:nvPr/>
        </p:nvGrpSpPr>
        <p:grpSpPr>
          <a:xfrm>
            <a:off x="5164858" y="697105"/>
            <a:ext cx="1515164" cy="4054538"/>
            <a:chOff x="4640877" y="717653"/>
            <a:chExt cx="1515164" cy="4054538"/>
          </a:xfrm>
        </p:grpSpPr>
        <p:sp>
          <p:nvSpPr>
            <p:cNvPr id="71" name="TextBox 70"/>
            <p:cNvSpPr txBox="1"/>
            <p:nvPr/>
          </p:nvSpPr>
          <p:spPr>
            <a:xfrm>
              <a:off x="5370982" y="717653"/>
              <a:ext cx="558166" cy="307777"/>
            </a:xfrm>
            <a:prstGeom prst="rect">
              <a:avLst/>
            </a:prstGeom>
            <a:noFill/>
          </p:spPr>
          <p:txBody>
            <a:bodyPr wrap="none" rtlCol="0">
              <a:spAutoFit/>
            </a:bodyPr>
            <a:lstStyle/>
            <a:p>
              <a:r>
                <a:rPr lang="en-US" sz="1400" dirty="0">
                  <a:solidFill>
                    <a:srgbClr val="061922"/>
                  </a:solidFill>
                </a:rPr>
                <a:t>p=1</a:t>
              </a:r>
            </a:p>
          </p:txBody>
        </p:sp>
        <p:sp>
          <p:nvSpPr>
            <p:cNvPr id="72" name="Rectangle 71"/>
            <p:cNvSpPr/>
            <p:nvPr/>
          </p:nvSpPr>
          <p:spPr>
            <a:xfrm>
              <a:off x="5515468" y="976255"/>
              <a:ext cx="210207" cy="168166"/>
            </a:xfrm>
            <a:prstGeom prst="rect">
              <a:avLst/>
            </a:prstGeom>
            <a:solidFill>
              <a:schemeClr val="accent2"/>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73" name="Rectangle 72"/>
            <p:cNvSpPr/>
            <p:nvPr/>
          </p:nvSpPr>
          <p:spPr>
            <a:xfrm>
              <a:off x="5945834" y="1480748"/>
              <a:ext cx="210207" cy="168166"/>
            </a:xfrm>
            <a:prstGeom prst="rect">
              <a:avLst/>
            </a:prstGeom>
            <a:solidFill>
              <a:srgbClr val="FF000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74" name="Rectangle 73"/>
            <p:cNvSpPr/>
            <p:nvPr/>
          </p:nvSpPr>
          <p:spPr>
            <a:xfrm>
              <a:off x="5531235" y="2248007"/>
              <a:ext cx="210207" cy="168166"/>
            </a:xfrm>
            <a:prstGeom prst="rect">
              <a:avLst/>
            </a:prstGeom>
            <a:solidFill>
              <a:srgbClr val="FFDA0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75" name="Rectangle 74"/>
            <p:cNvSpPr/>
            <p:nvPr/>
          </p:nvSpPr>
          <p:spPr>
            <a:xfrm>
              <a:off x="5530693" y="2687861"/>
              <a:ext cx="210207" cy="168166"/>
            </a:xfrm>
            <a:prstGeom prst="rect">
              <a:avLst/>
            </a:prstGeom>
            <a:solidFill>
              <a:srgbClr val="7030A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76" name="Freeform 75"/>
            <p:cNvSpPr/>
            <p:nvPr/>
          </p:nvSpPr>
          <p:spPr>
            <a:xfrm>
              <a:off x="5103238" y="2111373"/>
              <a:ext cx="496855" cy="987972"/>
            </a:xfrm>
            <a:custGeom>
              <a:avLst/>
              <a:gdLst>
                <a:gd name="connsiteX0" fmla="*/ 475834 w 496855"/>
                <a:gd name="connsiteY0" fmla="*/ 777765 h 987972"/>
                <a:gd name="connsiteX1" fmla="*/ 444303 w 496855"/>
                <a:gd name="connsiteY1" fmla="*/ 914400 h 987972"/>
                <a:gd name="connsiteX2" fmla="*/ 412772 w 496855"/>
                <a:gd name="connsiteY2" fmla="*/ 945931 h 987972"/>
                <a:gd name="connsiteX3" fmla="*/ 349710 w 496855"/>
                <a:gd name="connsiteY3" fmla="*/ 987972 h 987972"/>
                <a:gd name="connsiteX4" fmla="*/ 139503 w 496855"/>
                <a:gd name="connsiteY4" fmla="*/ 977462 h 987972"/>
                <a:gd name="connsiteX5" fmla="*/ 107972 w 496855"/>
                <a:gd name="connsiteY5" fmla="*/ 966952 h 987972"/>
                <a:gd name="connsiteX6" fmla="*/ 76441 w 496855"/>
                <a:gd name="connsiteY6" fmla="*/ 945931 h 987972"/>
                <a:gd name="connsiteX7" fmla="*/ 34400 w 496855"/>
                <a:gd name="connsiteY7" fmla="*/ 819807 h 987972"/>
                <a:gd name="connsiteX8" fmla="*/ 23890 w 496855"/>
                <a:gd name="connsiteY8" fmla="*/ 756745 h 987972"/>
                <a:gd name="connsiteX9" fmla="*/ 13379 w 496855"/>
                <a:gd name="connsiteY9" fmla="*/ 725214 h 987972"/>
                <a:gd name="connsiteX10" fmla="*/ 13379 w 496855"/>
                <a:gd name="connsiteY10" fmla="*/ 210207 h 987972"/>
                <a:gd name="connsiteX11" fmla="*/ 34400 w 496855"/>
                <a:gd name="connsiteY11" fmla="*/ 147145 h 987972"/>
                <a:gd name="connsiteX12" fmla="*/ 65931 w 496855"/>
                <a:gd name="connsiteY12" fmla="*/ 84083 h 987972"/>
                <a:gd name="connsiteX13" fmla="*/ 76441 w 496855"/>
                <a:gd name="connsiteY13" fmla="*/ 52552 h 987972"/>
                <a:gd name="connsiteX14" fmla="*/ 107972 w 496855"/>
                <a:gd name="connsiteY14" fmla="*/ 42041 h 987972"/>
                <a:gd name="connsiteX15" fmla="*/ 139503 w 496855"/>
                <a:gd name="connsiteY15" fmla="*/ 21021 h 987972"/>
                <a:gd name="connsiteX16" fmla="*/ 202565 w 496855"/>
                <a:gd name="connsiteY16" fmla="*/ 0 h 987972"/>
                <a:gd name="connsiteX17" fmla="*/ 381241 w 496855"/>
                <a:gd name="connsiteY17" fmla="*/ 10510 h 987972"/>
                <a:gd name="connsiteX18" fmla="*/ 412772 w 496855"/>
                <a:gd name="connsiteY18" fmla="*/ 21021 h 987972"/>
                <a:gd name="connsiteX19" fmla="*/ 433793 w 496855"/>
                <a:gd name="connsiteY19" fmla="*/ 52552 h 987972"/>
                <a:gd name="connsiteX20" fmla="*/ 465324 w 496855"/>
                <a:gd name="connsiteY20" fmla="*/ 84083 h 987972"/>
                <a:gd name="connsiteX21" fmla="*/ 496855 w 496855"/>
                <a:gd name="connsiteY21" fmla="*/ 136634 h 98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6855" h="987972">
                  <a:moveTo>
                    <a:pt x="475834" y="777765"/>
                  </a:moveTo>
                  <a:cubicBezTo>
                    <a:pt x="462191" y="873273"/>
                    <a:pt x="473158" y="827836"/>
                    <a:pt x="444303" y="914400"/>
                  </a:cubicBezTo>
                  <a:cubicBezTo>
                    <a:pt x="439603" y="928501"/>
                    <a:pt x="424505" y="936806"/>
                    <a:pt x="412772" y="945931"/>
                  </a:cubicBezTo>
                  <a:cubicBezTo>
                    <a:pt x="392830" y="961441"/>
                    <a:pt x="349710" y="987972"/>
                    <a:pt x="349710" y="987972"/>
                  </a:cubicBezTo>
                  <a:cubicBezTo>
                    <a:pt x="279641" y="984469"/>
                    <a:pt x="209396" y="983539"/>
                    <a:pt x="139503" y="977462"/>
                  </a:cubicBezTo>
                  <a:cubicBezTo>
                    <a:pt x="128466" y="976502"/>
                    <a:pt x="117881" y="971907"/>
                    <a:pt x="107972" y="966952"/>
                  </a:cubicBezTo>
                  <a:cubicBezTo>
                    <a:pt x="96674" y="961303"/>
                    <a:pt x="86951" y="952938"/>
                    <a:pt x="76441" y="945931"/>
                  </a:cubicBezTo>
                  <a:lnTo>
                    <a:pt x="34400" y="819807"/>
                  </a:lnTo>
                  <a:cubicBezTo>
                    <a:pt x="27661" y="799590"/>
                    <a:pt x="28513" y="777548"/>
                    <a:pt x="23890" y="756745"/>
                  </a:cubicBezTo>
                  <a:cubicBezTo>
                    <a:pt x="21487" y="745930"/>
                    <a:pt x="16883" y="735724"/>
                    <a:pt x="13379" y="725214"/>
                  </a:cubicBezTo>
                  <a:cubicBezTo>
                    <a:pt x="-1170" y="506967"/>
                    <a:pt x="-7475" y="488262"/>
                    <a:pt x="13379" y="210207"/>
                  </a:cubicBezTo>
                  <a:cubicBezTo>
                    <a:pt x="15036" y="188111"/>
                    <a:pt x="27393" y="168166"/>
                    <a:pt x="34400" y="147145"/>
                  </a:cubicBezTo>
                  <a:cubicBezTo>
                    <a:pt x="48905" y="103629"/>
                    <a:pt x="38763" y="124834"/>
                    <a:pt x="65931" y="84083"/>
                  </a:cubicBezTo>
                  <a:cubicBezTo>
                    <a:pt x="69434" y="73573"/>
                    <a:pt x="68607" y="60386"/>
                    <a:pt x="76441" y="52552"/>
                  </a:cubicBezTo>
                  <a:cubicBezTo>
                    <a:pt x="84275" y="44718"/>
                    <a:pt x="98063" y="46996"/>
                    <a:pt x="107972" y="42041"/>
                  </a:cubicBezTo>
                  <a:cubicBezTo>
                    <a:pt x="119270" y="36392"/>
                    <a:pt x="127960" y="26151"/>
                    <a:pt x="139503" y="21021"/>
                  </a:cubicBezTo>
                  <a:cubicBezTo>
                    <a:pt x="159751" y="12022"/>
                    <a:pt x="202565" y="0"/>
                    <a:pt x="202565" y="0"/>
                  </a:cubicBezTo>
                  <a:cubicBezTo>
                    <a:pt x="262124" y="3503"/>
                    <a:pt x="321875" y="4573"/>
                    <a:pt x="381241" y="10510"/>
                  </a:cubicBezTo>
                  <a:cubicBezTo>
                    <a:pt x="392265" y="11612"/>
                    <a:pt x="404121" y="14100"/>
                    <a:pt x="412772" y="21021"/>
                  </a:cubicBezTo>
                  <a:cubicBezTo>
                    <a:pt x="422636" y="28912"/>
                    <a:pt x="425706" y="42848"/>
                    <a:pt x="433793" y="52552"/>
                  </a:cubicBezTo>
                  <a:cubicBezTo>
                    <a:pt x="443309" y="63971"/>
                    <a:pt x="454814" y="73573"/>
                    <a:pt x="465324" y="84083"/>
                  </a:cubicBezTo>
                  <a:cubicBezTo>
                    <a:pt x="478967" y="125015"/>
                    <a:pt x="468000" y="107780"/>
                    <a:pt x="496855" y="136634"/>
                  </a:cubicBezTo>
                </a:path>
              </a:pathLst>
            </a:custGeom>
            <a:noFill/>
            <a:ln w="19050" cap="flat" cmpd="sng" algn="ctr">
              <a:solidFill>
                <a:schemeClr val="tx1"/>
              </a:solidFill>
              <a:prstDash val="solid"/>
              <a:round/>
              <a:headEnd type="none" w="sm" len="sm"/>
              <a:tailEnd type="stealth" w="lg" len="lg"/>
            </a:ln>
            <a:effectLst/>
          </p:spPr>
          <p:txBody>
            <a:bodyPr rtlCol="0" anchor="ctr"/>
            <a:lstStyle/>
            <a:p>
              <a:pPr algn="ctr"/>
              <a:endParaRPr lang="en-US">
                <a:solidFill>
                  <a:srgbClr val="061922"/>
                </a:solidFill>
              </a:endParaRPr>
            </a:p>
          </p:txBody>
        </p:sp>
        <p:cxnSp>
          <p:nvCxnSpPr>
            <p:cNvPr id="77" name="Straight Arrow Connector 76"/>
            <p:cNvCxnSpPr>
              <a:stCxn id="72" idx="2"/>
              <a:endCxn id="73" idx="0"/>
            </p:cNvCxnSpPr>
            <p:nvPr/>
          </p:nvCxnSpPr>
          <p:spPr>
            <a:xfrm>
              <a:off x="5620572" y="1144421"/>
              <a:ext cx="430366" cy="33632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3" idx="2"/>
            </p:cNvCxnSpPr>
            <p:nvPr/>
          </p:nvCxnSpPr>
          <p:spPr>
            <a:xfrm flipH="1">
              <a:off x="5688889" y="1648914"/>
              <a:ext cx="362049" cy="59909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4" idx="2"/>
              <a:endCxn id="75" idx="0"/>
            </p:cNvCxnSpPr>
            <p:nvPr/>
          </p:nvCxnSpPr>
          <p:spPr>
            <a:xfrm flipH="1">
              <a:off x="5635797" y="2416173"/>
              <a:ext cx="542" cy="27168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843352" y="2410929"/>
              <a:ext cx="332142" cy="369332"/>
            </a:xfrm>
            <a:prstGeom prst="rect">
              <a:avLst/>
            </a:prstGeom>
            <a:noFill/>
          </p:spPr>
          <p:txBody>
            <a:bodyPr wrap="none" rtlCol="0">
              <a:spAutoFit/>
            </a:bodyPr>
            <a:lstStyle/>
            <a:p>
              <a:r>
                <a:rPr lang="en-US" dirty="0">
                  <a:solidFill>
                    <a:srgbClr val="061922"/>
                  </a:solidFill>
                </a:rPr>
                <a:t>3</a:t>
              </a:r>
            </a:p>
          </p:txBody>
        </p:sp>
        <p:cxnSp>
          <p:nvCxnSpPr>
            <p:cNvPr id="81" name="Straight Arrow Connector 80"/>
            <p:cNvCxnSpPr/>
            <p:nvPr/>
          </p:nvCxnSpPr>
          <p:spPr>
            <a:xfrm>
              <a:off x="5687303" y="2862545"/>
              <a:ext cx="0" cy="53876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582200" y="3396445"/>
              <a:ext cx="210207" cy="168166"/>
            </a:xfrm>
            <a:prstGeom prst="rect">
              <a:avLst/>
            </a:prstGeom>
            <a:solidFill>
              <a:schemeClr val="bg2"/>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83" name="Rectangle 82"/>
            <p:cNvSpPr/>
            <p:nvPr/>
          </p:nvSpPr>
          <p:spPr>
            <a:xfrm>
              <a:off x="4644176" y="3231384"/>
              <a:ext cx="424485" cy="953755"/>
            </a:xfrm>
            <a:prstGeom prst="rect">
              <a:avLst/>
            </a:prstGeom>
            <a:solidFill>
              <a:schemeClr val="bg2"/>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cxnSp>
          <p:nvCxnSpPr>
            <p:cNvPr id="84" name="Straight Arrow Connector 83"/>
            <p:cNvCxnSpPr>
              <a:stCxn id="82" idx="1"/>
            </p:cNvCxnSpPr>
            <p:nvPr/>
          </p:nvCxnSpPr>
          <p:spPr>
            <a:xfrm flipH="1" flipV="1">
              <a:off x="5068661" y="3238995"/>
              <a:ext cx="513539" cy="241533"/>
            </a:xfrm>
            <a:prstGeom prst="straightConnector1">
              <a:avLst/>
            </a:prstGeom>
            <a:ln w="1905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82" idx="2"/>
            </p:cNvCxnSpPr>
            <p:nvPr/>
          </p:nvCxnSpPr>
          <p:spPr>
            <a:xfrm flipV="1">
              <a:off x="5103238" y="3564611"/>
              <a:ext cx="584066" cy="608804"/>
            </a:xfrm>
            <a:prstGeom prst="straightConnector1">
              <a:avLst/>
            </a:prstGeom>
            <a:ln w="1905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5769406" y="3575612"/>
              <a:ext cx="79" cy="102147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7" name="Freeform 86"/>
            <p:cNvSpPr/>
            <p:nvPr/>
          </p:nvSpPr>
          <p:spPr>
            <a:xfrm>
              <a:off x="4767102" y="3329355"/>
              <a:ext cx="177542" cy="797169"/>
            </a:xfrm>
            <a:custGeom>
              <a:avLst/>
              <a:gdLst>
                <a:gd name="connsiteX0" fmla="*/ 60312 w 177542"/>
                <a:gd name="connsiteY0" fmla="*/ 0 h 797169"/>
                <a:gd name="connsiteX1" fmla="*/ 95481 w 177542"/>
                <a:gd name="connsiteY1" fmla="*/ 58615 h 797169"/>
                <a:gd name="connsiteX2" fmla="*/ 130650 w 177542"/>
                <a:gd name="connsiteY2" fmla="*/ 70338 h 797169"/>
                <a:gd name="connsiteX3" fmla="*/ 177542 w 177542"/>
                <a:gd name="connsiteY3" fmla="*/ 128954 h 797169"/>
                <a:gd name="connsiteX4" fmla="*/ 165819 w 177542"/>
                <a:gd name="connsiteY4" fmla="*/ 175846 h 797169"/>
                <a:gd name="connsiteX5" fmla="*/ 130650 w 177542"/>
                <a:gd name="connsiteY5" fmla="*/ 199292 h 797169"/>
                <a:gd name="connsiteX6" fmla="*/ 118927 w 177542"/>
                <a:gd name="connsiteY6" fmla="*/ 351692 h 797169"/>
                <a:gd name="connsiteX7" fmla="*/ 95481 w 177542"/>
                <a:gd name="connsiteY7" fmla="*/ 457200 h 797169"/>
                <a:gd name="connsiteX8" fmla="*/ 83758 w 177542"/>
                <a:gd name="connsiteY8" fmla="*/ 422031 h 797169"/>
                <a:gd name="connsiteX9" fmla="*/ 60312 w 177542"/>
                <a:gd name="connsiteY9" fmla="*/ 328246 h 797169"/>
                <a:gd name="connsiteX10" fmla="*/ 118927 w 177542"/>
                <a:gd name="connsiteY10" fmla="*/ 246185 h 797169"/>
                <a:gd name="connsiteX11" fmla="*/ 142373 w 177542"/>
                <a:gd name="connsiteY11" fmla="*/ 281354 h 797169"/>
                <a:gd name="connsiteX12" fmla="*/ 95481 w 177542"/>
                <a:gd name="connsiteY12" fmla="*/ 480646 h 797169"/>
                <a:gd name="connsiteX13" fmla="*/ 36865 w 177542"/>
                <a:gd name="connsiteY13" fmla="*/ 468923 h 797169"/>
                <a:gd name="connsiteX14" fmla="*/ 1696 w 177542"/>
                <a:gd name="connsiteY14" fmla="*/ 445477 h 797169"/>
                <a:gd name="connsiteX15" fmla="*/ 13419 w 177542"/>
                <a:gd name="connsiteY15" fmla="*/ 351692 h 797169"/>
                <a:gd name="connsiteX16" fmla="*/ 25142 w 177542"/>
                <a:gd name="connsiteY16" fmla="*/ 316523 h 797169"/>
                <a:gd name="connsiteX17" fmla="*/ 36865 w 177542"/>
                <a:gd name="connsiteY17" fmla="*/ 269631 h 797169"/>
                <a:gd name="connsiteX18" fmla="*/ 83758 w 177542"/>
                <a:gd name="connsiteY18" fmla="*/ 187569 h 797169"/>
                <a:gd name="connsiteX19" fmla="*/ 142373 w 177542"/>
                <a:gd name="connsiteY19" fmla="*/ 199292 h 797169"/>
                <a:gd name="connsiteX20" fmla="*/ 107204 w 177542"/>
                <a:gd name="connsiteY20" fmla="*/ 597877 h 797169"/>
                <a:gd name="connsiteX21" fmla="*/ 83758 w 177542"/>
                <a:gd name="connsiteY21" fmla="*/ 656492 h 797169"/>
                <a:gd name="connsiteX22" fmla="*/ 95481 w 177542"/>
                <a:gd name="connsiteY22" fmla="*/ 797169 h 79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7542" h="797169">
                  <a:moveTo>
                    <a:pt x="60312" y="0"/>
                  </a:moveTo>
                  <a:cubicBezTo>
                    <a:pt x="72035" y="19538"/>
                    <a:pt x="79369" y="42503"/>
                    <a:pt x="95481" y="58615"/>
                  </a:cubicBezTo>
                  <a:cubicBezTo>
                    <a:pt x="104219" y="67353"/>
                    <a:pt x="120054" y="63980"/>
                    <a:pt x="130650" y="70338"/>
                  </a:cubicBezTo>
                  <a:cubicBezTo>
                    <a:pt x="149209" y="81474"/>
                    <a:pt x="166894" y="112982"/>
                    <a:pt x="177542" y="128954"/>
                  </a:cubicBezTo>
                  <a:cubicBezTo>
                    <a:pt x="173634" y="144585"/>
                    <a:pt x="174756" y="162440"/>
                    <a:pt x="165819" y="175846"/>
                  </a:cubicBezTo>
                  <a:cubicBezTo>
                    <a:pt x="158004" y="187569"/>
                    <a:pt x="134280" y="185678"/>
                    <a:pt x="130650" y="199292"/>
                  </a:cubicBezTo>
                  <a:cubicBezTo>
                    <a:pt x="117522" y="248522"/>
                    <a:pt x="124261" y="301022"/>
                    <a:pt x="118927" y="351692"/>
                  </a:cubicBezTo>
                  <a:cubicBezTo>
                    <a:pt x="112579" y="412002"/>
                    <a:pt x="110870" y="411032"/>
                    <a:pt x="95481" y="457200"/>
                  </a:cubicBezTo>
                  <a:cubicBezTo>
                    <a:pt x="91573" y="445477"/>
                    <a:pt x="87009" y="433953"/>
                    <a:pt x="83758" y="422031"/>
                  </a:cubicBezTo>
                  <a:cubicBezTo>
                    <a:pt x="75279" y="390943"/>
                    <a:pt x="60312" y="328246"/>
                    <a:pt x="60312" y="328246"/>
                  </a:cubicBezTo>
                  <a:cubicBezTo>
                    <a:pt x="65179" y="299046"/>
                    <a:pt x="55418" y="225015"/>
                    <a:pt x="118927" y="246185"/>
                  </a:cubicBezTo>
                  <a:cubicBezTo>
                    <a:pt x="132293" y="250640"/>
                    <a:pt x="134558" y="269631"/>
                    <a:pt x="142373" y="281354"/>
                  </a:cubicBezTo>
                  <a:cubicBezTo>
                    <a:pt x="139870" y="321398"/>
                    <a:pt x="188109" y="480646"/>
                    <a:pt x="95481" y="480646"/>
                  </a:cubicBezTo>
                  <a:cubicBezTo>
                    <a:pt x="75555" y="480646"/>
                    <a:pt x="56404" y="472831"/>
                    <a:pt x="36865" y="468923"/>
                  </a:cubicBezTo>
                  <a:cubicBezTo>
                    <a:pt x="25142" y="461108"/>
                    <a:pt x="4459" y="459293"/>
                    <a:pt x="1696" y="445477"/>
                  </a:cubicBezTo>
                  <a:cubicBezTo>
                    <a:pt x="-4483" y="414584"/>
                    <a:pt x="7783" y="382689"/>
                    <a:pt x="13419" y="351692"/>
                  </a:cubicBezTo>
                  <a:cubicBezTo>
                    <a:pt x="15629" y="339534"/>
                    <a:pt x="21747" y="328405"/>
                    <a:pt x="25142" y="316523"/>
                  </a:cubicBezTo>
                  <a:cubicBezTo>
                    <a:pt x="29568" y="301031"/>
                    <a:pt x="31208" y="284717"/>
                    <a:pt x="36865" y="269631"/>
                  </a:cubicBezTo>
                  <a:cubicBezTo>
                    <a:pt x="49614" y="235635"/>
                    <a:pt x="64323" y="216721"/>
                    <a:pt x="83758" y="187569"/>
                  </a:cubicBezTo>
                  <a:cubicBezTo>
                    <a:pt x="103296" y="191477"/>
                    <a:pt x="139453" y="179582"/>
                    <a:pt x="142373" y="199292"/>
                  </a:cubicBezTo>
                  <a:cubicBezTo>
                    <a:pt x="150688" y="255415"/>
                    <a:pt x="148567" y="494470"/>
                    <a:pt x="107204" y="597877"/>
                  </a:cubicBezTo>
                  <a:lnTo>
                    <a:pt x="83758" y="656492"/>
                  </a:lnTo>
                  <a:cubicBezTo>
                    <a:pt x="106603" y="725026"/>
                    <a:pt x="95481" y="679304"/>
                    <a:pt x="95481" y="797169"/>
                  </a:cubicBezTo>
                </a:path>
              </a:pathLst>
            </a:custGeom>
            <a:noFill/>
            <a:ln w="31750" cap="flat" cmpd="sng" algn="ctr">
              <a:solidFill>
                <a:srgbClr val="0070C0"/>
              </a:solidFill>
              <a:prstDash val="solid"/>
              <a:round/>
              <a:headEnd type="none" w="sm" len="sm"/>
              <a:tailEnd type="none" w="sm" len="sm"/>
            </a:ln>
            <a:effectLst/>
          </p:spPr>
          <p:txBody>
            <a:bodyPr rtlCol="0" anchor="ctr"/>
            <a:lstStyle/>
            <a:p>
              <a:pPr algn="ctr"/>
              <a:endParaRPr lang="en-US">
                <a:solidFill>
                  <a:srgbClr val="061922"/>
                </a:solidFill>
              </a:endParaRPr>
            </a:p>
          </p:txBody>
        </p:sp>
        <p:sp>
          <p:nvSpPr>
            <p:cNvPr id="88" name="TextBox 87"/>
            <p:cNvSpPr txBox="1"/>
            <p:nvPr/>
          </p:nvSpPr>
          <p:spPr>
            <a:xfrm>
              <a:off x="4640877" y="4246971"/>
              <a:ext cx="1074333" cy="261610"/>
            </a:xfrm>
            <a:prstGeom prst="rect">
              <a:avLst/>
            </a:prstGeom>
            <a:noFill/>
          </p:spPr>
          <p:txBody>
            <a:bodyPr wrap="none" rtlCol="0">
              <a:spAutoFit/>
            </a:bodyPr>
            <a:lstStyle/>
            <a:p>
              <a:r>
                <a:rPr lang="en-US" sz="1100" dirty="0">
                  <a:solidFill>
                    <a:srgbClr val="061922"/>
                  </a:solidFill>
                </a:rPr>
                <a:t>Function call</a:t>
              </a:r>
            </a:p>
          </p:txBody>
        </p:sp>
        <p:sp>
          <p:nvSpPr>
            <p:cNvPr id="89" name="TextBox 88"/>
            <p:cNvSpPr txBox="1"/>
            <p:nvPr/>
          </p:nvSpPr>
          <p:spPr>
            <a:xfrm>
              <a:off x="5093221" y="3168052"/>
              <a:ext cx="468398" cy="369332"/>
            </a:xfrm>
            <a:prstGeom prst="rect">
              <a:avLst/>
            </a:prstGeom>
            <a:noFill/>
          </p:spPr>
          <p:txBody>
            <a:bodyPr wrap="none" rtlCol="0">
              <a:spAutoFit/>
            </a:bodyPr>
            <a:lstStyle/>
            <a:p>
              <a:r>
                <a:rPr lang="en-US" dirty="0">
                  <a:solidFill>
                    <a:srgbClr val="061922"/>
                  </a:solidFill>
                </a:rPr>
                <a:t>x2</a:t>
              </a:r>
            </a:p>
          </p:txBody>
        </p:sp>
        <p:sp>
          <p:nvSpPr>
            <p:cNvPr id="90" name="TextBox 89"/>
            <p:cNvSpPr txBox="1"/>
            <p:nvPr/>
          </p:nvSpPr>
          <p:spPr>
            <a:xfrm>
              <a:off x="5099965" y="3725052"/>
              <a:ext cx="468398" cy="369332"/>
            </a:xfrm>
            <a:prstGeom prst="rect">
              <a:avLst/>
            </a:prstGeom>
            <a:noFill/>
          </p:spPr>
          <p:txBody>
            <a:bodyPr wrap="none" rtlCol="0">
              <a:spAutoFit/>
            </a:bodyPr>
            <a:lstStyle/>
            <a:p>
              <a:r>
                <a:rPr lang="en-US" dirty="0">
                  <a:solidFill>
                    <a:srgbClr val="061922"/>
                  </a:solidFill>
                </a:rPr>
                <a:t>y2</a:t>
              </a:r>
            </a:p>
          </p:txBody>
        </p:sp>
        <p:sp>
          <p:nvSpPr>
            <p:cNvPr id="91" name="Rectangle 90"/>
            <p:cNvSpPr/>
            <p:nvPr/>
          </p:nvSpPr>
          <p:spPr>
            <a:xfrm>
              <a:off x="5645486" y="4604025"/>
              <a:ext cx="210207" cy="168166"/>
            </a:xfrm>
            <a:prstGeom prst="rect">
              <a:avLst/>
            </a:prstGeom>
            <a:solidFill>
              <a:srgbClr val="FF33CC"/>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grpSp>
      <p:grpSp>
        <p:nvGrpSpPr>
          <p:cNvPr id="92" name="Group 91"/>
          <p:cNvGrpSpPr/>
          <p:nvPr/>
        </p:nvGrpSpPr>
        <p:grpSpPr>
          <a:xfrm>
            <a:off x="8136207" y="3486188"/>
            <a:ext cx="451936" cy="1304370"/>
            <a:chOff x="7612226" y="3506736"/>
            <a:chExt cx="451936" cy="1304370"/>
          </a:xfrm>
        </p:grpSpPr>
        <p:cxnSp>
          <p:nvCxnSpPr>
            <p:cNvPr id="93" name="Straight Arrow Connector 92"/>
            <p:cNvCxnSpPr/>
            <p:nvPr/>
          </p:nvCxnSpPr>
          <p:spPr>
            <a:xfrm>
              <a:off x="7876766" y="3506736"/>
              <a:ext cx="11" cy="111877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7848162" y="4631106"/>
              <a:ext cx="216000" cy="180000"/>
            </a:xfrm>
            <a:prstGeom prst="rect">
              <a:avLst/>
            </a:prstGeom>
            <a:solidFill>
              <a:srgbClr val="FF33CC"/>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95" name="Rectangle 94"/>
            <p:cNvSpPr/>
            <p:nvPr/>
          </p:nvSpPr>
          <p:spPr>
            <a:xfrm>
              <a:off x="7612226" y="4631106"/>
              <a:ext cx="216000" cy="180000"/>
            </a:xfrm>
            <a:prstGeom prst="rect">
              <a:avLst/>
            </a:prstGeom>
            <a:solidFill>
              <a:srgbClr val="FF33CC"/>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grpSp>
    </p:spTree>
    <p:extLst>
      <p:ext uri="{BB962C8B-B14F-4D97-AF65-F5344CB8AC3E}">
        <p14:creationId xmlns:p14="http://schemas.microsoft.com/office/powerpoint/2010/main" val="413143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1" grpId="0" animBg="1"/>
      <p:bldP spid="15" grpId="0"/>
      <p:bldP spid="16" grpId="0"/>
      <p:bldP spid="54" grpId="0"/>
      <p:bldP spid="55" grpId="0"/>
      <p:bldP spid="56" grpId="0"/>
      <p:bldP spid="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13</a:t>
            </a:fld>
            <a:endParaRPr lang="en-US" dirty="0"/>
          </a:p>
        </p:txBody>
      </p:sp>
      <p:sp>
        <p:nvSpPr>
          <p:cNvPr id="4" name="Title 3"/>
          <p:cNvSpPr>
            <a:spLocks noGrp="1"/>
          </p:cNvSpPr>
          <p:nvPr>
            <p:ph type="title"/>
          </p:nvPr>
        </p:nvSpPr>
        <p:spPr/>
        <p:txBody>
          <a:bodyPr/>
          <a:lstStyle/>
          <a:p>
            <a:r>
              <a:rPr lang="en-US" dirty="0" smtClean="0"/>
              <a:t>Vectorization Today</a:t>
            </a:r>
            <a:endParaRPr lang="en-US" dirty="0"/>
          </a:p>
        </p:txBody>
      </p:sp>
      <p:sp>
        <p:nvSpPr>
          <p:cNvPr id="5" name="TextBox 4"/>
          <p:cNvSpPr txBox="1"/>
          <p:nvPr/>
        </p:nvSpPr>
        <p:spPr>
          <a:xfrm>
            <a:off x="365534" y="851210"/>
            <a:ext cx="3057878" cy="3754874"/>
          </a:xfrm>
          <a:prstGeom prst="rect">
            <a:avLst/>
          </a:prstGeom>
          <a:noFill/>
        </p:spPr>
        <p:txBody>
          <a:bodyPr wrap="square" rtlCol="0">
            <a:spAutoFit/>
          </a:bodyPr>
          <a:lstStyle/>
          <a:p>
            <a:r>
              <a:rPr lang="en-US" sz="1400" dirty="0">
                <a:solidFill>
                  <a:srgbClr val="993300"/>
                </a:solidFill>
              </a:rPr>
              <a:t>#pragma </a:t>
            </a:r>
            <a:r>
              <a:rPr lang="en-US" sz="1400" dirty="0" err="1">
                <a:solidFill>
                  <a:srgbClr val="993300"/>
                </a:solidFill>
              </a:rPr>
              <a:t>omp</a:t>
            </a:r>
            <a:r>
              <a:rPr lang="en-US" sz="1400" dirty="0">
                <a:solidFill>
                  <a:srgbClr val="993300"/>
                </a:solidFill>
              </a:rPr>
              <a:t> </a:t>
            </a:r>
            <a:r>
              <a:rPr lang="en-US" sz="1400" dirty="0" err="1">
                <a:solidFill>
                  <a:srgbClr val="993300"/>
                </a:solidFill>
              </a:rPr>
              <a:t>simd</a:t>
            </a:r>
            <a:r>
              <a:rPr lang="en-US" sz="1400" dirty="0">
                <a:solidFill>
                  <a:srgbClr val="993300"/>
                </a:solidFill>
              </a:rPr>
              <a:t> reduction(+:….)</a:t>
            </a:r>
          </a:p>
          <a:p>
            <a:r>
              <a:rPr lang="en-US" sz="1600" dirty="0">
                <a:solidFill>
                  <a:srgbClr val="061922"/>
                </a:solidFill>
              </a:rPr>
              <a:t>for(p=0; p&lt;N; p++) {</a:t>
            </a:r>
          </a:p>
          <a:p>
            <a:r>
              <a:rPr lang="en-US" sz="1600" dirty="0">
                <a:solidFill>
                  <a:srgbClr val="061922"/>
                </a:solidFill>
              </a:rPr>
              <a:t>   </a:t>
            </a:r>
            <a:r>
              <a:rPr lang="en-US" sz="1600" dirty="0">
                <a:solidFill>
                  <a:srgbClr val="00AEEF"/>
                </a:solidFill>
              </a:rPr>
              <a:t>// Blue work</a:t>
            </a:r>
          </a:p>
          <a:p>
            <a:r>
              <a:rPr lang="en-US" sz="1600" dirty="0">
                <a:solidFill>
                  <a:srgbClr val="061922"/>
                </a:solidFill>
              </a:rPr>
              <a:t>   </a:t>
            </a:r>
            <a:r>
              <a:rPr lang="en-US" sz="1600" dirty="0">
                <a:solidFill>
                  <a:srgbClr val="993300"/>
                </a:solidFill>
              </a:rPr>
              <a:t>if</a:t>
            </a:r>
            <a:r>
              <a:rPr lang="en-US" sz="1600" dirty="0">
                <a:solidFill>
                  <a:srgbClr val="061922"/>
                </a:solidFill>
              </a:rPr>
              <a:t>(…) {</a:t>
            </a:r>
          </a:p>
          <a:p>
            <a:r>
              <a:rPr lang="en-US" sz="1600" dirty="0">
                <a:solidFill>
                  <a:srgbClr val="061922"/>
                </a:solidFill>
              </a:rPr>
              <a:t>        </a:t>
            </a:r>
            <a:r>
              <a:rPr lang="en-US" sz="1600" dirty="0">
                <a:solidFill>
                  <a:srgbClr val="A6CE39"/>
                </a:solidFill>
              </a:rPr>
              <a:t>// Green work</a:t>
            </a:r>
          </a:p>
          <a:p>
            <a:r>
              <a:rPr lang="en-US" sz="1600" dirty="0">
                <a:solidFill>
                  <a:srgbClr val="061922"/>
                </a:solidFill>
              </a:rPr>
              <a:t>   } </a:t>
            </a:r>
            <a:r>
              <a:rPr lang="en-US" sz="1600" dirty="0">
                <a:solidFill>
                  <a:srgbClr val="993300"/>
                </a:solidFill>
              </a:rPr>
              <a:t>else</a:t>
            </a:r>
            <a:r>
              <a:rPr lang="en-US" sz="1600" dirty="0">
                <a:solidFill>
                  <a:srgbClr val="061922"/>
                </a:solidFill>
              </a:rPr>
              <a:t> {</a:t>
            </a:r>
          </a:p>
          <a:p>
            <a:r>
              <a:rPr lang="en-US" sz="1600" dirty="0">
                <a:solidFill>
                  <a:srgbClr val="061922"/>
                </a:solidFill>
              </a:rPr>
              <a:t>       </a:t>
            </a:r>
            <a:r>
              <a:rPr lang="en-US" sz="1600" dirty="0">
                <a:solidFill>
                  <a:srgbClr val="FF0000"/>
                </a:solidFill>
              </a:rPr>
              <a:t>// Red work</a:t>
            </a:r>
          </a:p>
          <a:p>
            <a:r>
              <a:rPr lang="en-US" sz="1600" dirty="0">
                <a:solidFill>
                  <a:srgbClr val="061922"/>
                </a:solidFill>
              </a:rPr>
              <a:t>   }</a:t>
            </a:r>
          </a:p>
          <a:p>
            <a:r>
              <a:rPr lang="en-US" sz="1600" dirty="0">
                <a:solidFill>
                  <a:srgbClr val="FF0000"/>
                </a:solidFill>
              </a:rPr>
              <a:t>   </a:t>
            </a:r>
            <a:r>
              <a:rPr lang="en-US" sz="1600" dirty="0">
                <a:solidFill>
                  <a:srgbClr val="993300"/>
                </a:solidFill>
              </a:rPr>
              <a:t>while</a:t>
            </a:r>
            <a:r>
              <a:rPr lang="en-US" sz="1600" dirty="0">
                <a:solidFill>
                  <a:srgbClr val="061922"/>
                </a:solidFill>
              </a:rPr>
              <a:t>(…) {</a:t>
            </a:r>
          </a:p>
          <a:p>
            <a:r>
              <a:rPr lang="en-US" sz="1600" dirty="0">
                <a:solidFill>
                  <a:srgbClr val="061922"/>
                </a:solidFill>
              </a:rPr>
              <a:t>       </a:t>
            </a:r>
            <a:r>
              <a:rPr lang="en-US" sz="1600" dirty="0">
                <a:solidFill>
                  <a:srgbClr val="FDB813">
                    <a:lumMod val="60000"/>
                    <a:lumOff val="40000"/>
                  </a:srgbClr>
                </a:solidFill>
              </a:rPr>
              <a:t>// Gold work</a:t>
            </a:r>
          </a:p>
          <a:p>
            <a:r>
              <a:rPr lang="en-US" sz="1600" dirty="0">
                <a:solidFill>
                  <a:srgbClr val="061922"/>
                </a:solidFill>
              </a:rPr>
              <a:t>       </a:t>
            </a:r>
            <a:r>
              <a:rPr lang="en-US" sz="1600" dirty="0">
                <a:solidFill>
                  <a:srgbClr val="7030A0"/>
                </a:solidFill>
              </a:rPr>
              <a:t>// Purple work</a:t>
            </a:r>
          </a:p>
          <a:p>
            <a:r>
              <a:rPr lang="en-US" sz="1600" dirty="0">
                <a:solidFill>
                  <a:srgbClr val="061922"/>
                </a:solidFill>
              </a:rPr>
              <a:t>   }</a:t>
            </a:r>
          </a:p>
          <a:p>
            <a:r>
              <a:rPr lang="en-US" sz="1600" dirty="0">
                <a:solidFill>
                  <a:srgbClr val="061922"/>
                </a:solidFill>
              </a:rPr>
              <a:t>   </a:t>
            </a:r>
            <a:r>
              <a:rPr lang="en-US" sz="1600" dirty="0">
                <a:solidFill>
                  <a:srgbClr val="939598"/>
                </a:solidFill>
              </a:rPr>
              <a:t>y =</a:t>
            </a:r>
            <a:r>
              <a:rPr lang="en-US" sz="1600" dirty="0">
                <a:solidFill>
                  <a:srgbClr val="061922"/>
                </a:solidFill>
              </a:rPr>
              <a:t> </a:t>
            </a:r>
            <a:r>
              <a:rPr lang="en-US" sz="1600" dirty="0">
                <a:solidFill>
                  <a:srgbClr val="939598"/>
                </a:solidFill>
              </a:rPr>
              <a:t>foo (x)</a:t>
            </a:r>
            <a:r>
              <a:rPr lang="en-US" sz="1600" dirty="0">
                <a:solidFill>
                  <a:srgbClr val="061922"/>
                </a:solidFill>
              </a:rPr>
              <a:t>;</a:t>
            </a:r>
          </a:p>
          <a:p>
            <a:r>
              <a:rPr lang="en-US" sz="1600" dirty="0">
                <a:solidFill>
                  <a:srgbClr val="061922"/>
                </a:solidFill>
              </a:rPr>
              <a:t>   </a:t>
            </a:r>
            <a:r>
              <a:rPr lang="en-US" sz="1600" dirty="0">
                <a:solidFill>
                  <a:srgbClr val="FF33CC"/>
                </a:solidFill>
              </a:rPr>
              <a:t>Pink work</a:t>
            </a:r>
            <a:endParaRPr lang="en-US" sz="1600" dirty="0">
              <a:solidFill>
                <a:srgbClr val="061922"/>
              </a:solidFill>
            </a:endParaRPr>
          </a:p>
          <a:p>
            <a:r>
              <a:rPr lang="en-US" sz="1600" dirty="0">
                <a:solidFill>
                  <a:srgbClr val="061922"/>
                </a:solidFill>
              </a:rPr>
              <a:t>}</a:t>
            </a:r>
          </a:p>
        </p:txBody>
      </p:sp>
      <p:sp>
        <p:nvSpPr>
          <p:cNvPr id="6" name="TextBox 5"/>
          <p:cNvSpPr txBox="1"/>
          <p:nvPr/>
        </p:nvSpPr>
        <p:spPr>
          <a:xfrm>
            <a:off x="4582680" y="701085"/>
            <a:ext cx="558166" cy="307777"/>
          </a:xfrm>
          <a:prstGeom prst="rect">
            <a:avLst/>
          </a:prstGeom>
          <a:noFill/>
        </p:spPr>
        <p:txBody>
          <a:bodyPr wrap="none" rtlCol="0">
            <a:spAutoFit/>
          </a:bodyPr>
          <a:lstStyle/>
          <a:p>
            <a:r>
              <a:rPr lang="en-US" sz="1400" dirty="0">
                <a:solidFill>
                  <a:srgbClr val="061922"/>
                </a:solidFill>
              </a:rPr>
              <a:t>p=0</a:t>
            </a:r>
          </a:p>
        </p:txBody>
      </p:sp>
      <p:sp>
        <p:nvSpPr>
          <p:cNvPr id="7" name="Rectangle 6"/>
          <p:cNvSpPr/>
          <p:nvPr/>
        </p:nvSpPr>
        <p:spPr>
          <a:xfrm>
            <a:off x="4699419" y="960957"/>
            <a:ext cx="210207" cy="168166"/>
          </a:xfrm>
          <a:prstGeom prst="rect">
            <a:avLst/>
          </a:prstGeom>
          <a:solidFill>
            <a:schemeClr val="accent2"/>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8" name="Rectangle 7"/>
          <p:cNvSpPr/>
          <p:nvPr/>
        </p:nvSpPr>
        <p:spPr>
          <a:xfrm>
            <a:off x="4330999" y="1465450"/>
            <a:ext cx="210207" cy="168166"/>
          </a:xfrm>
          <a:prstGeom prst="rect">
            <a:avLst/>
          </a:prstGeom>
          <a:solidFill>
            <a:schemeClr val="accent6"/>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9" name="Rectangle 8"/>
          <p:cNvSpPr/>
          <p:nvPr/>
        </p:nvSpPr>
        <p:spPr>
          <a:xfrm>
            <a:off x="4715186" y="2232709"/>
            <a:ext cx="210207" cy="168166"/>
          </a:xfrm>
          <a:prstGeom prst="rect">
            <a:avLst/>
          </a:prstGeom>
          <a:solidFill>
            <a:schemeClr val="accent4"/>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10" name="Rectangle 9"/>
          <p:cNvSpPr/>
          <p:nvPr/>
        </p:nvSpPr>
        <p:spPr>
          <a:xfrm>
            <a:off x="4714644" y="2672563"/>
            <a:ext cx="210207" cy="168166"/>
          </a:xfrm>
          <a:prstGeom prst="rect">
            <a:avLst/>
          </a:prstGeom>
          <a:solidFill>
            <a:srgbClr val="7030A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11" name="Freeform 10"/>
          <p:cNvSpPr/>
          <p:nvPr/>
        </p:nvSpPr>
        <p:spPr>
          <a:xfrm>
            <a:off x="4287189" y="2096075"/>
            <a:ext cx="496855" cy="987972"/>
          </a:xfrm>
          <a:custGeom>
            <a:avLst/>
            <a:gdLst>
              <a:gd name="connsiteX0" fmla="*/ 475834 w 496855"/>
              <a:gd name="connsiteY0" fmla="*/ 777765 h 987972"/>
              <a:gd name="connsiteX1" fmla="*/ 444303 w 496855"/>
              <a:gd name="connsiteY1" fmla="*/ 914400 h 987972"/>
              <a:gd name="connsiteX2" fmla="*/ 412772 w 496855"/>
              <a:gd name="connsiteY2" fmla="*/ 945931 h 987972"/>
              <a:gd name="connsiteX3" fmla="*/ 349710 w 496855"/>
              <a:gd name="connsiteY3" fmla="*/ 987972 h 987972"/>
              <a:gd name="connsiteX4" fmla="*/ 139503 w 496855"/>
              <a:gd name="connsiteY4" fmla="*/ 977462 h 987972"/>
              <a:gd name="connsiteX5" fmla="*/ 107972 w 496855"/>
              <a:gd name="connsiteY5" fmla="*/ 966952 h 987972"/>
              <a:gd name="connsiteX6" fmla="*/ 76441 w 496855"/>
              <a:gd name="connsiteY6" fmla="*/ 945931 h 987972"/>
              <a:gd name="connsiteX7" fmla="*/ 34400 w 496855"/>
              <a:gd name="connsiteY7" fmla="*/ 819807 h 987972"/>
              <a:gd name="connsiteX8" fmla="*/ 23890 w 496855"/>
              <a:gd name="connsiteY8" fmla="*/ 756745 h 987972"/>
              <a:gd name="connsiteX9" fmla="*/ 13379 w 496855"/>
              <a:gd name="connsiteY9" fmla="*/ 725214 h 987972"/>
              <a:gd name="connsiteX10" fmla="*/ 13379 w 496855"/>
              <a:gd name="connsiteY10" fmla="*/ 210207 h 987972"/>
              <a:gd name="connsiteX11" fmla="*/ 34400 w 496855"/>
              <a:gd name="connsiteY11" fmla="*/ 147145 h 987972"/>
              <a:gd name="connsiteX12" fmla="*/ 65931 w 496855"/>
              <a:gd name="connsiteY12" fmla="*/ 84083 h 987972"/>
              <a:gd name="connsiteX13" fmla="*/ 76441 w 496855"/>
              <a:gd name="connsiteY13" fmla="*/ 52552 h 987972"/>
              <a:gd name="connsiteX14" fmla="*/ 107972 w 496855"/>
              <a:gd name="connsiteY14" fmla="*/ 42041 h 987972"/>
              <a:gd name="connsiteX15" fmla="*/ 139503 w 496855"/>
              <a:gd name="connsiteY15" fmla="*/ 21021 h 987972"/>
              <a:gd name="connsiteX16" fmla="*/ 202565 w 496855"/>
              <a:gd name="connsiteY16" fmla="*/ 0 h 987972"/>
              <a:gd name="connsiteX17" fmla="*/ 381241 w 496855"/>
              <a:gd name="connsiteY17" fmla="*/ 10510 h 987972"/>
              <a:gd name="connsiteX18" fmla="*/ 412772 w 496855"/>
              <a:gd name="connsiteY18" fmla="*/ 21021 h 987972"/>
              <a:gd name="connsiteX19" fmla="*/ 433793 w 496855"/>
              <a:gd name="connsiteY19" fmla="*/ 52552 h 987972"/>
              <a:gd name="connsiteX20" fmla="*/ 465324 w 496855"/>
              <a:gd name="connsiteY20" fmla="*/ 84083 h 987972"/>
              <a:gd name="connsiteX21" fmla="*/ 496855 w 496855"/>
              <a:gd name="connsiteY21" fmla="*/ 136634 h 98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6855" h="987972">
                <a:moveTo>
                  <a:pt x="475834" y="777765"/>
                </a:moveTo>
                <a:cubicBezTo>
                  <a:pt x="462191" y="873273"/>
                  <a:pt x="473158" y="827836"/>
                  <a:pt x="444303" y="914400"/>
                </a:cubicBezTo>
                <a:cubicBezTo>
                  <a:pt x="439603" y="928501"/>
                  <a:pt x="424505" y="936806"/>
                  <a:pt x="412772" y="945931"/>
                </a:cubicBezTo>
                <a:cubicBezTo>
                  <a:pt x="392830" y="961441"/>
                  <a:pt x="349710" y="987972"/>
                  <a:pt x="349710" y="987972"/>
                </a:cubicBezTo>
                <a:cubicBezTo>
                  <a:pt x="279641" y="984469"/>
                  <a:pt x="209396" y="983539"/>
                  <a:pt x="139503" y="977462"/>
                </a:cubicBezTo>
                <a:cubicBezTo>
                  <a:pt x="128466" y="976502"/>
                  <a:pt x="117881" y="971907"/>
                  <a:pt x="107972" y="966952"/>
                </a:cubicBezTo>
                <a:cubicBezTo>
                  <a:pt x="96674" y="961303"/>
                  <a:pt x="86951" y="952938"/>
                  <a:pt x="76441" y="945931"/>
                </a:cubicBezTo>
                <a:lnTo>
                  <a:pt x="34400" y="819807"/>
                </a:lnTo>
                <a:cubicBezTo>
                  <a:pt x="27661" y="799590"/>
                  <a:pt x="28513" y="777548"/>
                  <a:pt x="23890" y="756745"/>
                </a:cubicBezTo>
                <a:cubicBezTo>
                  <a:pt x="21487" y="745930"/>
                  <a:pt x="16883" y="735724"/>
                  <a:pt x="13379" y="725214"/>
                </a:cubicBezTo>
                <a:cubicBezTo>
                  <a:pt x="-1170" y="506967"/>
                  <a:pt x="-7475" y="488262"/>
                  <a:pt x="13379" y="210207"/>
                </a:cubicBezTo>
                <a:cubicBezTo>
                  <a:pt x="15036" y="188111"/>
                  <a:pt x="27393" y="168166"/>
                  <a:pt x="34400" y="147145"/>
                </a:cubicBezTo>
                <a:cubicBezTo>
                  <a:pt x="48905" y="103629"/>
                  <a:pt x="38763" y="124834"/>
                  <a:pt x="65931" y="84083"/>
                </a:cubicBezTo>
                <a:cubicBezTo>
                  <a:pt x="69434" y="73573"/>
                  <a:pt x="68607" y="60386"/>
                  <a:pt x="76441" y="52552"/>
                </a:cubicBezTo>
                <a:cubicBezTo>
                  <a:pt x="84275" y="44718"/>
                  <a:pt x="98063" y="46996"/>
                  <a:pt x="107972" y="42041"/>
                </a:cubicBezTo>
                <a:cubicBezTo>
                  <a:pt x="119270" y="36392"/>
                  <a:pt x="127960" y="26151"/>
                  <a:pt x="139503" y="21021"/>
                </a:cubicBezTo>
                <a:cubicBezTo>
                  <a:pt x="159751" y="12022"/>
                  <a:pt x="202565" y="0"/>
                  <a:pt x="202565" y="0"/>
                </a:cubicBezTo>
                <a:cubicBezTo>
                  <a:pt x="262124" y="3503"/>
                  <a:pt x="321875" y="4573"/>
                  <a:pt x="381241" y="10510"/>
                </a:cubicBezTo>
                <a:cubicBezTo>
                  <a:pt x="392265" y="11612"/>
                  <a:pt x="404121" y="14100"/>
                  <a:pt x="412772" y="21021"/>
                </a:cubicBezTo>
                <a:cubicBezTo>
                  <a:pt x="422636" y="28912"/>
                  <a:pt x="425706" y="42848"/>
                  <a:pt x="433793" y="52552"/>
                </a:cubicBezTo>
                <a:cubicBezTo>
                  <a:pt x="443309" y="63971"/>
                  <a:pt x="454814" y="73573"/>
                  <a:pt x="465324" y="84083"/>
                </a:cubicBezTo>
                <a:cubicBezTo>
                  <a:pt x="478967" y="125015"/>
                  <a:pt x="468000" y="107780"/>
                  <a:pt x="496855" y="136634"/>
                </a:cubicBezTo>
              </a:path>
            </a:pathLst>
          </a:custGeom>
          <a:noFill/>
          <a:ln w="19050" cap="flat" cmpd="sng" algn="ctr">
            <a:solidFill>
              <a:schemeClr val="tx1"/>
            </a:solidFill>
            <a:prstDash val="solid"/>
            <a:round/>
            <a:headEnd type="none" w="sm" len="sm"/>
            <a:tailEnd type="stealth" w="lg" len="lg"/>
          </a:ln>
          <a:effectLst/>
        </p:spPr>
        <p:txBody>
          <a:bodyPr rtlCol="0" anchor="ctr"/>
          <a:lstStyle/>
          <a:p>
            <a:pPr algn="ctr"/>
            <a:endParaRPr lang="en-US" dirty="0">
              <a:solidFill>
                <a:srgbClr val="061922"/>
              </a:solidFill>
            </a:endParaRPr>
          </a:p>
        </p:txBody>
      </p:sp>
      <p:cxnSp>
        <p:nvCxnSpPr>
          <p:cNvPr id="12" name="Straight Arrow Connector 11"/>
          <p:cNvCxnSpPr>
            <a:stCxn id="7" idx="2"/>
            <a:endCxn id="8" idx="0"/>
          </p:cNvCxnSpPr>
          <p:nvPr/>
        </p:nvCxnSpPr>
        <p:spPr>
          <a:xfrm flipH="1">
            <a:off x="4436103" y="1129123"/>
            <a:ext cx="368420" cy="33632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83973" y="1680903"/>
            <a:ext cx="388867" cy="55180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10" idx="0"/>
          </p:cNvCxnSpPr>
          <p:nvPr/>
        </p:nvCxnSpPr>
        <p:spPr>
          <a:xfrm flipH="1">
            <a:off x="4819748" y="2400875"/>
            <a:ext cx="542" cy="27168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95773" y="2448181"/>
            <a:ext cx="332142" cy="369332"/>
          </a:xfrm>
          <a:prstGeom prst="rect">
            <a:avLst/>
          </a:prstGeom>
          <a:noFill/>
        </p:spPr>
        <p:txBody>
          <a:bodyPr wrap="none" rtlCol="0">
            <a:spAutoFit/>
          </a:bodyPr>
          <a:lstStyle/>
          <a:p>
            <a:r>
              <a:rPr lang="en-US" dirty="0">
                <a:solidFill>
                  <a:srgbClr val="061922"/>
                </a:solidFill>
              </a:rPr>
              <a:t>2</a:t>
            </a:r>
          </a:p>
        </p:txBody>
      </p:sp>
      <p:sp>
        <p:nvSpPr>
          <p:cNvPr id="16" name="TextBox 15"/>
          <p:cNvSpPr txBox="1"/>
          <p:nvPr/>
        </p:nvSpPr>
        <p:spPr>
          <a:xfrm>
            <a:off x="6938659" y="2227459"/>
            <a:ext cx="1079589" cy="415498"/>
          </a:xfrm>
          <a:prstGeom prst="rect">
            <a:avLst/>
          </a:prstGeom>
          <a:noFill/>
        </p:spPr>
        <p:txBody>
          <a:bodyPr wrap="square" rtlCol="0">
            <a:spAutoFit/>
          </a:bodyPr>
          <a:lstStyle/>
          <a:p>
            <a:r>
              <a:rPr lang="en-US" sz="1050" dirty="0">
                <a:solidFill>
                  <a:srgbClr val="061922"/>
                </a:solidFill>
              </a:rPr>
              <a:t>Are all</a:t>
            </a:r>
          </a:p>
          <a:p>
            <a:r>
              <a:rPr lang="en-US" sz="1050" dirty="0">
                <a:solidFill>
                  <a:srgbClr val="061922"/>
                </a:solidFill>
              </a:rPr>
              <a:t>lanes done?</a:t>
            </a:r>
          </a:p>
        </p:txBody>
      </p:sp>
      <p:grpSp>
        <p:nvGrpSpPr>
          <p:cNvPr id="17" name="Group 16"/>
          <p:cNvGrpSpPr/>
          <p:nvPr/>
        </p:nvGrpSpPr>
        <p:grpSpPr>
          <a:xfrm>
            <a:off x="3808288" y="2846561"/>
            <a:ext cx="1148231" cy="1718277"/>
            <a:chOff x="2114287" y="3031231"/>
            <a:chExt cx="1148231" cy="1718277"/>
          </a:xfrm>
        </p:grpSpPr>
        <p:cxnSp>
          <p:nvCxnSpPr>
            <p:cNvPr id="18" name="Straight Arrow Connector 17"/>
            <p:cNvCxnSpPr/>
            <p:nvPr/>
          </p:nvCxnSpPr>
          <p:spPr>
            <a:xfrm>
              <a:off x="3192180" y="3031231"/>
              <a:ext cx="1243" cy="51400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052311" y="3548843"/>
              <a:ext cx="210207" cy="168166"/>
            </a:xfrm>
            <a:prstGeom prst="rect">
              <a:avLst/>
            </a:prstGeom>
            <a:solidFill>
              <a:schemeClr val="bg2"/>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20" name="Rectangle 19"/>
            <p:cNvSpPr/>
            <p:nvPr/>
          </p:nvSpPr>
          <p:spPr>
            <a:xfrm>
              <a:off x="2114287" y="3383782"/>
              <a:ext cx="424485" cy="953755"/>
            </a:xfrm>
            <a:prstGeom prst="rect">
              <a:avLst/>
            </a:prstGeom>
            <a:solidFill>
              <a:schemeClr val="bg2"/>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cxnSp>
          <p:nvCxnSpPr>
            <p:cNvPr id="21" name="Straight Arrow Connector 20"/>
            <p:cNvCxnSpPr>
              <a:stCxn id="19" idx="1"/>
            </p:cNvCxnSpPr>
            <p:nvPr/>
          </p:nvCxnSpPr>
          <p:spPr>
            <a:xfrm flipH="1" flipV="1">
              <a:off x="2538772" y="3395506"/>
              <a:ext cx="513539" cy="237420"/>
            </a:xfrm>
            <a:prstGeom prst="straightConnector1">
              <a:avLst/>
            </a:prstGeom>
            <a:ln w="1905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9" idx="2"/>
            </p:cNvCxnSpPr>
            <p:nvPr/>
          </p:nvCxnSpPr>
          <p:spPr>
            <a:xfrm flipV="1">
              <a:off x="2593188" y="3717009"/>
              <a:ext cx="564227" cy="597676"/>
            </a:xfrm>
            <a:prstGeom prst="straightConnector1">
              <a:avLst/>
            </a:prstGeom>
            <a:ln w="1905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209269" y="3725455"/>
              <a:ext cx="0" cy="102405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145117" y="3481754"/>
              <a:ext cx="333147" cy="738554"/>
            </a:xfrm>
            <a:custGeom>
              <a:avLst/>
              <a:gdLst>
                <a:gd name="connsiteX0" fmla="*/ 152400 w 333147"/>
                <a:gd name="connsiteY0" fmla="*/ 0 h 738554"/>
                <a:gd name="connsiteX1" fmla="*/ 117230 w 333147"/>
                <a:gd name="connsiteY1" fmla="*/ 70338 h 738554"/>
                <a:gd name="connsiteX2" fmla="*/ 35169 w 333147"/>
                <a:gd name="connsiteY2" fmla="*/ 187569 h 738554"/>
                <a:gd name="connsiteX3" fmla="*/ 0 w 333147"/>
                <a:gd name="connsiteY3" fmla="*/ 222738 h 738554"/>
                <a:gd name="connsiteX4" fmla="*/ 35169 w 333147"/>
                <a:gd name="connsiteY4" fmla="*/ 234461 h 738554"/>
                <a:gd name="connsiteX5" fmla="*/ 152400 w 333147"/>
                <a:gd name="connsiteY5" fmla="*/ 457200 h 738554"/>
                <a:gd name="connsiteX6" fmla="*/ 164123 w 333147"/>
                <a:gd name="connsiteY6" fmla="*/ 504092 h 738554"/>
                <a:gd name="connsiteX7" fmla="*/ 293077 w 333147"/>
                <a:gd name="connsiteY7" fmla="*/ 492369 h 738554"/>
                <a:gd name="connsiteX8" fmla="*/ 246184 w 333147"/>
                <a:gd name="connsiteY8" fmla="*/ 339969 h 738554"/>
                <a:gd name="connsiteX9" fmla="*/ 199292 w 333147"/>
                <a:gd name="connsiteY9" fmla="*/ 351692 h 738554"/>
                <a:gd name="connsiteX10" fmla="*/ 187569 w 333147"/>
                <a:gd name="connsiteY10" fmla="*/ 398584 h 738554"/>
                <a:gd name="connsiteX11" fmla="*/ 187569 w 333147"/>
                <a:gd name="connsiteY11" fmla="*/ 738554 h 738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147" h="738554">
                  <a:moveTo>
                    <a:pt x="152400" y="0"/>
                  </a:moveTo>
                  <a:cubicBezTo>
                    <a:pt x="140677" y="23446"/>
                    <a:pt x="130438" y="47695"/>
                    <a:pt x="117230" y="70338"/>
                  </a:cubicBezTo>
                  <a:cubicBezTo>
                    <a:pt x="104946" y="91396"/>
                    <a:pt x="55735" y="163576"/>
                    <a:pt x="35169" y="187569"/>
                  </a:cubicBezTo>
                  <a:cubicBezTo>
                    <a:pt x="24380" y="200157"/>
                    <a:pt x="11723" y="211015"/>
                    <a:pt x="0" y="222738"/>
                  </a:cubicBezTo>
                  <a:cubicBezTo>
                    <a:pt x="11723" y="226646"/>
                    <a:pt x="22936" y="232713"/>
                    <a:pt x="35169" y="234461"/>
                  </a:cubicBezTo>
                  <a:cubicBezTo>
                    <a:pt x="233711" y="262824"/>
                    <a:pt x="167448" y="186339"/>
                    <a:pt x="152400" y="457200"/>
                  </a:cubicBezTo>
                  <a:cubicBezTo>
                    <a:pt x="156308" y="472831"/>
                    <a:pt x="148492" y="500184"/>
                    <a:pt x="164123" y="504092"/>
                  </a:cubicBezTo>
                  <a:cubicBezTo>
                    <a:pt x="205996" y="514560"/>
                    <a:pt x="266761" y="526580"/>
                    <a:pt x="293077" y="492369"/>
                  </a:cubicBezTo>
                  <a:cubicBezTo>
                    <a:pt x="384143" y="373983"/>
                    <a:pt x="298730" y="357484"/>
                    <a:pt x="246184" y="339969"/>
                  </a:cubicBezTo>
                  <a:cubicBezTo>
                    <a:pt x="230553" y="343877"/>
                    <a:pt x="210685" y="340299"/>
                    <a:pt x="199292" y="351692"/>
                  </a:cubicBezTo>
                  <a:cubicBezTo>
                    <a:pt x="187899" y="363085"/>
                    <a:pt x="188057" y="382480"/>
                    <a:pt x="187569" y="398584"/>
                  </a:cubicBezTo>
                  <a:cubicBezTo>
                    <a:pt x="184137" y="511855"/>
                    <a:pt x="187569" y="625231"/>
                    <a:pt x="187569" y="738554"/>
                  </a:cubicBezTo>
                </a:path>
              </a:pathLst>
            </a:custGeom>
            <a:noFill/>
            <a:ln w="31750" cap="flat" cmpd="sng" algn="ctr">
              <a:solidFill>
                <a:srgbClr val="FFFF00"/>
              </a:solidFill>
              <a:prstDash val="solid"/>
              <a:round/>
              <a:headEnd type="none" w="sm" len="sm"/>
              <a:tailEnd type="none" w="sm" len="sm"/>
            </a:ln>
            <a:effectLst/>
          </p:spPr>
          <p:txBody>
            <a:bodyPr rtlCol="0" anchor="ctr"/>
            <a:lstStyle/>
            <a:p>
              <a:pPr algn="ctr"/>
              <a:endParaRPr lang="en-US">
                <a:solidFill>
                  <a:srgbClr val="061922"/>
                </a:solidFill>
              </a:endParaRPr>
            </a:p>
          </p:txBody>
        </p:sp>
      </p:grpSp>
      <p:grpSp>
        <p:nvGrpSpPr>
          <p:cNvPr id="25" name="Group 24"/>
          <p:cNvGrpSpPr/>
          <p:nvPr/>
        </p:nvGrpSpPr>
        <p:grpSpPr>
          <a:xfrm>
            <a:off x="8009407" y="595890"/>
            <a:ext cx="803425" cy="472480"/>
            <a:chOff x="6409574" y="618104"/>
            <a:chExt cx="803425" cy="472480"/>
          </a:xfrm>
        </p:grpSpPr>
        <p:sp>
          <p:nvSpPr>
            <p:cNvPr id="26" name="TextBox 25"/>
            <p:cNvSpPr txBox="1"/>
            <p:nvPr/>
          </p:nvSpPr>
          <p:spPr>
            <a:xfrm>
              <a:off x="6409574" y="618104"/>
              <a:ext cx="803425" cy="307777"/>
            </a:xfrm>
            <a:prstGeom prst="rect">
              <a:avLst/>
            </a:prstGeom>
            <a:noFill/>
          </p:spPr>
          <p:txBody>
            <a:bodyPr wrap="none" rtlCol="0">
              <a:spAutoFit/>
            </a:bodyPr>
            <a:lstStyle/>
            <a:p>
              <a:r>
                <a:rPr lang="en-US" sz="1400" dirty="0">
                  <a:solidFill>
                    <a:srgbClr val="061922"/>
                  </a:solidFill>
                </a:rPr>
                <a:t>p=0..1</a:t>
              </a:r>
            </a:p>
          </p:txBody>
        </p:sp>
        <p:grpSp>
          <p:nvGrpSpPr>
            <p:cNvPr id="27" name="Group 26"/>
            <p:cNvGrpSpPr/>
            <p:nvPr/>
          </p:nvGrpSpPr>
          <p:grpSpPr>
            <a:xfrm>
              <a:off x="6536374" y="910584"/>
              <a:ext cx="449553" cy="180000"/>
              <a:chOff x="7286000" y="1400516"/>
              <a:chExt cx="449553" cy="180000"/>
            </a:xfrm>
            <a:solidFill>
              <a:schemeClr val="accent2"/>
            </a:solidFill>
          </p:grpSpPr>
          <p:sp>
            <p:nvSpPr>
              <p:cNvPr id="28" name="Rectangle 27"/>
              <p:cNvSpPr>
                <a:spLocks/>
              </p:cNvSpPr>
              <p:nvPr/>
            </p:nvSpPr>
            <p:spPr>
              <a:xfrm>
                <a:off x="7286000" y="1400516"/>
                <a:ext cx="216000" cy="180000"/>
              </a:xfrm>
              <a:prstGeom prst="rect">
                <a:avLst/>
              </a:prstGeom>
              <a:grp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29" name="Rectangle 28"/>
              <p:cNvSpPr/>
              <p:nvPr/>
            </p:nvSpPr>
            <p:spPr>
              <a:xfrm>
                <a:off x="7519553" y="1400516"/>
                <a:ext cx="216000" cy="180000"/>
              </a:xfrm>
              <a:prstGeom prst="rect">
                <a:avLst/>
              </a:prstGeom>
              <a:grp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grpSp>
      </p:grpSp>
      <p:grpSp>
        <p:nvGrpSpPr>
          <p:cNvPr id="30" name="Group 29"/>
          <p:cNvGrpSpPr/>
          <p:nvPr/>
        </p:nvGrpSpPr>
        <p:grpSpPr>
          <a:xfrm>
            <a:off x="8136207" y="1060353"/>
            <a:ext cx="449937" cy="701860"/>
            <a:chOff x="6535990" y="1080901"/>
            <a:chExt cx="449937" cy="701860"/>
          </a:xfrm>
        </p:grpSpPr>
        <p:sp>
          <p:nvSpPr>
            <p:cNvPr id="31" name="Rectangle 30"/>
            <p:cNvSpPr/>
            <p:nvPr/>
          </p:nvSpPr>
          <p:spPr>
            <a:xfrm>
              <a:off x="6535990" y="1256668"/>
              <a:ext cx="216000" cy="180000"/>
            </a:xfrm>
            <a:prstGeom prst="rect">
              <a:avLst/>
            </a:prstGeom>
            <a:solidFill>
              <a:schemeClr val="accent6"/>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32" name="Rectangle 31"/>
            <p:cNvSpPr/>
            <p:nvPr/>
          </p:nvSpPr>
          <p:spPr>
            <a:xfrm>
              <a:off x="6769927" y="1256668"/>
              <a:ext cx="216000" cy="180000"/>
            </a:xfrm>
            <a:prstGeom prst="rect">
              <a:avLst/>
            </a:prstGeom>
            <a:no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33" name="Rectangle 32"/>
            <p:cNvSpPr/>
            <p:nvPr/>
          </p:nvSpPr>
          <p:spPr>
            <a:xfrm>
              <a:off x="6535990" y="1602761"/>
              <a:ext cx="216000" cy="180000"/>
            </a:xfrm>
            <a:prstGeom prst="rect">
              <a:avLst/>
            </a:prstGeom>
            <a:no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34" name="Rectangle 33"/>
            <p:cNvSpPr/>
            <p:nvPr/>
          </p:nvSpPr>
          <p:spPr>
            <a:xfrm>
              <a:off x="6769927" y="1602580"/>
              <a:ext cx="216000" cy="180000"/>
            </a:xfrm>
            <a:prstGeom prst="rect">
              <a:avLst/>
            </a:prstGeom>
            <a:solidFill>
              <a:srgbClr val="FF000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cxnSp>
          <p:nvCxnSpPr>
            <p:cNvPr id="35" name="Straight Arrow Connector 34"/>
            <p:cNvCxnSpPr/>
            <p:nvPr/>
          </p:nvCxnSpPr>
          <p:spPr>
            <a:xfrm>
              <a:off x="6763027" y="1080901"/>
              <a:ext cx="0" cy="17576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64704" y="1432287"/>
              <a:ext cx="0" cy="16935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7848290" y="1772597"/>
            <a:ext cx="739363" cy="1262933"/>
            <a:chOff x="6246564" y="1788542"/>
            <a:chExt cx="739363" cy="1262933"/>
          </a:xfrm>
        </p:grpSpPr>
        <p:grpSp>
          <p:nvGrpSpPr>
            <p:cNvPr id="38" name="Group 37"/>
            <p:cNvGrpSpPr/>
            <p:nvPr/>
          </p:nvGrpSpPr>
          <p:grpSpPr>
            <a:xfrm>
              <a:off x="6534481" y="2193291"/>
              <a:ext cx="451446" cy="180000"/>
              <a:chOff x="7284107" y="1403241"/>
              <a:chExt cx="451446" cy="180000"/>
            </a:xfrm>
            <a:solidFill>
              <a:schemeClr val="accent4"/>
            </a:solidFill>
          </p:grpSpPr>
          <p:sp>
            <p:nvSpPr>
              <p:cNvPr id="45" name="Rectangle 44"/>
              <p:cNvSpPr/>
              <p:nvPr/>
            </p:nvSpPr>
            <p:spPr>
              <a:xfrm>
                <a:off x="7284107" y="1403241"/>
                <a:ext cx="216000" cy="180000"/>
              </a:xfrm>
              <a:prstGeom prst="rect">
                <a:avLst/>
              </a:prstGeom>
              <a:grp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46" name="Rectangle 45"/>
              <p:cNvSpPr/>
              <p:nvPr/>
            </p:nvSpPr>
            <p:spPr>
              <a:xfrm>
                <a:off x="7519553" y="1403241"/>
                <a:ext cx="216000" cy="180000"/>
              </a:xfrm>
              <a:prstGeom prst="rect">
                <a:avLst/>
              </a:prstGeom>
              <a:grp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grpSp>
        <p:grpSp>
          <p:nvGrpSpPr>
            <p:cNvPr id="39" name="Group 38"/>
            <p:cNvGrpSpPr/>
            <p:nvPr/>
          </p:nvGrpSpPr>
          <p:grpSpPr>
            <a:xfrm>
              <a:off x="6534481" y="2651976"/>
              <a:ext cx="451446" cy="180000"/>
              <a:chOff x="7284107" y="1389722"/>
              <a:chExt cx="451446" cy="180000"/>
            </a:xfrm>
            <a:solidFill>
              <a:srgbClr val="7030A0"/>
            </a:solidFill>
          </p:grpSpPr>
          <p:sp>
            <p:nvSpPr>
              <p:cNvPr id="43" name="Rectangle 42"/>
              <p:cNvSpPr/>
              <p:nvPr/>
            </p:nvSpPr>
            <p:spPr>
              <a:xfrm>
                <a:off x="7284107" y="1389722"/>
                <a:ext cx="216000" cy="180000"/>
              </a:xfrm>
              <a:prstGeom prst="rect">
                <a:avLst/>
              </a:prstGeom>
              <a:grp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44" name="Rectangle 43"/>
              <p:cNvSpPr/>
              <p:nvPr/>
            </p:nvSpPr>
            <p:spPr>
              <a:xfrm>
                <a:off x="7519553" y="1389722"/>
                <a:ext cx="216000" cy="180000"/>
              </a:xfrm>
              <a:prstGeom prst="rect">
                <a:avLst/>
              </a:prstGeom>
              <a:grp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grpSp>
        <p:sp>
          <p:nvSpPr>
            <p:cNvPr id="40" name="Freeform 39"/>
            <p:cNvSpPr/>
            <p:nvPr/>
          </p:nvSpPr>
          <p:spPr>
            <a:xfrm>
              <a:off x="6246564" y="2063503"/>
              <a:ext cx="496855" cy="987972"/>
            </a:xfrm>
            <a:custGeom>
              <a:avLst/>
              <a:gdLst>
                <a:gd name="connsiteX0" fmla="*/ 475834 w 496855"/>
                <a:gd name="connsiteY0" fmla="*/ 777765 h 987972"/>
                <a:gd name="connsiteX1" fmla="*/ 444303 w 496855"/>
                <a:gd name="connsiteY1" fmla="*/ 914400 h 987972"/>
                <a:gd name="connsiteX2" fmla="*/ 412772 w 496855"/>
                <a:gd name="connsiteY2" fmla="*/ 945931 h 987972"/>
                <a:gd name="connsiteX3" fmla="*/ 349710 w 496855"/>
                <a:gd name="connsiteY3" fmla="*/ 987972 h 987972"/>
                <a:gd name="connsiteX4" fmla="*/ 139503 w 496855"/>
                <a:gd name="connsiteY4" fmla="*/ 977462 h 987972"/>
                <a:gd name="connsiteX5" fmla="*/ 107972 w 496855"/>
                <a:gd name="connsiteY5" fmla="*/ 966952 h 987972"/>
                <a:gd name="connsiteX6" fmla="*/ 76441 w 496855"/>
                <a:gd name="connsiteY6" fmla="*/ 945931 h 987972"/>
                <a:gd name="connsiteX7" fmla="*/ 34400 w 496855"/>
                <a:gd name="connsiteY7" fmla="*/ 819807 h 987972"/>
                <a:gd name="connsiteX8" fmla="*/ 23890 w 496855"/>
                <a:gd name="connsiteY8" fmla="*/ 756745 h 987972"/>
                <a:gd name="connsiteX9" fmla="*/ 13379 w 496855"/>
                <a:gd name="connsiteY9" fmla="*/ 725214 h 987972"/>
                <a:gd name="connsiteX10" fmla="*/ 13379 w 496855"/>
                <a:gd name="connsiteY10" fmla="*/ 210207 h 987972"/>
                <a:gd name="connsiteX11" fmla="*/ 34400 w 496855"/>
                <a:gd name="connsiteY11" fmla="*/ 147145 h 987972"/>
                <a:gd name="connsiteX12" fmla="*/ 65931 w 496855"/>
                <a:gd name="connsiteY12" fmla="*/ 84083 h 987972"/>
                <a:gd name="connsiteX13" fmla="*/ 76441 w 496855"/>
                <a:gd name="connsiteY13" fmla="*/ 52552 h 987972"/>
                <a:gd name="connsiteX14" fmla="*/ 107972 w 496855"/>
                <a:gd name="connsiteY14" fmla="*/ 42041 h 987972"/>
                <a:gd name="connsiteX15" fmla="*/ 139503 w 496855"/>
                <a:gd name="connsiteY15" fmla="*/ 21021 h 987972"/>
                <a:gd name="connsiteX16" fmla="*/ 202565 w 496855"/>
                <a:gd name="connsiteY16" fmla="*/ 0 h 987972"/>
                <a:gd name="connsiteX17" fmla="*/ 381241 w 496855"/>
                <a:gd name="connsiteY17" fmla="*/ 10510 h 987972"/>
                <a:gd name="connsiteX18" fmla="*/ 412772 w 496855"/>
                <a:gd name="connsiteY18" fmla="*/ 21021 h 987972"/>
                <a:gd name="connsiteX19" fmla="*/ 433793 w 496855"/>
                <a:gd name="connsiteY19" fmla="*/ 52552 h 987972"/>
                <a:gd name="connsiteX20" fmla="*/ 465324 w 496855"/>
                <a:gd name="connsiteY20" fmla="*/ 84083 h 987972"/>
                <a:gd name="connsiteX21" fmla="*/ 496855 w 496855"/>
                <a:gd name="connsiteY21" fmla="*/ 136634 h 98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6855" h="987972">
                  <a:moveTo>
                    <a:pt x="475834" y="777765"/>
                  </a:moveTo>
                  <a:cubicBezTo>
                    <a:pt x="462191" y="873273"/>
                    <a:pt x="473158" y="827836"/>
                    <a:pt x="444303" y="914400"/>
                  </a:cubicBezTo>
                  <a:cubicBezTo>
                    <a:pt x="439603" y="928501"/>
                    <a:pt x="424505" y="936806"/>
                    <a:pt x="412772" y="945931"/>
                  </a:cubicBezTo>
                  <a:cubicBezTo>
                    <a:pt x="392830" y="961441"/>
                    <a:pt x="349710" y="987972"/>
                    <a:pt x="349710" y="987972"/>
                  </a:cubicBezTo>
                  <a:cubicBezTo>
                    <a:pt x="279641" y="984469"/>
                    <a:pt x="209396" y="983539"/>
                    <a:pt x="139503" y="977462"/>
                  </a:cubicBezTo>
                  <a:cubicBezTo>
                    <a:pt x="128466" y="976502"/>
                    <a:pt x="117881" y="971907"/>
                    <a:pt x="107972" y="966952"/>
                  </a:cubicBezTo>
                  <a:cubicBezTo>
                    <a:pt x="96674" y="961303"/>
                    <a:pt x="86951" y="952938"/>
                    <a:pt x="76441" y="945931"/>
                  </a:cubicBezTo>
                  <a:lnTo>
                    <a:pt x="34400" y="819807"/>
                  </a:lnTo>
                  <a:cubicBezTo>
                    <a:pt x="27661" y="799590"/>
                    <a:pt x="28513" y="777548"/>
                    <a:pt x="23890" y="756745"/>
                  </a:cubicBezTo>
                  <a:cubicBezTo>
                    <a:pt x="21487" y="745930"/>
                    <a:pt x="16883" y="735724"/>
                    <a:pt x="13379" y="725214"/>
                  </a:cubicBezTo>
                  <a:cubicBezTo>
                    <a:pt x="-1170" y="506967"/>
                    <a:pt x="-7475" y="488262"/>
                    <a:pt x="13379" y="210207"/>
                  </a:cubicBezTo>
                  <a:cubicBezTo>
                    <a:pt x="15036" y="188111"/>
                    <a:pt x="27393" y="168166"/>
                    <a:pt x="34400" y="147145"/>
                  </a:cubicBezTo>
                  <a:cubicBezTo>
                    <a:pt x="48905" y="103629"/>
                    <a:pt x="38763" y="124834"/>
                    <a:pt x="65931" y="84083"/>
                  </a:cubicBezTo>
                  <a:cubicBezTo>
                    <a:pt x="69434" y="73573"/>
                    <a:pt x="68607" y="60386"/>
                    <a:pt x="76441" y="52552"/>
                  </a:cubicBezTo>
                  <a:cubicBezTo>
                    <a:pt x="84275" y="44718"/>
                    <a:pt x="98063" y="46996"/>
                    <a:pt x="107972" y="42041"/>
                  </a:cubicBezTo>
                  <a:cubicBezTo>
                    <a:pt x="119270" y="36392"/>
                    <a:pt x="127960" y="26151"/>
                    <a:pt x="139503" y="21021"/>
                  </a:cubicBezTo>
                  <a:cubicBezTo>
                    <a:pt x="159751" y="12022"/>
                    <a:pt x="202565" y="0"/>
                    <a:pt x="202565" y="0"/>
                  </a:cubicBezTo>
                  <a:cubicBezTo>
                    <a:pt x="262124" y="3503"/>
                    <a:pt x="321875" y="4573"/>
                    <a:pt x="381241" y="10510"/>
                  </a:cubicBezTo>
                  <a:cubicBezTo>
                    <a:pt x="392265" y="11612"/>
                    <a:pt x="404121" y="14100"/>
                    <a:pt x="412772" y="21021"/>
                  </a:cubicBezTo>
                  <a:cubicBezTo>
                    <a:pt x="422636" y="28912"/>
                    <a:pt x="425706" y="42848"/>
                    <a:pt x="433793" y="52552"/>
                  </a:cubicBezTo>
                  <a:cubicBezTo>
                    <a:pt x="443309" y="63971"/>
                    <a:pt x="454814" y="73573"/>
                    <a:pt x="465324" y="84083"/>
                  </a:cubicBezTo>
                  <a:cubicBezTo>
                    <a:pt x="478967" y="125015"/>
                    <a:pt x="468000" y="107780"/>
                    <a:pt x="496855" y="136634"/>
                  </a:cubicBezTo>
                </a:path>
              </a:pathLst>
            </a:custGeom>
            <a:noFill/>
            <a:ln w="19050" cap="flat" cmpd="sng" algn="ctr">
              <a:solidFill>
                <a:schemeClr val="tx1"/>
              </a:solidFill>
              <a:prstDash val="solid"/>
              <a:round/>
              <a:headEnd type="none" w="sm" len="sm"/>
              <a:tailEnd type="stealth" w="lg" len="lg"/>
            </a:ln>
            <a:effectLst/>
          </p:spPr>
          <p:txBody>
            <a:bodyPr rtlCol="0" anchor="ctr"/>
            <a:lstStyle/>
            <a:p>
              <a:pPr algn="ctr"/>
              <a:endParaRPr lang="en-US">
                <a:solidFill>
                  <a:srgbClr val="061922"/>
                </a:solidFill>
              </a:endParaRPr>
            </a:p>
          </p:txBody>
        </p:sp>
        <p:cxnSp>
          <p:nvCxnSpPr>
            <p:cNvPr id="41" name="Straight Arrow Connector 40"/>
            <p:cNvCxnSpPr/>
            <p:nvPr/>
          </p:nvCxnSpPr>
          <p:spPr>
            <a:xfrm>
              <a:off x="6785132" y="1788542"/>
              <a:ext cx="1" cy="39145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766185" y="2375312"/>
              <a:ext cx="1" cy="27976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8135171" y="2177782"/>
            <a:ext cx="451062" cy="640281"/>
            <a:chOff x="5495974" y="1904416"/>
            <a:chExt cx="451062" cy="640281"/>
          </a:xfrm>
        </p:grpSpPr>
        <p:grpSp>
          <p:nvGrpSpPr>
            <p:cNvPr id="48" name="Group 47"/>
            <p:cNvGrpSpPr/>
            <p:nvPr/>
          </p:nvGrpSpPr>
          <p:grpSpPr>
            <a:xfrm>
              <a:off x="5495974" y="1904416"/>
              <a:ext cx="451062" cy="180000"/>
              <a:chOff x="6338793" y="2068538"/>
              <a:chExt cx="451062" cy="180000"/>
            </a:xfrm>
          </p:grpSpPr>
          <p:sp>
            <p:nvSpPr>
              <p:cNvPr id="52" name="Rectangle 51"/>
              <p:cNvSpPr/>
              <p:nvPr/>
            </p:nvSpPr>
            <p:spPr>
              <a:xfrm>
                <a:off x="6338793" y="2068538"/>
                <a:ext cx="216000" cy="180000"/>
              </a:xfrm>
              <a:prstGeom prst="rect">
                <a:avLst/>
              </a:prstGeom>
              <a:solidFill>
                <a:schemeClr val="bg1"/>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53" name="Rectangle 52"/>
              <p:cNvSpPr/>
              <p:nvPr/>
            </p:nvSpPr>
            <p:spPr>
              <a:xfrm>
                <a:off x="6573855" y="2068538"/>
                <a:ext cx="216000" cy="180000"/>
              </a:xfrm>
              <a:prstGeom prst="rect">
                <a:avLst/>
              </a:prstGeom>
              <a:solidFill>
                <a:schemeClr val="accent4"/>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grpSp>
        <p:grpSp>
          <p:nvGrpSpPr>
            <p:cNvPr id="49" name="Group 48"/>
            <p:cNvGrpSpPr/>
            <p:nvPr/>
          </p:nvGrpSpPr>
          <p:grpSpPr>
            <a:xfrm>
              <a:off x="5497804" y="2364697"/>
              <a:ext cx="449232" cy="180000"/>
              <a:chOff x="6142146" y="2687682"/>
              <a:chExt cx="449232" cy="180000"/>
            </a:xfrm>
          </p:grpSpPr>
          <p:sp>
            <p:nvSpPr>
              <p:cNvPr id="50" name="Rectangle 49"/>
              <p:cNvSpPr/>
              <p:nvPr/>
            </p:nvSpPr>
            <p:spPr>
              <a:xfrm>
                <a:off x="6142146" y="2687682"/>
                <a:ext cx="216000" cy="180000"/>
              </a:xfrm>
              <a:prstGeom prst="rect">
                <a:avLst/>
              </a:prstGeom>
              <a:solidFill>
                <a:schemeClr val="bg1"/>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51" name="Rectangle 50"/>
              <p:cNvSpPr/>
              <p:nvPr/>
            </p:nvSpPr>
            <p:spPr>
              <a:xfrm>
                <a:off x="6375378" y="2687682"/>
                <a:ext cx="216000" cy="180000"/>
              </a:xfrm>
              <a:prstGeom prst="rect">
                <a:avLst/>
              </a:prstGeom>
              <a:solidFill>
                <a:srgbClr val="7030A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grpSp>
      </p:grpSp>
      <p:sp>
        <p:nvSpPr>
          <p:cNvPr id="54" name="TextBox 53"/>
          <p:cNvSpPr txBox="1"/>
          <p:nvPr/>
        </p:nvSpPr>
        <p:spPr>
          <a:xfrm>
            <a:off x="3806750" y="4243955"/>
            <a:ext cx="1074333" cy="261610"/>
          </a:xfrm>
          <a:prstGeom prst="rect">
            <a:avLst/>
          </a:prstGeom>
          <a:noFill/>
        </p:spPr>
        <p:txBody>
          <a:bodyPr wrap="none" rtlCol="0">
            <a:spAutoFit/>
          </a:bodyPr>
          <a:lstStyle/>
          <a:p>
            <a:r>
              <a:rPr lang="en-US" sz="1100" dirty="0">
                <a:solidFill>
                  <a:srgbClr val="061922"/>
                </a:solidFill>
              </a:rPr>
              <a:t>Function call</a:t>
            </a:r>
          </a:p>
        </p:txBody>
      </p:sp>
      <p:sp>
        <p:nvSpPr>
          <p:cNvPr id="55" name="TextBox 54"/>
          <p:cNvSpPr txBox="1"/>
          <p:nvPr/>
        </p:nvSpPr>
        <p:spPr>
          <a:xfrm>
            <a:off x="4267186" y="3189312"/>
            <a:ext cx="468398" cy="369332"/>
          </a:xfrm>
          <a:prstGeom prst="rect">
            <a:avLst/>
          </a:prstGeom>
          <a:noFill/>
        </p:spPr>
        <p:txBody>
          <a:bodyPr wrap="none" rtlCol="0">
            <a:spAutoFit/>
          </a:bodyPr>
          <a:lstStyle/>
          <a:p>
            <a:r>
              <a:rPr lang="en-US" dirty="0">
                <a:solidFill>
                  <a:srgbClr val="061922"/>
                </a:solidFill>
              </a:rPr>
              <a:t>x1</a:t>
            </a:r>
          </a:p>
        </p:txBody>
      </p:sp>
      <p:sp>
        <p:nvSpPr>
          <p:cNvPr id="56" name="TextBox 55"/>
          <p:cNvSpPr txBox="1"/>
          <p:nvPr/>
        </p:nvSpPr>
        <p:spPr>
          <a:xfrm>
            <a:off x="4322482" y="3811048"/>
            <a:ext cx="468398" cy="369332"/>
          </a:xfrm>
          <a:prstGeom prst="rect">
            <a:avLst/>
          </a:prstGeom>
          <a:noFill/>
        </p:spPr>
        <p:txBody>
          <a:bodyPr wrap="none" rtlCol="0">
            <a:spAutoFit/>
          </a:bodyPr>
          <a:lstStyle/>
          <a:p>
            <a:r>
              <a:rPr lang="en-US" dirty="0">
                <a:solidFill>
                  <a:srgbClr val="061922"/>
                </a:solidFill>
              </a:rPr>
              <a:t>y1</a:t>
            </a:r>
          </a:p>
        </p:txBody>
      </p:sp>
      <p:grpSp>
        <p:nvGrpSpPr>
          <p:cNvPr id="57" name="Group 56"/>
          <p:cNvGrpSpPr/>
          <p:nvPr/>
        </p:nvGrpSpPr>
        <p:grpSpPr>
          <a:xfrm>
            <a:off x="6860625" y="2819852"/>
            <a:ext cx="1726065" cy="1626373"/>
            <a:chOff x="6336644" y="3657692"/>
            <a:chExt cx="1726065" cy="1626373"/>
          </a:xfrm>
        </p:grpSpPr>
        <p:cxnSp>
          <p:nvCxnSpPr>
            <p:cNvPr id="58" name="Straight Arrow Connector 57"/>
            <p:cNvCxnSpPr/>
            <p:nvPr/>
          </p:nvCxnSpPr>
          <p:spPr>
            <a:xfrm flipH="1" flipV="1">
              <a:off x="7031273" y="4009876"/>
              <a:ext cx="778298" cy="143637"/>
            </a:xfrm>
            <a:prstGeom prst="straightConnector1">
              <a:avLst/>
            </a:prstGeom>
            <a:ln w="1905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363125" y="5022455"/>
              <a:ext cx="1579278" cy="261610"/>
            </a:xfrm>
            <a:prstGeom prst="rect">
              <a:avLst/>
            </a:prstGeom>
            <a:noFill/>
          </p:spPr>
          <p:txBody>
            <a:bodyPr wrap="none" rtlCol="0">
              <a:spAutoFit/>
            </a:bodyPr>
            <a:lstStyle/>
            <a:p>
              <a:r>
                <a:rPr lang="en-US" sz="1100" dirty="0">
                  <a:solidFill>
                    <a:srgbClr val="061922"/>
                  </a:solidFill>
                </a:rPr>
                <a:t>Vector Function call</a:t>
              </a:r>
            </a:p>
          </p:txBody>
        </p:sp>
        <p:cxnSp>
          <p:nvCxnSpPr>
            <p:cNvPr id="60" name="Straight Arrow Connector 59"/>
            <p:cNvCxnSpPr/>
            <p:nvPr/>
          </p:nvCxnSpPr>
          <p:spPr>
            <a:xfrm>
              <a:off x="7887139" y="3657692"/>
              <a:ext cx="1833" cy="490329"/>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610396" y="4144028"/>
              <a:ext cx="216000" cy="180000"/>
            </a:xfrm>
            <a:prstGeom prst="rect">
              <a:avLst/>
            </a:prstGeom>
            <a:solidFill>
              <a:schemeClr val="bg2"/>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62" name="Rectangle 61"/>
            <p:cNvSpPr/>
            <p:nvPr/>
          </p:nvSpPr>
          <p:spPr>
            <a:xfrm>
              <a:off x="6336644" y="3985600"/>
              <a:ext cx="694629" cy="953755"/>
            </a:xfrm>
            <a:prstGeom prst="rect">
              <a:avLst/>
            </a:prstGeom>
            <a:solidFill>
              <a:schemeClr val="bg2"/>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cxnSp>
          <p:nvCxnSpPr>
            <p:cNvPr id="63" name="Straight Arrow Connector 62"/>
            <p:cNvCxnSpPr/>
            <p:nvPr/>
          </p:nvCxnSpPr>
          <p:spPr>
            <a:xfrm flipV="1">
              <a:off x="7031273" y="4321913"/>
              <a:ext cx="805448" cy="629758"/>
            </a:xfrm>
            <a:prstGeom prst="straightConnector1">
              <a:avLst/>
            </a:prstGeom>
            <a:ln w="1905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7846709" y="4144028"/>
              <a:ext cx="216000" cy="180000"/>
            </a:xfrm>
            <a:prstGeom prst="rect">
              <a:avLst/>
            </a:prstGeom>
            <a:solidFill>
              <a:schemeClr val="bg2"/>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65" name="Freeform 64"/>
            <p:cNvSpPr/>
            <p:nvPr/>
          </p:nvSpPr>
          <p:spPr>
            <a:xfrm>
              <a:off x="6381933" y="4092397"/>
              <a:ext cx="333147" cy="738554"/>
            </a:xfrm>
            <a:custGeom>
              <a:avLst/>
              <a:gdLst>
                <a:gd name="connsiteX0" fmla="*/ 152400 w 333147"/>
                <a:gd name="connsiteY0" fmla="*/ 0 h 738554"/>
                <a:gd name="connsiteX1" fmla="*/ 117230 w 333147"/>
                <a:gd name="connsiteY1" fmla="*/ 70338 h 738554"/>
                <a:gd name="connsiteX2" fmla="*/ 35169 w 333147"/>
                <a:gd name="connsiteY2" fmla="*/ 187569 h 738554"/>
                <a:gd name="connsiteX3" fmla="*/ 0 w 333147"/>
                <a:gd name="connsiteY3" fmla="*/ 222738 h 738554"/>
                <a:gd name="connsiteX4" fmla="*/ 35169 w 333147"/>
                <a:gd name="connsiteY4" fmla="*/ 234461 h 738554"/>
                <a:gd name="connsiteX5" fmla="*/ 152400 w 333147"/>
                <a:gd name="connsiteY5" fmla="*/ 457200 h 738554"/>
                <a:gd name="connsiteX6" fmla="*/ 164123 w 333147"/>
                <a:gd name="connsiteY6" fmla="*/ 504092 h 738554"/>
                <a:gd name="connsiteX7" fmla="*/ 293077 w 333147"/>
                <a:gd name="connsiteY7" fmla="*/ 492369 h 738554"/>
                <a:gd name="connsiteX8" fmla="*/ 246184 w 333147"/>
                <a:gd name="connsiteY8" fmla="*/ 339969 h 738554"/>
                <a:gd name="connsiteX9" fmla="*/ 199292 w 333147"/>
                <a:gd name="connsiteY9" fmla="*/ 351692 h 738554"/>
                <a:gd name="connsiteX10" fmla="*/ 187569 w 333147"/>
                <a:gd name="connsiteY10" fmla="*/ 398584 h 738554"/>
                <a:gd name="connsiteX11" fmla="*/ 187569 w 333147"/>
                <a:gd name="connsiteY11" fmla="*/ 738554 h 738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147" h="738554">
                  <a:moveTo>
                    <a:pt x="152400" y="0"/>
                  </a:moveTo>
                  <a:cubicBezTo>
                    <a:pt x="140677" y="23446"/>
                    <a:pt x="130438" y="47695"/>
                    <a:pt x="117230" y="70338"/>
                  </a:cubicBezTo>
                  <a:cubicBezTo>
                    <a:pt x="104946" y="91396"/>
                    <a:pt x="55735" y="163576"/>
                    <a:pt x="35169" y="187569"/>
                  </a:cubicBezTo>
                  <a:cubicBezTo>
                    <a:pt x="24380" y="200157"/>
                    <a:pt x="11723" y="211015"/>
                    <a:pt x="0" y="222738"/>
                  </a:cubicBezTo>
                  <a:cubicBezTo>
                    <a:pt x="11723" y="226646"/>
                    <a:pt x="22936" y="232713"/>
                    <a:pt x="35169" y="234461"/>
                  </a:cubicBezTo>
                  <a:cubicBezTo>
                    <a:pt x="233711" y="262824"/>
                    <a:pt x="167448" y="186339"/>
                    <a:pt x="152400" y="457200"/>
                  </a:cubicBezTo>
                  <a:cubicBezTo>
                    <a:pt x="156308" y="472831"/>
                    <a:pt x="148492" y="500184"/>
                    <a:pt x="164123" y="504092"/>
                  </a:cubicBezTo>
                  <a:cubicBezTo>
                    <a:pt x="205996" y="514560"/>
                    <a:pt x="266761" y="526580"/>
                    <a:pt x="293077" y="492369"/>
                  </a:cubicBezTo>
                  <a:cubicBezTo>
                    <a:pt x="384143" y="373983"/>
                    <a:pt x="298730" y="357484"/>
                    <a:pt x="246184" y="339969"/>
                  </a:cubicBezTo>
                  <a:cubicBezTo>
                    <a:pt x="230553" y="343877"/>
                    <a:pt x="210685" y="340299"/>
                    <a:pt x="199292" y="351692"/>
                  </a:cubicBezTo>
                  <a:cubicBezTo>
                    <a:pt x="187899" y="363085"/>
                    <a:pt x="188057" y="382480"/>
                    <a:pt x="187569" y="398584"/>
                  </a:cubicBezTo>
                  <a:cubicBezTo>
                    <a:pt x="184137" y="511855"/>
                    <a:pt x="187569" y="625231"/>
                    <a:pt x="187569" y="738554"/>
                  </a:cubicBezTo>
                </a:path>
              </a:pathLst>
            </a:custGeom>
            <a:noFill/>
            <a:ln w="31750" cap="flat" cmpd="sng" algn="ctr">
              <a:solidFill>
                <a:srgbClr val="FFFF00"/>
              </a:solidFill>
              <a:prstDash val="solid"/>
              <a:round/>
              <a:headEnd type="none" w="sm" len="sm"/>
              <a:tailEnd type="none" w="sm" len="sm"/>
            </a:ln>
            <a:effectLst/>
          </p:spPr>
          <p:txBody>
            <a:bodyPr rtlCol="0" anchor="ctr"/>
            <a:lstStyle/>
            <a:p>
              <a:pPr algn="ctr"/>
              <a:endParaRPr lang="en-US">
                <a:solidFill>
                  <a:srgbClr val="061922"/>
                </a:solidFill>
              </a:endParaRPr>
            </a:p>
          </p:txBody>
        </p:sp>
        <p:sp>
          <p:nvSpPr>
            <p:cNvPr id="66" name="Freeform 65"/>
            <p:cNvSpPr/>
            <p:nvPr/>
          </p:nvSpPr>
          <p:spPr>
            <a:xfrm>
              <a:off x="6775830" y="4048676"/>
              <a:ext cx="177542" cy="797169"/>
            </a:xfrm>
            <a:custGeom>
              <a:avLst/>
              <a:gdLst>
                <a:gd name="connsiteX0" fmla="*/ 60312 w 177542"/>
                <a:gd name="connsiteY0" fmla="*/ 0 h 797169"/>
                <a:gd name="connsiteX1" fmla="*/ 95481 w 177542"/>
                <a:gd name="connsiteY1" fmla="*/ 58615 h 797169"/>
                <a:gd name="connsiteX2" fmla="*/ 130650 w 177542"/>
                <a:gd name="connsiteY2" fmla="*/ 70338 h 797169"/>
                <a:gd name="connsiteX3" fmla="*/ 177542 w 177542"/>
                <a:gd name="connsiteY3" fmla="*/ 128954 h 797169"/>
                <a:gd name="connsiteX4" fmla="*/ 165819 w 177542"/>
                <a:gd name="connsiteY4" fmla="*/ 175846 h 797169"/>
                <a:gd name="connsiteX5" fmla="*/ 130650 w 177542"/>
                <a:gd name="connsiteY5" fmla="*/ 199292 h 797169"/>
                <a:gd name="connsiteX6" fmla="*/ 118927 w 177542"/>
                <a:gd name="connsiteY6" fmla="*/ 351692 h 797169"/>
                <a:gd name="connsiteX7" fmla="*/ 95481 w 177542"/>
                <a:gd name="connsiteY7" fmla="*/ 457200 h 797169"/>
                <a:gd name="connsiteX8" fmla="*/ 83758 w 177542"/>
                <a:gd name="connsiteY8" fmla="*/ 422031 h 797169"/>
                <a:gd name="connsiteX9" fmla="*/ 60312 w 177542"/>
                <a:gd name="connsiteY9" fmla="*/ 328246 h 797169"/>
                <a:gd name="connsiteX10" fmla="*/ 118927 w 177542"/>
                <a:gd name="connsiteY10" fmla="*/ 246185 h 797169"/>
                <a:gd name="connsiteX11" fmla="*/ 142373 w 177542"/>
                <a:gd name="connsiteY11" fmla="*/ 281354 h 797169"/>
                <a:gd name="connsiteX12" fmla="*/ 95481 w 177542"/>
                <a:gd name="connsiteY12" fmla="*/ 480646 h 797169"/>
                <a:gd name="connsiteX13" fmla="*/ 36865 w 177542"/>
                <a:gd name="connsiteY13" fmla="*/ 468923 h 797169"/>
                <a:gd name="connsiteX14" fmla="*/ 1696 w 177542"/>
                <a:gd name="connsiteY14" fmla="*/ 445477 h 797169"/>
                <a:gd name="connsiteX15" fmla="*/ 13419 w 177542"/>
                <a:gd name="connsiteY15" fmla="*/ 351692 h 797169"/>
                <a:gd name="connsiteX16" fmla="*/ 25142 w 177542"/>
                <a:gd name="connsiteY16" fmla="*/ 316523 h 797169"/>
                <a:gd name="connsiteX17" fmla="*/ 36865 w 177542"/>
                <a:gd name="connsiteY17" fmla="*/ 269631 h 797169"/>
                <a:gd name="connsiteX18" fmla="*/ 83758 w 177542"/>
                <a:gd name="connsiteY18" fmla="*/ 187569 h 797169"/>
                <a:gd name="connsiteX19" fmla="*/ 142373 w 177542"/>
                <a:gd name="connsiteY19" fmla="*/ 199292 h 797169"/>
                <a:gd name="connsiteX20" fmla="*/ 107204 w 177542"/>
                <a:gd name="connsiteY20" fmla="*/ 597877 h 797169"/>
                <a:gd name="connsiteX21" fmla="*/ 83758 w 177542"/>
                <a:gd name="connsiteY21" fmla="*/ 656492 h 797169"/>
                <a:gd name="connsiteX22" fmla="*/ 95481 w 177542"/>
                <a:gd name="connsiteY22" fmla="*/ 797169 h 79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7542" h="797169">
                  <a:moveTo>
                    <a:pt x="60312" y="0"/>
                  </a:moveTo>
                  <a:cubicBezTo>
                    <a:pt x="72035" y="19538"/>
                    <a:pt x="79369" y="42503"/>
                    <a:pt x="95481" y="58615"/>
                  </a:cubicBezTo>
                  <a:cubicBezTo>
                    <a:pt x="104219" y="67353"/>
                    <a:pt x="120054" y="63980"/>
                    <a:pt x="130650" y="70338"/>
                  </a:cubicBezTo>
                  <a:cubicBezTo>
                    <a:pt x="149209" y="81474"/>
                    <a:pt x="166894" y="112982"/>
                    <a:pt x="177542" y="128954"/>
                  </a:cubicBezTo>
                  <a:cubicBezTo>
                    <a:pt x="173634" y="144585"/>
                    <a:pt x="174756" y="162440"/>
                    <a:pt x="165819" y="175846"/>
                  </a:cubicBezTo>
                  <a:cubicBezTo>
                    <a:pt x="158004" y="187569"/>
                    <a:pt x="134280" y="185678"/>
                    <a:pt x="130650" y="199292"/>
                  </a:cubicBezTo>
                  <a:cubicBezTo>
                    <a:pt x="117522" y="248522"/>
                    <a:pt x="124261" y="301022"/>
                    <a:pt x="118927" y="351692"/>
                  </a:cubicBezTo>
                  <a:cubicBezTo>
                    <a:pt x="112579" y="412002"/>
                    <a:pt x="110870" y="411032"/>
                    <a:pt x="95481" y="457200"/>
                  </a:cubicBezTo>
                  <a:cubicBezTo>
                    <a:pt x="91573" y="445477"/>
                    <a:pt x="87009" y="433953"/>
                    <a:pt x="83758" y="422031"/>
                  </a:cubicBezTo>
                  <a:cubicBezTo>
                    <a:pt x="75279" y="390943"/>
                    <a:pt x="60312" y="328246"/>
                    <a:pt x="60312" y="328246"/>
                  </a:cubicBezTo>
                  <a:cubicBezTo>
                    <a:pt x="65179" y="299046"/>
                    <a:pt x="55418" y="225015"/>
                    <a:pt x="118927" y="246185"/>
                  </a:cubicBezTo>
                  <a:cubicBezTo>
                    <a:pt x="132293" y="250640"/>
                    <a:pt x="134558" y="269631"/>
                    <a:pt x="142373" y="281354"/>
                  </a:cubicBezTo>
                  <a:cubicBezTo>
                    <a:pt x="139870" y="321398"/>
                    <a:pt x="188109" y="480646"/>
                    <a:pt x="95481" y="480646"/>
                  </a:cubicBezTo>
                  <a:cubicBezTo>
                    <a:pt x="75555" y="480646"/>
                    <a:pt x="56404" y="472831"/>
                    <a:pt x="36865" y="468923"/>
                  </a:cubicBezTo>
                  <a:cubicBezTo>
                    <a:pt x="25142" y="461108"/>
                    <a:pt x="4459" y="459293"/>
                    <a:pt x="1696" y="445477"/>
                  </a:cubicBezTo>
                  <a:cubicBezTo>
                    <a:pt x="-4483" y="414584"/>
                    <a:pt x="7783" y="382689"/>
                    <a:pt x="13419" y="351692"/>
                  </a:cubicBezTo>
                  <a:cubicBezTo>
                    <a:pt x="15629" y="339534"/>
                    <a:pt x="21747" y="328405"/>
                    <a:pt x="25142" y="316523"/>
                  </a:cubicBezTo>
                  <a:cubicBezTo>
                    <a:pt x="29568" y="301031"/>
                    <a:pt x="31208" y="284717"/>
                    <a:pt x="36865" y="269631"/>
                  </a:cubicBezTo>
                  <a:cubicBezTo>
                    <a:pt x="49614" y="235635"/>
                    <a:pt x="64323" y="216721"/>
                    <a:pt x="83758" y="187569"/>
                  </a:cubicBezTo>
                  <a:cubicBezTo>
                    <a:pt x="103296" y="191477"/>
                    <a:pt x="139453" y="179582"/>
                    <a:pt x="142373" y="199292"/>
                  </a:cubicBezTo>
                  <a:cubicBezTo>
                    <a:pt x="150688" y="255415"/>
                    <a:pt x="148567" y="494470"/>
                    <a:pt x="107204" y="597877"/>
                  </a:cubicBezTo>
                  <a:lnTo>
                    <a:pt x="83758" y="656492"/>
                  </a:lnTo>
                  <a:cubicBezTo>
                    <a:pt x="106603" y="725026"/>
                    <a:pt x="95481" y="679304"/>
                    <a:pt x="95481" y="797169"/>
                  </a:cubicBezTo>
                </a:path>
              </a:pathLst>
            </a:custGeom>
            <a:noFill/>
            <a:ln w="31750" cap="flat" cmpd="sng" algn="ctr">
              <a:solidFill>
                <a:srgbClr val="0070C0"/>
              </a:solidFill>
              <a:prstDash val="solid"/>
              <a:round/>
              <a:headEnd type="none" w="sm" len="sm"/>
              <a:tailEnd type="none" w="sm" len="sm"/>
            </a:ln>
            <a:effectLst/>
          </p:spPr>
          <p:txBody>
            <a:bodyPr rtlCol="0" anchor="ctr"/>
            <a:lstStyle/>
            <a:p>
              <a:pPr algn="ctr"/>
              <a:endParaRPr lang="en-US">
                <a:solidFill>
                  <a:srgbClr val="061922"/>
                </a:solidFill>
              </a:endParaRPr>
            </a:p>
          </p:txBody>
        </p:sp>
        <p:sp>
          <p:nvSpPr>
            <p:cNvPr id="67" name="TextBox 66"/>
            <p:cNvSpPr txBox="1"/>
            <p:nvPr/>
          </p:nvSpPr>
          <p:spPr>
            <a:xfrm>
              <a:off x="6977309" y="3878800"/>
              <a:ext cx="917239" cy="369332"/>
            </a:xfrm>
            <a:prstGeom prst="rect">
              <a:avLst/>
            </a:prstGeom>
            <a:noFill/>
          </p:spPr>
          <p:txBody>
            <a:bodyPr wrap="none" rtlCol="0">
              <a:spAutoFit/>
            </a:bodyPr>
            <a:lstStyle/>
            <a:p>
              <a:r>
                <a:rPr lang="en-US" dirty="0">
                  <a:solidFill>
                    <a:srgbClr val="061922"/>
                  </a:solidFill>
                </a:rPr>
                <a:t>x1, x2</a:t>
              </a:r>
            </a:p>
          </p:txBody>
        </p:sp>
        <p:sp>
          <p:nvSpPr>
            <p:cNvPr id="68" name="TextBox 67"/>
            <p:cNvSpPr txBox="1"/>
            <p:nvPr/>
          </p:nvSpPr>
          <p:spPr>
            <a:xfrm>
              <a:off x="6984053" y="4565272"/>
              <a:ext cx="917239" cy="369332"/>
            </a:xfrm>
            <a:prstGeom prst="rect">
              <a:avLst/>
            </a:prstGeom>
            <a:noFill/>
          </p:spPr>
          <p:txBody>
            <a:bodyPr wrap="none" rtlCol="0">
              <a:spAutoFit/>
            </a:bodyPr>
            <a:lstStyle/>
            <a:p>
              <a:r>
                <a:rPr lang="en-US" dirty="0">
                  <a:solidFill>
                    <a:srgbClr val="061922"/>
                  </a:solidFill>
                </a:rPr>
                <a:t>y1, y2</a:t>
              </a:r>
            </a:p>
          </p:txBody>
        </p:sp>
      </p:grpSp>
      <p:sp>
        <p:nvSpPr>
          <p:cNvPr id="69" name="Rectangle 68"/>
          <p:cNvSpPr/>
          <p:nvPr/>
        </p:nvSpPr>
        <p:spPr>
          <a:xfrm>
            <a:off x="4798166" y="4562890"/>
            <a:ext cx="210207" cy="168166"/>
          </a:xfrm>
          <a:prstGeom prst="rect">
            <a:avLst/>
          </a:prstGeom>
          <a:solidFill>
            <a:srgbClr val="FF33CC"/>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grpSp>
        <p:nvGrpSpPr>
          <p:cNvPr id="70" name="Group 69"/>
          <p:cNvGrpSpPr/>
          <p:nvPr/>
        </p:nvGrpSpPr>
        <p:grpSpPr>
          <a:xfrm>
            <a:off x="5164858" y="697105"/>
            <a:ext cx="1515164" cy="4054538"/>
            <a:chOff x="4640877" y="717653"/>
            <a:chExt cx="1515164" cy="4054538"/>
          </a:xfrm>
        </p:grpSpPr>
        <p:sp>
          <p:nvSpPr>
            <p:cNvPr id="71" name="TextBox 70"/>
            <p:cNvSpPr txBox="1"/>
            <p:nvPr/>
          </p:nvSpPr>
          <p:spPr>
            <a:xfrm>
              <a:off x="5370982" y="717653"/>
              <a:ext cx="558166" cy="307777"/>
            </a:xfrm>
            <a:prstGeom prst="rect">
              <a:avLst/>
            </a:prstGeom>
            <a:noFill/>
          </p:spPr>
          <p:txBody>
            <a:bodyPr wrap="none" rtlCol="0">
              <a:spAutoFit/>
            </a:bodyPr>
            <a:lstStyle/>
            <a:p>
              <a:r>
                <a:rPr lang="en-US" sz="1400" dirty="0">
                  <a:solidFill>
                    <a:srgbClr val="061922"/>
                  </a:solidFill>
                </a:rPr>
                <a:t>p=1</a:t>
              </a:r>
            </a:p>
          </p:txBody>
        </p:sp>
        <p:sp>
          <p:nvSpPr>
            <p:cNvPr id="72" name="Rectangle 71"/>
            <p:cNvSpPr/>
            <p:nvPr/>
          </p:nvSpPr>
          <p:spPr>
            <a:xfrm>
              <a:off x="5515468" y="976255"/>
              <a:ext cx="210207" cy="168166"/>
            </a:xfrm>
            <a:prstGeom prst="rect">
              <a:avLst/>
            </a:prstGeom>
            <a:solidFill>
              <a:schemeClr val="accent2"/>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73" name="Rectangle 72"/>
            <p:cNvSpPr/>
            <p:nvPr/>
          </p:nvSpPr>
          <p:spPr>
            <a:xfrm>
              <a:off x="5945834" y="1480748"/>
              <a:ext cx="210207" cy="168166"/>
            </a:xfrm>
            <a:prstGeom prst="rect">
              <a:avLst/>
            </a:prstGeom>
            <a:solidFill>
              <a:srgbClr val="FF000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74" name="Rectangle 73"/>
            <p:cNvSpPr/>
            <p:nvPr/>
          </p:nvSpPr>
          <p:spPr>
            <a:xfrm>
              <a:off x="5531235" y="2248007"/>
              <a:ext cx="210207" cy="168166"/>
            </a:xfrm>
            <a:prstGeom prst="rect">
              <a:avLst/>
            </a:prstGeom>
            <a:solidFill>
              <a:srgbClr val="FFDA0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75" name="Rectangle 74"/>
            <p:cNvSpPr/>
            <p:nvPr/>
          </p:nvSpPr>
          <p:spPr>
            <a:xfrm>
              <a:off x="5530693" y="2687861"/>
              <a:ext cx="210207" cy="168166"/>
            </a:xfrm>
            <a:prstGeom prst="rect">
              <a:avLst/>
            </a:prstGeom>
            <a:solidFill>
              <a:srgbClr val="7030A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76" name="Freeform 75"/>
            <p:cNvSpPr/>
            <p:nvPr/>
          </p:nvSpPr>
          <p:spPr>
            <a:xfrm>
              <a:off x="5103238" y="2111373"/>
              <a:ext cx="496855" cy="987972"/>
            </a:xfrm>
            <a:custGeom>
              <a:avLst/>
              <a:gdLst>
                <a:gd name="connsiteX0" fmla="*/ 475834 w 496855"/>
                <a:gd name="connsiteY0" fmla="*/ 777765 h 987972"/>
                <a:gd name="connsiteX1" fmla="*/ 444303 w 496855"/>
                <a:gd name="connsiteY1" fmla="*/ 914400 h 987972"/>
                <a:gd name="connsiteX2" fmla="*/ 412772 w 496855"/>
                <a:gd name="connsiteY2" fmla="*/ 945931 h 987972"/>
                <a:gd name="connsiteX3" fmla="*/ 349710 w 496855"/>
                <a:gd name="connsiteY3" fmla="*/ 987972 h 987972"/>
                <a:gd name="connsiteX4" fmla="*/ 139503 w 496855"/>
                <a:gd name="connsiteY4" fmla="*/ 977462 h 987972"/>
                <a:gd name="connsiteX5" fmla="*/ 107972 w 496855"/>
                <a:gd name="connsiteY5" fmla="*/ 966952 h 987972"/>
                <a:gd name="connsiteX6" fmla="*/ 76441 w 496855"/>
                <a:gd name="connsiteY6" fmla="*/ 945931 h 987972"/>
                <a:gd name="connsiteX7" fmla="*/ 34400 w 496855"/>
                <a:gd name="connsiteY7" fmla="*/ 819807 h 987972"/>
                <a:gd name="connsiteX8" fmla="*/ 23890 w 496855"/>
                <a:gd name="connsiteY8" fmla="*/ 756745 h 987972"/>
                <a:gd name="connsiteX9" fmla="*/ 13379 w 496855"/>
                <a:gd name="connsiteY9" fmla="*/ 725214 h 987972"/>
                <a:gd name="connsiteX10" fmla="*/ 13379 w 496855"/>
                <a:gd name="connsiteY10" fmla="*/ 210207 h 987972"/>
                <a:gd name="connsiteX11" fmla="*/ 34400 w 496855"/>
                <a:gd name="connsiteY11" fmla="*/ 147145 h 987972"/>
                <a:gd name="connsiteX12" fmla="*/ 65931 w 496855"/>
                <a:gd name="connsiteY12" fmla="*/ 84083 h 987972"/>
                <a:gd name="connsiteX13" fmla="*/ 76441 w 496855"/>
                <a:gd name="connsiteY13" fmla="*/ 52552 h 987972"/>
                <a:gd name="connsiteX14" fmla="*/ 107972 w 496855"/>
                <a:gd name="connsiteY14" fmla="*/ 42041 h 987972"/>
                <a:gd name="connsiteX15" fmla="*/ 139503 w 496855"/>
                <a:gd name="connsiteY15" fmla="*/ 21021 h 987972"/>
                <a:gd name="connsiteX16" fmla="*/ 202565 w 496855"/>
                <a:gd name="connsiteY16" fmla="*/ 0 h 987972"/>
                <a:gd name="connsiteX17" fmla="*/ 381241 w 496855"/>
                <a:gd name="connsiteY17" fmla="*/ 10510 h 987972"/>
                <a:gd name="connsiteX18" fmla="*/ 412772 w 496855"/>
                <a:gd name="connsiteY18" fmla="*/ 21021 h 987972"/>
                <a:gd name="connsiteX19" fmla="*/ 433793 w 496855"/>
                <a:gd name="connsiteY19" fmla="*/ 52552 h 987972"/>
                <a:gd name="connsiteX20" fmla="*/ 465324 w 496855"/>
                <a:gd name="connsiteY20" fmla="*/ 84083 h 987972"/>
                <a:gd name="connsiteX21" fmla="*/ 496855 w 496855"/>
                <a:gd name="connsiteY21" fmla="*/ 136634 h 98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6855" h="987972">
                  <a:moveTo>
                    <a:pt x="475834" y="777765"/>
                  </a:moveTo>
                  <a:cubicBezTo>
                    <a:pt x="462191" y="873273"/>
                    <a:pt x="473158" y="827836"/>
                    <a:pt x="444303" y="914400"/>
                  </a:cubicBezTo>
                  <a:cubicBezTo>
                    <a:pt x="439603" y="928501"/>
                    <a:pt x="424505" y="936806"/>
                    <a:pt x="412772" y="945931"/>
                  </a:cubicBezTo>
                  <a:cubicBezTo>
                    <a:pt x="392830" y="961441"/>
                    <a:pt x="349710" y="987972"/>
                    <a:pt x="349710" y="987972"/>
                  </a:cubicBezTo>
                  <a:cubicBezTo>
                    <a:pt x="279641" y="984469"/>
                    <a:pt x="209396" y="983539"/>
                    <a:pt x="139503" y="977462"/>
                  </a:cubicBezTo>
                  <a:cubicBezTo>
                    <a:pt x="128466" y="976502"/>
                    <a:pt x="117881" y="971907"/>
                    <a:pt x="107972" y="966952"/>
                  </a:cubicBezTo>
                  <a:cubicBezTo>
                    <a:pt x="96674" y="961303"/>
                    <a:pt x="86951" y="952938"/>
                    <a:pt x="76441" y="945931"/>
                  </a:cubicBezTo>
                  <a:lnTo>
                    <a:pt x="34400" y="819807"/>
                  </a:lnTo>
                  <a:cubicBezTo>
                    <a:pt x="27661" y="799590"/>
                    <a:pt x="28513" y="777548"/>
                    <a:pt x="23890" y="756745"/>
                  </a:cubicBezTo>
                  <a:cubicBezTo>
                    <a:pt x="21487" y="745930"/>
                    <a:pt x="16883" y="735724"/>
                    <a:pt x="13379" y="725214"/>
                  </a:cubicBezTo>
                  <a:cubicBezTo>
                    <a:pt x="-1170" y="506967"/>
                    <a:pt x="-7475" y="488262"/>
                    <a:pt x="13379" y="210207"/>
                  </a:cubicBezTo>
                  <a:cubicBezTo>
                    <a:pt x="15036" y="188111"/>
                    <a:pt x="27393" y="168166"/>
                    <a:pt x="34400" y="147145"/>
                  </a:cubicBezTo>
                  <a:cubicBezTo>
                    <a:pt x="48905" y="103629"/>
                    <a:pt x="38763" y="124834"/>
                    <a:pt x="65931" y="84083"/>
                  </a:cubicBezTo>
                  <a:cubicBezTo>
                    <a:pt x="69434" y="73573"/>
                    <a:pt x="68607" y="60386"/>
                    <a:pt x="76441" y="52552"/>
                  </a:cubicBezTo>
                  <a:cubicBezTo>
                    <a:pt x="84275" y="44718"/>
                    <a:pt x="98063" y="46996"/>
                    <a:pt x="107972" y="42041"/>
                  </a:cubicBezTo>
                  <a:cubicBezTo>
                    <a:pt x="119270" y="36392"/>
                    <a:pt x="127960" y="26151"/>
                    <a:pt x="139503" y="21021"/>
                  </a:cubicBezTo>
                  <a:cubicBezTo>
                    <a:pt x="159751" y="12022"/>
                    <a:pt x="202565" y="0"/>
                    <a:pt x="202565" y="0"/>
                  </a:cubicBezTo>
                  <a:cubicBezTo>
                    <a:pt x="262124" y="3503"/>
                    <a:pt x="321875" y="4573"/>
                    <a:pt x="381241" y="10510"/>
                  </a:cubicBezTo>
                  <a:cubicBezTo>
                    <a:pt x="392265" y="11612"/>
                    <a:pt x="404121" y="14100"/>
                    <a:pt x="412772" y="21021"/>
                  </a:cubicBezTo>
                  <a:cubicBezTo>
                    <a:pt x="422636" y="28912"/>
                    <a:pt x="425706" y="42848"/>
                    <a:pt x="433793" y="52552"/>
                  </a:cubicBezTo>
                  <a:cubicBezTo>
                    <a:pt x="443309" y="63971"/>
                    <a:pt x="454814" y="73573"/>
                    <a:pt x="465324" y="84083"/>
                  </a:cubicBezTo>
                  <a:cubicBezTo>
                    <a:pt x="478967" y="125015"/>
                    <a:pt x="468000" y="107780"/>
                    <a:pt x="496855" y="136634"/>
                  </a:cubicBezTo>
                </a:path>
              </a:pathLst>
            </a:custGeom>
            <a:noFill/>
            <a:ln w="19050" cap="flat" cmpd="sng" algn="ctr">
              <a:solidFill>
                <a:schemeClr val="tx1"/>
              </a:solidFill>
              <a:prstDash val="solid"/>
              <a:round/>
              <a:headEnd type="none" w="sm" len="sm"/>
              <a:tailEnd type="stealth" w="lg" len="lg"/>
            </a:ln>
            <a:effectLst/>
          </p:spPr>
          <p:txBody>
            <a:bodyPr rtlCol="0" anchor="ctr"/>
            <a:lstStyle/>
            <a:p>
              <a:pPr algn="ctr"/>
              <a:endParaRPr lang="en-US">
                <a:solidFill>
                  <a:srgbClr val="061922"/>
                </a:solidFill>
              </a:endParaRPr>
            </a:p>
          </p:txBody>
        </p:sp>
        <p:cxnSp>
          <p:nvCxnSpPr>
            <p:cNvPr id="77" name="Straight Arrow Connector 76"/>
            <p:cNvCxnSpPr>
              <a:stCxn id="72" idx="2"/>
              <a:endCxn id="73" idx="0"/>
            </p:cNvCxnSpPr>
            <p:nvPr/>
          </p:nvCxnSpPr>
          <p:spPr>
            <a:xfrm>
              <a:off x="5620572" y="1144421"/>
              <a:ext cx="430366" cy="33632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3" idx="2"/>
            </p:cNvCxnSpPr>
            <p:nvPr/>
          </p:nvCxnSpPr>
          <p:spPr>
            <a:xfrm flipH="1">
              <a:off x="5688889" y="1648914"/>
              <a:ext cx="362049" cy="59909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4" idx="2"/>
              <a:endCxn id="75" idx="0"/>
            </p:cNvCxnSpPr>
            <p:nvPr/>
          </p:nvCxnSpPr>
          <p:spPr>
            <a:xfrm flipH="1">
              <a:off x="5635797" y="2416173"/>
              <a:ext cx="542" cy="27168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843352" y="2410929"/>
              <a:ext cx="332142" cy="369332"/>
            </a:xfrm>
            <a:prstGeom prst="rect">
              <a:avLst/>
            </a:prstGeom>
            <a:noFill/>
          </p:spPr>
          <p:txBody>
            <a:bodyPr wrap="none" rtlCol="0">
              <a:spAutoFit/>
            </a:bodyPr>
            <a:lstStyle/>
            <a:p>
              <a:r>
                <a:rPr lang="en-US" dirty="0">
                  <a:solidFill>
                    <a:srgbClr val="061922"/>
                  </a:solidFill>
                </a:rPr>
                <a:t>3</a:t>
              </a:r>
            </a:p>
          </p:txBody>
        </p:sp>
        <p:cxnSp>
          <p:nvCxnSpPr>
            <p:cNvPr id="81" name="Straight Arrow Connector 80"/>
            <p:cNvCxnSpPr/>
            <p:nvPr/>
          </p:nvCxnSpPr>
          <p:spPr>
            <a:xfrm>
              <a:off x="5687303" y="2862545"/>
              <a:ext cx="0" cy="53876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582200" y="3396445"/>
              <a:ext cx="210207" cy="168166"/>
            </a:xfrm>
            <a:prstGeom prst="rect">
              <a:avLst/>
            </a:prstGeom>
            <a:solidFill>
              <a:schemeClr val="bg2"/>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83" name="Rectangle 82"/>
            <p:cNvSpPr/>
            <p:nvPr/>
          </p:nvSpPr>
          <p:spPr>
            <a:xfrm>
              <a:off x="4644176" y="3231384"/>
              <a:ext cx="424485" cy="953755"/>
            </a:xfrm>
            <a:prstGeom prst="rect">
              <a:avLst/>
            </a:prstGeom>
            <a:solidFill>
              <a:schemeClr val="bg2"/>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cxnSp>
          <p:nvCxnSpPr>
            <p:cNvPr id="84" name="Straight Arrow Connector 83"/>
            <p:cNvCxnSpPr>
              <a:stCxn id="82" idx="1"/>
            </p:cNvCxnSpPr>
            <p:nvPr/>
          </p:nvCxnSpPr>
          <p:spPr>
            <a:xfrm flipH="1" flipV="1">
              <a:off x="5068661" y="3238995"/>
              <a:ext cx="513539" cy="241533"/>
            </a:xfrm>
            <a:prstGeom prst="straightConnector1">
              <a:avLst/>
            </a:prstGeom>
            <a:ln w="1905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82" idx="2"/>
            </p:cNvCxnSpPr>
            <p:nvPr/>
          </p:nvCxnSpPr>
          <p:spPr>
            <a:xfrm flipV="1">
              <a:off x="5103238" y="3564611"/>
              <a:ext cx="584066" cy="608804"/>
            </a:xfrm>
            <a:prstGeom prst="straightConnector1">
              <a:avLst/>
            </a:prstGeom>
            <a:ln w="1905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5769406" y="3575612"/>
              <a:ext cx="79" cy="102147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7" name="Freeform 86"/>
            <p:cNvSpPr/>
            <p:nvPr/>
          </p:nvSpPr>
          <p:spPr>
            <a:xfrm>
              <a:off x="4767102" y="3329355"/>
              <a:ext cx="177542" cy="797169"/>
            </a:xfrm>
            <a:custGeom>
              <a:avLst/>
              <a:gdLst>
                <a:gd name="connsiteX0" fmla="*/ 60312 w 177542"/>
                <a:gd name="connsiteY0" fmla="*/ 0 h 797169"/>
                <a:gd name="connsiteX1" fmla="*/ 95481 w 177542"/>
                <a:gd name="connsiteY1" fmla="*/ 58615 h 797169"/>
                <a:gd name="connsiteX2" fmla="*/ 130650 w 177542"/>
                <a:gd name="connsiteY2" fmla="*/ 70338 h 797169"/>
                <a:gd name="connsiteX3" fmla="*/ 177542 w 177542"/>
                <a:gd name="connsiteY3" fmla="*/ 128954 h 797169"/>
                <a:gd name="connsiteX4" fmla="*/ 165819 w 177542"/>
                <a:gd name="connsiteY4" fmla="*/ 175846 h 797169"/>
                <a:gd name="connsiteX5" fmla="*/ 130650 w 177542"/>
                <a:gd name="connsiteY5" fmla="*/ 199292 h 797169"/>
                <a:gd name="connsiteX6" fmla="*/ 118927 w 177542"/>
                <a:gd name="connsiteY6" fmla="*/ 351692 h 797169"/>
                <a:gd name="connsiteX7" fmla="*/ 95481 w 177542"/>
                <a:gd name="connsiteY7" fmla="*/ 457200 h 797169"/>
                <a:gd name="connsiteX8" fmla="*/ 83758 w 177542"/>
                <a:gd name="connsiteY8" fmla="*/ 422031 h 797169"/>
                <a:gd name="connsiteX9" fmla="*/ 60312 w 177542"/>
                <a:gd name="connsiteY9" fmla="*/ 328246 h 797169"/>
                <a:gd name="connsiteX10" fmla="*/ 118927 w 177542"/>
                <a:gd name="connsiteY10" fmla="*/ 246185 h 797169"/>
                <a:gd name="connsiteX11" fmla="*/ 142373 w 177542"/>
                <a:gd name="connsiteY11" fmla="*/ 281354 h 797169"/>
                <a:gd name="connsiteX12" fmla="*/ 95481 w 177542"/>
                <a:gd name="connsiteY12" fmla="*/ 480646 h 797169"/>
                <a:gd name="connsiteX13" fmla="*/ 36865 w 177542"/>
                <a:gd name="connsiteY13" fmla="*/ 468923 h 797169"/>
                <a:gd name="connsiteX14" fmla="*/ 1696 w 177542"/>
                <a:gd name="connsiteY14" fmla="*/ 445477 h 797169"/>
                <a:gd name="connsiteX15" fmla="*/ 13419 w 177542"/>
                <a:gd name="connsiteY15" fmla="*/ 351692 h 797169"/>
                <a:gd name="connsiteX16" fmla="*/ 25142 w 177542"/>
                <a:gd name="connsiteY16" fmla="*/ 316523 h 797169"/>
                <a:gd name="connsiteX17" fmla="*/ 36865 w 177542"/>
                <a:gd name="connsiteY17" fmla="*/ 269631 h 797169"/>
                <a:gd name="connsiteX18" fmla="*/ 83758 w 177542"/>
                <a:gd name="connsiteY18" fmla="*/ 187569 h 797169"/>
                <a:gd name="connsiteX19" fmla="*/ 142373 w 177542"/>
                <a:gd name="connsiteY19" fmla="*/ 199292 h 797169"/>
                <a:gd name="connsiteX20" fmla="*/ 107204 w 177542"/>
                <a:gd name="connsiteY20" fmla="*/ 597877 h 797169"/>
                <a:gd name="connsiteX21" fmla="*/ 83758 w 177542"/>
                <a:gd name="connsiteY21" fmla="*/ 656492 h 797169"/>
                <a:gd name="connsiteX22" fmla="*/ 95481 w 177542"/>
                <a:gd name="connsiteY22" fmla="*/ 797169 h 79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7542" h="797169">
                  <a:moveTo>
                    <a:pt x="60312" y="0"/>
                  </a:moveTo>
                  <a:cubicBezTo>
                    <a:pt x="72035" y="19538"/>
                    <a:pt x="79369" y="42503"/>
                    <a:pt x="95481" y="58615"/>
                  </a:cubicBezTo>
                  <a:cubicBezTo>
                    <a:pt x="104219" y="67353"/>
                    <a:pt x="120054" y="63980"/>
                    <a:pt x="130650" y="70338"/>
                  </a:cubicBezTo>
                  <a:cubicBezTo>
                    <a:pt x="149209" y="81474"/>
                    <a:pt x="166894" y="112982"/>
                    <a:pt x="177542" y="128954"/>
                  </a:cubicBezTo>
                  <a:cubicBezTo>
                    <a:pt x="173634" y="144585"/>
                    <a:pt x="174756" y="162440"/>
                    <a:pt x="165819" y="175846"/>
                  </a:cubicBezTo>
                  <a:cubicBezTo>
                    <a:pt x="158004" y="187569"/>
                    <a:pt x="134280" y="185678"/>
                    <a:pt x="130650" y="199292"/>
                  </a:cubicBezTo>
                  <a:cubicBezTo>
                    <a:pt x="117522" y="248522"/>
                    <a:pt x="124261" y="301022"/>
                    <a:pt x="118927" y="351692"/>
                  </a:cubicBezTo>
                  <a:cubicBezTo>
                    <a:pt x="112579" y="412002"/>
                    <a:pt x="110870" y="411032"/>
                    <a:pt x="95481" y="457200"/>
                  </a:cubicBezTo>
                  <a:cubicBezTo>
                    <a:pt x="91573" y="445477"/>
                    <a:pt x="87009" y="433953"/>
                    <a:pt x="83758" y="422031"/>
                  </a:cubicBezTo>
                  <a:cubicBezTo>
                    <a:pt x="75279" y="390943"/>
                    <a:pt x="60312" y="328246"/>
                    <a:pt x="60312" y="328246"/>
                  </a:cubicBezTo>
                  <a:cubicBezTo>
                    <a:pt x="65179" y="299046"/>
                    <a:pt x="55418" y="225015"/>
                    <a:pt x="118927" y="246185"/>
                  </a:cubicBezTo>
                  <a:cubicBezTo>
                    <a:pt x="132293" y="250640"/>
                    <a:pt x="134558" y="269631"/>
                    <a:pt x="142373" y="281354"/>
                  </a:cubicBezTo>
                  <a:cubicBezTo>
                    <a:pt x="139870" y="321398"/>
                    <a:pt x="188109" y="480646"/>
                    <a:pt x="95481" y="480646"/>
                  </a:cubicBezTo>
                  <a:cubicBezTo>
                    <a:pt x="75555" y="480646"/>
                    <a:pt x="56404" y="472831"/>
                    <a:pt x="36865" y="468923"/>
                  </a:cubicBezTo>
                  <a:cubicBezTo>
                    <a:pt x="25142" y="461108"/>
                    <a:pt x="4459" y="459293"/>
                    <a:pt x="1696" y="445477"/>
                  </a:cubicBezTo>
                  <a:cubicBezTo>
                    <a:pt x="-4483" y="414584"/>
                    <a:pt x="7783" y="382689"/>
                    <a:pt x="13419" y="351692"/>
                  </a:cubicBezTo>
                  <a:cubicBezTo>
                    <a:pt x="15629" y="339534"/>
                    <a:pt x="21747" y="328405"/>
                    <a:pt x="25142" y="316523"/>
                  </a:cubicBezTo>
                  <a:cubicBezTo>
                    <a:pt x="29568" y="301031"/>
                    <a:pt x="31208" y="284717"/>
                    <a:pt x="36865" y="269631"/>
                  </a:cubicBezTo>
                  <a:cubicBezTo>
                    <a:pt x="49614" y="235635"/>
                    <a:pt x="64323" y="216721"/>
                    <a:pt x="83758" y="187569"/>
                  </a:cubicBezTo>
                  <a:cubicBezTo>
                    <a:pt x="103296" y="191477"/>
                    <a:pt x="139453" y="179582"/>
                    <a:pt x="142373" y="199292"/>
                  </a:cubicBezTo>
                  <a:cubicBezTo>
                    <a:pt x="150688" y="255415"/>
                    <a:pt x="148567" y="494470"/>
                    <a:pt x="107204" y="597877"/>
                  </a:cubicBezTo>
                  <a:lnTo>
                    <a:pt x="83758" y="656492"/>
                  </a:lnTo>
                  <a:cubicBezTo>
                    <a:pt x="106603" y="725026"/>
                    <a:pt x="95481" y="679304"/>
                    <a:pt x="95481" y="797169"/>
                  </a:cubicBezTo>
                </a:path>
              </a:pathLst>
            </a:custGeom>
            <a:noFill/>
            <a:ln w="31750" cap="flat" cmpd="sng" algn="ctr">
              <a:solidFill>
                <a:srgbClr val="0070C0"/>
              </a:solidFill>
              <a:prstDash val="solid"/>
              <a:round/>
              <a:headEnd type="none" w="sm" len="sm"/>
              <a:tailEnd type="none" w="sm" len="sm"/>
            </a:ln>
            <a:effectLst/>
          </p:spPr>
          <p:txBody>
            <a:bodyPr rtlCol="0" anchor="ctr"/>
            <a:lstStyle/>
            <a:p>
              <a:pPr algn="ctr"/>
              <a:endParaRPr lang="en-US">
                <a:solidFill>
                  <a:srgbClr val="061922"/>
                </a:solidFill>
              </a:endParaRPr>
            </a:p>
          </p:txBody>
        </p:sp>
        <p:sp>
          <p:nvSpPr>
            <p:cNvPr id="88" name="TextBox 87"/>
            <p:cNvSpPr txBox="1"/>
            <p:nvPr/>
          </p:nvSpPr>
          <p:spPr>
            <a:xfrm>
              <a:off x="4640877" y="4246971"/>
              <a:ext cx="1074333" cy="261610"/>
            </a:xfrm>
            <a:prstGeom prst="rect">
              <a:avLst/>
            </a:prstGeom>
            <a:noFill/>
          </p:spPr>
          <p:txBody>
            <a:bodyPr wrap="none" rtlCol="0">
              <a:spAutoFit/>
            </a:bodyPr>
            <a:lstStyle/>
            <a:p>
              <a:r>
                <a:rPr lang="en-US" sz="1100" dirty="0">
                  <a:solidFill>
                    <a:srgbClr val="061922"/>
                  </a:solidFill>
                </a:rPr>
                <a:t>Function call</a:t>
              </a:r>
            </a:p>
          </p:txBody>
        </p:sp>
        <p:sp>
          <p:nvSpPr>
            <p:cNvPr id="89" name="TextBox 88"/>
            <p:cNvSpPr txBox="1"/>
            <p:nvPr/>
          </p:nvSpPr>
          <p:spPr>
            <a:xfrm>
              <a:off x="5093221" y="3168052"/>
              <a:ext cx="468398" cy="369332"/>
            </a:xfrm>
            <a:prstGeom prst="rect">
              <a:avLst/>
            </a:prstGeom>
            <a:noFill/>
          </p:spPr>
          <p:txBody>
            <a:bodyPr wrap="none" rtlCol="0">
              <a:spAutoFit/>
            </a:bodyPr>
            <a:lstStyle/>
            <a:p>
              <a:r>
                <a:rPr lang="en-US" dirty="0">
                  <a:solidFill>
                    <a:srgbClr val="061922"/>
                  </a:solidFill>
                </a:rPr>
                <a:t>x2</a:t>
              </a:r>
            </a:p>
          </p:txBody>
        </p:sp>
        <p:sp>
          <p:nvSpPr>
            <p:cNvPr id="90" name="TextBox 89"/>
            <p:cNvSpPr txBox="1"/>
            <p:nvPr/>
          </p:nvSpPr>
          <p:spPr>
            <a:xfrm>
              <a:off x="5099965" y="3725052"/>
              <a:ext cx="468398" cy="369332"/>
            </a:xfrm>
            <a:prstGeom prst="rect">
              <a:avLst/>
            </a:prstGeom>
            <a:noFill/>
          </p:spPr>
          <p:txBody>
            <a:bodyPr wrap="none" rtlCol="0">
              <a:spAutoFit/>
            </a:bodyPr>
            <a:lstStyle/>
            <a:p>
              <a:r>
                <a:rPr lang="en-US" dirty="0">
                  <a:solidFill>
                    <a:srgbClr val="061922"/>
                  </a:solidFill>
                </a:rPr>
                <a:t>y2</a:t>
              </a:r>
            </a:p>
          </p:txBody>
        </p:sp>
        <p:sp>
          <p:nvSpPr>
            <p:cNvPr id="91" name="Rectangle 90"/>
            <p:cNvSpPr/>
            <p:nvPr/>
          </p:nvSpPr>
          <p:spPr>
            <a:xfrm>
              <a:off x="5645486" y="4604025"/>
              <a:ext cx="210207" cy="168166"/>
            </a:xfrm>
            <a:prstGeom prst="rect">
              <a:avLst/>
            </a:prstGeom>
            <a:solidFill>
              <a:srgbClr val="FF33CC"/>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grpSp>
      <p:grpSp>
        <p:nvGrpSpPr>
          <p:cNvPr id="92" name="Group 91"/>
          <p:cNvGrpSpPr/>
          <p:nvPr/>
        </p:nvGrpSpPr>
        <p:grpSpPr>
          <a:xfrm>
            <a:off x="8136207" y="3486188"/>
            <a:ext cx="451936" cy="1304370"/>
            <a:chOff x="7612226" y="3506736"/>
            <a:chExt cx="451936" cy="1304370"/>
          </a:xfrm>
        </p:grpSpPr>
        <p:cxnSp>
          <p:nvCxnSpPr>
            <p:cNvPr id="93" name="Straight Arrow Connector 92"/>
            <p:cNvCxnSpPr/>
            <p:nvPr/>
          </p:nvCxnSpPr>
          <p:spPr>
            <a:xfrm>
              <a:off x="7876766" y="3506736"/>
              <a:ext cx="11" cy="111877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7848162" y="4631106"/>
              <a:ext cx="216000" cy="180000"/>
            </a:xfrm>
            <a:prstGeom prst="rect">
              <a:avLst/>
            </a:prstGeom>
            <a:solidFill>
              <a:srgbClr val="FF33CC"/>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95" name="Rectangle 94"/>
            <p:cNvSpPr/>
            <p:nvPr/>
          </p:nvSpPr>
          <p:spPr>
            <a:xfrm>
              <a:off x="7612226" y="4631106"/>
              <a:ext cx="216000" cy="180000"/>
            </a:xfrm>
            <a:prstGeom prst="rect">
              <a:avLst/>
            </a:prstGeom>
            <a:solidFill>
              <a:srgbClr val="FF33CC"/>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grpSp>
      <p:sp>
        <p:nvSpPr>
          <p:cNvPr id="96" name="Rounded Rectangle 95"/>
          <p:cNvSpPr/>
          <p:nvPr/>
        </p:nvSpPr>
        <p:spPr>
          <a:xfrm>
            <a:off x="1298802" y="2092028"/>
            <a:ext cx="2850531" cy="817245"/>
          </a:xfrm>
          <a:prstGeom prst="roundRect">
            <a:avLst/>
          </a:prstGeom>
          <a:solidFill>
            <a:schemeClr val="accent1"/>
          </a:solidFill>
          <a:ln>
            <a:solidFill>
              <a:schemeClr val="accent1"/>
            </a:solidFill>
          </a:ln>
        </p:spPr>
        <p:txBody>
          <a:bodyPr wrap="square" rtlCol="0">
            <a:spAutoFit/>
          </a:bodyPr>
          <a:lstStyle/>
          <a:p>
            <a:pPr lvl="0"/>
            <a:r>
              <a:rPr lang="en-US" sz="1400" dirty="0">
                <a:solidFill>
                  <a:srgbClr val="FFFFFF"/>
                </a:solidFill>
              </a:rPr>
              <a:t>Two fundamental problems</a:t>
            </a:r>
          </a:p>
          <a:p>
            <a:pPr marL="285750" lvl="0" indent="-285750">
              <a:buFont typeface="Wingdings" panose="05000000000000000000" pitchFamily="2" charset="2"/>
              <a:buChar char="ü"/>
            </a:pPr>
            <a:r>
              <a:rPr lang="en-US" sz="1400" dirty="0" smtClean="0">
                <a:solidFill>
                  <a:srgbClr val="FFFFFF"/>
                </a:solidFill>
              </a:rPr>
              <a:t>Data </a:t>
            </a:r>
            <a:r>
              <a:rPr lang="en-US" sz="1400" dirty="0">
                <a:solidFill>
                  <a:srgbClr val="FFFFFF"/>
                </a:solidFill>
              </a:rPr>
              <a:t>divergence</a:t>
            </a:r>
          </a:p>
          <a:p>
            <a:pPr marL="285750" lvl="0" indent="-285750">
              <a:buFont typeface="Wingdings" panose="05000000000000000000" pitchFamily="2" charset="2"/>
              <a:buChar char="ü"/>
            </a:pPr>
            <a:r>
              <a:rPr lang="en-US" sz="1400" dirty="0" smtClean="0">
                <a:solidFill>
                  <a:srgbClr val="FFFFFF"/>
                </a:solidFill>
              </a:rPr>
              <a:t>Control </a:t>
            </a:r>
            <a:r>
              <a:rPr lang="en-US" sz="1400" dirty="0">
                <a:solidFill>
                  <a:srgbClr val="FFFFFF"/>
                </a:solidFill>
              </a:rPr>
              <a:t>divergence </a:t>
            </a:r>
          </a:p>
        </p:txBody>
      </p:sp>
      <p:sp>
        <p:nvSpPr>
          <p:cNvPr id="97" name="Rounded Rectangle 96"/>
          <p:cNvSpPr/>
          <p:nvPr/>
        </p:nvSpPr>
        <p:spPr>
          <a:xfrm>
            <a:off x="200858" y="3375111"/>
            <a:ext cx="8680696" cy="1021556"/>
          </a:xfrm>
          <a:prstGeom prst="roundRect">
            <a:avLst/>
          </a:prstGeom>
          <a:solidFill>
            <a:schemeClr val="accent1"/>
          </a:solidFill>
          <a:ln>
            <a:solidFill>
              <a:schemeClr val="bg1"/>
            </a:solidFill>
          </a:ln>
        </p:spPr>
        <p:txBody>
          <a:bodyPr wrap="square" rtlCol="0">
            <a:spAutoFit/>
          </a:bodyPr>
          <a:lstStyle/>
          <a:p>
            <a:pPr lvl="0" algn="ctr"/>
            <a:r>
              <a:rPr lang="en-US" dirty="0">
                <a:solidFill>
                  <a:srgbClr val="FFFFFF"/>
                </a:solidFill>
              </a:rPr>
              <a:t>Vector code generation has become a more difficult problem</a:t>
            </a:r>
          </a:p>
          <a:p>
            <a:pPr lvl="0" algn="ctr"/>
            <a:r>
              <a:rPr lang="en-US" dirty="0">
                <a:solidFill>
                  <a:srgbClr val="FFFFFF"/>
                </a:solidFill>
              </a:rPr>
              <a:t>Increasing need for user guided explicit </a:t>
            </a:r>
            <a:r>
              <a:rPr lang="en-US" dirty="0" err="1">
                <a:solidFill>
                  <a:srgbClr val="FFFFFF"/>
                </a:solidFill>
              </a:rPr>
              <a:t>vectorization</a:t>
            </a:r>
            <a:endParaRPr lang="en-US" dirty="0">
              <a:solidFill>
                <a:srgbClr val="FFFFFF"/>
              </a:solidFill>
            </a:endParaRPr>
          </a:p>
          <a:p>
            <a:pPr lvl="0" algn="ctr"/>
            <a:r>
              <a:rPr lang="en-US" dirty="0">
                <a:solidFill>
                  <a:srgbClr val="FFFFFF"/>
                </a:solidFill>
              </a:rPr>
              <a:t>Explicit </a:t>
            </a:r>
            <a:r>
              <a:rPr lang="en-US" dirty="0" err="1">
                <a:solidFill>
                  <a:srgbClr val="FFFFFF"/>
                </a:solidFill>
              </a:rPr>
              <a:t>vectorization</a:t>
            </a:r>
            <a:r>
              <a:rPr lang="en-US" dirty="0">
                <a:solidFill>
                  <a:srgbClr val="FFFFFF"/>
                </a:solidFill>
              </a:rPr>
              <a:t> maps threaded execution to </a:t>
            </a:r>
            <a:r>
              <a:rPr lang="en-US" dirty="0" err="1">
                <a:solidFill>
                  <a:srgbClr val="FFFFFF"/>
                </a:solidFill>
              </a:rPr>
              <a:t>simd</a:t>
            </a:r>
            <a:r>
              <a:rPr lang="en-US" dirty="0">
                <a:solidFill>
                  <a:srgbClr val="FFFFFF"/>
                </a:solidFill>
              </a:rPr>
              <a:t> hardware</a:t>
            </a:r>
          </a:p>
        </p:txBody>
      </p:sp>
      <p:sp>
        <p:nvSpPr>
          <p:cNvPr id="98" name="TextBox 97"/>
          <p:cNvSpPr txBox="1"/>
          <p:nvPr/>
        </p:nvSpPr>
        <p:spPr>
          <a:xfrm>
            <a:off x="-41567" y="4775101"/>
            <a:ext cx="7127272" cy="276999"/>
          </a:xfrm>
          <a:prstGeom prst="rect">
            <a:avLst/>
          </a:prstGeom>
          <a:noFill/>
        </p:spPr>
        <p:txBody>
          <a:bodyPr wrap="none" rtlCol="0">
            <a:spAutoFit/>
          </a:bodyPr>
          <a:lstStyle/>
          <a:p>
            <a:r>
              <a:rPr lang="en-US" sz="1200" dirty="0" smtClean="0">
                <a:solidFill>
                  <a:schemeClr val="tx2"/>
                </a:solidFill>
                <a:cs typeface="Neo Sans Intel"/>
              </a:rPr>
              <a:t>[See WPMVP2016-Keynote-xtian-.pdf </a:t>
            </a:r>
            <a:r>
              <a:rPr lang="en-US" sz="1200" u="sng" dirty="0" smtClean="0">
                <a:hlinkClick r:id="rId2"/>
              </a:rPr>
              <a:t>https</a:t>
            </a:r>
            <a:r>
              <a:rPr lang="en-US" sz="1200" u="sng" dirty="0">
                <a:hlinkClick r:id="rId2"/>
              </a:rPr>
              <a:t>://</a:t>
            </a:r>
            <a:r>
              <a:rPr lang="en-US" sz="1200" u="sng" dirty="0" smtClean="0">
                <a:hlinkClick r:id="rId2"/>
              </a:rPr>
              <a:t>sites.google.com/site/wpmvp2016/talk</a:t>
            </a:r>
            <a:r>
              <a:rPr lang="en-US" sz="1200" dirty="0"/>
              <a:t> </a:t>
            </a:r>
            <a:r>
              <a:rPr lang="en-US" sz="1200" dirty="0" smtClean="0"/>
              <a:t>for more info</a:t>
            </a:r>
            <a:r>
              <a:rPr lang="en-US" sz="1200" dirty="0" smtClean="0">
                <a:solidFill>
                  <a:schemeClr val="tx2"/>
                </a:solidFill>
                <a:cs typeface="Neo Sans Intel"/>
              </a:rPr>
              <a:t>]</a:t>
            </a:r>
          </a:p>
        </p:txBody>
      </p:sp>
    </p:spTree>
    <p:extLst>
      <p:ext uri="{BB962C8B-B14F-4D97-AF65-F5344CB8AC3E}">
        <p14:creationId xmlns:p14="http://schemas.microsoft.com/office/powerpoint/2010/main" val="4238744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sz="2000" dirty="0" smtClean="0"/>
              <a:t>Nested vectorization (iterations from inner- and outer-loops plus SLP forming a single vector)  [Zhou and </a:t>
            </a:r>
            <a:r>
              <a:rPr lang="en-US" sz="2000" dirty="0" err="1" smtClean="0"/>
              <a:t>Xue</a:t>
            </a:r>
            <a:r>
              <a:rPr lang="en-US" sz="2000" dirty="0" smtClean="0"/>
              <a:t>, CGO16, “mixed SIMD” talked about mixing intra-/inter-iteration parallelism.]</a:t>
            </a:r>
          </a:p>
          <a:p>
            <a:pPr marL="342900" indent="-342900">
              <a:buFont typeface="Arial" panose="020B0604020202020204" pitchFamily="34" charset="0"/>
              <a:buChar char="•"/>
            </a:pPr>
            <a:r>
              <a:rPr lang="en-US" sz="2000" dirty="0" smtClean="0"/>
              <a:t>More Idiomatic Patterns (Compress, Expand, </a:t>
            </a:r>
            <a:r>
              <a:rPr lang="en-US" sz="2000" dirty="0"/>
              <a:t>Histogram [Demikhovsky, </a:t>
            </a:r>
            <a:r>
              <a:rPr lang="en-US" sz="2000" dirty="0" smtClean="0"/>
              <a:t>LLVM-US’13</a:t>
            </a:r>
            <a:r>
              <a:rPr lang="en-US" sz="2000" dirty="0"/>
              <a:t>, AVX512], </a:t>
            </a:r>
            <a:r>
              <a:rPr lang="en-US" sz="2000" dirty="0" smtClean="0"/>
              <a:t>Last Value from Conditional Assignment)</a:t>
            </a:r>
          </a:p>
          <a:p>
            <a:pPr marL="342900" indent="-342900">
              <a:buFont typeface="Arial" panose="020B0604020202020204" pitchFamily="34" charset="0"/>
              <a:buChar char="•"/>
            </a:pPr>
            <a:r>
              <a:rPr lang="en-US" sz="2000" dirty="0" smtClean="0"/>
              <a:t>Any other ways to guide SIMD intrinsic programmers to high level language programming</a:t>
            </a:r>
          </a:p>
          <a:p>
            <a:pPr marL="342900" indent="-342900">
              <a:buFont typeface="Arial" panose="020B0604020202020204" pitchFamily="34" charset="0"/>
              <a:buChar char="•"/>
            </a:pPr>
            <a:r>
              <a:rPr lang="en-US" sz="2000" dirty="0" smtClean="0"/>
              <a:t>We even talk about how to support C++EH inside vector context</a:t>
            </a:r>
          </a:p>
          <a:p>
            <a:pPr marL="568325" lvl="1" indent="-342900">
              <a:buFont typeface="Arial" panose="020B0604020202020204" pitchFamily="34" charset="0"/>
              <a:buChar char="•"/>
            </a:pPr>
            <a:r>
              <a:rPr lang="en-US" sz="1600" dirty="0" smtClean="0"/>
              <a:t>FP speculation safety is already part of today’s state-of-the-art. </a:t>
            </a:r>
            <a:r>
              <a:rPr lang="en-US" sz="1600" dirty="0" smtClean="0">
                <a:sym typeface="Wingdings" panose="05000000000000000000" pitchFamily="2" charset="2"/>
              </a:rPr>
              <a:t></a:t>
            </a:r>
            <a:endParaRPr lang="en-US" sz="1600" dirty="0" smtClean="0"/>
          </a:p>
          <a:p>
            <a:pPr marL="342900" indent="-342900">
              <a:buFont typeface="Arial" panose="020B0604020202020204" pitchFamily="34" charset="0"/>
              <a:buChar char="•"/>
            </a:pPr>
            <a:endParaRPr lang="en-US" sz="2000"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14</a:t>
            </a:fld>
            <a:endParaRPr lang="en-US" dirty="0"/>
          </a:p>
        </p:txBody>
      </p:sp>
      <p:sp>
        <p:nvSpPr>
          <p:cNvPr id="4" name="Title 3"/>
          <p:cNvSpPr>
            <a:spLocks noGrp="1"/>
          </p:cNvSpPr>
          <p:nvPr>
            <p:ph type="title"/>
          </p:nvPr>
        </p:nvSpPr>
        <p:spPr/>
        <p:txBody>
          <a:bodyPr/>
          <a:lstStyle/>
          <a:p>
            <a:r>
              <a:rPr lang="en-US" dirty="0" smtClean="0"/>
              <a:t>Vector Programming Tomorrow</a:t>
            </a:r>
            <a:endParaRPr lang="en-US" dirty="0"/>
          </a:p>
        </p:txBody>
      </p:sp>
      <p:sp>
        <p:nvSpPr>
          <p:cNvPr id="9" name="TextBox 8"/>
          <p:cNvSpPr txBox="1"/>
          <p:nvPr/>
        </p:nvSpPr>
        <p:spPr>
          <a:xfrm>
            <a:off x="86337" y="3809142"/>
            <a:ext cx="7047122" cy="1200329"/>
          </a:xfrm>
          <a:prstGeom prst="rect">
            <a:avLst/>
          </a:prstGeom>
          <a:noFill/>
        </p:spPr>
        <p:txBody>
          <a:bodyPr wrap="none" rtlCol="0">
            <a:spAutoFit/>
          </a:bodyPr>
          <a:lstStyle/>
          <a:p>
            <a:r>
              <a:rPr lang="en-US" dirty="0" smtClean="0">
                <a:solidFill>
                  <a:srgbClr val="FF0000"/>
                </a:solidFill>
                <a:cs typeface="Neo Sans Intel"/>
              </a:rPr>
              <a:t>Programmer Demands:</a:t>
            </a:r>
          </a:p>
          <a:p>
            <a:r>
              <a:rPr lang="en-US" dirty="0" smtClean="0">
                <a:solidFill>
                  <a:schemeClr val="tx2"/>
                </a:solidFill>
                <a:cs typeface="Neo Sans Intel"/>
              </a:rPr>
              <a:t>Vectorization with all standard programming constructs inside.</a:t>
            </a:r>
          </a:p>
          <a:p>
            <a:r>
              <a:rPr lang="en-US" dirty="0" smtClean="0">
                <a:solidFill>
                  <a:schemeClr val="tx2"/>
                </a:solidFill>
                <a:cs typeface="Neo Sans Intel"/>
              </a:rPr>
              <a:t>Performance on-par with (or close enough to) SIMD intrinsic code.</a:t>
            </a:r>
          </a:p>
          <a:p>
            <a:r>
              <a:rPr lang="en-US" dirty="0" smtClean="0">
                <a:solidFill>
                  <a:schemeClr val="tx2"/>
                </a:solidFill>
                <a:cs typeface="Neo Sans Intel"/>
              </a:rPr>
              <a:t>Straightforward enough coding to maintain. </a:t>
            </a:r>
          </a:p>
        </p:txBody>
      </p:sp>
    </p:spTree>
    <p:extLst>
      <p:ext uri="{BB962C8B-B14F-4D97-AF65-F5344CB8AC3E}">
        <p14:creationId xmlns:p14="http://schemas.microsoft.com/office/powerpoint/2010/main" val="85070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b="1" dirty="0" smtClean="0"/>
              <a:t>One</a:t>
            </a:r>
            <a:r>
              <a:rPr lang="en-US" dirty="0" smtClean="0"/>
              <a:t> </a:t>
            </a:r>
            <a:r>
              <a:rPr lang="en-US" dirty="0" err="1" smtClean="0"/>
              <a:t>vectorizer</a:t>
            </a:r>
            <a:r>
              <a:rPr lang="en-US" dirty="0" smtClean="0"/>
              <a:t> for loops, SLP (including load/store coalescing), function, and multi-level (or nested) vectorization</a:t>
            </a:r>
          </a:p>
          <a:p>
            <a:pPr marL="568325" lvl="1" indent="-342900">
              <a:buFont typeface="Arial" panose="020B0604020202020204" pitchFamily="34" charset="0"/>
              <a:buChar char="•"/>
            </a:pPr>
            <a:r>
              <a:rPr lang="en-US" dirty="0" smtClean="0"/>
              <a:t>Demand for </a:t>
            </a:r>
            <a:r>
              <a:rPr lang="en-US" dirty="0" err="1" smtClean="0"/>
              <a:t>vectorizer</a:t>
            </a:r>
            <a:r>
              <a:rPr lang="en-US" dirty="0" smtClean="0"/>
              <a:t> is getting complex. Can’t afford to reinvent/maintain multiple similar things.</a:t>
            </a:r>
          </a:p>
          <a:p>
            <a:pPr marL="568325" lvl="1" indent="-342900">
              <a:buFont typeface="Arial" panose="020B0604020202020204" pitchFamily="34" charset="0"/>
              <a:buChar char="•"/>
            </a:pPr>
            <a:r>
              <a:rPr lang="en-US" dirty="0" smtClean="0"/>
              <a:t>Evaluate trade-offs between </a:t>
            </a:r>
            <a:r>
              <a:rPr lang="en-US" dirty="0" err="1" smtClean="0"/>
              <a:t>vectorizing</a:t>
            </a:r>
            <a:r>
              <a:rPr lang="en-US" dirty="0" smtClean="0"/>
              <a:t> one way versus another (e.g., inner- versus outer- loop vectorization) – using an abstract Vectorization Plan</a:t>
            </a:r>
          </a:p>
          <a:p>
            <a:pPr marL="342900" indent="-342900">
              <a:buFont typeface="Arial" panose="020B0604020202020204" pitchFamily="34" charset="0"/>
              <a:buChar char="•"/>
            </a:pPr>
            <a:r>
              <a:rPr lang="en-US" dirty="0" smtClean="0"/>
              <a:t>Extensible for further extensions of standards (</a:t>
            </a:r>
            <a:r>
              <a:rPr lang="en-US" dirty="0" err="1" smtClean="0"/>
              <a:t>OpenMP</a:t>
            </a:r>
            <a:r>
              <a:rPr lang="en-US" dirty="0" smtClean="0"/>
              <a:t>, </a:t>
            </a:r>
            <a:r>
              <a:rPr lang="en-US" dirty="0" err="1" smtClean="0"/>
              <a:t>OpenCL</a:t>
            </a:r>
            <a:r>
              <a:rPr lang="en-US" dirty="0" smtClean="0"/>
              <a:t>, C++, …) + various (non-)proprietary needs</a:t>
            </a:r>
          </a:p>
          <a:p>
            <a:pPr marL="342900" indent="-342900">
              <a:buFont typeface="Arial" panose="020B0604020202020204" pitchFamily="34" charset="0"/>
              <a:buChar char="•"/>
            </a:pPr>
            <a:r>
              <a:rPr lang="en-US" dirty="0" smtClean="0"/>
              <a:t>Pick and choose (i.e., customize) “features” to control compile time, code size, and target needs.</a:t>
            </a:r>
          </a:p>
          <a:p>
            <a:pPr marL="568325" lvl="1" indent="-342900">
              <a:buFont typeface="Arial" panose="020B0604020202020204" pitchFamily="34" charset="0"/>
              <a:buChar char="•"/>
            </a:pPr>
            <a:r>
              <a:rPr lang="en-US" dirty="0" err="1" smtClean="0"/>
              <a:t>Vectorizer</a:t>
            </a:r>
            <a:r>
              <a:rPr lang="en-US" dirty="0" smtClean="0"/>
              <a:t> for JIT (e.g. </a:t>
            </a:r>
            <a:r>
              <a:rPr lang="en-US" dirty="0" err="1" smtClean="0"/>
              <a:t>OpenCL</a:t>
            </a:r>
            <a:r>
              <a:rPr lang="en-US" dirty="0" smtClean="0"/>
              <a:t>) has different requirements from static compilation</a:t>
            </a:r>
          </a:p>
          <a:p>
            <a:pPr marL="568325" lvl="1" indent="-342900">
              <a:buFont typeface="Arial" panose="020B0604020202020204" pitchFamily="34" charset="0"/>
              <a:buChar char="•"/>
            </a:pPr>
            <a:r>
              <a:rPr lang="en-US" dirty="0" smtClean="0"/>
              <a:t>Vector-heavy targets needs higher functionality to achieve more %</a:t>
            </a:r>
            <a:r>
              <a:rPr lang="en-US" dirty="0" err="1" smtClean="0"/>
              <a:t>vector_coverage</a:t>
            </a:r>
            <a:r>
              <a:rPr lang="en-US" dirty="0" smtClean="0"/>
              <a:t> and better scalability</a:t>
            </a:r>
          </a:p>
        </p:txBody>
      </p:sp>
      <p:sp>
        <p:nvSpPr>
          <p:cNvPr id="3" name="Slide Number Placeholder 2"/>
          <p:cNvSpPr>
            <a:spLocks noGrp="1"/>
          </p:cNvSpPr>
          <p:nvPr>
            <p:ph type="sldNum" sz="quarter" idx="12"/>
          </p:nvPr>
        </p:nvSpPr>
        <p:spPr/>
        <p:txBody>
          <a:bodyPr/>
          <a:lstStyle/>
          <a:p>
            <a:fld id="{EE2556C5-CE8C-6547-B838-EA80C61A4AF7}" type="slidenum">
              <a:rPr lang="en-US" smtClean="0"/>
              <a:pPr/>
              <a:t>15</a:t>
            </a:fld>
            <a:endParaRPr lang="en-US" dirty="0"/>
          </a:p>
        </p:txBody>
      </p:sp>
      <p:sp>
        <p:nvSpPr>
          <p:cNvPr id="4" name="Title 3"/>
          <p:cNvSpPr>
            <a:spLocks noGrp="1"/>
          </p:cNvSpPr>
          <p:nvPr>
            <p:ph type="title"/>
          </p:nvPr>
        </p:nvSpPr>
        <p:spPr/>
        <p:txBody>
          <a:bodyPr/>
          <a:lstStyle/>
          <a:p>
            <a:r>
              <a:rPr lang="en-US" dirty="0" smtClean="0"/>
              <a:t>Ambitious Goal</a:t>
            </a:r>
            <a:endParaRPr lang="en-US" dirty="0"/>
          </a:p>
        </p:txBody>
      </p:sp>
    </p:spTree>
    <p:extLst>
      <p:ext uri="{BB962C8B-B14F-4D97-AF65-F5344CB8AC3E}">
        <p14:creationId xmlns:p14="http://schemas.microsoft.com/office/powerpoint/2010/main" val="142163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OpenMP4.5 as a good milestone</a:t>
            </a:r>
            <a:endParaRPr lang="en-US" sz="3200"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16</a:t>
            </a:fld>
            <a:endParaRPr lang="en-US" dirty="0"/>
          </a:p>
        </p:txBody>
      </p:sp>
      <p:sp>
        <p:nvSpPr>
          <p:cNvPr id="4" name="Content Placeholder 3"/>
          <p:cNvSpPr>
            <a:spLocks noGrp="1"/>
          </p:cNvSpPr>
          <p:nvPr>
            <p:ph sz="half" idx="1"/>
          </p:nvPr>
        </p:nvSpPr>
        <p:spPr/>
        <p:txBody>
          <a:bodyPr/>
          <a:lstStyle/>
          <a:p>
            <a:pPr marL="342900" indent="-342900">
              <a:buFont typeface="Arial" panose="020B0604020202020204" pitchFamily="34" charset="0"/>
              <a:buChar char="•"/>
            </a:pPr>
            <a:r>
              <a:rPr lang="en-US" dirty="0" smtClean="0"/>
              <a:t>Innermost loop vectorization</a:t>
            </a:r>
          </a:p>
          <a:p>
            <a:pPr marL="342900" indent="-342900">
              <a:buFont typeface="Arial" panose="020B0604020202020204" pitchFamily="34" charset="0"/>
              <a:buChar char="•"/>
            </a:pPr>
            <a:r>
              <a:rPr lang="en-US" dirty="0" smtClean="0"/>
              <a:t>Outer loop vectorization</a:t>
            </a:r>
          </a:p>
          <a:p>
            <a:pPr marL="342900" indent="-342900">
              <a:buFont typeface="Arial" panose="020B0604020202020204" pitchFamily="34" charset="0"/>
              <a:buChar char="•"/>
            </a:pPr>
            <a:r>
              <a:rPr lang="en-US" dirty="0" smtClean="0"/>
              <a:t>Function Vectorization</a:t>
            </a:r>
          </a:p>
          <a:p>
            <a:pPr marL="568325" lvl="1" indent="-342900">
              <a:buFont typeface="Arial" panose="020B0604020202020204" pitchFamily="34" charset="0"/>
              <a:buChar char="•"/>
            </a:pPr>
            <a:r>
              <a:rPr lang="en-US" dirty="0" smtClean="0"/>
              <a:t>Similarity to “kernel </a:t>
            </a:r>
            <a:r>
              <a:rPr lang="en-US" dirty="0" err="1" smtClean="0"/>
              <a:t>vec</a:t>
            </a:r>
            <a:r>
              <a:rPr lang="en-US" dirty="0" smtClean="0"/>
              <a:t>” in </a:t>
            </a:r>
            <a:r>
              <a:rPr lang="en-US" dirty="0" err="1" smtClean="0"/>
              <a:t>OpenCL</a:t>
            </a:r>
            <a:r>
              <a:rPr lang="en-US" dirty="0" smtClean="0"/>
              <a:t>, </a:t>
            </a:r>
            <a:r>
              <a:rPr lang="en-US" dirty="0" err="1" smtClean="0"/>
              <a:t>WfV</a:t>
            </a:r>
            <a:r>
              <a:rPr lang="en-US" dirty="0" smtClean="0"/>
              <a:t>, etc.</a:t>
            </a:r>
          </a:p>
          <a:p>
            <a:pPr marL="342900" indent="-342900">
              <a:buFont typeface="Arial" panose="020B0604020202020204" pitchFamily="34" charset="0"/>
              <a:buChar char="•"/>
            </a:pPr>
            <a:r>
              <a:rPr lang="en-US" dirty="0" smtClean="0"/>
              <a:t>No SLP Vectorization yet</a:t>
            </a:r>
          </a:p>
          <a:p>
            <a:pPr marL="342900" indent="-342900">
              <a:buFont typeface="Arial" panose="020B0604020202020204" pitchFamily="34" charset="0"/>
              <a:buChar char="•"/>
            </a:pPr>
            <a:r>
              <a:rPr lang="en-US" dirty="0" smtClean="0"/>
              <a:t>Actively extended to meet programmer needs</a:t>
            </a:r>
          </a:p>
        </p:txBody>
      </p:sp>
      <p:sp>
        <p:nvSpPr>
          <p:cNvPr id="5" name="Content Placeholder 4"/>
          <p:cNvSpPr>
            <a:spLocks noGrp="1"/>
          </p:cNvSpPr>
          <p:nvPr>
            <p:ph sz="half" idx="13"/>
          </p:nvPr>
        </p:nvSpPr>
        <p:spPr/>
        <p:txBody>
          <a:bodyPr/>
          <a:lstStyle/>
          <a:p>
            <a:pPr marL="342900" indent="-342900">
              <a:buFont typeface="Arial" panose="020B0604020202020204" pitchFamily="34" charset="0"/>
              <a:buChar char="•"/>
            </a:pPr>
            <a:r>
              <a:rPr lang="en-US" dirty="0" smtClean="0"/>
              <a:t>Multi-vendor + multi-platform to compare</a:t>
            </a:r>
          </a:p>
          <a:p>
            <a:pPr marL="342900" indent="-342900">
              <a:buFont typeface="Arial" panose="020B0604020202020204" pitchFamily="34" charset="0"/>
              <a:buChar char="•"/>
            </a:pPr>
            <a:r>
              <a:rPr lang="en-US" dirty="0" smtClean="0"/>
              <a:t>One </a:t>
            </a:r>
            <a:r>
              <a:rPr lang="en-US" dirty="0" err="1" smtClean="0"/>
              <a:t>vectorizer</a:t>
            </a:r>
            <a:r>
              <a:rPr lang="en-US" dirty="0" smtClean="0"/>
              <a:t> can accommodate both </a:t>
            </a:r>
            <a:r>
              <a:rPr lang="en-US" dirty="0" err="1" smtClean="0"/>
              <a:t>OpenMP</a:t>
            </a:r>
            <a:r>
              <a:rPr lang="en-US" dirty="0" smtClean="0"/>
              <a:t> SIMD and auto-</a:t>
            </a:r>
            <a:r>
              <a:rPr lang="en-US" dirty="0" err="1" smtClean="0"/>
              <a:t>vec</a:t>
            </a:r>
            <a:endParaRPr lang="en-US" dirty="0" smtClean="0"/>
          </a:p>
          <a:p>
            <a:pPr marL="342900" indent="-342900">
              <a:buFont typeface="Arial" panose="020B0604020202020204" pitchFamily="34" charset="0"/>
              <a:buChar char="•"/>
            </a:pPr>
            <a:r>
              <a:rPr lang="en-US" dirty="0" smtClean="0"/>
              <a:t>Try designing the solution w/ further extensions in mind</a:t>
            </a:r>
          </a:p>
          <a:p>
            <a:pPr marL="568325" lvl="1" indent="-342900">
              <a:buFont typeface="Arial" panose="020B0604020202020204" pitchFamily="34" charset="0"/>
              <a:buChar char="•"/>
            </a:pPr>
            <a:r>
              <a:rPr lang="en-US" dirty="0" smtClean="0"/>
              <a:t>Outer loop auto-</a:t>
            </a:r>
            <a:r>
              <a:rPr lang="en-US" dirty="0" err="1" smtClean="0"/>
              <a:t>vec</a:t>
            </a:r>
            <a:r>
              <a:rPr lang="en-US" dirty="0" smtClean="0"/>
              <a:t>, Nested Vectorization, and more</a:t>
            </a:r>
          </a:p>
        </p:txBody>
      </p:sp>
    </p:spTree>
    <p:extLst>
      <p:ext uri="{BB962C8B-B14F-4D97-AF65-F5344CB8AC3E}">
        <p14:creationId xmlns:p14="http://schemas.microsoft.com/office/powerpoint/2010/main" val="142133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91718" y="2855626"/>
            <a:ext cx="7952282" cy="1513174"/>
          </a:xfrm>
        </p:spPr>
        <p:txBody>
          <a:bodyPr/>
          <a:lstStyle/>
          <a:p>
            <a:pPr marL="342900" indent="-342900">
              <a:buFont typeface="Arial" panose="020B0604020202020204" pitchFamily="34" charset="0"/>
              <a:buChar char="•"/>
            </a:pPr>
            <a:r>
              <a:rPr lang="en-US" dirty="0" smtClean="0"/>
              <a:t>Inner- versus Outer-Vectorization</a:t>
            </a:r>
          </a:p>
          <a:p>
            <a:pPr marL="342900" indent="-342900">
              <a:buFont typeface="Arial" panose="020B0604020202020204" pitchFamily="34" charset="0"/>
              <a:buChar char="•"/>
            </a:pPr>
            <a:r>
              <a:rPr lang="en-US" dirty="0" smtClean="0"/>
              <a:t>Function- versus Loop-Vectorization</a:t>
            </a:r>
          </a:p>
          <a:p>
            <a:pPr marL="342900" indent="-342900">
              <a:buFont typeface="Arial" panose="020B0604020202020204" pitchFamily="34" charset="0"/>
              <a:buChar char="•"/>
            </a:pPr>
            <a:r>
              <a:rPr lang="en-US" dirty="0" smtClean="0"/>
              <a:t>Auto- versus Explicit-Vectorization</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17</a:t>
            </a:fld>
            <a:endParaRPr lang="en-US" dirty="0"/>
          </a:p>
        </p:txBody>
      </p:sp>
      <p:sp>
        <p:nvSpPr>
          <p:cNvPr id="4" name="Title 3"/>
          <p:cNvSpPr>
            <a:spLocks noGrp="1"/>
          </p:cNvSpPr>
          <p:nvPr>
            <p:ph type="title"/>
          </p:nvPr>
        </p:nvSpPr>
        <p:spPr>
          <a:xfrm>
            <a:off x="2164493" y="1940444"/>
            <a:ext cx="4985816" cy="508801"/>
          </a:xfrm>
        </p:spPr>
        <p:txBody>
          <a:bodyPr/>
          <a:lstStyle/>
          <a:p>
            <a:r>
              <a:rPr lang="en-US" dirty="0" smtClean="0"/>
              <a:t>Compare and Contrast</a:t>
            </a:r>
            <a:endParaRPr lang="en-US" dirty="0"/>
          </a:p>
        </p:txBody>
      </p:sp>
    </p:spTree>
    <p:extLst>
      <p:ext uri="{BB962C8B-B14F-4D97-AF65-F5344CB8AC3E}">
        <p14:creationId xmlns:p14="http://schemas.microsoft.com/office/powerpoint/2010/main" val="1961144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Innermost loop versus Outer-loop</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18</a:t>
            </a:fld>
            <a:endParaRPr lang="en-US" dirty="0"/>
          </a:p>
        </p:txBody>
      </p:sp>
      <p:sp>
        <p:nvSpPr>
          <p:cNvPr id="4" name="Content Placeholder 3"/>
          <p:cNvSpPr>
            <a:spLocks noGrp="1"/>
          </p:cNvSpPr>
          <p:nvPr>
            <p:ph sz="half" idx="1"/>
          </p:nvPr>
        </p:nvSpPr>
        <p:spPr/>
        <p:txBody>
          <a:bodyPr/>
          <a:lstStyle/>
          <a:p>
            <a:r>
              <a:rPr lang="en-US" dirty="0" smtClean="0"/>
              <a:t>// </a:t>
            </a:r>
            <a:r>
              <a:rPr lang="en-US" dirty="0" err="1" smtClean="0"/>
              <a:t>vectorize</a:t>
            </a:r>
            <a:r>
              <a:rPr lang="en-US" dirty="0" smtClean="0"/>
              <a:t> here</a:t>
            </a:r>
          </a:p>
          <a:p>
            <a:r>
              <a:rPr lang="en-US" dirty="0" smtClean="0"/>
              <a:t>for (i=</a:t>
            </a:r>
            <a:r>
              <a:rPr lang="en-US" dirty="0" err="1" smtClean="0"/>
              <a:t>ilb</a:t>
            </a:r>
            <a:r>
              <a:rPr lang="en-US" dirty="0" smtClean="0"/>
              <a:t>; i&lt;</a:t>
            </a:r>
            <a:r>
              <a:rPr lang="en-US" dirty="0" err="1" smtClean="0"/>
              <a:t>iub</a:t>
            </a:r>
            <a:r>
              <a:rPr lang="en-US" dirty="0" smtClean="0"/>
              <a:t>; i++){</a:t>
            </a:r>
            <a:br>
              <a:rPr lang="en-US" dirty="0" smtClean="0"/>
            </a:br>
            <a:r>
              <a:rPr lang="en-US" dirty="0" smtClean="0"/>
              <a:t>    …..</a:t>
            </a:r>
          </a:p>
          <a:p>
            <a:r>
              <a:rPr lang="en-US" dirty="0" smtClean="0"/>
              <a:t>}</a:t>
            </a:r>
            <a:endParaRPr lang="en-US" dirty="0"/>
          </a:p>
          <a:p>
            <a:pPr marL="342900" indent="-342900">
              <a:buFont typeface="Arial" panose="020B0604020202020204" pitchFamily="34" charset="0"/>
              <a:buChar char="•"/>
            </a:pPr>
            <a:r>
              <a:rPr lang="en-US" dirty="0" smtClean="0"/>
              <a:t>Non-loop control flow can be IF-converted/masked.</a:t>
            </a:r>
          </a:p>
          <a:p>
            <a:pPr marL="342900" indent="-342900">
              <a:buFont typeface="Arial" panose="020B0604020202020204" pitchFamily="34" charset="0"/>
              <a:buChar char="•"/>
            </a:pPr>
            <a:r>
              <a:rPr lang="en-US" dirty="0" smtClean="0"/>
              <a:t>Inner loop control flow needs massaging and then </a:t>
            </a:r>
            <a:r>
              <a:rPr lang="en-US" dirty="0" err="1" smtClean="0"/>
              <a:t>IF-convert+mask</a:t>
            </a:r>
            <a:endParaRPr lang="en-US" dirty="0"/>
          </a:p>
        </p:txBody>
      </p:sp>
      <p:sp>
        <p:nvSpPr>
          <p:cNvPr id="5" name="Content Placeholder 4"/>
          <p:cNvSpPr>
            <a:spLocks noGrp="1"/>
          </p:cNvSpPr>
          <p:nvPr>
            <p:ph sz="half" idx="13"/>
          </p:nvPr>
        </p:nvSpPr>
        <p:spPr/>
        <p:txBody>
          <a:bodyPr/>
          <a:lstStyle/>
          <a:p>
            <a:r>
              <a:rPr lang="en-US" dirty="0" smtClean="0"/>
              <a:t>// </a:t>
            </a:r>
            <a:r>
              <a:rPr lang="en-US" dirty="0" err="1" smtClean="0"/>
              <a:t>vectorize</a:t>
            </a:r>
            <a:r>
              <a:rPr lang="en-US" dirty="0" smtClean="0"/>
              <a:t> here</a:t>
            </a:r>
            <a:endParaRPr lang="en-US" dirty="0"/>
          </a:p>
          <a:p>
            <a:r>
              <a:rPr lang="en-US" dirty="0" smtClean="0"/>
              <a:t>for( i=</a:t>
            </a:r>
            <a:r>
              <a:rPr lang="en-US" dirty="0" err="1" smtClean="0"/>
              <a:t>ilb</a:t>
            </a:r>
            <a:r>
              <a:rPr lang="en-US" dirty="0" smtClean="0"/>
              <a:t>; i&lt;</a:t>
            </a:r>
            <a:r>
              <a:rPr lang="en-US" dirty="0" err="1" smtClean="0"/>
              <a:t>iub</a:t>
            </a:r>
            <a:r>
              <a:rPr lang="en-US" dirty="0" smtClean="0"/>
              <a:t>; i++){</a:t>
            </a:r>
          </a:p>
          <a:p>
            <a:r>
              <a:rPr lang="en-US" dirty="0"/>
              <a:t> </a:t>
            </a:r>
            <a:r>
              <a:rPr lang="en-US" dirty="0" smtClean="0"/>
              <a:t>  …..</a:t>
            </a:r>
          </a:p>
          <a:p>
            <a:r>
              <a:rPr lang="en-US" dirty="0"/>
              <a:t> </a:t>
            </a:r>
            <a:r>
              <a:rPr lang="en-US" dirty="0" smtClean="0"/>
              <a:t>  for (j=</a:t>
            </a:r>
            <a:r>
              <a:rPr lang="en-US" dirty="0" err="1" smtClean="0"/>
              <a:t>jlb</a:t>
            </a:r>
            <a:r>
              <a:rPr lang="en-US" dirty="0" smtClean="0"/>
              <a:t>(i); j&lt;</a:t>
            </a:r>
            <a:r>
              <a:rPr lang="en-US" dirty="0" err="1" smtClean="0"/>
              <a:t>jub</a:t>
            </a:r>
            <a:r>
              <a:rPr lang="en-US" dirty="0" smtClean="0"/>
              <a:t>(i); j++){</a:t>
            </a:r>
          </a:p>
          <a:p>
            <a:r>
              <a:rPr lang="en-US" dirty="0"/>
              <a:t> </a:t>
            </a:r>
            <a:r>
              <a:rPr lang="en-US" dirty="0" smtClean="0"/>
              <a:t>       while(</a:t>
            </a:r>
            <a:r>
              <a:rPr lang="en-US" dirty="0" err="1" smtClean="0"/>
              <a:t>cond</a:t>
            </a:r>
            <a:r>
              <a:rPr lang="en-US" dirty="0" smtClean="0"/>
              <a:t>(</a:t>
            </a:r>
            <a:r>
              <a:rPr lang="en-US" dirty="0" err="1" smtClean="0"/>
              <a:t>i,j</a:t>
            </a:r>
            <a:r>
              <a:rPr lang="en-US" dirty="0" smtClean="0"/>
              <a:t>)) { … }</a:t>
            </a:r>
          </a:p>
          <a:p>
            <a:r>
              <a:rPr lang="en-US" dirty="0"/>
              <a:t> </a:t>
            </a:r>
            <a:r>
              <a:rPr lang="en-US" dirty="0" smtClean="0"/>
              <a:t>       if (…) break;</a:t>
            </a:r>
          </a:p>
          <a:p>
            <a:r>
              <a:rPr lang="en-US" dirty="0"/>
              <a:t> </a:t>
            </a:r>
            <a:r>
              <a:rPr lang="en-US" dirty="0" smtClean="0"/>
              <a:t>  }</a:t>
            </a:r>
          </a:p>
          <a:p>
            <a:r>
              <a:rPr lang="en-US" dirty="0"/>
              <a:t>}</a:t>
            </a:r>
            <a:endParaRPr lang="en-US" dirty="0" smtClean="0"/>
          </a:p>
        </p:txBody>
      </p:sp>
      <p:sp>
        <p:nvSpPr>
          <p:cNvPr id="6" name="Up Arrow 5"/>
          <p:cNvSpPr/>
          <p:nvPr/>
        </p:nvSpPr>
        <p:spPr>
          <a:xfrm>
            <a:off x="2180761" y="2630237"/>
            <a:ext cx="558141" cy="285008"/>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ight Arrow 6"/>
          <p:cNvSpPr/>
          <p:nvPr/>
        </p:nvSpPr>
        <p:spPr>
          <a:xfrm>
            <a:off x="4291343" y="3087585"/>
            <a:ext cx="278276" cy="463138"/>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4291343" y="4163785"/>
            <a:ext cx="278276" cy="463138"/>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785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outer-loop </a:t>
            </a:r>
            <a:r>
              <a:rPr lang="en-US" dirty="0" err="1" smtClean="0"/>
              <a:t>vec</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19</a:t>
            </a:fld>
            <a:endParaRPr lang="en-US" dirty="0"/>
          </a:p>
        </p:txBody>
      </p:sp>
      <p:sp>
        <p:nvSpPr>
          <p:cNvPr id="4" name="Content Placeholder 3"/>
          <p:cNvSpPr>
            <a:spLocks noGrp="1"/>
          </p:cNvSpPr>
          <p:nvPr>
            <p:ph sz="half" idx="1"/>
          </p:nvPr>
        </p:nvSpPr>
        <p:spPr>
          <a:xfrm>
            <a:off x="457200" y="1141966"/>
            <a:ext cx="4005264" cy="3427809"/>
          </a:xfrm>
        </p:spPr>
        <p:txBody>
          <a:bodyPr/>
          <a:lstStyle/>
          <a:p>
            <a:r>
              <a:rPr lang="en-US" dirty="0"/>
              <a:t>// </a:t>
            </a:r>
            <a:r>
              <a:rPr lang="en-US" dirty="0" err="1"/>
              <a:t>vectorize</a:t>
            </a:r>
            <a:r>
              <a:rPr lang="en-US" dirty="0"/>
              <a:t> here</a:t>
            </a:r>
          </a:p>
          <a:p>
            <a:r>
              <a:rPr lang="en-US" dirty="0"/>
              <a:t>for( i=</a:t>
            </a:r>
            <a:r>
              <a:rPr lang="en-US" dirty="0" err="1"/>
              <a:t>ilb</a:t>
            </a:r>
            <a:r>
              <a:rPr lang="en-US" dirty="0"/>
              <a:t>; i&lt;</a:t>
            </a:r>
            <a:r>
              <a:rPr lang="en-US" dirty="0" err="1"/>
              <a:t>iub</a:t>
            </a:r>
            <a:r>
              <a:rPr lang="en-US" dirty="0"/>
              <a:t>; i++){</a:t>
            </a:r>
          </a:p>
          <a:p>
            <a:r>
              <a:rPr lang="en-US" dirty="0"/>
              <a:t>   …..</a:t>
            </a:r>
          </a:p>
          <a:p>
            <a:r>
              <a:rPr lang="en-US" dirty="0"/>
              <a:t>   </a:t>
            </a:r>
            <a:r>
              <a:rPr lang="en-US" dirty="0">
                <a:solidFill>
                  <a:srgbClr val="FF0000"/>
                </a:solidFill>
              </a:rPr>
              <a:t>for (j=</a:t>
            </a:r>
            <a:r>
              <a:rPr lang="en-US" dirty="0" err="1">
                <a:solidFill>
                  <a:srgbClr val="FF0000"/>
                </a:solidFill>
              </a:rPr>
              <a:t>jlb</a:t>
            </a:r>
            <a:r>
              <a:rPr lang="en-US" dirty="0">
                <a:solidFill>
                  <a:srgbClr val="FF0000"/>
                </a:solidFill>
              </a:rPr>
              <a:t>(i); j&lt;</a:t>
            </a:r>
            <a:r>
              <a:rPr lang="en-US" dirty="0" err="1">
                <a:solidFill>
                  <a:srgbClr val="FF0000"/>
                </a:solidFill>
              </a:rPr>
              <a:t>jub</a:t>
            </a:r>
            <a:r>
              <a:rPr lang="en-US" dirty="0">
                <a:solidFill>
                  <a:srgbClr val="FF0000"/>
                </a:solidFill>
              </a:rPr>
              <a:t>(i); j++){</a:t>
            </a:r>
          </a:p>
          <a:p>
            <a:r>
              <a:rPr lang="en-US" dirty="0"/>
              <a:t>        </a:t>
            </a:r>
            <a:r>
              <a:rPr lang="en-US" dirty="0">
                <a:solidFill>
                  <a:srgbClr val="FFC000"/>
                </a:solidFill>
              </a:rPr>
              <a:t>while(</a:t>
            </a:r>
            <a:r>
              <a:rPr lang="en-US" dirty="0" err="1">
                <a:solidFill>
                  <a:srgbClr val="FFC000"/>
                </a:solidFill>
              </a:rPr>
              <a:t>cond</a:t>
            </a:r>
            <a:r>
              <a:rPr lang="en-US" dirty="0">
                <a:solidFill>
                  <a:srgbClr val="FFC000"/>
                </a:solidFill>
              </a:rPr>
              <a:t>(</a:t>
            </a:r>
            <a:r>
              <a:rPr lang="en-US" dirty="0" err="1">
                <a:solidFill>
                  <a:srgbClr val="FFC000"/>
                </a:solidFill>
              </a:rPr>
              <a:t>i,j</a:t>
            </a:r>
            <a:r>
              <a:rPr lang="en-US" dirty="0">
                <a:solidFill>
                  <a:srgbClr val="FFC000"/>
                </a:solidFill>
              </a:rPr>
              <a:t>))</a:t>
            </a:r>
            <a:r>
              <a:rPr lang="en-US" dirty="0"/>
              <a:t> { … }</a:t>
            </a:r>
          </a:p>
          <a:p>
            <a:r>
              <a:rPr lang="en-US" dirty="0">
                <a:solidFill>
                  <a:srgbClr val="800000"/>
                </a:solidFill>
              </a:rPr>
              <a:t>        if (…) break;</a:t>
            </a:r>
          </a:p>
          <a:p>
            <a:r>
              <a:rPr lang="en-US" dirty="0"/>
              <a:t>   }</a:t>
            </a:r>
          </a:p>
          <a:p>
            <a:r>
              <a:rPr lang="en-US" dirty="0"/>
              <a:t>}</a:t>
            </a:r>
          </a:p>
          <a:p>
            <a:endParaRPr lang="en-US" dirty="0"/>
          </a:p>
        </p:txBody>
      </p:sp>
      <p:sp>
        <p:nvSpPr>
          <p:cNvPr id="5" name="Content Placeholder 4"/>
          <p:cNvSpPr>
            <a:spLocks noGrp="1"/>
          </p:cNvSpPr>
          <p:nvPr>
            <p:ph sz="half" idx="13"/>
          </p:nvPr>
        </p:nvSpPr>
        <p:spPr>
          <a:xfrm>
            <a:off x="4678363" y="1141966"/>
            <a:ext cx="4005264" cy="3427809"/>
          </a:xfrm>
        </p:spPr>
        <p:txBody>
          <a:bodyPr/>
          <a:lstStyle/>
          <a:p>
            <a:r>
              <a:rPr lang="en-US" sz="1600" dirty="0" smtClean="0">
                <a:solidFill>
                  <a:srgbClr val="FF0000"/>
                </a:solidFill>
              </a:rPr>
              <a:t>   </a:t>
            </a:r>
            <a:r>
              <a:rPr lang="en-US" sz="1600" dirty="0" err="1" smtClean="0">
                <a:solidFill>
                  <a:srgbClr val="FF0000"/>
                </a:solidFill>
              </a:rPr>
              <a:t>julb</a:t>
            </a:r>
            <a:r>
              <a:rPr lang="en-US" sz="1600" dirty="0" smtClean="0">
                <a:solidFill>
                  <a:srgbClr val="FF0000"/>
                </a:solidFill>
              </a:rPr>
              <a:t> = </a:t>
            </a:r>
            <a:r>
              <a:rPr lang="en-US" sz="1600" dirty="0" err="1" smtClean="0">
                <a:solidFill>
                  <a:srgbClr val="FF0000"/>
                </a:solidFill>
              </a:rPr>
              <a:t>hmin</a:t>
            </a:r>
            <a:r>
              <a:rPr lang="en-US" sz="1600" dirty="0" smtClean="0">
                <a:solidFill>
                  <a:srgbClr val="FF0000"/>
                </a:solidFill>
              </a:rPr>
              <a:t>(</a:t>
            </a:r>
            <a:r>
              <a:rPr lang="en-US" sz="1600" dirty="0" err="1" smtClean="0">
                <a:solidFill>
                  <a:srgbClr val="FF0000"/>
                </a:solidFill>
              </a:rPr>
              <a:t>jlb</a:t>
            </a:r>
            <a:r>
              <a:rPr lang="en-US" sz="1600" dirty="0" smtClean="0">
                <a:solidFill>
                  <a:srgbClr val="FF0000"/>
                </a:solidFill>
              </a:rPr>
              <a:t>(i));</a:t>
            </a:r>
            <a:br>
              <a:rPr lang="en-US" sz="1600" dirty="0" smtClean="0">
                <a:solidFill>
                  <a:srgbClr val="FF0000"/>
                </a:solidFill>
              </a:rPr>
            </a:br>
            <a:r>
              <a:rPr lang="en-US" sz="1600" dirty="0" smtClean="0">
                <a:solidFill>
                  <a:srgbClr val="FF0000"/>
                </a:solidFill>
              </a:rPr>
              <a:t>   </a:t>
            </a:r>
            <a:r>
              <a:rPr lang="en-US" sz="1600" dirty="0" err="1" smtClean="0">
                <a:solidFill>
                  <a:srgbClr val="FF0000"/>
                </a:solidFill>
              </a:rPr>
              <a:t>juub</a:t>
            </a:r>
            <a:r>
              <a:rPr lang="en-US" sz="1600" dirty="0" smtClean="0">
                <a:solidFill>
                  <a:srgbClr val="FF0000"/>
                </a:solidFill>
              </a:rPr>
              <a:t> </a:t>
            </a:r>
            <a:r>
              <a:rPr lang="en-US" sz="1600" dirty="0">
                <a:solidFill>
                  <a:srgbClr val="FF0000"/>
                </a:solidFill>
              </a:rPr>
              <a:t>= </a:t>
            </a:r>
            <a:r>
              <a:rPr lang="en-US" sz="1600" dirty="0" err="1" smtClean="0">
                <a:solidFill>
                  <a:srgbClr val="FF0000"/>
                </a:solidFill>
              </a:rPr>
              <a:t>hmax</a:t>
            </a:r>
            <a:r>
              <a:rPr lang="en-US" sz="1600" dirty="0" smtClean="0">
                <a:solidFill>
                  <a:srgbClr val="FF0000"/>
                </a:solidFill>
              </a:rPr>
              <a:t>(</a:t>
            </a:r>
            <a:r>
              <a:rPr lang="en-US" sz="1600" dirty="0" err="1" smtClean="0">
                <a:solidFill>
                  <a:srgbClr val="FF0000"/>
                </a:solidFill>
              </a:rPr>
              <a:t>jub</a:t>
            </a:r>
            <a:r>
              <a:rPr lang="en-US" sz="1600" dirty="0" smtClean="0">
                <a:solidFill>
                  <a:srgbClr val="FF0000"/>
                </a:solidFill>
              </a:rPr>
              <a:t>(i));</a:t>
            </a:r>
            <a:br>
              <a:rPr lang="en-US" sz="1600" dirty="0" smtClean="0">
                <a:solidFill>
                  <a:srgbClr val="FF0000"/>
                </a:solidFill>
              </a:rPr>
            </a:br>
            <a:r>
              <a:rPr lang="en-US" sz="1600" dirty="0" smtClean="0">
                <a:solidFill>
                  <a:srgbClr val="800000"/>
                </a:solidFill>
              </a:rPr>
              <a:t>   cont1 = T;</a:t>
            </a:r>
            <a:br>
              <a:rPr lang="en-US" sz="1600" dirty="0" smtClean="0">
                <a:solidFill>
                  <a:srgbClr val="800000"/>
                </a:solidFill>
              </a:rPr>
            </a:br>
            <a:r>
              <a:rPr lang="en-US" sz="1600" dirty="0" smtClean="0">
                <a:solidFill>
                  <a:srgbClr val="FF0000"/>
                </a:solidFill>
              </a:rPr>
              <a:t>   </a:t>
            </a:r>
            <a:r>
              <a:rPr lang="en-US" sz="1600" dirty="0">
                <a:solidFill>
                  <a:srgbClr val="FF0000"/>
                </a:solidFill>
              </a:rPr>
              <a:t>for (</a:t>
            </a:r>
            <a:r>
              <a:rPr lang="en-US" sz="1600" dirty="0" smtClean="0">
                <a:solidFill>
                  <a:srgbClr val="FF0000"/>
                </a:solidFill>
              </a:rPr>
              <a:t>j=</a:t>
            </a:r>
            <a:r>
              <a:rPr lang="en-US" sz="1600" dirty="0" err="1" smtClean="0">
                <a:solidFill>
                  <a:srgbClr val="FF0000"/>
                </a:solidFill>
              </a:rPr>
              <a:t>julb</a:t>
            </a:r>
            <a:r>
              <a:rPr lang="en-US" sz="1600" dirty="0" smtClean="0">
                <a:solidFill>
                  <a:srgbClr val="FF0000"/>
                </a:solidFill>
              </a:rPr>
              <a:t>; j&lt;</a:t>
            </a:r>
            <a:r>
              <a:rPr lang="en-US" sz="1600" dirty="0" err="1" smtClean="0">
                <a:solidFill>
                  <a:srgbClr val="FF0000"/>
                </a:solidFill>
              </a:rPr>
              <a:t>juub</a:t>
            </a:r>
            <a:r>
              <a:rPr lang="en-US" sz="1600" dirty="0" smtClean="0">
                <a:solidFill>
                  <a:srgbClr val="FF0000"/>
                </a:solidFill>
              </a:rPr>
              <a:t>; </a:t>
            </a:r>
            <a:r>
              <a:rPr lang="en-US" sz="1600" dirty="0">
                <a:solidFill>
                  <a:srgbClr val="FF0000"/>
                </a:solidFill>
              </a:rPr>
              <a:t>j</a:t>
            </a:r>
            <a:r>
              <a:rPr lang="en-US" sz="1600" dirty="0" smtClean="0">
                <a:solidFill>
                  <a:srgbClr val="FF0000"/>
                </a:solidFill>
              </a:rPr>
              <a:t>++){</a:t>
            </a:r>
            <a:br>
              <a:rPr lang="en-US" sz="1600" dirty="0" smtClean="0">
                <a:solidFill>
                  <a:srgbClr val="FF0000"/>
                </a:solidFill>
              </a:rPr>
            </a:br>
            <a:r>
              <a:rPr lang="en-US" sz="1600" dirty="0" smtClean="0">
                <a:solidFill>
                  <a:srgbClr val="FF0000"/>
                </a:solidFill>
              </a:rPr>
              <a:t>        if (</a:t>
            </a:r>
            <a:r>
              <a:rPr lang="en-US" sz="1600" dirty="0" err="1" smtClean="0">
                <a:solidFill>
                  <a:srgbClr val="FF0000"/>
                </a:solidFill>
              </a:rPr>
              <a:t>jlb</a:t>
            </a:r>
            <a:r>
              <a:rPr lang="en-US" sz="1600" dirty="0" smtClean="0">
                <a:solidFill>
                  <a:srgbClr val="FF0000"/>
                </a:solidFill>
              </a:rPr>
              <a:t>(i) &lt;= j &amp;&amp; j &lt; </a:t>
            </a:r>
            <a:r>
              <a:rPr lang="en-US" sz="1600" dirty="0" err="1" smtClean="0">
                <a:solidFill>
                  <a:srgbClr val="FF0000"/>
                </a:solidFill>
              </a:rPr>
              <a:t>jub</a:t>
            </a:r>
            <a:r>
              <a:rPr lang="en-US" sz="1600" dirty="0" smtClean="0">
                <a:solidFill>
                  <a:srgbClr val="FF0000"/>
                </a:solidFill>
              </a:rPr>
              <a:t>(i) </a:t>
            </a:r>
            <a:r>
              <a:rPr lang="en-US" sz="1600" dirty="0" smtClean="0">
                <a:solidFill>
                  <a:srgbClr val="800000"/>
                </a:solidFill>
              </a:rPr>
              <a:t>&amp;&amp; cont1</a:t>
            </a:r>
            <a:r>
              <a:rPr lang="en-US" sz="1600" dirty="0" smtClean="0">
                <a:solidFill>
                  <a:srgbClr val="FF0000"/>
                </a:solidFill>
              </a:rPr>
              <a:t>) {</a:t>
            </a:r>
            <a:br>
              <a:rPr lang="en-US" sz="1600" dirty="0" smtClean="0">
                <a:solidFill>
                  <a:srgbClr val="FF0000"/>
                </a:solidFill>
              </a:rPr>
            </a:br>
            <a:r>
              <a:rPr lang="en-US" sz="1600" dirty="0" smtClean="0">
                <a:solidFill>
                  <a:srgbClr val="FF0000"/>
                </a:solidFill>
              </a:rPr>
              <a:t>           </a:t>
            </a:r>
            <a:r>
              <a:rPr lang="en-US" sz="1600" dirty="0" smtClean="0">
                <a:solidFill>
                  <a:srgbClr val="FFC000"/>
                </a:solidFill>
              </a:rPr>
              <a:t>cont2 = </a:t>
            </a:r>
            <a:r>
              <a:rPr lang="en-US" sz="1600" dirty="0" err="1">
                <a:solidFill>
                  <a:srgbClr val="FFC000"/>
                </a:solidFill>
              </a:rPr>
              <a:t>cond</a:t>
            </a:r>
            <a:r>
              <a:rPr lang="en-US" sz="1600" dirty="0">
                <a:solidFill>
                  <a:srgbClr val="FFC000"/>
                </a:solidFill>
              </a:rPr>
              <a:t>(</a:t>
            </a:r>
            <a:r>
              <a:rPr lang="en-US" sz="1600" dirty="0" err="1">
                <a:solidFill>
                  <a:srgbClr val="FFC000"/>
                </a:solidFill>
              </a:rPr>
              <a:t>i,j</a:t>
            </a:r>
            <a:r>
              <a:rPr lang="en-US" sz="1600" dirty="0" smtClean="0">
                <a:solidFill>
                  <a:srgbClr val="FFC000"/>
                </a:solidFill>
              </a:rPr>
              <a:t>);</a:t>
            </a:r>
            <a:r>
              <a:rPr lang="en-US" sz="1600" dirty="0" smtClean="0">
                <a:solidFill>
                  <a:srgbClr val="FF0000"/>
                </a:solidFill>
              </a:rPr>
              <a:t/>
            </a:r>
            <a:br>
              <a:rPr lang="en-US" sz="1600" dirty="0" smtClean="0">
                <a:solidFill>
                  <a:srgbClr val="FF0000"/>
                </a:solidFill>
              </a:rPr>
            </a:br>
            <a:r>
              <a:rPr lang="en-US" sz="1600" dirty="0" smtClean="0">
                <a:solidFill>
                  <a:srgbClr val="FFC000"/>
                </a:solidFill>
              </a:rPr>
              <a:t>           while(</a:t>
            </a:r>
            <a:r>
              <a:rPr lang="en-US" sz="1600" dirty="0" err="1" smtClean="0">
                <a:solidFill>
                  <a:srgbClr val="FFC000"/>
                </a:solidFill>
              </a:rPr>
              <a:t>hor</a:t>
            </a:r>
            <a:r>
              <a:rPr lang="en-US" sz="1600" dirty="0" smtClean="0">
                <a:solidFill>
                  <a:srgbClr val="FFC000"/>
                </a:solidFill>
              </a:rPr>
              <a:t>(cont2)) {</a:t>
            </a:r>
            <a:br>
              <a:rPr lang="en-US" sz="1600" dirty="0" smtClean="0">
                <a:solidFill>
                  <a:srgbClr val="FFC000"/>
                </a:solidFill>
              </a:rPr>
            </a:br>
            <a:r>
              <a:rPr lang="en-US" sz="1600" dirty="0" smtClean="0">
                <a:solidFill>
                  <a:srgbClr val="FFC000"/>
                </a:solidFill>
              </a:rPr>
              <a:t>              if (cont2) </a:t>
            </a:r>
            <a:r>
              <a:rPr lang="en-US" sz="1600" dirty="0" smtClean="0"/>
              <a:t>{</a:t>
            </a:r>
            <a:r>
              <a:rPr lang="en-US" sz="1600" dirty="0" smtClean="0">
                <a:solidFill>
                  <a:srgbClr val="FFC000"/>
                </a:solidFill>
              </a:rPr>
              <a:t/>
            </a:r>
            <a:br>
              <a:rPr lang="en-US" sz="1600" dirty="0" smtClean="0">
                <a:solidFill>
                  <a:srgbClr val="FFC000"/>
                </a:solidFill>
              </a:rPr>
            </a:br>
            <a:r>
              <a:rPr lang="en-US" sz="1600" dirty="0" smtClean="0">
                <a:solidFill>
                  <a:srgbClr val="FFC000"/>
                </a:solidFill>
              </a:rPr>
              <a:t>                </a:t>
            </a:r>
            <a:r>
              <a:rPr lang="en-US" sz="1600" dirty="0" smtClean="0"/>
              <a:t>…</a:t>
            </a:r>
            <a:r>
              <a:rPr lang="en-US" sz="1600" dirty="0" smtClean="0">
                <a:solidFill>
                  <a:srgbClr val="FFC000"/>
                </a:solidFill>
              </a:rPr>
              <a:t> </a:t>
            </a:r>
            <a:br>
              <a:rPr lang="en-US" sz="1600" dirty="0" smtClean="0">
                <a:solidFill>
                  <a:srgbClr val="FFC000"/>
                </a:solidFill>
              </a:rPr>
            </a:br>
            <a:r>
              <a:rPr lang="en-US" sz="1600" dirty="0" smtClean="0">
                <a:solidFill>
                  <a:srgbClr val="FFC000"/>
                </a:solidFill>
              </a:rPr>
              <a:t>                cont2 = </a:t>
            </a:r>
            <a:r>
              <a:rPr lang="en-US" sz="1600" dirty="0" err="1">
                <a:solidFill>
                  <a:srgbClr val="FFC000"/>
                </a:solidFill>
              </a:rPr>
              <a:t>cond</a:t>
            </a:r>
            <a:r>
              <a:rPr lang="en-US" sz="1600" dirty="0">
                <a:solidFill>
                  <a:srgbClr val="FFC000"/>
                </a:solidFill>
              </a:rPr>
              <a:t>(</a:t>
            </a:r>
            <a:r>
              <a:rPr lang="en-US" sz="1600" dirty="0" err="1">
                <a:solidFill>
                  <a:srgbClr val="FFC000"/>
                </a:solidFill>
              </a:rPr>
              <a:t>i,j</a:t>
            </a:r>
            <a:r>
              <a:rPr lang="en-US" sz="1600" dirty="0" smtClean="0">
                <a:solidFill>
                  <a:srgbClr val="FFC000"/>
                </a:solidFill>
              </a:rPr>
              <a:t>);</a:t>
            </a:r>
            <a:br>
              <a:rPr lang="en-US" sz="1600" dirty="0" smtClean="0">
                <a:solidFill>
                  <a:srgbClr val="FFC000"/>
                </a:solidFill>
              </a:rPr>
            </a:br>
            <a:r>
              <a:rPr lang="en-US" sz="1600" dirty="0" smtClean="0">
                <a:solidFill>
                  <a:srgbClr val="FFC000"/>
                </a:solidFill>
              </a:rPr>
              <a:t>              </a:t>
            </a:r>
            <a:r>
              <a:rPr lang="en-US" sz="1600" dirty="0" smtClean="0"/>
              <a:t>}</a:t>
            </a:r>
            <a:r>
              <a:rPr lang="en-US" sz="1600" dirty="0" smtClean="0">
                <a:solidFill>
                  <a:srgbClr val="FFC000"/>
                </a:solidFill>
              </a:rPr>
              <a:t/>
            </a:r>
            <a:br>
              <a:rPr lang="en-US" sz="1600" dirty="0" smtClean="0">
                <a:solidFill>
                  <a:srgbClr val="FFC000"/>
                </a:solidFill>
              </a:rPr>
            </a:br>
            <a:r>
              <a:rPr lang="en-US" sz="1600" dirty="0" smtClean="0">
                <a:solidFill>
                  <a:srgbClr val="FFC000"/>
                </a:solidFill>
              </a:rPr>
              <a:t>           }</a:t>
            </a:r>
            <a:br>
              <a:rPr lang="en-US" sz="1600" dirty="0" smtClean="0">
                <a:solidFill>
                  <a:srgbClr val="FFC000"/>
                </a:solidFill>
              </a:rPr>
            </a:br>
            <a:r>
              <a:rPr lang="en-US" sz="1600" dirty="0" smtClean="0">
                <a:solidFill>
                  <a:srgbClr val="800000"/>
                </a:solidFill>
              </a:rPr>
              <a:t>           if </a:t>
            </a:r>
            <a:r>
              <a:rPr lang="en-US" sz="1600" dirty="0">
                <a:solidFill>
                  <a:srgbClr val="800000"/>
                </a:solidFill>
              </a:rPr>
              <a:t>(…) </a:t>
            </a:r>
            <a:r>
              <a:rPr lang="en-US" sz="1600" dirty="0" smtClean="0">
                <a:solidFill>
                  <a:srgbClr val="800000"/>
                </a:solidFill>
              </a:rPr>
              <a:t>cont1=F;</a:t>
            </a:r>
            <a:br>
              <a:rPr lang="en-US" sz="1600" dirty="0" smtClean="0">
                <a:solidFill>
                  <a:srgbClr val="800000"/>
                </a:solidFill>
              </a:rPr>
            </a:br>
            <a:r>
              <a:rPr lang="en-US" sz="1600" dirty="0" smtClean="0">
                <a:solidFill>
                  <a:srgbClr val="800000"/>
                </a:solidFill>
              </a:rPr>
              <a:t>           if (!</a:t>
            </a:r>
            <a:r>
              <a:rPr lang="en-US" sz="1600" dirty="0" err="1" smtClean="0">
                <a:solidFill>
                  <a:srgbClr val="800000"/>
                </a:solidFill>
              </a:rPr>
              <a:t>hor</a:t>
            </a:r>
            <a:r>
              <a:rPr lang="en-US" sz="1600" dirty="0" smtClean="0">
                <a:solidFill>
                  <a:srgbClr val="800000"/>
                </a:solidFill>
              </a:rPr>
              <a:t>(cont1)) break;</a:t>
            </a:r>
            <a:br>
              <a:rPr lang="en-US" sz="1600" dirty="0" smtClean="0">
                <a:solidFill>
                  <a:srgbClr val="800000"/>
                </a:solidFill>
              </a:rPr>
            </a:br>
            <a:r>
              <a:rPr lang="en-US" sz="1600" dirty="0" smtClean="0">
                <a:solidFill>
                  <a:srgbClr val="800000"/>
                </a:solidFill>
              </a:rPr>
              <a:t>       </a:t>
            </a:r>
            <a:r>
              <a:rPr lang="en-US" sz="1600" dirty="0" smtClean="0">
                <a:solidFill>
                  <a:srgbClr val="FF0000"/>
                </a:solidFill>
              </a:rPr>
              <a:t>}</a:t>
            </a:r>
            <a:r>
              <a:rPr lang="en-US" sz="1600" dirty="0" smtClean="0">
                <a:solidFill>
                  <a:srgbClr val="800000"/>
                </a:solidFill>
              </a:rPr>
              <a:t/>
            </a:r>
            <a:br>
              <a:rPr lang="en-US" sz="1600" dirty="0" smtClean="0">
                <a:solidFill>
                  <a:srgbClr val="800000"/>
                </a:solidFill>
              </a:rPr>
            </a:br>
            <a:r>
              <a:rPr lang="en-US" sz="1600" dirty="0" smtClean="0">
                <a:solidFill>
                  <a:srgbClr val="800000"/>
                </a:solidFill>
              </a:rPr>
              <a:t> </a:t>
            </a:r>
            <a:r>
              <a:rPr lang="en-US" sz="1600" dirty="0" smtClean="0"/>
              <a:t>  }</a:t>
            </a:r>
            <a:endParaRPr lang="en-US" sz="1600" dirty="0"/>
          </a:p>
        </p:txBody>
      </p:sp>
      <p:cxnSp>
        <p:nvCxnSpPr>
          <p:cNvPr id="14" name="Straight Arrow Connector 13"/>
          <p:cNvCxnSpPr/>
          <p:nvPr/>
        </p:nvCxnSpPr>
        <p:spPr>
          <a:xfrm flipV="1">
            <a:off x="3752603" y="1306286"/>
            <a:ext cx="1009402" cy="128253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693226" y="3978234"/>
            <a:ext cx="985137" cy="99752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645985" y="4426964"/>
            <a:ext cx="2587568" cy="646331"/>
          </a:xfrm>
          <a:prstGeom prst="rect">
            <a:avLst/>
          </a:prstGeom>
          <a:noFill/>
        </p:spPr>
        <p:txBody>
          <a:bodyPr wrap="none" rtlCol="0">
            <a:spAutoFit/>
          </a:bodyPr>
          <a:lstStyle/>
          <a:p>
            <a:r>
              <a:rPr lang="en-US" dirty="0" smtClean="0">
                <a:solidFill>
                  <a:schemeClr val="tx2"/>
                </a:solidFill>
                <a:cs typeface="Neo Sans Intel"/>
              </a:rPr>
              <a:t>Loop until last element</a:t>
            </a:r>
          </a:p>
          <a:p>
            <a:r>
              <a:rPr lang="en-US" dirty="0" smtClean="0">
                <a:solidFill>
                  <a:schemeClr val="tx2"/>
                </a:solidFill>
                <a:cs typeface="Neo Sans Intel"/>
              </a:rPr>
              <a:t>finish looping</a:t>
            </a:r>
          </a:p>
        </p:txBody>
      </p:sp>
    </p:spTree>
    <p:extLst>
      <p:ext uri="{BB962C8B-B14F-4D97-AF65-F5344CB8AC3E}">
        <p14:creationId xmlns:p14="http://schemas.microsoft.com/office/powerpoint/2010/main" val="201335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Legal Disclaimers</a:t>
            </a:r>
            <a:endParaRPr lang="en-US" dirty="0"/>
          </a:p>
        </p:txBody>
      </p:sp>
      <p:sp>
        <p:nvSpPr>
          <p:cNvPr id="7" name="Content Placeholder 6"/>
          <p:cNvSpPr>
            <a:spLocks noGrp="1"/>
          </p:cNvSpPr>
          <p:nvPr>
            <p:ph idx="1"/>
          </p:nvPr>
        </p:nvSpPr>
        <p:spPr/>
        <p:txBody>
          <a:bodyPr>
            <a:noAutofit/>
          </a:bodyPr>
          <a:lstStyle/>
          <a:p>
            <a:pPr>
              <a:spcBef>
                <a:spcPts val="0"/>
              </a:spcBef>
              <a:buFont typeface="Arial" panose="020B0604020202020204" pitchFamily="34" charset="0"/>
              <a:buChar char="•"/>
            </a:pPr>
            <a:r>
              <a:rPr lang="en-US" sz="900" dirty="0">
                <a:solidFill>
                  <a:schemeClr val="tx1"/>
                </a:solidFill>
                <a:latin typeface="Neo Sans Intel" pitchFamily="34" charset="0"/>
              </a:rPr>
              <a:t>Software and workloads used in performance tests may have been optimized for performance only on Intel microprocessors.  Performance tests, such as </a:t>
            </a:r>
            <a:r>
              <a:rPr lang="en-US" sz="900" dirty="0" err="1">
                <a:solidFill>
                  <a:schemeClr val="tx1"/>
                </a:solidFill>
                <a:latin typeface="Neo Sans Intel" pitchFamily="34" charset="0"/>
              </a:rPr>
              <a:t>SYSmark</a:t>
            </a:r>
            <a:r>
              <a:rPr lang="en-US" sz="900" dirty="0">
                <a:solidFill>
                  <a:schemeClr val="tx1"/>
                </a:solidFill>
                <a:latin typeface="Neo Sans Intel" pitchFamily="34" charset="0"/>
              </a:rPr>
              <a:t> and </a:t>
            </a:r>
            <a:r>
              <a:rPr lang="en-US" sz="900" dirty="0" err="1">
                <a:solidFill>
                  <a:schemeClr val="tx1"/>
                </a:solidFill>
                <a:latin typeface="Neo Sans Intel" pitchFamily="34" charset="0"/>
              </a:rPr>
              <a:t>MobileMark</a:t>
            </a:r>
            <a:r>
              <a:rPr lang="en-US" sz="900" dirty="0">
                <a:solidFill>
                  <a:schemeClr val="tx1"/>
                </a:solidFill>
                <a:latin typeface="Neo Sans Intel" pitchFamily="34" charset="0"/>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p>
          <a:p>
            <a:pPr>
              <a:spcBef>
                <a:spcPts val="0"/>
              </a:spcBef>
              <a:buFont typeface="Arial" panose="020B0604020202020204" pitchFamily="34" charset="0"/>
              <a:buChar char="•"/>
            </a:pPr>
            <a:r>
              <a:rPr lang="en-US" sz="900" dirty="0">
                <a:solidFill>
                  <a:schemeClr val="tx1"/>
                </a:solidFill>
                <a:latin typeface="Neo Sans Intel" pitchFamily="34" charset="0"/>
              </a:rPr>
              <a:t>Relative performance is calculated by assigning a baseline value of 1.0 to one benchmark result, and then dividing the actual benchmark result for the baseline platform into each of the specific benchmark results of each of the other platforms, and assigning them a relative performance number that correlates with the performance improvements reported. </a:t>
            </a:r>
          </a:p>
          <a:p>
            <a:pPr>
              <a:spcBef>
                <a:spcPts val="0"/>
              </a:spcBef>
              <a:buFont typeface="Arial" panose="020B0604020202020204" pitchFamily="34" charset="0"/>
              <a:buChar char="•"/>
            </a:pPr>
            <a:r>
              <a:rPr lang="en-US" sz="900" dirty="0">
                <a:solidFill>
                  <a:schemeClr val="tx1"/>
                </a:solidFill>
                <a:latin typeface="Neo Sans Intel" pitchFamily="34" charset="0"/>
              </a:rPr>
              <a:t>Intel does not control or audit the design or implementation of third party benchmarks or Web sites referenced in this document. Intel encourages all of its customers to visit the referenced Web sites or others where similar performance benchmarks are reported and confirm whether the referenced benchmarks are accurate and reflect performance of systems available for purchase. </a:t>
            </a:r>
          </a:p>
          <a:p>
            <a:pPr>
              <a:spcBef>
                <a:spcPts val="0"/>
              </a:spcBef>
              <a:buFont typeface="Arial" panose="020B0604020202020204" pitchFamily="34" charset="0"/>
              <a:buChar char="•"/>
            </a:pPr>
            <a:r>
              <a:rPr lang="en-US" sz="900" dirty="0">
                <a:solidFill>
                  <a:schemeClr val="tx1"/>
                </a:solidFill>
                <a:latin typeface="Neo Sans Intel" pitchFamily="34" charset="0"/>
              </a:rPr>
              <a:t>Intel® Hyper-Threading Technology Available on select Intel® Xeon® processors. Requires an Intel® HT Technology-enabled system. Consult your PC manufacturer. Performance will vary depending on the specific hardware and software used. For more information including details on which processors support HT Technology, visit </a:t>
            </a:r>
            <a:r>
              <a:rPr lang="en-US" sz="900" dirty="0">
                <a:solidFill>
                  <a:schemeClr val="tx1"/>
                </a:solidFill>
                <a:latin typeface="Neo Sans Intel" pitchFamily="34" charset="0"/>
                <a:hlinkClick r:id="rId4"/>
              </a:rPr>
              <a:t>http://www.intel.com/info/hyperthreading</a:t>
            </a:r>
            <a:r>
              <a:rPr lang="en-US" sz="900" dirty="0">
                <a:solidFill>
                  <a:schemeClr val="tx1"/>
                </a:solidFill>
                <a:latin typeface="Neo Sans Intel" pitchFamily="34" charset="0"/>
              </a:rPr>
              <a:t>. </a:t>
            </a:r>
            <a:r>
              <a:rPr lang="en-US" sz="900" dirty="0">
                <a:solidFill>
                  <a:schemeClr val="tx1"/>
                </a:solidFill>
                <a:latin typeface="Neo Sans Intel" pitchFamily="34" charset="0"/>
                <a:hlinkClick r:id="rId5"/>
              </a:rPr>
              <a:t> </a:t>
            </a:r>
            <a:endParaRPr lang="en-US" sz="900" dirty="0">
              <a:solidFill>
                <a:schemeClr val="tx1"/>
              </a:solidFill>
              <a:latin typeface="Neo Sans Intel" pitchFamily="34" charset="0"/>
            </a:endParaRPr>
          </a:p>
          <a:p>
            <a:pPr>
              <a:spcBef>
                <a:spcPts val="0"/>
              </a:spcBef>
              <a:buFont typeface="Arial" panose="020B0604020202020204" pitchFamily="34" charset="0"/>
              <a:buChar char="•"/>
            </a:pPr>
            <a:r>
              <a:rPr lang="en-US" sz="900" dirty="0">
                <a:solidFill>
                  <a:schemeClr val="tx1"/>
                </a:solidFill>
                <a:latin typeface="Neo Sans Intel" pitchFamily="34" charset="0"/>
              </a:rPr>
              <a:t>Intel® Turbo Boost Technology requires a Platform with a processor with Intel Turbo Boost Technology capability.  Intel Turbo Boost Technology performance varies depending on hardware, software and overall system configuration.  Check with your platform manufacturer on whether your system delivers Intel Turbo Boost Technology.  For more information, see </a:t>
            </a:r>
            <a:r>
              <a:rPr lang="en-US" sz="900" dirty="0">
                <a:solidFill>
                  <a:schemeClr val="tx1"/>
                </a:solidFill>
                <a:latin typeface="Neo Sans Intel" pitchFamily="34" charset="0"/>
                <a:hlinkClick r:id="rId6"/>
              </a:rPr>
              <a:t>http://www.intel.com/technology/turboboost</a:t>
            </a:r>
            <a:endParaRPr lang="en-US" sz="900" dirty="0">
              <a:solidFill>
                <a:schemeClr val="tx1"/>
              </a:solidFill>
              <a:latin typeface="Neo Sans Intel" pitchFamily="34" charset="0"/>
            </a:endParaRPr>
          </a:p>
          <a:p>
            <a:pPr>
              <a:spcBef>
                <a:spcPts val="0"/>
              </a:spcBef>
              <a:buFont typeface="Arial" panose="020B0604020202020204" pitchFamily="34" charset="0"/>
              <a:buChar char="•"/>
            </a:pPr>
            <a:r>
              <a:rPr lang="en-US" sz="900" dirty="0">
                <a:solidFill>
                  <a:schemeClr val="tx1"/>
                </a:solidFill>
                <a:latin typeface="Neo Sans Intel" pitchFamily="34" charset="0"/>
              </a:rPr>
              <a:t>Intel processor numbers are not a measure of performance. Processor numbers differentiate features within each processor series, not across different processor sequences. See </a:t>
            </a:r>
            <a:r>
              <a:rPr lang="en-US" sz="900" dirty="0">
                <a:solidFill>
                  <a:schemeClr val="tx1"/>
                </a:solidFill>
                <a:latin typeface="Neo Sans Intel" pitchFamily="34" charset="0"/>
                <a:hlinkClick r:id="rId7"/>
              </a:rPr>
              <a:t>http://www.intel.com/products/processor_number</a:t>
            </a:r>
            <a:r>
              <a:rPr lang="en-US" sz="900" dirty="0">
                <a:solidFill>
                  <a:schemeClr val="tx1"/>
                </a:solidFill>
                <a:latin typeface="Neo Sans Intel" pitchFamily="34" charset="0"/>
              </a:rPr>
              <a:t> for details. Intel products are not intended for use in medical, life saving, life sustaining, critical control or safety systems, or in nuclear facility applications. All dates and products specified are for planning purposes only and are subject to change without notice</a:t>
            </a:r>
          </a:p>
          <a:p>
            <a:pPr>
              <a:spcBef>
                <a:spcPts val="0"/>
              </a:spcBef>
              <a:buFont typeface="Arial" panose="020B0604020202020204" pitchFamily="34" charset="0"/>
              <a:buChar char="•"/>
            </a:pPr>
            <a:r>
              <a:rPr lang="en-US" sz="900" dirty="0">
                <a:solidFill>
                  <a:schemeClr val="tx1"/>
                </a:solidFill>
                <a:latin typeface="Neo Sans Intel" pitchFamily="34" charset="0"/>
              </a:rPr>
              <a:t>Intel product plans in this presentation do not constitute Intel plan of record product roadmaps. Please contact your Intel representative to obtain Intel’s current plan of record product roadmaps. Product plans, dates, and specifications are preliminary and subject to change without notice</a:t>
            </a:r>
          </a:p>
          <a:p>
            <a:pPr>
              <a:spcBef>
                <a:spcPts val="0"/>
              </a:spcBef>
              <a:buFont typeface="Arial" panose="020B0604020202020204" pitchFamily="34" charset="0"/>
              <a:buChar char="•"/>
            </a:pPr>
            <a:r>
              <a:rPr lang="en-US" sz="900" dirty="0">
                <a:solidFill>
                  <a:schemeClr val="tx1"/>
                </a:solidFill>
                <a:latin typeface="Neo Sans Intel" pitchFamily="34" charset="0"/>
              </a:rPr>
              <a:t>Copyright © 2014 Intel Corporation. All rights reserved. Intel, the Intel logo, Xeon and Xeon logo , Xeon Phi and Xeon Phi logo are trademarks or registered trademarks of Intel Corporation or its subsidiaries in the United States and other countries. All dates and products specified are for planning purposes only and are subject to change without notice.</a:t>
            </a:r>
          </a:p>
          <a:p>
            <a:pPr>
              <a:spcBef>
                <a:spcPts val="0"/>
              </a:spcBef>
              <a:buFont typeface="Arial" panose="020B0604020202020204" pitchFamily="34" charset="0"/>
              <a:buChar char="•"/>
            </a:pPr>
            <a:r>
              <a:rPr lang="en-US" sz="900" dirty="0">
                <a:solidFill>
                  <a:schemeClr val="tx1"/>
                </a:solidFill>
                <a:latin typeface="Neo Sans Intel" pitchFamily="34" charset="0"/>
              </a:rPr>
              <a:t>*Other names and brands may be claimed as the property of others. </a:t>
            </a:r>
          </a:p>
        </p:txBody>
      </p:sp>
      <p:sp>
        <p:nvSpPr>
          <p:cNvPr id="6" name="Slide Number Placeholder 3"/>
          <p:cNvSpPr>
            <a:spLocks noGrp="1"/>
          </p:cNvSpPr>
          <p:nvPr>
            <p:ph type="sldNum" sz="quarter" idx="4294967295"/>
          </p:nvPr>
        </p:nvSpPr>
        <p:spPr>
          <a:xfrm>
            <a:off x="419100" y="4910852"/>
            <a:ext cx="459740" cy="273844"/>
          </a:xfrm>
          <a:prstGeom prst="rect">
            <a:avLst/>
          </a:prstGeom>
        </p:spPr>
        <p:txBody>
          <a:bodyPr/>
          <a:lstStyle>
            <a:lvl1pPr>
              <a:defRPr sz="750">
                <a:solidFill>
                  <a:schemeClr val="bg1"/>
                </a:solidFill>
              </a:defRPr>
            </a:lvl1pPr>
          </a:lstStyle>
          <a:p>
            <a:fld id="{FD44707B-D922-47D5-BD24-D96E91B70543}" type="slidenum">
              <a:rPr lang="en-US" smtClean="0">
                <a:solidFill>
                  <a:prstClr val="white"/>
                </a:solidFill>
              </a:rPr>
              <a:pPr/>
              <a:t>2</a:t>
            </a:fld>
            <a:endParaRPr lang="en-US" dirty="0">
              <a:solidFill>
                <a:prstClr val="white"/>
              </a:solidFill>
            </a:endParaRPr>
          </a:p>
        </p:txBody>
      </p:sp>
    </p:spTree>
    <p:custDataLst>
      <p:tags r:id="rId1"/>
    </p:custDataLst>
    <p:extLst>
      <p:ext uri="{BB962C8B-B14F-4D97-AF65-F5344CB8AC3E}">
        <p14:creationId xmlns:p14="http://schemas.microsoft.com/office/powerpoint/2010/main" val="1202820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versus Function</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20</a:t>
            </a:fld>
            <a:endParaRPr lang="en-US" dirty="0"/>
          </a:p>
        </p:txBody>
      </p:sp>
      <p:sp>
        <p:nvSpPr>
          <p:cNvPr id="4" name="Content Placeholder 3"/>
          <p:cNvSpPr>
            <a:spLocks noGrp="1"/>
          </p:cNvSpPr>
          <p:nvPr>
            <p:ph sz="half" idx="1"/>
          </p:nvPr>
        </p:nvSpPr>
        <p:spPr/>
        <p:txBody>
          <a:bodyPr/>
          <a:lstStyle/>
          <a:p>
            <a:r>
              <a:rPr lang="en-US" dirty="0"/>
              <a:t>// </a:t>
            </a:r>
            <a:r>
              <a:rPr lang="en-US" dirty="0" err="1"/>
              <a:t>vectorize</a:t>
            </a:r>
            <a:r>
              <a:rPr lang="en-US" dirty="0"/>
              <a:t> here</a:t>
            </a:r>
          </a:p>
          <a:p>
            <a:r>
              <a:rPr lang="en-US" dirty="0"/>
              <a:t>for( i=</a:t>
            </a:r>
            <a:r>
              <a:rPr lang="en-US" dirty="0" err="1"/>
              <a:t>ilb</a:t>
            </a:r>
            <a:r>
              <a:rPr lang="en-US" dirty="0"/>
              <a:t>; i&lt;</a:t>
            </a:r>
            <a:r>
              <a:rPr lang="en-US" dirty="0" err="1"/>
              <a:t>iub</a:t>
            </a:r>
            <a:r>
              <a:rPr lang="en-US" dirty="0"/>
              <a:t>; i++){</a:t>
            </a:r>
          </a:p>
          <a:p>
            <a:r>
              <a:rPr lang="en-US" dirty="0"/>
              <a:t>   …..</a:t>
            </a:r>
          </a:p>
          <a:p>
            <a:r>
              <a:rPr lang="en-US" dirty="0"/>
              <a:t>   for (j=</a:t>
            </a:r>
            <a:r>
              <a:rPr lang="en-US" dirty="0" err="1"/>
              <a:t>jlb</a:t>
            </a:r>
            <a:r>
              <a:rPr lang="en-US" dirty="0"/>
              <a:t>(i); j&lt;</a:t>
            </a:r>
            <a:r>
              <a:rPr lang="en-US" dirty="0" err="1"/>
              <a:t>jub</a:t>
            </a:r>
            <a:r>
              <a:rPr lang="en-US" dirty="0"/>
              <a:t>(i); j++){</a:t>
            </a:r>
          </a:p>
          <a:p>
            <a:r>
              <a:rPr lang="en-US" dirty="0"/>
              <a:t>        while(</a:t>
            </a:r>
            <a:r>
              <a:rPr lang="en-US" dirty="0" err="1"/>
              <a:t>cond</a:t>
            </a:r>
            <a:r>
              <a:rPr lang="en-US" dirty="0"/>
              <a:t>(</a:t>
            </a:r>
            <a:r>
              <a:rPr lang="en-US" dirty="0" err="1"/>
              <a:t>i,j</a:t>
            </a:r>
            <a:r>
              <a:rPr lang="en-US" dirty="0"/>
              <a:t>)) { … }</a:t>
            </a:r>
          </a:p>
          <a:p>
            <a:r>
              <a:rPr lang="en-US" dirty="0"/>
              <a:t>        if (…) break;</a:t>
            </a:r>
          </a:p>
          <a:p>
            <a:r>
              <a:rPr lang="en-US" dirty="0"/>
              <a:t>   }</a:t>
            </a:r>
          </a:p>
          <a:p>
            <a:r>
              <a:rPr lang="en-US" dirty="0"/>
              <a:t>}</a:t>
            </a:r>
          </a:p>
          <a:p>
            <a:endParaRPr lang="en-US" dirty="0"/>
          </a:p>
        </p:txBody>
      </p:sp>
      <p:sp>
        <p:nvSpPr>
          <p:cNvPr id="5" name="Content Placeholder 4"/>
          <p:cNvSpPr>
            <a:spLocks noGrp="1"/>
          </p:cNvSpPr>
          <p:nvPr>
            <p:ph sz="half" idx="13"/>
          </p:nvPr>
        </p:nvSpPr>
        <p:spPr/>
        <p:txBody>
          <a:bodyPr/>
          <a:lstStyle/>
          <a:p>
            <a:r>
              <a:rPr lang="en-US" dirty="0" smtClean="0"/>
              <a:t>// </a:t>
            </a:r>
            <a:r>
              <a:rPr lang="en-US" dirty="0" err="1" smtClean="0"/>
              <a:t>vectorize</a:t>
            </a:r>
            <a:r>
              <a:rPr lang="en-US" dirty="0" smtClean="0"/>
              <a:t> here</a:t>
            </a:r>
          </a:p>
          <a:p>
            <a:r>
              <a:rPr lang="en-US" dirty="0" smtClean="0"/>
              <a:t>float foo(float x, </a:t>
            </a:r>
            <a:r>
              <a:rPr lang="en-US" dirty="0" err="1" smtClean="0"/>
              <a:t>int</a:t>
            </a:r>
            <a:r>
              <a:rPr lang="en-US" dirty="0" smtClean="0"/>
              <a:t> i, </a:t>
            </a:r>
            <a:r>
              <a:rPr lang="en-US" dirty="0" err="1" smtClean="0"/>
              <a:t>int</a:t>
            </a:r>
            <a:r>
              <a:rPr lang="en-US" dirty="0" smtClean="0"/>
              <a:t> *p) {</a:t>
            </a:r>
          </a:p>
          <a:p>
            <a:r>
              <a:rPr lang="en-US" dirty="0" smtClean="0"/>
              <a:t>   </a:t>
            </a:r>
            <a:r>
              <a:rPr lang="en-US" dirty="0"/>
              <a:t>…..</a:t>
            </a:r>
          </a:p>
          <a:p>
            <a:r>
              <a:rPr lang="en-US" dirty="0"/>
              <a:t>   for (j=</a:t>
            </a:r>
            <a:r>
              <a:rPr lang="en-US" dirty="0" err="1"/>
              <a:t>jlb</a:t>
            </a:r>
            <a:r>
              <a:rPr lang="en-US" dirty="0"/>
              <a:t>(i); j&lt;</a:t>
            </a:r>
            <a:r>
              <a:rPr lang="en-US" dirty="0" err="1"/>
              <a:t>jub</a:t>
            </a:r>
            <a:r>
              <a:rPr lang="en-US" dirty="0"/>
              <a:t>(i); j++){</a:t>
            </a:r>
          </a:p>
          <a:p>
            <a:r>
              <a:rPr lang="en-US" dirty="0"/>
              <a:t>        while(</a:t>
            </a:r>
            <a:r>
              <a:rPr lang="en-US" dirty="0" err="1"/>
              <a:t>cond</a:t>
            </a:r>
            <a:r>
              <a:rPr lang="en-US" dirty="0"/>
              <a:t>(</a:t>
            </a:r>
            <a:r>
              <a:rPr lang="en-US" dirty="0" err="1"/>
              <a:t>i,j</a:t>
            </a:r>
            <a:r>
              <a:rPr lang="en-US" dirty="0"/>
              <a:t>)) { … }</a:t>
            </a:r>
          </a:p>
          <a:p>
            <a:r>
              <a:rPr lang="en-US" dirty="0"/>
              <a:t>        if (…) break;</a:t>
            </a:r>
          </a:p>
          <a:p>
            <a:r>
              <a:rPr lang="en-US" dirty="0"/>
              <a:t>   </a:t>
            </a:r>
            <a:r>
              <a:rPr lang="en-US" dirty="0" smtClean="0"/>
              <a:t>}</a:t>
            </a:r>
          </a:p>
          <a:p>
            <a:r>
              <a:rPr lang="en-US" dirty="0" smtClean="0"/>
              <a:t>}</a:t>
            </a:r>
            <a:endParaRPr lang="en-US" dirty="0"/>
          </a:p>
        </p:txBody>
      </p:sp>
      <p:sp>
        <p:nvSpPr>
          <p:cNvPr id="6" name="Left-Right Arrow 5"/>
          <p:cNvSpPr/>
          <p:nvPr/>
        </p:nvSpPr>
        <p:spPr>
          <a:xfrm>
            <a:off x="3978233" y="2915245"/>
            <a:ext cx="783772" cy="415636"/>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146947" y="4209624"/>
            <a:ext cx="3110147" cy="769441"/>
          </a:xfrm>
          <a:prstGeom prst="rect">
            <a:avLst/>
          </a:prstGeom>
          <a:noFill/>
        </p:spPr>
        <p:txBody>
          <a:bodyPr wrap="none" rtlCol="0">
            <a:spAutoFit/>
          </a:bodyPr>
          <a:lstStyle/>
          <a:p>
            <a:r>
              <a:rPr lang="en-US" sz="2200" dirty="0" smtClean="0">
                <a:solidFill>
                  <a:schemeClr val="tx2"/>
                </a:solidFill>
                <a:cs typeface="Neo Sans Intel"/>
              </a:rPr>
              <a:t>Essentially the same if</a:t>
            </a:r>
          </a:p>
          <a:p>
            <a:r>
              <a:rPr lang="en-US" sz="2200" dirty="0" smtClean="0">
                <a:solidFill>
                  <a:schemeClr val="tx2"/>
                </a:solidFill>
                <a:cs typeface="Neo Sans Intel"/>
              </a:rPr>
              <a:t>explicit loop is created.</a:t>
            </a:r>
          </a:p>
        </p:txBody>
      </p:sp>
      <p:sp>
        <p:nvSpPr>
          <p:cNvPr id="8" name="TextBox 7"/>
          <p:cNvSpPr txBox="1"/>
          <p:nvPr/>
        </p:nvSpPr>
        <p:spPr>
          <a:xfrm>
            <a:off x="1247000" y="4209624"/>
            <a:ext cx="3110147" cy="769441"/>
          </a:xfrm>
          <a:prstGeom prst="rect">
            <a:avLst/>
          </a:prstGeom>
          <a:noFill/>
        </p:spPr>
        <p:txBody>
          <a:bodyPr wrap="none" rtlCol="0">
            <a:spAutoFit/>
          </a:bodyPr>
          <a:lstStyle/>
          <a:p>
            <a:r>
              <a:rPr lang="en-US" sz="2200" dirty="0" smtClean="0">
                <a:solidFill>
                  <a:schemeClr val="tx2"/>
                </a:solidFill>
                <a:cs typeface="Neo Sans Intel"/>
              </a:rPr>
              <a:t>Essentially the same if</a:t>
            </a:r>
          </a:p>
          <a:p>
            <a:r>
              <a:rPr lang="en-US" sz="2200" dirty="0" smtClean="0">
                <a:solidFill>
                  <a:schemeClr val="tx2"/>
                </a:solidFill>
                <a:cs typeface="Neo Sans Intel"/>
              </a:rPr>
              <a:t>loop body is extracted</a:t>
            </a:r>
          </a:p>
        </p:txBody>
      </p:sp>
    </p:spTree>
    <p:extLst>
      <p:ext uri="{BB962C8B-B14F-4D97-AF65-F5344CB8AC3E}">
        <p14:creationId xmlns:p14="http://schemas.microsoft.com/office/powerpoint/2010/main" val="137201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82334"/>
            <a:ext cx="8228012" cy="857250"/>
          </a:xfrm>
        </p:spPr>
        <p:txBody>
          <a:bodyPr/>
          <a:lstStyle/>
          <a:p>
            <a:r>
              <a:rPr lang="en-US" dirty="0" smtClean="0"/>
              <a:t>Loop versus Function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21</a:t>
            </a:fld>
            <a:endParaRPr lang="en-US" dirty="0"/>
          </a:p>
        </p:txBody>
      </p:sp>
      <p:sp>
        <p:nvSpPr>
          <p:cNvPr id="4" name="Content Placeholder 3"/>
          <p:cNvSpPr>
            <a:spLocks noGrp="1"/>
          </p:cNvSpPr>
          <p:nvPr>
            <p:ph sz="half" idx="1"/>
          </p:nvPr>
        </p:nvSpPr>
        <p:spPr>
          <a:xfrm>
            <a:off x="457200" y="742013"/>
            <a:ext cx="4005264" cy="3887137"/>
          </a:xfrm>
        </p:spPr>
        <p:txBody>
          <a:bodyPr/>
          <a:lstStyle/>
          <a:p>
            <a:r>
              <a:rPr lang="en-US" b="1" dirty="0" smtClean="0"/>
              <a:t>Loop Vectorization</a:t>
            </a:r>
            <a:br>
              <a:rPr lang="en-US" b="1" dirty="0" smtClean="0"/>
            </a:br>
            <a:r>
              <a:rPr lang="en-US" b="1" dirty="0" smtClean="0"/>
              <a:t>via Function </a:t>
            </a:r>
            <a:r>
              <a:rPr lang="en-US" b="1" dirty="0" err="1" smtClean="0"/>
              <a:t>Vectorizer</a:t>
            </a:r>
            <a:endParaRPr lang="en-US" b="1" dirty="0" smtClean="0"/>
          </a:p>
          <a:p>
            <a:pPr marL="342900" indent="-342900">
              <a:buFont typeface="Arial" panose="020B0604020202020204" pitchFamily="34" charset="0"/>
              <a:buChar char="•"/>
            </a:pPr>
            <a:r>
              <a:rPr lang="en-US" dirty="0" smtClean="0"/>
              <a:t>Outline loop body into a function</a:t>
            </a:r>
          </a:p>
          <a:p>
            <a:pPr marL="342900" indent="-342900">
              <a:buFont typeface="Arial" panose="020B0604020202020204" pitchFamily="34" charset="0"/>
              <a:buChar char="•"/>
            </a:pPr>
            <a:r>
              <a:rPr lang="en-US" dirty="0" err="1" smtClean="0"/>
              <a:t>Vectorize</a:t>
            </a:r>
            <a:endParaRPr lang="en-US" dirty="0" smtClean="0"/>
          </a:p>
          <a:p>
            <a:pPr marL="342900" indent="-342900">
              <a:buFont typeface="Arial" panose="020B0604020202020204" pitchFamily="34" charset="0"/>
              <a:buChar char="•"/>
            </a:pPr>
            <a:r>
              <a:rPr lang="en-US" dirty="0" smtClean="0"/>
              <a:t>Inline it back</a:t>
            </a:r>
          </a:p>
          <a:p>
            <a:endParaRPr lang="en-US" dirty="0"/>
          </a:p>
          <a:p>
            <a:r>
              <a:rPr lang="en-US" sz="2000" dirty="0" smtClean="0"/>
              <a:t>High overhead even when we know a loop needs to be </a:t>
            </a:r>
            <a:r>
              <a:rPr lang="en-US" sz="2000" dirty="0" err="1" smtClean="0"/>
              <a:t>vectorized</a:t>
            </a:r>
            <a:r>
              <a:rPr lang="en-US" sz="2000" dirty="0" smtClean="0"/>
              <a:t>. Even more so for auto-</a:t>
            </a:r>
            <a:r>
              <a:rPr lang="en-US" sz="2000" dirty="0" err="1" smtClean="0"/>
              <a:t>vec</a:t>
            </a:r>
            <a:r>
              <a:rPr lang="en-US" sz="2000" dirty="0" smtClean="0"/>
              <a:t>.</a:t>
            </a:r>
          </a:p>
        </p:txBody>
      </p:sp>
      <p:sp>
        <p:nvSpPr>
          <p:cNvPr id="5" name="Content Placeholder 4"/>
          <p:cNvSpPr>
            <a:spLocks noGrp="1"/>
          </p:cNvSpPr>
          <p:nvPr>
            <p:ph sz="half" idx="13"/>
          </p:nvPr>
        </p:nvSpPr>
        <p:spPr>
          <a:xfrm>
            <a:off x="4678363" y="742013"/>
            <a:ext cx="4005264" cy="3887137"/>
          </a:xfrm>
        </p:spPr>
        <p:txBody>
          <a:bodyPr/>
          <a:lstStyle/>
          <a:p>
            <a:r>
              <a:rPr lang="en-US" b="1" dirty="0" smtClean="0"/>
              <a:t>Function Vectorization</a:t>
            </a:r>
            <a:br>
              <a:rPr lang="en-US" b="1" dirty="0" smtClean="0"/>
            </a:br>
            <a:r>
              <a:rPr lang="en-US" b="1" dirty="0" smtClean="0"/>
              <a:t>via Loop </a:t>
            </a:r>
            <a:r>
              <a:rPr lang="en-US" b="1" dirty="0" err="1" smtClean="0"/>
              <a:t>Vectorizer</a:t>
            </a:r>
            <a:endParaRPr lang="en-US" b="1" dirty="0" smtClean="0"/>
          </a:p>
          <a:p>
            <a:pPr marL="342900" indent="-342900">
              <a:buFont typeface="Arial" panose="020B0604020202020204" pitchFamily="34" charset="0"/>
              <a:buChar char="•"/>
            </a:pPr>
            <a:r>
              <a:rPr lang="en-US" dirty="0" smtClean="0"/>
              <a:t>Create loop around function body + fix call interface</a:t>
            </a:r>
          </a:p>
          <a:p>
            <a:pPr marL="342900" indent="-342900">
              <a:buFont typeface="Arial" panose="020B0604020202020204" pitchFamily="34" charset="0"/>
              <a:buChar char="•"/>
            </a:pPr>
            <a:r>
              <a:rPr lang="en-US" dirty="0" err="1" smtClean="0"/>
              <a:t>Vectorize</a:t>
            </a:r>
            <a:endParaRPr lang="en-US" dirty="0" smtClean="0"/>
          </a:p>
          <a:p>
            <a:endParaRPr lang="en-US" dirty="0"/>
          </a:p>
          <a:p>
            <a:r>
              <a:rPr lang="en-US" dirty="0" smtClean="0"/>
              <a:t>Low overhead esp. when we know a function needs to be </a:t>
            </a:r>
            <a:r>
              <a:rPr lang="en-US" dirty="0" err="1" smtClean="0"/>
              <a:t>vectorized</a:t>
            </a:r>
            <a:r>
              <a:rPr lang="en-US" dirty="0" smtClean="0"/>
              <a:t>.</a:t>
            </a:r>
            <a:endParaRPr lang="en-US" dirty="0"/>
          </a:p>
        </p:txBody>
      </p:sp>
      <p:sp>
        <p:nvSpPr>
          <p:cNvPr id="6" name="Up Arrow 5"/>
          <p:cNvSpPr/>
          <p:nvPr/>
        </p:nvSpPr>
        <p:spPr>
          <a:xfrm>
            <a:off x="6342548" y="2892467"/>
            <a:ext cx="676893" cy="427512"/>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Up Arrow 6"/>
          <p:cNvSpPr/>
          <p:nvPr/>
        </p:nvSpPr>
        <p:spPr>
          <a:xfrm>
            <a:off x="2121385" y="3237533"/>
            <a:ext cx="676893" cy="427512"/>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961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42900" indent="-342900">
              <a:buFont typeface="Arial" panose="020B0604020202020204" pitchFamily="34" charset="0"/>
              <a:buChar char="•"/>
            </a:pPr>
            <a:r>
              <a:rPr lang="en-US" dirty="0" smtClean="0"/>
              <a:t>Typical auto-vectorization is ---- </a:t>
            </a:r>
            <a:r>
              <a:rPr lang="en-US" dirty="0" err="1" smtClean="0"/>
              <a:t>vectorize</a:t>
            </a:r>
            <a:r>
              <a:rPr lang="en-US" dirty="0" smtClean="0"/>
              <a:t> when planets align.</a:t>
            </a:r>
          </a:p>
          <a:p>
            <a:pPr marL="568325" lvl="1" indent="-342900">
              <a:buFont typeface="Arial" panose="020B0604020202020204" pitchFamily="34" charset="0"/>
              <a:buChar char="•"/>
            </a:pPr>
            <a:r>
              <a:rPr lang="en-US" dirty="0" smtClean="0"/>
              <a:t>One bad thing </a:t>
            </a:r>
            <a:r>
              <a:rPr lang="en-US" dirty="0" smtClean="0">
                <a:sym typeface="Wingdings" panose="05000000000000000000" pitchFamily="2" charset="2"/>
              </a:rPr>
              <a:t> do not </a:t>
            </a:r>
            <a:r>
              <a:rPr lang="en-US" dirty="0" err="1" smtClean="0">
                <a:sym typeface="Wingdings" panose="05000000000000000000" pitchFamily="2" charset="2"/>
              </a:rPr>
              <a:t>vectorize</a:t>
            </a:r>
            <a:endParaRPr lang="en-US" dirty="0">
              <a:sym typeface="Wingdings" panose="05000000000000000000" pitchFamily="2" charset="2"/>
            </a:endParaRPr>
          </a:p>
          <a:p>
            <a:pPr marL="342900" indent="-342900">
              <a:buFont typeface="Arial" panose="020B0604020202020204" pitchFamily="34" charset="0"/>
              <a:buChar char="•"/>
            </a:pPr>
            <a:r>
              <a:rPr lang="en-US" dirty="0" smtClean="0">
                <a:sym typeface="Wingdings" panose="05000000000000000000" pitchFamily="2" charset="2"/>
              </a:rPr>
              <a:t>Operating principle for Explicit Vectorization is the converse.</a:t>
            </a:r>
          </a:p>
          <a:p>
            <a:pPr marL="568325" lvl="1" indent="-342900">
              <a:buFont typeface="Arial" panose="020B0604020202020204" pitchFamily="34" charset="0"/>
              <a:buChar char="•"/>
            </a:pPr>
            <a:r>
              <a:rPr lang="en-US" dirty="0" err="1" smtClean="0">
                <a:sym typeface="Wingdings" panose="05000000000000000000" pitchFamily="2" charset="2"/>
              </a:rPr>
              <a:t>Vectorize</a:t>
            </a:r>
            <a:r>
              <a:rPr lang="en-US" dirty="0" smtClean="0">
                <a:sym typeface="Wingdings" panose="05000000000000000000" pitchFamily="2" charset="2"/>
              </a:rPr>
              <a:t>  unless a good justification why scalar is better exists: enclosed in </a:t>
            </a:r>
            <a:r>
              <a:rPr lang="en-US" dirty="0" smtClean="0">
                <a:latin typeface="Courier New" panose="02070309020205020404" pitchFamily="49" charset="0"/>
                <a:cs typeface="Courier New" panose="02070309020205020404" pitchFamily="49" charset="0"/>
                <a:sym typeface="Wingdings" panose="05000000000000000000" pitchFamily="2" charset="2"/>
              </a:rPr>
              <a:t>ordered </a:t>
            </a:r>
            <a:r>
              <a:rPr lang="en-US" dirty="0" err="1" smtClean="0">
                <a:latin typeface="Courier New" panose="02070309020205020404" pitchFamily="49" charset="0"/>
                <a:cs typeface="Courier New" panose="02070309020205020404" pitchFamily="49" charset="0"/>
                <a:sym typeface="Wingdings" panose="05000000000000000000" pitchFamily="2" charset="2"/>
              </a:rPr>
              <a:t>simd</a:t>
            </a:r>
            <a:r>
              <a:rPr lang="en-US" dirty="0" smtClean="0">
                <a:sym typeface="Wingdings" panose="05000000000000000000" pitchFamily="2" charset="2"/>
              </a:rPr>
              <a:t> block, function call w/o vector function mapping, best emulation sequence is scalar code, etc.</a:t>
            </a:r>
          </a:p>
          <a:p>
            <a:pPr marL="568325" lvl="1" indent="-342900">
              <a:buFont typeface="Arial" panose="020B0604020202020204" pitchFamily="34" charset="0"/>
              <a:buChar char="•"/>
            </a:pPr>
            <a:r>
              <a:rPr lang="en-US" dirty="0" smtClean="0">
                <a:sym typeface="Wingdings" panose="05000000000000000000" pitchFamily="2" charset="2"/>
              </a:rPr>
              <a:t>Serialization w/o good justification is considered lack of robustness.</a:t>
            </a:r>
            <a:endParaRPr lang="en-US" dirty="0">
              <a:sym typeface="Wingdings" panose="05000000000000000000" pitchFamily="2" charset="2"/>
            </a:endParaRPr>
          </a:p>
          <a:p>
            <a:pPr marL="342900" indent="-342900">
              <a:buFont typeface="Arial" panose="020B0604020202020204" pitchFamily="34" charset="0"/>
              <a:buChar char="•"/>
            </a:pPr>
            <a:r>
              <a:rPr lang="en-US" dirty="0" smtClean="0">
                <a:sym typeface="Wingdings" panose="05000000000000000000" pitchFamily="2" charset="2"/>
              </a:rPr>
              <a:t>Both should be implemented in the same framework.</a:t>
            </a:r>
          </a:p>
          <a:p>
            <a:pPr marL="568325" lvl="1" indent="-342900">
              <a:buFont typeface="Arial" panose="020B0604020202020204" pitchFamily="34" charset="0"/>
              <a:buChar char="•"/>
            </a:pPr>
            <a:r>
              <a:rPr lang="en-US" dirty="0" smtClean="0">
                <a:sym typeface="Wingdings" panose="05000000000000000000" pitchFamily="2" charset="2"/>
              </a:rPr>
              <a:t>Explicit vectorization helps auto-</a:t>
            </a:r>
            <a:r>
              <a:rPr lang="en-US" dirty="0" err="1" smtClean="0">
                <a:sym typeface="Wingdings" panose="05000000000000000000" pitchFamily="2" charset="2"/>
              </a:rPr>
              <a:t>vectorizer</a:t>
            </a:r>
            <a:r>
              <a:rPr lang="en-US" dirty="0" smtClean="0">
                <a:sym typeface="Wingdings" panose="05000000000000000000" pitchFamily="2" charset="2"/>
              </a:rPr>
              <a:t> more robust</a:t>
            </a:r>
          </a:p>
          <a:p>
            <a:pPr marL="568325" lvl="1" indent="-342900">
              <a:buFont typeface="Arial" panose="020B0604020202020204" pitchFamily="34" charset="0"/>
              <a:buChar char="•"/>
            </a:pPr>
            <a:r>
              <a:rPr lang="en-US" dirty="0" smtClean="0">
                <a:sym typeface="Wingdings" panose="05000000000000000000" pitchFamily="2" charset="2"/>
              </a:rPr>
              <a:t>Auto-vectorization helps explicit </a:t>
            </a:r>
            <a:r>
              <a:rPr lang="en-US" dirty="0" err="1" smtClean="0">
                <a:sym typeface="Wingdings" panose="05000000000000000000" pitchFamily="2" charset="2"/>
              </a:rPr>
              <a:t>vectorizer</a:t>
            </a:r>
            <a:r>
              <a:rPr lang="en-US" dirty="0" smtClean="0">
                <a:sym typeface="Wingdings" panose="05000000000000000000" pitchFamily="2" charset="2"/>
              </a:rPr>
              <a:t> work better w/o optional tuning clauses.</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22</a:t>
            </a:fld>
            <a:endParaRPr lang="en-US" dirty="0"/>
          </a:p>
        </p:txBody>
      </p:sp>
      <p:sp>
        <p:nvSpPr>
          <p:cNvPr id="2" name="Title 1"/>
          <p:cNvSpPr>
            <a:spLocks noGrp="1"/>
          </p:cNvSpPr>
          <p:nvPr>
            <p:ph type="title"/>
          </p:nvPr>
        </p:nvSpPr>
        <p:spPr/>
        <p:txBody>
          <a:bodyPr/>
          <a:lstStyle/>
          <a:p>
            <a:r>
              <a:rPr lang="en-US" dirty="0" smtClean="0"/>
              <a:t>Auto- versus Explicit- </a:t>
            </a:r>
            <a:r>
              <a:rPr lang="en-US" dirty="0" err="1"/>
              <a:t>V</a:t>
            </a:r>
            <a:r>
              <a:rPr lang="en-US" dirty="0" err="1" smtClean="0"/>
              <a:t>ectoriztion</a:t>
            </a:r>
            <a:endParaRPr lang="en-US" dirty="0"/>
          </a:p>
        </p:txBody>
      </p:sp>
    </p:spTree>
    <p:extLst>
      <p:ext uri="{BB962C8B-B14F-4D97-AF65-F5344CB8AC3E}">
        <p14:creationId xmlns:p14="http://schemas.microsoft.com/office/powerpoint/2010/main" val="365930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42900" indent="-342900">
              <a:buFont typeface="Arial" panose="020B0604020202020204" pitchFamily="34" charset="0"/>
              <a:buChar char="•"/>
            </a:pPr>
            <a:r>
              <a:rPr lang="en-US" dirty="0" smtClean="0"/>
              <a:t>Explicit vectorization</a:t>
            </a:r>
          </a:p>
          <a:p>
            <a:pPr marL="568325" lvl="1" indent="-342900">
              <a:buFont typeface="Arial" panose="020B0604020202020204" pitchFamily="34" charset="0"/>
              <a:buChar char="•"/>
            </a:pPr>
            <a:r>
              <a:rPr lang="en-US" dirty="0" smtClean="0"/>
              <a:t>could use more compile time and code size, esp. in static compilation (user opted-in)</a:t>
            </a:r>
          </a:p>
          <a:p>
            <a:pPr marL="568325" lvl="1" indent="-342900">
              <a:buFont typeface="Arial" panose="020B0604020202020204" pitchFamily="34" charset="0"/>
              <a:buChar char="•"/>
            </a:pPr>
            <a:r>
              <a:rPr lang="en-US" dirty="0" smtClean="0"/>
              <a:t>Can proactively transform IR (instructed to </a:t>
            </a:r>
            <a:r>
              <a:rPr lang="en-US" dirty="0" err="1" smtClean="0"/>
              <a:t>vectorize</a:t>
            </a:r>
            <a:r>
              <a:rPr lang="en-US" dirty="0" smtClean="0"/>
              <a:t>)</a:t>
            </a:r>
          </a:p>
          <a:p>
            <a:pPr lvl="1" indent="0">
              <a:buNone/>
            </a:pPr>
            <a:endParaRPr lang="en-US" dirty="0" smtClean="0"/>
          </a:p>
          <a:p>
            <a:pPr marL="342900" indent="-342900">
              <a:buFont typeface="Arial" panose="020B0604020202020204" pitchFamily="34" charset="0"/>
              <a:buChar char="•"/>
            </a:pPr>
            <a:r>
              <a:rPr lang="en-US" dirty="0" smtClean="0"/>
              <a:t>Auto vectorization</a:t>
            </a:r>
          </a:p>
          <a:p>
            <a:pPr marL="568325" lvl="1" indent="-342900">
              <a:buFont typeface="Arial" panose="020B0604020202020204" pitchFamily="34" charset="0"/>
              <a:buChar char="•"/>
            </a:pPr>
            <a:r>
              <a:rPr lang="en-US" dirty="0" smtClean="0"/>
              <a:t>Shouldn’t spend a lot of compile time just to decide whether </a:t>
            </a:r>
            <a:r>
              <a:rPr lang="en-US" dirty="0" err="1" smtClean="0"/>
              <a:t>xform</a:t>
            </a:r>
            <a:r>
              <a:rPr lang="en-US" dirty="0" smtClean="0"/>
              <a:t> should kick-in or not (subject to stricter time/size ROI than opt-in)</a:t>
            </a:r>
          </a:p>
          <a:p>
            <a:pPr marL="568325" lvl="1" indent="-342900">
              <a:buFont typeface="Arial" panose="020B0604020202020204" pitchFamily="34" charset="0"/>
              <a:buChar char="•"/>
            </a:pPr>
            <a:r>
              <a:rPr lang="en-US" dirty="0" smtClean="0"/>
              <a:t>Shouldn’t start to modify IR until estimated gain is known.</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23</a:t>
            </a:fld>
            <a:endParaRPr lang="en-US" dirty="0"/>
          </a:p>
        </p:txBody>
      </p:sp>
      <p:sp>
        <p:nvSpPr>
          <p:cNvPr id="2" name="Title 1"/>
          <p:cNvSpPr>
            <a:spLocks noGrp="1"/>
          </p:cNvSpPr>
          <p:nvPr>
            <p:ph type="title"/>
          </p:nvPr>
        </p:nvSpPr>
        <p:spPr/>
        <p:txBody>
          <a:bodyPr/>
          <a:lstStyle/>
          <a:p>
            <a:r>
              <a:rPr lang="en-US" dirty="0" smtClean="0"/>
              <a:t>Auto- versus Explicit- </a:t>
            </a:r>
            <a:r>
              <a:rPr lang="en-US" dirty="0" err="1" smtClean="0"/>
              <a:t>Vectoriztion</a:t>
            </a:r>
            <a:r>
              <a:rPr lang="en-US" dirty="0" smtClean="0"/>
              <a:t> (</a:t>
            </a:r>
            <a:r>
              <a:rPr lang="en-US" dirty="0" err="1" smtClean="0"/>
              <a:t>cont</a:t>
            </a:r>
            <a:r>
              <a:rPr lang="en-US" dirty="0" smtClean="0"/>
              <a:t>)</a:t>
            </a:r>
            <a:endParaRPr lang="en-US" dirty="0"/>
          </a:p>
        </p:txBody>
      </p:sp>
      <p:sp>
        <p:nvSpPr>
          <p:cNvPr id="4" name="Up Arrow 3"/>
          <p:cNvSpPr/>
          <p:nvPr/>
        </p:nvSpPr>
        <p:spPr>
          <a:xfrm>
            <a:off x="3823855" y="3437472"/>
            <a:ext cx="534390" cy="320634"/>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227628" y="3832863"/>
            <a:ext cx="5224507" cy="646331"/>
          </a:xfrm>
          <a:prstGeom prst="rect">
            <a:avLst/>
          </a:prstGeom>
          <a:noFill/>
        </p:spPr>
        <p:txBody>
          <a:bodyPr wrap="none" rtlCol="0">
            <a:spAutoFit/>
          </a:bodyPr>
          <a:lstStyle/>
          <a:p>
            <a:r>
              <a:rPr lang="en-US" dirty="0" smtClean="0">
                <a:solidFill>
                  <a:schemeClr val="tx2"/>
                </a:solidFill>
                <a:cs typeface="Neo Sans Intel"/>
              </a:rPr>
              <a:t>This is where </a:t>
            </a:r>
            <a:r>
              <a:rPr lang="en-US" dirty="0" err="1" smtClean="0">
                <a:solidFill>
                  <a:schemeClr val="tx2"/>
                </a:solidFill>
                <a:cs typeface="Neo Sans Intel"/>
              </a:rPr>
              <a:t>OpenCL</a:t>
            </a:r>
            <a:r>
              <a:rPr lang="en-US" dirty="0" smtClean="0">
                <a:solidFill>
                  <a:schemeClr val="tx2"/>
                </a:solidFill>
                <a:cs typeface="Neo Sans Intel"/>
              </a:rPr>
              <a:t> </a:t>
            </a:r>
            <a:r>
              <a:rPr lang="en-US" dirty="0" err="1" smtClean="0">
                <a:solidFill>
                  <a:schemeClr val="tx2"/>
                </a:solidFill>
                <a:cs typeface="Neo Sans Intel"/>
              </a:rPr>
              <a:t>vectorizer</a:t>
            </a:r>
            <a:r>
              <a:rPr lang="en-US" dirty="0" smtClean="0">
                <a:solidFill>
                  <a:schemeClr val="tx2"/>
                </a:solidFill>
                <a:cs typeface="Neo Sans Intel"/>
              </a:rPr>
              <a:t> (that we know)</a:t>
            </a:r>
            <a:br>
              <a:rPr lang="en-US" dirty="0" smtClean="0">
                <a:solidFill>
                  <a:schemeClr val="tx2"/>
                </a:solidFill>
                <a:cs typeface="Neo Sans Intel"/>
              </a:rPr>
            </a:br>
            <a:r>
              <a:rPr lang="en-US" dirty="0" smtClean="0">
                <a:solidFill>
                  <a:schemeClr val="tx2"/>
                </a:solidFill>
                <a:cs typeface="Neo Sans Intel"/>
              </a:rPr>
              <a:t>and</a:t>
            </a:r>
            <a:r>
              <a:rPr lang="en-US" dirty="0">
                <a:solidFill>
                  <a:schemeClr val="tx2"/>
                </a:solidFill>
                <a:cs typeface="Neo Sans Intel"/>
              </a:rPr>
              <a:t> </a:t>
            </a:r>
            <a:r>
              <a:rPr lang="en-US" smtClean="0">
                <a:solidFill>
                  <a:schemeClr val="tx2"/>
                </a:solidFill>
                <a:cs typeface="Neo Sans Intel"/>
              </a:rPr>
              <a:t>WfV </a:t>
            </a:r>
            <a:r>
              <a:rPr lang="en-US" dirty="0" smtClean="0">
                <a:solidFill>
                  <a:schemeClr val="tx2"/>
                </a:solidFill>
                <a:cs typeface="Neo Sans Intel"/>
              </a:rPr>
              <a:t>aren’t nice about.</a:t>
            </a:r>
          </a:p>
        </p:txBody>
      </p:sp>
    </p:spTree>
    <p:extLst>
      <p:ext uri="{BB962C8B-B14F-4D97-AF65-F5344CB8AC3E}">
        <p14:creationId xmlns:p14="http://schemas.microsoft.com/office/powerpoint/2010/main" val="244428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that can support</a:t>
            </a:r>
          </a:p>
          <a:p>
            <a:pPr marL="568325" lvl="1" indent="-342900">
              <a:buFont typeface="Arial" panose="020B0604020202020204" pitchFamily="34" charset="0"/>
              <a:buChar char="•"/>
            </a:pPr>
            <a:r>
              <a:rPr lang="en-US" dirty="0" smtClean="0"/>
              <a:t>Innermost loop auto- and </a:t>
            </a:r>
            <a:r>
              <a:rPr lang="en-US" dirty="0" err="1" smtClean="0"/>
              <a:t>explcit</a:t>
            </a:r>
            <a:r>
              <a:rPr lang="en-US" dirty="0" smtClean="0"/>
              <a:t>-vectorization</a:t>
            </a:r>
            <a:endParaRPr lang="en-US" dirty="0"/>
          </a:p>
          <a:p>
            <a:pPr marL="568325" lvl="1" indent="-342900">
              <a:buFont typeface="Arial" panose="020B0604020202020204" pitchFamily="34" charset="0"/>
              <a:buChar char="•"/>
            </a:pPr>
            <a:r>
              <a:rPr lang="en-US" dirty="0" smtClean="0"/>
              <a:t>Outer </a:t>
            </a:r>
            <a:r>
              <a:rPr lang="en-US" dirty="0"/>
              <a:t>loop auto- and </a:t>
            </a:r>
            <a:r>
              <a:rPr lang="en-US" dirty="0" err="1"/>
              <a:t>explcit</a:t>
            </a:r>
            <a:r>
              <a:rPr lang="en-US" dirty="0"/>
              <a:t>-vectorization</a:t>
            </a:r>
          </a:p>
          <a:p>
            <a:pPr marL="568325" lvl="1" indent="-342900">
              <a:buFont typeface="Arial" panose="020B0604020202020204" pitchFamily="34" charset="0"/>
              <a:buChar char="•"/>
            </a:pPr>
            <a:r>
              <a:rPr lang="en-US" dirty="0" smtClean="0"/>
              <a:t>Function vectorization</a:t>
            </a:r>
          </a:p>
          <a:p>
            <a:pPr marL="568325" lvl="1" indent="-342900">
              <a:buFont typeface="Arial" panose="020B0604020202020204" pitchFamily="34" charset="0"/>
              <a:buChar char="•"/>
            </a:pPr>
            <a:r>
              <a:rPr lang="en-US" dirty="0" smtClean="0"/>
              <a:t>SLP-awareness</a:t>
            </a:r>
          </a:p>
        </p:txBody>
      </p:sp>
      <p:sp>
        <p:nvSpPr>
          <p:cNvPr id="3" name="Slide Number Placeholder 2"/>
          <p:cNvSpPr>
            <a:spLocks noGrp="1"/>
          </p:cNvSpPr>
          <p:nvPr>
            <p:ph type="sldNum" sz="quarter" idx="12"/>
          </p:nvPr>
        </p:nvSpPr>
        <p:spPr/>
        <p:txBody>
          <a:bodyPr/>
          <a:lstStyle/>
          <a:p>
            <a:fld id="{EE2556C5-CE8C-6547-B838-EA80C61A4AF7}" type="slidenum">
              <a:rPr lang="en-US" smtClean="0"/>
              <a:pPr/>
              <a:t>24</a:t>
            </a:fld>
            <a:endParaRPr lang="en-US" dirty="0"/>
          </a:p>
        </p:txBody>
      </p:sp>
      <p:sp>
        <p:nvSpPr>
          <p:cNvPr id="4" name="Title 3"/>
          <p:cNvSpPr>
            <a:spLocks noGrp="1"/>
          </p:cNvSpPr>
          <p:nvPr>
            <p:ph type="title"/>
          </p:nvPr>
        </p:nvSpPr>
        <p:spPr/>
        <p:txBody>
          <a:bodyPr/>
          <a:lstStyle/>
          <a:p>
            <a:r>
              <a:rPr lang="en-US" dirty="0" smtClean="0"/>
              <a:t>It’s Feasible to Build One Loop </a:t>
            </a:r>
            <a:r>
              <a:rPr lang="en-US" dirty="0" err="1" smtClean="0"/>
              <a:t>Vectorizer</a:t>
            </a:r>
            <a:endParaRPr lang="en-US" dirty="0"/>
          </a:p>
        </p:txBody>
      </p:sp>
    </p:spTree>
    <p:extLst>
      <p:ext uri="{BB962C8B-B14F-4D97-AF65-F5344CB8AC3E}">
        <p14:creationId xmlns:p14="http://schemas.microsoft.com/office/powerpoint/2010/main" val="3154521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25</a:t>
            </a:fld>
            <a:endParaRPr lang="en-US" dirty="0"/>
          </a:p>
        </p:txBody>
      </p:sp>
      <p:sp>
        <p:nvSpPr>
          <p:cNvPr id="4" name="Title 3"/>
          <p:cNvSpPr>
            <a:spLocks noGrp="1"/>
          </p:cNvSpPr>
          <p:nvPr>
            <p:ph type="title"/>
          </p:nvPr>
        </p:nvSpPr>
        <p:spPr>
          <a:xfrm>
            <a:off x="2627971" y="2277330"/>
            <a:ext cx="4794105" cy="508801"/>
          </a:xfrm>
        </p:spPr>
        <p:txBody>
          <a:bodyPr/>
          <a:lstStyle/>
          <a:p>
            <a:r>
              <a:rPr lang="en-US" dirty="0" smtClean="0"/>
              <a:t>Execution Plan</a:t>
            </a:r>
            <a:endParaRPr lang="en-US" dirty="0"/>
          </a:p>
        </p:txBody>
      </p:sp>
    </p:spTree>
    <p:extLst>
      <p:ext uri="{BB962C8B-B14F-4D97-AF65-F5344CB8AC3E}">
        <p14:creationId xmlns:p14="http://schemas.microsoft.com/office/powerpoint/2010/main" val="27960883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smtClean="0"/>
              <a:t>Clang Front End to parse directives and create IR</a:t>
            </a:r>
          </a:p>
          <a:p>
            <a:pPr marL="568325" lvl="1" indent="-342900">
              <a:buFont typeface="Arial" panose="020B0604020202020204" pitchFamily="34" charset="0"/>
              <a:buChar char="•"/>
            </a:pPr>
            <a:r>
              <a:rPr lang="en-US" dirty="0" smtClean="0"/>
              <a:t>Please attend Xinmin Tian’s talk at the 3</a:t>
            </a:r>
            <a:r>
              <a:rPr lang="en-US" baseline="30000" dirty="0" smtClean="0"/>
              <a:t>rd</a:t>
            </a:r>
            <a:r>
              <a:rPr lang="en-US" dirty="0" smtClean="0"/>
              <a:t> </a:t>
            </a:r>
            <a:r>
              <a:rPr lang="en-US" dirty="0"/>
              <a:t>LLVM-HPC Workshop at SC’16 (Nov 14</a:t>
            </a:r>
            <a:r>
              <a:rPr lang="en-US" baseline="30000" dirty="0"/>
              <a:t>th</a:t>
            </a:r>
            <a:r>
              <a:rPr lang="en-US" dirty="0" smtClean="0"/>
              <a:t>) </a:t>
            </a:r>
            <a:r>
              <a:rPr lang="en-US" u="sng" dirty="0">
                <a:hlinkClick r:id="rId2"/>
              </a:rPr>
              <a:t>https://llvm-hpc3-workshop.github.io/</a:t>
            </a:r>
            <a:endParaRPr lang="en-US" dirty="0" smtClean="0"/>
          </a:p>
          <a:p>
            <a:pPr marL="342900" indent="-342900">
              <a:buFont typeface="Arial" panose="020B0604020202020204" pitchFamily="34" charset="0"/>
              <a:buChar char="•"/>
            </a:pPr>
            <a:r>
              <a:rPr lang="en-US" dirty="0" smtClean="0"/>
              <a:t>Convert Function Vectorization to Loop-Vectorization</a:t>
            </a:r>
          </a:p>
          <a:p>
            <a:pPr marL="568325" lvl="1" indent="-342900">
              <a:buFont typeface="Arial" panose="020B0604020202020204" pitchFamily="34" charset="0"/>
              <a:buChar char="•"/>
            </a:pPr>
            <a:r>
              <a:rPr lang="en-US" u="sng" dirty="0" smtClean="0">
                <a:hlinkClick r:id="rId3"/>
              </a:rPr>
              <a:t>https</a:t>
            </a:r>
            <a:r>
              <a:rPr lang="en-US" u="sng" dirty="0">
                <a:hlinkClick r:id="rId3"/>
              </a:rPr>
              <a:t>://</a:t>
            </a:r>
            <a:r>
              <a:rPr lang="en-US" u="sng" dirty="0" smtClean="0">
                <a:hlinkClick r:id="rId3"/>
              </a:rPr>
              <a:t>reviews.llvm.org/D22792</a:t>
            </a:r>
            <a:endParaRPr lang="en-US" u="sng" dirty="0" smtClean="0"/>
          </a:p>
          <a:p>
            <a:pPr marL="342900" indent="-342900">
              <a:buFont typeface="Arial" panose="020B0604020202020204" pitchFamily="34" charset="0"/>
              <a:buChar char="•"/>
            </a:pPr>
            <a:r>
              <a:rPr lang="en-US" dirty="0" smtClean="0"/>
              <a:t>Outer Loop Vectorization Support</a:t>
            </a:r>
          </a:p>
          <a:p>
            <a:pPr marL="568325" lvl="1" indent="-342900">
              <a:buFont typeface="Arial" panose="020B0604020202020204" pitchFamily="34" charset="0"/>
              <a:buChar char="•"/>
            </a:pPr>
            <a:r>
              <a:rPr lang="en-US" dirty="0"/>
              <a:t>RFC: </a:t>
            </a:r>
            <a:r>
              <a:rPr lang="en-US" dirty="0">
                <a:hlinkClick r:id="rId4"/>
              </a:rPr>
              <a:t>http://</a:t>
            </a:r>
            <a:r>
              <a:rPr lang="en-US" dirty="0" smtClean="0">
                <a:hlinkClick r:id="rId4"/>
              </a:rPr>
              <a:t>lists.llvm.org/pipermail/llvm-dev/2016-September/105057.html</a:t>
            </a:r>
            <a:endParaRPr lang="en-US" dirty="0" smtClean="0"/>
          </a:p>
          <a:p>
            <a:pPr marL="342900" indent="-342900">
              <a:buFont typeface="Arial" panose="020B0604020202020204" pitchFamily="34" charset="0"/>
              <a:buChar char="•"/>
            </a:pPr>
            <a:r>
              <a:rPr lang="en-US" dirty="0" smtClean="0"/>
              <a:t>Vectorization Plan</a:t>
            </a:r>
          </a:p>
          <a:p>
            <a:pPr marL="342900" indent="-342900">
              <a:buFont typeface="Arial" panose="020B0604020202020204" pitchFamily="34" charset="0"/>
              <a:buChar char="•"/>
            </a:pPr>
            <a:r>
              <a:rPr lang="en-US" dirty="0" smtClean="0"/>
              <a:t>Robust handling of uniform/linear/private/reduction, etc.</a:t>
            </a:r>
          </a:p>
          <a:p>
            <a:pPr marL="568325" lvl="1" indent="-342900">
              <a:buFont typeface="Arial" panose="020B0604020202020204" pitchFamily="34" charset="0"/>
              <a:buChar char="•"/>
            </a:pPr>
            <a:r>
              <a:rPr lang="en-US" dirty="0" smtClean="0"/>
              <a:t>Make sure upstream transformation won’t lose them or leave them inconsistent</a:t>
            </a:r>
          </a:p>
          <a:p>
            <a:pPr marL="568325" lvl="1" indent="-342900">
              <a:buFont typeface="Arial" panose="020B0604020202020204" pitchFamily="34" charset="0"/>
              <a:buChar char="•"/>
            </a:pPr>
            <a:r>
              <a:rPr lang="en-US" dirty="0" smtClean="0"/>
              <a:t>POD (plain old data) and non-POD types</a:t>
            </a:r>
          </a:p>
          <a:p>
            <a:pPr marL="568325" lvl="1" indent="-342900">
              <a:buFont typeface="Arial" panose="020B0604020202020204" pitchFamily="34" charset="0"/>
              <a:buChar char="•"/>
            </a:pPr>
            <a:r>
              <a:rPr lang="en-US" dirty="0" smtClean="0"/>
              <a:t>User-defined reduction is a big challenge</a:t>
            </a:r>
          </a:p>
        </p:txBody>
      </p:sp>
      <p:sp>
        <p:nvSpPr>
          <p:cNvPr id="3" name="Slide Number Placeholder 2"/>
          <p:cNvSpPr>
            <a:spLocks noGrp="1"/>
          </p:cNvSpPr>
          <p:nvPr>
            <p:ph type="sldNum" sz="quarter" idx="12"/>
          </p:nvPr>
        </p:nvSpPr>
        <p:spPr/>
        <p:txBody>
          <a:bodyPr/>
          <a:lstStyle/>
          <a:p>
            <a:fld id="{EE2556C5-CE8C-6547-B838-EA80C61A4AF7}" type="slidenum">
              <a:rPr lang="en-US" smtClean="0"/>
              <a:pPr/>
              <a:t>26</a:t>
            </a:fld>
            <a:endParaRPr lang="en-US" dirty="0"/>
          </a:p>
        </p:txBody>
      </p:sp>
      <p:sp>
        <p:nvSpPr>
          <p:cNvPr id="4" name="Title 3"/>
          <p:cNvSpPr>
            <a:spLocks noGrp="1"/>
          </p:cNvSpPr>
          <p:nvPr>
            <p:ph type="title"/>
          </p:nvPr>
        </p:nvSpPr>
        <p:spPr/>
        <p:txBody>
          <a:bodyPr/>
          <a:lstStyle/>
          <a:p>
            <a:r>
              <a:rPr lang="en-US" dirty="0" smtClean="0"/>
              <a:t>Major Milestones towards OpenMP4.5</a:t>
            </a:r>
            <a:endParaRPr lang="en-US" dirty="0"/>
          </a:p>
        </p:txBody>
      </p:sp>
    </p:spTree>
    <p:extLst>
      <p:ext uri="{BB962C8B-B14F-4D97-AF65-F5344CB8AC3E}">
        <p14:creationId xmlns:p14="http://schemas.microsoft.com/office/powerpoint/2010/main" val="416249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5" y="1040657"/>
            <a:ext cx="8688385" cy="3696277"/>
          </a:xfrm>
        </p:spPr>
        <p:txBody>
          <a:bodyPr/>
          <a:lstStyle/>
          <a:p>
            <a:pPr marL="457200" indent="-457200">
              <a:buFont typeface="+mj-lt"/>
              <a:buAutoNum type="arabicPeriod"/>
            </a:pPr>
            <a:r>
              <a:rPr lang="en-US" sz="2000" dirty="0" smtClean="0"/>
              <a:t>Basic Block abstraction, Instruction abstraction</a:t>
            </a:r>
          </a:p>
          <a:p>
            <a:pPr marL="568325" lvl="1" indent="-342900"/>
            <a:r>
              <a:rPr lang="en-US" sz="1600" dirty="0" smtClean="0"/>
              <a:t>Need to massage inner loop control flow before deciding to </a:t>
            </a:r>
            <a:r>
              <a:rPr lang="en-US" sz="1600" dirty="0" err="1" smtClean="0"/>
              <a:t>vectorize</a:t>
            </a:r>
            <a:endParaRPr lang="en-US" sz="1600" dirty="0" smtClean="0"/>
          </a:p>
          <a:p>
            <a:pPr marL="457200" indent="-457200">
              <a:buFont typeface="+mj-lt"/>
              <a:buAutoNum type="arabicPeriod"/>
            </a:pPr>
            <a:r>
              <a:rPr lang="en-US" sz="2000" dirty="0" err="1" smtClean="0"/>
              <a:t>Uniformilty</a:t>
            </a:r>
            <a:r>
              <a:rPr lang="en-US" sz="2000" dirty="0" smtClean="0"/>
              <a:t>/Linearity/</a:t>
            </a:r>
            <a:r>
              <a:rPr lang="en-US" sz="2000" dirty="0" err="1" smtClean="0"/>
              <a:t>Privateness</a:t>
            </a:r>
            <a:r>
              <a:rPr lang="en-US" sz="2000" dirty="0" smtClean="0"/>
              <a:t> analysis</a:t>
            </a:r>
          </a:p>
          <a:p>
            <a:pPr marL="568325" lvl="1" indent="-342900"/>
            <a:r>
              <a:rPr lang="en-US" sz="1600" dirty="0" smtClean="0"/>
              <a:t>A loop-invariant value is uniform; Converse holds for innermost loops, but not for outer loops, in general.</a:t>
            </a:r>
          </a:p>
          <a:p>
            <a:pPr marL="457200" indent="-457200">
              <a:buFont typeface="+mj-lt"/>
              <a:buAutoNum type="arabicPeriod"/>
            </a:pPr>
            <a:r>
              <a:rPr lang="en-US" sz="2000" dirty="0"/>
              <a:t>Actual massaging of inner loop control flow</a:t>
            </a:r>
          </a:p>
          <a:p>
            <a:pPr marL="457200" indent="-457200">
              <a:buFont typeface="+mj-lt"/>
              <a:buAutoNum type="arabicPeriod"/>
            </a:pPr>
            <a:r>
              <a:rPr lang="en-US" sz="2000" dirty="0" smtClean="0"/>
              <a:t>Robust predication/masking that works on massaged inner loop</a:t>
            </a:r>
          </a:p>
          <a:p>
            <a:pPr marL="457200" indent="-457200">
              <a:buFont typeface="+mj-lt"/>
              <a:buAutoNum type="arabicPeriod"/>
            </a:pPr>
            <a:r>
              <a:rPr lang="en-US" sz="2000" dirty="0" smtClean="0"/>
              <a:t>Facility to compare inner loop vectorization cost model and outer loop vectorization cost model</a:t>
            </a:r>
          </a:p>
          <a:p>
            <a:pPr marL="457200" indent="-457200">
              <a:buFont typeface="+mj-lt"/>
              <a:buAutoNum type="arabicPeriod"/>
            </a:pPr>
            <a:r>
              <a:rPr lang="en-US" sz="2000" dirty="0" smtClean="0"/>
              <a:t>Abstract Vectorization Plan is a good place to store them</a:t>
            </a:r>
          </a:p>
          <a:p>
            <a:pPr marL="457200" indent="-457200">
              <a:buFont typeface="+mj-lt"/>
              <a:buAutoNum type="arabicPeriod"/>
            </a:pPr>
            <a:r>
              <a:rPr lang="en-US" sz="2000" dirty="0"/>
              <a:t>Non-POD (arrays, </a:t>
            </a:r>
            <a:r>
              <a:rPr lang="en-US" sz="2000" dirty="0" err="1"/>
              <a:t>structs</a:t>
            </a:r>
            <a:r>
              <a:rPr lang="en-US" sz="2000" dirty="0"/>
              <a:t>) privatization is must-have in explicit vectorization</a:t>
            </a:r>
            <a:r>
              <a:rPr lang="en-US" sz="2000" dirty="0" smtClean="0"/>
              <a:t>.</a:t>
            </a:r>
            <a:endParaRPr lang="en-US" sz="2000"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27</a:t>
            </a:fld>
            <a:endParaRPr lang="en-US" dirty="0"/>
          </a:p>
        </p:txBody>
      </p:sp>
      <p:sp>
        <p:nvSpPr>
          <p:cNvPr id="4" name="Title 3"/>
          <p:cNvSpPr>
            <a:spLocks noGrp="1"/>
          </p:cNvSpPr>
          <p:nvPr>
            <p:ph type="title"/>
          </p:nvPr>
        </p:nvSpPr>
        <p:spPr/>
        <p:txBody>
          <a:bodyPr/>
          <a:lstStyle/>
          <a:p>
            <a:r>
              <a:rPr lang="en-US" dirty="0" smtClean="0"/>
              <a:t>Major Building Blocks Needed</a:t>
            </a:r>
            <a:br>
              <a:rPr lang="en-US" dirty="0" smtClean="0"/>
            </a:br>
            <a:r>
              <a:rPr lang="en-US" dirty="0" smtClean="0"/>
              <a:t>for Outer-Loop Vectorization</a:t>
            </a:r>
            <a:endParaRPr lang="en-US" dirty="0"/>
          </a:p>
        </p:txBody>
      </p:sp>
    </p:spTree>
    <p:extLst>
      <p:ext uri="{BB962C8B-B14F-4D97-AF65-F5344CB8AC3E}">
        <p14:creationId xmlns:p14="http://schemas.microsoft.com/office/powerpoint/2010/main" val="11609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Our plan is a gradual</a:t>
            </a:r>
            <a:r>
              <a:rPr lang="en-US" dirty="0"/>
              <a:t>, incremental development to best leverage the efforts already invested, and actively ongoing, in the existing innermost Loop </a:t>
            </a:r>
            <a:r>
              <a:rPr lang="en-US" dirty="0" err="1" smtClean="0"/>
              <a:t>Vectorizer</a:t>
            </a:r>
            <a:r>
              <a:rPr lang="en-US" dirty="0" smtClean="0"/>
              <a:t>.</a:t>
            </a:r>
            <a:endParaRPr lang="en-US" dirty="0"/>
          </a:p>
          <a:p>
            <a:endParaRPr lang="en-US" dirty="0" smtClean="0"/>
          </a:p>
          <a:p>
            <a:pPr marL="457200" indent="-457200">
              <a:buFont typeface="+mj-lt"/>
              <a:buAutoNum type="arabicPeriod"/>
            </a:pPr>
            <a:r>
              <a:rPr lang="en-US" dirty="0" smtClean="0"/>
              <a:t>Introduce Vectorization Plan (NFC patch).</a:t>
            </a:r>
            <a:r>
              <a:rPr lang="en-US" dirty="0"/>
              <a:t/>
            </a:r>
            <a:br>
              <a:rPr lang="en-US" dirty="0"/>
            </a:br>
            <a:r>
              <a:rPr lang="en-US" dirty="0" err="1" smtClean="0"/>
              <a:t>VPlan</a:t>
            </a:r>
            <a:r>
              <a:rPr lang="en-US" dirty="0" smtClean="0"/>
              <a:t> models current decisions and transformations.</a:t>
            </a:r>
          </a:p>
          <a:p>
            <a:pPr marL="457200" indent="-457200">
              <a:buFont typeface="+mj-lt"/>
              <a:buAutoNum type="arabicPeriod"/>
            </a:pPr>
            <a:r>
              <a:rPr lang="en-US" dirty="0" smtClean="0"/>
              <a:t>Let </a:t>
            </a:r>
            <a:r>
              <a:rPr lang="en-US" dirty="0" err="1" smtClean="0"/>
              <a:t>LoopVectorize</a:t>
            </a:r>
            <a:r>
              <a:rPr lang="en-US" dirty="0" smtClean="0"/>
              <a:t> retain uniform control flow.</a:t>
            </a:r>
            <a:br>
              <a:rPr lang="en-US" dirty="0" smtClean="0"/>
            </a:br>
            <a:r>
              <a:rPr lang="en-US" dirty="0" smtClean="0"/>
              <a:t>Less masking/blending can lead to better </a:t>
            </a:r>
            <a:r>
              <a:rPr lang="en-US" dirty="0" err="1" smtClean="0"/>
              <a:t>perf</a:t>
            </a:r>
            <a:r>
              <a:rPr lang="en-US" dirty="0" smtClean="0"/>
              <a:t>.</a:t>
            </a:r>
          </a:p>
          <a:p>
            <a:pPr marL="457200" indent="-457200">
              <a:buFont typeface="+mj-lt"/>
              <a:buAutoNum type="arabicPeriod"/>
            </a:pPr>
            <a:r>
              <a:rPr lang="en-US" dirty="0" err="1" smtClean="0"/>
              <a:t>Vectorize</a:t>
            </a:r>
            <a:r>
              <a:rPr lang="en-US" dirty="0" smtClean="0"/>
              <a:t> Outer Loop if Inner Loop has uniform control flow.</a:t>
            </a:r>
          </a:p>
          <a:p>
            <a:pPr marL="457200" indent="-457200">
              <a:buFont typeface="+mj-lt"/>
              <a:buAutoNum type="arabicPeriod"/>
            </a:pPr>
            <a:r>
              <a:rPr lang="en-US" dirty="0" err="1"/>
              <a:t>Vectorize</a:t>
            </a:r>
            <a:r>
              <a:rPr lang="en-US" dirty="0"/>
              <a:t> Outer </a:t>
            </a:r>
            <a:r>
              <a:rPr lang="en-US" dirty="0" smtClean="0"/>
              <a:t>Loop with Inner Loop control flow massaging.</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28</a:t>
            </a:fld>
            <a:endParaRPr lang="en-US" dirty="0"/>
          </a:p>
        </p:txBody>
      </p:sp>
      <p:sp>
        <p:nvSpPr>
          <p:cNvPr id="4" name="Title 3"/>
          <p:cNvSpPr>
            <a:spLocks noGrp="1"/>
          </p:cNvSpPr>
          <p:nvPr>
            <p:ph type="title"/>
          </p:nvPr>
        </p:nvSpPr>
        <p:spPr/>
        <p:txBody>
          <a:bodyPr/>
          <a:lstStyle/>
          <a:p>
            <a:r>
              <a:rPr lang="en-US" dirty="0" smtClean="0"/>
              <a:t>Steps to Apply to </a:t>
            </a:r>
            <a:r>
              <a:rPr lang="en-US" dirty="0" err="1" smtClean="0"/>
              <a:t>LoopVectorize</a:t>
            </a:r>
            <a:endParaRPr lang="en-US" dirty="0"/>
          </a:p>
        </p:txBody>
      </p:sp>
    </p:spTree>
    <p:extLst>
      <p:ext uri="{BB962C8B-B14F-4D97-AF65-F5344CB8AC3E}">
        <p14:creationId xmlns:p14="http://schemas.microsoft.com/office/powerpoint/2010/main" val="36796317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smtClean="0"/>
              <a:t>1</a:t>
            </a:r>
            <a:r>
              <a:rPr lang="en-US" baseline="30000" dirty="0" smtClean="0"/>
              <a:t>st</a:t>
            </a:r>
            <a:r>
              <a:rPr lang="en-US" dirty="0" smtClean="0"/>
              <a:t> patch designed to be an NFC</a:t>
            </a:r>
          </a:p>
          <a:p>
            <a:pPr marL="342900" indent="-342900">
              <a:buFont typeface="Arial" panose="020B0604020202020204" pitchFamily="34" charset="0"/>
              <a:buChar char="•"/>
            </a:pPr>
            <a:r>
              <a:rPr lang="en-US" dirty="0" smtClean="0"/>
              <a:t>Migrate from the current flow of</a:t>
            </a:r>
            <a:br>
              <a:rPr lang="en-US" dirty="0" smtClean="0"/>
            </a:br>
            <a:r>
              <a:rPr lang="en-US" dirty="0" smtClean="0"/>
              <a:t>		</a:t>
            </a:r>
            <a:r>
              <a:rPr lang="en-US" i="1" dirty="0" smtClean="0"/>
              <a:t>Legal </a:t>
            </a:r>
            <a:r>
              <a:rPr lang="en-US" i="1" dirty="0" smtClean="0">
                <a:sym typeface="Wingdings" panose="05000000000000000000" pitchFamily="2" charset="2"/>
              </a:rPr>
              <a:t> Cost  Transform</a:t>
            </a:r>
            <a:br>
              <a:rPr lang="en-US" i="1" dirty="0" smtClean="0">
                <a:sym typeface="Wingdings" panose="05000000000000000000" pitchFamily="2" charset="2"/>
              </a:rPr>
            </a:br>
            <a:r>
              <a:rPr lang="en-US" dirty="0" smtClean="0">
                <a:sym typeface="Wingdings" panose="05000000000000000000" pitchFamily="2" charset="2"/>
              </a:rPr>
              <a:t>where Cost tries to predict what Transform will do, and both are confined to a single fixed candidate assumed to be branch-free,</a:t>
            </a:r>
            <a:r>
              <a:rPr lang="en-US" i="1" dirty="0" smtClean="0">
                <a:sym typeface="Wingdings" panose="05000000000000000000" pitchFamily="2" charset="2"/>
              </a:rPr>
              <a:t/>
            </a:r>
            <a:br>
              <a:rPr lang="en-US" i="1" dirty="0" smtClean="0">
                <a:sym typeface="Wingdings" panose="05000000000000000000" pitchFamily="2" charset="2"/>
              </a:rPr>
            </a:br>
            <a:r>
              <a:rPr lang="en-US" dirty="0" smtClean="0">
                <a:sym typeface="Wingdings" panose="05000000000000000000" pitchFamily="2" charset="2"/>
              </a:rPr>
              <a:t>to a flow of</a:t>
            </a:r>
            <a:br>
              <a:rPr lang="en-US" dirty="0" smtClean="0">
                <a:sym typeface="Wingdings" panose="05000000000000000000" pitchFamily="2" charset="2"/>
              </a:rPr>
            </a:br>
            <a:r>
              <a:rPr lang="en-US" dirty="0" smtClean="0">
                <a:sym typeface="Wingdings" panose="05000000000000000000" pitchFamily="2" charset="2"/>
              </a:rPr>
              <a:t>		</a:t>
            </a:r>
            <a:r>
              <a:rPr lang="en-US" i="1" dirty="0" smtClean="0">
                <a:sym typeface="Wingdings" panose="05000000000000000000" pitchFamily="2" charset="2"/>
              </a:rPr>
              <a:t>Legal  Plan(s)  Cost  Transform</a:t>
            </a:r>
            <a:r>
              <a:rPr lang="en-US" i="1" dirty="0">
                <a:sym typeface="Wingdings" panose="05000000000000000000" pitchFamily="2" charset="2"/>
              </a:rPr>
              <a:t/>
            </a:r>
            <a:br>
              <a:rPr lang="en-US" i="1" dirty="0">
                <a:sym typeface="Wingdings" panose="05000000000000000000" pitchFamily="2" charset="2"/>
              </a:rPr>
            </a:br>
            <a:r>
              <a:rPr lang="en-US" dirty="0" smtClean="0">
                <a:sym typeface="Wingdings" panose="05000000000000000000" pitchFamily="2" charset="2"/>
              </a:rPr>
              <a:t>where a </a:t>
            </a:r>
            <a:r>
              <a:rPr lang="en-US" i="1" dirty="0" smtClean="0">
                <a:sym typeface="Wingdings" panose="05000000000000000000" pitchFamily="2" charset="2"/>
              </a:rPr>
              <a:t>Plan</a:t>
            </a:r>
            <a:r>
              <a:rPr lang="en-US" dirty="0" smtClean="0">
                <a:sym typeface="Wingdings" panose="05000000000000000000" pitchFamily="2" charset="2"/>
              </a:rPr>
              <a:t> provides both </a:t>
            </a:r>
            <a:r>
              <a:rPr lang="en-US" i="1" dirty="0" smtClean="0">
                <a:sym typeface="Wingdings" panose="05000000000000000000" pitchFamily="2" charset="2"/>
              </a:rPr>
              <a:t>Cost</a:t>
            </a:r>
            <a:r>
              <a:rPr lang="en-US" dirty="0" smtClean="0">
                <a:sym typeface="Wingdings" panose="05000000000000000000" pitchFamily="2" charset="2"/>
              </a:rPr>
              <a:t> and </a:t>
            </a:r>
            <a:r>
              <a:rPr lang="en-US" i="1" dirty="0" smtClean="0">
                <a:sym typeface="Wingdings" panose="05000000000000000000" pitchFamily="2" charset="2"/>
              </a:rPr>
              <a:t>Transform</a:t>
            </a:r>
            <a:r>
              <a:rPr lang="en-US" dirty="0" smtClean="0">
                <a:sym typeface="Wingdings" panose="05000000000000000000" pitchFamily="2" charset="2"/>
              </a:rPr>
              <a:t> for the resulting vector loop</a:t>
            </a:r>
          </a:p>
          <a:p>
            <a:pPr marL="342900" indent="-342900">
              <a:buFont typeface="Arial" panose="020B0604020202020204" pitchFamily="34" charset="0"/>
              <a:buChar char="•"/>
            </a:pPr>
            <a:r>
              <a:rPr lang="en-US" dirty="0" smtClean="0">
                <a:sym typeface="Wingdings" panose="05000000000000000000" pitchFamily="2" charset="2"/>
              </a:rPr>
              <a:t>Evaluate compile-time and memory overheads, early pruning and other potential optimizations and clean-ups</a:t>
            </a:r>
          </a:p>
        </p:txBody>
      </p:sp>
      <p:sp>
        <p:nvSpPr>
          <p:cNvPr id="3" name="Slide Number Placeholder 2"/>
          <p:cNvSpPr>
            <a:spLocks noGrp="1"/>
          </p:cNvSpPr>
          <p:nvPr>
            <p:ph type="sldNum" sz="quarter" idx="12"/>
          </p:nvPr>
        </p:nvSpPr>
        <p:spPr/>
        <p:txBody>
          <a:bodyPr/>
          <a:lstStyle/>
          <a:p>
            <a:fld id="{EE2556C5-CE8C-6547-B838-EA80C61A4AF7}" type="slidenum">
              <a:rPr lang="en-US" smtClean="0"/>
              <a:pPr/>
              <a:t>29</a:t>
            </a:fld>
            <a:endParaRPr lang="en-US" dirty="0"/>
          </a:p>
        </p:txBody>
      </p:sp>
      <p:sp>
        <p:nvSpPr>
          <p:cNvPr id="4" name="Title 3"/>
          <p:cNvSpPr>
            <a:spLocks noGrp="1"/>
          </p:cNvSpPr>
          <p:nvPr>
            <p:ph type="title"/>
          </p:nvPr>
        </p:nvSpPr>
        <p:spPr/>
        <p:txBody>
          <a:bodyPr/>
          <a:lstStyle/>
          <a:p>
            <a:r>
              <a:rPr lang="en-US" dirty="0" smtClean="0"/>
              <a:t>Step 1: </a:t>
            </a:r>
            <a:r>
              <a:rPr lang="en-US" dirty="0"/>
              <a:t>Introduce the Vectorization </a:t>
            </a:r>
            <a:r>
              <a:rPr lang="en-US" dirty="0" smtClean="0"/>
              <a:t>Plan	</a:t>
            </a:r>
            <a:endParaRPr lang="en-US" dirty="0"/>
          </a:p>
        </p:txBody>
      </p:sp>
    </p:spTree>
    <p:extLst>
      <p:ext uri="{BB962C8B-B14F-4D97-AF65-F5344CB8AC3E}">
        <p14:creationId xmlns:p14="http://schemas.microsoft.com/office/powerpoint/2010/main" val="3880917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r>
              <a:rPr lang="en-US" dirty="0" smtClean="0"/>
              <a:t>Optimization Notice</a:t>
            </a:r>
          </a:p>
        </p:txBody>
      </p:sp>
      <p:graphicFrame>
        <p:nvGraphicFramePr>
          <p:cNvPr id="6" name="Table 5"/>
          <p:cNvGraphicFramePr>
            <a:graphicFrameLocks noGrp="1"/>
          </p:cNvGraphicFramePr>
          <p:nvPr>
            <p:extLst/>
          </p:nvPr>
        </p:nvGraphicFramePr>
        <p:xfrm>
          <a:off x="457201" y="1200151"/>
          <a:ext cx="8251826" cy="2413812"/>
        </p:xfrm>
        <a:graphic>
          <a:graphicData uri="http://schemas.openxmlformats.org/drawingml/2006/table">
            <a:tbl>
              <a:tblPr/>
              <a:tblGrid>
                <a:gridCol w="8251826"/>
              </a:tblGrid>
              <a:tr h="3620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mn-lt"/>
                          <a:ea typeface="MS PGothic" pitchFamily="34" charset="-128"/>
                        </a:rPr>
                        <a:t>Optimization Notice</a:t>
                      </a: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20517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ea typeface="MS PGothic" pitchFamily="34" charset="-128"/>
                        </a:rPr>
                        <a:t>Intel</a:t>
                      </a:r>
                      <a:r>
                        <a:rPr kumimoji="0" lang="en-US" altLang="en-US" sz="1400" b="0" i="0" u="none" strike="noStrike" cap="none" normalizeH="0" baseline="0" dirty="0" smtClean="0">
                          <a:ln>
                            <a:noFill/>
                          </a:ln>
                          <a:solidFill>
                            <a:srgbClr val="000000"/>
                          </a:solidFill>
                          <a:effectLst/>
                          <a:latin typeface="+mn-lt"/>
                          <a:ea typeface="MS PGothic" pitchFamily="34" charset="-128"/>
                        </a:rPr>
                        <a:t>’</a:t>
                      </a:r>
                      <a:r>
                        <a:rPr kumimoji="0" lang="en-US" sz="1400" b="0" i="0" u="none" strike="noStrike" cap="none" normalizeH="0" baseline="0" dirty="0" smtClean="0">
                          <a:ln>
                            <a:noFill/>
                          </a:ln>
                          <a:solidFill>
                            <a:srgbClr val="000000"/>
                          </a:solidFill>
                          <a:effectLst/>
                          <a:latin typeface="+mn-lt"/>
                          <a:ea typeface="MS PGothic" pitchFamily="34" charset="-128"/>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n-lt"/>
                          <a:ea typeface="MS PGothic" pitchFamily="34" charset="-128"/>
                        </a:rPr>
                        <a:t>Notice revision #20110804</a:t>
                      </a: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Tree>
    <p:extLst>
      <p:ext uri="{BB962C8B-B14F-4D97-AF65-F5344CB8AC3E}">
        <p14:creationId xmlns:p14="http://schemas.microsoft.com/office/powerpoint/2010/main" val="3443586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smtClean="0"/>
              <a:t>Current innermost Loop </a:t>
            </a:r>
            <a:r>
              <a:rPr lang="en-US" dirty="0" err="1" smtClean="0"/>
              <a:t>Vectorizer</a:t>
            </a:r>
            <a:r>
              <a:rPr lang="en-US" dirty="0" smtClean="0"/>
              <a:t> if-converts all branches inside </a:t>
            </a:r>
            <a:r>
              <a:rPr lang="en-US" dirty="0" err="1" smtClean="0"/>
              <a:t>vectorized</a:t>
            </a:r>
            <a:r>
              <a:rPr lang="en-US" dirty="0" smtClean="0"/>
              <a:t> loop, inherently assuming resulting vector loop will be branch-free</a:t>
            </a:r>
          </a:p>
          <a:p>
            <a:pPr marL="342900" indent="-342900">
              <a:buFont typeface="Arial" panose="020B0604020202020204" pitchFamily="34" charset="0"/>
              <a:buChar char="•"/>
            </a:pPr>
            <a:r>
              <a:rPr lang="en-US" dirty="0" smtClean="0"/>
              <a:t>When </a:t>
            </a:r>
            <a:r>
              <a:rPr lang="en-US" dirty="0" err="1" smtClean="0"/>
              <a:t>vectorizing</a:t>
            </a:r>
            <a:r>
              <a:rPr lang="en-US" dirty="0" smtClean="0"/>
              <a:t> an outer-loop, resulting vector loop will necessarily contain branches – those that control internal loops</a:t>
            </a:r>
          </a:p>
          <a:p>
            <a:pPr marL="342900" indent="-342900">
              <a:buFont typeface="Arial" panose="020B0604020202020204" pitchFamily="34" charset="0"/>
              <a:buChar char="•"/>
            </a:pPr>
            <a:r>
              <a:rPr lang="en-US" dirty="0" smtClean="0"/>
              <a:t>This step teaches the innermost Loop </a:t>
            </a:r>
            <a:r>
              <a:rPr lang="en-US" dirty="0" err="1" smtClean="0"/>
              <a:t>Vectorizer</a:t>
            </a:r>
            <a:r>
              <a:rPr lang="en-US" dirty="0" smtClean="0"/>
              <a:t> to handle uniform branches inside its vector loop</a:t>
            </a:r>
          </a:p>
          <a:p>
            <a:pPr marL="342900" indent="-342900">
              <a:buFont typeface="Arial" panose="020B0604020202020204" pitchFamily="34" charset="0"/>
              <a:buChar char="•"/>
            </a:pPr>
            <a:r>
              <a:rPr lang="en-US" dirty="0" smtClean="0"/>
              <a:t>Evaluate the impact of the optimization, enabled under a flag</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30</a:t>
            </a:fld>
            <a:endParaRPr lang="en-US" dirty="0"/>
          </a:p>
        </p:txBody>
      </p:sp>
      <p:sp>
        <p:nvSpPr>
          <p:cNvPr id="4" name="Title 3"/>
          <p:cNvSpPr>
            <a:spLocks noGrp="1"/>
          </p:cNvSpPr>
          <p:nvPr>
            <p:ph type="title"/>
          </p:nvPr>
        </p:nvSpPr>
        <p:spPr/>
        <p:txBody>
          <a:bodyPr/>
          <a:lstStyle/>
          <a:p>
            <a:r>
              <a:rPr lang="en-US" dirty="0" smtClean="0"/>
              <a:t>Step 2: Retain Uniform Control-Flow </a:t>
            </a:r>
            <a:endParaRPr lang="en-US" dirty="0"/>
          </a:p>
        </p:txBody>
      </p:sp>
    </p:spTree>
    <p:extLst>
      <p:ext uri="{BB962C8B-B14F-4D97-AF65-F5344CB8AC3E}">
        <p14:creationId xmlns:p14="http://schemas.microsoft.com/office/powerpoint/2010/main" val="37967751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5" y="1159407"/>
            <a:ext cx="8688385" cy="3696277"/>
          </a:xfrm>
        </p:spPr>
        <p:txBody>
          <a:bodyPr/>
          <a:lstStyle/>
          <a:p>
            <a:pPr marL="342900" lvl="1" indent="-342900">
              <a:spcBef>
                <a:spcPts val="600"/>
              </a:spcBef>
              <a:buFont typeface="Arial" panose="020B0604020202020204" pitchFamily="34" charset="0"/>
              <a:buChar char="•"/>
            </a:pPr>
            <a:r>
              <a:rPr lang="en-US" sz="2200" dirty="0">
                <a:solidFill>
                  <a:srgbClr val="0071C5"/>
                </a:solidFill>
              </a:rPr>
              <a:t>Extend the innermost Loop </a:t>
            </a:r>
            <a:r>
              <a:rPr lang="en-US" sz="2200" dirty="0" err="1">
                <a:solidFill>
                  <a:srgbClr val="0071C5"/>
                </a:solidFill>
              </a:rPr>
              <a:t>Vectorizer</a:t>
            </a:r>
            <a:r>
              <a:rPr lang="en-US" sz="2200" dirty="0">
                <a:solidFill>
                  <a:srgbClr val="0071C5"/>
                </a:solidFill>
              </a:rPr>
              <a:t> to handle outer loops, by transforming nested divergent loops into uniform loops; selection of best candidate loop to </a:t>
            </a:r>
            <a:r>
              <a:rPr lang="en-US" sz="2200" dirty="0" err="1">
                <a:solidFill>
                  <a:srgbClr val="0071C5"/>
                </a:solidFill>
              </a:rPr>
              <a:t>vectorize</a:t>
            </a:r>
            <a:r>
              <a:rPr lang="en-US" sz="2200" dirty="0">
                <a:solidFill>
                  <a:srgbClr val="0071C5"/>
                </a:solidFill>
              </a:rPr>
              <a:t> facilitated by Vectorization Plan</a:t>
            </a:r>
          </a:p>
          <a:p>
            <a:pPr marL="342900" indent="-342900">
              <a:buFont typeface="Arial" panose="020B0604020202020204" pitchFamily="34" charset="0"/>
              <a:buChar char="•"/>
            </a:pPr>
            <a:r>
              <a:rPr lang="en-US" dirty="0" smtClean="0"/>
              <a:t>At-first driven by directives; later guided by cost model</a:t>
            </a:r>
          </a:p>
          <a:p>
            <a:pPr marL="342900" indent="-342900">
              <a:buFont typeface="Arial" panose="020B0604020202020204" pitchFamily="34" charset="0"/>
              <a:buChar char="•"/>
            </a:pPr>
            <a:r>
              <a:rPr lang="en-US" dirty="0" smtClean="0"/>
              <a:t>At-first handle simple cases, e.g., being </a:t>
            </a:r>
            <a:r>
              <a:rPr lang="en-US" dirty="0" err="1" smtClean="0"/>
              <a:t>vectorized</a:t>
            </a:r>
            <a:r>
              <a:rPr lang="en-US" dirty="0" smtClean="0"/>
              <a:t> by GCC;</a:t>
            </a:r>
            <a:br>
              <a:rPr lang="en-US" dirty="0" smtClean="0"/>
            </a:br>
            <a:r>
              <a:rPr lang="en-US" dirty="0" smtClean="0"/>
              <a:t>later extended to support , e.g., </a:t>
            </a:r>
            <a:r>
              <a:rPr lang="en-US" dirty="0" err="1" smtClean="0"/>
              <a:t>OpenMP</a:t>
            </a:r>
            <a:r>
              <a:rPr lang="en-US" dirty="0" smtClean="0"/>
              <a:t> 4.x patterns</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31</a:t>
            </a:fld>
            <a:endParaRPr lang="en-US" dirty="0"/>
          </a:p>
        </p:txBody>
      </p:sp>
      <p:sp>
        <p:nvSpPr>
          <p:cNvPr id="4" name="Title 3"/>
          <p:cNvSpPr>
            <a:spLocks noGrp="1"/>
          </p:cNvSpPr>
          <p:nvPr>
            <p:ph type="title"/>
          </p:nvPr>
        </p:nvSpPr>
        <p:spPr/>
        <p:txBody>
          <a:bodyPr/>
          <a:lstStyle/>
          <a:p>
            <a:r>
              <a:rPr lang="en-US" dirty="0" smtClean="0"/>
              <a:t>Steps 3 and 4: </a:t>
            </a:r>
            <a:r>
              <a:rPr lang="en-US" dirty="0"/>
              <a:t>Extend </a:t>
            </a:r>
            <a:r>
              <a:rPr lang="en-US" dirty="0" smtClean="0"/>
              <a:t>LV </a:t>
            </a:r>
            <a:r>
              <a:rPr lang="en-US" dirty="0"/>
              <a:t>to </a:t>
            </a:r>
            <a:r>
              <a:rPr lang="en-US" dirty="0" smtClean="0"/>
              <a:t>handle</a:t>
            </a:r>
            <a:br>
              <a:rPr lang="en-US" dirty="0" smtClean="0"/>
            </a:br>
            <a:r>
              <a:rPr lang="en-US" dirty="0" smtClean="0"/>
              <a:t>Outer Loops</a:t>
            </a:r>
            <a:endParaRPr lang="en-US" dirty="0"/>
          </a:p>
        </p:txBody>
      </p:sp>
    </p:spTree>
    <p:extLst>
      <p:ext uri="{BB962C8B-B14F-4D97-AF65-F5344CB8AC3E}">
        <p14:creationId xmlns:p14="http://schemas.microsoft.com/office/powerpoint/2010/main" val="2600133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sz="2400" dirty="0" smtClean="0"/>
              <a:t>Presented multi-year </a:t>
            </a:r>
            <a:r>
              <a:rPr lang="en-US" sz="2400" dirty="0" err="1" smtClean="0"/>
              <a:t>vectorizer</a:t>
            </a:r>
            <a:r>
              <a:rPr lang="en-US" sz="2400" dirty="0" smtClean="0"/>
              <a:t> enhancement goals towards Outer Loop Vectorization and beyond</a:t>
            </a:r>
          </a:p>
          <a:p>
            <a:pPr marL="342900" indent="-342900">
              <a:buFont typeface="Arial" panose="020B0604020202020204" pitchFamily="34" charset="0"/>
              <a:buChar char="•"/>
            </a:pPr>
            <a:r>
              <a:rPr lang="en-US" sz="2400" dirty="0" err="1" smtClean="0"/>
              <a:t>Jaxutaposed</a:t>
            </a:r>
            <a:r>
              <a:rPr lang="en-US" sz="2400" dirty="0" smtClean="0"/>
              <a:t> various vectorization approaches</a:t>
            </a:r>
          </a:p>
          <a:p>
            <a:pPr marL="342900" indent="-342900">
              <a:buFont typeface="Arial" panose="020B0604020202020204" pitchFamily="34" charset="0"/>
              <a:buChar char="•"/>
            </a:pPr>
            <a:r>
              <a:rPr lang="en-US" sz="2400" dirty="0" smtClean="0"/>
              <a:t>Incremental development on existing </a:t>
            </a:r>
            <a:r>
              <a:rPr lang="en-US" sz="2400" dirty="0" err="1" smtClean="0"/>
              <a:t>LoopVectorize</a:t>
            </a:r>
            <a:r>
              <a:rPr lang="en-US" sz="2400" dirty="0" smtClean="0"/>
              <a:t> to leverage past and ongoing efforts</a:t>
            </a:r>
          </a:p>
          <a:p>
            <a:pPr marL="342900" indent="-342900">
              <a:buFont typeface="Arial" panose="020B0604020202020204" pitchFamily="34" charset="0"/>
              <a:buChar char="•"/>
            </a:pPr>
            <a:r>
              <a:rPr lang="en-US" sz="2400" b="1" dirty="0" smtClean="0"/>
              <a:t>One</a:t>
            </a:r>
            <a:r>
              <a:rPr lang="en-US" sz="2400" dirty="0" smtClean="0"/>
              <a:t> </a:t>
            </a:r>
            <a:r>
              <a:rPr lang="en-US" sz="2400" dirty="0" err="1" smtClean="0"/>
              <a:t>vectorizer</a:t>
            </a:r>
            <a:r>
              <a:rPr lang="en-US" sz="2400" dirty="0" smtClean="0"/>
              <a:t> for OpenMP4.5 SIMD functionality and outer loop auto-vectorization (and more)</a:t>
            </a:r>
          </a:p>
          <a:p>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32</a:t>
            </a:fld>
            <a:endParaRPr lang="en-US" dirty="0"/>
          </a:p>
        </p:txBody>
      </p:sp>
      <p:sp>
        <p:nvSpPr>
          <p:cNvPr id="4" name="Title 3"/>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3391471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Participate in the discussion, design, development, code review, experiments, bug fixing, etc.</a:t>
            </a:r>
          </a:p>
          <a:p>
            <a:endParaRPr lang="en-US" dirty="0"/>
          </a:p>
          <a:p>
            <a:r>
              <a:rPr lang="en-US" dirty="0" smtClean="0"/>
              <a:t>Project has a lot of work for many people to collaborate. We’d like to have coordinated development to minimize/eliminate redundancy and maximize productivity.</a:t>
            </a:r>
          </a:p>
          <a:p>
            <a:endParaRPr lang="en-US" dirty="0"/>
          </a:p>
          <a:p>
            <a:r>
              <a:rPr lang="en-US" dirty="0" smtClean="0"/>
              <a:t>Contact us if you are interested in working on this.</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33</a:t>
            </a:fld>
            <a:endParaRPr lang="en-US" dirty="0"/>
          </a:p>
        </p:txBody>
      </p:sp>
      <p:sp>
        <p:nvSpPr>
          <p:cNvPr id="4" name="Title 3"/>
          <p:cNvSpPr>
            <a:spLocks noGrp="1"/>
          </p:cNvSpPr>
          <p:nvPr>
            <p:ph type="title"/>
          </p:nvPr>
        </p:nvSpPr>
        <p:spPr/>
        <p:txBody>
          <a:bodyPr/>
          <a:lstStyle/>
          <a:p>
            <a:r>
              <a:rPr lang="en-US" dirty="0" smtClean="0"/>
              <a:t>Call To Action</a:t>
            </a:r>
            <a:endParaRPr lang="en-US" dirty="0"/>
          </a:p>
        </p:txBody>
      </p:sp>
    </p:spTree>
    <p:extLst>
      <p:ext uri="{BB962C8B-B14F-4D97-AF65-F5344CB8AC3E}">
        <p14:creationId xmlns:p14="http://schemas.microsoft.com/office/powerpoint/2010/main" val="17011617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smtClean="0"/>
              <a:t>We plan to teach LLVM to </a:t>
            </a:r>
            <a:r>
              <a:rPr lang="en-US" dirty="0" err="1" smtClean="0"/>
              <a:t>vectorize</a:t>
            </a:r>
            <a:r>
              <a:rPr lang="en-US" dirty="0" smtClean="0"/>
              <a:t> Outer-loops</a:t>
            </a:r>
          </a:p>
          <a:p>
            <a:pPr marL="682625" lvl="1" indent="-457200">
              <a:buFont typeface="+mj-lt"/>
              <a:buAutoNum type="alphaLcPeriod"/>
            </a:pPr>
            <a:r>
              <a:rPr lang="en-US" dirty="0" smtClean="0"/>
              <a:t>Explicitly via OpenMP4.5 and also automatically.</a:t>
            </a:r>
          </a:p>
          <a:p>
            <a:pPr marL="682625" lvl="1" indent="-457200">
              <a:buFont typeface="+mj-lt"/>
              <a:buAutoNum type="alphaLcPeriod"/>
            </a:pPr>
            <a:r>
              <a:rPr lang="en-US" dirty="0" smtClean="0"/>
              <a:t>Use it for </a:t>
            </a:r>
            <a:r>
              <a:rPr lang="en-US" dirty="0" err="1" smtClean="0"/>
              <a:t>vectorizing</a:t>
            </a:r>
            <a:r>
              <a:rPr lang="en-US" dirty="0" smtClean="0"/>
              <a:t> Functions</a:t>
            </a:r>
          </a:p>
          <a:p>
            <a:pPr marL="682625" lvl="1" indent="-457200">
              <a:buFont typeface="+mj-lt"/>
              <a:buAutoNum type="alphaLcPeriod"/>
            </a:pPr>
            <a:r>
              <a:rPr lang="en-US" dirty="0" smtClean="0"/>
              <a:t>Design also for </a:t>
            </a:r>
            <a:r>
              <a:rPr lang="en-US" dirty="0" err="1" smtClean="0"/>
              <a:t>Loop+SLP</a:t>
            </a:r>
            <a:r>
              <a:rPr lang="en-US" dirty="0" smtClean="0"/>
              <a:t> vectorization, </a:t>
            </a:r>
            <a:r>
              <a:rPr lang="en-US" dirty="0" err="1" smtClean="0"/>
              <a:t>Outer+Inner</a:t>
            </a:r>
            <a:r>
              <a:rPr lang="en-US" dirty="0" smtClean="0"/>
              <a:t> Loop vectorization,</a:t>
            </a:r>
            <a:br>
              <a:rPr lang="en-US" dirty="0" smtClean="0"/>
            </a:br>
            <a:r>
              <a:rPr lang="en-US" dirty="0" smtClean="0"/>
              <a:t>and more</a:t>
            </a:r>
          </a:p>
          <a:p>
            <a:pPr marL="457200" indent="-457200">
              <a:buFont typeface="+mj-lt"/>
              <a:buAutoNum type="arabicPeriod"/>
            </a:pPr>
            <a:r>
              <a:rPr lang="en-US" dirty="0" smtClean="0"/>
              <a:t>Do so by extending LLVM’s existing Innermost Loop </a:t>
            </a:r>
            <a:r>
              <a:rPr lang="en-US" dirty="0" err="1" smtClean="0"/>
              <a:t>Vectorizer</a:t>
            </a:r>
            <a:endParaRPr lang="en-US" dirty="0" smtClean="0"/>
          </a:p>
          <a:p>
            <a:pPr marL="682625" lvl="1" indent="-457200">
              <a:buFont typeface="+mj-lt"/>
              <a:buAutoNum type="alphaLcPeriod"/>
            </a:pPr>
            <a:r>
              <a:rPr lang="en-US" dirty="0" smtClean="0"/>
              <a:t>Leveraging past and ongoing efforts</a:t>
            </a:r>
            <a:r>
              <a:rPr lang="en-US" dirty="0"/>
              <a:t> </a:t>
            </a:r>
            <a:r>
              <a:rPr lang="en-US" dirty="0" smtClean="0"/>
              <a:t>as well as future maintenance</a:t>
            </a:r>
          </a:p>
          <a:p>
            <a:pPr marL="682625" lvl="1" indent="-457200">
              <a:buFont typeface="+mj-lt"/>
              <a:buAutoNum type="alphaLcPeriod"/>
            </a:pPr>
            <a:r>
              <a:rPr lang="en-US" dirty="0" smtClean="0"/>
              <a:t>Introducing Vectorization Plan to model (multiple) potential candidates</a:t>
            </a:r>
          </a:p>
          <a:p>
            <a:pPr marL="457200" indent="-457200">
              <a:buFont typeface="+mj-lt"/>
              <a:buAutoNum type="arabicPeriod"/>
            </a:pPr>
            <a:r>
              <a:rPr lang="en-US" dirty="0" smtClean="0"/>
              <a:t>This long-term challenge just started; Collaboration welcome!</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34</a:t>
            </a:fld>
            <a:endParaRPr lang="en-US" dirty="0"/>
          </a:p>
        </p:txBody>
      </p:sp>
      <p:sp>
        <p:nvSpPr>
          <p:cNvPr id="4" name="Title 3"/>
          <p:cNvSpPr>
            <a:spLocks noGrp="1"/>
          </p:cNvSpPr>
          <p:nvPr>
            <p:ph type="title"/>
          </p:nvPr>
        </p:nvSpPr>
        <p:spPr/>
        <p:txBody>
          <a:bodyPr/>
          <a:lstStyle/>
          <a:p>
            <a:r>
              <a:rPr lang="en-US" dirty="0" smtClean="0"/>
              <a:t>Key Takeaways</a:t>
            </a:r>
            <a:endParaRPr lang="en-US" dirty="0"/>
          </a:p>
        </p:txBody>
      </p:sp>
    </p:spTree>
    <p:extLst>
      <p:ext uri="{BB962C8B-B14F-4D97-AF65-F5344CB8AC3E}">
        <p14:creationId xmlns:p14="http://schemas.microsoft.com/office/powerpoint/2010/main" val="34000077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66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smtClean="0"/>
              <a:t>We plan to teach LLVM to </a:t>
            </a:r>
            <a:r>
              <a:rPr lang="en-US" dirty="0" err="1" smtClean="0"/>
              <a:t>vectorize</a:t>
            </a:r>
            <a:r>
              <a:rPr lang="en-US" dirty="0" smtClean="0"/>
              <a:t> Outer-loops</a:t>
            </a:r>
          </a:p>
          <a:p>
            <a:pPr marL="682625" lvl="1" indent="-457200">
              <a:buFont typeface="+mj-lt"/>
              <a:buAutoNum type="alphaLcPeriod"/>
            </a:pPr>
            <a:r>
              <a:rPr lang="en-US" dirty="0" smtClean="0"/>
              <a:t>Explicitly via OpenMP4.5 and also automatically.</a:t>
            </a:r>
          </a:p>
          <a:p>
            <a:pPr marL="682625" lvl="1" indent="-457200">
              <a:buFont typeface="+mj-lt"/>
              <a:buAutoNum type="alphaLcPeriod"/>
            </a:pPr>
            <a:r>
              <a:rPr lang="en-US" dirty="0" smtClean="0"/>
              <a:t>Use it for </a:t>
            </a:r>
            <a:r>
              <a:rPr lang="en-US" dirty="0" err="1" smtClean="0"/>
              <a:t>vectorizing</a:t>
            </a:r>
            <a:r>
              <a:rPr lang="en-US" dirty="0" smtClean="0"/>
              <a:t> Functions</a:t>
            </a:r>
          </a:p>
          <a:p>
            <a:pPr marL="682625" lvl="1" indent="-457200">
              <a:buFont typeface="+mj-lt"/>
              <a:buAutoNum type="alphaLcPeriod"/>
            </a:pPr>
            <a:r>
              <a:rPr lang="en-US" dirty="0" smtClean="0"/>
              <a:t>Design also for </a:t>
            </a:r>
            <a:r>
              <a:rPr lang="en-US" dirty="0" err="1" smtClean="0"/>
              <a:t>Loop+SLP</a:t>
            </a:r>
            <a:r>
              <a:rPr lang="en-US" dirty="0" smtClean="0"/>
              <a:t> vectorization, </a:t>
            </a:r>
            <a:r>
              <a:rPr lang="en-US" dirty="0" err="1" smtClean="0"/>
              <a:t>Outer+Inner</a:t>
            </a:r>
            <a:r>
              <a:rPr lang="en-US" dirty="0" smtClean="0"/>
              <a:t> Loop vectorization,</a:t>
            </a:r>
            <a:br>
              <a:rPr lang="en-US" dirty="0" smtClean="0"/>
            </a:br>
            <a:r>
              <a:rPr lang="en-US" dirty="0" smtClean="0"/>
              <a:t>and more</a:t>
            </a:r>
          </a:p>
          <a:p>
            <a:pPr marL="457200" indent="-457200">
              <a:buFont typeface="+mj-lt"/>
              <a:buAutoNum type="arabicPeriod"/>
            </a:pPr>
            <a:r>
              <a:rPr lang="en-US" dirty="0" smtClean="0"/>
              <a:t>Do so by extending LLVM’s existing Innermost Loop </a:t>
            </a:r>
            <a:r>
              <a:rPr lang="en-US" dirty="0" err="1" smtClean="0"/>
              <a:t>Vectorizer</a:t>
            </a:r>
            <a:endParaRPr lang="en-US" dirty="0" smtClean="0"/>
          </a:p>
          <a:p>
            <a:pPr marL="682625" lvl="1" indent="-457200">
              <a:buFont typeface="+mj-lt"/>
              <a:buAutoNum type="alphaLcPeriod"/>
            </a:pPr>
            <a:r>
              <a:rPr lang="en-US" dirty="0" smtClean="0"/>
              <a:t>Leveraging past and ongoing efforts</a:t>
            </a:r>
            <a:r>
              <a:rPr lang="en-US" dirty="0"/>
              <a:t> </a:t>
            </a:r>
            <a:r>
              <a:rPr lang="en-US" dirty="0" smtClean="0"/>
              <a:t>as well as future maintenance</a:t>
            </a:r>
          </a:p>
          <a:p>
            <a:pPr marL="682625" lvl="1" indent="-457200">
              <a:buFont typeface="+mj-lt"/>
              <a:buAutoNum type="alphaLcPeriod"/>
            </a:pPr>
            <a:r>
              <a:rPr lang="en-US" dirty="0" smtClean="0"/>
              <a:t>Introducing Vectorization Plan to model (multiple) potential candidates</a:t>
            </a:r>
          </a:p>
          <a:p>
            <a:pPr marL="457200" indent="-457200">
              <a:buFont typeface="+mj-lt"/>
              <a:buAutoNum type="arabicPeriod"/>
            </a:pPr>
            <a:r>
              <a:rPr lang="en-US" dirty="0" smtClean="0"/>
              <a:t>This long-term challenge just started; Collaboration welcome!</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4</a:t>
            </a:fld>
            <a:endParaRPr lang="en-US" dirty="0"/>
          </a:p>
        </p:txBody>
      </p:sp>
      <p:sp>
        <p:nvSpPr>
          <p:cNvPr id="4" name="Title 3"/>
          <p:cNvSpPr>
            <a:spLocks noGrp="1"/>
          </p:cNvSpPr>
          <p:nvPr>
            <p:ph type="title"/>
          </p:nvPr>
        </p:nvSpPr>
        <p:spPr/>
        <p:txBody>
          <a:bodyPr/>
          <a:lstStyle/>
          <a:p>
            <a:r>
              <a:rPr lang="en-US" dirty="0" smtClean="0"/>
              <a:t>Key Takeaways</a:t>
            </a:r>
            <a:endParaRPr lang="en-US" dirty="0"/>
          </a:p>
        </p:txBody>
      </p:sp>
    </p:spTree>
    <p:extLst>
      <p:ext uri="{BB962C8B-B14F-4D97-AF65-F5344CB8AC3E}">
        <p14:creationId xmlns:p14="http://schemas.microsoft.com/office/powerpoint/2010/main" val="2159324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smtClean="0"/>
              <a:t>Scalable Vectorization (Day 1, 11:15-noon) by Graham Hunter and Amara Emerson</a:t>
            </a:r>
          </a:p>
          <a:p>
            <a:pPr marL="568325" lvl="1" indent="-342900">
              <a:buFont typeface="Arial" panose="020B0604020202020204" pitchFamily="34" charset="0"/>
              <a:buChar char="•"/>
            </a:pPr>
            <a:r>
              <a:rPr lang="en-US" dirty="0" err="1" smtClean="0"/>
              <a:t>Vectorizer’s</a:t>
            </a:r>
            <a:r>
              <a:rPr lang="en-US" dirty="0" smtClean="0"/>
              <a:t> output for SVE arch</a:t>
            </a:r>
          </a:p>
          <a:p>
            <a:pPr marL="568325" lvl="1" indent="-342900">
              <a:buFont typeface="Arial" panose="020B0604020202020204" pitchFamily="34" charset="0"/>
              <a:buChar char="•"/>
            </a:pPr>
            <a:r>
              <a:rPr lang="en-US" dirty="0" smtClean="0"/>
              <a:t>Predication</a:t>
            </a:r>
          </a:p>
          <a:p>
            <a:pPr marL="568325" lvl="1" indent="-342900">
              <a:buFont typeface="Arial" panose="020B0604020202020204" pitchFamily="34" charset="0"/>
              <a:buChar char="•"/>
            </a:pPr>
            <a:r>
              <a:rPr lang="en-US" dirty="0" smtClean="0"/>
              <a:t>Gather/scatter</a:t>
            </a:r>
          </a:p>
          <a:p>
            <a:pPr marL="342900" indent="-342900">
              <a:buFont typeface="Arial" panose="020B0604020202020204" pitchFamily="34" charset="0"/>
              <a:buChar char="•"/>
            </a:pPr>
            <a:r>
              <a:rPr lang="en-US" dirty="0" smtClean="0"/>
              <a:t>Representing composite SIMD operations in LLVM-IR (Day 1, 5-5:45pm, </a:t>
            </a:r>
            <a:r>
              <a:rPr lang="en-US" dirty="0" err="1" smtClean="0"/>
              <a:t>BoF</a:t>
            </a:r>
            <a:r>
              <a:rPr lang="en-US" dirty="0" smtClean="0"/>
              <a:t>) by Elena Demikhovsky</a:t>
            </a:r>
          </a:p>
          <a:p>
            <a:pPr marL="568325" lvl="1" indent="-342900">
              <a:buFont typeface="Arial" panose="020B0604020202020204" pitchFamily="34" charset="0"/>
              <a:buChar char="•"/>
            </a:pPr>
            <a:r>
              <a:rPr lang="en-US" dirty="0" err="1" smtClean="0"/>
              <a:t>Vectorizer’s</a:t>
            </a:r>
            <a:r>
              <a:rPr lang="en-US" dirty="0" smtClean="0"/>
              <a:t> output</a:t>
            </a:r>
          </a:p>
          <a:p>
            <a:pPr marL="342900" indent="-342900">
              <a:buFont typeface="Arial" panose="020B0604020202020204" pitchFamily="34" charset="0"/>
              <a:buChar char="•"/>
            </a:pPr>
            <a:r>
              <a:rPr lang="en-US" dirty="0" smtClean="0"/>
              <a:t>RV: A Unified Region </a:t>
            </a:r>
            <a:r>
              <a:rPr lang="en-US" dirty="0" err="1" smtClean="0"/>
              <a:t>Vectorizer</a:t>
            </a:r>
            <a:r>
              <a:rPr lang="en-US" dirty="0" smtClean="0"/>
              <a:t> for LLVM (Day2, 3:45-4:45pm, Poster) by Simon Moll</a:t>
            </a:r>
          </a:p>
          <a:p>
            <a:pPr marL="568325" lvl="1" indent="-342900">
              <a:buFont typeface="Arial" panose="020B0604020202020204" pitchFamily="34" charset="0"/>
              <a:buChar char="•"/>
            </a:pPr>
            <a:r>
              <a:rPr lang="en-US" dirty="0" err="1" smtClean="0"/>
              <a:t>Vectorizer</a:t>
            </a:r>
            <a:r>
              <a:rPr lang="en-US" dirty="0" smtClean="0"/>
              <a:t> as a building block</a:t>
            </a:r>
          </a:p>
        </p:txBody>
      </p:sp>
      <p:sp>
        <p:nvSpPr>
          <p:cNvPr id="3" name="Slide Number Placeholder 2"/>
          <p:cNvSpPr>
            <a:spLocks noGrp="1"/>
          </p:cNvSpPr>
          <p:nvPr>
            <p:ph type="sldNum" sz="quarter" idx="12"/>
          </p:nvPr>
        </p:nvSpPr>
        <p:spPr/>
        <p:txBody>
          <a:bodyPr/>
          <a:lstStyle/>
          <a:p>
            <a:fld id="{EE2556C5-CE8C-6547-B838-EA80C61A4AF7}" type="slidenum">
              <a:rPr lang="en-US" smtClean="0"/>
              <a:pPr/>
              <a:t>5</a:t>
            </a:fld>
            <a:endParaRPr lang="en-US" dirty="0"/>
          </a:p>
        </p:txBody>
      </p:sp>
      <p:sp>
        <p:nvSpPr>
          <p:cNvPr id="4" name="Title 3"/>
          <p:cNvSpPr>
            <a:spLocks noGrp="1"/>
          </p:cNvSpPr>
          <p:nvPr>
            <p:ph type="title"/>
          </p:nvPr>
        </p:nvSpPr>
        <p:spPr/>
        <p:txBody>
          <a:bodyPr/>
          <a:lstStyle/>
          <a:p>
            <a:r>
              <a:rPr lang="en-US" dirty="0" smtClean="0"/>
              <a:t>Related Talks</a:t>
            </a:r>
            <a:endParaRPr lang="en-US" dirty="0"/>
          </a:p>
        </p:txBody>
      </p:sp>
      <p:sp>
        <p:nvSpPr>
          <p:cNvPr id="5" name="Rounded Rectangle 4"/>
          <p:cNvSpPr/>
          <p:nvPr/>
        </p:nvSpPr>
        <p:spPr>
          <a:xfrm>
            <a:off x="2567354" y="4236732"/>
            <a:ext cx="5371798" cy="74233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Should be complementary to each other and can co-exist/collaborate with this work.</a:t>
            </a:r>
            <a:endParaRPr lang="en-US" sz="2000" dirty="0"/>
          </a:p>
        </p:txBody>
      </p:sp>
    </p:spTree>
    <p:extLst>
      <p:ext uri="{BB962C8B-B14F-4D97-AF65-F5344CB8AC3E}">
        <p14:creationId xmlns:p14="http://schemas.microsoft.com/office/powerpoint/2010/main" val="1005680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smtClean="0"/>
              <a:t>Goal Setting for Multi-Year Project</a:t>
            </a:r>
          </a:p>
          <a:p>
            <a:pPr marL="342900" indent="-342900">
              <a:buFont typeface="Arial" panose="020B0604020202020204" pitchFamily="34" charset="0"/>
              <a:buChar char="•"/>
            </a:pPr>
            <a:r>
              <a:rPr lang="en-US" dirty="0" smtClean="0"/>
              <a:t>Rationale</a:t>
            </a:r>
          </a:p>
          <a:p>
            <a:pPr marL="342900" indent="-342900">
              <a:buFont typeface="Arial" panose="020B0604020202020204" pitchFamily="34" charset="0"/>
              <a:buChar char="•"/>
            </a:pPr>
            <a:r>
              <a:rPr lang="en-US" dirty="0" smtClean="0"/>
              <a:t>Compare and Contrast</a:t>
            </a:r>
          </a:p>
          <a:p>
            <a:pPr marL="342900" indent="-342900">
              <a:buFont typeface="Arial" panose="020B0604020202020204" pitchFamily="34" charset="0"/>
              <a:buChar char="•"/>
            </a:pPr>
            <a:r>
              <a:rPr lang="en-US" dirty="0" smtClean="0"/>
              <a:t>Execution Plan</a:t>
            </a:r>
          </a:p>
          <a:p>
            <a:pPr marL="342900" indent="-342900">
              <a:buFont typeface="Arial" panose="020B0604020202020204" pitchFamily="34" charset="0"/>
              <a:buChar char="•"/>
            </a:pPr>
            <a:r>
              <a:rPr lang="en-US" dirty="0" smtClean="0"/>
              <a:t>Call for Participation</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6</a:t>
            </a:fld>
            <a:endParaRPr lang="en-US" dirty="0"/>
          </a:p>
        </p:txBody>
      </p:sp>
      <p:sp>
        <p:nvSpPr>
          <p:cNvPr id="4" name="Title 3"/>
          <p:cNvSpPr>
            <a:spLocks noGrp="1"/>
          </p:cNvSpPr>
          <p:nvPr>
            <p:ph type="title"/>
          </p:nvPr>
        </p:nvSpPr>
        <p:spPr/>
        <p:txBody>
          <a:bodyPr/>
          <a:lstStyle/>
          <a:p>
            <a:r>
              <a:rPr lang="en-US" dirty="0" smtClean="0"/>
              <a:t>Objectives/Agenda</a:t>
            </a:r>
            <a:endParaRPr lang="en-US" dirty="0"/>
          </a:p>
        </p:txBody>
      </p:sp>
    </p:spTree>
    <p:extLst>
      <p:ext uri="{BB962C8B-B14F-4D97-AF65-F5344CB8AC3E}">
        <p14:creationId xmlns:p14="http://schemas.microsoft.com/office/powerpoint/2010/main" val="1856122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7</a:t>
            </a:fld>
            <a:endParaRPr lang="en-US" dirty="0"/>
          </a:p>
        </p:txBody>
      </p:sp>
      <p:sp>
        <p:nvSpPr>
          <p:cNvPr id="4" name="Title 3"/>
          <p:cNvSpPr>
            <a:spLocks noGrp="1"/>
          </p:cNvSpPr>
          <p:nvPr>
            <p:ph type="title"/>
          </p:nvPr>
        </p:nvSpPr>
        <p:spPr>
          <a:xfrm>
            <a:off x="1559194" y="2158577"/>
            <a:ext cx="6041014" cy="508801"/>
          </a:xfrm>
        </p:spPr>
        <p:txBody>
          <a:bodyPr/>
          <a:lstStyle/>
          <a:p>
            <a:r>
              <a:rPr lang="en-US" dirty="0" smtClean="0"/>
              <a:t>Background and Goal Setting</a:t>
            </a:r>
            <a:endParaRPr lang="en-US" dirty="0"/>
          </a:p>
        </p:txBody>
      </p:sp>
      <p:sp>
        <p:nvSpPr>
          <p:cNvPr id="5" name="Rounded Rectangle 4"/>
          <p:cNvSpPr/>
          <p:nvPr/>
        </p:nvSpPr>
        <p:spPr>
          <a:xfrm>
            <a:off x="3295900" y="3574473"/>
            <a:ext cx="4643252" cy="1140031"/>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We’d like to build up incrementally,</a:t>
            </a:r>
            <a:br>
              <a:rPr lang="en-US" sz="2000" dirty="0" smtClean="0"/>
            </a:br>
            <a:r>
              <a:rPr lang="en-US" sz="2000" dirty="0" smtClean="0"/>
              <a:t>but towards an ambitious goal.</a:t>
            </a:r>
            <a:endParaRPr lang="en-US" sz="2000" dirty="0"/>
          </a:p>
        </p:txBody>
      </p:sp>
    </p:spTree>
    <p:extLst>
      <p:ext uri="{BB962C8B-B14F-4D97-AF65-F5344CB8AC3E}">
        <p14:creationId xmlns:p14="http://schemas.microsoft.com/office/powerpoint/2010/main" val="2397874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LLVM </a:t>
            </a:r>
            <a:r>
              <a:rPr lang="en-US" dirty="0" err="1" smtClean="0"/>
              <a:t>Vectorizers</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8</a:t>
            </a:fld>
            <a:endParaRPr lang="en-US" dirty="0"/>
          </a:p>
        </p:txBody>
      </p:sp>
      <p:sp>
        <p:nvSpPr>
          <p:cNvPr id="4" name="Content Placeholder 3"/>
          <p:cNvSpPr>
            <a:spLocks noGrp="1"/>
          </p:cNvSpPr>
          <p:nvPr>
            <p:ph sz="half" idx="1"/>
          </p:nvPr>
        </p:nvSpPr>
        <p:spPr/>
        <p:txBody>
          <a:bodyPr/>
          <a:lstStyle/>
          <a:p>
            <a:pPr marL="342900" indent="-342900">
              <a:buFont typeface="Arial" panose="020B0604020202020204" pitchFamily="34" charset="0"/>
              <a:buChar char="•"/>
            </a:pPr>
            <a:r>
              <a:rPr lang="en-US" dirty="0" err="1" smtClean="0"/>
              <a:t>LoopVectorize</a:t>
            </a:r>
            <a:r>
              <a:rPr lang="en-US" dirty="0" smtClean="0"/>
              <a:t> for innermost loop vectorization</a:t>
            </a:r>
          </a:p>
          <a:p>
            <a:pPr marL="342900" indent="-342900">
              <a:buFont typeface="Arial" panose="020B0604020202020204" pitchFamily="34" charset="0"/>
              <a:buChar char="•"/>
            </a:pPr>
            <a:r>
              <a:rPr lang="en-US" dirty="0" err="1" smtClean="0"/>
              <a:t>SLPVectorize</a:t>
            </a:r>
            <a:r>
              <a:rPr lang="en-US" dirty="0" smtClean="0"/>
              <a:t> for “unrolled” (or similar) code</a:t>
            </a:r>
          </a:p>
          <a:p>
            <a:pPr marL="342900" indent="-342900">
              <a:buFont typeface="Arial" panose="020B0604020202020204" pitchFamily="34" charset="0"/>
              <a:buChar char="•"/>
            </a:pPr>
            <a:r>
              <a:rPr lang="en-US" dirty="0" err="1" smtClean="0"/>
              <a:t>LoadStoreVectorizer</a:t>
            </a:r>
            <a:r>
              <a:rPr lang="en-US" dirty="0" smtClean="0"/>
              <a:t> for GPU </a:t>
            </a:r>
            <a:r>
              <a:rPr lang="en-US" dirty="0" err="1" smtClean="0"/>
              <a:t>memrefs</a:t>
            </a:r>
            <a:endParaRPr lang="en-US" dirty="0" smtClean="0"/>
          </a:p>
          <a:p>
            <a:pPr marL="342900" indent="-342900">
              <a:buFont typeface="Arial" panose="020B0604020202020204" pitchFamily="34" charset="0"/>
              <a:buChar char="•"/>
            </a:pPr>
            <a:r>
              <a:rPr lang="en-US" dirty="0" err="1" smtClean="0"/>
              <a:t>BBVectorize</a:t>
            </a:r>
            <a:r>
              <a:rPr lang="en-US" dirty="0" smtClean="0"/>
              <a:t> (replaced by </a:t>
            </a:r>
            <a:r>
              <a:rPr lang="en-US" dirty="0" err="1" smtClean="0"/>
              <a:t>SLPVectorize</a:t>
            </a:r>
            <a:r>
              <a:rPr lang="en-US" dirty="0" smtClean="0"/>
              <a:t>)</a:t>
            </a:r>
          </a:p>
          <a:p>
            <a:pPr marL="342900" indent="-342900">
              <a:buFont typeface="Arial" panose="020B0604020202020204" pitchFamily="34" charset="0"/>
              <a:buChar char="•"/>
            </a:pPr>
            <a:endParaRPr lang="en-US" dirty="0"/>
          </a:p>
        </p:txBody>
      </p:sp>
      <p:sp>
        <p:nvSpPr>
          <p:cNvPr id="5" name="Content Placeholder 4"/>
          <p:cNvSpPr>
            <a:spLocks noGrp="1"/>
          </p:cNvSpPr>
          <p:nvPr>
            <p:ph sz="half" idx="13"/>
          </p:nvPr>
        </p:nvSpPr>
        <p:spPr/>
        <p:txBody>
          <a:bodyPr/>
          <a:lstStyle/>
          <a:p>
            <a:pPr marL="342900" indent="-342900">
              <a:buFont typeface="Arial" panose="020B0604020202020204" pitchFamily="34" charset="0"/>
              <a:buChar char="•"/>
            </a:pPr>
            <a:r>
              <a:rPr lang="en-US" dirty="0" smtClean="0"/>
              <a:t>Various (non-)proprietary </a:t>
            </a:r>
            <a:r>
              <a:rPr lang="en-US" dirty="0" err="1" smtClean="0"/>
              <a:t>OpenCL</a:t>
            </a:r>
            <a:r>
              <a:rPr lang="en-US" dirty="0" smtClean="0"/>
              <a:t> implementations</a:t>
            </a:r>
          </a:p>
          <a:p>
            <a:pPr marL="342900" indent="-342900">
              <a:buFont typeface="Arial" panose="020B0604020202020204" pitchFamily="34" charset="0"/>
              <a:buChar char="•"/>
            </a:pPr>
            <a:r>
              <a:rPr lang="en-US" dirty="0" smtClean="0"/>
              <a:t>R</a:t>
            </a:r>
            <a:r>
              <a:rPr lang="en-US" dirty="0" smtClean="0"/>
              <a:t>V/</a:t>
            </a:r>
            <a:r>
              <a:rPr lang="en-US" dirty="0" err="1" smtClean="0"/>
              <a:t>WfV</a:t>
            </a:r>
            <a:r>
              <a:rPr lang="en-US" dirty="0" smtClean="0"/>
              <a:t> projects </a:t>
            </a:r>
            <a:r>
              <a:rPr lang="en-US" dirty="0" smtClean="0"/>
              <a:t>(U-Saarland)</a:t>
            </a:r>
          </a:p>
          <a:p>
            <a:pPr marL="342900" indent="-342900">
              <a:buFont typeface="Arial" panose="020B0604020202020204" pitchFamily="34" charset="0"/>
              <a:buChar char="•"/>
            </a:pPr>
            <a:r>
              <a:rPr lang="en-US" dirty="0" smtClean="0"/>
              <a:t>…</a:t>
            </a:r>
            <a:endParaRPr lang="en-US" dirty="0"/>
          </a:p>
        </p:txBody>
      </p:sp>
      <p:sp>
        <p:nvSpPr>
          <p:cNvPr id="6" name="Rounded Rectangle 5"/>
          <p:cNvSpPr/>
          <p:nvPr/>
        </p:nvSpPr>
        <p:spPr>
          <a:xfrm>
            <a:off x="4239489" y="3538847"/>
            <a:ext cx="4849587" cy="109030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We fully understand how this happens, but this isn’t necessarily ideal.</a:t>
            </a:r>
            <a:endParaRPr lang="en-US" sz="2000" dirty="0"/>
          </a:p>
        </p:txBody>
      </p:sp>
    </p:spTree>
    <p:extLst>
      <p:ext uri="{BB962C8B-B14F-4D97-AF65-F5344CB8AC3E}">
        <p14:creationId xmlns:p14="http://schemas.microsoft.com/office/powerpoint/2010/main" val="102102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9</a:t>
            </a:fld>
            <a:endParaRPr lang="en-US" dirty="0"/>
          </a:p>
        </p:txBody>
      </p:sp>
      <p:sp>
        <p:nvSpPr>
          <p:cNvPr id="4" name="Title 3"/>
          <p:cNvSpPr>
            <a:spLocks noGrp="1"/>
          </p:cNvSpPr>
          <p:nvPr>
            <p:ph type="title"/>
          </p:nvPr>
        </p:nvSpPr>
        <p:spPr/>
        <p:txBody>
          <a:bodyPr/>
          <a:lstStyle/>
          <a:p>
            <a:r>
              <a:rPr lang="en-US" dirty="0" smtClean="0"/>
              <a:t>Vectorization Yesterday</a:t>
            </a:r>
            <a:endParaRPr lang="en-US" dirty="0"/>
          </a:p>
        </p:txBody>
      </p:sp>
      <p:sp>
        <p:nvSpPr>
          <p:cNvPr id="5" name="Oval 4"/>
          <p:cNvSpPr/>
          <p:nvPr/>
        </p:nvSpPr>
        <p:spPr>
          <a:xfrm>
            <a:off x="1554429" y="1919459"/>
            <a:ext cx="3132083" cy="676570"/>
          </a:xfrm>
          <a:prstGeom prst="ellipse">
            <a:avLst/>
          </a:prstGeom>
          <a:solidFill>
            <a:srgbClr val="FFFF00"/>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a:solidFill>
                <a:srgbClr val="061922"/>
              </a:solidFill>
              <a:latin typeface="Neo Sans Intel" pitchFamily="34" charset="0"/>
              <a:cs typeface="Arial" pitchFamily="34" charset="0"/>
            </a:endParaRPr>
          </a:p>
        </p:txBody>
      </p:sp>
      <p:sp>
        <p:nvSpPr>
          <p:cNvPr id="6" name="Rectangle 5"/>
          <p:cNvSpPr/>
          <p:nvPr/>
        </p:nvSpPr>
        <p:spPr>
          <a:xfrm>
            <a:off x="1759900" y="849747"/>
            <a:ext cx="6321947" cy="584775"/>
          </a:xfrm>
          <a:prstGeom prst="rect">
            <a:avLst/>
          </a:prstGeom>
          <a:ln>
            <a:solidFill>
              <a:schemeClr val="tx1"/>
            </a:solidFill>
          </a:ln>
        </p:spPr>
        <p:txBody>
          <a:bodyPr wrap="square">
            <a:spAutoFit/>
          </a:bodyPr>
          <a:lstStyle/>
          <a:p>
            <a:r>
              <a:rPr lang="en-US" sz="1600" dirty="0">
                <a:solidFill>
                  <a:srgbClr val="061922"/>
                </a:solidFill>
              </a:rPr>
              <a:t>             </a:t>
            </a:r>
            <a:r>
              <a:rPr lang="en-US" sz="1600" dirty="0" smtClean="0">
                <a:solidFill>
                  <a:srgbClr val="061922"/>
                </a:solidFill>
              </a:rPr>
              <a:t>for (k=0; k&lt;N; k++)</a:t>
            </a:r>
            <a:endParaRPr lang="en-US" sz="1600" dirty="0">
              <a:solidFill>
                <a:srgbClr val="061922"/>
              </a:solidFill>
            </a:endParaRPr>
          </a:p>
          <a:p>
            <a:r>
              <a:rPr lang="en-US" sz="1600" dirty="0" smtClean="0">
                <a:solidFill>
                  <a:srgbClr val="061922"/>
                </a:solidFill>
              </a:rPr>
              <a:t>                 A[k] </a:t>
            </a:r>
            <a:r>
              <a:rPr lang="en-US" sz="1600" dirty="0">
                <a:solidFill>
                  <a:srgbClr val="061922"/>
                </a:solidFill>
              </a:rPr>
              <a:t>= </a:t>
            </a:r>
            <a:r>
              <a:rPr lang="en-US" sz="1600" dirty="0" smtClean="0">
                <a:solidFill>
                  <a:srgbClr val="061922"/>
                </a:solidFill>
              </a:rPr>
              <a:t>B[k] </a:t>
            </a:r>
            <a:r>
              <a:rPr lang="en-US" sz="1600" dirty="0">
                <a:solidFill>
                  <a:srgbClr val="061922"/>
                </a:solidFill>
              </a:rPr>
              <a:t>+ </a:t>
            </a:r>
            <a:r>
              <a:rPr lang="en-US" sz="1600" dirty="0" smtClean="0">
                <a:solidFill>
                  <a:srgbClr val="061922"/>
                </a:solidFill>
              </a:rPr>
              <a:t>C[k];</a:t>
            </a:r>
            <a:endParaRPr lang="en-US" sz="1600" dirty="0">
              <a:solidFill>
                <a:srgbClr val="061922"/>
              </a:solidFill>
            </a:endParaRPr>
          </a:p>
        </p:txBody>
      </p:sp>
      <p:sp>
        <p:nvSpPr>
          <p:cNvPr id="7" name="TextBox 6"/>
          <p:cNvSpPr txBox="1"/>
          <p:nvPr/>
        </p:nvSpPr>
        <p:spPr>
          <a:xfrm>
            <a:off x="1709100" y="1550127"/>
            <a:ext cx="606256" cy="369332"/>
          </a:xfrm>
          <a:prstGeom prst="rect">
            <a:avLst/>
          </a:prstGeom>
          <a:noFill/>
        </p:spPr>
        <p:txBody>
          <a:bodyPr wrap="none" rtlCol="0">
            <a:spAutoFit/>
          </a:bodyPr>
          <a:lstStyle/>
          <a:p>
            <a:r>
              <a:rPr lang="en-US" dirty="0" smtClean="0">
                <a:solidFill>
                  <a:srgbClr val="061922"/>
                </a:solidFill>
              </a:rPr>
              <a:t>K=0</a:t>
            </a:r>
            <a:endParaRPr lang="en-US" dirty="0">
              <a:solidFill>
                <a:srgbClr val="061922"/>
              </a:solidFill>
            </a:endParaRPr>
          </a:p>
        </p:txBody>
      </p:sp>
      <p:sp>
        <p:nvSpPr>
          <p:cNvPr id="8" name="TextBox 7"/>
          <p:cNvSpPr txBox="1"/>
          <p:nvPr/>
        </p:nvSpPr>
        <p:spPr>
          <a:xfrm>
            <a:off x="1709100" y="2117743"/>
            <a:ext cx="942887" cy="369332"/>
          </a:xfrm>
          <a:prstGeom prst="rect">
            <a:avLst/>
          </a:prstGeom>
          <a:solidFill>
            <a:schemeClr val="accent2">
              <a:lumMod val="40000"/>
              <a:lumOff val="60000"/>
            </a:schemeClr>
          </a:solidFill>
        </p:spPr>
        <p:txBody>
          <a:bodyPr wrap="none" rtlCol="0">
            <a:spAutoFit/>
          </a:bodyPr>
          <a:lstStyle/>
          <a:p>
            <a:r>
              <a:rPr lang="en-US" dirty="0" err="1">
                <a:solidFill>
                  <a:srgbClr val="061922"/>
                </a:solidFill>
              </a:rPr>
              <a:t>Ld</a:t>
            </a:r>
            <a:r>
              <a:rPr lang="en-US" dirty="0">
                <a:solidFill>
                  <a:srgbClr val="061922"/>
                </a:solidFill>
              </a:rPr>
              <a:t> </a:t>
            </a:r>
            <a:r>
              <a:rPr lang="en-US" dirty="0" smtClean="0">
                <a:solidFill>
                  <a:srgbClr val="061922"/>
                </a:solidFill>
              </a:rPr>
              <a:t>C[1]</a:t>
            </a:r>
            <a:endParaRPr lang="en-US" dirty="0">
              <a:solidFill>
                <a:srgbClr val="061922"/>
              </a:solidFill>
            </a:endParaRPr>
          </a:p>
        </p:txBody>
      </p:sp>
      <p:sp>
        <p:nvSpPr>
          <p:cNvPr id="9" name="TextBox 8"/>
          <p:cNvSpPr txBox="1"/>
          <p:nvPr/>
        </p:nvSpPr>
        <p:spPr>
          <a:xfrm>
            <a:off x="1709100" y="2685359"/>
            <a:ext cx="939681" cy="369332"/>
          </a:xfrm>
          <a:prstGeom prst="rect">
            <a:avLst/>
          </a:prstGeom>
          <a:solidFill>
            <a:schemeClr val="accent5">
              <a:lumMod val="60000"/>
              <a:lumOff val="40000"/>
            </a:schemeClr>
          </a:solidFill>
        </p:spPr>
        <p:txBody>
          <a:bodyPr wrap="none" rtlCol="0">
            <a:spAutoFit/>
          </a:bodyPr>
          <a:lstStyle/>
          <a:p>
            <a:r>
              <a:rPr lang="en-US" dirty="0" err="1">
                <a:solidFill>
                  <a:srgbClr val="061922"/>
                </a:solidFill>
              </a:rPr>
              <a:t>Ld</a:t>
            </a:r>
            <a:r>
              <a:rPr lang="en-US" dirty="0">
                <a:solidFill>
                  <a:srgbClr val="061922"/>
                </a:solidFill>
              </a:rPr>
              <a:t> </a:t>
            </a:r>
            <a:r>
              <a:rPr lang="en-US" dirty="0" smtClean="0">
                <a:solidFill>
                  <a:srgbClr val="061922"/>
                </a:solidFill>
              </a:rPr>
              <a:t>B[1]</a:t>
            </a:r>
            <a:endParaRPr lang="en-US" dirty="0">
              <a:solidFill>
                <a:srgbClr val="061922"/>
              </a:solidFill>
            </a:endParaRPr>
          </a:p>
        </p:txBody>
      </p:sp>
      <p:sp>
        <p:nvSpPr>
          <p:cNvPr id="10" name="TextBox 9"/>
          <p:cNvSpPr txBox="1"/>
          <p:nvPr/>
        </p:nvSpPr>
        <p:spPr>
          <a:xfrm>
            <a:off x="1709100" y="3252975"/>
            <a:ext cx="1053494" cy="369332"/>
          </a:xfrm>
          <a:prstGeom prst="rect">
            <a:avLst/>
          </a:prstGeom>
          <a:solidFill>
            <a:srgbClr val="FF9999"/>
          </a:solidFill>
        </p:spPr>
        <p:txBody>
          <a:bodyPr wrap="square" rtlCol="0">
            <a:spAutoFit/>
          </a:bodyPr>
          <a:lstStyle/>
          <a:p>
            <a:r>
              <a:rPr lang="en-US" dirty="0">
                <a:solidFill>
                  <a:srgbClr val="061922"/>
                </a:solidFill>
              </a:rPr>
              <a:t>Add</a:t>
            </a:r>
          </a:p>
        </p:txBody>
      </p:sp>
      <p:sp>
        <p:nvSpPr>
          <p:cNvPr id="11" name="TextBox 10"/>
          <p:cNvSpPr txBox="1"/>
          <p:nvPr/>
        </p:nvSpPr>
        <p:spPr>
          <a:xfrm>
            <a:off x="1709100" y="3820591"/>
            <a:ext cx="902811" cy="369332"/>
          </a:xfrm>
          <a:prstGeom prst="rect">
            <a:avLst/>
          </a:prstGeom>
          <a:solidFill>
            <a:schemeClr val="accent6">
              <a:lumMod val="60000"/>
              <a:lumOff val="40000"/>
            </a:schemeClr>
          </a:solidFill>
        </p:spPr>
        <p:txBody>
          <a:bodyPr wrap="none" rtlCol="0">
            <a:spAutoFit/>
          </a:bodyPr>
          <a:lstStyle/>
          <a:p>
            <a:r>
              <a:rPr lang="en-US" dirty="0">
                <a:solidFill>
                  <a:srgbClr val="061922"/>
                </a:solidFill>
              </a:rPr>
              <a:t>St </a:t>
            </a:r>
            <a:r>
              <a:rPr lang="en-US" dirty="0" smtClean="0">
                <a:solidFill>
                  <a:srgbClr val="061922"/>
                </a:solidFill>
              </a:rPr>
              <a:t>A[1]</a:t>
            </a:r>
            <a:endParaRPr lang="en-US" dirty="0">
              <a:solidFill>
                <a:srgbClr val="061922"/>
              </a:solidFill>
            </a:endParaRPr>
          </a:p>
        </p:txBody>
      </p:sp>
      <p:sp>
        <p:nvSpPr>
          <p:cNvPr id="12" name="TextBox 11"/>
          <p:cNvSpPr txBox="1"/>
          <p:nvPr/>
        </p:nvSpPr>
        <p:spPr>
          <a:xfrm>
            <a:off x="3438000" y="1513347"/>
            <a:ext cx="606256" cy="369332"/>
          </a:xfrm>
          <a:prstGeom prst="rect">
            <a:avLst/>
          </a:prstGeom>
          <a:noFill/>
        </p:spPr>
        <p:txBody>
          <a:bodyPr wrap="none" rtlCol="0">
            <a:spAutoFit/>
          </a:bodyPr>
          <a:lstStyle/>
          <a:p>
            <a:r>
              <a:rPr lang="en-US" dirty="0" smtClean="0">
                <a:solidFill>
                  <a:srgbClr val="061922"/>
                </a:solidFill>
              </a:rPr>
              <a:t>K=1</a:t>
            </a:r>
            <a:endParaRPr lang="en-US" dirty="0">
              <a:solidFill>
                <a:srgbClr val="061922"/>
              </a:solidFill>
            </a:endParaRPr>
          </a:p>
        </p:txBody>
      </p:sp>
      <p:sp>
        <p:nvSpPr>
          <p:cNvPr id="13" name="TextBox 12"/>
          <p:cNvSpPr txBox="1"/>
          <p:nvPr/>
        </p:nvSpPr>
        <p:spPr>
          <a:xfrm>
            <a:off x="3438000" y="2080963"/>
            <a:ext cx="942887" cy="369332"/>
          </a:xfrm>
          <a:prstGeom prst="rect">
            <a:avLst/>
          </a:prstGeom>
          <a:solidFill>
            <a:schemeClr val="accent2">
              <a:lumMod val="40000"/>
              <a:lumOff val="60000"/>
            </a:schemeClr>
          </a:solidFill>
        </p:spPr>
        <p:txBody>
          <a:bodyPr wrap="none" rtlCol="0">
            <a:spAutoFit/>
          </a:bodyPr>
          <a:lstStyle/>
          <a:p>
            <a:r>
              <a:rPr lang="en-US" dirty="0" err="1">
                <a:solidFill>
                  <a:srgbClr val="061922"/>
                </a:solidFill>
              </a:rPr>
              <a:t>Ld</a:t>
            </a:r>
            <a:r>
              <a:rPr lang="en-US" dirty="0">
                <a:solidFill>
                  <a:srgbClr val="061922"/>
                </a:solidFill>
              </a:rPr>
              <a:t> </a:t>
            </a:r>
            <a:r>
              <a:rPr lang="en-US" dirty="0" smtClean="0">
                <a:solidFill>
                  <a:srgbClr val="061922"/>
                </a:solidFill>
              </a:rPr>
              <a:t>C[2]</a:t>
            </a:r>
            <a:endParaRPr lang="en-US" dirty="0">
              <a:solidFill>
                <a:srgbClr val="061922"/>
              </a:solidFill>
            </a:endParaRPr>
          </a:p>
        </p:txBody>
      </p:sp>
      <p:sp>
        <p:nvSpPr>
          <p:cNvPr id="14" name="TextBox 13"/>
          <p:cNvSpPr txBox="1"/>
          <p:nvPr/>
        </p:nvSpPr>
        <p:spPr>
          <a:xfrm>
            <a:off x="3438000" y="2648579"/>
            <a:ext cx="939681" cy="369332"/>
          </a:xfrm>
          <a:prstGeom prst="rect">
            <a:avLst/>
          </a:prstGeom>
          <a:solidFill>
            <a:schemeClr val="accent5">
              <a:lumMod val="60000"/>
              <a:lumOff val="40000"/>
            </a:schemeClr>
          </a:solidFill>
        </p:spPr>
        <p:txBody>
          <a:bodyPr wrap="none" rtlCol="0">
            <a:spAutoFit/>
          </a:bodyPr>
          <a:lstStyle/>
          <a:p>
            <a:r>
              <a:rPr lang="en-US" dirty="0" err="1">
                <a:solidFill>
                  <a:srgbClr val="061922"/>
                </a:solidFill>
              </a:rPr>
              <a:t>Ld</a:t>
            </a:r>
            <a:r>
              <a:rPr lang="en-US" dirty="0">
                <a:solidFill>
                  <a:srgbClr val="061922"/>
                </a:solidFill>
              </a:rPr>
              <a:t> </a:t>
            </a:r>
            <a:r>
              <a:rPr lang="en-US" dirty="0" smtClean="0">
                <a:solidFill>
                  <a:srgbClr val="061922"/>
                </a:solidFill>
              </a:rPr>
              <a:t>B[2]</a:t>
            </a:r>
            <a:endParaRPr lang="en-US" dirty="0">
              <a:solidFill>
                <a:srgbClr val="061922"/>
              </a:solidFill>
            </a:endParaRPr>
          </a:p>
        </p:txBody>
      </p:sp>
      <p:sp>
        <p:nvSpPr>
          <p:cNvPr id="15" name="TextBox 14"/>
          <p:cNvSpPr txBox="1"/>
          <p:nvPr/>
        </p:nvSpPr>
        <p:spPr>
          <a:xfrm>
            <a:off x="3438000" y="3216195"/>
            <a:ext cx="1027845" cy="369332"/>
          </a:xfrm>
          <a:prstGeom prst="rect">
            <a:avLst/>
          </a:prstGeom>
          <a:solidFill>
            <a:srgbClr val="FF9999"/>
          </a:solidFill>
        </p:spPr>
        <p:txBody>
          <a:bodyPr wrap="square" rtlCol="0">
            <a:spAutoFit/>
          </a:bodyPr>
          <a:lstStyle/>
          <a:p>
            <a:r>
              <a:rPr lang="en-US" dirty="0">
                <a:solidFill>
                  <a:srgbClr val="061922"/>
                </a:solidFill>
              </a:rPr>
              <a:t>Add</a:t>
            </a:r>
          </a:p>
        </p:txBody>
      </p:sp>
      <p:sp>
        <p:nvSpPr>
          <p:cNvPr id="16" name="TextBox 15"/>
          <p:cNvSpPr txBox="1"/>
          <p:nvPr/>
        </p:nvSpPr>
        <p:spPr>
          <a:xfrm>
            <a:off x="3438000" y="3783811"/>
            <a:ext cx="902811" cy="369332"/>
          </a:xfrm>
          <a:prstGeom prst="rect">
            <a:avLst/>
          </a:prstGeom>
          <a:solidFill>
            <a:schemeClr val="accent6">
              <a:lumMod val="60000"/>
              <a:lumOff val="40000"/>
            </a:schemeClr>
          </a:solidFill>
        </p:spPr>
        <p:txBody>
          <a:bodyPr wrap="none" rtlCol="0">
            <a:spAutoFit/>
          </a:bodyPr>
          <a:lstStyle/>
          <a:p>
            <a:r>
              <a:rPr lang="en-US" dirty="0">
                <a:solidFill>
                  <a:srgbClr val="061922"/>
                </a:solidFill>
              </a:rPr>
              <a:t>St </a:t>
            </a:r>
            <a:r>
              <a:rPr lang="en-US" dirty="0" smtClean="0">
                <a:solidFill>
                  <a:srgbClr val="061922"/>
                </a:solidFill>
              </a:rPr>
              <a:t>A[2]</a:t>
            </a:r>
            <a:endParaRPr lang="en-US" dirty="0">
              <a:solidFill>
                <a:srgbClr val="061922"/>
              </a:solidFill>
            </a:endParaRPr>
          </a:p>
        </p:txBody>
      </p:sp>
      <p:sp>
        <p:nvSpPr>
          <p:cNvPr id="17" name="TextBox 16"/>
          <p:cNvSpPr txBox="1"/>
          <p:nvPr/>
        </p:nvSpPr>
        <p:spPr>
          <a:xfrm>
            <a:off x="5862290" y="1460797"/>
            <a:ext cx="843501" cy="369332"/>
          </a:xfrm>
          <a:prstGeom prst="rect">
            <a:avLst/>
          </a:prstGeom>
          <a:noFill/>
        </p:spPr>
        <p:txBody>
          <a:bodyPr wrap="none" rtlCol="0">
            <a:spAutoFit/>
          </a:bodyPr>
          <a:lstStyle/>
          <a:p>
            <a:r>
              <a:rPr lang="en-US" dirty="0" smtClean="0">
                <a:solidFill>
                  <a:srgbClr val="061922"/>
                </a:solidFill>
              </a:rPr>
              <a:t>K=0..1</a:t>
            </a:r>
            <a:endParaRPr lang="en-US" dirty="0">
              <a:solidFill>
                <a:srgbClr val="061922"/>
              </a:solidFill>
            </a:endParaRPr>
          </a:p>
        </p:txBody>
      </p:sp>
      <p:sp>
        <p:nvSpPr>
          <p:cNvPr id="18" name="TextBox 17"/>
          <p:cNvSpPr txBox="1"/>
          <p:nvPr/>
        </p:nvSpPr>
        <p:spPr>
          <a:xfrm>
            <a:off x="6370290" y="2028413"/>
            <a:ext cx="942887" cy="369332"/>
          </a:xfrm>
          <a:prstGeom prst="rect">
            <a:avLst/>
          </a:prstGeom>
          <a:solidFill>
            <a:schemeClr val="accent2">
              <a:lumMod val="40000"/>
              <a:lumOff val="60000"/>
            </a:schemeClr>
          </a:solidFill>
        </p:spPr>
        <p:txBody>
          <a:bodyPr wrap="none" rtlCol="0">
            <a:spAutoFit/>
          </a:bodyPr>
          <a:lstStyle/>
          <a:p>
            <a:r>
              <a:rPr lang="en-US" dirty="0" err="1">
                <a:solidFill>
                  <a:srgbClr val="061922"/>
                </a:solidFill>
              </a:rPr>
              <a:t>Ld</a:t>
            </a:r>
            <a:r>
              <a:rPr lang="en-US" dirty="0">
                <a:solidFill>
                  <a:srgbClr val="061922"/>
                </a:solidFill>
              </a:rPr>
              <a:t> </a:t>
            </a:r>
            <a:r>
              <a:rPr lang="en-US" dirty="0" smtClean="0">
                <a:solidFill>
                  <a:srgbClr val="061922"/>
                </a:solidFill>
              </a:rPr>
              <a:t>C[1]</a:t>
            </a:r>
            <a:endParaRPr lang="en-US" dirty="0">
              <a:solidFill>
                <a:srgbClr val="061922"/>
              </a:solidFill>
            </a:endParaRPr>
          </a:p>
        </p:txBody>
      </p:sp>
      <p:sp>
        <p:nvSpPr>
          <p:cNvPr id="19" name="TextBox 18"/>
          <p:cNvSpPr txBox="1"/>
          <p:nvPr/>
        </p:nvSpPr>
        <p:spPr>
          <a:xfrm>
            <a:off x="6370290" y="2596029"/>
            <a:ext cx="939681" cy="369332"/>
          </a:xfrm>
          <a:prstGeom prst="rect">
            <a:avLst/>
          </a:prstGeom>
          <a:solidFill>
            <a:schemeClr val="accent5">
              <a:lumMod val="60000"/>
              <a:lumOff val="40000"/>
            </a:schemeClr>
          </a:solidFill>
        </p:spPr>
        <p:txBody>
          <a:bodyPr wrap="none" rtlCol="0">
            <a:spAutoFit/>
          </a:bodyPr>
          <a:lstStyle/>
          <a:p>
            <a:r>
              <a:rPr lang="en-US" dirty="0" err="1">
                <a:solidFill>
                  <a:srgbClr val="061922"/>
                </a:solidFill>
              </a:rPr>
              <a:t>Ld</a:t>
            </a:r>
            <a:r>
              <a:rPr lang="en-US" dirty="0">
                <a:solidFill>
                  <a:srgbClr val="061922"/>
                </a:solidFill>
              </a:rPr>
              <a:t> </a:t>
            </a:r>
            <a:r>
              <a:rPr lang="en-US" dirty="0" smtClean="0">
                <a:solidFill>
                  <a:srgbClr val="061922"/>
                </a:solidFill>
              </a:rPr>
              <a:t>B[1]</a:t>
            </a:r>
            <a:endParaRPr lang="en-US" dirty="0">
              <a:solidFill>
                <a:srgbClr val="061922"/>
              </a:solidFill>
            </a:endParaRPr>
          </a:p>
        </p:txBody>
      </p:sp>
      <p:sp>
        <p:nvSpPr>
          <p:cNvPr id="20" name="TextBox 19"/>
          <p:cNvSpPr txBox="1"/>
          <p:nvPr/>
        </p:nvSpPr>
        <p:spPr>
          <a:xfrm>
            <a:off x="6370290" y="3163645"/>
            <a:ext cx="1053494" cy="369332"/>
          </a:xfrm>
          <a:prstGeom prst="rect">
            <a:avLst/>
          </a:prstGeom>
          <a:solidFill>
            <a:srgbClr val="FF9999"/>
          </a:solidFill>
        </p:spPr>
        <p:txBody>
          <a:bodyPr wrap="square" rtlCol="0">
            <a:spAutoFit/>
          </a:bodyPr>
          <a:lstStyle/>
          <a:p>
            <a:r>
              <a:rPr lang="en-US" dirty="0">
                <a:solidFill>
                  <a:srgbClr val="061922"/>
                </a:solidFill>
              </a:rPr>
              <a:t>Add</a:t>
            </a:r>
          </a:p>
        </p:txBody>
      </p:sp>
      <p:sp>
        <p:nvSpPr>
          <p:cNvPr id="21" name="TextBox 20"/>
          <p:cNvSpPr txBox="1"/>
          <p:nvPr/>
        </p:nvSpPr>
        <p:spPr>
          <a:xfrm>
            <a:off x="6370290" y="3731261"/>
            <a:ext cx="902811" cy="369332"/>
          </a:xfrm>
          <a:prstGeom prst="rect">
            <a:avLst/>
          </a:prstGeom>
          <a:solidFill>
            <a:schemeClr val="accent6">
              <a:lumMod val="60000"/>
              <a:lumOff val="40000"/>
            </a:schemeClr>
          </a:solidFill>
        </p:spPr>
        <p:txBody>
          <a:bodyPr wrap="none" rtlCol="0">
            <a:spAutoFit/>
          </a:bodyPr>
          <a:lstStyle/>
          <a:p>
            <a:r>
              <a:rPr lang="en-US" dirty="0">
                <a:solidFill>
                  <a:srgbClr val="061922"/>
                </a:solidFill>
              </a:rPr>
              <a:t>St </a:t>
            </a:r>
            <a:r>
              <a:rPr lang="en-US" dirty="0" smtClean="0">
                <a:solidFill>
                  <a:srgbClr val="061922"/>
                </a:solidFill>
              </a:rPr>
              <a:t>A[1]</a:t>
            </a:r>
            <a:endParaRPr lang="en-US" dirty="0">
              <a:solidFill>
                <a:srgbClr val="061922"/>
              </a:solidFill>
            </a:endParaRPr>
          </a:p>
        </p:txBody>
      </p:sp>
      <p:sp>
        <p:nvSpPr>
          <p:cNvPr id="22" name="TextBox 21"/>
          <p:cNvSpPr txBox="1"/>
          <p:nvPr/>
        </p:nvSpPr>
        <p:spPr>
          <a:xfrm>
            <a:off x="7426550" y="2033673"/>
            <a:ext cx="942887" cy="369332"/>
          </a:xfrm>
          <a:prstGeom prst="rect">
            <a:avLst/>
          </a:prstGeom>
          <a:solidFill>
            <a:schemeClr val="accent2">
              <a:lumMod val="40000"/>
              <a:lumOff val="60000"/>
            </a:schemeClr>
          </a:solidFill>
        </p:spPr>
        <p:txBody>
          <a:bodyPr wrap="none" rtlCol="0">
            <a:spAutoFit/>
          </a:bodyPr>
          <a:lstStyle/>
          <a:p>
            <a:r>
              <a:rPr lang="en-US" dirty="0" err="1">
                <a:solidFill>
                  <a:srgbClr val="061922"/>
                </a:solidFill>
              </a:rPr>
              <a:t>Ld</a:t>
            </a:r>
            <a:r>
              <a:rPr lang="en-US" dirty="0">
                <a:solidFill>
                  <a:srgbClr val="061922"/>
                </a:solidFill>
              </a:rPr>
              <a:t> </a:t>
            </a:r>
            <a:r>
              <a:rPr lang="en-US" dirty="0" smtClean="0">
                <a:solidFill>
                  <a:srgbClr val="061922"/>
                </a:solidFill>
              </a:rPr>
              <a:t>C[2]</a:t>
            </a:r>
            <a:endParaRPr lang="en-US" dirty="0">
              <a:solidFill>
                <a:srgbClr val="061922"/>
              </a:solidFill>
            </a:endParaRPr>
          </a:p>
        </p:txBody>
      </p:sp>
      <p:sp>
        <p:nvSpPr>
          <p:cNvPr id="23" name="TextBox 22"/>
          <p:cNvSpPr txBox="1"/>
          <p:nvPr/>
        </p:nvSpPr>
        <p:spPr>
          <a:xfrm>
            <a:off x="7416040" y="2601289"/>
            <a:ext cx="939681" cy="369332"/>
          </a:xfrm>
          <a:prstGeom prst="rect">
            <a:avLst/>
          </a:prstGeom>
          <a:solidFill>
            <a:schemeClr val="accent5">
              <a:lumMod val="60000"/>
              <a:lumOff val="40000"/>
            </a:schemeClr>
          </a:solidFill>
        </p:spPr>
        <p:txBody>
          <a:bodyPr wrap="none" rtlCol="0">
            <a:spAutoFit/>
          </a:bodyPr>
          <a:lstStyle/>
          <a:p>
            <a:r>
              <a:rPr lang="en-US" dirty="0" err="1">
                <a:solidFill>
                  <a:srgbClr val="061922"/>
                </a:solidFill>
              </a:rPr>
              <a:t>Ld</a:t>
            </a:r>
            <a:r>
              <a:rPr lang="en-US" dirty="0">
                <a:solidFill>
                  <a:srgbClr val="061922"/>
                </a:solidFill>
              </a:rPr>
              <a:t> </a:t>
            </a:r>
            <a:r>
              <a:rPr lang="en-US" dirty="0" smtClean="0">
                <a:solidFill>
                  <a:srgbClr val="061922"/>
                </a:solidFill>
              </a:rPr>
              <a:t>B[2]</a:t>
            </a:r>
            <a:endParaRPr lang="en-US" dirty="0">
              <a:solidFill>
                <a:srgbClr val="061922"/>
              </a:solidFill>
            </a:endParaRPr>
          </a:p>
        </p:txBody>
      </p:sp>
      <p:sp>
        <p:nvSpPr>
          <p:cNvPr id="24" name="TextBox 23"/>
          <p:cNvSpPr txBox="1"/>
          <p:nvPr/>
        </p:nvSpPr>
        <p:spPr>
          <a:xfrm>
            <a:off x="7416040" y="3168905"/>
            <a:ext cx="1053494" cy="369332"/>
          </a:xfrm>
          <a:prstGeom prst="rect">
            <a:avLst/>
          </a:prstGeom>
          <a:solidFill>
            <a:srgbClr val="FF9999"/>
          </a:solidFill>
        </p:spPr>
        <p:txBody>
          <a:bodyPr wrap="square" rtlCol="0">
            <a:spAutoFit/>
          </a:bodyPr>
          <a:lstStyle/>
          <a:p>
            <a:r>
              <a:rPr lang="en-US" dirty="0">
                <a:solidFill>
                  <a:srgbClr val="061922"/>
                </a:solidFill>
              </a:rPr>
              <a:t>Add</a:t>
            </a:r>
          </a:p>
        </p:txBody>
      </p:sp>
      <p:sp>
        <p:nvSpPr>
          <p:cNvPr id="25" name="TextBox 24"/>
          <p:cNvSpPr txBox="1"/>
          <p:nvPr/>
        </p:nvSpPr>
        <p:spPr>
          <a:xfrm>
            <a:off x="7395020" y="3726011"/>
            <a:ext cx="902811" cy="369332"/>
          </a:xfrm>
          <a:prstGeom prst="rect">
            <a:avLst/>
          </a:prstGeom>
          <a:solidFill>
            <a:schemeClr val="accent6">
              <a:lumMod val="60000"/>
              <a:lumOff val="40000"/>
            </a:schemeClr>
          </a:solidFill>
        </p:spPr>
        <p:txBody>
          <a:bodyPr wrap="none" rtlCol="0">
            <a:spAutoFit/>
          </a:bodyPr>
          <a:lstStyle/>
          <a:p>
            <a:r>
              <a:rPr lang="en-US" dirty="0">
                <a:solidFill>
                  <a:srgbClr val="061922"/>
                </a:solidFill>
              </a:rPr>
              <a:t>St </a:t>
            </a:r>
            <a:r>
              <a:rPr lang="en-US" dirty="0" smtClean="0">
                <a:solidFill>
                  <a:srgbClr val="061922"/>
                </a:solidFill>
              </a:rPr>
              <a:t>A[2]</a:t>
            </a:r>
            <a:endParaRPr lang="en-US" dirty="0">
              <a:solidFill>
                <a:srgbClr val="061922"/>
              </a:solidFill>
            </a:endParaRPr>
          </a:p>
        </p:txBody>
      </p:sp>
      <p:sp>
        <p:nvSpPr>
          <p:cNvPr id="26" name="TextBox 25"/>
          <p:cNvSpPr txBox="1"/>
          <p:nvPr/>
        </p:nvSpPr>
        <p:spPr>
          <a:xfrm>
            <a:off x="2390697" y="4336093"/>
            <a:ext cx="1523174" cy="369332"/>
          </a:xfrm>
          <a:prstGeom prst="rect">
            <a:avLst/>
          </a:prstGeom>
          <a:noFill/>
        </p:spPr>
        <p:txBody>
          <a:bodyPr wrap="none" rtlCol="0">
            <a:spAutoFit/>
          </a:bodyPr>
          <a:lstStyle/>
          <a:p>
            <a:r>
              <a:rPr lang="en-US" dirty="0">
                <a:solidFill>
                  <a:srgbClr val="061922"/>
                </a:solidFill>
              </a:rPr>
              <a:t>Scalar code</a:t>
            </a:r>
          </a:p>
        </p:txBody>
      </p:sp>
      <p:sp>
        <p:nvSpPr>
          <p:cNvPr id="27" name="TextBox 26"/>
          <p:cNvSpPr txBox="1"/>
          <p:nvPr/>
        </p:nvSpPr>
        <p:spPr>
          <a:xfrm>
            <a:off x="6673527" y="4336093"/>
            <a:ext cx="1540743" cy="369332"/>
          </a:xfrm>
          <a:prstGeom prst="rect">
            <a:avLst/>
          </a:prstGeom>
          <a:noFill/>
        </p:spPr>
        <p:txBody>
          <a:bodyPr wrap="none" rtlCol="0">
            <a:spAutoFit/>
          </a:bodyPr>
          <a:lstStyle/>
          <a:p>
            <a:r>
              <a:rPr lang="en-US" dirty="0">
                <a:solidFill>
                  <a:srgbClr val="061922"/>
                </a:solidFill>
              </a:rPr>
              <a:t>Vector code</a:t>
            </a:r>
          </a:p>
        </p:txBody>
      </p:sp>
      <p:cxnSp>
        <p:nvCxnSpPr>
          <p:cNvPr id="28" name="Straight Arrow Connector 27"/>
          <p:cNvCxnSpPr>
            <a:stCxn id="11" idx="3"/>
          </p:cNvCxnSpPr>
          <p:nvPr/>
        </p:nvCxnSpPr>
        <p:spPr>
          <a:xfrm flipV="1">
            <a:off x="2611911" y="2403005"/>
            <a:ext cx="826089" cy="160225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8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9" grpId="0" animBg="1"/>
      <p:bldP spid="10" grpId="0" animBg="1"/>
      <p:bldP spid="11" grpId="0" animBg="1"/>
      <p:bldP spid="12" grpId="0"/>
      <p:bldP spid="13" grpId="0" animBg="1"/>
      <p:bldP spid="14" grpId="0" animBg="1"/>
      <p:bldP spid="15" grpId="0" animBg="1"/>
      <p:bldP spid="16" grpId="0" animBg="1"/>
      <p:bldP spid="17" grpId="0"/>
      <p:bldP spid="18" grpId="0" animBg="1"/>
      <p:bldP spid="19" grpId="0" animBg="1"/>
      <p:bldP spid="20" grpId="0" animBg="1"/>
      <p:bldP spid="21" grpId="0" animBg="1"/>
      <p:bldP spid="22" grpId="0" animBg="1"/>
      <p:bldP spid="23" grpId="0" animBg="1"/>
      <p:bldP spid="24" grpId="0" animBg="1"/>
      <p:bldP spid="25" grpId="0" animBg="1"/>
      <p:bldP spid="26" grpId="0"/>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intel_PPT_LgtTmplt_Stndrd_CLEAR_011414">
  <a:themeElements>
    <a:clrScheme name="Intel Clear Jan 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IntelClearPPT">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VectorizerTalk_boeing20150225</Template>
  <TotalTime>15783</TotalTime>
  <Words>2024</Words>
  <Application>Microsoft Office PowerPoint</Application>
  <PresentationFormat>On-screen Show (16:9)</PresentationFormat>
  <Paragraphs>395</Paragraphs>
  <Slides>35</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35</vt:i4>
      </vt:variant>
      <vt:variant>
        <vt:lpstr>Custom Shows</vt:lpstr>
      </vt:variant>
      <vt:variant>
        <vt:i4>1</vt:i4>
      </vt:variant>
    </vt:vector>
  </HeadingPairs>
  <TitlesOfParts>
    <vt:vector size="46" baseType="lpstr">
      <vt:lpstr>Lucida Grande</vt:lpstr>
      <vt:lpstr>MS PGothic</vt:lpstr>
      <vt:lpstr>Neo Sans Intel</vt:lpstr>
      <vt:lpstr>Arial</vt:lpstr>
      <vt:lpstr>Courier New</vt:lpstr>
      <vt:lpstr>Intel Clear</vt:lpstr>
      <vt:lpstr>Intel Clear Light</vt:lpstr>
      <vt:lpstr>Tahoma</vt:lpstr>
      <vt:lpstr>Wingdings</vt:lpstr>
      <vt:lpstr>intel_PPT_LgtTmplt_Stndrd_CLEAR_011414</vt:lpstr>
      <vt:lpstr>Extending LoopVectorizer: OpenMP4.5 SIMD and Outer Loop Auto-Vectorization</vt:lpstr>
      <vt:lpstr>Legal Disclaimers</vt:lpstr>
      <vt:lpstr>Optimization Notice</vt:lpstr>
      <vt:lpstr>Key Takeaways</vt:lpstr>
      <vt:lpstr>Related Talks</vt:lpstr>
      <vt:lpstr>Objectives/Agenda</vt:lpstr>
      <vt:lpstr>Background and Goal Setting</vt:lpstr>
      <vt:lpstr>Today’s LLVM Vectorizers</vt:lpstr>
      <vt:lpstr>Vectorization Yesterday</vt:lpstr>
      <vt:lpstr>Vectorization Yesterday</vt:lpstr>
      <vt:lpstr>Need to Vectorize More w/ Longer Vector</vt:lpstr>
      <vt:lpstr>Vectorization Today</vt:lpstr>
      <vt:lpstr>Vectorization Today</vt:lpstr>
      <vt:lpstr>Vector Programming Tomorrow</vt:lpstr>
      <vt:lpstr>Ambitious Goal</vt:lpstr>
      <vt:lpstr>OpenMP4.5 as a good milestone</vt:lpstr>
      <vt:lpstr>Compare and Contrast</vt:lpstr>
      <vt:lpstr>Innermost loop versus Outer-loop</vt:lpstr>
      <vt:lpstr>More about outer-loop vec</vt:lpstr>
      <vt:lpstr>Loop versus Function</vt:lpstr>
      <vt:lpstr>Loop versus Function (cont)</vt:lpstr>
      <vt:lpstr>Auto- versus Explicit- Vectoriztion</vt:lpstr>
      <vt:lpstr>Auto- versus Explicit- Vectoriztion (cont)</vt:lpstr>
      <vt:lpstr>It’s Feasible to Build One Loop Vectorizer</vt:lpstr>
      <vt:lpstr>Execution Plan</vt:lpstr>
      <vt:lpstr>Major Milestones towards OpenMP4.5</vt:lpstr>
      <vt:lpstr>Major Building Blocks Needed for Outer-Loop Vectorization</vt:lpstr>
      <vt:lpstr>Steps to Apply to LoopVectorize</vt:lpstr>
      <vt:lpstr>Step 1: Introduce the Vectorization Plan </vt:lpstr>
      <vt:lpstr>Step 2: Retain Uniform Control-Flow </vt:lpstr>
      <vt:lpstr>Steps 3 and 4: Extend LV to handle Outer Loops</vt:lpstr>
      <vt:lpstr>Summary</vt:lpstr>
      <vt:lpstr>Call To Action</vt:lpstr>
      <vt:lpstr>Key Takeaways</vt:lpstr>
      <vt:lpstr>PowerPoint Presentation</vt:lpstr>
      <vt:lpstr>Opt Notice</vt:lpstr>
    </vt:vector>
  </TitlesOfParts>
  <Company>Red Peak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 Solomon</dc:creator>
  <cp:keywords>CTPClassification=CTP_PUBLIC:VisualMarkings=</cp:keywords>
  <cp:lastModifiedBy>Saito, Hideki</cp:lastModifiedBy>
  <cp:revision>1349</cp:revision>
  <cp:lastPrinted>2016-04-28T01:44:19Z</cp:lastPrinted>
  <dcterms:created xsi:type="dcterms:W3CDTF">2013-06-17T18:04:50Z</dcterms:created>
  <dcterms:modified xsi:type="dcterms:W3CDTF">2016-11-03T17:47:28Z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4361f659-bc7e-45c0-aab9-46085844eb8a</vt:lpwstr>
  </property>
  <property fmtid="{D5CDD505-2E9C-101B-9397-08002B2CF9AE}" pid="3" name="CTP_TimeStamp">
    <vt:lpwstr>2016-11-03 17:47:28Z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