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4"/>
  </p:notesMasterIdLst>
  <p:handoutMasterIdLst>
    <p:handoutMasterId r:id="rId35"/>
  </p:handoutMasterIdLst>
  <p:sldIdLst>
    <p:sldId id="321" r:id="rId2"/>
    <p:sldId id="364" r:id="rId3"/>
    <p:sldId id="358" r:id="rId4"/>
    <p:sldId id="377" r:id="rId5"/>
    <p:sldId id="378" r:id="rId6"/>
    <p:sldId id="366" r:id="rId7"/>
    <p:sldId id="362" r:id="rId8"/>
    <p:sldId id="338" r:id="rId9"/>
    <p:sldId id="341" r:id="rId10"/>
    <p:sldId id="339" r:id="rId11"/>
    <p:sldId id="336" r:id="rId12"/>
    <p:sldId id="340" r:id="rId13"/>
    <p:sldId id="367" r:id="rId14"/>
    <p:sldId id="368" r:id="rId15"/>
    <p:sldId id="369" r:id="rId16"/>
    <p:sldId id="370" r:id="rId17"/>
    <p:sldId id="371" r:id="rId18"/>
    <p:sldId id="375" r:id="rId19"/>
    <p:sldId id="372" r:id="rId20"/>
    <p:sldId id="373" r:id="rId21"/>
    <p:sldId id="374" r:id="rId22"/>
    <p:sldId id="333" r:id="rId23"/>
    <p:sldId id="332" r:id="rId24"/>
    <p:sldId id="361" r:id="rId25"/>
    <p:sldId id="363" r:id="rId26"/>
    <p:sldId id="335" r:id="rId27"/>
    <p:sldId id="334" r:id="rId28"/>
    <p:sldId id="324" r:id="rId29"/>
    <p:sldId id="348" r:id="rId30"/>
    <p:sldId id="329" r:id="rId31"/>
    <p:sldId id="330" r:id="rId32"/>
    <p:sldId id="357" r:id="rId33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C5"/>
    <a:srgbClr val="A7E8FF"/>
    <a:srgbClr val="F0F0EE"/>
    <a:srgbClr val="0084A7"/>
    <a:srgbClr val="C3D4A8"/>
    <a:srgbClr val="485A2C"/>
    <a:srgbClr val="FFFFFF"/>
    <a:srgbClr val="F8F8F8"/>
    <a:srgbClr val="3A4923"/>
    <a:srgbClr val="323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02" autoAdjust="0"/>
    <p:restoredTop sz="77514" autoAdjust="0"/>
  </p:normalViewPr>
  <p:slideViewPr>
    <p:cSldViewPr>
      <p:cViewPr varScale="1">
        <p:scale>
          <a:sx n="136" d="100"/>
          <a:sy n="136" d="100"/>
        </p:scale>
        <p:origin x="1124" y="84"/>
      </p:cViewPr>
      <p:guideLst>
        <p:guide orient="horz" pos="1026"/>
        <p:guide pos="2160"/>
        <p:guide orient="horz" pos="7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Heuristics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SCoPs</c:v>
                </c:pt>
                <c:pt idx="1">
                  <c:v>0-dim</c:v>
                </c:pt>
                <c:pt idx="2">
                  <c:v>1-dim</c:v>
                </c:pt>
                <c:pt idx="3">
                  <c:v>2-dim</c:v>
                </c:pt>
                <c:pt idx="4">
                  <c:v>3-dim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2202</c:v>
                </c:pt>
                <c:pt idx="1">
                  <c:v>541</c:v>
                </c:pt>
                <c:pt idx="2">
                  <c:v>2167</c:v>
                </c:pt>
                <c:pt idx="3">
                  <c:v>264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8-4BA3-90DA-C7C0EC8024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Heuristics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SCoPs</c:v>
                </c:pt>
                <c:pt idx="1">
                  <c:v>0-dim</c:v>
                </c:pt>
                <c:pt idx="2">
                  <c:v>1-dim</c:v>
                </c:pt>
                <c:pt idx="3">
                  <c:v>2-dim</c:v>
                </c:pt>
                <c:pt idx="4">
                  <c:v>3-dim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159</c:v>
                </c:pt>
                <c:pt idx="1">
                  <c:v>86</c:v>
                </c:pt>
                <c:pt idx="2">
                  <c:v>187</c:v>
                </c:pt>
                <c:pt idx="3">
                  <c:v>48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48-4BA3-90DA-C7C0EC802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4953887"/>
        <c:axId val="514960543"/>
      </c:barChart>
      <c:catAx>
        <c:axId val="51495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960543"/>
        <c:crosses val="autoZero"/>
        <c:auto val="1"/>
        <c:lblAlgn val="ctr"/>
        <c:lblOffset val="100"/>
        <c:noMultiLvlLbl val="0"/>
      </c:catAx>
      <c:valAx>
        <c:axId val="51496054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95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Workstation</c:v>
                </c:pt>
              </c:strCache>
            </c:strRef>
          </c:cat>
          <c:val>
            <c:numRef>
              <c:f>Sheet1!$B$2</c:f>
              <c:numCache>
                <c:formatCode>h:mm</c:formatCode>
                <c:ptCount val="1"/>
                <c:pt idx="0">
                  <c:v>0.16250000000000001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C-42E8-8CF7-13840855A0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icc -openmp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Workstation</c:v>
                </c:pt>
              </c:strCache>
            </c:strRef>
          </c:cat>
          <c:val>
            <c:numRef>
              <c:f>Sheet1!$C$2</c:f>
              <c:numCache>
                <c:formatCode>h:mm</c:formatCode>
                <c:ptCount val="1"/>
                <c:pt idx="0">
                  <c:v>7.013888888888889E-2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C-42E8-8CF7-13840855A0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clang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Workstation</c:v>
                </c:pt>
              </c:strCache>
            </c:strRef>
          </c:cat>
          <c:val>
            <c:numRef>
              <c:f>Sheet1!$D$2</c:f>
              <c:numCache>
                <c:formatCode>h:mm</c:formatCode>
                <c:ptCount val="1"/>
                <c:pt idx="0">
                  <c:v>0.14930555555555555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C-42E8-8CF7-13840855A0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Polly ACC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Workstation</c:v>
                </c:pt>
              </c:strCache>
            </c:strRef>
          </c:cat>
          <c:val>
            <c:numRef>
              <c:f>Sheet1!$E$2</c:f>
              <c:numCache>
                <c:formatCode>h:mm</c:formatCode>
                <c:ptCount val="1"/>
                <c:pt idx="0">
                  <c:v>3.8194444444444441E-2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5C-42E8-8CF7-13840855A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9438319"/>
        <c:axId val="349429583"/>
      </c:barChart>
      <c:catAx>
        <c:axId val="34943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429583"/>
        <c:crosses val="autoZero"/>
        <c:auto val="1"/>
        <c:lblAlgn val="ctr"/>
        <c:lblOffset val="100"/>
        <c:noMultiLvlLbl val="0"/>
      </c:catAx>
      <c:valAx>
        <c:axId val="34942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43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8179D-1DAD-CD45-845D-B90BB87858CA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31EE3-266A-C644-BD25-CC6FDED94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7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2F49-AB9F-44E8-AD6D-8B235D6FFA93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0F40-438B-4741-9663-A745F4A01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23"/>
          <p:cNvSpPr/>
          <p:nvPr userDrawn="1"/>
        </p:nvSpPr>
        <p:spPr>
          <a:xfrm>
            <a:off x="2" y="2"/>
            <a:ext cx="6857999" cy="351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87" y="465536"/>
            <a:ext cx="6372224" cy="349295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89" y="797442"/>
            <a:ext cx="6372224" cy="720607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13" name="Bild 18" descr="g_eth_logo_kurz_neg_Schutzraum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" y="114300"/>
            <a:ext cx="728296" cy="1188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997669" y="0"/>
            <a:ext cx="80983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75" b="1" i="1" dirty="0" smtClean="0">
                <a:solidFill>
                  <a:schemeClr val="bg1">
                    <a:lumMod val="95000"/>
                  </a:schemeClr>
                </a:solidFill>
              </a:rPr>
              <a:t>spcl.inf.ethz.ch</a:t>
            </a:r>
            <a:endParaRPr lang="en-US" sz="675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Picture 2" descr="X:\pubs\2013\einfuehrungsvorlesung\twitter-bird-dark-bgs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4476" y="114300"/>
            <a:ext cx="192024" cy="19202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 userDrawn="1"/>
        </p:nvSpPr>
        <p:spPr>
          <a:xfrm>
            <a:off x="6186824" y="114300"/>
            <a:ext cx="62068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75" b="1" i="1" dirty="0" smtClean="0">
                <a:solidFill>
                  <a:schemeClr val="bg1">
                    <a:lumMod val="95000"/>
                  </a:schemeClr>
                </a:solidFill>
              </a:rPr>
              <a:t>@spcl_eth</a:t>
            </a:r>
            <a:endParaRPr lang="en-US" sz="675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2" descr="X:\pubs\2013\einfuehrungsvorlesung\spcl_whit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205" y="-22305"/>
            <a:ext cx="740569" cy="3798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888" y="1014416"/>
            <a:ext cx="6372225" cy="3671885"/>
          </a:xfrm>
        </p:spPr>
        <p:txBody>
          <a:bodyPr/>
          <a:lstStyle>
            <a:lvl1pPr>
              <a:defRPr sz="1500" b="1"/>
            </a:lvl1pPr>
            <a:lvl2pPr>
              <a:buClrTx/>
              <a:buFont typeface="Wingdings" pitchFamily="2" charset="2"/>
              <a:buChar char="§"/>
              <a:defRPr sz="1350"/>
            </a:lvl2pPr>
            <a:lvl3pPr>
              <a:buNone/>
              <a:defRPr i="1"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((Vorname Nachname))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887" y="1518049"/>
            <a:ext cx="3078000" cy="3159919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37012" y="1518049"/>
            <a:ext cx="3078101" cy="3159919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242888" y="465536"/>
            <a:ext cx="6372225" cy="4205895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1-spalt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888" y="1014416"/>
            <a:ext cx="6372225" cy="3671885"/>
          </a:xfrm>
        </p:spPr>
        <p:txBody>
          <a:bodyPr/>
          <a:lstStyle>
            <a:lvl1pPr>
              <a:defRPr sz="1500" b="1"/>
            </a:lvl1pPr>
            <a:lvl2pPr>
              <a:buClrTx/>
              <a:buFont typeface="Wingdings" pitchFamily="2" charset="2"/>
              <a:buChar char="§"/>
              <a:defRPr sz="1350"/>
            </a:lvl2pPr>
            <a:lvl3pPr>
              <a:buNone/>
              <a:defRPr i="1"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((Vorname Nachname))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1350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210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 D (Hintergrundbild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23"/>
          <p:cNvSpPr/>
          <p:nvPr userDrawn="1"/>
        </p:nvSpPr>
        <p:spPr>
          <a:xfrm>
            <a:off x="2" y="2"/>
            <a:ext cx="6857999" cy="351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87" y="465536"/>
            <a:ext cx="6372224" cy="349295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89" y="797442"/>
            <a:ext cx="6372224" cy="720607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13" name="Bild 18" descr="g_eth_logo_kurz_neg_Schutzraum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" y="114300"/>
            <a:ext cx="728296" cy="1188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997669" y="0"/>
            <a:ext cx="80983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75" b="1" i="1" dirty="0" smtClean="0">
                <a:solidFill>
                  <a:schemeClr val="bg1">
                    <a:lumMod val="95000"/>
                  </a:schemeClr>
                </a:solidFill>
              </a:rPr>
              <a:t>spcl.inf.ethz.ch</a:t>
            </a:r>
            <a:endParaRPr lang="en-US" sz="675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Picture 2" descr="X:\pubs\2013\einfuehrungsvorlesung\twitter-bird-dark-bgs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4476" y="114300"/>
            <a:ext cx="192024" cy="19202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 userDrawn="1"/>
        </p:nvSpPr>
        <p:spPr>
          <a:xfrm>
            <a:off x="6186824" y="114300"/>
            <a:ext cx="62068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75" b="1" i="1" dirty="0" smtClean="0">
                <a:solidFill>
                  <a:schemeClr val="bg1">
                    <a:lumMod val="95000"/>
                  </a:schemeClr>
                </a:solidFill>
              </a:rPr>
              <a:t>@spcl_eth</a:t>
            </a:r>
            <a:endParaRPr lang="en-US" sz="675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2" descr="X:\pubs\2013\einfuehrungsvorlesung\spcl_whit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205" y="-22305"/>
            <a:ext cx="740569" cy="3798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164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" y="2"/>
            <a:ext cx="6857999" cy="351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71951" y="4792266"/>
            <a:ext cx="2406460" cy="35123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((Vorname Nachname))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57975" y="4849416"/>
            <a:ext cx="200025" cy="35123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887" y="1012032"/>
            <a:ext cx="6362954" cy="384571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888" y="400050"/>
            <a:ext cx="6372225" cy="40005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5" name="Bild 18" descr="g_eth_logo_kurz_neg_Schutzraum.ep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" y="114300"/>
            <a:ext cx="728296" cy="118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97669" y="0"/>
            <a:ext cx="80983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75" b="1" i="1" dirty="0" smtClean="0">
                <a:solidFill>
                  <a:schemeClr val="bg1">
                    <a:lumMod val="95000"/>
                  </a:schemeClr>
                </a:solidFill>
              </a:rPr>
              <a:t>spcl.inf.ethz.ch</a:t>
            </a:r>
            <a:endParaRPr lang="en-US" sz="675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X:\pubs\2013\einfuehrungsvorlesung\twitter-bird-dark-bg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4476" y="114300"/>
            <a:ext cx="192024" cy="19202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186824" y="114300"/>
            <a:ext cx="62068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75" b="1" i="1" dirty="0" smtClean="0">
                <a:solidFill>
                  <a:schemeClr val="bg1">
                    <a:lumMod val="95000"/>
                  </a:schemeClr>
                </a:solidFill>
              </a:rPr>
              <a:t>@spcl_eth</a:t>
            </a:r>
            <a:endParaRPr lang="en-US" sz="675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 descr="X:\pubs\2013\einfuehrungsvorlesung\spcl_whit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65205" y="-22305"/>
            <a:ext cx="740569" cy="37980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3" r:id="rId3"/>
    <p:sldLayoutId id="2147483684" r:id="rId4"/>
    <p:sldLayoutId id="2147483685" r:id="rId5"/>
    <p:sldLayoutId id="2147483703" r:id="rId6"/>
    <p:sldLayoutId id="2147483704" r:id="rId7"/>
    <p:sldLayoutId id="2147483717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Tx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Wingdings" pitchFamily="2" charset="2"/>
        <a:buNone/>
        <a:defRPr sz="135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Wingdings" pitchFamily="2" charset="2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591530"/>
            <a:ext cx="6858000" cy="720080"/>
          </a:xfrm>
          <a:solidFill>
            <a:schemeClr val="bg1">
              <a:alpha val="80000"/>
            </a:schemeClr>
          </a:solidFill>
          <a:ln>
            <a:noFill/>
          </a:ln>
          <a:effectLst/>
        </p:spPr>
        <p:txBody>
          <a:bodyPr/>
          <a:lstStyle/>
          <a:p>
            <a:r>
              <a:rPr lang="en-US" sz="1500" dirty="0" smtClean="0"/>
              <a:t>Polly-ACC: Transparent Compilation to Heterogeneous Hardware</a:t>
            </a:r>
          </a:p>
          <a:p>
            <a:r>
              <a:rPr lang="en-US" sz="1500" dirty="0" smtClean="0"/>
              <a:t>Tobias Grosser, </a:t>
            </a:r>
            <a:r>
              <a:rPr lang="en-US" sz="1500" dirty="0" err="1" smtClean="0"/>
              <a:t>Torsten</a:t>
            </a:r>
            <a:r>
              <a:rPr lang="en-US" sz="1500" dirty="0" smtClean="0"/>
              <a:t> </a:t>
            </a:r>
            <a:r>
              <a:rPr lang="en-US" sz="1500" dirty="0" err="1" smtClean="0"/>
              <a:t>Hoefler</a:t>
            </a:r>
            <a:endParaRPr lang="en-US" sz="15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657975" y="4849813"/>
            <a:ext cx="200025" cy="350837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748249"/>
            <a:ext cx="6858000" cy="307777"/>
          </a:xfrm>
          <a:prstGeom prst="rect">
            <a:avLst/>
          </a:prstGeom>
          <a:solidFill>
            <a:srgbClr val="485A2C">
              <a:alpha val="90000"/>
            </a:srgb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LLVM Workshop @CGO’17                                     February </a:t>
            </a:r>
            <a:r>
              <a:rPr lang="en-US" sz="1400" dirty="0">
                <a:solidFill>
                  <a:schemeClr val="bg1"/>
                </a:solidFill>
              </a:rPr>
              <a:t>4</a:t>
            </a:r>
            <a:r>
              <a:rPr lang="en-US" sz="1400" dirty="0" smtClean="0">
                <a:solidFill>
                  <a:schemeClr val="bg1"/>
                </a:solidFill>
              </a:rPr>
              <a:t>, 2017    |    Austin - TX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836712" y="0"/>
            <a:ext cx="4392488" cy="339502"/>
          </a:xfrm>
          <a:prstGeom prst="rect">
            <a:avLst/>
          </a:prstGeom>
          <a:solidFill>
            <a:srgbClr val="485A2C"/>
          </a:solidFill>
          <a:ln>
            <a:noFill/>
          </a:ln>
          <a:effectLst/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bg2"/>
              </a:buClr>
              <a:buFont typeface="Wingdings" pitchFamily="2" charset="2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Font typeface="Wingdings" pitchFamily="2" charset="2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bg2"/>
              </a:buClr>
              <a:buFont typeface="Wingdings" pitchFamily="2" charset="2"/>
              <a:buNone/>
              <a:defRPr sz="135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bg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bg2"/>
              </a:buClr>
              <a:buFont typeface="Wingdings" pitchFamily="2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5084" y="1389456"/>
            <a:ext cx="2592288" cy="3270526"/>
          </a:xfrm>
          <a:prstGeom prst="rect">
            <a:avLst/>
          </a:prstGeom>
          <a:solidFill>
            <a:schemeClr val="lt1">
              <a:alpha val="86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56" y="4023543"/>
            <a:ext cx="1187035" cy="4721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28173" y="1427974"/>
            <a:ext cx="25298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Johannes </a:t>
            </a:r>
            <a:r>
              <a:rPr lang="en-US" sz="1200" dirty="0" err="1" smtClean="0"/>
              <a:t>Doerfert</a:t>
            </a:r>
            <a:endParaRPr lang="en-US" sz="1200" dirty="0"/>
          </a:p>
          <a:p>
            <a:r>
              <a:rPr lang="en-US" sz="800" dirty="0" smtClean="0"/>
              <a:t>      University of </a:t>
            </a:r>
            <a:r>
              <a:rPr lang="en-US" sz="800" dirty="0" err="1" smtClean="0"/>
              <a:t>Saarbruecken</a:t>
            </a:r>
            <a:endParaRPr lang="en-US" sz="800" dirty="0" smtClean="0"/>
          </a:p>
          <a:p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Michael Kruse, Albert Cohen, Sven </a:t>
            </a:r>
            <a:r>
              <a:rPr lang="en-US" sz="1200" dirty="0" err="1" smtClean="0"/>
              <a:t>Verdoolaege</a:t>
            </a:r>
            <a:endParaRPr lang="en-US" sz="1200" dirty="0" smtClean="0"/>
          </a:p>
          <a:p>
            <a:r>
              <a:rPr lang="en-US" sz="800" dirty="0" smtClean="0"/>
              <a:t>      Polly Labs</a:t>
            </a:r>
          </a:p>
          <a:p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Yabin</a:t>
            </a:r>
            <a:r>
              <a:rPr lang="en-US" sz="1200" dirty="0"/>
              <a:t> Hu</a:t>
            </a:r>
          </a:p>
          <a:p>
            <a:r>
              <a:rPr lang="en-US" sz="800" dirty="0"/>
              <a:t>      China University of </a:t>
            </a:r>
            <a:r>
              <a:rPr lang="en-US" sz="800" dirty="0" smtClean="0"/>
              <a:t>Geoscience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… many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Swiss Universities / PASC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ARM, </a:t>
            </a:r>
            <a:r>
              <a:rPr lang="en-US" sz="1200" dirty="0"/>
              <a:t>Qualcomm, </a:t>
            </a:r>
            <a:r>
              <a:rPr lang="en-US" sz="1200" dirty="0" smtClean="0"/>
              <a:t>Xilinx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9965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220612"/>
            <a:ext cx="6372225" cy="325948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888" y="400049"/>
            <a:ext cx="6372225" cy="551521"/>
          </a:xfrm>
        </p:spPr>
        <p:txBody>
          <a:bodyPr/>
          <a:lstStyle/>
          <a:p>
            <a:r>
              <a:rPr lang="en-US" dirty="0"/>
              <a:t>Host-device </a:t>
            </a:r>
            <a:r>
              <a:rPr lang="en-US" dirty="0" smtClean="0"/>
              <a:t>Date Transfers</a:t>
            </a:r>
            <a:br>
              <a:rPr lang="en-US" dirty="0" smtClean="0"/>
            </a:br>
            <a:r>
              <a:rPr lang="en-US" sz="1200" b="0" dirty="0" smtClean="0">
                <a:latin typeface="Consolas" panose="020B0609020204030204" pitchFamily="49" charset="0"/>
              </a:rPr>
              <a:t>[-</a:t>
            </a:r>
            <a:r>
              <a:rPr lang="en-US" sz="1200" b="0" dirty="0" err="1" smtClean="0">
                <a:latin typeface="Consolas" panose="020B0609020204030204" pitchFamily="49" charset="0"/>
              </a:rPr>
              <a:t>lGPURuntime</a:t>
            </a:r>
            <a:r>
              <a:rPr lang="en-US" sz="1200" b="0" dirty="0" smtClean="0">
                <a:latin typeface="Consolas" panose="020B0609020204030204" pitchFamily="49" charset="0"/>
              </a:rPr>
              <a:t> -</a:t>
            </a:r>
            <a:r>
              <a:rPr lang="en-US" sz="1200" b="0" dirty="0" err="1" smtClean="0">
                <a:latin typeface="Consolas" panose="020B0609020204030204" pitchFamily="49" charset="0"/>
              </a:rPr>
              <a:t>lld</a:t>
            </a:r>
            <a:r>
              <a:rPr lang="en-US" sz="1200" b="0" dirty="0" smtClean="0">
                <a:latin typeface="Consolas" panose="020B0609020204030204" pitchFamily="49" charset="0"/>
              </a:rPr>
              <a:t>]</a:t>
            </a:r>
            <a:endParaRPr lang="de-DE" sz="1200" dirty="0"/>
          </a:p>
        </p:txBody>
      </p:sp>
      <p:sp>
        <p:nvSpPr>
          <p:cNvPr id="7" name="Isosceles Triangle 6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6390415" y="559936"/>
            <a:ext cx="162277" cy="1975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5663035" y="5278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Automatic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743390"/>
            <a:ext cx="608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Polyhedral </a:t>
            </a:r>
            <a:r>
              <a:rPr lang="de-DE" sz="800" dirty="0" smtClean="0"/>
              <a:t>Parallel </a:t>
            </a:r>
            <a:r>
              <a:rPr lang="de-DE" sz="800" dirty="0"/>
              <a:t>C</a:t>
            </a:r>
            <a:r>
              <a:rPr lang="de-DE" sz="800" dirty="0" smtClean="0"/>
              <a:t>ode </a:t>
            </a:r>
            <a:r>
              <a:rPr lang="de-DE" sz="800" dirty="0"/>
              <a:t>G</a:t>
            </a:r>
            <a:r>
              <a:rPr lang="de-DE" sz="800" dirty="0" smtClean="0"/>
              <a:t>eneration </a:t>
            </a:r>
            <a:r>
              <a:rPr lang="de-DE" sz="800" dirty="0"/>
              <a:t>for </a:t>
            </a:r>
            <a:r>
              <a:rPr lang="de-DE" sz="800" dirty="0" smtClean="0"/>
              <a:t>CUDA</a:t>
            </a:r>
          </a:p>
          <a:p>
            <a:r>
              <a:rPr lang="de-DE" sz="800" dirty="0" smtClean="0"/>
              <a:t>Verdoolaege</a:t>
            </a:r>
            <a:r>
              <a:rPr lang="de-DE" sz="800" dirty="0"/>
              <a:t>, Sven </a:t>
            </a:r>
            <a:r>
              <a:rPr lang="de-DE" sz="800" dirty="0" smtClean="0"/>
              <a:t>et. al, ACM </a:t>
            </a:r>
            <a:r>
              <a:rPr lang="de-DE" sz="800" dirty="0"/>
              <a:t>Transactions on Architecture and Code </a:t>
            </a:r>
            <a:r>
              <a:rPr lang="de-DE" sz="800" dirty="0" smtClean="0"/>
              <a:t>Optimization, 2013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02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222543"/>
            <a:ext cx="6372225" cy="325562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888" y="400049"/>
            <a:ext cx="6372225" cy="551521"/>
          </a:xfrm>
        </p:spPr>
        <p:txBody>
          <a:bodyPr/>
          <a:lstStyle/>
          <a:p>
            <a:r>
              <a:rPr lang="en-US" dirty="0" smtClean="0"/>
              <a:t>Mapping to Fast Memory</a:t>
            </a:r>
            <a:br>
              <a:rPr lang="en-US" dirty="0" smtClean="0"/>
            </a:br>
            <a:r>
              <a:rPr lang="en-US" sz="1200" b="0" dirty="0">
                <a:latin typeface="Consolas" panose="020B0609020204030204" pitchFamily="49" charset="0"/>
              </a:rPr>
              <a:t>[-</a:t>
            </a:r>
            <a:r>
              <a:rPr lang="en-US" sz="1200" b="0" dirty="0" err="1">
                <a:latin typeface="Consolas" panose="020B0609020204030204" pitchFamily="49" charset="0"/>
              </a:rPr>
              <a:t>mllvm</a:t>
            </a:r>
            <a:r>
              <a:rPr lang="en-US" sz="1200" b="0" dirty="0">
                <a:latin typeface="Consolas" panose="020B0609020204030204" pitchFamily="49" charset="0"/>
              </a:rPr>
              <a:t> -</a:t>
            </a:r>
            <a:r>
              <a:rPr lang="en-US" sz="1200" b="0" dirty="0" err="1" smtClean="0">
                <a:latin typeface="Consolas" panose="020B0609020204030204" pitchFamily="49" charset="0"/>
              </a:rPr>
              <a:t>polly</a:t>
            </a:r>
            <a:r>
              <a:rPr lang="en-US" sz="1200" b="0" dirty="0" smtClean="0">
                <a:latin typeface="Consolas" panose="020B0609020204030204" pitchFamily="49" charset="0"/>
              </a:rPr>
              <a:t>-</a:t>
            </a:r>
            <a:r>
              <a:rPr lang="en-US" sz="1200" b="0" dirty="0" err="1" smtClean="0">
                <a:latin typeface="Consolas" panose="020B0609020204030204" pitchFamily="49" charset="0"/>
              </a:rPr>
              <a:t>acc</a:t>
            </a:r>
            <a:r>
              <a:rPr lang="en-US" sz="1200" b="0" dirty="0" smtClean="0">
                <a:latin typeface="Consolas" panose="020B0609020204030204" pitchFamily="49" charset="0"/>
              </a:rPr>
              <a:t>-use-shared]</a:t>
            </a:r>
            <a:endParaRPr lang="de-DE" sz="1200" dirty="0"/>
          </a:p>
        </p:txBody>
      </p:sp>
      <p:sp>
        <p:nvSpPr>
          <p:cNvPr id="7" name="Isosceles Triangle 6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5193196" y="527806"/>
            <a:ext cx="122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High-Performance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743390"/>
            <a:ext cx="608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Polyhedral </a:t>
            </a:r>
            <a:r>
              <a:rPr lang="de-DE" sz="800" dirty="0" smtClean="0"/>
              <a:t>Parallel </a:t>
            </a:r>
            <a:r>
              <a:rPr lang="de-DE" sz="800" dirty="0"/>
              <a:t>C</a:t>
            </a:r>
            <a:r>
              <a:rPr lang="de-DE" sz="800" dirty="0" smtClean="0"/>
              <a:t>ode </a:t>
            </a:r>
            <a:r>
              <a:rPr lang="de-DE" sz="800" dirty="0"/>
              <a:t>G</a:t>
            </a:r>
            <a:r>
              <a:rPr lang="de-DE" sz="800" dirty="0" smtClean="0"/>
              <a:t>eneration </a:t>
            </a:r>
            <a:r>
              <a:rPr lang="de-DE" sz="800" dirty="0"/>
              <a:t>for </a:t>
            </a:r>
            <a:r>
              <a:rPr lang="de-DE" sz="800" dirty="0" smtClean="0"/>
              <a:t>CUDA</a:t>
            </a:r>
          </a:p>
          <a:p>
            <a:r>
              <a:rPr lang="de-DE" sz="800" dirty="0" smtClean="0"/>
              <a:t>Verdoolaege</a:t>
            </a:r>
            <a:r>
              <a:rPr lang="de-DE" sz="800" dirty="0"/>
              <a:t>, Sven </a:t>
            </a:r>
            <a:r>
              <a:rPr lang="de-DE" sz="800" dirty="0" smtClean="0"/>
              <a:t>et. al, ACM </a:t>
            </a:r>
            <a:r>
              <a:rPr lang="de-DE" sz="800" dirty="0"/>
              <a:t>Transactions on Architecture and Code </a:t>
            </a:r>
            <a:r>
              <a:rPr lang="de-DE" sz="800" dirty="0" smtClean="0"/>
              <a:t>Optimization, 2013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49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222543"/>
            <a:ext cx="6372225" cy="325562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sosceles Triangle 5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0" y="4743390"/>
            <a:ext cx="608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Polyhedral </a:t>
            </a:r>
            <a:r>
              <a:rPr lang="de-DE" sz="800" dirty="0" smtClean="0"/>
              <a:t>Parallel </a:t>
            </a:r>
            <a:r>
              <a:rPr lang="de-DE" sz="800" dirty="0"/>
              <a:t>C</a:t>
            </a:r>
            <a:r>
              <a:rPr lang="de-DE" sz="800" dirty="0" smtClean="0"/>
              <a:t>ode </a:t>
            </a:r>
            <a:r>
              <a:rPr lang="de-DE" sz="800" dirty="0"/>
              <a:t>G</a:t>
            </a:r>
            <a:r>
              <a:rPr lang="de-DE" sz="800" dirty="0" smtClean="0"/>
              <a:t>eneration </a:t>
            </a:r>
            <a:r>
              <a:rPr lang="de-DE" sz="800" dirty="0"/>
              <a:t>for </a:t>
            </a:r>
            <a:r>
              <a:rPr lang="de-DE" sz="800" dirty="0" smtClean="0"/>
              <a:t>CUDA</a:t>
            </a:r>
          </a:p>
          <a:p>
            <a:r>
              <a:rPr lang="de-DE" sz="800" dirty="0" smtClean="0"/>
              <a:t>Verdoolaege</a:t>
            </a:r>
            <a:r>
              <a:rPr lang="de-DE" sz="800" dirty="0"/>
              <a:t>, Sven </a:t>
            </a:r>
            <a:r>
              <a:rPr lang="de-DE" sz="800" dirty="0" smtClean="0"/>
              <a:t>et. al, ACM </a:t>
            </a:r>
            <a:r>
              <a:rPr lang="de-DE" sz="800" dirty="0"/>
              <a:t>Transactions on Architecture and Code </a:t>
            </a:r>
            <a:r>
              <a:rPr lang="de-DE" sz="800" dirty="0" smtClean="0"/>
              <a:t>Optimization, 2013</a:t>
            </a:r>
            <a:endParaRPr lang="de-DE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5193196" y="527806"/>
            <a:ext cx="122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High-Performance</a:t>
            </a:r>
            <a:endParaRPr lang="en-US" sz="10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42889" y="400049"/>
            <a:ext cx="4842295" cy="551521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Mapping to Fast Memory</a:t>
            </a:r>
            <a:br>
              <a:rPr lang="en-US" dirty="0" smtClean="0"/>
            </a:br>
            <a:r>
              <a:rPr lang="en-US" sz="1200" b="0" dirty="0" smtClean="0">
                <a:latin typeface="Consolas" panose="020B0609020204030204" pitchFamily="49" charset="0"/>
              </a:rPr>
              <a:t>[-</a:t>
            </a:r>
            <a:r>
              <a:rPr lang="en-US" sz="1200" b="0" dirty="0" err="1" smtClean="0">
                <a:latin typeface="Consolas" panose="020B0609020204030204" pitchFamily="49" charset="0"/>
              </a:rPr>
              <a:t>mllvm</a:t>
            </a:r>
            <a:r>
              <a:rPr lang="en-US" sz="1200" b="0" dirty="0" smtClean="0">
                <a:latin typeface="Consolas" panose="020B0609020204030204" pitchFamily="49" charset="0"/>
              </a:rPr>
              <a:t> -</a:t>
            </a:r>
            <a:r>
              <a:rPr lang="en-US" sz="1200" b="0" dirty="0" err="1" smtClean="0">
                <a:latin typeface="Consolas" panose="020B0609020204030204" pitchFamily="49" charset="0"/>
              </a:rPr>
              <a:t>polly</a:t>
            </a:r>
            <a:r>
              <a:rPr lang="en-US" sz="1200" b="0" dirty="0" smtClean="0">
                <a:latin typeface="Consolas" panose="020B0609020204030204" pitchFamily="49" charset="0"/>
              </a:rPr>
              <a:t>-</a:t>
            </a:r>
            <a:r>
              <a:rPr lang="en-US" sz="1200" b="0" dirty="0" err="1" smtClean="0">
                <a:latin typeface="Consolas" panose="020B0609020204030204" pitchFamily="49" charset="0"/>
              </a:rPr>
              <a:t>acc</a:t>
            </a:r>
            <a:r>
              <a:rPr lang="en-US" sz="1200" b="0" dirty="0" smtClean="0">
                <a:latin typeface="Consolas" panose="020B0609020204030204" pitchFamily="49" charset="0"/>
              </a:rPr>
              <a:t>-use-private]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756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2427734"/>
            <a:ext cx="2752725" cy="2295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40668" y="1023578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6;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for (j = 1; j &lt;= 4;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r>
              <a:rPr lang="en-US" dirty="0"/>
              <a:t>  </a:t>
            </a:r>
            <a:r>
              <a:rPr lang="en-US" dirty="0" smtClean="0"/>
              <a:t>  … = A[i+1][j] + A[i-1][j] + A[</a:t>
            </a:r>
            <a:r>
              <a:rPr lang="en-US" dirty="0" err="1" smtClean="0"/>
              <a:t>i</a:t>
            </a:r>
            <a:r>
              <a:rPr lang="en-US" dirty="0" smtClean="0"/>
              <a:t>][j] + A[</a:t>
            </a:r>
            <a:r>
              <a:rPr lang="en-US" dirty="0" err="1" smtClean="0"/>
              <a:t>i</a:t>
            </a:r>
            <a:r>
              <a:rPr lang="en-US" dirty="0" smtClean="0"/>
              <a:t>][j-1] + A[</a:t>
            </a:r>
            <a:r>
              <a:rPr lang="en-US" dirty="0" err="1" smtClean="0"/>
              <a:t>i</a:t>
            </a:r>
            <a:r>
              <a:rPr lang="en-US" dirty="0" smtClean="0"/>
              <a:t>][j+1];</a:t>
            </a:r>
            <a:endParaRPr lang="de-DE" dirty="0"/>
          </a:p>
        </p:txBody>
      </p:sp>
      <p:sp>
        <p:nvSpPr>
          <p:cNvPr id="7" name="Isosceles Triangle 6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8" y="400050"/>
            <a:ext cx="5346353" cy="400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42889" y="400050"/>
            <a:ext cx="5346352" cy="55152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Accessed Data (for a 2x2 thread block)</a:t>
            </a:r>
            <a:br>
              <a:rPr lang="en-US" smtClean="0"/>
            </a:br>
            <a:r>
              <a:rPr lang="en-US" sz="1200" b="0" smtClean="0">
                <a:latin typeface="Consolas" panose="020B0609020204030204" pitchFamily="49" charset="0"/>
              </a:rPr>
              <a:t>[-delinearize]</a:t>
            </a:r>
            <a:endParaRPr lang="de-DE" sz="1200" b="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702373"/>
            <a:ext cx="608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Optimistic Delinearization of Parametrically Sized Arrays</a:t>
            </a:r>
          </a:p>
          <a:p>
            <a:r>
              <a:rPr lang="de-DE" sz="800" dirty="0" smtClean="0"/>
              <a:t>Tobias Grosser, J. Ramanujam, Louis-Noel Pouchet, P. Sadayappan, Sebastian Pop</a:t>
            </a:r>
          </a:p>
          <a:p>
            <a:r>
              <a:rPr lang="de-DE" sz="800" dirty="0" smtClean="0"/>
              <a:t>at Internnational Conference on Supercomputing (ICS), 2015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51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2427734"/>
            <a:ext cx="2752725" cy="2295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40668" y="1023578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6;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for (j = 1; j &lt;= 4;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r>
              <a:rPr lang="en-US" dirty="0"/>
              <a:t>  </a:t>
            </a:r>
            <a:r>
              <a:rPr lang="en-US" dirty="0" smtClean="0"/>
              <a:t>  … = A[i+1][j] + A[i-1][j] + A[</a:t>
            </a:r>
            <a:r>
              <a:rPr lang="en-US" dirty="0" err="1" smtClean="0"/>
              <a:t>i</a:t>
            </a:r>
            <a:r>
              <a:rPr lang="en-US" dirty="0" smtClean="0"/>
              <a:t>][j] + A[</a:t>
            </a:r>
            <a:r>
              <a:rPr lang="en-US" dirty="0" err="1" smtClean="0"/>
              <a:t>i</a:t>
            </a:r>
            <a:r>
              <a:rPr lang="en-US" dirty="0" smtClean="0"/>
              <a:t>][j-1] + A[</a:t>
            </a:r>
            <a:r>
              <a:rPr lang="en-US" dirty="0" err="1" smtClean="0"/>
              <a:t>i</a:t>
            </a:r>
            <a:r>
              <a:rPr lang="en-US" dirty="0" smtClean="0"/>
              <a:t>][j+1];</a:t>
            </a:r>
            <a:endParaRPr lang="de-DE" dirty="0"/>
          </a:p>
        </p:txBody>
      </p:sp>
      <p:sp>
        <p:nvSpPr>
          <p:cNvPr id="7" name="Isosceles Triangle 6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9" y="400050"/>
            <a:ext cx="5634384" cy="400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42889" y="400050"/>
            <a:ext cx="5418360" cy="55152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Accessed Data (for a 2x2 thread block)</a:t>
            </a:r>
            <a:br>
              <a:rPr lang="en-US" smtClean="0"/>
            </a:br>
            <a:r>
              <a:rPr lang="en-US" sz="1200" b="0" smtClean="0">
                <a:latin typeface="Consolas" panose="020B0609020204030204" pitchFamily="49" charset="0"/>
              </a:rPr>
              <a:t>[-delinearize]</a:t>
            </a:r>
            <a:endParaRPr lang="de-DE" sz="1200" b="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702373"/>
            <a:ext cx="608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Optimistic Delinearization of Parametrically Sized Arrays</a:t>
            </a:r>
          </a:p>
          <a:p>
            <a:r>
              <a:rPr lang="de-DE" sz="800" dirty="0" smtClean="0"/>
              <a:t>Tobias Grosser, J. Ramanujam, Louis-Noel Pouchet, P. Sadayappan, Sebastian Pop</a:t>
            </a:r>
          </a:p>
          <a:p>
            <a:r>
              <a:rPr lang="de-DE" sz="800" dirty="0" smtClean="0"/>
              <a:t>at Internnational Conference on Supercomputing (ICS), 2015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4759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2427734"/>
            <a:ext cx="2752725" cy="2295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40668" y="1023578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6;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for (j = 1; j &lt;= 4;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r>
              <a:rPr lang="en-US" dirty="0"/>
              <a:t>  </a:t>
            </a:r>
            <a:r>
              <a:rPr lang="en-US" dirty="0" smtClean="0"/>
              <a:t>  … = A[i+1][j] + A[i-1][j] + A[</a:t>
            </a:r>
            <a:r>
              <a:rPr lang="en-US" dirty="0" err="1" smtClean="0"/>
              <a:t>i</a:t>
            </a:r>
            <a:r>
              <a:rPr lang="en-US" dirty="0" smtClean="0"/>
              <a:t>][j] + A[</a:t>
            </a:r>
            <a:r>
              <a:rPr lang="en-US" dirty="0" err="1" smtClean="0"/>
              <a:t>i</a:t>
            </a:r>
            <a:r>
              <a:rPr lang="en-US" dirty="0" smtClean="0"/>
              <a:t>][j-1] + A[</a:t>
            </a:r>
            <a:r>
              <a:rPr lang="en-US" dirty="0" err="1" smtClean="0"/>
              <a:t>i</a:t>
            </a:r>
            <a:r>
              <a:rPr lang="en-US" dirty="0" smtClean="0"/>
              <a:t>][j+1];</a:t>
            </a:r>
            <a:endParaRPr lang="de-DE" dirty="0"/>
          </a:p>
        </p:txBody>
      </p:sp>
      <p:sp>
        <p:nvSpPr>
          <p:cNvPr id="7" name="Isosceles Triangle 6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9" y="400050"/>
            <a:ext cx="5706392" cy="400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42889" y="400050"/>
            <a:ext cx="5562376" cy="55152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Accessed Data (for a 2x2 thread block)</a:t>
            </a:r>
            <a:br>
              <a:rPr lang="en-US" smtClean="0"/>
            </a:br>
            <a:r>
              <a:rPr lang="en-US" sz="1200" b="0" smtClean="0">
                <a:latin typeface="Consolas" panose="020B0609020204030204" pitchFamily="49" charset="0"/>
              </a:rPr>
              <a:t>[-delinearize]</a:t>
            </a:r>
            <a:endParaRPr lang="de-DE" sz="1200" b="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702373"/>
            <a:ext cx="608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Optimistic Delinearization of Parametrically Sized Arrays</a:t>
            </a:r>
          </a:p>
          <a:p>
            <a:r>
              <a:rPr lang="de-DE" sz="800" dirty="0" smtClean="0"/>
              <a:t>Tobias Grosser, J. Ramanujam, Louis-Noel Pouchet, P. Sadayappan, Sebastian Pop</a:t>
            </a:r>
          </a:p>
          <a:p>
            <a:r>
              <a:rPr lang="de-DE" sz="800" dirty="0" smtClean="0"/>
              <a:t>at Internnational Conference on Supercomputing (ICS), 2015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099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2427734"/>
            <a:ext cx="2752725" cy="2295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888" y="400050"/>
            <a:ext cx="6372225" cy="551520"/>
          </a:xfrm>
        </p:spPr>
        <p:txBody>
          <a:bodyPr/>
          <a:lstStyle/>
          <a:p>
            <a:r>
              <a:rPr lang="en-US" dirty="0"/>
              <a:t>Accessed Data (for a 2x2 thread block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200" b="0" dirty="0" smtClean="0">
                <a:latin typeface="Consolas" panose="020B0609020204030204" pitchFamily="49" charset="0"/>
              </a:rPr>
              <a:t>[-</a:t>
            </a:r>
            <a:r>
              <a:rPr lang="en-US" sz="1200" b="0" dirty="0" err="1" smtClean="0">
                <a:latin typeface="Consolas" panose="020B0609020204030204" pitchFamily="49" charset="0"/>
              </a:rPr>
              <a:t>delinearize</a:t>
            </a:r>
            <a:r>
              <a:rPr lang="en-US" sz="1200" b="0" dirty="0" smtClean="0">
                <a:latin typeface="Consolas" panose="020B0609020204030204" pitchFamily="49" charset="0"/>
              </a:rPr>
              <a:t>]</a:t>
            </a:r>
            <a:endParaRPr lang="de-DE" sz="1200" b="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668" y="1023578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6;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for (j = 1; j &lt;= 4;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r>
              <a:rPr lang="en-US" dirty="0"/>
              <a:t>  </a:t>
            </a:r>
            <a:r>
              <a:rPr lang="en-US" dirty="0" smtClean="0"/>
              <a:t>  … = A[i+1][j] + A[i-1][j] + A[</a:t>
            </a:r>
            <a:r>
              <a:rPr lang="en-US" dirty="0" err="1" smtClean="0"/>
              <a:t>i</a:t>
            </a:r>
            <a:r>
              <a:rPr lang="en-US" dirty="0" smtClean="0"/>
              <a:t>][j] + A[</a:t>
            </a:r>
            <a:r>
              <a:rPr lang="en-US" dirty="0" err="1" smtClean="0"/>
              <a:t>i</a:t>
            </a:r>
            <a:r>
              <a:rPr lang="en-US" dirty="0" smtClean="0"/>
              <a:t>][j-1] + A[</a:t>
            </a:r>
            <a:r>
              <a:rPr lang="en-US" dirty="0" err="1" smtClean="0"/>
              <a:t>i</a:t>
            </a:r>
            <a:r>
              <a:rPr lang="en-US" dirty="0" smtClean="0"/>
              <a:t>][j+1];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780928" y="2835878"/>
            <a:ext cx="3999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needed on device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 elements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Minimal data, but complex transfer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0" y="4702373"/>
            <a:ext cx="608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Optimistic Delinearization of Parametrically Sized Arrays</a:t>
            </a:r>
          </a:p>
          <a:p>
            <a:r>
              <a:rPr lang="de-DE" sz="800" dirty="0" smtClean="0"/>
              <a:t>Tobias Grosser, J. Ramanujam, Louis-Noel Pouchet, P. Sadayappan, Sebastian Pop</a:t>
            </a:r>
          </a:p>
          <a:p>
            <a:r>
              <a:rPr lang="de-DE" sz="800" dirty="0" smtClean="0"/>
              <a:t>at Internnational Conference on Supercomputing (ICS), 2015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474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2427734"/>
            <a:ext cx="2752725" cy="2295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40668" y="1023578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6;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for (j = 1; j &lt;= 4;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r>
              <a:rPr lang="en-US" dirty="0"/>
              <a:t>  </a:t>
            </a:r>
            <a:r>
              <a:rPr lang="en-US" dirty="0" smtClean="0"/>
              <a:t>  … = A[i+1][j] + A[i-1][j] + A[</a:t>
            </a:r>
            <a:r>
              <a:rPr lang="en-US" dirty="0" err="1" smtClean="0"/>
              <a:t>i</a:t>
            </a:r>
            <a:r>
              <a:rPr lang="en-US" dirty="0" smtClean="0"/>
              <a:t>][j] + A[</a:t>
            </a:r>
            <a:r>
              <a:rPr lang="en-US" dirty="0" err="1" smtClean="0"/>
              <a:t>i</a:t>
            </a:r>
            <a:r>
              <a:rPr lang="en-US" dirty="0" smtClean="0"/>
              <a:t>][j-1] + A[</a:t>
            </a:r>
            <a:r>
              <a:rPr lang="en-US" dirty="0" err="1" smtClean="0"/>
              <a:t>i</a:t>
            </a:r>
            <a:r>
              <a:rPr lang="en-US" dirty="0" smtClean="0"/>
              <a:t>][j+1];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2780928" y="2835878"/>
            <a:ext cx="40768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One-dimensional hull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transfer, but redundant data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9" y="400050"/>
            <a:ext cx="5886412" cy="400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42889" y="400050"/>
            <a:ext cx="5706392" cy="55152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Accessed Data (for a 2x2 thread block)</a:t>
            </a:r>
            <a:br>
              <a:rPr lang="en-US" dirty="0" smtClean="0"/>
            </a:br>
            <a:r>
              <a:rPr lang="en-US" sz="1200" b="0" dirty="0" smtClean="0">
                <a:latin typeface="Consolas" panose="020B0609020204030204" pitchFamily="49" charset="0"/>
              </a:rPr>
              <a:t>[-</a:t>
            </a:r>
            <a:r>
              <a:rPr lang="en-US" sz="1200" b="0" dirty="0" err="1" smtClean="0">
                <a:latin typeface="Consolas" panose="020B0609020204030204" pitchFamily="49" charset="0"/>
              </a:rPr>
              <a:t>delinearize</a:t>
            </a:r>
            <a:r>
              <a:rPr lang="en-US" sz="1200" b="0" dirty="0" smtClean="0">
                <a:latin typeface="Consolas" panose="020B0609020204030204" pitchFamily="49" charset="0"/>
              </a:rPr>
              <a:t>]</a:t>
            </a:r>
            <a:endParaRPr lang="de-DE" sz="1200" b="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702373"/>
            <a:ext cx="608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Optimistic Delinearization of Parametrically Sized Arrays</a:t>
            </a:r>
          </a:p>
          <a:p>
            <a:r>
              <a:rPr lang="de-DE" sz="800" dirty="0" smtClean="0"/>
              <a:t>Tobias Grosser, J. Ramanujam, Louis-Noel Pouchet, P. Sadayappan, Sebastian Pop</a:t>
            </a:r>
          </a:p>
          <a:p>
            <a:r>
              <a:rPr lang="de-DE" sz="800" dirty="0" smtClean="0"/>
              <a:t>at Internnational Conference on Supercomputing (ICS), 2015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8372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2427734"/>
            <a:ext cx="2752725" cy="2295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Accessed Data (for a 2x2 thread block)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40668" y="1023578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6;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for (j = 1; j &lt;= 4;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r>
              <a:rPr lang="en-US" dirty="0"/>
              <a:t>  </a:t>
            </a:r>
            <a:r>
              <a:rPr lang="en-US" dirty="0" smtClean="0"/>
              <a:t>  … = A[i+1][j] + A[i-1][j] + A[</a:t>
            </a:r>
            <a:r>
              <a:rPr lang="en-US" dirty="0" err="1" smtClean="0"/>
              <a:t>i</a:t>
            </a:r>
            <a:r>
              <a:rPr lang="en-US" dirty="0" smtClean="0"/>
              <a:t>][j] + A[</a:t>
            </a:r>
            <a:r>
              <a:rPr lang="en-US" dirty="0" err="1" smtClean="0"/>
              <a:t>i</a:t>
            </a:r>
            <a:r>
              <a:rPr lang="en-US" dirty="0" smtClean="0"/>
              <a:t>][j-1] + A[</a:t>
            </a:r>
            <a:r>
              <a:rPr lang="en-US" dirty="0" err="1" smtClean="0"/>
              <a:t>i</a:t>
            </a:r>
            <a:r>
              <a:rPr lang="en-US" dirty="0" smtClean="0"/>
              <a:t>][j+1];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780928" y="2835878"/>
            <a:ext cx="4166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Two-dimensional hull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16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transfer, less redundant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324" y="1023578"/>
            <a:ext cx="6415087" cy="165618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ounded Rectangle 8"/>
          <p:cNvSpPr/>
          <p:nvPr/>
        </p:nvSpPr>
        <p:spPr>
          <a:xfrm>
            <a:off x="980728" y="1183560"/>
            <a:ext cx="5319380" cy="103145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Modeling multi-dimensional access</a:t>
            </a:r>
          </a:p>
          <a:p>
            <a:pPr algn="ctr"/>
            <a:r>
              <a:rPr lang="en-US" sz="2000" dirty="0" smtClean="0"/>
              <a:t>behavior is important</a:t>
            </a:r>
            <a:endParaRPr lang="de-DE" sz="2000" dirty="0"/>
          </a:p>
        </p:txBody>
      </p:sp>
      <p:sp>
        <p:nvSpPr>
          <p:cNvPr id="10" name="Isosceles Triangle 9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42888" y="400050"/>
            <a:ext cx="5382355" cy="55152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Accessed Data (for a 2x2 thread block)</a:t>
            </a:r>
            <a:br>
              <a:rPr lang="en-US" dirty="0" smtClean="0"/>
            </a:br>
            <a:r>
              <a:rPr lang="en-US" sz="1200" b="0" dirty="0" smtClean="0">
                <a:latin typeface="Consolas" panose="020B0609020204030204" pitchFamily="49" charset="0"/>
              </a:rPr>
              <a:t>[-</a:t>
            </a:r>
            <a:r>
              <a:rPr lang="en-US" sz="1200" b="0" dirty="0" err="1" smtClean="0">
                <a:latin typeface="Consolas" panose="020B0609020204030204" pitchFamily="49" charset="0"/>
              </a:rPr>
              <a:t>delinearize</a:t>
            </a:r>
            <a:r>
              <a:rPr lang="en-US" sz="1200" b="0" dirty="0" smtClean="0">
                <a:latin typeface="Consolas" panose="020B0609020204030204" pitchFamily="49" charset="0"/>
              </a:rPr>
              <a:t>]</a:t>
            </a:r>
            <a:endParaRPr lang="de-DE" sz="1200" b="0" dirty="0">
              <a:latin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0728" y="2535616"/>
            <a:ext cx="5319380" cy="103145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“Optimistic Loop Optimization” at CGO’17</a:t>
            </a:r>
          </a:p>
          <a:p>
            <a:pPr algn="ctr"/>
            <a:r>
              <a:rPr lang="en-US" sz="2000" dirty="0" smtClean="0"/>
              <a:t>with Johannes </a:t>
            </a:r>
            <a:r>
              <a:rPr lang="en-US" sz="2000" dirty="0" err="1" smtClean="0"/>
              <a:t>Doerfert</a:t>
            </a:r>
            <a:r>
              <a:rPr lang="en-US" sz="2000" dirty="0" smtClean="0"/>
              <a:t> and Sebastian Hack</a:t>
            </a:r>
            <a:endParaRPr lang="de-DE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702373"/>
            <a:ext cx="608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Optimistic Delinearization of Parametrically Sized Arrays</a:t>
            </a:r>
          </a:p>
          <a:p>
            <a:r>
              <a:rPr lang="de-DE" sz="800" dirty="0" smtClean="0"/>
              <a:t>Tobias Grosser, J. Ramanujam, Louis-Noel Pouchet, P. Sadayappan, Sebastian Pop</a:t>
            </a:r>
          </a:p>
          <a:p>
            <a:r>
              <a:rPr lang="de-DE" sz="800" dirty="0" smtClean="0"/>
              <a:t>at Internnational Conference on Supercomputing (ICS), 2015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43473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32656" y="1167594"/>
            <a:ext cx="4319716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332656" y="1167594"/>
            <a:ext cx="360040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692696" y="1167594"/>
            <a:ext cx="360040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052736" y="1167594"/>
            <a:ext cx="360040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1412776" y="1167594"/>
            <a:ext cx="360040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1772816" y="1167594"/>
            <a:ext cx="360040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2132856" y="1167594"/>
            <a:ext cx="360040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2492896" y="1167594"/>
            <a:ext cx="360040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2852936" y="1167594"/>
            <a:ext cx="360040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3212976" y="1167594"/>
            <a:ext cx="360040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Coalescing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32656" y="1167594"/>
            <a:ext cx="4319716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332656" y="1167594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692696" y="1167594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1052736" y="1167594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412776" y="1167594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772816" y="1167594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2132856" y="1167594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2492896" y="1167594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2852936" y="1167594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35" name="Rectangle 34"/>
          <p:cNvSpPr/>
          <p:nvPr/>
        </p:nvSpPr>
        <p:spPr>
          <a:xfrm>
            <a:off x="3212976" y="1167594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de-DE" dirty="0"/>
          </a:p>
        </p:txBody>
      </p:sp>
      <p:cxnSp>
        <p:nvCxnSpPr>
          <p:cNvPr id="37" name="Straight Arrow Connector 36"/>
          <p:cNvCxnSpPr>
            <a:stCxn id="10" idx="2"/>
          </p:cNvCxnSpPr>
          <p:nvPr/>
        </p:nvCxnSpPr>
        <p:spPr>
          <a:xfrm>
            <a:off x="512676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2716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32756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592796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52836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12876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72916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032956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392996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32391" y="112229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DRAM</a:t>
            </a:r>
            <a:endParaRPr lang="de-DE" dirty="0"/>
          </a:p>
        </p:txBody>
      </p:sp>
      <p:sp>
        <p:nvSpPr>
          <p:cNvPr id="45" name="Isosceles Triangle 44"/>
          <p:cNvSpPr/>
          <p:nvPr/>
        </p:nvSpPr>
        <p:spPr>
          <a:xfrm>
            <a:off x="6300108" y="654614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/>
          <p:cNvSpPr txBox="1"/>
          <p:nvPr/>
        </p:nvSpPr>
        <p:spPr>
          <a:xfrm>
            <a:off x="5193196" y="504663"/>
            <a:ext cx="122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High-Performance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08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249583" y="1753212"/>
            <a:ext cx="1932836" cy="629518"/>
          </a:xfrm>
          <a:prstGeom prst="rect">
            <a:avLst/>
          </a:prstGeom>
          <a:solidFill>
            <a:srgbClr val="F0F0EE"/>
          </a:solidFill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/>
          <p:cNvSpPr/>
          <p:nvPr/>
        </p:nvSpPr>
        <p:spPr>
          <a:xfrm>
            <a:off x="4249583" y="1753212"/>
            <a:ext cx="1932836" cy="1355122"/>
          </a:xfrm>
          <a:prstGeom prst="rect">
            <a:avLst/>
          </a:prstGeom>
          <a:solidFill>
            <a:srgbClr val="F0F0EE"/>
          </a:solidFill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57975" y="4874139"/>
            <a:ext cx="200025" cy="263426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6"/>
          <a:stretch/>
        </p:blipFill>
        <p:spPr>
          <a:xfrm>
            <a:off x="449669" y="1913603"/>
            <a:ext cx="2143125" cy="1178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5"/>
          <a:stretch/>
        </p:blipFill>
        <p:spPr>
          <a:xfrm>
            <a:off x="44624" y="3263753"/>
            <a:ext cx="2143125" cy="1180205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0" name="TextBox 9"/>
          <p:cNvSpPr txBox="1"/>
          <p:nvPr/>
        </p:nvSpPr>
        <p:spPr>
          <a:xfrm>
            <a:off x="1232757" y="1670576"/>
            <a:ext cx="1562588" cy="199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75" dirty="0">
                <a:latin typeface="Gadugi" pitchFamily="34" charset="0"/>
              </a:rPr>
              <a:t>  row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0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</a:t>
            </a:r>
            <a:r>
              <a:rPr lang="en-US" sz="375" dirty="0" err="1">
                <a:latin typeface="Gadugi" pitchFamily="34" charset="0"/>
              </a:rPr>
              <a:t>output_image_ptr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dirty="0" err="1">
                <a:latin typeface="Gadugi" pitchFamily="34" charset="0"/>
              </a:rPr>
              <a:t>output_image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</a:t>
            </a:r>
            <a:r>
              <a:rPr lang="en-US" sz="375" dirty="0" err="1">
                <a:latin typeface="Gadugi" pitchFamily="34" charset="0"/>
              </a:rPr>
              <a:t>output_image_ptr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+=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(</a:t>
            </a:r>
            <a:r>
              <a:rPr lang="en-US" sz="375" dirty="0">
                <a:latin typeface="Gadugi" pitchFamily="34" charset="0"/>
              </a:rPr>
              <a:t>NN </a:t>
            </a:r>
            <a:r>
              <a:rPr lang="en-US" sz="375" b="1" dirty="0">
                <a:latin typeface="Gadugi" pitchFamily="34" charset="0"/>
              </a:rPr>
              <a:t>*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dirty="0" err="1">
                <a:latin typeface="Gadugi" pitchFamily="34" charset="0"/>
              </a:rPr>
              <a:t>dead_rows</a:t>
            </a:r>
            <a:r>
              <a:rPr lang="en-US" sz="375" b="1" dirty="0">
                <a:latin typeface="Gadugi" pitchFamily="34" charset="0"/>
              </a:rPr>
              <a:t>);</a:t>
            </a:r>
            <a:endParaRPr lang="en-US" sz="375" dirty="0">
              <a:latin typeface="Gadugi" pitchFamily="34" charset="0"/>
            </a:endParaRPr>
          </a:p>
          <a:p>
            <a:r>
              <a:rPr lang="pt-BR" sz="375" dirty="0">
                <a:latin typeface="Gadugi" pitchFamily="34" charset="0"/>
              </a:rPr>
              <a:t>  </a:t>
            </a:r>
            <a:r>
              <a:rPr lang="pt-BR" sz="375" b="1" dirty="0">
                <a:latin typeface="Gadugi" pitchFamily="34" charset="0"/>
              </a:rPr>
              <a:t>for</a:t>
            </a:r>
            <a:r>
              <a:rPr lang="pt-BR" sz="375" dirty="0">
                <a:latin typeface="Gadugi" pitchFamily="34" charset="0"/>
              </a:rPr>
              <a:t> </a:t>
            </a:r>
            <a:r>
              <a:rPr lang="pt-BR" sz="375" b="1" dirty="0">
                <a:latin typeface="Gadugi" pitchFamily="34" charset="0"/>
              </a:rPr>
              <a:t>(</a:t>
            </a:r>
            <a:r>
              <a:rPr lang="pt-BR" sz="375" dirty="0">
                <a:latin typeface="Gadugi" pitchFamily="34" charset="0"/>
              </a:rPr>
              <a:t>r </a:t>
            </a:r>
            <a:r>
              <a:rPr lang="pt-BR" sz="375" b="1" dirty="0">
                <a:latin typeface="Gadugi" pitchFamily="34" charset="0"/>
              </a:rPr>
              <a:t>=</a:t>
            </a:r>
            <a:r>
              <a:rPr lang="pt-BR" sz="375" dirty="0">
                <a:latin typeface="Gadugi" pitchFamily="34" charset="0"/>
              </a:rPr>
              <a:t> 0</a:t>
            </a:r>
            <a:r>
              <a:rPr lang="pt-BR" sz="375" b="1" dirty="0">
                <a:latin typeface="Gadugi" pitchFamily="34" charset="0"/>
              </a:rPr>
              <a:t>;</a:t>
            </a:r>
            <a:r>
              <a:rPr lang="pt-BR" sz="375" dirty="0">
                <a:latin typeface="Gadugi" pitchFamily="34" charset="0"/>
              </a:rPr>
              <a:t> r </a:t>
            </a:r>
            <a:r>
              <a:rPr lang="pt-BR" sz="375" b="1" dirty="0">
                <a:latin typeface="Gadugi" pitchFamily="34" charset="0"/>
              </a:rPr>
              <a:t>&lt;</a:t>
            </a:r>
            <a:r>
              <a:rPr lang="pt-BR" sz="375" dirty="0">
                <a:latin typeface="Gadugi" pitchFamily="34" charset="0"/>
              </a:rPr>
              <a:t> NN </a:t>
            </a:r>
            <a:r>
              <a:rPr lang="pt-BR" sz="375" b="1" dirty="0">
                <a:latin typeface="Gadugi" pitchFamily="34" charset="0"/>
              </a:rPr>
              <a:t>-</a:t>
            </a:r>
            <a:r>
              <a:rPr lang="pt-BR" sz="375" dirty="0">
                <a:latin typeface="Gadugi" pitchFamily="34" charset="0"/>
              </a:rPr>
              <a:t> KK </a:t>
            </a:r>
            <a:r>
              <a:rPr lang="pt-BR" sz="375" b="1" dirty="0">
                <a:latin typeface="Gadugi" pitchFamily="34" charset="0"/>
              </a:rPr>
              <a:t>+</a:t>
            </a:r>
            <a:r>
              <a:rPr lang="pt-BR" sz="375" dirty="0">
                <a:latin typeface="Gadugi" pitchFamily="34" charset="0"/>
              </a:rPr>
              <a:t> 1</a:t>
            </a:r>
            <a:r>
              <a:rPr lang="pt-BR" sz="375" b="1" dirty="0">
                <a:latin typeface="Gadugi" pitchFamily="34" charset="0"/>
              </a:rPr>
              <a:t>;</a:t>
            </a:r>
            <a:r>
              <a:rPr lang="pt-BR" sz="375" dirty="0">
                <a:latin typeface="Gadugi" pitchFamily="34" charset="0"/>
              </a:rPr>
              <a:t> r</a:t>
            </a:r>
            <a:r>
              <a:rPr lang="pt-BR" sz="375" b="1" dirty="0">
                <a:latin typeface="Gadugi" pitchFamily="34" charset="0"/>
              </a:rPr>
              <a:t>++)</a:t>
            </a:r>
            <a:r>
              <a:rPr lang="pt-BR" sz="375" dirty="0">
                <a:latin typeface="Gadugi" pitchFamily="34" charset="0"/>
              </a:rPr>
              <a:t> </a:t>
            </a:r>
            <a:r>
              <a:rPr lang="pt-BR" sz="375" b="1" dirty="0">
                <a:latin typeface="Gadugi" pitchFamily="34" charset="0"/>
              </a:rPr>
              <a:t>{</a:t>
            </a:r>
            <a:endParaRPr lang="pt-BR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</a:t>
            </a:r>
            <a:r>
              <a:rPr lang="en-US" sz="375" dirty="0" err="1">
                <a:latin typeface="Gadugi" pitchFamily="34" charset="0"/>
              </a:rPr>
              <a:t>output_image_offset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dirty="0" err="1">
                <a:latin typeface="Gadugi" pitchFamily="34" charset="0"/>
              </a:rPr>
              <a:t>output_image_ptr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</a:t>
            </a:r>
            <a:r>
              <a:rPr lang="en-US" sz="375" dirty="0" err="1">
                <a:latin typeface="Gadugi" pitchFamily="34" charset="0"/>
              </a:rPr>
              <a:t>output_image_offset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+=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dirty="0" err="1">
                <a:latin typeface="Gadugi" pitchFamily="34" charset="0"/>
              </a:rPr>
              <a:t>dead_cols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col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0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nn-NO" sz="375" dirty="0">
                <a:latin typeface="Gadugi" pitchFamily="34" charset="0"/>
              </a:rPr>
              <a:t>    </a:t>
            </a:r>
            <a:r>
              <a:rPr lang="nn-NO" sz="375" b="1" dirty="0">
                <a:latin typeface="Gadugi" pitchFamily="34" charset="0"/>
              </a:rPr>
              <a:t>for</a:t>
            </a:r>
            <a:r>
              <a:rPr lang="nn-NO" sz="375" dirty="0">
                <a:latin typeface="Gadugi" pitchFamily="34" charset="0"/>
              </a:rPr>
              <a:t> </a:t>
            </a:r>
            <a:r>
              <a:rPr lang="nn-NO" sz="375" b="1" dirty="0">
                <a:latin typeface="Gadugi" pitchFamily="34" charset="0"/>
              </a:rPr>
              <a:t>(</a:t>
            </a:r>
            <a:r>
              <a:rPr lang="nn-NO" sz="375" dirty="0">
                <a:latin typeface="Gadugi" pitchFamily="34" charset="0"/>
              </a:rPr>
              <a:t>c </a:t>
            </a:r>
            <a:r>
              <a:rPr lang="nn-NO" sz="375" b="1" dirty="0">
                <a:latin typeface="Gadugi" pitchFamily="34" charset="0"/>
              </a:rPr>
              <a:t>=</a:t>
            </a:r>
            <a:r>
              <a:rPr lang="nn-NO" sz="375" dirty="0">
                <a:latin typeface="Gadugi" pitchFamily="34" charset="0"/>
              </a:rPr>
              <a:t> 0</a:t>
            </a:r>
            <a:r>
              <a:rPr lang="nn-NO" sz="375" b="1" dirty="0">
                <a:latin typeface="Gadugi" pitchFamily="34" charset="0"/>
              </a:rPr>
              <a:t>;</a:t>
            </a:r>
            <a:r>
              <a:rPr lang="nn-NO" sz="375" dirty="0">
                <a:latin typeface="Gadugi" pitchFamily="34" charset="0"/>
              </a:rPr>
              <a:t> c </a:t>
            </a:r>
            <a:r>
              <a:rPr lang="nn-NO" sz="375" b="1" dirty="0">
                <a:latin typeface="Gadugi" pitchFamily="34" charset="0"/>
              </a:rPr>
              <a:t>&lt;</a:t>
            </a:r>
            <a:r>
              <a:rPr lang="nn-NO" sz="375" dirty="0">
                <a:latin typeface="Gadugi" pitchFamily="34" charset="0"/>
              </a:rPr>
              <a:t> NN </a:t>
            </a:r>
            <a:r>
              <a:rPr lang="nn-NO" sz="375" b="1" dirty="0">
                <a:latin typeface="Gadugi" pitchFamily="34" charset="0"/>
              </a:rPr>
              <a:t>-</a:t>
            </a:r>
            <a:r>
              <a:rPr lang="nn-NO" sz="375" dirty="0">
                <a:latin typeface="Gadugi" pitchFamily="34" charset="0"/>
              </a:rPr>
              <a:t> KK </a:t>
            </a:r>
            <a:r>
              <a:rPr lang="nn-NO" sz="375" b="1" dirty="0">
                <a:latin typeface="Gadugi" pitchFamily="34" charset="0"/>
              </a:rPr>
              <a:t>+</a:t>
            </a:r>
            <a:r>
              <a:rPr lang="nn-NO" sz="375" dirty="0">
                <a:latin typeface="Gadugi" pitchFamily="34" charset="0"/>
              </a:rPr>
              <a:t> 1</a:t>
            </a:r>
            <a:r>
              <a:rPr lang="nn-NO" sz="375" b="1" dirty="0">
                <a:latin typeface="Gadugi" pitchFamily="34" charset="0"/>
              </a:rPr>
              <a:t>;</a:t>
            </a:r>
            <a:r>
              <a:rPr lang="nn-NO" sz="375" dirty="0">
                <a:latin typeface="Gadugi" pitchFamily="34" charset="0"/>
              </a:rPr>
              <a:t> c</a:t>
            </a:r>
            <a:r>
              <a:rPr lang="nn-NO" sz="375" b="1" dirty="0">
                <a:latin typeface="Gadugi" pitchFamily="34" charset="0"/>
              </a:rPr>
              <a:t>++)</a:t>
            </a:r>
            <a:r>
              <a:rPr lang="nn-NO" sz="375" dirty="0">
                <a:latin typeface="Gadugi" pitchFamily="34" charset="0"/>
              </a:rPr>
              <a:t> </a:t>
            </a:r>
            <a:r>
              <a:rPr lang="nn-NO" sz="375" b="1" dirty="0">
                <a:latin typeface="Gadugi" pitchFamily="34" charset="0"/>
              </a:rPr>
              <a:t>{</a:t>
            </a:r>
            <a:endParaRPr lang="nn-NO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</a:t>
            </a:r>
            <a:r>
              <a:rPr lang="en-US" sz="375" dirty="0" err="1">
                <a:latin typeface="Gadugi" pitchFamily="34" charset="0"/>
              </a:rPr>
              <a:t>input_image_ptr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dirty="0" err="1">
                <a:latin typeface="Gadugi" pitchFamily="34" charset="0"/>
              </a:rPr>
              <a:t>input_image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</a:t>
            </a:r>
            <a:r>
              <a:rPr lang="en-US" sz="375" dirty="0" err="1">
                <a:latin typeface="Gadugi" pitchFamily="34" charset="0"/>
              </a:rPr>
              <a:t>input_image_ptr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+=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(</a:t>
            </a:r>
            <a:r>
              <a:rPr lang="en-US" sz="375" dirty="0">
                <a:latin typeface="Gadugi" pitchFamily="34" charset="0"/>
              </a:rPr>
              <a:t>NN </a:t>
            </a:r>
            <a:r>
              <a:rPr lang="en-US" sz="375" b="1" dirty="0">
                <a:latin typeface="Gadugi" pitchFamily="34" charset="0"/>
              </a:rPr>
              <a:t>*</a:t>
            </a:r>
            <a:r>
              <a:rPr lang="en-US" sz="375" dirty="0">
                <a:latin typeface="Gadugi" pitchFamily="34" charset="0"/>
              </a:rPr>
              <a:t> row</a:t>
            </a:r>
            <a:r>
              <a:rPr lang="en-US" sz="375" b="1" dirty="0">
                <a:latin typeface="Gadugi" pitchFamily="34" charset="0"/>
              </a:rPr>
              <a:t>);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</a:t>
            </a:r>
            <a:r>
              <a:rPr lang="en-US" sz="375" dirty="0" err="1">
                <a:latin typeface="Gadugi" pitchFamily="34" charset="0"/>
              </a:rPr>
              <a:t>kernel_ptr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kernel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b="1" dirty="0">
                <a:latin typeface="Gadugi" pitchFamily="34" charset="0"/>
              </a:rPr>
              <a:t>S0: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*</a:t>
            </a:r>
            <a:r>
              <a:rPr lang="en-US" sz="375" dirty="0" err="1">
                <a:latin typeface="Gadugi" pitchFamily="34" charset="0"/>
              </a:rPr>
              <a:t>output_image_offset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0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nn-NO" sz="375" dirty="0">
                <a:latin typeface="Gadugi" pitchFamily="34" charset="0"/>
              </a:rPr>
              <a:t>      </a:t>
            </a:r>
            <a:r>
              <a:rPr lang="nn-NO" sz="375" b="1" dirty="0">
                <a:latin typeface="Gadugi" pitchFamily="34" charset="0"/>
              </a:rPr>
              <a:t>for</a:t>
            </a:r>
            <a:r>
              <a:rPr lang="nn-NO" sz="375" dirty="0">
                <a:latin typeface="Gadugi" pitchFamily="34" charset="0"/>
              </a:rPr>
              <a:t> </a:t>
            </a:r>
            <a:r>
              <a:rPr lang="nn-NO" sz="375" b="1" dirty="0">
                <a:latin typeface="Gadugi" pitchFamily="34" charset="0"/>
              </a:rPr>
              <a:t>(</a:t>
            </a:r>
            <a:r>
              <a:rPr lang="nn-NO" sz="375" dirty="0">
                <a:latin typeface="Gadugi" pitchFamily="34" charset="0"/>
              </a:rPr>
              <a:t>i </a:t>
            </a:r>
            <a:r>
              <a:rPr lang="nn-NO" sz="375" b="1" dirty="0">
                <a:latin typeface="Gadugi" pitchFamily="34" charset="0"/>
              </a:rPr>
              <a:t>=</a:t>
            </a:r>
            <a:r>
              <a:rPr lang="nn-NO" sz="375" dirty="0">
                <a:latin typeface="Gadugi" pitchFamily="34" charset="0"/>
              </a:rPr>
              <a:t> 0</a:t>
            </a:r>
            <a:r>
              <a:rPr lang="nn-NO" sz="375" b="1" dirty="0">
                <a:latin typeface="Gadugi" pitchFamily="34" charset="0"/>
              </a:rPr>
              <a:t>;</a:t>
            </a:r>
            <a:r>
              <a:rPr lang="nn-NO" sz="375" dirty="0">
                <a:latin typeface="Gadugi" pitchFamily="34" charset="0"/>
              </a:rPr>
              <a:t> i </a:t>
            </a:r>
            <a:r>
              <a:rPr lang="nn-NO" sz="375" b="1" dirty="0">
                <a:latin typeface="Gadugi" pitchFamily="34" charset="0"/>
              </a:rPr>
              <a:t>&lt;</a:t>
            </a:r>
            <a:r>
              <a:rPr lang="nn-NO" sz="375" dirty="0">
                <a:latin typeface="Gadugi" pitchFamily="34" charset="0"/>
              </a:rPr>
              <a:t> KK</a:t>
            </a:r>
            <a:r>
              <a:rPr lang="nn-NO" sz="375" b="1" dirty="0">
                <a:latin typeface="Gadugi" pitchFamily="34" charset="0"/>
              </a:rPr>
              <a:t>;</a:t>
            </a:r>
            <a:r>
              <a:rPr lang="nn-NO" sz="375" dirty="0">
                <a:latin typeface="Gadugi" pitchFamily="34" charset="0"/>
              </a:rPr>
              <a:t> i</a:t>
            </a:r>
            <a:r>
              <a:rPr lang="nn-NO" sz="375" b="1" dirty="0">
                <a:latin typeface="Gadugi" pitchFamily="34" charset="0"/>
              </a:rPr>
              <a:t>++)</a:t>
            </a:r>
            <a:r>
              <a:rPr lang="nn-NO" sz="375" dirty="0">
                <a:latin typeface="Gadugi" pitchFamily="34" charset="0"/>
              </a:rPr>
              <a:t> </a:t>
            </a:r>
            <a:r>
              <a:rPr lang="nn-NO" sz="375" b="1" dirty="0">
                <a:latin typeface="Gadugi" pitchFamily="34" charset="0"/>
              </a:rPr>
              <a:t>{</a:t>
            </a:r>
            <a:endParaRPr lang="nn-NO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  </a:t>
            </a:r>
            <a:r>
              <a:rPr lang="en-US" sz="375" dirty="0" err="1">
                <a:latin typeface="Gadugi" pitchFamily="34" charset="0"/>
              </a:rPr>
              <a:t>input_image_offset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dirty="0" err="1">
                <a:latin typeface="Gadugi" pitchFamily="34" charset="0"/>
              </a:rPr>
              <a:t>input_image_ptr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  </a:t>
            </a:r>
            <a:r>
              <a:rPr lang="en-US" sz="375" dirty="0" err="1">
                <a:latin typeface="Gadugi" pitchFamily="34" charset="0"/>
              </a:rPr>
              <a:t>input_image_offset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+=</a:t>
            </a:r>
            <a:r>
              <a:rPr lang="en-US" sz="375" dirty="0">
                <a:latin typeface="Gadugi" pitchFamily="34" charset="0"/>
              </a:rPr>
              <a:t> col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  </a:t>
            </a:r>
            <a:r>
              <a:rPr lang="en-US" sz="375" dirty="0" err="1">
                <a:latin typeface="Gadugi" pitchFamily="34" charset="0"/>
              </a:rPr>
              <a:t>kernel_offset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dirty="0" err="1">
                <a:latin typeface="Gadugi" pitchFamily="34" charset="0"/>
              </a:rPr>
              <a:t>kernel_ptr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  </a:t>
            </a:r>
            <a:r>
              <a:rPr lang="en-US" sz="375" b="1" dirty="0">
                <a:latin typeface="Gadugi" pitchFamily="34" charset="0"/>
              </a:rPr>
              <a:t>for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(</a:t>
            </a:r>
            <a:r>
              <a:rPr lang="en-US" sz="375" dirty="0">
                <a:latin typeface="Gadugi" pitchFamily="34" charset="0"/>
              </a:rPr>
              <a:t>j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0</a:t>
            </a:r>
            <a:r>
              <a:rPr lang="en-US" sz="375" b="1" dirty="0">
                <a:latin typeface="Gadugi" pitchFamily="34" charset="0"/>
              </a:rPr>
              <a:t>;</a:t>
            </a:r>
            <a:r>
              <a:rPr lang="en-US" sz="375" dirty="0">
                <a:latin typeface="Gadugi" pitchFamily="34" charset="0"/>
              </a:rPr>
              <a:t> j </a:t>
            </a:r>
            <a:r>
              <a:rPr lang="en-US" sz="375" b="1" dirty="0">
                <a:latin typeface="Gadugi" pitchFamily="34" charset="0"/>
              </a:rPr>
              <a:t>&lt;</a:t>
            </a:r>
            <a:r>
              <a:rPr lang="en-US" sz="375" dirty="0">
                <a:latin typeface="Gadugi" pitchFamily="34" charset="0"/>
              </a:rPr>
              <a:t> KK</a:t>
            </a:r>
            <a:r>
              <a:rPr lang="en-US" sz="375" b="1" dirty="0">
                <a:latin typeface="Gadugi" pitchFamily="34" charset="0"/>
              </a:rPr>
              <a:t>;</a:t>
            </a:r>
            <a:r>
              <a:rPr lang="en-US" sz="375" dirty="0">
                <a:latin typeface="Gadugi" pitchFamily="34" charset="0"/>
              </a:rPr>
              <a:t> j</a:t>
            </a:r>
            <a:r>
              <a:rPr lang="en-US" sz="375" b="1" dirty="0">
                <a:latin typeface="Gadugi" pitchFamily="34" charset="0"/>
              </a:rPr>
              <a:t>++)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{</a:t>
            </a:r>
            <a:endParaRPr lang="en-US" sz="375" dirty="0">
              <a:latin typeface="Gadugi" pitchFamily="34" charset="0"/>
            </a:endParaRPr>
          </a:p>
          <a:p>
            <a:r>
              <a:rPr lang="en-US" sz="375" b="1" dirty="0">
                <a:latin typeface="Gadugi" pitchFamily="34" charset="0"/>
              </a:rPr>
              <a:t>S1:</a:t>
            </a:r>
            <a:r>
              <a:rPr lang="en-US" sz="375" dirty="0">
                <a:latin typeface="Gadugi" pitchFamily="34" charset="0"/>
              </a:rPr>
              <a:t>     temp1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*</a:t>
            </a:r>
            <a:r>
              <a:rPr lang="en-US" sz="375" dirty="0" err="1">
                <a:latin typeface="Gadugi" pitchFamily="34" charset="0"/>
              </a:rPr>
              <a:t>input_image_offset</a:t>
            </a:r>
            <a:r>
              <a:rPr lang="en-US" sz="375" b="1" dirty="0">
                <a:latin typeface="Gadugi" pitchFamily="34" charset="0"/>
              </a:rPr>
              <a:t>++;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b="1" dirty="0">
                <a:latin typeface="Gadugi" pitchFamily="34" charset="0"/>
              </a:rPr>
              <a:t>S1:</a:t>
            </a:r>
            <a:r>
              <a:rPr lang="en-US" sz="375" dirty="0">
                <a:latin typeface="Gadugi" pitchFamily="34" charset="0"/>
              </a:rPr>
              <a:t>     temp2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*</a:t>
            </a:r>
            <a:r>
              <a:rPr lang="en-US" sz="375" dirty="0" err="1">
                <a:latin typeface="Gadugi" pitchFamily="34" charset="0"/>
              </a:rPr>
              <a:t>kernel_offset</a:t>
            </a:r>
            <a:r>
              <a:rPr lang="en-US" sz="375" b="1" dirty="0">
                <a:latin typeface="Gadugi" pitchFamily="34" charset="0"/>
              </a:rPr>
              <a:t>++;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b="1" dirty="0">
                <a:latin typeface="Gadugi" pitchFamily="34" charset="0"/>
              </a:rPr>
              <a:t>S1:</a:t>
            </a:r>
            <a:r>
              <a:rPr lang="en-US" sz="375" dirty="0">
                <a:latin typeface="Gadugi" pitchFamily="34" charset="0"/>
              </a:rPr>
              <a:t>     </a:t>
            </a:r>
            <a:r>
              <a:rPr lang="en-US" sz="375" b="1" dirty="0">
                <a:latin typeface="Gadugi" pitchFamily="34" charset="0"/>
              </a:rPr>
              <a:t>*</a:t>
            </a:r>
            <a:r>
              <a:rPr lang="en-US" sz="375" dirty="0" err="1">
                <a:latin typeface="Gadugi" pitchFamily="34" charset="0"/>
              </a:rPr>
              <a:t>output_image_offset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+=</a:t>
            </a:r>
            <a:r>
              <a:rPr lang="en-US" sz="375" dirty="0">
                <a:latin typeface="Gadugi" pitchFamily="34" charset="0"/>
              </a:rPr>
              <a:t> temp1 </a:t>
            </a:r>
            <a:r>
              <a:rPr lang="en-US" sz="375" b="1" dirty="0">
                <a:latin typeface="Gadugi" pitchFamily="34" charset="0"/>
              </a:rPr>
              <a:t>*</a:t>
            </a:r>
            <a:r>
              <a:rPr lang="en-US" sz="375" dirty="0">
                <a:latin typeface="Gadugi" pitchFamily="34" charset="0"/>
              </a:rPr>
              <a:t> temp2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  </a:t>
            </a:r>
            <a:r>
              <a:rPr lang="en-US" sz="375" b="1" dirty="0">
                <a:latin typeface="Gadugi" pitchFamily="34" charset="0"/>
              </a:rPr>
              <a:t>}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  </a:t>
            </a:r>
            <a:r>
              <a:rPr lang="en-US" sz="375" dirty="0" err="1">
                <a:latin typeface="Gadugi" pitchFamily="34" charset="0"/>
              </a:rPr>
              <a:t>kernel_ptr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+=</a:t>
            </a:r>
            <a:r>
              <a:rPr lang="en-US" sz="375" dirty="0">
                <a:latin typeface="Gadugi" pitchFamily="34" charset="0"/>
              </a:rPr>
              <a:t> KK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  </a:t>
            </a:r>
            <a:r>
              <a:rPr lang="en-US" sz="375" dirty="0" err="1">
                <a:latin typeface="Gadugi" pitchFamily="34" charset="0"/>
              </a:rPr>
              <a:t>input_image_ptr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+=</a:t>
            </a:r>
            <a:r>
              <a:rPr lang="en-US" sz="375" dirty="0">
                <a:latin typeface="Gadugi" pitchFamily="34" charset="0"/>
              </a:rPr>
              <a:t> NN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</a:t>
            </a:r>
            <a:r>
              <a:rPr lang="en-US" sz="375" b="1" dirty="0">
                <a:latin typeface="Gadugi" pitchFamily="34" charset="0"/>
              </a:rPr>
              <a:t>}</a:t>
            </a:r>
            <a:endParaRPr lang="en-US" sz="375" dirty="0">
              <a:latin typeface="Gadugi" pitchFamily="34" charset="0"/>
            </a:endParaRPr>
          </a:p>
          <a:p>
            <a:r>
              <a:rPr lang="en-US" sz="375" b="1" dirty="0">
                <a:latin typeface="Gadugi" pitchFamily="34" charset="0"/>
              </a:rPr>
              <a:t>S2: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*</a:t>
            </a:r>
            <a:r>
              <a:rPr lang="en-US" sz="375" dirty="0" err="1">
                <a:latin typeface="Gadugi" pitchFamily="34" charset="0"/>
              </a:rPr>
              <a:t>output_image_offset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=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((*</a:t>
            </a:r>
            <a:r>
              <a:rPr lang="en-US" sz="375" dirty="0" err="1">
                <a:latin typeface="Gadugi" pitchFamily="34" charset="0"/>
              </a:rPr>
              <a:t>output_image_offset</a:t>
            </a:r>
            <a:r>
              <a:rPr lang="en-US" sz="375" b="1" dirty="0">
                <a:latin typeface="Gadugi" pitchFamily="34" charset="0"/>
              </a:rPr>
              <a:t>)/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dirty="0" err="1">
                <a:latin typeface="Gadugi" pitchFamily="34" charset="0"/>
              </a:rPr>
              <a:t>normal_factor</a:t>
            </a:r>
            <a:r>
              <a:rPr lang="en-US" sz="375" b="1" dirty="0">
                <a:latin typeface="Gadugi" pitchFamily="34" charset="0"/>
              </a:rPr>
              <a:t>);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</a:t>
            </a:r>
            <a:r>
              <a:rPr lang="en-US" sz="375" dirty="0" err="1">
                <a:latin typeface="Gadugi" pitchFamily="34" charset="0"/>
              </a:rPr>
              <a:t>output_image_offset</a:t>
            </a:r>
            <a:r>
              <a:rPr lang="en-US" sz="375" b="1" dirty="0">
                <a:latin typeface="Gadugi" pitchFamily="34" charset="0"/>
              </a:rPr>
              <a:t>++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  col</a:t>
            </a:r>
            <a:r>
              <a:rPr lang="en-US" sz="375" b="1" dirty="0">
                <a:latin typeface="Gadugi" pitchFamily="34" charset="0"/>
              </a:rPr>
              <a:t>++;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</a:t>
            </a:r>
            <a:r>
              <a:rPr lang="en-US" sz="375" b="1" dirty="0">
                <a:latin typeface="Gadugi" pitchFamily="34" charset="0"/>
              </a:rPr>
              <a:t>}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</a:t>
            </a:r>
            <a:r>
              <a:rPr lang="en-US" sz="375" dirty="0" err="1">
                <a:latin typeface="Gadugi" pitchFamily="34" charset="0"/>
              </a:rPr>
              <a:t>output_image_ptr</a:t>
            </a:r>
            <a:r>
              <a:rPr lang="en-US" sz="375" dirty="0">
                <a:latin typeface="Gadugi" pitchFamily="34" charset="0"/>
              </a:rPr>
              <a:t> </a:t>
            </a:r>
            <a:r>
              <a:rPr lang="en-US" sz="375" b="1" dirty="0">
                <a:latin typeface="Gadugi" pitchFamily="34" charset="0"/>
              </a:rPr>
              <a:t>+=</a:t>
            </a:r>
            <a:r>
              <a:rPr lang="en-US" sz="375" dirty="0">
                <a:latin typeface="Gadugi" pitchFamily="34" charset="0"/>
              </a:rPr>
              <a:t> NN</a:t>
            </a:r>
            <a:r>
              <a:rPr lang="en-US" sz="375" b="1" dirty="0">
                <a:latin typeface="Gadugi" pitchFamily="34" charset="0"/>
              </a:rPr>
              <a:t>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  row</a:t>
            </a:r>
            <a:r>
              <a:rPr lang="en-US" sz="375" b="1" dirty="0">
                <a:latin typeface="Gadugi" pitchFamily="34" charset="0"/>
              </a:rPr>
              <a:t>++;</a:t>
            </a:r>
            <a:endParaRPr lang="en-US" sz="375" dirty="0">
              <a:latin typeface="Gadugi" pitchFamily="34" charset="0"/>
            </a:endParaRPr>
          </a:p>
          <a:p>
            <a:r>
              <a:rPr lang="en-US" sz="375" dirty="0">
                <a:latin typeface="Gadugi" pitchFamily="34" charset="0"/>
              </a:rPr>
              <a:t>  </a:t>
            </a:r>
            <a:r>
              <a:rPr lang="en-US" sz="375" b="1" dirty="0">
                <a:latin typeface="Gadugi" pitchFamily="34" charset="0"/>
              </a:rPr>
              <a:t>}</a:t>
            </a:r>
            <a:endParaRPr lang="en-US" sz="375" dirty="0">
              <a:latin typeface="Gadugi" pitchFamily="34" charset="0"/>
            </a:endParaRPr>
          </a:p>
          <a:p>
            <a:r>
              <a:rPr lang="en-US" sz="375" b="1" dirty="0">
                <a:latin typeface="Gadugi" pitchFamily="34" charset="0"/>
              </a:rPr>
              <a:t>}</a:t>
            </a:r>
            <a:endParaRPr lang="en-US" sz="375" dirty="0">
              <a:latin typeface="Gadug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633" y="1535561"/>
            <a:ext cx="990554" cy="4847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Fortran</a:t>
            </a:r>
            <a:endParaRPr lang="en-US" sz="1200" dirty="0"/>
          </a:p>
          <a:p>
            <a:r>
              <a:rPr lang="en-US" sz="1350" dirty="0"/>
              <a:t>C/C</a:t>
            </a:r>
            <a:r>
              <a:rPr lang="en-US" sz="1350" dirty="0" smtClean="0"/>
              <a:t>++</a:t>
            </a:r>
            <a:endParaRPr lang="en-US" sz="1350" dirty="0"/>
          </a:p>
        </p:txBody>
      </p:sp>
      <p:grpSp>
        <p:nvGrpSpPr>
          <p:cNvPr id="4" name="Group 3"/>
          <p:cNvGrpSpPr/>
          <p:nvPr/>
        </p:nvGrpSpPr>
        <p:grpSpPr>
          <a:xfrm>
            <a:off x="4325304" y="1843747"/>
            <a:ext cx="1783537" cy="398171"/>
            <a:chOff x="4164174" y="1843747"/>
            <a:chExt cx="1783537" cy="398171"/>
          </a:xfrm>
        </p:grpSpPr>
        <p:sp>
          <p:nvSpPr>
            <p:cNvPr id="12" name="Rectangle 11"/>
            <p:cNvSpPr/>
            <p:nvPr/>
          </p:nvSpPr>
          <p:spPr>
            <a:xfrm>
              <a:off x="5136281" y="1843747"/>
              <a:ext cx="378712" cy="168008"/>
            </a:xfrm>
            <a:prstGeom prst="rect">
              <a:avLst/>
            </a:prstGeom>
            <a:solidFill>
              <a:srgbClr val="0084A7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CPU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6281" y="2073910"/>
              <a:ext cx="378712" cy="168008"/>
            </a:xfrm>
            <a:prstGeom prst="rect">
              <a:avLst/>
            </a:prstGeom>
            <a:solidFill>
              <a:srgbClr val="0084A7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CPU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8999" y="1843747"/>
              <a:ext cx="378712" cy="168008"/>
            </a:xfrm>
            <a:prstGeom prst="rect">
              <a:avLst/>
            </a:prstGeom>
            <a:solidFill>
              <a:srgbClr val="0084A7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CPU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68999" y="2073910"/>
              <a:ext cx="378712" cy="168008"/>
            </a:xfrm>
            <a:prstGeom prst="rect">
              <a:avLst/>
            </a:prstGeom>
            <a:solidFill>
              <a:srgbClr val="0084A7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CPU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64174" y="1843748"/>
              <a:ext cx="378712" cy="168008"/>
            </a:xfrm>
            <a:prstGeom prst="rect">
              <a:avLst/>
            </a:prstGeom>
            <a:solidFill>
              <a:srgbClr val="0084A7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CPU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64174" y="2073910"/>
              <a:ext cx="378712" cy="168008"/>
            </a:xfrm>
            <a:prstGeom prst="rect">
              <a:avLst/>
            </a:prstGeom>
            <a:solidFill>
              <a:srgbClr val="0084A7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CPU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96891" y="1843747"/>
              <a:ext cx="378712" cy="168008"/>
            </a:xfrm>
            <a:prstGeom prst="rect">
              <a:avLst/>
            </a:prstGeom>
            <a:solidFill>
              <a:srgbClr val="0084A7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CPU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96891" y="2073910"/>
              <a:ext cx="378712" cy="168008"/>
            </a:xfrm>
            <a:prstGeom prst="rect">
              <a:avLst/>
            </a:prstGeom>
            <a:solidFill>
              <a:srgbClr val="0084A7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CPU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519775" y="1419622"/>
            <a:ext cx="1512168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350" dirty="0"/>
              <a:t>Multi-Core CPU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2728415" y="1861127"/>
            <a:ext cx="1327604" cy="422591"/>
          </a:xfrm>
          <a:prstGeom prst="rightArrow">
            <a:avLst>
              <a:gd name="adj1" fmla="val 50000"/>
              <a:gd name="adj2" fmla="val 860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4301504" y="2430332"/>
            <a:ext cx="1837015" cy="609653"/>
            <a:chOff x="4131078" y="2286133"/>
            <a:chExt cx="1837015" cy="609653"/>
          </a:xfrm>
        </p:grpSpPr>
        <p:sp>
          <p:nvSpPr>
            <p:cNvPr id="40" name="Rectangle 39"/>
            <p:cNvSpPr/>
            <p:nvPr/>
          </p:nvSpPr>
          <p:spPr>
            <a:xfrm rot="16200000">
              <a:off x="4036782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87" name="Rectangle 86"/>
            <p:cNvSpPr/>
            <p:nvPr/>
          </p:nvSpPr>
          <p:spPr>
            <a:xfrm rot="16200000">
              <a:off x="4035850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 rot="16200000">
              <a:off x="4305815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 rot="16200000">
              <a:off x="4304883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4171298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4170366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4440331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 rot="16200000">
              <a:off x="4439399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 rot="16200000">
              <a:off x="4709363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 rot="16200000">
              <a:off x="4708431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 rot="16200000">
              <a:off x="4574847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 rot="16200000">
              <a:off x="4573915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 rot="16200000">
              <a:off x="4843880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 rot="16200000">
              <a:off x="4842948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 rot="16200000">
              <a:off x="5112912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 rot="16200000">
              <a:off x="5111980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 rot="16200000">
              <a:off x="4978396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 rot="16200000">
              <a:off x="4977464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 rot="16200000">
              <a:off x="5247428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 rot="16200000">
              <a:off x="5246496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 rot="16200000">
              <a:off x="5516461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 rot="16200000">
              <a:off x="5515529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 rot="16200000">
              <a:off x="5381945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5381013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 rot="16200000">
              <a:off x="5785498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5784566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 rot="16200000">
              <a:off x="5650977" y="238136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 rot="16200000">
              <a:off x="5650045" y="2713191"/>
              <a:ext cx="277823" cy="87367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0">
                  <a:schemeClr val="accent2">
                    <a:shade val="93000"/>
                    <a:satMod val="130000"/>
                  </a:schemeClr>
                </a:gs>
                <a:gs pos="0">
                  <a:schemeClr val="accent2">
                    <a:shade val="94000"/>
                    <a:satMod val="135000"/>
                  </a:schemeClr>
                </a:gs>
              </a:gsLst>
            </a:gradFill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GPU</a:t>
              </a: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3681028" y="3487764"/>
            <a:ext cx="3078342" cy="1460249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9" name="TextBox 168"/>
          <p:cNvSpPr txBox="1"/>
          <p:nvPr/>
        </p:nvSpPr>
        <p:spPr>
          <a:xfrm>
            <a:off x="4743794" y="3219822"/>
            <a:ext cx="1063015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Accelerator</a:t>
            </a:r>
            <a:endParaRPr lang="en-US" sz="1350" dirty="0"/>
          </a:p>
        </p:txBody>
      </p:sp>
      <p:sp>
        <p:nvSpPr>
          <p:cNvPr id="627" name="Right Arrow 626"/>
          <p:cNvSpPr/>
          <p:nvPr/>
        </p:nvSpPr>
        <p:spPr>
          <a:xfrm>
            <a:off x="2728415" y="2515386"/>
            <a:ext cx="1327604" cy="422591"/>
          </a:xfrm>
          <a:prstGeom prst="rightArrow">
            <a:avLst>
              <a:gd name="adj1" fmla="val 50000"/>
              <a:gd name="adj2" fmla="val 860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332347" y="77561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Sequential Software</a:t>
            </a:r>
            <a:endParaRPr lang="de-DE" dirty="0"/>
          </a:p>
        </p:txBody>
      </p:sp>
      <p:sp>
        <p:nvSpPr>
          <p:cNvPr id="628" name="Right Arrow 627"/>
          <p:cNvSpPr/>
          <p:nvPr/>
        </p:nvSpPr>
        <p:spPr>
          <a:xfrm>
            <a:off x="2728414" y="3412564"/>
            <a:ext cx="777467" cy="422591"/>
          </a:xfrm>
          <a:prstGeom prst="rightArrow">
            <a:avLst>
              <a:gd name="adj1" fmla="val 50000"/>
              <a:gd name="adj2" fmla="val 860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" name="Group 15"/>
          <p:cNvGrpSpPr/>
          <p:nvPr/>
        </p:nvGrpSpPr>
        <p:grpSpPr>
          <a:xfrm>
            <a:off x="3802325" y="3577145"/>
            <a:ext cx="2807923" cy="1309351"/>
            <a:chOff x="3641195" y="3577145"/>
            <a:chExt cx="2807923" cy="1309351"/>
          </a:xfrm>
        </p:grpSpPr>
        <p:grpSp>
          <p:nvGrpSpPr>
            <p:cNvPr id="15" name="Group 14"/>
            <p:cNvGrpSpPr/>
            <p:nvPr/>
          </p:nvGrpSpPr>
          <p:grpSpPr>
            <a:xfrm>
              <a:off x="3641195" y="3583116"/>
              <a:ext cx="470290" cy="1284930"/>
              <a:chOff x="3641195" y="3583116"/>
              <a:chExt cx="470290" cy="128493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641195" y="3583116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70" name="Rectangle 369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71" name="Rectangle 370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373" name="Group 372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74" name="Rectangle 373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75" name="Rectangle 374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76" name="Rectangle 375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378" name="Group 377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379" name="Group 378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35" name="Rectangle 634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30" name="Rectangle 629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636" name="Group 635"/>
              <p:cNvGrpSpPr/>
              <p:nvPr/>
            </p:nvGrpSpPr>
            <p:grpSpPr>
              <a:xfrm>
                <a:off x="3641195" y="4038345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637" name="Group 636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649" name="Group 648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650" name="Group 649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53" name="Rectangle 652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638" name="Group 637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639" name="Group 638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48" name="Rectangle 647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640" name="Group 639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41" name="Rectangle 640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42" name="Rectangle 641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657" name="Group 656"/>
              <p:cNvGrpSpPr/>
              <p:nvPr/>
            </p:nvGrpSpPr>
            <p:grpSpPr>
              <a:xfrm>
                <a:off x="3641195" y="4501780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658" name="Group 657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668" name="Group 667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669" name="Group 668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659" name="Group 658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660" name="Group 659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661" name="Group 660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</p:grpSp>
        <p:grpSp>
          <p:nvGrpSpPr>
            <p:cNvPr id="676" name="Group 675"/>
            <p:cNvGrpSpPr/>
            <p:nvPr/>
          </p:nvGrpSpPr>
          <p:grpSpPr>
            <a:xfrm>
              <a:off x="4227741" y="3579013"/>
              <a:ext cx="470290" cy="1284930"/>
              <a:chOff x="3641195" y="3583116"/>
              <a:chExt cx="470290" cy="1284930"/>
            </a:xfrm>
          </p:grpSpPr>
          <p:grpSp>
            <p:nvGrpSpPr>
              <p:cNvPr id="677" name="Group 676"/>
              <p:cNvGrpSpPr/>
              <p:nvPr/>
            </p:nvGrpSpPr>
            <p:grpSpPr>
              <a:xfrm>
                <a:off x="3641195" y="3583116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716" name="Group 715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26" name="Group 725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31" name="Rectangle 730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32" name="Rectangle 731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33" name="Rectangle 732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27" name="Group 726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28" name="Rectangle 727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29" name="Rectangle 728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30" name="Rectangle 729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717" name="Group 716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18" name="Group 717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23" name="Rectangle 72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24" name="Rectangle 723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25" name="Rectangle 724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19" name="Group 718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20" name="Rectangle 719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21" name="Rectangle 720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22" name="Rectangle 721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678" name="Group 677"/>
              <p:cNvGrpSpPr/>
              <p:nvPr/>
            </p:nvGrpSpPr>
            <p:grpSpPr>
              <a:xfrm>
                <a:off x="3641195" y="4038345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698" name="Group 697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08" name="Group 707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09" name="Group 708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699" name="Group 698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00" name="Group 699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01" name="Group 700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679" name="Group 678"/>
              <p:cNvGrpSpPr/>
              <p:nvPr/>
            </p:nvGrpSpPr>
            <p:grpSpPr>
              <a:xfrm>
                <a:off x="3641195" y="4501780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680" name="Group 679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690" name="Group 689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691" name="Group 690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681" name="Group 680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682" name="Group 681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683" name="Group 682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</p:grpSp>
        <p:grpSp>
          <p:nvGrpSpPr>
            <p:cNvPr id="734" name="Group 733"/>
            <p:cNvGrpSpPr/>
            <p:nvPr/>
          </p:nvGrpSpPr>
          <p:grpSpPr>
            <a:xfrm>
              <a:off x="4812633" y="3577145"/>
              <a:ext cx="470290" cy="1284930"/>
              <a:chOff x="3641195" y="3583116"/>
              <a:chExt cx="470290" cy="1284930"/>
            </a:xfrm>
          </p:grpSpPr>
          <p:grpSp>
            <p:nvGrpSpPr>
              <p:cNvPr id="735" name="Group 734"/>
              <p:cNvGrpSpPr/>
              <p:nvPr/>
            </p:nvGrpSpPr>
            <p:grpSpPr>
              <a:xfrm>
                <a:off x="3641195" y="3583116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774" name="Group 773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84" name="Group 783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89" name="Rectangle 788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90" name="Rectangle 789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91" name="Rectangle 790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85" name="Group 784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86" name="Rectangle 785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87" name="Rectangle 786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88" name="Rectangle 787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775" name="Group 774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76" name="Group 775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81" name="Rectangle 780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82" name="Rectangle 781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83" name="Rectangle 782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77" name="Group 776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78" name="Rectangle 777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79" name="Rectangle 778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80" name="Rectangle 779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736" name="Group 735"/>
              <p:cNvGrpSpPr/>
              <p:nvPr/>
            </p:nvGrpSpPr>
            <p:grpSpPr>
              <a:xfrm>
                <a:off x="3641195" y="4038345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756" name="Group 755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66" name="Group 765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71" name="Rectangle 770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72" name="Rectangle 771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73" name="Rectangle 772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67" name="Group 766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68" name="Rectangle 767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69" name="Rectangle 768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70" name="Rectangle 769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757" name="Group 756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58" name="Group 757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63" name="Rectangle 76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64" name="Rectangle 763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65" name="Rectangle 764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59" name="Group 758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60" name="Rectangle 759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61" name="Rectangle 760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62" name="Rectangle 761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737" name="Group 736"/>
              <p:cNvGrpSpPr/>
              <p:nvPr/>
            </p:nvGrpSpPr>
            <p:grpSpPr>
              <a:xfrm>
                <a:off x="3641195" y="4501780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738" name="Group 737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48" name="Group 747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53" name="Rectangle 75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54" name="Rectangle 753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55" name="Rectangle 754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49" name="Group 748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50" name="Rectangle 749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51" name="Rectangle 750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52" name="Rectangle 751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739" name="Group 738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40" name="Group 739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45" name="Rectangle 744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46" name="Rectangle 745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47" name="Rectangle 746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41" name="Group 740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742" name="Rectangle 741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43" name="Rectangle 742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744" name="Rectangle 743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</p:grpSp>
        <p:grpSp>
          <p:nvGrpSpPr>
            <p:cNvPr id="792" name="Group 791"/>
            <p:cNvGrpSpPr/>
            <p:nvPr/>
          </p:nvGrpSpPr>
          <p:grpSpPr>
            <a:xfrm>
              <a:off x="5394703" y="3589209"/>
              <a:ext cx="470290" cy="1284930"/>
              <a:chOff x="3641195" y="3583116"/>
              <a:chExt cx="470290" cy="1284930"/>
            </a:xfrm>
          </p:grpSpPr>
          <p:grpSp>
            <p:nvGrpSpPr>
              <p:cNvPr id="793" name="Group 792"/>
              <p:cNvGrpSpPr/>
              <p:nvPr/>
            </p:nvGrpSpPr>
            <p:grpSpPr>
              <a:xfrm>
                <a:off x="3641195" y="3583116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832" name="Group 831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842" name="Group 841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47" name="Rectangle 846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48" name="Rectangle 847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49" name="Rectangle 848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843" name="Group 842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44" name="Rectangle 843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45" name="Rectangle 844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46" name="Rectangle 845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833" name="Group 832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834" name="Group 833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39" name="Rectangle 838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40" name="Rectangle 839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41" name="Rectangle 840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835" name="Group 834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36" name="Rectangle 835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37" name="Rectangle 836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38" name="Rectangle 837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794" name="Group 793"/>
              <p:cNvGrpSpPr/>
              <p:nvPr/>
            </p:nvGrpSpPr>
            <p:grpSpPr>
              <a:xfrm>
                <a:off x="3641195" y="4038345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814" name="Group 813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824" name="Group 823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29" name="Rectangle 828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30" name="Rectangle 829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31" name="Rectangle 830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825" name="Group 824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26" name="Rectangle 825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27" name="Rectangle 826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28" name="Rectangle 827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815" name="Group 814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816" name="Group 815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21" name="Rectangle 820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22" name="Rectangle 821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23" name="Rectangle 822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817" name="Group 816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18" name="Rectangle 817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19" name="Rectangle 818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20" name="Rectangle 819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795" name="Group 794"/>
              <p:cNvGrpSpPr/>
              <p:nvPr/>
            </p:nvGrpSpPr>
            <p:grpSpPr>
              <a:xfrm>
                <a:off x="3641195" y="4501780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796" name="Group 795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806" name="Group 805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11" name="Rectangle 810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12" name="Rectangle 811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13" name="Rectangle 812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807" name="Group 806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08" name="Rectangle 807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09" name="Rectangle 808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10" name="Rectangle 809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797" name="Group 796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798" name="Group 797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03" name="Rectangle 80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04" name="Rectangle 803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05" name="Rectangle 804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799" name="Group 798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800" name="Rectangle 799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01" name="Rectangle 800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802" name="Rectangle 801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</p:grpSp>
        <p:grpSp>
          <p:nvGrpSpPr>
            <p:cNvPr id="286" name="Group 285"/>
            <p:cNvGrpSpPr/>
            <p:nvPr/>
          </p:nvGrpSpPr>
          <p:grpSpPr>
            <a:xfrm>
              <a:off x="5978828" y="3601566"/>
              <a:ext cx="470290" cy="1284930"/>
              <a:chOff x="3641195" y="3583116"/>
              <a:chExt cx="470290" cy="128493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3641195" y="3583116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326" name="Group 325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336" name="Group 335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41" name="Rectangle 340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42" name="Rectangle 341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337" name="Group 336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38" name="Rectangle 337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39" name="Rectangle 338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34" name="Rectangle 333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35" name="Rectangle 334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30" name="Rectangle 329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31" name="Rectangle 330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32" name="Rectangle 331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288" name="Group 287"/>
              <p:cNvGrpSpPr/>
              <p:nvPr/>
            </p:nvGrpSpPr>
            <p:grpSpPr>
              <a:xfrm>
                <a:off x="3641195" y="4038345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318" name="Group 317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23" name="Rectangle 322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25" name="Rectangle 324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319" name="Group 318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20" name="Rectangle 319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21" name="Rectangle 320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309" name="Group 308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310" name="Group 309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15" name="Rectangle 314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16" name="Rectangle 315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17" name="Rectangle 316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311" name="Group 310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12" name="Rectangle 311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13" name="Rectangle 312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14" name="Rectangle 313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  <p:grpSp>
            <p:nvGrpSpPr>
              <p:cNvPr id="289" name="Group 288"/>
              <p:cNvGrpSpPr/>
              <p:nvPr/>
            </p:nvGrpSpPr>
            <p:grpSpPr>
              <a:xfrm>
                <a:off x="3641195" y="4501780"/>
                <a:ext cx="470290" cy="366266"/>
                <a:chOff x="3641195" y="3583116"/>
                <a:chExt cx="470290" cy="366266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3641195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300" name="Group 299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05" name="Rectangle 304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07" name="Rectangle 306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302" name="Rectangle 301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03" name="Rectangle 302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304" name="Rectangle 303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3901327" y="3583116"/>
                  <a:ext cx="210158" cy="366266"/>
                  <a:chOff x="3641195" y="3583116"/>
                  <a:chExt cx="210158" cy="366266"/>
                </a:xfrm>
              </p:grpSpPr>
              <p:grpSp>
                <p:nvGrpSpPr>
                  <p:cNvPr id="292" name="Group 291"/>
                  <p:cNvGrpSpPr/>
                  <p:nvPr/>
                </p:nvGrpSpPr>
                <p:grpSpPr>
                  <a:xfrm>
                    <a:off x="3641195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297" name="Rectangle 296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298" name="Rectangle 297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299" name="Rectangle 298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3771261" y="3583116"/>
                    <a:ext cx="80092" cy="366266"/>
                    <a:chOff x="3641195" y="3583116"/>
                    <a:chExt cx="80092" cy="366266"/>
                  </a:xfrm>
                </p:grpSpPr>
                <p:sp>
                  <p:nvSpPr>
                    <p:cNvPr id="294" name="Rectangle 293"/>
                    <p:cNvSpPr/>
                    <p:nvPr/>
                  </p:nvSpPr>
                  <p:spPr>
                    <a:xfrm>
                      <a:off x="3641196" y="3583116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295" name="Rectangle 294"/>
                    <p:cNvSpPr/>
                    <p:nvPr/>
                  </p:nvSpPr>
                  <p:spPr>
                    <a:xfrm>
                      <a:off x="3641195" y="3724247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  <p:sp>
                  <p:nvSpPr>
                    <p:cNvPr id="296" name="Rectangle 295"/>
                    <p:cNvSpPr/>
                    <p:nvPr/>
                  </p:nvSpPr>
                  <p:spPr>
                    <a:xfrm>
                      <a:off x="3641195" y="3865378"/>
                      <a:ext cx="80091" cy="8400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0">
                          <a:schemeClr val="accent1">
                            <a:shade val="93000"/>
                            <a:satMod val="130000"/>
                          </a:schemeClr>
                        </a:gs>
                        <a:gs pos="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</a:gradFill>
                    <a:ln/>
                    <a:effectLst/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dirty="0"/>
                    </a:p>
                  </p:txBody>
                </p:sp>
              </p:grpSp>
            </p:grpSp>
          </p:grpSp>
        </p:grpSp>
      </p:grpSp>
      <p:sp>
        <p:nvSpPr>
          <p:cNvPr id="344" name="TextBox 343"/>
          <p:cNvSpPr txBox="1"/>
          <p:nvPr/>
        </p:nvSpPr>
        <p:spPr>
          <a:xfrm>
            <a:off x="4120015" y="73723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Hardware</a:t>
            </a:r>
            <a:endParaRPr lang="de-DE" dirty="0"/>
          </a:p>
        </p:txBody>
      </p:sp>
      <p:sp>
        <p:nvSpPr>
          <p:cNvPr id="347" name="Rounded Rectangle 346"/>
          <p:cNvSpPr/>
          <p:nvPr/>
        </p:nvSpPr>
        <p:spPr>
          <a:xfrm>
            <a:off x="-495436" y="1334511"/>
            <a:ext cx="7884876" cy="3636403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8" name="Picture 347" descr="Stein Backstein Textur rot - Kostenlose Texturen | provetextures.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82"/>
          <a:stretch/>
        </p:blipFill>
        <p:spPr>
          <a:xfrm>
            <a:off x="2864188" y="1406519"/>
            <a:ext cx="780836" cy="3266931"/>
          </a:xfrm>
          <a:prstGeom prst="rect">
            <a:avLst/>
          </a:prstGeom>
        </p:spPr>
      </p:pic>
      <p:sp>
        <p:nvSpPr>
          <p:cNvPr id="349" name="U-Turn Arrow 348"/>
          <p:cNvSpPr/>
          <p:nvPr/>
        </p:nvSpPr>
        <p:spPr>
          <a:xfrm>
            <a:off x="2466931" y="891838"/>
            <a:ext cx="1725592" cy="1294403"/>
          </a:xfrm>
          <a:prstGeom prst="uturnArrow">
            <a:avLst>
              <a:gd name="adj1" fmla="val 11774"/>
              <a:gd name="adj2" fmla="val 17151"/>
              <a:gd name="adj3" fmla="val 11896"/>
              <a:gd name="adj4" fmla="val 43750"/>
              <a:gd name="adj5" fmla="val 783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628017" y="2257134"/>
            <a:ext cx="1291845" cy="292388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/>
              </a:gs>
              <a:gs pos="100000">
                <a:srgbClr val="C00000"/>
              </a:gs>
            </a:gsLst>
          </a:gra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/>
              <a:t>Development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649909" y="2759698"/>
            <a:ext cx="1214410" cy="292388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/>
              </a:gs>
              <a:gs pos="100000">
                <a:srgbClr val="C00000"/>
              </a:gs>
            </a:gsLst>
          </a:gra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/>
              <a:t>Maintenance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4062457" y="3836086"/>
            <a:ext cx="1817369" cy="292388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/>
              </a:gs>
              <a:gs pos="100000">
                <a:srgbClr val="C00000"/>
              </a:gs>
            </a:gsLst>
          </a:gra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300" b="1" dirty="0" smtClean="0"/>
              <a:t>Performance Tuning</a:t>
            </a:r>
            <a:endParaRPr lang="de-DE" sz="1300" b="1" dirty="0"/>
          </a:p>
        </p:txBody>
      </p:sp>
    </p:spTree>
    <p:extLst>
      <p:ext uri="{BB962C8B-B14F-4D97-AF65-F5344CB8AC3E}">
        <p14:creationId xmlns:p14="http://schemas.microsoft.com/office/powerpoint/2010/main" val="21169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4" grpId="0"/>
      <p:bldP spid="36" grpId="0" animBg="1"/>
      <p:bldP spid="168" grpId="0" animBg="1"/>
      <p:bldP spid="169" grpId="0"/>
      <p:bldP spid="627" grpId="0" animBg="1"/>
      <p:bldP spid="628" grpId="0" animBg="1"/>
      <p:bldP spid="344" grpId="0"/>
      <p:bldP spid="347" grpId="0" animBg="1"/>
      <p:bldP spid="349" grpId="0" animBg="1"/>
      <p:bldP spid="346" grpId="0" animBg="1"/>
      <p:bldP spid="350" grpId="0" animBg="1"/>
      <p:bldP spid="3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332656" y="2175706"/>
            <a:ext cx="4319716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332656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133" name="Rectangle 132"/>
          <p:cNvSpPr/>
          <p:nvPr/>
        </p:nvSpPr>
        <p:spPr>
          <a:xfrm>
            <a:off x="692696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4" name="Rectangle 133"/>
          <p:cNvSpPr/>
          <p:nvPr/>
        </p:nvSpPr>
        <p:spPr>
          <a:xfrm>
            <a:off x="1052736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135" name="Rectangle 134"/>
          <p:cNvSpPr/>
          <p:nvPr/>
        </p:nvSpPr>
        <p:spPr>
          <a:xfrm>
            <a:off x="1412776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136" name="Rectangle 135"/>
          <p:cNvSpPr/>
          <p:nvPr/>
        </p:nvSpPr>
        <p:spPr>
          <a:xfrm>
            <a:off x="1772816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137" name="Rectangle 136"/>
          <p:cNvSpPr/>
          <p:nvPr/>
        </p:nvSpPr>
        <p:spPr>
          <a:xfrm>
            <a:off x="2132474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2492896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139" name="Rectangle 138"/>
          <p:cNvSpPr/>
          <p:nvPr/>
        </p:nvSpPr>
        <p:spPr>
          <a:xfrm>
            <a:off x="2852936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140" name="Rectangle 139"/>
          <p:cNvSpPr/>
          <p:nvPr/>
        </p:nvSpPr>
        <p:spPr>
          <a:xfrm>
            <a:off x="3212594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333420" y="1167594"/>
            <a:ext cx="4319716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333420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113" name="Rectangle 112"/>
          <p:cNvSpPr/>
          <p:nvPr/>
        </p:nvSpPr>
        <p:spPr>
          <a:xfrm>
            <a:off x="693460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4" name="Rectangle 113"/>
          <p:cNvSpPr/>
          <p:nvPr/>
        </p:nvSpPr>
        <p:spPr>
          <a:xfrm>
            <a:off x="1053500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115" name="Rectangle 114"/>
          <p:cNvSpPr/>
          <p:nvPr/>
        </p:nvSpPr>
        <p:spPr>
          <a:xfrm>
            <a:off x="1413540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1773580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117" name="Rectangle 116"/>
          <p:cNvSpPr/>
          <p:nvPr/>
        </p:nvSpPr>
        <p:spPr>
          <a:xfrm>
            <a:off x="2133238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de-DE" dirty="0"/>
          </a:p>
        </p:txBody>
      </p:sp>
      <p:sp>
        <p:nvSpPr>
          <p:cNvPr id="118" name="Rectangle 117"/>
          <p:cNvSpPr/>
          <p:nvPr/>
        </p:nvSpPr>
        <p:spPr>
          <a:xfrm>
            <a:off x="2493660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119" name="Rectangle 118"/>
          <p:cNvSpPr/>
          <p:nvPr/>
        </p:nvSpPr>
        <p:spPr>
          <a:xfrm>
            <a:off x="2853700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120" name="Rectangle 119"/>
          <p:cNvSpPr/>
          <p:nvPr/>
        </p:nvSpPr>
        <p:spPr>
          <a:xfrm>
            <a:off x="3213358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Coalescing (no permute)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32656" y="1167594"/>
            <a:ext cx="4319716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332656" y="1167594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692696" y="1167594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1052736" y="1167594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412776" y="1167594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772816" y="1167594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2132856" y="1167594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2492896" y="1167594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2852936" y="1167594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333596" y="2175706"/>
            <a:ext cx="4319716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3212594" y="1167594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de-DE" dirty="0"/>
          </a:p>
        </p:txBody>
      </p:sp>
      <p:sp>
        <p:nvSpPr>
          <p:cNvPr id="57" name="TextBox 56"/>
          <p:cNvSpPr txBox="1"/>
          <p:nvPr/>
        </p:nvSpPr>
        <p:spPr>
          <a:xfrm>
            <a:off x="4832391" y="112229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DRAM</a:t>
            </a:r>
            <a:endParaRPr lang="de-DE" dirty="0"/>
          </a:p>
        </p:txBody>
      </p:sp>
      <p:sp>
        <p:nvSpPr>
          <p:cNvPr id="58" name="TextBox 57"/>
          <p:cNvSpPr txBox="1"/>
          <p:nvPr/>
        </p:nvSpPr>
        <p:spPr>
          <a:xfrm>
            <a:off x="4832390" y="2135056"/>
            <a:ext cx="133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de-DE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9092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9132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29172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589212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49252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09292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669332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029372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389412" y="1455626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2274" y="2175706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85" name="Rectangle 84"/>
          <p:cNvSpPr/>
          <p:nvPr/>
        </p:nvSpPr>
        <p:spPr>
          <a:xfrm>
            <a:off x="692314" y="2175706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1052354" y="2175706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1412394" y="2175706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88" name="Rectangle 87"/>
          <p:cNvSpPr/>
          <p:nvPr/>
        </p:nvSpPr>
        <p:spPr>
          <a:xfrm>
            <a:off x="1772434" y="2175706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2132474" y="2175706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2492514" y="2175706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2852554" y="2175706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3212594" y="2175706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de-DE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09092" y="25043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69132" y="25043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229172" y="25043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589212" y="25043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949252" y="25043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309292" y="25043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669332" y="25043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029372" y="25043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389412" y="25043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>
            <a:off x="6300108" y="654614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Box 70"/>
          <p:cNvSpPr txBox="1"/>
          <p:nvPr/>
        </p:nvSpPr>
        <p:spPr>
          <a:xfrm>
            <a:off x="5193196" y="504663"/>
            <a:ext cx="122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High-Performance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37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338015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88" name="Rectangle 87"/>
          <p:cNvSpPr/>
          <p:nvPr/>
        </p:nvSpPr>
        <p:spPr>
          <a:xfrm>
            <a:off x="698055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1058095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1418135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1778175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2138215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2498255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94" name="Rectangle 93"/>
          <p:cNvSpPr/>
          <p:nvPr/>
        </p:nvSpPr>
        <p:spPr>
          <a:xfrm>
            <a:off x="2858295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3217953" y="2175706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332656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692696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052736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1412776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1772816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2132856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2492896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2852936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3212594" y="1167594"/>
            <a:ext cx="360040" cy="2880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Coalescing (permuted)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32656" y="1167594"/>
            <a:ext cx="4319716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332656" y="1167594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692696" y="1167594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1052736" y="1167594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412776" y="1167594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772816" y="1167594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2132856" y="1167594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2492896" y="1167594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2852936" y="1167594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333596" y="2175706"/>
            <a:ext cx="4319716" cy="2880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3212594" y="1167594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de-DE" dirty="0"/>
          </a:p>
        </p:txBody>
      </p:sp>
      <p:cxnSp>
        <p:nvCxnSpPr>
          <p:cNvPr id="5" name="Straight Arrow Connector 4"/>
          <p:cNvCxnSpPr>
            <a:stCxn id="10" idx="2"/>
          </p:cNvCxnSpPr>
          <p:nvPr/>
        </p:nvCxnSpPr>
        <p:spPr>
          <a:xfrm>
            <a:off x="512676" y="1455626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2"/>
          </p:cNvCxnSpPr>
          <p:nvPr/>
        </p:nvCxnSpPr>
        <p:spPr>
          <a:xfrm>
            <a:off x="872716" y="1455626"/>
            <a:ext cx="720080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</p:cNvCxnSpPr>
          <p:nvPr/>
        </p:nvCxnSpPr>
        <p:spPr>
          <a:xfrm>
            <a:off x="1232756" y="1455626"/>
            <a:ext cx="1440160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</p:cNvCxnSpPr>
          <p:nvPr/>
        </p:nvCxnSpPr>
        <p:spPr>
          <a:xfrm flipH="1">
            <a:off x="872716" y="1455626"/>
            <a:ext cx="720080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</p:cNvCxnSpPr>
          <p:nvPr/>
        </p:nvCxnSpPr>
        <p:spPr>
          <a:xfrm>
            <a:off x="1952836" y="1455626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</p:cNvCxnSpPr>
          <p:nvPr/>
        </p:nvCxnSpPr>
        <p:spPr>
          <a:xfrm>
            <a:off x="2312876" y="1455626"/>
            <a:ext cx="720080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</p:cNvCxnSpPr>
          <p:nvPr/>
        </p:nvCxnSpPr>
        <p:spPr>
          <a:xfrm flipH="1">
            <a:off x="1232756" y="1455626"/>
            <a:ext cx="1440160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</p:cNvCxnSpPr>
          <p:nvPr/>
        </p:nvCxnSpPr>
        <p:spPr>
          <a:xfrm flipH="1">
            <a:off x="2312876" y="1455626"/>
            <a:ext cx="720080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2"/>
          </p:cNvCxnSpPr>
          <p:nvPr/>
        </p:nvCxnSpPr>
        <p:spPr>
          <a:xfrm>
            <a:off x="3392614" y="1455626"/>
            <a:ext cx="382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2676" y="246373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72716" y="246373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32756" y="246373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92796" y="246373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52836" y="246373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312876" y="246373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72916" y="246373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032956" y="246373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92996" y="246373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32391" y="112229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DRAM</a:t>
            </a:r>
            <a:endParaRPr lang="de-DE" dirty="0"/>
          </a:p>
        </p:txBody>
      </p:sp>
      <p:sp>
        <p:nvSpPr>
          <p:cNvPr id="58" name="TextBox 57"/>
          <p:cNvSpPr txBox="1"/>
          <p:nvPr/>
        </p:nvSpPr>
        <p:spPr>
          <a:xfrm>
            <a:off x="4832390" y="2135056"/>
            <a:ext cx="133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de-DE" dirty="0"/>
          </a:p>
        </p:txBody>
      </p:sp>
      <p:sp>
        <p:nvSpPr>
          <p:cNvPr id="60" name="Rectangle 59"/>
          <p:cNvSpPr/>
          <p:nvPr/>
        </p:nvSpPr>
        <p:spPr>
          <a:xfrm>
            <a:off x="332656" y="2175706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692696" y="2175706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1052736" y="2175706"/>
            <a:ext cx="360040" cy="28803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412776" y="2175706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1772816" y="2175706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2132856" y="2175706"/>
            <a:ext cx="36004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492896" y="2175706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2852936" y="2175706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212594" y="2175706"/>
            <a:ext cx="360040" cy="2880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de-DE" dirty="0"/>
          </a:p>
        </p:txBody>
      </p:sp>
      <p:sp>
        <p:nvSpPr>
          <p:cNvPr id="78" name="Isosceles Triangle 77"/>
          <p:cNvSpPr/>
          <p:nvPr/>
        </p:nvSpPr>
        <p:spPr>
          <a:xfrm>
            <a:off x="6300108" y="654614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5193196" y="504663"/>
            <a:ext cx="122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High-Performance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78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888" y="400049"/>
            <a:ext cx="6372225" cy="705207"/>
          </a:xfrm>
        </p:spPr>
        <p:txBody>
          <a:bodyPr/>
          <a:lstStyle/>
          <a:p>
            <a:r>
              <a:rPr lang="en-US" dirty="0" smtClean="0"/>
              <a:t>Profitability Heuristic</a:t>
            </a:r>
            <a:r>
              <a:rPr lang="en-US" dirty="0"/>
              <a:t/>
            </a:r>
            <a:br>
              <a:rPr lang="en-US" dirty="0"/>
            </a:br>
            <a:r>
              <a:rPr lang="en-US" sz="1200" b="0" dirty="0" smtClean="0">
                <a:latin typeface="Consolas" panose="020B0609020204030204" pitchFamily="49" charset="0"/>
              </a:rPr>
              <a:t>[-</a:t>
            </a:r>
            <a:r>
              <a:rPr lang="en-US" sz="1200" b="0" dirty="0" err="1" smtClean="0">
                <a:latin typeface="Consolas" panose="020B0609020204030204" pitchFamily="49" charset="0"/>
              </a:rPr>
              <a:t>mllvm</a:t>
            </a:r>
            <a:r>
              <a:rPr lang="en-US" sz="1200" b="0" dirty="0" smtClean="0">
                <a:latin typeface="Consolas" panose="020B0609020204030204" pitchFamily="49" charset="0"/>
              </a:rPr>
              <a:t> -</a:t>
            </a:r>
            <a:r>
              <a:rPr lang="en-US" sz="1200" b="0" dirty="0" err="1" smtClean="0">
                <a:latin typeface="Consolas" panose="020B0609020204030204" pitchFamily="49" charset="0"/>
              </a:rPr>
              <a:t>polly</a:t>
            </a:r>
            <a:r>
              <a:rPr lang="en-US" sz="1200" b="0" dirty="0" smtClean="0">
                <a:latin typeface="Consolas" panose="020B0609020204030204" pitchFamily="49" charset="0"/>
              </a:rPr>
              <a:t>-process-unprofitable=false]</a:t>
            </a:r>
            <a:endParaRPr lang="de-DE" sz="1200" b="0" dirty="0">
              <a:latin typeface="Consolas" panose="020B0609020204030204" pitchFamily="49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6228138" y="885754"/>
            <a:ext cx="162277" cy="197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987500" y="2032577"/>
            <a:ext cx="35822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c 14"/>
          <p:cNvSpPr/>
          <p:nvPr/>
        </p:nvSpPr>
        <p:spPr>
          <a:xfrm>
            <a:off x="385914" y="2934000"/>
            <a:ext cx="1890210" cy="2628292"/>
          </a:xfrm>
          <a:prstGeom prst="arc">
            <a:avLst>
              <a:gd name="adj1" fmla="val 16123775"/>
              <a:gd name="adj2" fmla="val 0"/>
            </a:avLst>
          </a:prstGeom>
          <a:ln w="360000" cap="flat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345720" y="2032577"/>
            <a:ext cx="118813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c 16"/>
          <p:cNvSpPr/>
          <p:nvPr/>
        </p:nvSpPr>
        <p:spPr>
          <a:xfrm>
            <a:off x="1591798" y="2571311"/>
            <a:ext cx="1890210" cy="2628292"/>
          </a:xfrm>
          <a:prstGeom prst="arc">
            <a:avLst>
              <a:gd name="adj1" fmla="val 16123775"/>
              <a:gd name="adj2" fmla="val 0"/>
            </a:avLst>
          </a:prstGeom>
          <a:ln w="360000" cap="flat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2515850" y="2031311"/>
            <a:ext cx="1188132" cy="351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c 18"/>
          <p:cNvSpPr/>
          <p:nvPr/>
        </p:nvSpPr>
        <p:spPr>
          <a:xfrm>
            <a:off x="2740390" y="2291181"/>
            <a:ext cx="1869157" cy="1653878"/>
          </a:xfrm>
          <a:prstGeom prst="arc">
            <a:avLst>
              <a:gd name="adj1" fmla="val 16123775"/>
              <a:gd name="adj2" fmla="val 0"/>
            </a:avLst>
          </a:prstGeom>
          <a:ln w="180000" cap="flat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3685980" y="2031311"/>
            <a:ext cx="1188132" cy="18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52699" y="2171711"/>
            <a:ext cx="1851567" cy="1839272"/>
          </a:xfrm>
          <a:prstGeom prst="arc">
            <a:avLst>
              <a:gd name="adj1" fmla="val 16123775"/>
              <a:gd name="adj2" fmla="val 0"/>
            </a:avLst>
          </a:prstGeom>
          <a:ln w="90000" cap="flat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39183" y="2071581"/>
            <a:ext cx="1065083" cy="0"/>
          </a:xfrm>
          <a:prstGeom prst="straightConnector1">
            <a:avLst/>
          </a:prstGeom>
          <a:ln w="900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2475" y="4281488"/>
            <a:ext cx="7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Trivial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943256" y="391215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Unsuitable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02250" y="3154948"/>
            <a:ext cx="23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Insufficient Compute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4667031" y="26464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5746109" y="26255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dynamic</a:t>
            </a:r>
            <a:endParaRPr lang="de-D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640449" y="1749115"/>
            <a:ext cx="0" cy="32277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28531" y="1749115"/>
            <a:ext cx="0" cy="32277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51211" y="14089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4220262" y="13836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152647" y="2071581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Nests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5957706" y="16725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endParaRPr lang="de-DE" dirty="0"/>
          </a:p>
        </p:txBody>
      </p:sp>
      <p:grpSp>
        <p:nvGrpSpPr>
          <p:cNvPr id="48" name="Group 47"/>
          <p:cNvGrpSpPr/>
          <p:nvPr/>
        </p:nvGrpSpPr>
        <p:grpSpPr>
          <a:xfrm>
            <a:off x="6076981" y="2107607"/>
            <a:ext cx="470290" cy="366266"/>
            <a:chOff x="3641195" y="3583116"/>
            <a:chExt cx="470290" cy="366266"/>
          </a:xfrm>
        </p:grpSpPr>
        <p:grpSp>
          <p:nvGrpSpPr>
            <p:cNvPr id="49" name="Group 48"/>
            <p:cNvGrpSpPr/>
            <p:nvPr/>
          </p:nvGrpSpPr>
          <p:grpSpPr>
            <a:xfrm>
              <a:off x="3641195" y="3583116"/>
              <a:ext cx="210158" cy="366266"/>
              <a:chOff x="3641195" y="3583116"/>
              <a:chExt cx="210158" cy="3662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641195" y="3583116"/>
                <a:ext cx="80092" cy="366266"/>
                <a:chOff x="3641195" y="3583116"/>
                <a:chExt cx="80092" cy="36626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641196" y="3583116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641195" y="3724247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641195" y="3865378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771261" y="3583116"/>
                <a:ext cx="80092" cy="366266"/>
                <a:chOff x="3641195" y="3583116"/>
                <a:chExt cx="80092" cy="366266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641196" y="3583116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641195" y="3724247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641195" y="3865378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>
              <a:off x="3901327" y="3583116"/>
              <a:ext cx="210158" cy="366266"/>
              <a:chOff x="3641195" y="3583116"/>
              <a:chExt cx="210158" cy="36626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641195" y="3583116"/>
                <a:ext cx="80092" cy="366266"/>
                <a:chOff x="3641195" y="3583116"/>
                <a:chExt cx="80092" cy="3662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641196" y="3583116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641195" y="3724247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41195" y="3865378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771261" y="3583116"/>
                <a:ext cx="80092" cy="366266"/>
                <a:chOff x="3641195" y="3583116"/>
                <a:chExt cx="80092" cy="36626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641196" y="3583116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641195" y="3724247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641195" y="3865378"/>
                  <a:ext cx="80091" cy="840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0">
                      <a:schemeClr val="accent1">
                        <a:shade val="93000"/>
                        <a:satMod val="130000"/>
                      </a:schemeClr>
                    </a:gs>
                    <a:gs pos="0">
                      <a:schemeClr val="accent1">
                        <a:shade val="94000"/>
                        <a:satMod val="135000"/>
                      </a:schemeClr>
                    </a:gs>
                  </a:gsLst>
                </a:gradFill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</p:grpSp>
        </p:grpSp>
      </p:grpSp>
      <p:sp>
        <p:nvSpPr>
          <p:cNvPr id="44" name="TextBox 43"/>
          <p:cNvSpPr txBox="1"/>
          <p:nvPr/>
        </p:nvSpPr>
        <p:spPr>
          <a:xfrm>
            <a:off x="5193196" y="527806"/>
            <a:ext cx="122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Regression-Free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13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/>
      <p:bldP spid="27" grpId="0"/>
      <p:bldP spid="28" grpId="0"/>
      <p:bldP spid="29" grpId="0"/>
      <p:bldP spid="30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to Programs – Data </a:t>
            </a:r>
            <a:r>
              <a:rPr lang="en-US" dirty="0"/>
              <a:t>T</a:t>
            </a:r>
            <a:r>
              <a:rPr lang="en-US" dirty="0" smtClean="0"/>
              <a:t>ransfers</a:t>
            </a:r>
            <a:endParaRPr lang="de-D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78519" y="1177531"/>
            <a:ext cx="4919224" cy="3671885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271463" indent="-271463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bg2"/>
              </a:buClr>
              <a:buFont typeface="Wingdings" pitchFamily="2" charset="2"/>
              <a:buChar char="§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297" indent="-198835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0322" indent="-200025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bg2"/>
              </a:buClr>
              <a:buFont typeface="Wingdings" pitchFamily="2" charset="2"/>
              <a:buNone/>
              <a:defRPr sz="13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435" indent="-1333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bg2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6547" indent="-138113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bg2"/>
              </a:buClr>
              <a:buFont typeface="Wingdings" pitchFamily="2" charset="2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7F0055"/>
                </a:solidFill>
                <a:latin typeface="Arial" panose="020B0604020202020204" pitchFamily="34" charset="0"/>
              </a:rPr>
              <a:t>void</a:t>
            </a:r>
            <a:r>
              <a:rPr lang="de-DE" sz="1400" dirty="0">
                <a:latin typeface="Arial" panose="020B0604020202020204" pitchFamily="34" charset="0"/>
              </a:rPr>
              <a:t> </a:t>
            </a:r>
            <a:r>
              <a:rPr lang="de-DE" sz="1400" dirty="0" smtClean="0">
                <a:latin typeface="Arial" panose="020B0604020202020204" pitchFamily="34" charset="0"/>
              </a:rPr>
              <a:t>heat(</a:t>
            </a:r>
            <a:r>
              <a:rPr lang="de-DE" sz="1400" dirty="0" smtClean="0">
                <a:solidFill>
                  <a:srgbClr val="7F0055"/>
                </a:solidFill>
                <a:latin typeface="Arial" panose="020B0604020202020204" pitchFamily="34" charset="0"/>
              </a:rPr>
              <a:t>int</a:t>
            </a:r>
            <a:r>
              <a:rPr lang="de-DE" sz="1400" dirty="0" smtClean="0">
                <a:latin typeface="Arial" panose="020B0604020202020204" pitchFamily="34" charset="0"/>
              </a:rPr>
              <a:t> </a:t>
            </a:r>
            <a:r>
              <a:rPr lang="de-DE" sz="1400" dirty="0">
                <a:latin typeface="Arial" panose="020B0604020202020204" pitchFamily="34" charset="0"/>
              </a:rPr>
              <a:t>n, </a:t>
            </a:r>
            <a:r>
              <a:rPr lang="de-DE" sz="1400" dirty="0">
                <a:solidFill>
                  <a:srgbClr val="7F0055"/>
                </a:solidFill>
                <a:latin typeface="Arial" panose="020B0604020202020204" pitchFamily="34" charset="0"/>
              </a:rPr>
              <a:t>float</a:t>
            </a:r>
            <a:r>
              <a:rPr lang="de-DE" sz="1400" dirty="0">
                <a:latin typeface="Arial" panose="020B0604020202020204" pitchFamily="34" charset="0"/>
              </a:rPr>
              <a:t> A[n</a:t>
            </a:r>
            <a:r>
              <a:rPr lang="de-DE" sz="1400" dirty="0" smtClean="0">
                <a:latin typeface="Arial" panose="020B0604020202020204" pitchFamily="34" charset="0"/>
              </a:rPr>
              <a:t>],</a:t>
            </a:r>
            <a:r>
              <a:rPr lang="de-DE" sz="1400" dirty="0" smtClean="0">
                <a:solidFill>
                  <a:srgbClr val="7F0055"/>
                </a:solidFill>
                <a:latin typeface="Arial" panose="020B0604020202020204" pitchFamily="34" charset="0"/>
              </a:rPr>
              <a:t> float</a:t>
            </a:r>
            <a:r>
              <a:rPr lang="de-DE" sz="1400" dirty="0" smtClean="0">
                <a:latin typeface="Arial" panose="020B0604020202020204" pitchFamily="34" charset="0"/>
              </a:rPr>
              <a:t> </a:t>
            </a:r>
            <a:r>
              <a:rPr lang="de-DE" sz="1400" dirty="0">
                <a:latin typeface="Arial" panose="020B0604020202020204" pitchFamily="34" charset="0"/>
              </a:rPr>
              <a:t>hot, </a:t>
            </a:r>
            <a:r>
              <a:rPr lang="de-DE" sz="1400" dirty="0">
                <a:solidFill>
                  <a:srgbClr val="7F0055"/>
                </a:solidFill>
                <a:latin typeface="Arial" panose="020B0604020202020204" pitchFamily="34" charset="0"/>
              </a:rPr>
              <a:t>float</a:t>
            </a:r>
            <a:r>
              <a:rPr lang="de-DE" sz="1400" dirty="0">
                <a:latin typeface="Arial" panose="020B0604020202020204" pitchFamily="34" charset="0"/>
              </a:rPr>
              <a:t> cold) </a:t>
            </a:r>
            <a:r>
              <a:rPr lang="de-DE" sz="1400" dirty="0" smtClean="0">
                <a:latin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endParaRPr lang="de-DE" sz="1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7F0055"/>
                </a:solidFill>
                <a:latin typeface="Arial" panose="020B0604020202020204" pitchFamily="34" charset="0"/>
              </a:rPr>
              <a:t> </a:t>
            </a:r>
            <a:r>
              <a:rPr lang="de-DE" sz="1400" dirty="0" smtClean="0">
                <a:solidFill>
                  <a:srgbClr val="7F0055"/>
                </a:solidFill>
                <a:latin typeface="Arial" panose="020B0604020202020204" pitchFamily="34" charset="0"/>
              </a:rPr>
              <a:t>   float</a:t>
            </a:r>
            <a:r>
              <a:rPr lang="de-DE" sz="1400" dirty="0" smtClean="0">
                <a:latin typeface="Arial" panose="020B0604020202020204" pitchFamily="34" charset="0"/>
              </a:rPr>
              <a:t> B[n] = {0};</a:t>
            </a:r>
          </a:p>
          <a:p>
            <a:pPr marL="0" indent="0">
              <a:buNone/>
            </a:pPr>
            <a:endParaRPr lang="de-DE" sz="1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Arial" panose="020B0604020202020204" pitchFamily="34" charset="0"/>
              </a:rPr>
              <a:t>    initialize(n</a:t>
            </a:r>
            <a:r>
              <a:rPr lang="de-DE" sz="1400" dirty="0">
                <a:latin typeface="Arial" panose="020B0604020202020204" pitchFamily="34" charset="0"/>
              </a:rPr>
              <a:t>, A, cold</a:t>
            </a:r>
            <a:r>
              <a:rPr lang="de-DE" sz="1400" dirty="0" smtClean="0">
                <a:latin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</a:rPr>
              <a:t> </a:t>
            </a:r>
            <a:r>
              <a:rPr lang="de-DE" sz="1400" dirty="0" smtClean="0">
                <a:latin typeface="Arial" panose="020B0604020202020204" pitchFamily="34" charset="0"/>
              </a:rPr>
              <a:t>   setCenter(n</a:t>
            </a:r>
            <a:r>
              <a:rPr lang="de-DE" sz="1400" dirty="0">
                <a:latin typeface="Arial" panose="020B0604020202020204" pitchFamily="34" charset="0"/>
              </a:rPr>
              <a:t>, A, hot, n/4</a:t>
            </a:r>
            <a:r>
              <a:rPr lang="de-DE" sz="1400" dirty="0" smtClean="0">
                <a:latin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de-DE" sz="1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7F0055"/>
                </a:solidFill>
                <a:latin typeface="Arial" panose="020B0604020202020204" pitchFamily="34" charset="0"/>
              </a:rPr>
              <a:t> </a:t>
            </a:r>
            <a:r>
              <a:rPr lang="de-DE" sz="1400" dirty="0" smtClean="0">
                <a:solidFill>
                  <a:srgbClr val="7F0055"/>
                </a:solidFill>
                <a:latin typeface="Arial" panose="020B0604020202020204" pitchFamily="34" charset="0"/>
              </a:rPr>
              <a:t>   for</a:t>
            </a:r>
            <a:r>
              <a:rPr lang="de-DE" sz="1400" dirty="0" smtClean="0">
                <a:latin typeface="Arial" panose="020B0604020202020204" pitchFamily="34" charset="0"/>
              </a:rPr>
              <a:t> </a:t>
            </a:r>
            <a:r>
              <a:rPr lang="de-DE" sz="1400" dirty="0">
                <a:latin typeface="Arial" panose="020B0604020202020204" pitchFamily="34" charset="0"/>
              </a:rPr>
              <a:t>(</a:t>
            </a:r>
            <a:r>
              <a:rPr lang="de-DE" sz="1400" dirty="0">
                <a:solidFill>
                  <a:srgbClr val="7F0055"/>
                </a:solidFill>
                <a:latin typeface="Arial" panose="020B0604020202020204" pitchFamily="34" charset="0"/>
              </a:rPr>
              <a:t>int</a:t>
            </a:r>
            <a:r>
              <a:rPr lang="de-DE" sz="1400" dirty="0">
                <a:latin typeface="Arial" panose="020B0604020202020204" pitchFamily="34" charset="0"/>
              </a:rPr>
              <a:t> t = 0; t &lt; T; t++) </a:t>
            </a:r>
            <a:r>
              <a:rPr lang="de-DE" sz="1400" dirty="0" smtClean="0">
                <a:latin typeface="Arial" panose="020B0604020202020204" pitchFamily="34" charset="0"/>
              </a:rPr>
              <a:t>{ </a:t>
            </a:r>
          </a:p>
          <a:p>
            <a:pPr marL="0" indent="0">
              <a:buNone/>
            </a:pPr>
            <a:r>
              <a:rPr lang="de-DE" sz="1400" dirty="0" smtClean="0">
                <a:latin typeface="Arial" panose="020B0604020202020204" pitchFamily="34" charset="0"/>
              </a:rPr>
              <a:t>        average(n</a:t>
            </a:r>
            <a:r>
              <a:rPr lang="de-DE" sz="1400" dirty="0">
                <a:latin typeface="Arial" panose="020B0604020202020204" pitchFamily="34" charset="0"/>
              </a:rPr>
              <a:t>, A, B</a:t>
            </a:r>
            <a:r>
              <a:rPr lang="de-DE" sz="1400" dirty="0" smtClean="0">
                <a:latin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</a:rPr>
              <a:t> </a:t>
            </a:r>
            <a:r>
              <a:rPr lang="de-DE" sz="1400" dirty="0" smtClean="0">
                <a:latin typeface="Arial" panose="020B0604020202020204" pitchFamily="34" charset="0"/>
              </a:rPr>
              <a:t>       average(n</a:t>
            </a:r>
            <a:r>
              <a:rPr lang="de-DE" sz="1400" dirty="0">
                <a:latin typeface="Arial" panose="020B0604020202020204" pitchFamily="34" charset="0"/>
              </a:rPr>
              <a:t>, B, A</a:t>
            </a:r>
            <a:r>
              <a:rPr lang="de-DE" sz="1400" dirty="0" smtClean="0">
                <a:latin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7F0055"/>
                </a:solidFill>
                <a:latin typeface="Arial" panose="020B0604020202020204" pitchFamily="34" charset="0"/>
              </a:rPr>
              <a:t> </a:t>
            </a:r>
            <a:r>
              <a:rPr lang="de-DE" sz="1400" dirty="0" smtClean="0">
                <a:solidFill>
                  <a:srgbClr val="7F0055"/>
                </a:solidFill>
                <a:latin typeface="Arial" panose="020B0604020202020204" pitchFamily="34" charset="0"/>
              </a:rPr>
              <a:t>       printf</a:t>
            </a:r>
            <a:r>
              <a:rPr lang="de-DE" sz="1400" dirty="0" smtClean="0">
                <a:latin typeface="Arial" panose="020B0604020202020204" pitchFamily="34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de-DE" sz="1400" dirty="0">
                <a:solidFill>
                  <a:srgbClr val="2A00FF"/>
                </a:solidFill>
                <a:latin typeface="Arial" panose="020B0604020202020204" pitchFamily="34" charset="0"/>
              </a:rPr>
              <a:t>Iteration %d done"</a:t>
            </a:r>
            <a:r>
              <a:rPr lang="de-DE" sz="1400" dirty="0">
                <a:latin typeface="Arial" panose="020B0604020202020204" pitchFamily="34" charset="0"/>
              </a:rPr>
              <a:t>, t</a:t>
            </a:r>
            <a:r>
              <a:rPr lang="de-DE" sz="1400" dirty="0" smtClean="0">
                <a:latin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</a:rPr>
              <a:t> </a:t>
            </a:r>
            <a:r>
              <a:rPr lang="de-DE" sz="1400" dirty="0" smtClean="0">
                <a:latin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de-DE" sz="1400" dirty="0" smtClean="0">
                <a:latin typeface="Arial" panose="020B0604020202020204" pitchFamily="34" charset="0"/>
              </a:rPr>
              <a:t>}</a:t>
            </a:r>
            <a:endParaRPr lang="de-DE" sz="1400" dirty="0">
              <a:latin typeface="Consolas" panose="020B0609020204030204" pitchFamily="49" charset="0"/>
              <a:cs typeface="Myanmar Text" panose="020B0502040204020203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6300108" y="654614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193196" y="504663"/>
            <a:ext cx="122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High-Performance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44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43574" y="4735188"/>
            <a:ext cx="200025" cy="35123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– Per Kernel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242888" y="9989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Memory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299047" y="147550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initialize</a:t>
            </a:r>
            <a:r>
              <a:rPr lang="en-US" dirty="0" smtClean="0"/>
              <a:t>()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90308" y="215957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setCenter</a:t>
            </a:r>
            <a:r>
              <a:rPr lang="en-US" sz="1600" dirty="0" smtClean="0"/>
              <a:t>()</a:t>
            </a:r>
            <a:endParaRPr lang="de-DE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75522" y="283017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average()</a:t>
            </a:r>
            <a:endParaRPr lang="de-DE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99047" y="34835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average()</a:t>
            </a:r>
            <a:endParaRPr lang="de-D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0308" y="413401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average()</a:t>
            </a:r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83069" y="1458980"/>
                <a:ext cx="226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69" y="1458980"/>
                <a:ext cx="22642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81836" y="2129267"/>
                <a:ext cx="226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836" y="2129267"/>
                <a:ext cx="22642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95312" y="2766163"/>
                <a:ext cx="86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12" y="2766163"/>
                <a:ext cx="8620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033767" y="2771821"/>
                <a:ext cx="86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767" y="2771821"/>
                <a:ext cx="8620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813779" y="1836093"/>
            <a:ext cx="4707312" cy="14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993444" y="1837829"/>
            <a:ext cx="575354" cy="14420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373619" y="1836973"/>
            <a:ext cx="1386154" cy="147828"/>
            <a:chOff x="350658" y="1487818"/>
            <a:chExt cx="1386154" cy="147828"/>
          </a:xfrm>
        </p:grpSpPr>
        <p:sp>
          <p:nvSpPr>
            <p:cNvPr id="17" name="Rectangle 16"/>
            <p:cNvSpPr/>
            <p:nvPr/>
          </p:nvSpPr>
          <p:spPr>
            <a:xfrm>
              <a:off x="350658" y="1487818"/>
              <a:ext cx="1386154" cy="147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4664" y="1489530"/>
              <a:ext cx="576064" cy="1461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2736" y="1489530"/>
              <a:ext cx="576064" cy="14611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9" name="Isosceles Triangle 48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0648" y="1549298"/>
            <a:ext cx="0" cy="32660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186853" y="304053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373619" y="2490228"/>
            <a:ext cx="6147472" cy="148708"/>
            <a:chOff x="386133" y="2693979"/>
            <a:chExt cx="6147472" cy="148708"/>
          </a:xfrm>
        </p:grpSpPr>
        <p:sp>
          <p:nvSpPr>
            <p:cNvPr id="40" name="Rectangle 39"/>
            <p:cNvSpPr/>
            <p:nvPr/>
          </p:nvSpPr>
          <p:spPr>
            <a:xfrm>
              <a:off x="1826293" y="2693979"/>
              <a:ext cx="4707312" cy="148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86133" y="2694859"/>
              <a:ext cx="1386154" cy="147828"/>
              <a:chOff x="350658" y="1487818"/>
              <a:chExt cx="1386154" cy="1478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0658" y="1487818"/>
                <a:ext cx="1386154" cy="147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04664" y="1489530"/>
                <a:ext cx="576064" cy="1461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52736" y="1489530"/>
                <a:ext cx="576064" cy="14611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73619" y="3144363"/>
            <a:ext cx="6147472" cy="148708"/>
            <a:chOff x="386133" y="2693979"/>
            <a:chExt cx="6147472" cy="148708"/>
          </a:xfrm>
        </p:grpSpPr>
        <p:sp>
          <p:nvSpPr>
            <p:cNvPr id="62" name="Rectangle 61"/>
            <p:cNvSpPr/>
            <p:nvPr/>
          </p:nvSpPr>
          <p:spPr>
            <a:xfrm>
              <a:off x="1826293" y="2693979"/>
              <a:ext cx="4707312" cy="148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86133" y="2694859"/>
              <a:ext cx="1386154" cy="147828"/>
              <a:chOff x="350658" y="1487818"/>
              <a:chExt cx="1386154" cy="1478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50658" y="1487818"/>
                <a:ext cx="1386154" cy="147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4664" y="1489530"/>
                <a:ext cx="576064" cy="1461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52736" y="1489530"/>
                <a:ext cx="576064" cy="14611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373619" y="3798498"/>
            <a:ext cx="6147472" cy="148708"/>
            <a:chOff x="386133" y="2693979"/>
            <a:chExt cx="6147472" cy="148708"/>
          </a:xfrm>
        </p:grpSpPr>
        <p:sp>
          <p:nvSpPr>
            <p:cNvPr id="74" name="Rectangle 73"/>
            <p:cNvSpPr/>
            <p:nvPr/>
          </p:nvSpPr>
          <p:spPr>
            <a:xfrm>
              <a:off x="1826293" y="2693979"/>
              <a:ext cx="4707312" cy="148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86133" y="2694859"/>
              <a:ext cx="1386154" cy="147828"/>
              <a:chOff x="350658" y="1487818"/>
              <a:chExt cx="1386154" cy="147828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50658" y="1487818"/>
                <a:ext cx="1386154" cy="147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4664" y="1489530"/>
                <a:ext cx="576064" cy="1461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52736" y="1489530"/>
                <a:ext cx="576064" cy="14611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373619" y="4452632"/>
            <a:ext cx="6147472" cy="148708"/>
            <a:chOff x="386133" y="2693979"/>
            <a:chExt cx="6147472" cy="148708"/>
          </a:xfrm>
        </p:grpSpPr>
        <p:sp>
          <p:nvSpPr>
            <p:cNvPr id="80" name="Rectangle 79"/>
            <p:cNvSpPr/>
            <p:nvPr/>
          </p:nvSpPr>
          <p:spPr>
            <a:xfrm>
              <a:off x="1826293" y="2693979"/>
              <a:ext cx="4707312" cy="148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86133" y="2694859"/>
              <a:ext cx="1386154" cy="147828"/>
              <a:chOff x="350658" y="1487818"/>
              <a:chExt cx="1386154" cy="14782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0658" y="1487818"/>
                <a:ext cx="1386154" cy="147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04664" y="1489530"/>
                <a:ext cx="576064" cy="1461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52736" y="1489530"/>
                <a:ext cx="576064" cy="14611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3454693" y="2489463"/>
            <a:ext cx="288032" cy="1461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2384684" y="3145551"/>
            <a:ext cx="576064" cy="146116"/>
          </a:xfrm>
          <a:prstGeom prst="rect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3097197" y="3145551"/>
            <a:ext cx="367607" cy="14611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/>
          <p:cNvSpPr/>
          <p:nvPr/>
        </p:nvSpPr>
        <p:spPr>
          <a:xfrm>
            <a:off x="3742725" y="3795558"/>
            <a:ext cx="576064" cy="146117"/>
          </a:xfrm>
          <a:prstGeom prst="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/>
          <p:nvPr/>
        </p:nvSpPr>
        <p:spPr>
          <a:xfrm>
            <a:off x="4500126" y="3798496"/>
            <a:ext cx="367607" cy="1516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617266" y="3404530"/>
                <a:ext cx="86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66" y="3404530"/>
                <a:ext cx="862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406615" y="3404530"/>
                <a:ext cx="86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5" y="3404530"/>
                <a:ext cx="862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3037915" y="4452632"/>
            <a:ext cx="576064" cy="138482"/>
          </a:xfrm>
          <a:prstGeom prst="rect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3750428" y="4452632"/>
            <a:ext cx="367607" cy="1384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27852" y="4091229"/>
                <a:ext cx="86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852" y="4091229"/>
                <a:ext cx="8620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45302" y="4083448"/>
                <a:ext cx="86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02" y="4083448"/>
                <a:ext cx="862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3348368" y="9989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Memory</a:t>
            </a:r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5193196" y="527806"/>
            <a:ext cx="122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High-Performance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3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2" grpId="0"/>
      <p:bldP spid="12" grpId="0" animBg="1"/>
      <p:bldP spid="19" grpId="0" animBg="1"/>
      <p:bldP spid="22" grpId="0" animBg="1"/>
      <p:bldP spid="29" grpId="0" animBg="1"/>
      <p:bldP spid="30" grpId="0" animBg="1"/>
      <p:bldP spid="31" grpId="0" animBg="1"/>
      <p:bldP spid="43" grpId="0"/>
      <p:bldP spid="44" grpId="0"/>
      <p:bldP spid="32" grpId="0" animBg="1"/>
      <p:bldP spid="33" grpId="0" animBg="1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13779" y="1836093"/>
            <a:ext cx="4707312" cy="14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9" name="Group 58"/>
          <p:cNvGrpSpPr/>
          <p:nvPr/>
        </p:nvGrpSpPr>
        <p:grpSpPr>
          <a:xfrm>
            <a:off x="373619" y="2490228"/>
            <a:ext cx="6147472" cy="148708"/>
            <a:chOff x="386133" y="2693979"/>
            <a:chExt cx="6147472" cy="148708"/>
          </a:xfrm>
        </p:grpSpPr>
        <p:sp>
          <p:nvSpPr>
            <p:cNvPr id="60" name="Rectangle 59"/>
            <p:cNvSpPr/>
            <p:nvPr/>
          </p:nvSpPr>
          <p:spPr>
            <a:xfrm>
              <a:off x="1826293" y="2693979"/>
              <a:ext cx="4707312" cy="148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86133" y="2694859"/>
              <a:ext cx="1386154" cy="147828"/>
              <a:chOff x="350658" y="1487818"/>
              <a:chExt cx="1386154" cy="14782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0658" y="1487818"/>
                <a:ext cx="1386154" cy="147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4664" y="1489530"/>
                <a:ext cx="576064" cy="1461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52736" y="1489530"/>
                <a:ext cx="576064" cy="14611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373619" y="3144363"/>
            <a:ext cx="6147472" cy="148708"/>
            <a:chOff x="386133" y="2693979"/>
            <a:chExt cx="6147472" cy="148708"/>
          </a:xfrm>
        </p:grpSpPr>
        <p:sp>
          <p:nvSpPr>
            <p:cNvPr id="66" name="Rectangle 65"/>
            <p:cNvSpPr/>
            <p:nvPr/>
          </p:nvSpPr>
          <p:spPr>
            <a:xfrm>
              <a:off x="1826293" y="2693979"/>
              <a:ext cx="4707312" cy="148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86133" y="2694859"/>
              <a:ext cx="1386154" cy="147828"/>
              <a:chOff x="350658" y="1487818"/>
              <a:chExt cx="1386154" cy="14782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50658" y="1487818"/>
                <a:ext cx="1386154" cy="147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4664" y="1489530"/>
                <a:ext cx="576064" cy="1461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52736" y="1489530"/>
                <a:ext cx="576064" cy="14611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73619" y="3798498"/>
            <a:ext cx="6147472" cy="148708"/>
            <a:chOff x="386133" y="2693979"/>
            <a:chExt cx="6147472" cy="148708"/>
          </a:xfrm>
        </p:grpSpPr>
        <p:sp>
          <p:nvSpPr>
            <p:cNvPr id="72" name="Rectangle 71"/>
            <p:cNvSpPr/>
            <p:nvPr/>
          </p:nvSpPr>
          <p:spPr>
            <a:xfrm>
              <a:off x="1826293" y="2693979"/>
              <a:ext cx="4707312" cy="148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86133" y="2694859"/>
              <a:ext cx="1386154" cy="147828"/>
              <a:chOff x="350658" y="1487818"/>
              <a:chExt cx="1386154" cy="14782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50658" y="1487818"/>
                <a:ext cx="1386154" cy="147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4664" y="1489530"/>
                <a:ext cx="576064" cy="1461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52736" y="1489530"/>
                <a:ext cx="576064" cy="14611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373619" y="4452632"/>
            <a:ext cx="6147472" cy="148708"/>
            <a:chOff x="386133" y="2693979"/>
            <a:chExt cx="6147472" cy="148708"/>
          </a:xfrm>
        </p:grpSpPr>
        <p:sp>
          <p:nvSpPr>
            <p:cNvPr id="78" name="Rectangle 77"/>
            <p:cNvSpPr/>
            <p:nvPr/>
          </p:nvSpPr>
          <p:spPr>
            <a:xfrm>
              <a:off x="1826293" y="2693979"/>
              <a:ext cx="4707312" cy="148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6133" y="2694859"/>
              <a:ext cx="1386154" cy="147828"/>
              <a:chOff x="350658" y="1487818"/>
              <a:chExt cx="1386154" cy="14782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50658" y="1487818"/>
                <a:ext cx="1386154" cy="147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4664" y="1489530"/>
                <a:ext cx="576064" cy="1461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52736" y="1489530"/>
                <a:ext cx="576064" cy="14611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43574" y="4735188"/>
            <a:ext cx="200025" cy="35123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888" y="400050"/>
            <a:ext cx="6372225" cy="598012"/>
          </a:xfrm>
        </p:spPr>
        <p:txBody>
          <a:bodyPr/>
          <a:lstStyle/>
          <a:p>
            <a:r>
              <a:rPr lang="en-US" dirty="0" smtClean="0"/>
              <a:t>Data Transfer – Inter Kernel Caching</a:t>
            </a:r>
            <a:br>
              <a:rPr lang="en-US" dirty="0" smtClean="0"/>
            </a:br>
            <a:r>
              <a:rPr lang="en-US" sz="1200" b="0" dirty="0" smtClean="0">
                <a:latin typeface="Consolas" panose="020B0609020204030204" pitchFamily="49" charset="0"/>
              </a:rPr>
              <a:t>[POLLY_CACHE_ALLOCATIONS=1]</a:t>
            </a:r>
            <a:endParaRPr lang="de-DE" b="0" dirty="0"/>
          </a:p>
        </p:txBody>
      </p:sp>
      <p:sp>
        <p:nvSpPr>
          <p:cNvPr id="9" name="TextBox 8"/>
          <p:cNvSpPr txBox="1"/>
          <p:nvPr/>
        </p:nvSpPr>
        <p:spPr>
          <a:xfrm>
            <a:off x="242888" y="9989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Memory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2238329" y="1836093"/>
            <a:ext cx="576064" cy="1487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2238329" y="3144309"/>
            <a:ext cx="576064" cy="146116"/>
          </a:xfrm>
          <a:prstGeom prst="rect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2238329" y="2493735"/>
            <a:ext cx="576064" cy="146116"/>
          </a:xfrm>
          <a:prstGeom prst="rect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3107695" y="3793456"/>
            <a:ext cx="367607" cy="14611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2247015" y="4452632"/>
            <a:ext cx="576064" cy="146116"/>
          </a:xfrm>
          <a:prstGeom prst="rect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2391031" y="2491089"/>
            <a:ext cx="288032" cy="1429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/>
          <p:cNvSpPr/>
          <p:nvPr/>
        </p:nvSpPr>
        <p:spPr>
          <a:xfrm>
            <a:off x="2238329" y="3795559"/>
            <a:ext cx="576064" cy="146116"/>
          </a:xfrm>
          <a:prstGeom prst="rect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/>
          <p:nvPr/>
        </p:nvSpPr>
        <p:spPr>
          <a:xfrm>
            <a:off x="2330228" y="3801090"/>
            <a:ext cx="367607" cy="1384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/>
          <p:cNvSpPr/>
          <p:nvPr/>
        </p:nvSpPr>
        <p:spPr>
          <a:xfrm>
            <a:off x="3757603" y="4452632"/>
            <a:ext cx="576064" cy="146116"/>
          </a:xfrm>
          <a:prstGeom prst="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3846953" y="4452632"/>
            <a:ext cx="367607" cy="14611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7710" y="3460230"/>
                <a:ext cx="86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710" y="3460230"/>
                <a:ext cx="8620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Isosceles Triangle 43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6533606" y="885754"/>
            <a:ext cx="162277" cy="1975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>
            <a:off x="242888" y="9989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Memory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299047" y="147550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initialize</a:t>
            </a:r>
            <a:r>
              <a:rPr lang="en-US" dirty="0" smtClean="0"/>
              <a:t>()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290308" y="215957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setCenter</a:t>
            </a:r>
            <a:r>
              <a:rPr lang="en-US" sz="1600" dirty="0" smtClean="0"/>
              <a:t>()</a:t>
            </a:r>
            <a:endParaRPr lang="de-DE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75522" y="283017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average()</a:t>
            </a:r>
            <a:endParaRPr lang="de-DE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99047" y="34835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average()</a:t>
            </a:r>
            <a:endParaRPr lang="de-DE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90308" y="413401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average()</a:t>
            </a:r>
            <a:endParaRPr lang="de-DE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73619" y="1836973"/>
            <a:ext cx="1386154" cy="147828"/>
            <a:chOff x="350658" y="1487818"/>
            <a:chExt cx="1386154" cy="147828"/>
          </a:xfrm>
        </p:grpSpPr>
        <p:sp>
          <p:nvSpPr>
            <p:cNvPr id="54" name="Rectangle 53"/>
            <p:cNvSpPr/>
            <p:nvPr/>
          </p:nvSpPr>
          <p:spPr>
            <a:xfrm>
              <a:off x="350658" y="1487818"/>
              <a:ext cx="1386154" cy="147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4664" y="1489530"/>
              <a:ext cx="576064" cy="1461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52736" y="1489530"/>
              <a:ext cx="576064" cy="14611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260648" y="1549298"/>
            <a:ext cx="0" cy="32660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-186853" y="304053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de-DE" dirty="0"/>
          </a:p>
        </p:txBody>
      </p:sp>
      <p:sp>
        <p:nvSpPr>
          <p:cNvPr id="85" name="Rectangle 84"/>
          <p:cNvSpPr/>
          <p:nvPr/>
        </p:nvSpPr>
        <p:spPr>
          <a:xfrm>
            <a:off x="3097197" y="3145551"/>
            <a:ext cx="367607" cy="14611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/>
          <p:cNvSpPr/>
          <p:nvPr/>
        </p:nvSpPr>
        <p:spPr>
          <a:xfrm>
            <a:off x="3742725" y="3793456"/>
            <a:ext cx="576064" cy="146116"/>
          </a:xfrm>
          <a:prstGeom prst="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645302" y="3462996"/>
                <a:ext cx="86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02" y="3462996"/>
                <a:ext cx="8620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3348368" y="9989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Memory</a:t>
            </a:r>
            <a:endParaRPr lang="de-DE" dirty="0"/>
          </a:p>
        </p:txBody>
      </p:sp>
      <p:sp>
        <p:nvSpPr>
          <p:cNvPr id="83" name="TextBox 82"/>
          <p:cNvSpPr txBox="1"/>
          <p:nvPr/>
        </p:nvSpPr>
        <p:spPr>
          <a:xfrm>
            <a:off x="5193196" y="527806"/>
            <a:ext cx="122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High-Performance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992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8" grpId="0" animBg="1"/>
      <p:bldP spid="29" grpId="0" animBg="1"/>
      <p:bldP spid="32" grpId="0" animBg="1"/>
      <p:bldP spid="19" grpId="0" animBg="1"/>
      <p:bldP spid="34" grpId="0" animBg="1"/>
      <p:bldP spid="31" grpId="0" animBg="1"/>
      <p:bldP spid="35" grpId="0" animBg="1"/>
      <p:bldP spid="33" grpId="0" animBg="1"/>
      <p:bldP spid="43" grpId="0"/>
      <p:bldP spid="85" grpId="0" animBg="1"/>
      <p:bldP spid="86" grpId="0" animBg="1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626" y="2355726"/>
            <a:ext cx="6372225" cy="400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Evaluation</a:t>
            </a:r>
            <a:endParaRPr lang="de-DE" sz="4000" dirty="0"/>
          </a:p>
        </p:txBody>
      </p:sp>
      <p:sp>
        <p:nvSpPr>
          <p:cNvPr id="2" name="Rectangle 1"/>
          <p:cNvSpPr/>
          <p:nvPr/>
        </p:nvSpPr>
        <p:spPr>
          <a:xfrm>
            <a:off x="-135396" y="0"/>
            <a:ext cx="7128792" cy="5308054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32656" y="217103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Evaluation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74" y="474216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Workstation: 10 core </a:t>
            </a:r>
            <a:r>
              <a:rPr lang="en-US" dirty="0" err="1" smtClean="0">
                <a:solidFill>
                  <a:schemeClr val="bg1"/>
                </a:solidFill>
              </a:rPr>
              <a:t>SandyBridge</a:t>
            </a:r>
            <a:r>
              <a:rPr lang="en-US" dirty="0" smtClean="0">
                <a:solidFill>
                  <a:schemeClr val="bg1"/>
                </a:solidFill>
              </a:rPr>
              <a:t>    NVIDIA Titan Black (Kepler)</a:t>
            </a:r>
          </a:p>
        </p:txBody>
      </p:sp>
    </p:spTree>
    <p:extLst>
      <p:ext uri="{BB962C8B-B14F-4D97-AF65-F5344CB8AC3E}">
        <p14:creationId xmlns:p14="http://schemas.microsoft.com/office/powerpoint/2010/main" val="39800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461864"/>
              </p:ext>
            </p:extLst>
          </p:nvPr>
        </p:nvGraphicFramePr>
        <p:xfrm>
          <a:off x="242888" y="1014413"/>
          <a:ext cx="6372225" cy="367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Nightly Test Suite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792369" y="2040736"/>
            <a:ext cx="393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Compute Regions / Kernels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1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903534"/>
            <a:ext cx="6372225" cy="18936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888" y="400050"/>
            <a:ext cx="6372225" cy="731540"/>
          </a:xfrm>
        </p:spPr>
        <p:txBody>
          <a:bodyPr/>
          <a:lstStyle/>
          <a:p>
            <a:r>
              <a:rPr lang="en-US" dirty="0" err="1" smtClean="0"/>
              <a:t>Polybench</a:t>
            </a:r>
            <a:r>
              <a:rPr lang="en-US" dirty="0" smtClean="0"/>
              <a:t> 3.2 </a:t>
            </a:r>
            <a:r>
              <a:rPr lang="en-US" dirty="0" err="1" smtClean="0"/>
              <a:t>Computional</a:t>
            </a:r>
            <a:r>
              <a:rPr lang="en-US" dirty="0" smtClean="0"/>
              <a:t> Kernels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80627" y="4717256"/>
            <a:ext cx="677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Baseline: </a:t>
            </a:r>
            <a:r>
              <a:rPr lang="en-US" sz="1400" dirty="0" err="1" smtClean="0"/>
              <a:t>icc</a:t>
            </a:r>
            <a:r>
              <a:rPr lang="en-US" sz="1400" dirty="0" smtClean="0"/>
              <a:t> –O3 (sequential),     10 core CPU + NVIDIA Titan Black (workstation)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15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278859"/>
              </p:ext>
            </p:extLst>
          </p:nvPr>
        </p:nvGraphicFramePr>
        <p:xfrm>
          <a:off x="242888" y="1014413"/>
          <a:ext cx="6372225" cy="367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Boltzmann (SPEC 2006)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73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47759" y="2214767"/>
            <a:ext cx="400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Non-Goal:</a:t>
            </a:r>
          </a:p>
          <a:p>
            <a:r>
              <a:rPr lang="en-US" dirty="0" smtClean="0"/>
              <a:t>Algorithmic Changes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006" y="381278"/>
            <a:ext cx="6372225" cy="400050"/>
          </a:xfrm>
        </p:spPr>
        <p:txBody>
          <a:bodyPr/>
          <a:lstStyle/>
          <a:p>
            <a:r>
              <a:rPr lang="en-US" dirty="0" smtClean="0"/>
              <a:t>Design Goals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478010" y="1706113"/>
            <a:ext cx="2556284" cy="2520280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132856" y="115830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594134" y="1527634"/>
            <a:ext cx="324036" cy="39450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11512" y="4578196"/>
            <a:ext cx="210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“Regression Free”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1315992" y="4029141"/>
            <a:ext cx="324036" cy="39450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638250" y="4564182"/>
            <a:ext cx="21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Performance</a:t>
            </a:r>
          </a:p>
        </p:txBody>
      </p:sp>
      <p:sp>
        <p:nvSpPr>
          <p:cNvPr id="10" name="Oval 9"/>
          <p:cNvSpPr/>
          <p:nvPr/>
        </p:nvSpPr>
        <p:spPr>
          <a:xfrm>
            <a:off x="3847759" y="4010369"/>
            <a:ext cx="324036" cy="3945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oup 15" hidden="1"/>
          <p:cNvGrpSpPr/>
          <p:nvPr/>
        </p:nvGrpSpPr>
        <p:grpSpPr>
          <a:xfrm>
            <a:off x="46924" y="861929"/>
            <a:ext cx="6415087" cy="4166200"/>
            <a:chOff x="108494" y="901314"/>
            <a:chExt cx="6415087" cy="4166200"/>
          </a:xfrm>
        </p:grpSpPr>
        <p:sp>
          <p:nvSpPr>
            <p:cNvPr id="12" name="Rectangle 11"/>
            <p:cNvSpPr/>
            <p:nvPr/>
          </p:nvSpPr>
          <p:spPr>
            <a:xfrm>
              <a:off x="108494" y="901314"/>
              <a:ext cx="6415087" cy="41662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50758" y="2056902"/>
              <a:ext cx="4392488" cy="1548172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Automatic Accelerator Mapping</a:t>
              </a:r>
            </a:p>
            <a:p>
              <a:pPr algn="ctr"/>
              <a:r>
                <a:rPr lang="en-US" sz="2000" dirty="0" smtClean="0"/>
                <a:t>-</a:t>
              </a:r>
            </a:p>
            <a:p>
              <a:pPr algn="ctr"/>
              <a:r>
                <a:rPr lang="en-US" sz="2000" dirty="0" smtClean="0"/>
                <a:t>How close can we get? </a:t>
              </a:r>
              <a:endParaRPr lang="de-DE" sz="2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28138" y="559936"/>
            <a:ext cx="467745" cy="523385"/>
            <a:chOff x="5303362" y="511683"/>
            <a:chExt cx="933997" cy="1045100"/>
          </a:xfrm>
        </p:grpSpPr>
        <p:sp>
          <p:nvSpPr>
            <p:cNvPr id="18" name="Isosceles Triangle 17"/>
            <p:cNvSpPr/>
            <p:nvPr/>
          </p:nvSpPr>
          <p:spPr>
            <a:xfrm>
              <a:off x="5447072" y="746950"/>
              <a:ext cx="660081" cy="650784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Oval 19"/>
            <p:cNvSpPr/>
            <p:nvPr/>
          </p:nvSpPr>
          <p:spPr>
            <a:xfrm>
              <a:off x="5627398" y="511683"/>
              <a:ext cx="324036" cy="39450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5303362" y="1162280"/>
              <a:ext cx="324036" cy="39450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Oval 22"/>
            <p:cNvSpPr/>
            <p:nvPr/>
          </p:nvSpPr>
          <p:spPr>
            <a:xfrm>
              <a:off x="5913323" y="1162279"/>
              <a:ext cx="324036" cy="39450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77888" y="1066359"/>
            <a:ext cx="6415087" cy="402222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24"/>
          <p:cNvSpPr/>
          <p:nvPr/>
        </p:nvSpPr>
        <p:spPr>
          <a:xfrm>
            <a:off x="1341588" y="2169917"/>
            <a:ext cx="4392488" cy="1548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Automatic Accelerator </a:t>
            </a:r>
            <a:r>
              <a:rPr lang="en-US" sz="2000" b="1" dirty="0"/>
              <a:t>M</a:t>
            </a:r>
            <a:r>
              <a:rPr lang="en-US" sz="2000" b="1" dirty="0" smtClean="0"/>
              <a:t>apping</a:t>
            </a:r>
          </a:p>
          <a:p>
            <a:pPr algn="ctr"/>
            <a:r>
              <a:rPr lang="en-US" sz="2000" dirty="0" smtClean="0"/>
              <a:t>-</a:t>
            </a:r>
          </a:p>
          <a:p>
            <a:pPr algn="ctr"/>
            <a:r>
              <a:rPr lang="en-US" sz="2000" dirty="0" smtClean="0"/>
              <a:t>How close can we get?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3731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8" grpId="0" animBg="1"/>
      <p:bldP spid="6" grpId="0"/>
      <p:bldP spid="9" grpId="0" animBg="1"/>
      <p:bldP spid="7" grpId="0"/>
      <p:bldP spid="10" grpId="0" animBg="1"/>
      <p:bldP spid="22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51" y="930008"/>
            <a:ext cx="2768697" cy="415304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461223" y="4849416"/>
            <a:ext cx="200025" cy="35123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Cactus ADM (SPEC 2006) - 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86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Cactus ADM (SPEC 2006) - Data Transfer</a:t>
            </a:r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06" y="951570"/>
            <a:ext cx="2670142" cy="40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3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Polly-ACC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2814281" y="2041055"/>
            <a:ext cx="1088705" cy="1073371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784418" y="1586665"/>
            <a:ext cx="1060611" cy="661500"/>
            <a:chOff x="2126723" y="1891902"/>
            <a:chExt cx="1496761" cy="933523"/>
          </a:xfrm>
        </p:grpSpPr>
        <p:sp>
          <p:nvSpPr>
            <p:cNvPr id="11" name="TextBox 10"/>
            <p:cNvSpPr txBox="1"/>
            <p:nvPr/>
          </p:nvSpPr>
          <p:spPr>
            <a:xfrm>
              <a:off x="2126723" y="1891902"/>
              <a:ext cx="1496761" cy="390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   Automatic</a:t>
              </a:r>
              <a:endParaRPr lang="de-DE" sz="12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5041" y="2430922"/>
              <a:ext cx="324037" cy="39450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16832" y="2974658"/>
            <a:ext cx="2113088" cy="666059"/>
            <a:chOff x="902359" y="3850662"/>
            <a:chExt cx="2982033" cy="939955"/>
          </a:xfrm>
        </p:grpSpPr>
        <p:sp>
          <p:nvSpPr>
            <p:cNvPr id="14" name="TextBox 13"/>
            <p:cNvSpPr txBox="1"/>
            <p:nvPr/>
          </p:nvSpPr>
          <p:spPr>
            <a:xfrm>
              <a:off x="902359" y="4399711"/>
              <a:ext cx="2982033" cy="390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“Regression Free”</a:t>
              </a:r>
              <a:endParaRPr lang="de-DE" sz="1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06842" y="3850662"/>
              <a:ext cx="324036" cy="39450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0308" y="2974653"/>
            <a:ext cx="1591513" cy="666062"/>
            <a:chOff x="3560362" y="3850662"/>
            <a:chExt cx="2245978" cy="939961"/>
          </a:xfrm>
        </p:grpSpPr>
        <p:sp>
          <p:nvSpPr>
            <p:cNvPr id="17" name="TextBox 16"/>
            <p:cNvSpPr txBox="1"/>
            <p:nvPr/>
          </p:nvSpPr>
          <p:spPr>
            <a:xfrm>
              <a:off x="3673483" y="4399716"/>
              <a:ext cx="2132857" cy="39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High Performance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560362" y="3850662"/>
              <a:ext cx="324037" cy="39450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01350" y="492323"/>
            <a:ext cx="269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http://spcl.inf.ethz.ch/Polly-ACC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6"/>
          <a:stretch/>
        </p:blipFill>
        <p:spPr>
          <a:xfrm>
            <a:off x="4532576" y="1477532"/>
            <a:ext cx="2067115" cy="13352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161759" r="-161759"/>
          <a:stretch/>
        </p:blipFill>
        <p:spPr>
          <a:xfrm>
            <a:off x="4620516" y="3543858"/>
            <a:ext cx="1872210" cy="14041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t="9734" b="-9734"/>
          <a:stretch/>
        </p:blipFill>
        <p:spPr>
          <a:xfrm>
            <a:off x="615141" y="3981148"/>
            <a:ext cx="1697736" cy="12733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t="6979" b="-6979"/>
          <a:stretch/>
        </p:blipFill>
        <p:spPr>
          <a:xfrm>
            <a:off x="3395434" y="3746399"/>
            <a:ext cx="1908212" cy="13477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/>
          <a:srcRect t="9049" b="-9049"/>
          <a:stretch/>
        </p:blipFill>
        <p:spPr>
          <a:xfrm>
            <a:off x="588478" y="1210955"/>
            <a:ext cx="1766388" cy="1324791"/>
          </a:xfrm>
          <a:prstGeom prst="rect">
            <a:avLst/>
          </a:prstGeom>
        </p:spPr>
      </p:pic>
      <p:pic>
        <p:nvPicPr>
          <p:cNvPr id="31" name="Content Placeholder 19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17" y="3066174"/>
            <a:ext cx="1431757" cy="1881840"/>
          </a:xfrm>
        </p:spPr>
      </p:pic>
    </p:spTree>
    <p:extLst>
      <p:ext uri="{BB962C8B-B14F-4D97-AF65-F5344CB8AC3E}">
        <p14:creationId xmlns:p14="http://schemas.microsoft.com/office/powerpoint/2010/main" val="319723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Polly-ACC: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2" y="1419622"/>
            <a:ext cx="6203066" cy="313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456" y="4731990"/>
            <a:ext cx="6415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Polly-ACC: Transparent </a:t>
            </a:r>
            <a:r>
              <a:rPr lang="en-US" sz="800" dirty="0"/>
              <a:t>Compilation to Heterogeneous </a:t>
            </a:r>
            <a:r>
              <a:rPr lang="en-US" sz="800" dirty="0" smtClean="0"/>
              <a:t>Hardware</a:t>
            </a:r>
          </a:p>
          <a:p>
            <a:r>
              <a:rPr lang="en-US" sz="800" dirty="0" smtClean="0"/>
              <a:t>Tobias Grosser, </a:t>
            </a:r>
            <a:r>
              <a:rPr lang="en-US" sz="800" dirty="0" err="1" smtClean="0"/>
              <a:t>Torsten</a:t>
            </a:r>
            <a:r>
              <a:rPr lang="en-US" sz="800" dirty="0" smtClean="0"/>
              <a:t> </a:t>
            </a:r>
            <a:r>
              <a:rPr lang="en-US" sz="800" dirty="0" err="1" smtClean="0"/>
              <a:t>Hoefler</a:t>
            </a:r>
            <a:r>
              <a:rPr lang="en-US" sz="800" dirty="0" smtClean="0"/>
              <a:t> at International Conference of Supercomputing (ICS), June 2016, Istanbul</a:t>
            </a:r>
            <a:endParaRPr lang="en-US" sz="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329100" y="397246"/>
            <a:ext cx="2528900" cy="936104"/>
          </a:xfrm>
          <a:prstGeom prst="wedgeRoundRectCallout">
            <a:avLst>
              <a:gd name="adj1" fmla="val 15062"/>
              <a:gd name="adj2" fmla="val 256746"/>
              <a:gd name="adj3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GSoC</a:t>
            </a:r>
            <a:r>
              <a:rPr lang="en-US" dirty="0" smtClean="0"/>
              <a:t> ‘11</a:t>
            </a:r>
          </a:p>
          <a:p>
            <a:pPr algn="ctr"/>
            <a:r>
              <a:rPr lang="en-US" dirty="0" smtClean="0"/>
              <a:t>Justin  </a:t>
            </a:r>
            <a:r>
              <a:rPr lang="en-US" dirty="0" err="1" smtClean="0"/>
              <a:t>Holewinski</a:t>
            </a:r>
            <a:endParaRPr lang="en-US" dirty="0" smtClean="0"/>
          </a:p>
          <a:p>
            <a:pPr algn="ctr"/>
            <a:r>
              <a:rPr lang="en-US" dirty="0" smtClean="0"/>
              <a:t>(OSU/ today NVIDIA)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736811" y="779025"/>
            <a:ext cx="2349401" cy="936104"/>
          </a:xfrm>
          <a:prstGeom prst="wedgeRoundRectCallout">
            <a:avLst>
              <a:gd name="adj1" fmla="val -38153"/>
              <a:gd name="adj2" fmla="val 102688"/>
              <a:gd name="adj3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GSoC</a:t>
            </a:r>
            <a:r>
              <a:rPr lang="en-US" dirty="0" smtClean="0"/>
              <a:t> ‘16</a:t>
            </a:r>
          </a:p>
          <a:p>
            <a:pPr algn="ctr"/>
            <a:r>
              <a:rPr lang="en-US" dirty="0" smtClean="0"/>
              <a:t>Matthias </a:t>
            </a:r>
            <a:r>
              <a:rPr lang="en-US" dirty="0" err="1" smtClean="0"/>
              <a:t>Reisinger</a:t>
            </a:r>
            <a:endParaRPr lang="en-US" dirty="0" smtClean="0"/>
          </a:p>
          <a:p>
            <a:pPr algn="ctr"/>
            <a:r>
              <a:rPr lang="en-US" dirty="0" smtClean="0"/>
              <a:t>(TU </a:t>
            </a:r>
            <a:r>
              <a:rPr lang="en-US" dirty="0" err="1" smtClean="0"/>
              <a:t>Wienna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915986" y="2334651"/>
            <a:ext cx="2268252" cy="936104"/>
          </a:xfrm>
          <a:prstGeom prst="wedgeRoundRectCallout">
            <a:avLst>
              <a:gd name="adj1" fmla="val -66715"/>
              <a:gd name="adj2" fmla="val 68640"/>
              <a:gd name="adj3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GSoC</a:t>
            </a:r>
            <a:r>
              <a:rPr lang="en-US" dirty="0" smtClean="0"/>
              <a:t> ‘10</a:t>
            </a:r>
          </a:p>
          <a:p>
            <a:pPr algn="ctr"/>
            <a:r>
              <a:rPr lang="en-US" dirty="0" err="1" smtClean="0"/>
              <a:t>Hongbin</a:t>
            </a:r>
            <a:r>
              <a:rPr lang="en-US" dirty="0" smtClean="0"/>
              <a:t> Zheng</a:t>
            </a:r>
          </a:p>
          <a:p>
            <a:pPr algn="ctr"/>
            <a:r>
              <a:rPr lang="en-US" dirty="0" smtClean="0"/>
              <a:t>(Xilinx)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104964" y="4002657"/>
            <a:ext cx="2160240" cy="846760"/>
          </a:xfrm>
          <a:prstGeom prst="wedgeRoundRectCallout">
            <a:avLst>
              <a:gd name="adj1" fmla="val -87422"/>
              <a:gd name="adj2" fmla="val -52464"/>
              <a:gd name="adj3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GSoC</a:t>
            </a:r>
            <a:r>
              <a:rPr lang="en-US" dirty="0" smtClean="0"/>
              <a:t> ’12/14</a:t>
            </a:r>
          </a:p>
          <a:p>
            <a:pPr algn="ctr"/>
            <a:r>
              <a:rPr lang="en-US" dirty="0" err="1" smtClean="0"/>
              <a:t>Yabin</a:t>
            </a:r>
            <a:r>
              <a:rPr lang="en-US" dirty="0" smtClean="0"/>
              <a:t> Hu</a:t>
            </a:r>
          </a:p>
        </p:txBody>
      </p:sp>
    </p:spTree>
    <p:extLst>
      <p:ext uri="{BB962C8B-B14F-4D97-AF65-F5344CB8AC3E}">
        <p14:creationId xmlns:p14="http://schemas.microsoft.com/office/powerpoint/2010/main" val="22358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Polly-ACC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79" y="1239602"/>
            <a:ext cx="6066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</a:rPr>
              <a:t>cd &lt;</a:t>
            </a:r>
            <a:r>
              <a:rPr lang="en-US" dirty="0" err="1" smtClean="0">
                <a:latin typeface="Consolas" panose="020B0609020204030204" pitchFamily="49" charset="0"/>
              </a:rPr>
              <a:t>llvm-src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</a:rPr>
              <a:t>cd tools;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clone llvm.org/</a:t>
            </a:r>
            <a:r>
              <a:rPr lang="en-US" dirty="0" err="1" smtClean="0">
                <a:latin typeface="Consolas" panose="020B0609020204030204" pitchFamily="49" charset="0"/>
              </a:rPr>
              <a:t>polly.git</a:t>
            </a:r>
            <a:endParaRPr lang="en-US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</a:rPr>
              <a:t>cd &lt;</a:t>
            </a:r>
            <a:r>
              <a:rPr lang="en-US" dirty="0" err="1" smtClean="0">
                <a:latin typeface="Consolas" panose="020B0609020204030204" pitchFamily="49" charset="0"/>
              </a:rPr>
              <a:t>llvm</a:t>
            </a:r>
            <a:r>
              <a:rPr lang="en-US" dirty="0" smtClean="0">
                <a:latin typeface="Consolas" panose="020B0609020204030204" pitchFamily="49" charset="0"/>
              </a:rPr>
              <a:t>-build&gt;; make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</a:rPr>
              <a:t>clang –O3	–</a:t>
            </a:r>
            <a:r>
              <a:rPr lang="en-US" dirty="0" err="1" smtClean="0">
                <a:latin typeface="Consolas" panose="020B0609020204030204" pitchFamily="49" charset="0"/>
              </a:rPr>
              <a:t>mllvm</a:t>
            </a:r>
            <a:r>
              <a:rPr lang="en-US" dirty="0" smtClean="0">
                <a:latin typeface="Consolas" panose="020B0609020204030204" pitchFamily="49" charset="0"/>
              </a:rPr>
              <a:t> –</a:t>
            </a:r>
            <a:r>
              <a:rPr lang="en-US" dirty="0" err="1" smtClean="0">
                <a:latin typeface="Consolas" panose="020B0609020204030204" pitchFamily="49" charset="0"/>
              </a:rPr>
              <a:t>polly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       	–</a:t>
            </a:r>
            <a:r>
              <a:rPr lang="en-US" dirty="0" err="1" smtClean="0">
                <a:latin typeface="Consolas" panose="020B0609020204030204" pitchFamily="49" charset="0"/>
              </a:rPr>
              <a:t>mllvm</a:t>
            </a:r>
            <a:r>
              <a:rPr lang="en-US" dirty="0" smtClean="0">
                <a:latin typeface="Consolas" panose="020B0609020204030204" pitchFamily="49" charset="0"/>
              </a:rPr>
              <a:t> –</a:t>
            </a:r>
            <a:r>
              <a:rPr lang="en-US" dirty="0" err="1" smtClean="0">
                <a:latin typeface="Consolas" panose="020B0609020204030204" pitchFamily="49" charset="0"/>
              </a:rPr>
              <a:t>polly</a:t>
            </a:r>
            <a:r>
              <a:rPr lang="en-US" dirty="0" smtClean="0">
                <a:latin typeface="Consolas" panose="020B0609020204030204" pitchFamily="49" charset="0"/>
              </a:rPr>
              <a:t>-target=</a:t>
            </a:r>
            <a:r>
              <a:rPr lang="en-US" dirty="0" err="1" smtClean="0">
                <a:latin typeface="Consolas" panose="020B0609020204030204" pitchFamily="49" charset="0"/>
              </a:rPr>
              <a:t>gpu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-</a:t>
            </a:r>
            <a:r>
              <a:rPr lang="en-US" dirty="0" err="1" smtClean="0">
                <a:latin typeface="Consolas" panose="020B0609020204030204" pitchFamily="49" charset="0"/>
              </a:rPr>
              <a:t>lGPURuntime</a:t>
            </a:r>
            <a:r>
              <a:rPr lang="en-US" dirty="0" smtClean="0">
                <a:latin typeface="Consolas" panose="020B0609020204030204" pitchFamily="49" charset="0"/>
              </a:rPr>
              <a:t> –</a:t>
            </a:r>
            <a:r>
              <a:rPr lang="en-US" dirty="0" err="1" smtClean="0">
                <a:latin typeface="Consolas" panose="020B0609020204030204" pitchFamily="49" charset="0"/>
              </a:rPr>
              <a:t>ldl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	-o </a:t>
            </a:r>
            <a:r>
              <a:rPr lang="en-US" dirty="0" err="1" smtClean="0">
                <a:latin typeface="Consolas" panose="020B0609020204030204" pitchFamily="49" charset="0"/>
              </a:rPr>
              <a:t>cpu</a:t>
            </a:r>
            <a:r>
              <a:rPr lang="en-US" dirty="0" smtClean="0">
                <a:latin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</a:rPr>
              <a:t>gpu</a:t>
            </a:r>
            <a:r>
              <a:rPr lang="en-US" dirty="0" smtClean="0">
                <a:latin typeface="Consolas" panose="020B0609020204030204" pitchFamily="49" charset="0"/>
              </a:rPr>
              <a:t>-hybrid-</a:t>
            </a:r>
            <a:r>
              <a:rPr lang="en-US" dirty="0" err="1" smtClean="0">
                <a:latin typeface="Consolas" panose="020B0609020204030204" pitchFamily="49" charset="0"/>
              </a:rPr>
              <a:t>prog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file.c</a:t>
            </a:r>
            <a:r>
              <a:rPr lang="en-US" dirty="0" smtClean="0">
                <a:latin typeface="Consolas" panose="020B0609020204030204" pitchFamily="49" charset="0"/>
              </a:rPr>
              <a:t>             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</a:rPr>
              <a:t>./</a:t>
            </a:r>
            <a:r>
              <a:rPr lang="en-US" dirty="0" err="1" smtClean="0">
                <a:latin typeface="Consolas" panose="020B0609020204030204" pitchFamily="49" charset="0"/>
              </a:rPr>
              <a:t>cpu</a:t>
            </a:r>
            <a:r>
              <a:rPr lang="en-US" dirty="0" smtClean="0">
                <a:latin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</a:rPr>
              <a:t>gpu</a:t>
            </a:r>
            <a:r>
              <a:rPr lang="en-US" dirty="0" smtClean="0">
                <a:latin typeface="Consolas" panose="020B0609020204030204" pitchFamily="49" charset="0"/>
              </a:rPr>
              <a:t>-hybrid-</a:t>
            </a:r>
            <a:r>
              <a:rPr lang="en-US" dirty="0" err="1" smtClean="0">
                <a:latin typeface="Consolas" panose="020B0609020204030204" pitchFamily="49" charset="0"/>
              </a:rPr>
              <a:t>prog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57976" y="4849416"/>
            <a:ext cx="200025" cy="351234"/>
          </a:xfrm>
        </p:spPr>
        <p:txBody>
          <a:bodyPr/>
          <a:lstStyle/>
          <a:p>
            <a:r>
              <a:rPr lang="en-US" dirty="0" smtClean="0"/>
              <a:t>4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Polyhedral Loop Modeling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0" name="TextBox 3149"/>
          <p:cNvSpPr txBox="1"/>
          <p:nvPr/>
        </p:nvSpPr>
        <p:spPr>
          <a:xfrm>
            <a:off x="3064192" y="1139000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Iteration Space </a:t>
            </a:r>
            <a:endParaRPr lang="en-US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22" name="object 24"/>
          <p:cNvSpPr txBox="1">
            <a:spLocks noChangeAspect="1"/>
          </p:cNvSpPr>
          <p:nvPr/>
        </p:nvSpPr>
        <p:spPr>
          <a:xfrm>
            <a:off x="3696861" y="3608950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0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23" name="object 23"/>
          <p:cNvSpPr txBox="1">
            <a:spLocks noChangeAspect="1"/>
          </p:cNvSpPr>
          <p:nvPr/>
        </p:nvSpPr>
        <p:spPr>
          <a:xfrm>
            <a:off x="4155912" y="3608950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1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24" name="object 22"/>
          <p:cNvSpPr txBox="1">
            <a:spLocks noChangeAspect="1"/>
          </p:cNvSpPr>
          <p:nvPr/>
        </p:nvSpPr>
        <p:spPr>
          <a:xfrm>
            <a:off x="4587960" y="3608950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25" name="object 21"/>
          <p:cNvSpPr txBox="1">
            <a:spLocks noChangeAspect="1"/>
          </p:cNvSpPr>
          <p:nvPr/>
        </p:nvSpPr>
        <p:spPr>
          <a:xfrm>
            <a:off x="5047011" y="3608950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26" name="object 20"/>
          <p:cNvSpPr txBox="1">
            <a:spLocks noChangeAspect="1"/>
          </p:cNvSpPr>
          <p:nvPr/>
        </p:nvSpPr>
        <p:spPr>
          <a:xfrm>
            <a:off x="5479059" y="3608950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4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27" name="object 19"/>
          <p:cNvSpPr txBox="1">
            <a:spLocks noChangeAspect="1"/>
          </p:cNvSpPr>
          <p:nvPr/>
        </p:nvSpPr>
        <p:spPr>
          <a:xfrm>
            <a:off x="5911107" y="3608950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5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28" name="object 18"/>
          <p:cNvSpPr txBox="1">
            <a:spLocks noChangeAspect="1"/>
          </p:cNvSpPr>
          <p:nvPr/>
        </p:nvSpPr>
        <p:spPr>
          <a:xfrm>
            <a:off x="5748935" y="3767087"/>
            <a:ext cx="104102" cy="19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776"/>
              </a:lnSpc>
              <a:spcBef>
                <a:spcPts val="170"/>
              </a:spcBef>
            </a:pPr>
            <a:r>
              <a:rPr sz="1350" b="1" baseline="-5797" dirty="0">
                <a:latin typeface="Times New Roman"/>
                <a:cs typeface="Times New Roman"/>
              </a:rPr>
              <a:t>j</a:t>
            </a:r>
            <a:endParaRPr sz="1350" b="1" dirty="0">
              <a:latin typeface="Times New Roman"/>
              <a:cs typeface="Times New Roman"/>
            </a:endParaRPr>
          </a:p>
        </p:txBody>
      </p:sp>
      <p:sp>
        <p:nvSpPr>
          <p:cNvPr id="2929" name="object 16"/>
          <p:cNvSpPr txBox="1">
            <a:spLocks noChangeAspect="1"/>
          </p:cNvSpPr>
          <p:nvPr/>
        </p:nvSpPr>
        <p:spPr>
          <a:xfrm rot="16200000">
            <a:off x="2988087" y="1899650"/>
            <a:ext cx="237750" cy="170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776"/>
              </a:lnSpc>
              <a:spcBef>
                <a:spcPts val="170"/>
              </a:spcBef>
            </a:pPr>
            <a:r>
              <a:rPr sz="1350" b="1" baseline="-5797" dirty="0">
                <a:latin typeface="Times New Roman"/>
                <a:cs typeface="Times New Roman"/>
              </a:rPr>
              <a:t>i</a:t>
            </a:r>
            <a:endParaRPr sz="1350" b="1" dirty="0">
              <a:latin typeface="Times New Roman"/>
              <a:cs typeface="Times New Roman"/>
            </a:endParaRPr>
          </a:p>
        </p:txBody>
      </p:sp>
      <p:cxnSp>
        <p:nvCxnSpPr>
          <p:cNvPr id="3152" name="Straight Arrow Connector 3151"/>
          <p:cNvCxnSpPr>
            <a:cxnSpLocks noChangeAspect="1"/>
          </p:cNvCxnSpPr>
          <p:nvPr/>
        </p:nvCxnSpPr>
        <p:spPr>
          <a:xfrm flipV="1">
            <a:off x="3135263" y="1929834"/>
            <a:ext cx="0" cy="2382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Straight Arrow Connector 3153"/>
          <p:cNvCxnSpPr>
            <a:cxnSpLocks noChangeAspect="1"/>
          </p:cNvCxnSpPr>
          <p:nvPr/>
        </p:nvCxnSpPr>
        <p:spPr>
          <a:xfrm>
            <a:off x="5575285" y="3725360"/>
            <a:ext cx="35347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object 739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9" name="object 740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0" name="object 741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1" name="object 742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2" name="object 743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3" name="object 744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4" name="object 745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5" name="object 746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6" name="object 747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7" name="object 748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8" name="object 749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9" name="object 750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0" name="object 751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1" name="object 752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2" name="object 753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3" name="object 754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4" name="object 755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5" name="object 756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6" name="object 757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7" name="object 758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8" name="object 759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9" name="object 760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0" name="object 761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4375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1" name="object 762"/>
          <p:cNvSpPr/>
          <p:nvPr/>
        </p:nvSpPr>
        <p:spPr>
          <a:xfrm>
            <a:off x="3291860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2" name="object 763"/>
          <p:cNvSpPr/>
          <p:nvPr/>
        </p:nvSpPr>
        <p:spPr>
          <a:xfrm>
            <a:off x="3297530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3" name="object 764"/>
          <p:cNvSpPr/>
          <p:nvPr/>
        </p:nvSpPr>
        <p:spPr>
          <a:xfrm>
            <a:off x="3297530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4" name="object 765"/>
          <p:cNvSpPr/>
          <p:nvPr/>
        </p:nvSpPr>
        <p:spPr>
          <a:xfrm>
            <a:off x="3297530" y="3531284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5" name="object 766"/>
          <p:cNvSpPr/>
          <p:nvPr/>
        </p:nvSpPr>
        <p:spPr>
          <a:xfrm>
            <a:off x="3297530" y="3531284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6" name="object 767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17" name="object 768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18" name="object 769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19" name="object 770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0" name="object 771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1" name="object 772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2" name="object 773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3" name="object 774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4" name="object 775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5" name="object 776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6" name="object 777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7" name="object 778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8" name="object 779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29" name="object 780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0" name="object 781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1" name="object 782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2" name="object 783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3" name="object 784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4" name="object 785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5" name="object 786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6" name="object 787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7" name="object 788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8" name="object 789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4375" y="4375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39" name="object 790"/>
          <p:cNvSpPr/>
          <p:nvPr/>
        </p:nvSpPr>
        <p:spPr>
          <a:xfrm>
            <a:off x="3291860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0" name="object 791"/>
          <p:cNvSpPr/>
          <p:nvPr/>
        </p:nvSpPr>
        <p:spPr>
          <a:xfrm>
            <a:off x="3297530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1" name="object 792"/>
          <p:cNvSpPr/>
          <p:nvPr/>
        </p:nvSpPr>
        <p:spPr>
          <a:xfrm>
            <a:off x="3297530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2" name="object 793"/>
          <p:cNvSpPr/>
          <p:nvPr/>
        </p:nvSpPr>
        <p:spPr>
          <a:xfrm>
            <a:off x="3297530" y="1954586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3" name="object 794"/>
          <p:cNvSpPr/>
          <p:nvPr/>
        </p:nvSpPr>
        <p:spPr>
          <a:xfrm>
            <a:off x="3297530" y="1954586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4" name="object 795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5" name="object 796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6" name="object 797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7" name="object 798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8" name="object 799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49" name="object 800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0" name="object 801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1" name="object 802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2" name="object 803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3" name="object 804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4" name="object 805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5" name="object 806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6" name="object 807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7" name="object 808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8" name="object 809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59" name="object 810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0" name="object 811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1" name="object 812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2" name="object 813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3" name="object 814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4" name="object 815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5" name="object 816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6" name="object 817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7" name="object 818"/>
          <p:cNvSpPr/>
          <p:nvPr/>
        </p:nvSpPr>
        <p:spPr>
          <a:xfrm>
            <a:off x="373488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8" name="object 819"/>
          <p:cNvSpPr/>
          <p:nvPr/>
        </p:nvSpPr>
        <p:spPr>
          <a:xfrm>
            <a:off x="3740553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69" name="object 820"/>
          <p:cNvSpPr/>
          <p:nvPr/>
        </p:nvSpPr>
        <p:spPr>
          <a:xfrm>
            <a:off x="3740553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0" name="object 821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1" name="object 822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2" name="object 823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3" name="object 824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4" name="object 825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5" name="object 826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6" name="object 827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7" name="object 828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8" name="object 829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79" name="object 830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0" name="object 831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1" name="object 832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2" name="object 833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3" name="object 834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4" name="object 835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5" name="object 836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6" name="object 837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7" name="object 838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8" name="object 839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89" name="object 840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0" name="object 841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1" name="object 842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2" name="object 843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3" name="object 844"/>
          <p:cNvSpPr/>
          <p:nvPr/>
        </p:nvSpPr>
        <p:spPr>
          <a:xfrm>
            <a:off x="417790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4" name="object 845"/>
          <p:cNvSpPr/>
          <p:nvPr/>
        </p:nvSpPr>
        <p:spPr>
          <a:xfrm>
            <a:off x="4183575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5" name="object 846"/>
          <p:cNvSpPr/>
          <p:nvPr/>
        </p:nvSpPr>
        <p:spPr>
          <a:xfrm>
            <a:off x="4183575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6" name="object 847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7" name="object 848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8" name="object 849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699" name="object 850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0" name="object 851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1" name="object 852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2" name="object 853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3" name="object 854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4" name="object 855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5" name="object 856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6" name="object 857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7" name="object 858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8" name="object 859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09" name="object 860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0" name="object 861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1" name="object 862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2" name="object 863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3" name="object 864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4" name="object 865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5" name="object 866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6" name="object 867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7" name="object 868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8" name="object 869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19" name="object 870"/>
          <p:cNvSpPr/>
          <p:nvPr/>
        </p:nvSpPr>
        <p:spPr>
          <a:xfrm>
            <a:off x="4620928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0" name="object 871"/>
          <p:cNvSpPr/>
          <p:nvPr/>
        </p:nvSpPr>
        <p:spPr>
          <a:xfrm>
            <a:off x="4626598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1" name="object 872"/>
          <p:cNvSpPr/>
          <p:nvPr/>
        </p:nvSpPr>
        <p:spPr>
          <a:xfrm>
            <a:off x="4626598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2" name="object 873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3" name="object 874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4" name="object 875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5" name="object 876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6" name="object 877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7" name="object 878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8" name="object 879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29" name="object 880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0" name="object 881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1" name="object 882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2" name="object 883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3" name="object 884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4" name="object 885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5" name="object 886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6" name="object 887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7" name="object 888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8" name="object 889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39" name="object 890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0" name="object 891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1" name="object 892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2" name="object 893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3" name="object 894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4" name="object 895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5" name="object 896"/>
          <p:cNvSpPr/>
          <p:nvPr/>
        </p:nvSpPr>
        <p:spPr>
          <a:xfrm>
            <a:off x="5063951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6" name="object 897"/>
          <p:cNvSpPr/>
          <p:nvPr/>
        </p:nvSpPr>
        <p:spPr>
          <a:xfrm>
            <a:off x="5069621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7" name="object 898"/>
          <p:cNvSpPr/>
          <p:nvPr/>
        </p:nvSpPr>
        <p:spPr>
          <a:xfrm>
            <a:off x="5069621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8" name="object 899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49" name="object 900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0" name="object 901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1" name="object 902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2" name="object 903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3" name="object 904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4" name="object 905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5" name="object 906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6" name="object 907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7" name="object 908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8" name="object 909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59" name="object 910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0" name="object 911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1" name="object 912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2" name="object 913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3" name="object 914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4" name="object 915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5" name="object 916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6" name="object 917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7" name="object 918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8" name="object 919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69" name="object 920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0" name="object 921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1" name="object 922"/>
          <p:cNvSpPr/>
          <p:nvPr/>
        </p:nvSpPr>
        <p:spPr>
          <a:xfrm>
            <a:off x="5506973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4375"/>
                </a:moveTo>
                <a:lnTo>
                  <a:pt x="8750" y="4375"/>
                </a:lnTo>
              </a:path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2" name="object 923"/>
          <p:cNvSpPr/>
          <p:nvPr/>
        </p:nvSpPr>
        <p:spPr>
          <a:xfrm>
            <a:off x="5512643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3" name="object 924"/>
          <p:cNvSpPr/>
          <p:nvPr/>
        </p:nvSpPr>
        <p:spPr>
          <a:xfrm>
            <a:off x="5512643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4" name="object 925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5" name="object 926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6" name="object 927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7" name="object 928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8" name="object 929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79" name="object 930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0" name="object 931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1" name="object 932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2" name="object 933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3" name="object 934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4" name="object 935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5" name="object 936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6" name="object 937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7" name="object 938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8" name="object 939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89" name="object 940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0" name="object 941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1" name="object 942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2" name="object 943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3" name="object 944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4" name="object 945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5" name="object 946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6" name="object 947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4375"/>
                </a:move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43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7" name="object 948"/>
          <p:cNvSpPr/>
          <p:nvPr/>
        </p:nvSpPr>
        <p:spPr>
          <a:xfrm>
            <a:off x="5949995" y="1948916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0" y="4375"/>
                </a:move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8" name="object 949"/>
          <p:cNvSpPr/>
          <p:nvPr/>
        </p:nvSpPr>
        <p:spPr>
          <a:xfrm>
            <a:off x="5955665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799" name="object 950"/>
          <p:cNvSpPr/>
          <p:nvPr/>
        </p:nvSpPr>
        <p:spPr>
          <a:xfrm>
            <a:off x="5955665" y="1954587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0"/>
                </a:moveTo>
                <a:lnTo>
                  <a:pt x="0" y="23333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00" name="object 951"/>
          <p:cNvSpPr/>
          <p:nvPr/>
        </p:nvSpPr>
        <p:spPr>
          <a:xfrm>
            <a:off x="5925427" y="1954586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01" name="object 952"/>
          <p:cNvSpPr/>
          <p:nvPr/>
        </p:nvSpPr>
        <p:spPr>
          <a:xfrm>
            <a:off x="5925427" y="1954586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02" name="object 953"/>
          <p:cNvSpPr/>
          <p:nvPr/>
        </p:nvSpPr>
        <p:spPr>
          <a:xfrm>
            <a:off x="3297530" y="1954586"/>
            <a:ext cx="2658135" cy="0"/>
          </a:xfrm>
          <a:custGeom>
            <a:avLst/>
            <a:gdLst/>
            <a:ahLst/>
            <a:cxnLst/>
            <a:rect l="l" t="t" r="r" b="b"/>
            <a:pathLst>
              <a:path w="2051030">
                <a:moveTo>
                  <a:pt x="0" y="0"/>
                </a:moveTo>
                <a:lnTo>
                  <a:pt x="2051030" y="0"/>
                </a:lnTo>
              </a:path>
            </a:pathLst>
          </a:custGeom>
          <a:ln w="58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03" name="object 954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4" name="object 955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5" name="object 956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6" name="object 957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7" name="object 958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8" name="object 959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9" name="object 960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0" name="object 961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1" name="object 962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2" name="object 963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3" name="object 964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4" name="object 965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5" name="object 966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6" name="object 967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7" name="object 968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8" name="object 969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9" name="object 970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0" name="object 971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1" name="object 972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2" name="object 973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3" name="object 974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4" name="object 975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5" name="object 976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375" y="4375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6" name="object 977"/>
          <p:cNvSpPr/>
          <p:nvPr/>
        </p:nvSpPr>
        <p:spPr>
          <a:xfrm>
            <a:off x="594999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7" name="object 978"/>
          <p:cNvSpPr/>
          <p:nvPr/>
        </p:nvSpPr>
        <p:spPr>
          <a:xfrm>
            <a:off x="5955665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8" name="object 979"/>
          <p:cNvSpPr/>
          <p:nvPr/>
        </p:nvSpPr>
        <p:spPr>
          <a:xfrm>
            <a:off x="5955665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9" name="object 980"/>
          <p:cNvSpPr/>
          <p:nvPr/>
        </p:nvSpPr>
        <p:spPr>
          <a:xfrm>
            <a:off x="5925427" y="3531284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0" name="object 981"/>
          <p:cNvSpPr/>
          <p:nvPr/>
        </p:nvSpPr>
        <p:spPr>
          <a:xfrm>
            <a:off x="5925427" y="3531284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1" name="object 982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32" name="object 983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33" name="object 984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34" name="object 985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35" name="object 986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36" name="object 987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37" name="object 988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38" name="object 989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39" name="object 990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0" name="object 991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1" name="object 992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2" name="object 993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3" name="object 994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4" name="object 995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5" name="object 996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6" name="object 997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7" name="object 998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8" name="object 999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49" name="object 1000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0" name="object 1001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1" name="object 1002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2" name="object 1003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3" name="object 1004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4" name="object 1005"/>
          <p:cNvSpPr/>
          <p:nvPr/>
        </p:nvSpPr>
        <p:spPr>
          <a:xfrm>
            <a:off x="594999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5" name="object 1006"/>
          <p:cNvSpPr/>
          <p:nvPr/>
        </p:nvSpPr>
        <p:spPr>
          <a:xfrm>
            <a:off x="5925427" y="3268501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6" name="object 1007"/>
          <p:cNvSpPr/>
          <p:nvPr/>
        </p:nvSpPr>
        <p:spPr>
          <a:xfrm>
            <a:off x="5925427" y="3268501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7" name="object 1008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8" name="object 1009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59" name="object 1010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0" name="object 1011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1" name="object 1012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2" name="object 1013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3" name="object 1014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4" name="object 1015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5" name="object 1016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6" name="object 1017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7" name="object 1018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8" name="object 1019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69" name="object 1020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0" name="object 1021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1" name="object 1022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2" name="object 1023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3" name="object 1024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4" name="object 1025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5" name="object 1026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6" name="object 1027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7" name="object 1028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8" name="object 1029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79" name="object 1030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0" name="object 1031"/>
          <p:cNvSpPr/>
          <p:nvPr/>
        </p:nvSpPr>
        <p:spPr>
          <a:xfrm>
            <a:off x="5949995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1" name="object 1032"/>
          <p:cNvSpPr/>
          <p:nvPr/>
        </p:nvSpPr>
        <p:spPr>
          <a:xfrm>
            <a:off x="5925427" y="3005719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2" name="object 1033"/>
          <p:cNvSpPr/>
          <p:nvPr/>
        </p:nvSpPr>
        <p:spPr>
          <a:xfrm>
            <a:off x="5925427" y="3005719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3" name="object 1034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4" name="object 1035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5" name="object 1036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6" name="object 1037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7" name="object 1038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8" name="object 1039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89" name="object 1040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0" name="object 1041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1" name="object 1042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2" name="object 1043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3" name="object 1044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4" name="object 1045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5" name="object 1046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6" name="object 1047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7" name="object 1048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8" name="object 1049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899" name="object 1050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0" name="object 1051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1" name="object 1052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2" name="object 1053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3" name="object 1054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4" name="object 1055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5" name="object 1056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6" name="object 1057"/>
          <p:cNvSpPr/>
          <p:nvPr/>
        </p:nvSpPr>
        <p:spPr>
          <a:xfrm>
            <a:off x="5949995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7" name="object 1058"/>
          <p:cNvSpPr/>
          <p:nvPr/>
        </p:nvSpPr>
        <p:spPr>
          <a:xfrm>
            <a:off x="5925427" y="2742935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8" name="object 1059"/>
          <p:cNvSpPr/>
          <p:nvPr/>
        </p:nvSpPr>
        <p:spPr>
          <a:xfrm>
            <a:off x="5925427" y="2742935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09" name="object 1060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0" name="object 1061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1" name="object 1062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2" name="object 1063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3" name="object 1064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4" name="object 1065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5" name="object 1066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6" name="object 1067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7" name="object 1068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8" name="object 1069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19" name="object 1070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0" name="object 1071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1" name="object 1072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2" name="object 1073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3" name="object 1074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4" name="object 1075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5" name="object 1076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6" name="object 1077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7" name="object 1078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8" name="object 1079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29" name="object 1080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0" name="object 1081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1" name="object 1082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2" name="object 1083"/>
          <p:cNvSpPr/>
          <p:nvPr/>
        </p:nvSpPr>
        <p:spPr>
          <a:xfrm>
            <a:off x="5949995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3" name="object 1084"/>
          <p:cNvSpPr/>
          <p:nvPr/>
        </p:nvSpPr>
        <p:spPr>
          <a:xfrm>
            <a:off x="5925427" y="2480152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4" name="object 1085"/>
          <p:cNvSpPr/>
          <p:nvPr/>
        </p:nvSpPr>
        <p:spPr>
          <a:xfrm>
            <a:off x="5925427" y="2480152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5" name="object 1086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6" name="object 1087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7" name="object 1088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8" name="object 1089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39" name="object 1090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0" name="object 1091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1" name="object 1092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2" name="object 1093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3" name="object 1094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4" name="object 1095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5" name="object 1096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6" name="object 1097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7" name="object 1098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8" name="object 1099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49" name="object 1100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0" name="object 1101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1" name="object 1102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2" name="object 1103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3" name="object 1104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4" name="object 1105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5" name="object 1106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6" name="object 1107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7" name="object 1108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lnTo>
                  <a:pt x="437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8" name="object 1109"/>
          <p:cNvSpPr/>
          <p:nvPr/>
        </p:nvSpPr>
        <p:spPr>
          <a:xfrm>
            <a:off x="5949995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  <a:path w="8750" h="8750">
                <a:moveTo>
                  <a:pt x="0" y="4375"/>
                </a:move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</a:path>
              <a:path w="8750" h="8750">
                <a:moveTo>
                  <a:pt x="1281" y="7468"/>
                </a:move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59" name="object 1110"/>
          <p:cNvSpPr/>
          <p:nvPr/>
        </p:nvSpPr>
        <p:spPr>
          <a:xfrm>
            <a:off x="5925427" y="2217368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60" name="object 1111"/>
          <p:cNvSpPr/>
          <p:nvPr/>
        </p:nvSpPr>
        <p:spPr>
          <a:xfrm>
            <a:off x="5925427" y="2217368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23333" y="0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1961" name="object 1112"/>
          <p:cNvSpPr/>
          <p:nvPr/>
        </p:nvSpPr>
        <p:spPr>
          <a:xfrm>
            <a:off x="5955665" y="1954586"/>
            <a:ext cx="0" cy="1576697"/>
          </a:xfrm>
          <a:custGeom>
            <a:avLst/>
            <a:gdLst/>
            <a:ahLst/>
            <a:cxnLst/>
            <a:rect l="l" t="t" r="r" b="b"/>
            <a:pathLst>
              <a:path h="1216586">
                <a:moveTo>
                  <a:pt x="0" y="1216586"/>
                </a:moveTo>
                <a:lnTo>
                  <a:pt x="0" y="0"/>
                </a:lnTo>
              </a:path>
            </a:pathLst>
          </a:custGeom>
          <a:ln w="58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2" name="object 1113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3" name="object 1114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4" name="object 1115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5" name="object 1116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6" name="object 1117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7" name="object 1118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8" name="object 1119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9" name="object 1120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0" name="object 1121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1" name="object 1122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2" name="object 1123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3" name="object 1124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4" name="object 1125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5" name="object 1126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6" name="object 1127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7" name="object 1128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8" name="object 1129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9" name="object 1130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0" name="object 1131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1" name="object 1132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2" name="object 1133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3" name="object 1134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4" name="object 1135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5" name="object 1136"/>
          <p:cNvSpPr/>
          <p:nvPr/>
        </p:nvSpPr>
        <p:spPr>
          <a:xfrm>
            <a:off x="373488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6" name="object 1137"/>
          <p:cNvSpPr/>
          <p:nvPr/>
        </p:nvSpPr>
        <p:spPr>
          <a:xfrm>
            <a:off x="3740553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7" name="object 1138"/>
          <p:cNvSpPr/>
          <p:nvPr/>
        </p:nvSpPr>
        <p:spPr>
          <a:xfrm>
            <a:off x="3740553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8" name="object 1139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9" name="object 1140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0" name="object 1141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1" name="object 1142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2" name="object 1143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3" name="object 1144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4" name="object 1145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5" name="object 1146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6" name="object 1147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7" name="object 1148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8" name="object 1149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9" name="object 1150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0" name="object 1151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1" name="object 1152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2" name="object 1153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3" name="object 1154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4" name="object 1155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5" name="object 1156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6" name="object 1157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7" name="object 1158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8" name="object 1159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9" name="object 1160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0" name="object 1161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1" name="object 1162"/>
          <p:cNvSpPr/>
          <p:nvPr/>
        </p:nvSpPr>
        <p:spPr>
          <a:xfrm>
            <a:off x="4177905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2" name="object 1163"/>
          <p:cNvSpPr/>
          <p:nvPr/>
        </p:nvSpPr>
        <p:spPr>
          <a:xfrm>
            <a:off x="4183575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3" name="object 1164"/>
          <p:cNvSpPr/>
          <p:nvPr/>
        </p:nvSpPr>
        <p:spPr>
          <a:xfrm>
            <a:off x="4183575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4" name="object 1165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5" name="object 1166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6" name="object 1167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7" name="object 1168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8" name="object 1169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9" name="object 1170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0" name="object 1171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1" name="object 1172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2" name="object 1173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3" name="object 1174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4" name="object 1175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5" name="object 1176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6" name="object 1177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7" name="object 1178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8" name="object 1179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9" name="object 1180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0" name="object 1181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1" name="object 1182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2" name="object 1183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3" name="object 1184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4" name="object 1185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5" name="object 1186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6" name="object 1187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7" name="object 1188"/>
          <p:cNvSpPr/>
          <p:nvPr/>
        </p:nvSpPr>
        <p:spPr>
          <a:xfrm>
            <a:off x="4620928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8" name="object 1189"/>
          <p:cNvSpPr/>
          <p:nvPr/>
        </p:nvSpPr>
        <p:spPr>
          <a:xfrm>
            <a:off x="4626598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9" name="object 1190"/>
          <p:cNvSpPr/>
          <p:nvPr/>
        </p:nvSpPr>
        <p:spPr>
          <a:xfrm>
            <a:off x="4626598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0" name="object 1191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1" name="object 1192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2" name="object 1193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3" name="object 1194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4" name="object 1195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5" name="object 1196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6" name="object 1197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7" name="object 1198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8" name="object 1199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9" name="object 1200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0" name="object 1201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1" name="object 1202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2" name="object 1203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3" name="object 1204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4" name="object 1205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5" name="object 1206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6" name="object 1207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7" name="object 1208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8" name="object 1209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9" name="object 1210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0" name="object 1211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1" name="object 1212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2" name="object 1213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3" name="object 1214"/>
          <p:cNvSpPr/>
          <p:nvPr/>
        </p:nvSpPr>
        <p:spPr>
          <a:xfrm>
            <a:off x="5063951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4" name="object 1215"/>
          <p:cNvSpPr/>
          <p:nvPr/>
        </p:nvSpPr>
        <p:spPr>
          <a:xfrm>
            <a:off x="5069621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5" name="object 1216"/>
          <p:cNvSpPr/>
          <p:nvPr/>
        </p:nvSpPr>
        <p:spPr>
          <a:xfrm>
            <a:off x="5069621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6" name="object 1217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7" name="object 1218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8" name="object 1219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9" name="object 1220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0" name="object 1221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1" name="object 1222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2" name="object 1223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3" name="object 1224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4" name="object 1225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5" name="object 1226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6" name="object 1227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7" name="object 1228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8" name="object 1229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9" name="object 1230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0" name="object 1231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1" name="object 1232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2" name="object 1233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3" name="object 1234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4" name="object 1235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5" name="object 1236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6" name="object 1237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7" name="object 1238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8" name="object 1239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289" y="2101"/>
                </a:move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8750" y="4375"/>
                </a:lnTo>
                <a:lnTo>
                  <a:pt x="8289" y="2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9" name="object 1240"/>
          <p:cNvSpPr/>
          <p:nvPr/>
        </p:nvSpPr>
        <p:spPr>
          <a:xfrm>
            <a:off x="5506973" y="3525614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  <a:path w="8750" h="8750">
                <a:moveTo>
                  <a:pt x="4375" y="0"/>
                </a:move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</a:path>
              <a:path w="8750" h="8750">
                <a:moveTo>
                  <a:pt x="1281" y="1281"/>
                </a:move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90" name="object 1241"/>
          <p:cNvSpPr/>
          <p:nvPr/>
        </p:nvSpPr>
        <p:spPr>
          <a:xfrm>
            <a:off x="5512643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91" name="object 1242"/>
          <p:cNvSpPr/>
          <p:nvPr/>
        </p:nvSpPr>
        <p:spPr>
          <a:xfrm>
            <a:off x="5512643" y="3501044"/>
            <a:ext cx="0" cy="30239"/>
          </a:xfrm>
          <a:custGeom>
            <a:avLst/>
            <a:gdLst/>
            <a:ahLst/>
            <a:cxnLst/>
            <a:rect l="l" t="t" r="r" b="b"/>
            <a:pathLst>
              <a:path h="23333">
                <a:moveTo>
                  <a:pt x="0" y="23333"/>
                </a:moveTo>
                <a:lnTo>
                  <a:pt x="0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92" name="object 1243"/>
          <p:cNvSpPr/>
          <p:nvPr/>
        </p:nvSpPr>
        <p:spPr>
          <a:xfrm>
            <a:off x="3297530" y="3531284"/>
            <a:ext cx="2658135" cy="0"/>
          </a:xfrm>
          <a:custGeom>
            <a:avLst/>
            <a:gdLst/>
            <a:ahLst/>
            <a:cxnLst/>
            <a:rect l="l" t="t" r="r" b="b"/>
            <a:pathLst>
              <a:path w="2051030">
                <a:moveTo>
                  <a:pt x="0" y="0"/>
                </a:moveTo>
                <a:lnTo>
                  <a:pt x="2051030" y="0"/>
                </a:lnTo>
              </a:path>
            </a:pathLst>
          </a:custGeom>
          <a:ln w="58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93" name="object 1244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094" name="object 1245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095" name="object 1246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096" name="object 1247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097" name="object 1248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098" name="object 1249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099" name="object 1250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0" name="object 1251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1" name="object 1252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2" name="object 1253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3" name="object 1254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4" name="object 1255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5" name="object 1256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6" name="object 1257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7" name="object 1258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8" name="object 1259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09" name="object 1260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0" name="object 1261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1" name="object 1262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2" name="object 1263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3" name="object 1264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4" name="object 1265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5" name="object 1266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6" name="object 1267"/>
          <p:cNvSpPr/>
          <p:nvPr/>
        </p:nvSpPr>
        <p:spPr>
          <a:xfrm>
            <a:off x="3291860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7" name="object 1268"/>
          <p:cNvSpPr/>
          <p:nvPr/>
        </p:nvSpPr>
        <p:spPr>
          <a:xfrm>
            <a:off x="3297530" y="3268501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8" name="object 1269"/>
          <p:cNvSpPr/>
          <p:nvPr/>
        </p:nvSpPr>
        <p:spPr>
          <a:xfrm>
            <a:off x="3297530" y="3268501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19" name="object 1270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0" name="object 1271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1" name="object 1272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2" name="object 1273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3" name="object 1274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4" name="object 1275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5" name="object 1276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6" name="object 1277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7" name="object 1278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8" name="object 1279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29" name="object 1280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0" name="object 1281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1" name="object 1282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2" name="object 1283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3" name="object 1284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4" name="object 1285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5" name="object 1286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6" name="object 1287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7" name="object 1288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8" name="object 1289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39" name="object 1290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0" name="object 1291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1" name="object 1292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2" name="object 1293"/>
          <p:cNvSpPr/>
          <p:nvPr/>
        </p:nvSpPr>
        <p:spPr>
          <a:xfrm>
            <a:off x="3291860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3" name="object 1294"/>
          <p:cNvSpPr/>
          <p:nvPr/>
        </p:nvSpPr>
        <p:spPr>
          <a:xfrm>
            <a:off x="3297530" y="3005719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4" name="object 1295"/>
          <p:cNvSpPr/>
          <p:nvPr/>
        </p:nvSpPr>
        <p:spPr>
          <a:xfrm>
            <a:off x="3297530" y="3005719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5" name="object 1296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6" name="object 1297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7" name="object 1298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8" name="object 1299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49" name="object 1300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0" name="object 1301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1" name="object 1302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2" name="object 1303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3" name="object 1304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4" name="object 1305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5" name="object 1306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6" name="object 1307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7" name="object 1308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8" name="object 1309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59" name="object 1310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0" name="object 1311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1" name="object 1312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2" name="object 1313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3" name="object 1314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4" name="object 1315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5" name="object 1316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6" name="object 1317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7" name="object 1318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8" name="object 1319"/>
          <p:cNvSpPr/>
          <p:nvPr/>
        </p:nvSpPr>
        <p:spPr>
          <a:xfrm>
            <a:off x="3291860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69" name="object 1320"/>
          <p:cNvSpPr/>
          <p:nvPr/>
        </p:nvSpPr>
        <p:spPr>
          <a:xfrm>
            <a:off x="3297530" y="2742935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0" name="object 1321"/>
          <p:cNvSpPr/>
          <p:nvPr/>
        </p:nvSpPr>
        <p:spPr>
          <a:xfrm>
            <a:off x="3297530" y="2742935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1" name="object 1322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2" name="object 1323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3" name="object 1324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4" name="object 1325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5" name="object 1326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6" name="object 1327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7" name="object 1328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8" name="object 1329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79" name="object 1330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0" name="object 1331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1" name="object 1332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2" name="object 1333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3" name="object 1334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4" name="object 1335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5" name="object 1336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6" name="object 1337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7" name="object 1338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8" name="object 1339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89" name="object 1340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0" name="object 1341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1" name="object 1342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2" name="object 1343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3" name="object 1344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4" name="object 1345"/>
          <p:cNvSpPr/>
          <p:nvPr/>
        </p:nvSpPr>
        <p:spPr>
          <a:xfrm>
            <a:off x="3291860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5" name="object 1346"/>
          <p:cNvSpPr/>
          <p:nvPr/>
        </p:nvSpPr>
        <p:spPr>
          <a:xfrm>
            <a:off x="3297530" y="2480152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6" name="object 1347"/>
          <p:cNvSpPr/>
          <p:nvPr/>
        </p:nvSpPr>
        <p:spPr>
          <a:xfrm>
            <a:off x="3297530" y="2480152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7" name="object 1348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8" name="object 1349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199" name="object 1350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0" name="object 1351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1" name="object 1352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2" name="object 1353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3" name="object 1354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4" name="object 1355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5" name="object 1356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6" name="object 1357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7" name="object 1358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8" name="object 1359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09" name="object 1360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0" name="object 1361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1" name="object 1362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2" name="object 1363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3" name="object 1364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4" name="object 1365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5" name="object 1366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6" name="object 1367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7" name="object 1368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8" name="object 1369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19" name="object 1370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4375" y="8750"/>
                </a:lnTo>
                <a:lnTo>
                  <a:pt x="6648" y="82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20" name="object 1371"/>
          <p:cNvSpPr/>
          <p:nvPr/>
        </p:nvSpPr>
        <p:spPr>
          <a:xfrm>
            <a:off x="3291860" y="2211698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6648" y="8289"/>
                </a:moveTo>
                <a:lnTo>
                  <a:pt x="7468" y="7468"/>
                </a:lnTo>
              </a:path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</a:path>
              <a:path w="8750" h="8750">
                <a:moveTo>
                  <a:pt x="8289" y="6648"/>
                </a:moveTo>
                <a:lnTo>
                  <a:pt x="8750" y="5535"/>
                </a:lnTo>
                <a:lnTo>
                  <a:pt x="8750" y="4375"/>
                </a:lnTo>
              </a:path>
              <a:path w="8750" h="8750">
                <a:moveTo>
                  <a:pt x="7468" y="7468"/>
                </a:moveTo>
                <a:lnTo>
                  <a:pt x="8289" y="6648"/>
                </a:lnTo>
              </a:path>
              <a:path w="8750" h="8750">
                <a:moveTo>
                  <a:pt x="8750" y="3214"/>
                </a:moveTo>
                <a:lnTo>
                  <a:pt x="8289" y="2101"/>
                </a:lnTo>
                <a:lnTo>
                  <a:pt x="7468" y="1281"/>
                </a:lnTo>
              </a:path>
              <a:path w="8750" h="8750">
                <a:moveTo>
                  <a:pt x="8750" y="4375"/>
                </a:moveTo>
                <a:lnTo>
                  <a:pt x="8750" y="3214"/>
                </a:lnTo>
              </a:path>
              <a:path w="8750" h="8750">
                <a:moveTo>
                  <a:pt x="6648" y="460"/>
                </a:moveTo>
                <a:lnTo>
                  <a:pt x="5535" y="0"/>
                </a:lnTo>
                <a:lnTo>
                  <a:pt x="4375" y="0"/>
                </a:lnTo>
              </a:path>
              <a:path w="8750" h="8750">
                <a:moveTo>
                  <a:pt x="7468" y="1281"/>
                </a:moveTo>
                <a:lnTo>
                  <a:pt x="6648" y="460"/>
                </a:lnTo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21" name="object 1372"/>
          <p:cNvSpPr/>
          <p:nvPr/>
        </p:nvSpPr>
        <p:spPr>
          <a:xfrm>
            <a:off x="3297530" y="2217368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22" name="object 1373"/>
          <p:cNvSpPr/>
          <p:nvPr/>
        </p:nvSpPr>
        <p:spPr>
          <a:xfrm>
            <a:off x="3297530" y="2217368"/>
            <a:ext cx="30239" cy="0"/>
          </a:xfrm>
          <a:custGeom>
            <a:avLst/>
            <a:gdLst/>
            <a:ahLst/>
            <a:cxnLst/>
            <a:rect l="l" t="t" r="r" b="b"/>
            <a:pathLst>
              <a:path w="23333">
                <a:moveTo>
                  <a:pt x="0" y="0"/>
                </a:moveTo>
                <a:lnTo>
                  <a:pt x="23333" y="0"/>
                </a:lnTo>
              </a:path>
            </a:pathLst>
          </a:custGeom>
          <a:ln w="29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223" name="object 1374"/>
          <p:cNvSpPr/>
          <p:nvPr/>
        </p:nvSpPr>
        <p:spPr>
          <a:xfrm>
            <a:off x="3297530" y="1954586"/>
            <a:ext cx="0" cy="1576697"/>
          </a:xfrm>
          <a:custGeom>
            <a:avLst/>
            <a:gdLst/>
            <a:ahLst/>
            <a:cxnLst/>
            <a:rect l="l" t="t" r="r" b="b"/>
            <a:pathLst>
              <a:path h="1216586">
                <a:moveTo>
                  <a:pt x="0" y="1216586"/>
                </a:moveTo>
                <a:lnTo>
                  <a:pt x="0" y="0"/>
                </a:lnTo>
              </a:path>
            </a:pathLst>
          </a:custGeom>
          <a:ln w="58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14" name="object 32"/>
          <p:cNvSpPr txBox="1"/>
          <p:nvPr/>
        </p:nvSpPr>
        <p:spPr>
          <a:xfrm>
            <a:off x="3183804" y="1934764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5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15" name="object 31"/>
          <p:cNvSpPr txBox="1"/>
          <p:nvPr/>
        </p:nvSpPr>
        <p:spPr>
          <a:xfrm>
            <a:off x="3190827" y="2204794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4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16" name="object 30"/>
          <p:cNvSpPr txBox="1"/>
          <p:nvPr/>
        </p:nvSpPr>
        <p:spPr>
          <a:xfrm>
            <a:off x="3183804" y="2448037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3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17" name="object 29"/>
          <p:cNvSpPr txBox="1"/>
          <p:nvPr/>
        </p:nvSpPr>
        <p:spPr>
          <a:xfrm>
            <a:off x="3183804" y="2717851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2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18" name="object 28"/>
          <p:cNvSpPr txBox="1"/>
          <p:nvPr/>
        </p:nvSpPr>
        <p:spPr>
          <a:xfrm>
            <a:off x="3183804" y="2987881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1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19" name="object 27"/>
          <p:cNvSpPr txBox="1"/>
          <p:nvPr/>
        </p:nvSpPr>
        <p:spPr>
          <a:xfrm>
            <a:off x="3183804" y="3230908"/>
            <a:ext cx="127993" cy="153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566"/>
              </a:lnSpc>
              <a:spcBef>
                <a:spcPts val="163"/>
              </a:spcBef>
            </a:pPr>
            <a:r>
              <a:rPr sz="1050" baseline="-4141" dirty="0">
                <a:latin typeface="Times New Roman"/>
                <a:cs typeface="Times New Roman"/>
              </a:rPr>
              <a:t>0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941" name="object 4"/>
          <p:cNvSpPr txBox="1"/>
          <p:nvPr/>
        </p:nvSpPr>
        <p:spPr>
          <a:xfrm>
            <a:off x="3297530" y="1954586"/>
            <a:ext cx="2658135" cy="1576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49">
              <a:lnSpc>
                <a:spcPts val="750"/>
              </a:lnSpc>
            </a:pPr>
            <a:endParaRPr sz="750"/>
          </a:p>
        </p:txBody>
      </p:sp>
      <p:sp>
        <p:nvSpPr>
          <p:cNvPr id="2386" name="object 553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87" name="object 554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88" name="object 555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89" name="object 556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0" name="object 557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1" name="object 558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2" name="object 559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3" name="object 560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4" name="object 561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5" name="object 562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6" name="object 563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7" name="object 564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8" name="object 565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399" name="object 566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0" name="object 567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1" name="object 568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2" name="object 569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3" name="object 570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4" name="object 571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5" name="object 572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6" name="object 573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7" name="object 574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8" name="object 575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409" name="object 576"/>
          <p:cNvSpPr/>
          <p:nvPr/>
        </p:nvSpPr>
        <p:spPr>
          <a:xfrm>
            <a:off x="4177905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34" name="object 405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35" name="object 406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36" name="object 407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37" name="object 408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38" name="object 409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39" name="object 410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0" name="object 411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1" name="object 412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2" name="object 413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3" name="object 414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4" name="object 415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5" name="object 416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6" name="object 417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7" name="object 418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8" name="object 419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49" name="object 420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0" name="object 421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1" name="object 422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2" name="object 423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3" name="object 424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4" name="object 425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5" name="object 426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6" name="object 427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7" name="object 428"/>
          <p:cNvSpPr/>
          <p:nvPr/>
        </p:nvSpPr>
        <p:spPr>
          <a:xfrm>
            <a:off x="4620928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8" name="object 381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59" name="object 382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0" name="object 383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1" name="object 384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2" name="object 385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3" name="object 386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4" name="object 387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5" name="object 388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6" name="object 389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7" name="object 390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8" name="object 391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69" name="object 392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0" name="object 393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1" name="object 394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2" name="object 395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3" name="object 396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4" name="object 397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5" name="object 398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6" name="object 399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7" name="object 400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8" name="object 401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79" name="object 402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80" name="object 403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581" name="object 404"/>
          <p:cNvSpPr/>
          <p:nvPr/>
        </p:nvSpPr>
        <p:spPr>
          <a:xfrm>
            <a:off x="4620928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68" name="object 271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69" name="object 272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0" name="object 273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1" name="object 274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2" name="object 275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3" name="object 276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4" name="object 277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5" name="object 278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6" name="object 279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7" name="object 280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8" name="object 281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79" name="object 282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0" name="object 283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1" name="object 284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2" name="object 285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3" name="object 286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4" name="object 287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5" name="object 288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6" name="object 289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7" name="object 290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8" name="object 291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89" name="object 292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0" name="object 293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1" name="object 294"/>
          <p:cNvSpPr/>
          <p:nvPr/>
        </p:nvSpPr>
        <p:spPr>
          <a:xfrm>
            <a:off x="5063951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2" name="object 247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3" name="object 248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4" name="object 249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5" name="object 250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6" name="object 251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7" name="object 252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8" name="object 253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699" name="object 254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0" name="object 255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1" name="object 256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2" name="object 257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3" name="object 258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4" name="object 259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5" name="object 260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6" name="object 261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7" name="object 262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8" name="object 263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09" name="object 264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0" name="object 265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1" name="object 266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2" name="object 267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3" name="object 268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4" name="object 269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5" name="object 270"/>
          <p:cNvSpPr/>
          <p:nvPr/>
        </p:nvSpPr>
        <p:spPr>
          <a:xfrm>
            <a:off x="5063951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6" name="object 223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7" name="object 224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8" name="object 225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19" name="object 226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0" name="object 227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1" name="object 228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2" name="object 229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3" name="object 230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4" name="object 231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5" name="object 232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6" name="object 233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7" name="object 234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8" name="object 235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29" name="object 236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0" name="object 237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1" name="object 238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2" name="object 239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3" name="object 240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4" name="object 241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5" name="object 242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6" name="object 243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7" name="object 244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8" name="object 245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39" name="object 246"/>
          <p:cNvSpPr/>
          <p:nvPr/>
        </p:nvSpPr>
        <p:spPr>
          <a:xfrm>
            <a:off x="5063951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92" name="object 147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93" name="object 148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94" name="object 149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95" name="object 150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96" name="object 151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97" name="object 152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98" name="object 153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799" name="object 154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0" name="object 155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1" name="object 156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2" name="object 157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3" name="object 158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4" name="object 159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5" name="object 160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6" name="object 161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7" name="object 162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8" name="object 163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09" name="object 164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0" name="object 165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1" name="object 166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2" name="object 167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3" name="object 168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4" name="object 169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5" name="object 170"/>
          <p:cNvSpPr/>
          <p:nvPr/>
        </p:nvSpPr>
        <p:spPr>
          <a:xfrm>
            <a:off x="5506973" y="3262831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6" name="object 123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7" name="object 124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8" name="object 125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19" name="object 126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0" name="object 127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1" name="object 128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2" name="object 129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3" name="object 130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4" name="object 131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5" name="object 132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6" name="object 133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7" name="object 134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8" name="object 135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29" name="object 136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0" name="object 137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1" name="object 138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2" name="object 139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3" name="object 140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4" name="object 141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5" name="object 142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6" name="object 143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7" name="object 144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8" name="object 145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39" name="object 146"/>
          <p:cNvSpPr/>
          <p:nvPr/>
        </p:nvSpPr>
        <p:spPr>
          <a:xfrm>
            <a:off x="5506973" y="300004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0" name="object 99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1" name="object 100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2" name="object 101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3" name="object 102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4" name="object 103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5" name="object 104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6" name="object 105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7" name="object 106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8" name="object 107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49" name="object 108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0" name="object 109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1" name="object 110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2" name="object 111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3" name="object 112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4" name="object 113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5" name="object 114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6" name="object 115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7" name="object 116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8" name="object 117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59" name="object 118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0" name="object 119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1" name="object 120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2" name="object 121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3" name="object 122"/>
          <p:cNvSpPr/>
          <p:nvPr/>
        </p:nvSpPr>
        <p:spPr>
          <a:xfrm>
            <a:off x="5506973" y="273726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4" name="object 75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5" name="object 76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6" name="object 77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7" name="object 78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8" name="object 79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69" name="object 80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0" name="object 81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1" name="object 82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2" name="object 83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3" name="object 84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4" name="object 85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5" name="object 86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6" name="object 87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7" name="object 88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8" name="object 89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79" name="object 90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80" name="object 91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81" name="object 92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82" name="object 93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83" name="object 94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84" name="object 95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85" name="object 96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86" name="object 97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2887" name="object 98"/>
          <p:cNvSpPr/>
          <p:nvPr/>
        </p:nvSpPr>
        <p:spPr>
          <a:xfrm>
            <a:off x="5506973" y="247448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grpSp>
        <p:nvGrpSpPr>
          <p:cNvPr id="3779" name="Group 3778"/>
          <p:cNvGrpSpPr/>
          <p:nvPr/>
        </p:nvGrpSpPr>
        <p:grpSpPr>
          <a:xfrm>
            <a:off x="3735330" y="2474823"/>
            <a:ext cx="1340408" cy="799689"/>
            <a:chOff x="6301896" y="2507671"/>
            <a:chExt cx="1787211" cy="1066251"/>
          </a:xfrm>
        </p:grpSpPr>
        <p:sp>
          <p:nvSpPr>
            <p:cNvPr id="3539" name="object 553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0" name="object 554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1" name="object 555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2" name="object 556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3" name="object 557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4" name="object 558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5" name="object 559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6" name="object 560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7" name="object 561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8" name="object 562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49" name="object 563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0" name="object 564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1" name="object 565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2" name="object 566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3" name="object 567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4" name="object 568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5" name="object 569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6" name="object 570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7" name="object 571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8" name="object 572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59" name="object 573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0" name="object 574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1" name="object 575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2" name="object 576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3" name="object 405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4" name="object 406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5" name="object 407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6" name="object 408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7" name="object 409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8" name="object 410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69" name="object 411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0" name="object 412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1" name="object 413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2" name="object 414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3" name="object 415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4" name="object 416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5" name="object 417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6" name="object 418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7" name="object 419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8" name="object 420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79" name="object 421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0" name="object 422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1" name="object 423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2" name="object 424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3" name="object 425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4" name="object 426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5" name="object 427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6" name="object 428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7" name="object 381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8" name="object 382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89" name="object 383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0" name="object 384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1" name="object 385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2" name="object 386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3" name="object 387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4" name="object 388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5" name="object 389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6" name="object 390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7" name="object 391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8" name="object 392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599" name="object 393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0" name="object 394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1" name="object 395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2" name="object 396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3" name="object 397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4" name="object 398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5" name="object 399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6" name="object 400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7" name="object 401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8" name="object 402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09" name="object 403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0" name="object 404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1" name="object 271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2" name="object 272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3" name="object 273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4" name="object 274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5" name="object 275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6" name="object 276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7" name="object 277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8" name="object 278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19" name="object 279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0" name="object 280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1" name="object 281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2" name="object 282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3" name="object 283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4" name="object 284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5" name="object 285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6" name="object 286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7" name="object 287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8" name="object 288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29" name="object 289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0" name="object 290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1" name="object 291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2" name="object 292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3" name="object 293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4" name="object 294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5" name="object 247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6" name="object 248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7" name="object 249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8" name="object 250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39" name="object 251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0" name="object 252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1" name="object 253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2" name="object 254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3" name="object 255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4" name="object 256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5" name="object 257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6" name="object 258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7" name="object 259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8" name="object 260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49" name="object 261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0" name="object 262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1" name="object 263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2" name="object 264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3" name="object 265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4" name="object 266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5" name="object 267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6" name="object 268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7" name="object 269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8" name="object 270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59" name="object 223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0" name="object 224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1" name="object 225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2" name="object 226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3" name="object 227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4" name="object 228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5" name="object 229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6" name="object 230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7" name="object 231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8" name="object 232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69" name="object 233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0" name="object 234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1" name="object 235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2" name="object 236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3" name="object 237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4" name="object 238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5" name="object 239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6" name="object 240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7" name="object 241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8" name="object 242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79" name="object 243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0" name="object 244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1" name="object 245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2" name="object 246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3" name="object 147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4" name="object 148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5" name="object 149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6" name="object 150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7" name="object 151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8" name="object 152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89" name="object 153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0" name="object 154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1" name="object 155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2" name="object 156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3" name="object 157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4" name="object 158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5" name="object 159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6" name="object 160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7" name="object 161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8" name="object 162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699" name="object 163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0" name="object 164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1" name="object 165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2" name="object 166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3" name="object 167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4" name="object 168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5" name="object 169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6" name="object 170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7" name="object 123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8" name="object 124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09" name="object 125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0" name="object 126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1" name="object 127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2" name="object 128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3" name="object 129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4" name="object 130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5" name="object 131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6" name="object 132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7" name="object 133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8" name="object 134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19" name="object 135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0" name="object 136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1" name="object 137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2" name="object 138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3" name="object 139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4" name="object 140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5" name="object 141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6" name="object 142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7" name="object 143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8" name="object 144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29" name="object 145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0" name="object 146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1" name="object 99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2" name="object 100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3" name="object 101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4" name="object 102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5" name="object 103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6" name="object 104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7" name="object 105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8" name="object 106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39" name="object 107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0" name="object 108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1" name="object 109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2" name="object 110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3" name="object 111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4" name="object 112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5" name="object 113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6" name="object 114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7" name="object 115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8" name="object 116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49" name="object 117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0" name="object 118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1" name="object 119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2" name="object 120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3" name="object 121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4" name="object 122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5" name="object 75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6" name="object 76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7" name="object 77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8" name="object 78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59" name="object 79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0" name="object 80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1" name="object 81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2" name="object 82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3" name="object 83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4" name="object 84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5" name="object 85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6" name="object 86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7" name="object 87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8" name="object 88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69" name="object 89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70" name="object 90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71" name="object 91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72" name="object 92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73" name="object 93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74" name="object 94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75" name="object 95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76" name="object 96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77" name="object 97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78" name="object 98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4020" name="Group 4019"/>
          <p:cNvGrpSpPr/>
          <p:nvPr/>
        </p:nvGrpSpPr>
        <p:grpSpPr>
          <a:xfrm>
            <a:off x="4177906" y="2211698"/>
            <a:ext cx="1340408" cy="799689"/>
            <a:chOff x="6120172" y="1995686"/>
            <a:chExt cx="1787211" cy="1066251"/>
          </a:xfrm>
        </p:grpSpPr>
        <p:sp>
          <p:nvSpPr>
            <p:cNvPr id="3780" name="object 553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81" name="object 554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82" name="object 555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83" name="object 556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84" name="object 557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85" name="object 558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86" name="object 559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87" name="object 560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88" name="object 561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89" name="object 562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0" name="object 563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1" name="object 564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2" name="object 565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3" name="object 566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4" name="object 567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5" name="object 568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6" name="object 569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7" name="object 570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8" name="object 571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799" name="object 572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0" name="object 573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1" name="object 574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2" name="object 575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3" name="object 576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4" name="object 405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5" name="object 406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6" name="object 407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7" name="object 408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8" name="object 409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09" name="object 410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0" name="object 411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1" name="object 412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2" name="object 413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3" name="object 414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4" name="object 415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5" name="object 416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6" name="object 417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7" name="object 418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8" name="object 419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19" name="object 420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0" name="object 421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1" name="object 422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2" name="object 423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3" name="object 424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4" name="object 425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5" name="object 426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6" name="object 427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7" name="object 428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8" name="object 381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29" name="object 382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0" name="object 383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1" name="object 384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2" name="object 385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3" name="object 386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4" name="object 387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5" name="object 388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6" name="object 389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7" name="object 390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8" name="object 391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39" name="object 392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0" name="object 393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1" name="object 394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2" name="object 395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3" name="object 396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4" name="object 397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5" name="object 398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6" name="object 399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7" name="object 400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8" name="object 401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49" name="object 402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0" name="object 403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1" name="object 404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2" name="object 271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3" name="object 272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4" name="object 273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5" name="object 274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6" name="object 275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7" name="object 276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8" name="object 277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59" name="object 278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0" name="object 279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1" name="object 280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2" name="object 281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3" name="object 282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4" name="object 283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5" name="object 284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6" name="object 285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7" name="object 286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8" name="object 287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69" name="object 288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0" name="object 289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1" name="object 290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2" name="object 291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3" name="object 292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4" name="object 293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5" name="object 294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6" name="object 247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7" name="object 248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8" name="object 249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79" name="object 250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0" name="object 251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1" name="object 252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2" name="object 253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3" name="object 254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4" name="object 255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5" name="object 256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6" name="object 257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7" name="object 258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8" name="object 259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89" name="object 260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0" name="object 261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1" name="object 262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2" name="object 263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3" name="object 264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4" name="object 265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5" name="object 266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6" name="object 267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7" name="object 268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8" name="object 269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899" name="object 270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0" name="object 223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1" name="object 224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2" name="object 225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3" name="object 226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4" name="object 227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5" name="object 228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6" name="object 229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7" name="object 230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8" name="object 231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09" name="object 232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0" name="object 233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1" name="object 234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2" name="object 235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3" name="object 236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4" name="object 237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5" name="object 238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6" name="object 239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7" name="object 240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8" name="object 241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19" name="object 242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0" name="object 243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1" name="object 244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2" name="object 245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3" name="object 246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4" name="object 147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5" name="object 148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6" name="object 149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7" name="object 150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8" name="object 151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29" name="object 152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0" name="object 153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1" name="object 154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2" name="object 155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3" name="object 156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4" name="object 157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5" name="object 158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6" name="object 159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7" name="object 160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8" name="object 161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39" name="object 162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0" name="object 163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1" name="object 164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2" name="object 165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3" name="object 166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4" name="object 167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5" name="object 168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6" name="object 169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7" name="object 170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8" name="object 123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49" name="object 124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0" name="object 125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1" name="object 126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2" name="object 127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3" name="object 128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4" name="object 129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5" name="object 130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6" name="object 131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7" name="object 132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8" name="object 133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59" name="object 134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0" name="object 135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1" name="object 136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2" name="object 137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3" name="object 138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4" name="object 139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5" name="object 140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6" name="object 141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7" name="object 142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8" name="object 143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69" name="object 144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0" name="object 145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1" name="object 146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2" name="object 99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3" name="object 100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4" name="object 101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5" name="object 102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6" name="object 103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7" name="object 104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8" name="object 105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79" name="object 106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0" name="object 107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1" name="object 108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2" name="object 109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3" name="object 110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4" name="object 111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5" name="object 112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6" name="object 113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7" name="object 114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8" name="object 115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89" name="object 116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0" name="object 117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1" name="object 118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2" name="object 119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3" name="object 120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4" name="object 121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5" name="object 122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6" name="object 75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7" name="object 76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8" name="object 77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3999" name="object 78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0" name="object 79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1" name="object 80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2" name="object 81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3" name="object 82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4" name="object 83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5" name="object 84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6" name="object 85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7" name="object 86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8" name="object 87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09" name="object 88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0" name="object 89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1" name="object 90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2" name="object 91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3" name="object 92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4" name="object 93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5" name="object 94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6" name="object 95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7" name="object 96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8" name="object 97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019" name="object 98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sp>
        <p:nvSpPr>
          <p:cNvPr id="4264" name="object 553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65" name="object 554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66" name="object 555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67" name="object 556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68" name="object 557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69" name="object 558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0" name="object 559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1" name="object 560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2" name="object 561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3" name="object 562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4" name="object 563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5" name="object 564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6" name="object 565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7" name="object 566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8" name="object 567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79" name="object 568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0" name="object 569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1" name="object 570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2" name="object 571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3" name="object 572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4" name="object 573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5" name="object 574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6" name="object 575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7" name="object 576"/>
          <p:cNvSpPr/>
          <p:nvPr/>
        </p:nvSpPr>
        <p:spPr>
          <a:xfrm rot="10800000">
            <a:off x="5064398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8" name="object 405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89" name="object 406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0" name="object 407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1" name="object 408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2" name="object 409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3" name="object 410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4" name="object 411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5" name="object 412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6" name="object 413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7" name="object 414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8" name="object 415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299" name="object 416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0" name="object 417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1" name="object 418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2" name="object 419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3" name="object 420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4" name="object 421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5" name="object 422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6" name="object 423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7" name="object 424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8" name="object 425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09" name="object 426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0" name="object 427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1" name="object 428"/>
          <p:cNvSpPr/>
          <p:nvPr/>
        </p:nvSpPr>
        <p:spPr>
          <a:xfrm rot="10800000">
            <a:off x="4621375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2" name="object 381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3" name="object 382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4" name="object 383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5" name="object 384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6" name="object 385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7" name="object 386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8" name="object 387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19" name="object 388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0" name="object 389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1" name="object 390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2" name="object 391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3" name="object 392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4" name="object 393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5" name="object 394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6" name="object 395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7" name="object 396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8" name="object 397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29" name="object 398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0" name="object 399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1" name="object 400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2" name="object 401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3" name="object 402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4" name="object 403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5" name="object 404"/>
          <p:cNvSpPr/>
          <p:nvPr/>
        </p:nvSpPr>
        <p:spPr>
          <a:xfrm rot="10800000">
            <a:off x="4621375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6" name="object 271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7" name="object 272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8" name="object 273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39" name="object 274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0" name="object 275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1" name="object 276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2" name="object 277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3" name="object 278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4" name="object 279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5" name="object 280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6" name="object 281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7" name="object 282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8" name="object 283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49" name="object 284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0" name="object 285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1" name="object 286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2" name="object 287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3" name="object 288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4" name="object 289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5" name="object 290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6" name="object 291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7" name="object 292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8" name="object 293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59" name="object 294"/>
          <p:cNvSpPr/>
          <p:nvPr/>
        </p:nvSpPr>
        <p:spPr>
          <a:xfrm rot="10800000">
            <a:off x="4178352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0" name="object 247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1" name="object 248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2" name="object 249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3" name="object 250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4" name="object 251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5" name="object 252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6" name="object 253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7" name="object 254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8" name="object 255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69" name="object 256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0" name="object 257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1" name="object 258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2" name="object 259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3" name="object 260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4" name="object 261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5" name="object 262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6" name="object 263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7" name="object 264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8" name="object 265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79" name="object 266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0" name="object 267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1" name="object 268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2" name="object 269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3" name="object 270"/>
          <p:cNvSpPr/>
          <p:nvPr/>
        </p:nvSpPr>
        <p:spPr>
          <a:xfrm rot="10800000">
            <a:off x="4178352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4" name="object 223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5" name="object 224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6" name="object 225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7" name="object 226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8" name="object 227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89" name="object 228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0" name="object 229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1" name="object 230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2" name="object 231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3" name="object 232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4" name="object 233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5" name="object 234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6" name="object 235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7" name="object 236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8" name="object 237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399" name="object 238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0" name="object 239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1" name="object 240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2" name="object 241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3" name="object 242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4" name="object 243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5" name="object 244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6" name="object 245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7" name="object 246"/>
          <p:cNvSpPr/>
          <p:nvPr/>
        </p:nvSpPr>
        <p:spPr>
          <a:xfrm rot="10800000">
            <a:off x="4178352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8" name="object 147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09" name="object 148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0" name="object 149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1" name="object 150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2" name="object 151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3" name="object 152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4" name="object 153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5" name="object 154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6" name="object 155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7" name="object 156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8" name="object 157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19" name="object 158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0" name="object 159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1" name="object 160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2" name="object 161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3" name="object 162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4" name="object 163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5" name="object 164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6" name="object 165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7" name="object 166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8" name="object 167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29" name="object 168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0" name="object 169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1" name="object 170"/>
          <p:cNvSpPr/>
          <p:nvPr/>
        </p:nvSpPr>
        <p:spPr>
          <a:xfrm rot="10800000">
            <a:off x="3735329" y="2212040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2" name="object 123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3" name="object 124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4" name="object 125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5" name="object 126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6" name="object 127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7" name="object 128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8" name="object 129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39" name="object 130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0" name="object 131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1" name="object 132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2" name="object 133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3" name="object 134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4" name="object 135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5" name="object 136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6" name="object 137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7" name="object 138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8" name="object 139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49" name="object 140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0" name="object 141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1" name="object 142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2" name="object 143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3" name="object 144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4" name="object 145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5" name="object 146"/>
          <p:cNvSpPr/>
          <p:nvPr/>
        </p:nvSpPr>
        <p:spPr>
          <a:xfrm rot="10800000">
            <a:off x="3735329" y="2474822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6" name="object 99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7" name="object 100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8" name="object 101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59" name="object 102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0" name="object 103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1" name="object 104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2" name="object 105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3" name="object 106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4" name="object 107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5" name="object 108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6" name="object 109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7" name="object 110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8" name="object 111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69" name="object 112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0" name="object 113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1" name="object 114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2" name="object 115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3" name="object 116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4" name="object 117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5" name="object 118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6" name="object 119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7" name="object 120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8" name="object 121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79" name="object 122"/>
          <p:cNvSpPr/>
          <p:nvPr/>
        </p:nvSpPr>
        <p:spPr>
          <a:xfrm rot="10800000">
            <a:off x="3735329" y="2737605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0" name="object 75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1" name="object 76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2" name="object 77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3" name="object 78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4" name="object 79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5" name="object 80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6" name="object 81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7" name="object 82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8" name="object 83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89" name="object 84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0" name="object 85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1" name="object 86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2" name="object 87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3" name="object 88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4" name="object 89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5" name="object 90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6" name="object 91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7" name="object 92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8" name="object 93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499" name="object 94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500" name="object 95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501" name="object 96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502" name="object 97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6648" y="8289"/>
                </a:lnTo>
                <a:lnTo>
                  <a:pt x="8289" y="6648"/>
                </a:lnTo>
                <a:lnTo>
                  <a:pt x="8750" y="4375"/>
                </a:lnTo>
                <a:lnTo>
                  <a:pt x="8289" y="2101"/>
                </a:lnTo>
                <a:lnTo>
                  <a:pt x="6648" y="460"/>
                </a:lnTo>
                <a:lnTo>
                  <a:pt x="4375" y="0"/>
                </a:lnTo>
                <a:lnTo>
                  <a:pt x="2101" y="460"/>
                </a:lnTo>
                <a:lnTo>
                  <a:pt x="460" y="2101"/>
                </a:lnTo>
                <a:lnTo>
                  <a:pt x="0" y="4375"/>
                </a:lnTo>
                <a:lnTo>
                  <a:pt x="460" y="6648"/>
                </a:lnTo>
                <a:lnTo>
                  <a:pt x="2101" y="8289"/>
                </a:lnTo>
                <a:lnTo>
                  <a:pt x="4375" y="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sp>
        <p:nvSpPr>
          <p:cNvPr id="4503" name="object 98"/>
          <p:cNvSpPr/>
          <p:nvPr/>
        </p:nvSpPr>
        <p:spPr>
          <a:xfrm rot="10800000">
            <a:off x="3735329" y="3000389"/>
            <a:ext cx="11340" cy="11340"/>
          </a:xfrm>
          <a:custGeom>
            <a:avLst/>
            <a:gdLst/>
            <a:ahLst/>
            <a:cxnLst/>
            <a:rect l="l" t="t" r="r" b="b"/>
            <a:pathLst>
              <a:path w="8750" h="8750">
                <a:moveTo>
                  <a:pt x="4375" y="8750"/>
                </a:moveTo>
                <a:lnTo>
                  <a:pt x="5535" y="8750"/>
                </a:lnTo>
                <a:lnTo>
                  <a:pt x="6648" y="8289"/>
                </a:lnTo>
                <a:lnTo>
                  <a:pt x="7468" y="7468"/>
                </a:lnTo>
                <a:lnTo>
                  <a:pt x="8289" y="6648"/>
                </a:lnTo>
                <a:lnTo>
                  <a:pt x="8750" y="5535"/>
                </a:lnTo>
                <a:lnTo>
                  <a:pt x="8750" y="4375"/>
                </a:lnTo>
                <a:lnTo>
                  <a:pt x="8750" y="3214"/>
                </a:lnTo>
                <a:lnTo>
                  <a:pt x="8289" y="2101"/>
                </a:lnTo>
                <a:lnTo>
                  <a:pt x="7468" y="1281"/>
                </a:lnTo>
                <a:lnTo>
                  <a:pt x="6648" y="460"/>
                </a:lnTo>
                <a:lnTo>
                  <a:pt x="5535" y="0"/>
                </a:lnTo>
                <a:lnTo>
                  <a:pt x="4375" y="0"/>
                </a:lnTo>
                <a:lnTo>
                  <a:pt x="3214" y="0"/>
                </a:lnTo>
                <a:lnTo>
                  <a:pt x="2101" y="460"/>
                </a:lnTo>
                <a:lnTo>
                  <a:pt x="1281" y="1281"/>
                </a:lnTo>
                <a:lnTo>
                  <a:pt x="460" y="2101"/>
                </a:lnTo>
                <a:lnTo>
                  <a:pt x="0" y="3214"/>
                </a:lnTo>
                <a:lnTo>
                  <a:pt x="0" y="4375"/>
                </a:lnTo>
                <a:lnTo>
                  <a:pt x="0" y="5535"/>
                </a:lnTo>
                <a:lnTo>
                  <a:pt x="460" y="6648"/>
                </a:lnTo>
                <a:lnTo>
                  <a:pt x="1281" y="7468"/>
                </a:lnTo>
                <a:lnTo>
                  <a:pt x="2101" y="8289"/>
                </a:lnTo>
                <a:lnTo>
                  <a:pt x="3214" y="8750"/>
                </a:lnTo>
                <a:lnTo>
                  <a:pt x="4375" y="8750"/>
                </a:lnTo>
                <a:close/>
              </a:path>
            </a:pathLst>
          </a:custGeom>
          <a:ln w="291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00"/>
          </a:p>
        </p:txBody>
      </p:sp>
      <p:grpSp>
        <p:nvGrpSpPr>
          <p:cNvPr id="4504" name="Group 4503"/>
          <p:cNvGrpSpPr/>
          <p:nvPr/>
        </p:nvGrpSpPr>
        <p:grpSpPr>
          <a:xfrm rot="10800000">
            <a:off x="4177906" y="2211698"/>
            <a:ext cx="1340408" cy="799689"/>
            <a:chOff x="6301896" y="2507671"/>
            <a:chExt cx="1787211" cy="1066251"/>
          </a:xfrm>
        </p:grpSpPr>
        <p:sp>
          <p:nvSpPr>
            <p:cNvPr id="4746" name="object 553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47" name="object 554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48" name="object 555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49" name="object 556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0" name="object 557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1" name="object 558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2" name="object 559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3" name="object 560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4" name="object 561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5" name="object 562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6" name="object 563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7" name="object 564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8" name="object 565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59" name="object 566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0" name="object 567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1" name="object 568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2" name="object 569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3" name="object 570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4" name="object 571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5" name="object 572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6" name="object 573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7" name="object 574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8" name="object 575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69" name="object 576"/>
            <p:cNvSpPr/>
            <p:nvPr/>
          </p:nvSpPr>
          <p:spPr>
            <a:xfrm>
              <a:off x="6301896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0" name="object 405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1" name="object 406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2" name="object 407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3" name="object 408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4" name="object 409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5" name="object 410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6" name="object 411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7" name="object 412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8" name="object 413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79" name="object 414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0" name="object 415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1" name="object 416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2" name="object 417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3" name="object 418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4" name="object 419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5" name="object 420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6" name="object 421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7" name="object 422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8" name="object 423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89" name="object 424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0" name="object 425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1" name="object 426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2" name="object 427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3" name="object 428"/>
            <p:cNvSpPr/>
            <p:nvPr/>
          </p:nvSpPr>
          <p:spPr>
            <a:xfrm>
              <a:off x="6892593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4" name="object 381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5" name="object 382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6" name="object 383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7" name="object 384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8" name="object 385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99" name="object 386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0" name="object 387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1" name="object 388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2" name="object 389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3" name="object 390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4" name="object 391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5" name="object 392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6" name="object 393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7" name="object 394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8" name="object 395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09" name="object 396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0" name="object 397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1" name="object 398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2" name="object 399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3" name="object 400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4" name="object 401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5" name="object 402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6" name="object 403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7" name="object 404"/>
            <p:cNvSpPr/>
            <p:nvPr/>
          </p:nvSpPr>
          <p:spPr>
            <a:xfrm>
              <a:off x="6892593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8" name="object 271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19" name="object 272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0" name="object 273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1" name="object 274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2" name="object 275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3" name="object 276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4" name="object 277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5" name="object 278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6" name="object 279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7" name="object 280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8" name="object 281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29" name="object 282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0" name="object 283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1" name="object 284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2" name="object 285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3" name="object 286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4" name="object 287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5" name="object 288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6" name="object 289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7" name="object 290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8" name="object 291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39" name="object 292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0" name="object 293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1" name="object 294"/>
            <p:cNvSpPr/>
            <p:nvPr/>
          </p:nvSpPr>
          <p:spPr>
            <a:xfrm>
              <a:off x="7483290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2" name="object 247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3" name="object 248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4" name="object 249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5" name="object 250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6" name="object 251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7" name="object 252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8" name="object 253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49" name="object 254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0" name="object 255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1" name="object 256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2" name="object 257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3" name="object 258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4" name="object 259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5" name="object 260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6" name="object 261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7" name="object 262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8" name="object 263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59" name="object 264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0" name="object 265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1" name="object 266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2" name="object 267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3" name="object 268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4" name="object 269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5" name="object 270"/>
            <p:cNvSpPr/>
            <p:nvPr/>
          </p:nvSpPr>
          <p:spPr>
            <a:xfrm>
              <a:off x="7483290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6" name="object 223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7" name="object 224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8" name="object 225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69" name="object 226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0" name="object 227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1" name="object 228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2" name="object 229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3" name="object 230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4" name="object 231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5" name="object 232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6" name="object 233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7" name="object 234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8" name="object 235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79" name="object 236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0" name="object 237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1" name="object 238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2" name="object 239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3" name="object 240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4" name="object 241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5" name="object 242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6" name="object 243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7" name="object 244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8" name="object 245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89" name="object 246"/>
            <p:cNvSpPr/>
            <p:nvPr/>
          </p:nvSpPr>
          <p:spPr>
            <a:xfrm>
              <a:off x="7483290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0" name="object 147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1" name="object 148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2" name="object 149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3" name="object 150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4" name="object 151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5" name="object 152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6" name="object 153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7" name="object 154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8" name="object 155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899" name="object 156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0" name="object 157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1" name="object 158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2" name="object 159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3" name="object 160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4" name="object 161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5" name="object 162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6" name="object 163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7" name="object 164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8" name="object 165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09" name="object 166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0" name="object 167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1" name="object 168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2" name="object 169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3" name="object 170"/>
            <p:cNvSpPr/>
            <p:nvPr/>
          </p:nvSpPr>
          <p:spPr>
            <a:xfrm>
              <a:off x="8073987" y="35588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4" name="object 123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5" name="object 124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6" name="object 125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7" name="object 126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8" name="object 127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19" name="object 128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0" name="object 129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1" name="object 130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2" name="object 131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3" name="object 132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4" name="object 133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5" name="object 134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6" name="object 135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7" name="object 136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8" name="object 137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29" name="object 138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0" name="object 139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1" name="object 140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2" name="object 141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3" name="object 142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4" name="object 143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5" name="object 144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6" name="object 145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7" name="object 146"/>
            <p:cNvSpPr/>
            <p:nvPr/>
          </p:nvSpPr>
          <p:spPr>
            <a:xfrm>
              <a:off x="8073987" y="32084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8" name="object 99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39" name="object 100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0" name="object 101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1" name="object 102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2" name="object 103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3" name="object 104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4" name="object 105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5" name="object 106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6" name="object 107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7" name="object 108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8" name="object 109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49" name="object 110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0" name="object 111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1" name="object 112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2" name="object 113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3" name="object 114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4" name="object 115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5" name="object 116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6" name="object 117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7" name="object 118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8" name="object 119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59" name="object 120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0" name="object 121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1" name="object 122"/>
            <p:cNvSpPr/>
            <p:nvPr/>
          </p:nvSpPr>
          <p:spPr>
            <a:xfrm>
              <a:off x="8073987" y="28580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2" name="object 75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3" name="object 76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4" name="object 77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5" name="object 78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6" name="object 79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7" name="object 80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8" name="object 81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69" name="object 82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0" name="object 83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1" name="object 84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2" name="object 85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3" name="object 86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4" name="object 87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5" name="object 88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6" name="object 89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7" name="object 90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8" name="object 91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79" name="object 92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80" name="object 93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81" name="object 94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82" name="object 95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83" name="object 96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84" name="object 97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985" name="object 98"/>
            <p:cNvSpPr/>
            <p:nvPr/>
          </p:nvSpPr>
          <p:spPr>
            <a:xfrm>
              <a:off x="8073987" y="25076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4505" name="Group 4504"/>
          <p:cNvGrpSpPr/>
          <p:nvPr/>
        </p:nvGrpSpPr>
        <p:grpSpPr>
          <a:xfrm rot="10800000">
            <a:off x="3735330" y="2474823"/>
            <a:ext cx="1340408" cy="799689"/>
            <a:chOff x="6120172" y="1995686"/>
            <a:chExt cx="1787211" cy="1066251"/>
          </a:xfrm>
        </p:grpSpPr>
        <p:sp>
          <p:nvSpPr>
            <p:cNvPr id="4506" name="object 553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07" name="object 554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08" name="object 555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09" name="object 556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0" name="object 557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1" name="object 558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2" name="object 559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3" name="object 560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4" name="object 561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5" name="object 562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6" name="object 563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7" name="object 564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8" name="object 565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19" name="object 566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0" name="object 567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1" name="object 568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2" name="object 569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3" name="object 570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4" name="object 571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5" name="object 572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6" name="object 573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7" name="object 574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8" name="object 575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29" name="object 576"/>
            <p:cNvSpPr/>
            <p:nvPr/>
          </p:nvSpPr>
          <p:spPr>
            <a:xfrm>
              <a:off x="6120172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0" name="object 405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1" name="object 406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2" name="object 407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3" name="object 408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4" name="object 409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5" name="object 410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6" name="object 411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7" name="object 412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8" name="object 413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39" name="object 414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0" name="object 415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1" name="object 416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2" name="object 417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3" name="object 418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4" name="object 419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5" name="object 420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6" name="object 421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7" name="object 422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8" name="object 423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49" name="object 424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0" name="object 425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1" name="object 426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2" name="object 427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3" name="object 428"/>
            <p:cNvSpPr/>
            <p:nvPr/>
          </p:nvSpPr>
          <p:spPr>
            <a:xfrm>
              <a:off x="6710869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4" name="object 381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5" name="object 382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6" name="object 383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7" name="object 384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8" name="object 385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59" name="object 386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0" name="object 387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1" name="object 388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2" name="object 389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3" name="object 390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4" name="object 391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5" name="object 392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6" name="object 393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7" name="object 394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8" name="object 395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69" name="object 396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0" name="object 397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1" name="object 398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2" name="object 399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3" name="object 400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4" name="object 401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5" name="object 402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6" name="object 403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7" name="object 404"/>
            <p:cNvSpPr/>
            <p:nvPr/>
          </p:nvSpPr>
          <p:spPr>
            <a:xfrm>
              <a:off x="6710869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8" name="object 271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79" name="object 272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0" name="object 273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1" name="object 274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2" name="object 275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3" name="object 276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4" name="object 277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5" name="object 278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6" name="object 279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7" name="object 280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8" name="object 281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89" name="object 282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0" name="object 283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1" name="object 284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2" name="object 285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3" name="object 286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4" name="object 287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5" name="object 288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6" name="object 289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7" name="object 290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8" name="object 291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599" name="object 292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0" name="object 293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1" name="object 294"/>
            <p:cNvSpPr/>
            <p:nvPr/>
          </p:nvSpPr>
          <p:spPr>
            <a:xfrm>
              <a:off x="7301566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2" name="object 247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3" name="object 248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4" name="object 249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5" name="object 250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6" name="object 251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7" name="object 252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8" name="object 253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09" name="object 254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0" name="object 255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1" name="object 256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2" name="object 257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3" name="object 258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4" name="object 259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5" name="object 260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6" name="object 261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7" name="object 262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8" name="object 263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19" name="object 264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0" name="object 265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1" name="object 266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2" name="object 267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3" name="object 268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4" name="object 269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5" name="object 270"/>
            <p:cNvSpPr/>
            <p:nvPr/>
          </p:nvSpPr>
          <p:spPr>
            <a:xfrm>
              <a:off x="7301566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6" name="object 223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7" name="object 224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8" name="object 225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29" name="object 226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0" name="object 227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1" name="object 228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2" name="object 229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3" name="object 230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4" name="object 231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5" name="object 232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6" name="object 233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7" name="object 234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8" name="object 235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39" name="object 236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0" name="object 237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1" name="object 238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2" name="object 239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3" name="object 240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4" name="object 241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5" name="object 242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6" name="object 243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7" name="object 244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8" name="object 245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49" name="object 246"/>
            <p:cNvSpPr/>
            <p:nvPr/>
          </p:nvSpPr>
          <p:spPr>
            <a:xfrm>
              <a:off x="7301566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0" name="object 147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1" name="object 148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2" name="object 149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3" name="object 150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4" name="object 151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5" name="object 152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6" name="object 153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7" name="object 154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8" name="object 155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59" name="object 156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0" name="object 157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1" name="object 158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2" name="object 159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3" name="object 160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4" name="object 161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5" name="object 162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6" name="object 163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7" name="object 164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8" name="object 165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69" name="object 166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0" name="object 167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1" name="object 168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2" name="object 169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3" name="object 170"/>
            <p:cNvSpPr/>
            <p:nvPr/>
          </p:nvSpPr>
          <p:spPr>
            <a:xfrm>
              <a:off x="7892263" y="3046817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4" name="object 123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5" name="object 124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6" name="object 125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7" name="object 126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8" name="object 127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79" name="object 128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0" name="object 129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1" name="object 130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2" name="object 131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3" name="object 132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4" name="object 133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5" name="object 134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6" name="object 135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7" name="object 136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8" name="object 137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89" name="object 138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0" name="object 139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1" name="object 140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2" name="object 141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3" name="object 142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4" name="object 143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5" name="object 144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6" name="object 145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7" name="object 146"/>
            <p:cNvSpPr/>
            <p:nvPr/>
          </p:nvSpPr>
          <p:spPr>
            <a:xfrm>
              <a:off x="7892263" y="269644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8" name="object 99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699" name="object 100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0" name="object 101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1" name="object 102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2" name="object 103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3" name="object 104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4" name="object 105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5" name="object 106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6" name="object 107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7" name="object 108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8" name="object 109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09" name="object 110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0" name="object 111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1" name="object 112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2" name="object 113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3" name="object 114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4" name="object 115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5" name="object 116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6" name="object 117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7" name="object 118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8" name="object 119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19" name="object 120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0" name="object 121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1" name="object 122"/>
            <p:cNvSpPr/>
            <p:nvPr/>
          </p:nvSpPr>
          <p:spPr>
            <a:xfrm>
              <a:off x="7892263" y="234606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2" name="object 75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3" name="object 76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4" name="object 77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5" name="object 78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6" name="object 79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7" name="object 80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8" name="object 81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29" name="object 82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0" name="object 83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1" name="object 84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2" name="object 85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3" name="object 86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4" name="object 87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5" name="object 88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6" name="object 89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7" name="object 90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8" name="object 91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39" name="object 92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40" name="object 93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41" name="object 94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42" name="object 95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43" name="object 96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44" name="object 97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4745" name="object 98"/>
            <p:cNvSpPr/>
            <p:nvPr/>
          </p:nvSpPr>
          <p:spPr>
            <a:xfrm>
              <a:off x="7892263" y="199568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87" name="Group 3286"/>
          <p:cNvGrpSpPr>
            <a:grpSpLocks noChangeAspect="1"/>
          </p:cNvGrpSpPr>
          <p:nvPr/>
        </p:nvGrpSpPr>
        <p:grpSpPr>
          <a:xfrm>
            <a:off x="3712378" y="3228923"/>
            <a:ext cx="75599" cy="75599"/>
            <a:chOff x="5515959" y="3363562"/>
            <a:chExt cx="100799" cy="100799"/>
          </a:xfrm>
        </p:grpSpPr>
        <p:sp>
          <p:nvSpPr>
            <p:cNvPr id="2224" name="object 702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25" name="object 703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26" name="object 704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27" name="object 705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28" name="object 706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29" name="object 707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0" name="object 708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1" name="object 709"/>
            <p:cNvSpPr/>
            <p:nvPr/>
          </p:nvSpPr>
          <p:spPr>
            <a:xfrm>
              <a:off x="5515959" y="3363562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2" name="object 710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3" name="object 711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4" name="object 712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5" name="object 713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6" name="object 714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7" name="object 715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8" name="object 716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39" name="object 717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0" name="object 718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1" name="object 719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2" name="object 720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3" name="object 721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4" name="object 722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5" name="object 723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6" name="object 724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7" name="object 725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8" name="object 726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49" name="object 727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0" name="object 728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1" name="object 729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2" name="object 730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3" name="object 731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4" name="object 732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5" name="object 733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6" name="object 734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7" name="object 735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8" name="object 736"/>
            <p:cNvSpPr/>
            <p:nvPr/>
          </p:nvSpPr>
          <p:spPr>
            <a:xfrm>
              <a:off x="5558800" y="3406402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59" name="object 737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60" name="object 738"/>
            <p:cNvSpPr/>
            <p:nvPr/>
          </p:nvSpPr>
          <p:spPr>
            <a:xfrm>
              <a:off x="5515959" y="3363562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0" name="object 15"/>
            <p:cNvSpPr txBox="1"/>
            <p:nvPr/>
          </p:nvSpPr>
          <p:spPr>
            <a:xfrm>
              <a:off x="5515959" y="3363562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88" name="Group 3287"/>
          <p:cNvGrpSpPr>
            <a:grpSpLocks noChangeAspect="1"/>
          </p:cNvGrpSpPr>
          <p:nvPr/>
        </p:nvGrpSpPr>
        <p:grpSpPr>
          <a:xfrm>
            <a:off x="4155400" y="2966140"/>
            <a:ext cx="75599" cy="75599"/>
            <a:chOff x="6106655" y="3013185"/>
            <a:chExt cx="100799" cy="100799"/>
          </a:xfrm>
        </p:grpSpPr>
        <p:sp>
          <p:nvSpPr>
            <p:cNvPr id="2410" name="object 517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11" name="object 518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12" name="object 519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13" name="object 520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14" name="object 521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15" name="object 522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16" name="object 523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17" name="object 524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18" name="object 525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19" name="object 526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0" name="object 527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1" name="object 528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2" name="object 529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3" name="object 530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4" name="object 531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5" name="object 532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6" name="object 533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7" name="object 534"/>
            <p:cNvSpPr/>
            <p:nvPr/>
          </p:nvSpPr>
          <p:spPr>
            <a:xfrm>
              <a:off x="6106655" y="3013185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8" name="object 535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29" name="object 536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0" name="object 537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1" name="object 538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2" name="object 539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3" name="object 540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4" name="object 541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5" name="object 542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6" name="object 543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7" name="object 544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8" name="object 545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39" name="object 546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40" name="object 547"/>
            <p:cNvSpPr/>
            <p:nvPr/>
          </p:nvSpPr>
          <p:spPr>
            <a:xfrm>
              <a:off x="6106655" y="3013185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41" name="object 548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42" name="object 549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43" name="object 550"/>
            <p:cNvSpPr/>
            <p:nvPr/>
          </p:nvSpPr>
          <p:spPr>
            <a:xfrm>
              <a:off x="6149496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44" name="object 551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45" name="object 552"/>
            <p:cNvSpPr/>
            <p:nvPr/>
          </p:nvSpPr>
          <p:spPr>
            <a:xfrm>
              <a:off x="6106655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1" name="object 14"/>
            <p:cNvSpPr txBox="1"/>
            <p:nvPr/>
          </p:nvSpPr>
          <p:spPr>
            <a:xfrm>
              <a:off x="6106655" y="3013185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86" name="Group 3285"/>
          <p:cNvGrpSpPr>
            <a:grpSpLocks noChangeAspect="1"/>
          </p:cNvGrpSpPr>
          <p:nvPr/>
        </p:nvGrpSpPr>
        <p:grpSpPr>
          <a:xfrm>
            <a:off x="3712378" y="2966140"/>
            <a:ext cx="75599" cy="75599"/>
            <a:chOff x="5515959" y="3013185"/>
            <a:chExt cx="100799" cy="100799"/>
          </a:xfrm>
        </p:grpSpPr>
        <p:sp>
          <p:nvSpPr>
            <p:cNvPr id="2261" name="object 666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62" name="object 667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63" name="object 668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64" name="object 669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65" name="object 670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66" name="object 671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67" name="object 672"/>
            <p:cNvSpPr/>
            <p:nvPr/>
          </p:nvSpPr>
          <p:spPr>
            <a:xfrm>
              <a:off x="5515959" y="3013185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68" name="object 673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69" name="object 674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0" name="object 675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1" name="object 676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2" name="object 677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3" name="object 678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4" name="object 679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5" name="object 680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6" name="object 681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7" name="object 682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8" name="object 683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79" name="object 684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0" name="object 685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1" name="object 686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2" name="object 687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3" name="object 688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4" name="object 689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5" name="object 690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6" name="object 691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7" name="object 692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8" name="object 693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89" name="object 694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90" name="object 695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91" name="object 696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92" name="object 697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93" name="object 698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94" name="object 699"/>
            <p:cNvSpPr/>
            <p:nvPr/>
          </p:nvSpPr>
          <p:spPr>
            <a:xfrm>
              <a:off x="5558800" y="30560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95" name="object 700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96" name="object 701"/>
            <p:cNvSpPr/>
            <p:nvPr/>
          </p:nvSpPr>
          <p:spPr>
            <a:xfrm>
              <a:off x="5515959" y="3013185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2" name="object 13"/>
            <p:cNvSpPr txBox="1"/>
            <p:nvPr/>
          </p:nvSpPr>
          <p:spPr>
            <a:xfrm>
              <a:off x="5515959" y="3013185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83" name="Group 3282"/>
          <p:cNvGrpSpPr>
            <a:grpSpLocks noChangeAspect="1"/>
          </p:cNvGrpSpPr>
          <p:nvPr/>
        </p:nvGrpSpPr>
        <p:grpSpPr>
          <a:xfrm>
            <a:off x="4598424" y="2703357"/>
            <a:ext cx="75599" cy="75599"/>
            <a:chOff x="6697353" y="2662807"/>
            <a:chExt cx="100799" cy="100799"/>
          </a:xfrm>
        </p:grpSpPr>
        <p:sp>
          <p:nvSpPr>
            <p:cNvPr id="2582" name="object 348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83" name="object 349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84" name="object 350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85" name="object 351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86" name="object 352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87" name="object 353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88" name="object 354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89" name="object 355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0" name="object 356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1" name="object 357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2" name="object 358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3" name="object 359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4" name="object 360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5" name="object 361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6" name="object 362"/>
            <p:cNvSpPr/>
            <p:nvPr/>
          </p:nvSpPr>
          <p:spPr>
            <a:xfrm>
              <a:off x="6697353" y="2662807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7" name="object 363"/>
            <p:cNvSpPr/>
            <p:nvPr/>
          </p:nvSpPr>
          <p:spPr>
            <a:xfrm>
              <a:off x="6697353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8" name="object 364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99" name="object 365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0" name="object 366"/>
            <p:cNvSpPr/>
            <p:nvPr/>
          </p:nvSpPr>
          <p:spPr>
            <a:xfrm>
              <a:off x="6697353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1" name="object 367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2" name="object 368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3" name="object 369"/>
            <p:cNvSpPr/>
            <p:nvPr/>
          </p:nvSpPr>
          <p:spPr>
            <a:xfrm>
              <a:off x="6697353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4" name="object 370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5" name="object 371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6" name="object 372"/>
            <p:cNvSpPr/>
            <p:nvPr/>
          </p:nvSpPr>
          <p:spPr>
            <a:xfrm>
              <a:off x="6697353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7" name="object 373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8" name="object 374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09" name="object 375"/>
            <p:cNvSpPr/>
            <p:nvPr/>
          </p:nvSpPr>
          <p:spPr>
            <a:xfrm>
              <a:off x="6697353" y="2662807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10" name="object 376"/>
            <p:cNvSpPr/>
            <p:nvPr/>
          </p:nvSpPr>
          <p:spPr>
            <a:xfrm>
              <a:off x="6697353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11" name="object 377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12" name="object 378"/>
            <p:cNvSpPr/>
            <p:nvPr/>
          </p:nvSpPr>
          <p:spPr>
            <a:xfrm>
              <a:off x="6740193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13" name="object 379"/>
            <p:cNvSpPr/>
            <p:nvPr/>
          </p:nvSpPr>
          <p:spPr>
            <a:xfrm>
              <a:off x="6697353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14" name="object 380"/>
            <p:cNvSpPr/>
            <p:nvPr/>
          </p:nvSpPr>
          <p:spPr>
            <a:xfrm>
              <a:off x="6697353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3" name="object 12"/>
            <p:cNvSpPr txBox="1"/>
            <p:nvPr/>
          </p:nvSpPr>
          <p:spPr>
            <a:xfrm>
              <a:off x="6697353" y="2662807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84" name="Group 3283"/>
          <p:cNvGrpSpPr>
            <a:grpSpLocks noChangeAspect="1"/>
          </p:cNvGrpSpPr>
          <p:nvPr/>
        </p:nvGrpSpPr>
        <p:grpSpPr>
          <a:xfrm>
            <a:off x="4155400" y="2703357"/>
            <a:ext cx="75599" cy="75599"/>
            <a:chOff x="6106655" y="2662807"/>
            <a:chExt cx="100799" cy="100799"/>
          </a:xfrm>
        </p:grpSpPr>
        <p:sp>
          <p:nvSpPr>
            <p:cNvPr id="2446" name="object 483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47" name="object 484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48" name="object 485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49" name="object 486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0" name="object 487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1" name="object 488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2" name="object 489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3" name="object 490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4" name="object 491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5" name="object 492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6" name="object 493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7" name="object 494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8" name="object 495"/>
            <p:cNvSpPr/>
            <p:nvPr/>
          </p:nvSpPr>
          <p:spPr>
            <a:xfrm>
              <a:off x="6106655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59" name="object 496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0" name="object 497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1" name="object 498"/>
            <p:cNvSpPr/>
            <p:nvPr/>
          </p:nvSpPr>
          <p:spPr>
            <a:xfrm>
              <a:off x="6106655" y="2662807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2" name="object 499"/>
            <p:cNvSpPr/>
            <p:nvPr/>
          </p:nvSpPr>
          <p:spPr>
            <a:xfrm>
              <a:off x="6106655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3" name="object 500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4" name="object 501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5" name="object 502"/>
            <p:cNvSpPr/>
            <p:nvPr/>
          </p:nvSpPr>
          <p:spPr>
            <a:xfrm>
              <a:off x="6106655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6" name="object 503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7" name="object 504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8" name="object 505"/>
            <p:cNvSpPr/>
            <p:nvPr/>
          </p:nvSpPr>
          <p:spPr>
            <a:xfrm>
              <a:off x="6106655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69" name="object 506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0" name="object 507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1" name="object 508"/>
            <p:cNvSpPr/>
            <p:nvPr/>
          </p:nvSpPr>
          <p:spPr>
            <a:xfrm>
              <a:off x="6106655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2" name="object 509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3" name="object 510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4" name="object 511"/>
            <p:cNvSpPr/>
            <p:nvPr/>
          </p:nvSpPr>
          <p:spPr>
            <a:xfrm>
              <a:off x="6106655" y="2662807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5" name="object 512"/>
            <p:cNvSpPr/>
            <p:nvPr/>
          </p:nvSpPr>
          <p:spPr>
            <a:xfrm>
              <a:off x="6106655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6" name="object 513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7" name="object 514"/>
            <p:cNvSpPr/>
            <p:nvPr/>
          </p:nvSpPr>
          <p:spPr>
            <a:xfrm>
              <a:off x="6149496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8" name="object 515"/>
            <p:cNvSpPr/>
            <p:nvPr/>
          </p:nvSpPr>
          <p:spPr>
            <a:xfrm>
              <a:off x="6106655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79" name="object 516"/>
            <p:cNvSpPr/>
            <p:nvPr/>
          </p:nvSpPr>
          <p:spPr>
            <a:xfrm>
              <a:off x="6106655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4" name="object 11"/>
            <p:cNvSpPr txBox="1"/>
            <p:nvPr/>
          </p:nvSpPr>
          <p:spPr>
            <a:xfrm>
              <a:off x="6106655" y="2662807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85" name="Group 3284"/>
          <p:cNvGrpSpPr>
            <a:grpSpLocks noChangeAspect="1"/>
          </p:cNvGrpSpPr>
          <p:nvPr/>
        </p:nvGrpSpPr>
        <p:grpSpPr>
          <a:xfrm>
            <a:off x="3712378" y="2703357"/>
            <a:ext cx="75599" cy="75599"/>
            <a:chOff x="5515959" y="2662807"/>
            <a:chExt cx="100799" cy="100799"/>
          </a:xfrm>
        </p:grpSpPr>
        <p:sp>
          <p:nvSpPr>
            <p:cNvPr id="2297" name="object 633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98" name="object 634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299" name="object 635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0" name="object 636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1" name="object 637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2" name="object 638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3" name="object 639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4" name="object 640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5" name="object 641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6" name="object 642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7" name="object 643"/>
            <p:cNvSpPr/>
            <p:nvPr/>
          </p:nvSpPr>
          <p:spPr>
            <a:xfrm>
              <a:off x="5515959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8" name="object 644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09" name="object 645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0" name="object 646"/>
            <p:cNvSpPr/>
            <p:nvPr/>
          </p:nvSpPr>
          <p:spPr>
            <a:xfrm>
              <a:off x="5515959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1" name="object 647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2" name="object 648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3" name="object 649"/>
            <p:cNvSpPr/>
            <p:nvPr/>
          </p:nvSpPr>
          <p:spPr>
            <a:xfrm>
              <a:off x="5515959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4" name="object 650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5" name="object 651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6" name="object 652"/>
            <p:cNvSpPr/>
            <p:nvPr/>
          </p:nvSpPr>
          <p:spPr>
            <a:xfrm>
              <a:off x="5515959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7" name="object 653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8" name="object 654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19" name="object 655"/>
            <p:cNvSpPr/>
            <p:nvPr/>
          </p:nvSpPr>
          <p:spPr>
            <a:xfrm>
              <a:off x="5515959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0" name="object 656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1" name="object 657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2" name="object 658"/>
            <p:cNvSpPr/>
            <p:nvPr/>
          </p:nvSpPr>
          <p:spPr>
            <a:xfrm>
              <a:off x="5515959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3" name="object 659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4" name="object 660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5" name="object 661"/>
            <p:cNvSpPr/>
            <p:nvPr/>
          </p:nvSpPr>
          <p:spPr>
            <a:xfrm>
              <a:off x="5515959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6" name="object 662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7" name="object 663"/>
            <p:cNvSpPr/>
            <p:nvPr/>
          </p:nvSpPr>
          <p:spPr>
            <a:xfrm>
              <a:off x="5558800" y="2705648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8" name="object 664"/>
            <p:cNvSpPr/>
            <p:nvPr/>
          </p:nvSpPr>
          <p:spPr>
            <a:xfrm>
              <a:off x="5515959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29" name="object 665"/>
            <p:cNvSpPr/>
            <p:nvPr/>
          </p:nvSpPr>
          <p:spPr>
            <a:xfrm>
              <a:off x="5515959" y="2662807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5" name="object 10"/>
            <p:cNvSpPr txBox="1"/>
            <p:nvPr/>
          </p:nvSpPr>
          <p:spPr>
            <a:xfrm>
              <a:off x="5515959" y="2662807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82" name="Group 3281"/>
          <p:cNvGrpSpPr>
            <a:grpSpLocks noChangeAspect="1"/>
          </p:cNvGrpSpPr>
          <p:nvPr/>
        </p:nvGrpSpPr>
        <p:grpSpPr>
          <a:xfrm>
            <a:off x="5041446" y="2440575"/>
            <a:ext cx="75599" cy="75599"/>
            <a:chOff x="7288049" y="2312431"/>
            <a:chExt cx="100799" cy="100799"/>
          </a:xfrm>
        </p:grpSpPr>
        <p:sp>
          <p:nvSpPr>
            <p:cNvPr id="2740" name="object 195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41" name="object 196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42" name="object 197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43" name="object 198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44" name="object 199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45" name="object 200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46" name="object 201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47" name="object 202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48" name="object 203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49" name="object 204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0" name="object 205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1" name="object 206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2" name="object 207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3" name="object 208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4" name="object 209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5" name="object 210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6" name="object 211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7" name="object 212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8" name="object 213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59" name="object 214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60" name="object 215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61" name="object 216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62" name="object 217"/>
            <p:cNvSpPr/>
            <p:nvPr/>
          </p:nvSpPr>
          <p:spPr>
            <a:xfrm>
              <a:off x="7288049" y="2312431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63" name="object 218"/>
            <p:cNvSpPr/>
            <p:nvPr/>
          </p:nvSpPr>
          <p:spPr>
            <a:xfrm>
              <a:off x="7288049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64" name="object 219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65" name="object 220"/>
            <p:cNvSpPr/>
            <p:nvPr/>
          </p:nvSpPr>
          <p:spPr>
            <a:xfrm>
              <a:off x="733089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66" name="object 221"/>
            <p:cNvSpPr/>
            <p:nvPr/>
          </p:nvSpPr>
          <p:spPr>
            <a:xfrm>
              <a:off x="7288049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67" name="object 222"/>
            <p:cNvSpPr/>
            <p:nvPr/>
          </p:nvSpPr>
          <p:spPr>
            <a:xfrm>
              <a:off x="7288049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6" name="object 9"/>
            <p:cNvSpPr txBox="1"/>
            <p:nvPr/>
          </p:nvSpPr>
          <p:spPr>
            <a:xfrm>
              <a:off x="7288049" y="2312431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81" name="Group 3280"/>
          <p:cNvGrpSpPr>
            <a:grpSpLocks noChangeAspect="1"/>
          </p:cNvGrpSpPr>
          <p:nvPr/>
        </p:nvGrpSpPr>
        <p:grpSpPr>
          <a:xfrm>
            <a:off x="4598424" y="2440575"/>
            <a:ext cx="75599" cy="75599"/>
            <a:chOff x="6697353" y="2312431"/>
            <a:chExt cx="100799" cy="100799"/>
          </a:xfrm>
        </p:grpSpPr>
        <p:sp>
          <p:nvSpPr>
            <p:cNvPr id="2615" name="object 319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16" name="object 320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17" name="object 321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18" name="object 322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19" name="object 323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0" name="object 324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1" name="object 325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2" name="object 326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3" name="object 327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4" name="object 328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5" name="object 329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6" name="object 330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7" name="object 331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8" name="object 332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29" name="object 333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0" name="object 334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1" name="object 335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2" name="object 336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3" name="object 337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4" name="object 338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5" name="object 339"/>
            <p:cNvSpPr/>
            <p:nvPr/>
          </p:nvSpPr>
          <p:spPr>
            <a:xfrm>
              <a:off x="6697353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6" name="object 340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7" name="object 341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8" name="object 342"/>
            <p:cNvSpPr/>
            <p:nvPr/>
          </p:nvSpPr>
          <p:spPr>
            <a:xfrm>
              <a:off x="6697353" y="2312431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39" name="object 343"/>
            <p:cNvSpPr/>
            <p:nvPr/>
          </p:nvSpPr>
          <p:spPr>
            <a:xfrm>
              <a:off x="6697353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40" name="object 344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41" name="object 345"/>
            <p:cNvSpPr/>
            <p:nvPr/>
          </p:nvSpPr>
          <p:spPr>
            <a:xfrm>
              <a:off x="6740193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42" name="object 346"/>
            <p:cNvSpPr/>
            <p:nvPr/>
          </p:nvSpPr>
          <p:spPr>
            <a:xfrm>
              <a:off x="6697353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43" name="object 347"/>
            <p:cNvSpPr/>
            <p:nvPr/>
          </p:nvSpPr>
          <p:spPr>
            <a:xfrm>
              <a:off x="6697353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7" name="object 8"/>
            <p:cNvSpPr txBox="1"/>
            <p:nvPr/>
          </p:nvSpPr>
          <p:spPr>
            <a:xfrm>
              <a:off x="6697353" y="2312431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80" name="Group 3279"/>
          <p:cNvGrpSpPr>
            <a:grpSpLocks noChangeAspect="1"/>
          </p:cNvGrpSpPr>
          <p:nvPr/>
        </p:nvGrpSpPr>
        <p:grpSpPr>
          <a:xfrm>
            <a:off x="4155400" y="2440575"/>
            <a:ext cx="75599" cy="75599"/>
            <a:chOff x="6106655" y="2312431"/>
            <a:chExt cx="100799" cy="100799"/>
          </a:xfrm>
        </p:grpSpPr>
        <p:sp>
          <p:nvSpPr>
            <p:cNvPr id="2480" name="object 453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81" name="object 454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82" name="object 455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83" name="object 456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84" name="object 457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85" name="object 458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86" name="object 459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87" name="object 460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88" name="object 461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89" name="object 462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0" name="object 463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1" name="object 464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2" name="object 465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3" name="object 466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4" name="object 467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5" name="object 468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6" name="object 469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7" name="object 470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8" name="object 471"/>
            <p:cNvSpPr/>
            <p:nvPr/>
          </p:nvSpPr>
          <p:spPr>
            <a:xfrm>
              <a:off x="6106655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499" name="object 472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0" name="object 473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1" name="object 474"/>
            <p:cNvSpPr/>
            <p:nvPr/>
          </p:nvSpPr>
          <p:spPr>
            <a:xfrm>
              <a:off x="6106655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2" name="object 475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3" name="object 476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4" name="object 477"/>
            <p:cNvSpPr/>
            <p:nvPr/>
          </p:nvSpPr>
          <p:spPr>
            <a:xfrm>
              <a:off x="6106655" y="2312431"/>
              <a:ext cx="0" cy="100799"/>
            </a:xfrm>
            <a:custGeom>
              <a:avLst/>
              <a:gdLst/>
              <a:ahLst/>
              <a:cxnLst/>
              <a:rect l="l" t="t" r="r" b="b"/>
              <a:pathLst>
                <a:path h="58333">
                  <a:moveTo>
                    <a:pt x="0" y="58333"/>
                  </a:move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5" name="object 478"/>
            <p:cNvSpPr/>
            <p:nvPr/>
          </p:nvSpPr>
          <p:spPr>
            <a:xfrm>
              <a:off x="6106655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6" name="object 479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7" name="object 480"/>
            <p:cNvSpPr/>
            <p:nvPr/>
          </p:nvSpPr>
          <p:spPr>
            <a:xfrm>
              <a:off x="6149496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8" name="object 481"/>
            <p:cNvSpPr/>
            <p:nvPr/>
          </p:nvSpPr>
          <p:spPr>
            <a:xfrm>
              <a:off x="6106655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09" name="object 482"/>
            <p:cNvSpPr/>
            <p:nvPr/>
          </p:nvSpPr>
          <p:spPr>
            <a:xfrm>
              <a:off x="6106655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8" name="object 7"/>
            <p:cNvSpPr txBox="1"/>
            <p:nvPr/>
          </p:nvSpPr>
          <p:spPr>
            <a:xfrm>
              <a:off x="6106655" y="2312431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79" name="Group 3278"/>
          <p:cNvGrpSpPr>
            <a:grpSpLocks noChangeAspect="1"/>
          </p:cNvGrpSpPr>
          <p:nvPr/>
        </p:nvGrpSpPr>
        <p:grpSpPr>
          <a:xfrm>
            <a:off x="3712378" y="2440575"/>
            <a:ext cx="75599" cy="75599"/>
            <a:chOff x="5515959" y="2312431"/>
            <a:chExt cx="100799" cy="100799"/>
          </a:xfrm>
        </p:grpSpPr>
        <p:sp>
          <p:nvSpPr>
            <p:cNvPr id="2330" name="object 603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31" name="object 604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32" name="object 605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33" name="object 606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34" name="object 607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35" name="object 608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36" name="object 609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37" name="object 610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38" name="object 611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39" name="object 612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0" name="object 613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1" name="object 614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2" name="object 615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3" name="object 616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4" name="object 617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5" name="object 618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6" name="object 619"/>
            <p:cNvSpPr/>
            <p:nvPr/>
          </p:nvSpPr>
          <p:spPr>
            <a:xfrm>
              <a:off x="5515959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7" name="object 620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8" name="object 621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49" name="object 622"/>
            <p:cNvSpPr/>
            <p:nvPr/>
          </p:nvSpPr>
          <p:spPr>
            <a:xfrm>
              <a:off x="5515959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0" name="object 623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1" name="object 624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2" name="object 625"/>
            <p:cNvSpPr/>
            <p:nvPr/>
          </p:nvSpPr>
          <p:spPr>
            <a:xfrm>
              <a:off x="5515959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3" name="object 626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4" name="object 627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5" name="object 628"/>
            <p:cNvSpPr/>
            <p:nvPr/>
          </p:nvSpPr>
          <p:spPr>
            <a:xfrm>
              <a:off x="5515959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6" name="object 629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7" name="object 630"/>
            <p:cNvSpPr/>
            <p:nvPr/>
          </p:nvSpPr>
          <p:spPr>
            <a:xfrm>
              <a:off x="5558800" y="2355271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8" name="object 631"/>
            <p:cNvSpPr/>
            <p:nvPr/>
          </p:nvSpPr>
          <p:spPr>
            <a:xfrm>
              <a:off x="5515959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59" name="object 632"/>
            <p:cNvSpPr/>
            <p:nvPr/>
          </p:nvSpPr>
          <p:spPr>
            <a:xfrm>
              <a:off x="5515959" y="2312431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39" name="object 6"/>
            <p:cNvSpPr txBox="1"/>
            <p:nvPr/>
          </p:nvSpPr>
          <p:spPr>
            <a:xfrm>
              <a:off x="5515959" y="2312431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3278" name="Group 3277"/>
          <p:cNvGrpSpPr>
            <a:grpSpLocks noChangeAspect="1"/>
          </p:cNvGrpSpPr>
          <p:nvPr/>
        </p:nvGrpSpPr>
        <p:grpSpPr>
          <a:xfrm>
            <a:off x="3712378" y="2177792"/>
            <a:ext cx="75599" cy="75599"/>
            <a:chOff x="5515959" y="1962054"/>
            <a:chExt cx="100799" cy="100799"/>
          </a:xfrm>
        </p:grpSpPr>
        <p:sp>
          <p:nvSpPr>
            <p:cNvPr id="2360" name="object 577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61" name="object 578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62" name="object 579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63" name="object 580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64" name="object 581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65" name="object 582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66" name="object 583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67" name="object 584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68" name="object 585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69" name="object 586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0" name="object 587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1" name="object 588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2" name="object 589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3" name="object 590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4" name="object 591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5" name="object 592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6" name="object 593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7" name="object 594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8" name="object 595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79" name="object 596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80" name="object 597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81" name="object 598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82" name="object 599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83" name="object 600"/>
            <p:cNvSpPr/>
            <p:nvPr/>
          </p:nvSpPr>
          <p:spPr>
            <a:xfrm>
              <a:off x="5558800" y="2004893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84" name="object 601"/>
            <p:cNvSpPr/>
            <p:nvPr/>
          </p:nvSpPr>
          <p:spPr>
            <a:xfrm>
              <a:off x="5515959" y="1962054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385" name="object 602"/>
            <p:cNvSpPr/>
            <p:nvPr/>
          </p:nvSpPr>
          <p:spPr>
            <a:xfrm>
              <a:off x="5515959" y="1962054"/>
              <a:ext cx="100799" cy="100799"/>
            </a:xfrm>
            <a:custGeom>
              <a:avLst/>
              <a:gdLst/>
              <a:ahLst/>
              <a:cxnLst/>
              <a:rect l="l" t="t" r="r" b="b"/>
              <a:pathLst>
                <a:path w="58333" h="58333">
                  <a:moveTo>
                    <a:pt x="0" y="58333"/>
                  </a:moveTo>
                  <a:lnTo>
                    <a:pt x="58333" y="58333"/>
                  </a:lnTo>
                  <a:lnTo>
                    <a:pt x="58333" y="0"/>
                  </a:lnTo>
                  <a:lnTo>
                    <a:pt x="0" y="0"/>
                  </a:lnTo>
                  <a:lnTo>
                    <a:pt x="0" y="58333"/>
                  </a:lnTo>
                  <a:close/>
                </a:path>
              </a:pathLst>
            </a:custGeom>
            <a:ln w="291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40" name="object 5"/>
            <p:cNvSpPr txBox="1"/>
            <p:nvPr/>
          </p:nvSpPr>
          <p:spPr>
            <a:xfrm>
              <a:off x="5515959" y="1962054"/>
              <a:ext cx="100799" cy="100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</p:grpSp>
      <p:grpSp>
        <p:nvGrpSpPr>
          <p:cNvPr id="4987" name="Group 4986"/>
          <p:cNvGrpSpPr>
            <a:grpSpLocks noChangeAspect="1"/>
          </p:cNvGrpSpPr>
          <p:nvPr/>
        </p:nvGrpSpPr>
        <p:grpSpPr>
          <a:xfrm>
            <a:off x="5484469" y="2177791"/>
            <a:ext cx="75599" cy="75599"/>
            <a:chOff x="3816975" y="3212986"/>
            <a:chExt cx="100799" cy="100799"/>
          </a:xfrm>
        </p:grpSpPr>
        <p:sp>
          <p:nvSpPr>
            <p:cNvPr id="2888" name="object 51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89" name="object 52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0" name="object 53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1" name="object 54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2" name="object 55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3" name="object 56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4" name="object 57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5" name="object 58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6" name="object 59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7" name="object 60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8" name="object 61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899" name="object 62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0" name="object 63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1" name="object 64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2" name="object 65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3" name="object 66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4" name="object 67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5" name="object 68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6" name="object 69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7" name="object 70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8" name="object 71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09" name="object 72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10" name="object 73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911" name="object 74"/>
            <p:cNvSpPr/>
            <p:nvPr/>
          </p:nvSpPr>
          <p:spPr>
            <a:xfrm>
              <a:off x="3859815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grpSp>
          <p:nvGrpSpPr>
            <p:cNvPr id="3414" name="Group 3413"/>
            <p:cNvGrpSpPr/>
            <p:nvPr/>
          </p:nvGrpSpPr>
          <p:grpSpPr>
            <a:xfrm>
              <a:off x="3816975" y="3212986"/>
              <a:ext cx="100799" cy="100799"/>
              <a:chOff x="7288049" y="2312431"/>
              <a:chExt cx="100799" cy="100799"/>
            </a:xfrm>
          </p:grpSpPr>
          <p:sp>
            <p:nvSpPr>
              <p:cNvPr id="3415" name="object 195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16" name="object 196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17" name="object 197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18" name="object 198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19" name="object 199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0" name="object 200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1" name="object 201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2" name="object 202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3" name="object 203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4" name="object 204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5" name="object 205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6" name="object 206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7" name="object 207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8" name="object 208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29" name="object 209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0" name="object 210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1" name="object 211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2" name="object 212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3" name="object 213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4" name="object 214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5" name="object 215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6" name="object 216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7" name="object 217"/>
              <p:cNvSpPr/>
              <p:nvPr/>
            </p:nvSpPr>
            <p:spPr>
              <a:xfrm>
                <a:off x="7288049" y="2312431"/>
                <a:ext cx="0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h="58333">
                    <a:moveTo>
                      <a:pt x="0" y="58333"/>
                    </a:move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8" name="object 218"/>
              <p:cNvSpPr/>
              <p:nvPr/>
            </p:nvSpPr>
            <p:spPr>
              <a:xfrm>
                <a:off x="7288049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39" name="object 219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40" name="object 220"/>
              <p:cNvSpPr/>
              <p:nvPr/>
            </p:nvSpPr>
            <p:spPr>
              <a:xfrm>
                <a:off x="733089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41" name="object 221"/>
              <p:cNvSpPr/>
              <p:nvPr/>
            </p:nvSpPr>
            <p:spPr>
              <a:xfrm>
                <a:off x="7288049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42" name="object 222"/>
              <p:cNvSpPr/>
              <p:nvPr/>
            </p:nvSpPr>
            <p:spPr>
              <a:xfrm>
                <a:off x="7288049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43" name="object 9"/>
              <p:cNvSpPr txBox="1"/>
              <p:nvPr/>
            </p:nvSpPr>
            <p:spPr>
              <a:xfrm>
                <a:off x="7288049" y="2312431"/>
                <a:ext cx="100799" cy="1007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</p:grpSp>
      </p:grpSp>
      <p:grpSp>
        <p:nvGrpSpPr>
          <p:cNvPr id="4988" name="Group 4987"/>
          <p:cNvGrpSpPr>
            <a:grpSpLocks noChangeAspect="1"/>
          </p:cNvGrpSpPr>
          <p:nvPr/>
        </p:nvGrpSpPr>
        <p:grpSpPr>
          <a:xfrm>
            <a:off x="5041447" y="2177791"/>
            <a:ext cx="75599" cy="75599"/>
            <a:chOff x="3226279" y="3212986"/>
            <a:chExt cx="100799" cy="100799"/>
          </a:xfrm>
        </p:grpSpPr>
        <p:sp>
          <p:nvSpPr>
            <p:cNvPr id="2768" name="object 171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69" name="object 172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0" name="object 173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1" name="object 174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2" name="object 175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3" name="object 176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4" name="object 177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5" name="object 178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6" name="object 179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7" name="object 180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8" name="object 181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79" name="object 182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0" name="object 183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1" name="object 184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2" name="object 185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3" name="object 186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4" name="object 187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5" name="object 188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6" name="object 189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7" name="object 190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8" name="object 191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89" name="object 192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90" name="object 193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791" name="object 194"/>
            <p:cNvSpPr/>
            <p:nvPr/>
          </p:nvSpPr>
          <p:spPr>
            <a:xfrm>
              <a:off x="3269118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grpSp>
          <p:nvGrpSpPr>
            <p:cNvPr id="3444" name="Group 3443"/>
            <p:cNvGrpSpPr/>
            <p:nvPr/>
          </p:nvGrpSpPr>
          <p:grpSpPr>
            <a:xfrm>
              <a:off x="3226279" y="3212986"/>
              <a:ext cx="100799" cy="100799"/>
              <a:chOff x="6697353" y="2312431"/>
              <a:chExt cx="100799" cy="100799"/>
            </a:xfrm>
          </p:grpSpPr>
          <p:sp>
            <p:nvSpPr>
              <p:cNvPr id="3445" name="object 319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46" name="object 320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47" name="object 321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48" name="object 322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49" name="object 323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0" name="object 324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1" name="object 325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2" name="object 326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3" name="object 327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4" name="object 328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5" name="object 329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6" name="object 330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7" name="object 331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8" name="object 332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59" name="object 333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0" name="object 334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1" name="object 335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2" name="object 336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3" name="object 337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4" name="object 338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5" name="object 339"/>
              <p:cNvSpPr/>
              <p:nvPr/>
            </p:nvSpPr>
            <p:spPr>
              <a:xfrm>
                <a:off x="6697353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6" name="object 340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7" name="object 341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8" name="object 342"/>
              <p:cNvSpPr/>
              <p:nvPr/>
            </p:nvSpPr>
            <p:spPr>
              <a:xfrm>
                <a:off x="6697353" y="2312431"/>
                <a:ext cx="0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h="58333">
                    <a:moveTo>
                      <a:pt x="0" y="58333"/>
                    </a:move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69" name="object 343"/>
              <p:cNvSpPr/>
              <p:nvPr/>
            </p:nvSpPr>
            <p:spPr>
              <a:xfrm>
                <a:off x="6697353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70" name="object 344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71" name="object 345"/>
              <p:cNvSpPr/>
              <p:nvPr/>
            </p:nvSpPr>
            <p:spPr>
              <a:xfrm>
                <a:off x="6740193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72" name="object 346"/>
              <p:cNvSpPr/>
              <p:nvPr/>
            </p:nvSpPr>
            <p:spPr>
              <a:xfrm>
                <a:off x="6697353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73" name="object 347"/>
              <p:cNvSpPr/>
              <p:nvPr/>
            </p:nvSpPr>
            <p:spPr>
              <a:xfrm>
                <a:off x="6697353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74" name="object 8"/>
              <p:cNvSpPr txBox="1"/>
              <p:nvPr/>
            </p:nvSpPr>
            <p:spPr>
              <a:xfrm>
                <a:off x="6697353" y="2312431"/>
                <a:ext cx="100799" cy="1007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</p:grpSp>
      </p:grpSp>
      <p:grpSp>
        <p:nvGrpSpPr>
          <p:cNvPr id="4989" name="Group 4988"/>
          <p:cNvGrpSpPr>
            <a:grpSpLocks noChangeAspect="1"/>
          </p:cNvGrpSpPr>
          <p:nvPr/>
        </p:nvGrpSpPr>
        <p:grpSpPr>
          <a:xfrm>
            <a:off x="4598424" y="2177791"/>
            <a:ext cx="75599" cy="75599"/>
            <a:chOff x="2635581" y="3212986"/>
            <a:chExt cx="100799" cy="100799"/>
          </a:xfrm>
        </p:grpSpPr>
        <p:sp>
          <p:nvSpPr>
            <p:cNvPr id="2644" name="object 295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45" name="object 296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46" name="object 297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47" name="object 298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48" name="object 299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49" name="object 300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0" name="object 301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1" name="object 302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2" name="object 303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3" name="object 304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4" name="object 305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5" name="object 306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6" name="object 307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7" name="object 308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8" name="object 309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59" name="object 310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60" name="object 311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61" name="object 312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62" name="object 313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63" name="object 314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64" name="object 315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65" name="object 316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66" name="object 317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667" name="object 318"/>
            <p:cNvSpPr/>
            <p:nvPr/>
          </p:nvSpPr>
          <p:spPr>
            <a:xfrm>
              <a:off x="2678421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grpSp>
          <p:nvGrpSpPr>
            <p:cNvPr id="3475" name="Group 3474"/>
            <p:cNvGrpSpPr/>
            <p:nvPr/>
          </p:nvGrpSpPr>
          <p:grpSpPr>
            <a:xfrm>
              <a:off x="2635581" y="3212986"/>
              <a:ext cx="100799" cy="100799"/>
              <a:chOff x="6106655" y="2312431"/>
              <a:chExt cx="100799" cy="100799"/>
            </a:xfrm>
          </p:grpSpPr>
          <p:sp>
            <p:nvSpPr>
              <p:cNvPr id="3476" name="object 453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77" name="object 454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78" name="object 455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79" name="object 456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0" name="object 457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1" name="object 458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2" name="object 459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3" name="object 460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4" name="object 461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5" name="object 462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6" name="object 463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7" name="object 464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8" name="object 465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89" name="object 466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0" name="object 467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1" name="object 468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2" name="object 469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3" name="object 470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4" name="object 471"/>
              <p:cNvSpPr/>
              <p:nvPr/>
            </p:nvSpPr>
            <p:spPr>
              <a:xfrm>
                <a:off x="6106655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5" name="object 472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6" name="object 473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7" name="object 474"/>
              <p:cNvSpPr/>
              <p:nvPr/>
            </p:nvSpPr>
            <p:spPr>
              <a:xfrm>
                <a:off x="6106655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8" name="object 475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499" name="object 476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00" name="object 477"/>
              <p:cNvSpPr/>
              <p:nvPr/>
            </p:nvSpPr>
            <p:spPr>
              <a:xfrm>
                <a:off x="6106655" y="2312431"/>
                <a:ext cx="0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h="58333">
                    <a:moveTo>
                      <a:pt x="0" y="58333"/>
                    </a:move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01" name="object 478"/>
              <p:cNvSpPr/>
              <p:nvPr/>
            </p:nvSpPr>
            <p:spPr>
              <a:xfrm>
                <a:off x="6106655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02" name="object 479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03" name="object 480"/>
              <p:cNvSpPr/>
              <p:nvPr/>
            </p:nvSpPr>
            <p:spPr>
              <a:xfrm>
                <a:off x="6149496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04" name="object 481"/>
              <p:cNvSpPr/>
              <p:nvPr/>
            </p:nvSpPr>
            <p:spPr>
              <a:xfrm>
                <a:off x="6106655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05" name="object 482"/>
              <p:cNvSpPr/>
              <p:nvPr/>
            </p:nvSpPr>
            <p:spPr>
              <a:xfrm>
                <a:off x="6106655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06" name="object 7"/>
              <p:cNvSpPr txBox="1"/>
              <p:nvPr/>
            </p:nvSpPr>
            <p:spPr>
              <a:xfrm>
                <a:off x="6106655" y="2312431"/>
                <a:ext cx="100799" cy="1007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</p:grpSp>
      </p:grpSp>
      <p:grpSp>
        <p:nvGrpSpPr>
          <p:cNvPr id="4990" name="Group 4989"/>
          <p:cNvGrpSpPr>
            <a:grpSpLocks noChangeAspect="1"/>
          </p:cNvGrpSpPr>
          <p:nvPr/>
        </p:nvGrpSpPr>
        <p:grpSpPr>
          <a:xfrm>
            <a:off x="4155402" y="2177791"/>
            <a:ext cx="75599" cy="75599"/>
            <a:chOff x="2044885" y="3212986"/>
            <a:chExt cx="100799" cy="100799"/>
          </a:xfrm>
        </p:grpSpPr>
        <p:sp>
          <p:nvSpPr>
            <p:cNvPr id="2510" name="object 429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11" name="object 430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12" name="object 431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13" name="object 432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14" name="object 433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15" name="object 434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16" name="object 435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17" name="object 436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18" name="object 437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19" name="object 438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0" name="object 439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1" name="object 440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2" name="object 441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3" name="object 442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4" name="object 443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5" name="object 444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6" name="object 445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7" name="object 446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8" name="object 447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29" name="object 448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30" name="object 449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31" name="object 450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32" name="object 451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6648" y="8289"/>
                  </a:lnTo>
                  <a:lnTo>
                    <a:pt x="8289" y="6648"/>
                  </a:lnTo>
                  <a:lnTo>
                    <a:pt x="8750" y="4375"/>
                  </a:lnTo>
                  <a:lnTo>
                    <a:pt x="8289" y="2101"/>
                  </a:lnTo>
                  <a:lnTo>
                    <a:pt x="6648" y="460"/>
                  </a:lnTo>
                  <a:lnTo>
                    <a:pt x="4375" y="0"/>
                  </a:lnTo>
                  <a:lnTo>
                    <a:pt x="2101" y="460"/>
                  </a:lnTo>
                  <a:lnTo>
                    <a:pt x="460" y="2101"/>
                  </a:lnTo>
                  <a:lnTo>
                    <a:pt x="0" y="4375"/>
                  </a:lnTo>
                  <a:lnTo>
                    <a:pt x="460" y="6648"/>
                  </a:lnTo>
                  <a:lnTo>
                    <a:pt x="2101" y="8289"/>
                  </a:lnTo>
                  <a:lnTo>
                    <a:pt x="4375" y="875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sp>
          <p:nvSpPr>
            <p:cNvPr id="2533" name="object 452"/>
            <p:cNvSpPr/>
            <p:nvPr/>
          </p:nvSpPr>
          <p:spPr>
            <a:xfrm>
              <a:off x="2087724" y="3255826"/>
              <a:ext cx="15120" cy="15120"/>
            </a:xfrm>
            <a:custGeom>
              <a:avLst/>
              <a:gdLst/>
              <a:ahLst/>
              <a:cxnLst/>
              <a:rect l="l" t="t" r="r" b="b"/>
              <a:pathLst>
                <a:path w="8750" h="8750">
                  <a:moveTo>
                    <a:pt x="4375" y="8750"/>
                  </a:moveTo>
                  <a:lnTo>
                    <a:pt x="5535" y="8750"/>
                  </a:lnTo>
                  <a:lnTo>
                    <a:pt x="6648" y="8289"/>
                  </a:lnTo>
                  <a:lnTo>
                    <a:pt x="7468" y="7468"/>
                  </a:lnTo>
                  <a:lnTo>
                    <a:pt x="8289" y="6648"/>
                  </a:lnTo>
                  <a:lnTo>
                    <a:pt x="8750" y="5535"/>
                  </a:lnTo>
                  <a:lnTo>
                    <a:pt x="8750" y="4375"/>
                  </a:lnTo>
                  <a:lnTo>
                    <a:pt x="8750" y="3214"/>
                  </a:lnTo>
                  <a:lnTo>
                    <a:pt x="8289" y="2101"/>
                  </a:lnTo>
                  <a:lnTo>
                    <a:pt x="7468" y="1281"/>
                  </a:lnTo>
                  <a:lnTo>
                    <a:pt x="6648" y="460"/>
                  </a:lnTo>
                  <a:lnTo>
                    <a:pt x="5535" y="0"/>
                  </a:lnTo>
                  <a:lnTo>
                    <a:pt x="4375" y="0"/>
                  </a:lnTo>
                  <a:lnTo>
                    <a:pt x="3214" y="0"/>
                  </a:lnTo>
                  <a:lnTo>
                    <a:pt x="2101" y="460"/>
                  </a:lnTo>
                  <a:lnTo>
                    <a:pt x="1281" y="1281"/>
                  </a:lnTo>
                  <a:lnTo>
                    <a:pt x="460" y="2101"/>
                  </a:lnTo>
                  <a:lnTo>
                    <a:pt x="0" y="3214"/>
                  </a:lnTo>
                  <a:lnTo>
                    <a:pt x="0" y="4375"/>
                  </a:lnTo>
                  <a:lnTo>
                    <a:pt x="0" y="5535"/>
                  </a:lnTo>
                  <a:lnTo>
                    <a:pt x="460" y="6648"/>
                  </a:lnTo>
                  <a:lnTo>
                    <a:pt x="1281" y="7468"/>
                  </a:lnTo>
                  <a:lnTo>
                    <a:pt x="2101" y="8289"/>
                  </a:lnTo>
                  <a:lnTo>
                    <a:pt x="3214" y="8750"/>
                  </a:lnTo>
                  <a:lnTo>
                    <a:pt x="4375" y="8750"/>
                  </a:lnTo>
                  <a:close/>
                </a:path>
              </a:pathLst>
            </a:custGeom>
            <a:ln w="2916">
              <a:solidFill>
                <a:srgbClr val="7F7F7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00"/>
            </a:p>
          </p:txBody>
        </p:sp>
        <p:grpSp>
          <p:nvGrpSpPr>
            <p:cNvPr id="3507" name="Group 3506"/>
            <p:cNvGrpSpPr/>
            <p:nvPr/>
          </p:nvGrpSpPr>
          <p:grpSpPr>
            <a:xfrm>
              <a:off x="2044885" y="3212986"/>
              <a:ext cx="100799" cy="100799"/>
              <a:chOff x="5515959" y="2312431"/>
              <a:chExt cx="100799" cy="100799"/>
            </a:xfrm>
          </p:grpSpPr>
          <p:sp>
            <p:nvSpPr>
              <p:cNvPr id="3508" name="object 603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09" name="object 604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0" name="object 605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1" name="object 606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2" name="object 607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3" name="object 608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4" name="object 609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5" name="object 610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6" name="object 611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7" name="object 612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8" name="object 613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19" name="object 614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0" name="object 615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1" name="object 616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2" name="object 617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3" name="object 618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4" name="object 619"/>
              <p:cNvSpPr/>
              <p:nvPr/>
            </p:nvSpPr>
            <p:spPr>
              <a:xfrm>
                <a:off x="5515959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5" name="object 620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6" name="object 621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7" name="object 622"/>
              <p:cNvSpPr/>
              <p:nvPr/>
            </p:nvSpPr>
            <p:spPr>
              <a:xfrm>
                <a:off x="5515959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8" name="object 623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29" name="object 624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30" name="object 625"/>
              <p:cNvSpPr/>
              <p:nvPr/>
            </p:nvSpPr>
            <p:spPr>
              <a:xfrm>
                <a:off x="5515959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31" name="object 626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32" name="object 627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33" name="object 628"/>
              <p:cNvSpPr/>
              <p:nvPr/>
            </p:nvSpPr>
            <p:spPr>
              <a:xfrm>
                <a:off x="5515959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34" name="object 629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6648" y="8289"/>
                    </a:lnTo>
                    <a:lnTo>
                      <a:pt x="8289" y="6648"/>
                    </a:lnTo>
                    <a:lnTo>
                      <a:pt x="8750" y="4375"/>
                    </a:lnTo>
                    <a:lnTo>
                      <a:pt x="8289" y="2101"/>
                    </a:lnTo>
                    <a:lnTo>
                      <a:pt x="6648" y="460"/>
                    </a:lnTo>
                    <a:lnTo>
                      <a:pt x="4375" y="0"/>
                    </a:lnTo>
                    <a:lnTo>
                      <a:pt x="2101" y="460"/>
                    </a:lnTo>
                    <a:lnTo>
                      <a:pt x="460" y="2101"/>
                    </a:lnTo>
                    <a:lnTo>
                      <a:pt x="0" y="4375"/>
                    </a:lnTo>
                    <a:lnTo>
                      <a:pt x="460" y="6648"/>
                    </a:lnTo>
                    <a:lnTo>
                      <a:pt x="2101" y="8289"/>
                    </a:lnTo>
                    <a:lnTo>
                      <a:pt x="4375" y="875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35" name="object 630"/>
              <p:cNvSpPr/>
              <p:nvPr/>
            </p:nvSpPr>
            <p:spPr>
              <a:xfrm>
                <a:off x="5558800" y="2355271"/>
                <a:ext cx="151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8750">
                    <a:moveTo>
                      <a:pt x="4375" y="8750"/>
                    </a:moveTo>
                    <a:lnTo>
                      <a:pt x="5535" y="8750"/>
                    </a:lnTo>
                    <a:lnTo>
                      <a:pt x="6648" y="8289"/>
                    </a:lnTo>
                    <a:lnTo>
                      <a:pt x="7468" y="7468"/>
                    </a:lnTo>
                    <a:lnTo>
                      <a:pt x="8289" y="6648"/>
                    </a:lnTo>
                    <a:lnTo>
                      <a:pt x="8750" y="5535"/>
                    </a:lnTo>
                    <a:lnTo>
                      <a:pt x="8750" y="4375"/>
                    </a:lnTo>
                    <a:lnTo>
                      <a:pt x="8750" y="3214"/>
                    </a:lnTo>
                    <a:lnTo>
                      <a:pt x="8289" y="2101"/>
                    </a:lnTo>
                    <a:lnTo>
                      <a:pt x="7468" y="1281"/>
                    </a:lnTo>
                    <a:lnTo>
                      <a:pt x="6648" y="460"/>
                    </a:lnTo>
                    <a:lnTo>
                      <a:pt x="5535" y="0"/>
                    </a:lnTo>
                    <a:lnTo>
                      <a:pt x="4375" y="0"/>
                    </a:lnTo>
                    <a:lnTo>
                      <a:pt x="3214" y="0"/>
                    </a:lnTo>
                    <a:lnTo>
                      <a:pt x="2101" y="460"/>
                    </a:lnTo>
                    <a:lnTo>
                      <a:pt x="1281" y="1281"/>
                    </a:lnTo>
                    <a:lnTo>
                      <a:pt x="460" y="2101"/>
                    </a:lnTo>
                    <a:lnTo>
                      <a:pt x="0" y="3214"/>
                    </a:lnTo>
                    <a:lnTo>
                      <a:pt x="0" y="4375"/>
                    </a:lnTo>
                    <a:lnTo>
                      <a:pt x="0" y="5535"/>
                    </a:lnTo>
                    <a:lnTo>
                      <a:pt x="460" y="6648"/>
                    </a:lnTo>
                    <a:lnTo>
                      <a:pt x="1281" y="7468"/>
                    </a:lnTo>
                    <a:lnTo>
                      <a:pt x="2101" y="8289"/>
                    </a:lnTo>
                    <a:lnTo>
                      <a:pt x="3214" y="8750"/>
                    </a:lnTo>
                    <a:lnTo>
                      <a:pt x="4375" y="8750"/>
                    </a:lnTo>
                    <a:close/>
                  </a:path>
                </a:pathLst>
              </a:custGeom>
              <a:ln w="2916">
                <a:solidFill>
                  <a:srgbClr val="7F7F7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36" name="object 631"/>
              <p:cNvSpPr/>
              <p:nvPr/>
            </p:nvSpPr>
            <p:spPr>
              <a:xfrm>
                <a:off x="5515959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37" name="object 632"/>
              <p:cNvSpPr/>
              <p:nvPr/>
            </p:nvSpPr>
            <p:spPr>
              <a:xfrm>
                <a:off x="5515959" y="2312431"/>
                <a:ext cx="100799" cy="100799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58333">
                    <a:moveTo>
                      <a:pt x="0" y="58333"/>
                    </a:moveTo>
                    <a:lnTo>
                      <a:pt x="58333" y="58333"/>
                    </a:lnTo>
                    <a:lnTo>
                      <a:pt x="58333" y="0"/>
                    </a:lnTo>
                    <a:lnTo>
                      <a:pt x="0" y="0"/>
                    </a:lnTo>
                    <a:lnTo>
                      <a:pt x="0" y="58333"/>
                    </a:lnTo>
                    <a:close/>
                  </a:path>
                </a:pathLst>
              </a:custGeom>
              <a:ln w="2916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  <p:sp>
            <p:nvSpPr>
              <p:cNvPr id="3538" name="object 6"/>
              <p:cNvSpPr txBox="1"/>
              <p:nvPr/>
            </p:nvSpPr>
            <p:spPr>
              <a:xfrm>
                <a:off x="5515959" y="2312431"/>
                <a:ext cx="100799" cy="1007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4991" name="Rectangle 4990"/>
          <p:cNvSpPr/>
          <p:nvPr/>
        </p:nvSpPr>
        <p:spPr>
          <a:xfrm>
            <a:off x="1224771" y="3141457"/>
            <a:ext cx="776733" cy="3747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92" name="TextBox 4991"/>
          <p:cNvSpPr txBox="1"/>
          <p:nvPr/>
        </p:nvSpPr>
        <p:spPr>
          <a:xfrm>
            <a:off x="1308861" y="3195760"/>
            <a:ext cx="604056" cy="3000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N = 4</a:t>
            </a:r>
          </a:p>
        </p:txBody>
      </p:sp>
      <p:cxnSp>
        <p:nvCxnSpPr>
          <p:cNvPr id="5062" name="Straight Connector 5061"/>
          <p:cNvCxnSpPr>
            <a:cxnSpLocks noChangeAspect="1"/>
          </p:cNvCxnSpPr>
          <p:nvPr/>
        </p:nvCxnSpPr>
        <p:spPr>
          <a:xfrm>
            <a:off x="3693869" y="2048940"/>
            <a:ext cx="2991" cy="138100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2" name="Straight Connector 5071"/>
          <p:cNvCxnSpPr>
            <a:cxnSpLocks noChangeAspect="1"/>
          </p:cNvCxnSpPr>
          <p:nvPr/>
        </p:nvCxnSpPr>
        <p:spPr>
          <a:xfrm flipV="1">
            <a:off x="3835185" y="2048940"/>
            <a:ext cx="2160000" cy="13872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4" name="Straight Connector 5063"/>
          <p:cNvCxnSpPr>
            <a:cxnSpLocks noChangeAspect="1"/>
          </p:cNvCxnSpPr>
          <p:nvPr/>
        </p:nvCxnSpPr>
        <p:spPr>
          <a:xfrm>
            <a:off x="3612862" y="2138555"/>
            <a:ext cx="2327684" cy="69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6" name="Straight Connector 5065"/>
          <p:cNvCxnSpPr>
            <a:cxnSpLocks noChangeAspect="1"/>
          </p:cNvCxnSpPr>
          <p:nvPr/>
        </p:nvCxnSpPr>
        <p:spPr>
          <a:xfrm>
            <a:off x="3612861" y="3360659"/>
            <a:ext cx="49903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5" name="Rectangle 5084"/>
          <p:cNvSpPr>
            <a:spLocks noChangeAspect="1"/>
          </p:cNvSpPr>
          <p:nvPr/>
        </p:nvSpPr>
        <p:spPr>
          <a:xfrm>
            <a:off x="5047010" y="2816333"/>
            <a:ext cx="648072" cy="204537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j ≤ i</a:t>
            </a:r>
          </a:p>
        </p:txBody>
      </p:sp>
      <p:sp>
        <p:nvSpPr>
          <p:cNvPr id="5086" name="Rectangle 5085"/>
          <p:cNvSpPr>
            <a:spLocks noChangeAspect="1"/>
          </p:cNvSpPr>
          <p:nvPr/>
        </p:nvSpPr>
        <p:spPr>
          <a:xfrm>
            <a:off x="4290655" y="1712957"/>
            <a:ext cx="850595" cy="259299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 ≤ N = 4</a:t>
            </a:r>
          </a:p>
        </p:txBody>
      </p:sp>
      <p:sp>
        <p:nvSpPr>
          <p:cNvPr id="5093" name="Rectangle 5092"/>
          <p:cNvSpPr>
            <a:spLocks noChangeAspect="1"/>
          </p:cNvSpPr>
          <p:nvPr/>
        </p:nvSpPr>
        <p:spPr>
          <a:xfrm>
            <a:off x="2825912" y="2550182"/>
            <a:ext cx="783087" cy="204537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 ≤ j</a:t>
            </a:r>
          </a:p>
        </p:txBody>
      </p:sp>
      <p:sp>
        <p:nvSpPr>
          <p:cNvPr id="5094" name="Rectangle 5093"/>
          <p:cNvSpPr>
            <a:spLocks noChangeAspect="1"/>
          </p:cNvSpPr>
          <p:nvPr/>
        </p:nvSpPr>
        <p:spPr>
          <a:xfrm>
            <a:off x="3369313" y="3484403"/>
            <a:ext cx="783087" cy="204537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 ≤ i</a:t>
            </a:r>
          </a:p>
        </p:txBody>
      </p:sp>
      <p:sp>
        <p:nvSpPr>
          <p:cNvPr id="5098" name="Rectangle 5097"/>
          <p:cNvSpPr/>
          <p:nvPr/>
        </p:nvSpPr>
        <p:spPr>
          <a:xfrm>
            <a:off x="3211517" y="4324309"/>
            <a:ext cx="2989792" cy="390695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D = { (</a:t>
            </a:r>
            <a:r>
              <a:rPr lang="en-US" sz="1600" dirty="0" err="1"/>
              <a:t>i,j</a:t>
            </a:r>
            <a:r>
              <a:rPr lang="en-US" sz="1600" dirty="0"/>
              <a:t>) | 0 ≤ i ≤ N ∧ 0</a:t>
            </a:r>
            <a:r>
              <a:rPr lang="en-US" sz="1600" dirty="0">
                <a:cs typeface="Segoe UI Symbol"/>
              </a:rPr>
              <a:t> </a:t>
            </a:r>
            <a:r>
              <a:rPr lang="en-US" sz="1600" dirty="0"/>
              <a:t>≤ j ≤ i }</a:t>
            </a:r>
          </a:p>
        </p:txBody>
      </p:sp>
      <p:sp>
        <p:nvSpPr>
          <p:cNvPr id="3146" name="TextBox 3145"/>
          <p:cNvSpPr txBox="1"/>
          <p:nvPr/>
        </p:nvSpPr>
        <p:spPr>
          <a:xfrm>
            <a:off x="489336" y="1132951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Program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9862" y="1934862"/>
            <a:ext cx="3429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7F0055"/>
                </a:solidFill>
                <a:latin typeface="Arial" panose="020B0604020202020204" pitchFamily="34" charset="0"/>
              </a:rPr>
              <a:t>for</a:t>
            </a:r>
            <a:r>
              <a:rPr lang="de-DE" sz="1400" dirty="0">
                <a:latin typeface="Arial" panose="020B0604020202020204" pitchFamily="34" charset="0"/>
              </a:rPr>
              <a:t> (i = 0; i &lt;= N; i++)</a:t>
            </a:r>
          </a:p>
          <a:p>
            <a:r>
              <a:rPr lang="de-DE" sz="1400" b="1" dirty="0">
                <a:solidFill>
                  <a:srgbClr val="7F0055"/>
                </a:solidFill>
                <a:latin typeface="Arial" panose="020B0604020202020204" pitchFamily="34" charset="0"/>
              </a:rPr>
              <a:t>  for</a:t>
            </a:r>
            <a:r>
              <a:rPr lang="de-DE" sz="1400" dirty="0">
                <a:latin typeface="Arial" panose="020B0604020202020204" pitchFamily="34" charset="0"/>
              </a:rPr>
              <a:t> (j = 0; j &lt;= i; j++)</a:t>
            </a:r>
          </a:p>
          <a:p>
            <a:r>
              <a:rPr lang="de-DE" sz="1400" dirty="0">
                <a:latin typeface="Arial" panose="020B0604020202020204" pitchFamily="34" charset="0"/>
              </a:rPr>
              <a:t>    S(i,j);</a:t>
            </a:r>
            <a:endParaRPr lang="de-DE" sz="1400" dirty="0"/>
          </a:p>
        </p:txBody>
      </p:sp>
      <p:cxnSp>
        <p:nvCxnSpPr>
          <p:cNvPr id="5" name="Straight Arrow Connector 4"/>
          <p:cNvCxnSpPr>
            <a:stCxn id="5093" idx="3"/>
          </p:cNvCxnSpPr>
          <p:nvPr/>
        </p:nvCxnSpPr>
        <p:spPr>
          <a:xfrm>
            <a:off x="3609000" y="2652451"/>
            <a:ext cx="1536791" cy="16343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2" name="Straight Arrow Connector 2911"/>
          <p:cNvCxnSpPr/>
          <p:nvPr/>
        </p:nvCxnSpPr>
        <p:spPr>
          <a:xfrm>
            <a:off x="5389085" y="3085048"/>
            <a:ext cx="89973" cy="12017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3" name="Straight Arrow Connector 2912"/>
          <p:cNvCxnSpPr/>
          <p:nvPr/>
        </p:nvCxnSpPr>
        <p:spPr>
          <a:xfrm flipH="1">
            <a:off x="4598423" y="1981260"/>
            <a:ext cx="28953" cy="23055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0" name="Straight Arrow Connector 2919"/>
          <p:cNvCxnSpPr/>
          <p:nvPr/>
        </p:nvCxnSpPr>
        <p:spPr>
          <a:xfrm>
            <a:off x="3787976" y="3693786"/>
            <a:ext cx="502679" cy="5930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4" name="Rectangle 2943"/>
          <p:cNvSpPr>
            <a:spLocks noChangeAspect="1"/>
          </p:cNvSpPr>
          <p:nvPr/>
        </p:nvSpPr>
        <p:spPr>
          <a:xfrm>
            <a:off x="3294899" y="2976371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0, j = 1</a:t>
            </a:r>
          </a:p>
        </p:txBody>
      </p:sp>
      <p:sp>
        <p:nvSpPr>
          <p:cNvPr id="2951" name="Rectangle 2950"/>
          <p:cNvSpPr>
            <a:spLocks noChangeAspect="1"/>
          </p:cNvSpPr>
          <p:nvPr/>
        </p:nvSpPr>
        <p:spPr>
          <a:xfrm>
            <a:off x="5122784" y="1891619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4, j = 4</a:t>
            </a:r>
          </a:p>
        </p:txBody>
      </p:sp>
      <p:sp>
        <p:nvSpPr>
          <p:cNvPr id="2952" name="Rectangle 2951"/>
          <p:cNvSpPr>
            <a:spLocks noChangeAspect="1"/>
          </p:cNvSpPr>
          <p:nvPr/>
        </p:nvSpPr>
        <p:spPr>
          <a:xfrm>
            <a:off x="4623831" y="1891619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4, j = 3</a:t>
            </a:r>
          </a:p>
        </p:txBody>
      </p:sp>
      <p:sp>
        <p:nvSpPr>
          <p:cNvPr id="2953" name="Rectangle 2952"/>
          <p:cNvSpPr>
            <a:spLocks noChangeAspect="1"/>
          </p:cNvSpPr>
          <p:nvPr/>
        </p:nvSpPr>
        <p:spPr>
          <a:xfrm>
            <a:off x="4228858" y="1891619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4, j = 2</a:t>
            </a:r>
          </a:p>
        </p:txBody>
      </p:sp>
      <p:sp>
        <p:nvSpPr>
          <p:cNvPr id="2963" name="Rectangle 2962"/>
          <p:cNvSpPr>
            <a:spLocks noChangeAspect="1"/>
          </p:cNvSpPr>
          <p:nvPr/>
        </p:nvSpPr>
        <p:spPr>
          <a:xfrm>
            <a:off x="4627581" y="2174051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3, j = 3</a:t>
            </a:r>
          </a:p>
        </p:txBody>
      </p:sp>
      <p:sp>
        <p:nvSpPr>
          <p:cNvPr id="2955" name="Rectangle 2954"/>
          <p:cNvSpPr>
            <a:spLocks noChangeAspect="1"/>
          </p:cNvSpPr>
          <p:nvPr/>
        </p:nvSpPr>
        <p:spPr>
          <a:xfrm>
            <a:off x="3294899" y="1891619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i</a:t>
            </a:r>
            <a:r>
              <a:rPr lang="en-US" sz="900" dirty="0"/>
              <a:t> = 4, j = 0</a:t>
            </a:r>
          </a:p>
        </p:txBody>
      </p:sp>
      <p:sp>
        <p:nvSpPr>
          <p:cNvPr id="2966" name="Rectangle 2965"/>
          <p:cNvSpPr>
            <a:spLocks noChangeAspect="1"/>
          </p:cNvSpPr>
          <p:nvPr/>
        </p:nvSpPr>
        <p:spPr>
          <a:xfrm>
            <a:off x="3294899" y="2174051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i</a:t>
            </a:r>
            <a:r>
              <a:rPr lang="en-US" sz="900" dirty="0"/>
              <a:t> = 3, j = 0</a:t>
            </a:r>
          </a:p>
        </p:txBody>
      </p:sp>
      <p:sp>
        <p:nvSpPr>
          <p:cNvPr id="2971" name="Rectangle 2970"/>
          <p:cNvSpPr>
            <a:spLocks noChangeAspect="1"/>
          </p:cNvSpPr>
          <p:nvPr/>
        </p:nvSpPr>
        <p:spPr>
          <a:xfrm>
            <a:off x="3294899" y="2448993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i</a:t>
            </a:r>
            <a:r>
              <a:rPr lang="en-US" sz="900" dirty="0"/>
              <a:t> = 2, j = 0</a:t>
            </a:r>
          </a:p>
        </p:txBody>
      </p:sp>
      <p:sp>
        <p:nvSpPr>
          <p:cNvPr id="2981" name="Rectangle 2980"/>
          <p:cNvSpPr>
            <a:spLocks noChangeAspect="1"/>
          </p:cNvSpPr>
          <p:nvPr/>
        </p:nvSpPr>
        <p:spPr>
          <a:xfrm>
            <a:off x="3294899" y="2713355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i</a:t>
            </a:r>
            <a:r>
              <a:rPr lang="en-US" sz="900" dirty="0"/>
              <a:t> = 1, j = 0</a:t>
            </a:r>
          </a:p>
        </p:txBody>
      </p:sp>
      <p:sp>
        <p:nvSpPr>
          <p:cNvPr id="2954" name="Rectangle 2953"/>
          <p:cNvSpPr>
            <a:spLocks noChangeAspect="1"/>
          </p:cNvSpPr>
          <p:nvPr/>
        </p:nvSpPr>
        <p:spPr>
          <a:xfrm>
            <a:off x="3768309" y="1891619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4, j = 1</a:t>
            </a:r>
          </a:p>
        </p:txBody>
      </p:sp>
      <p:sp>
        <p:nvSpPr>
          <p:cNvPr id="2970" name="Rectangle 2969"/>
          <p:cNvSpPr>
            <a:spLocks noChangeAspect="1"/>
          </p:cNvSpPr>
          <p:nvPr/>
        </p:nvSpPr>
        <p:spPr>
          <a:xfrm>
            <a:off x="3792164" y="2448993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2, j = 1</a:t>
            </a:r>
          </a:p>
        </p:txBody>
      </p:sp>
      <p:sp>
        <p:nvSpPr>
          <p:cNvPr id="2980" name="Rectangle 2979"/>
          <p:cNvSpPr>
            <a:spLocks noChangeAspect="1"/>
          </p:cNvSpPr>
          <p:nvPr/>
        </p:nvSpPr>
        <p:spPr>
          <a:xfrm>
            <a:off x="3787934" y="2713355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1, j = 1</a:t>
            </a:r>
          </a:p>
        </p:txBody>
      </p:sp>
      <p:sp>
        <p:nvSpPr>
          <p:cNvPr id="2969" name="Rectangle 2968"/>
          <p:cNvSpPr>
            <a:spLocks noChangeAspect="1"/>
          </p:cNvSpPr>
          <p:nvPr/>
        </p:nvSpPr>
        <p:spPr>
          <a:xfrm>
            <a:off x="4252712" y="2448993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2, j = 2</a:t>
            </a:r>
          </a:p>
        </p:txBody>
      </p:sp>
      <p:sp>
        <p:nvSpPr>
          <p:cNvPr id="2965" name="Rectangle 2964"/>
          <p:cNvSpPr>
            <a:spLocks noChangeAspect="1"/>
          </p:cNvSpPr>
          <p:nvPr/>
        </p:nvSpPr>
        <p:spPr>
          <a:xfrm>
            <a:off x="3772059" y="2174051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3, j = 1</a:t>
            </a:r>
          </a:p>
        </p:txBody>
      </p:sp>
      <p:sp>
        <p:nvSpPr>
          <p:cNvPr id="2964" name="Rectangle 2963"/>
          <p:cNvSpPr>
            <a:spLocks noChangeAspect="1"/>
          </p:cNvSpPr>
          <p:nvPr/>
        </p:nvSpPr>
        <p:spPr>
          <a:xfrm>
            <a:off x="4232608" y="2174051"/>
            <a:ext cx="903159" cy="2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= 3, j = 2</a:t>
            </a:r>
          </a:p>
        </p:txBody>
      </p:sp>
      <p:sp>
        <p:nvSpPr>
          <p:cNvPr id="2942" name="Isosceles Triangle 2941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3" name="Oval 2942"/>
          <p:cNvSpPr/>
          <p:nvPr/>
        </p:nvSpPr>
        <p:spPr>
          <a:xfrm>
            <a:off x="6390415" y="559936"/>
            <a:ext cx="162277" cy="1975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5663035" y="5278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Automatic</a:t>
            </a:r>
            <a:endParaRPr lang="en-US" sz="1000" dirty="0"/>
          </a:p>
        </p:txBody>
      </p:sp>
      <p:sp>
        <p:nvSpPr>
          <p:cNvPr id="2945" name="Rectangle 2944"/>
          <p:cNvSpPr/>
          <p:nvPr/>
        </p:nvSpPr>
        <p:spPr>
          <a:xfrm>
            <a:off x="221456" y="4747918"/>
            <a:ext cx="6415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Polly – Performing Polyhedral Optimizations on a Low-Level Intermediate Representation</a:t>
            </a:r>
          </a:p>
          <a:p>
            <a:r>
              <a:rPr lang="en-US" sz="800" dirty="0" smtClean="0"/>
              <a:t>Tobias Grosser, Armin </a:t>
            </a:r>
            <a:r>
              <a:rPr lang="en-US" sz="800" dirty="0" err="1" smtClean="0"/>
              <a:t>Groesslinger</a:t>
            </a:r>
            <a:r>
              <a:rPr lang="en-US" sz="800" dirty="0" smtClean="0"/>
              <a:t>, and Christian </a:t>
            </a:r>
            <a:r>
              <a:rPr lang="en-US" sz="800" dirty="0" err="1" smtClean="0"/>
              <a:t>Lengauer</a:t>
            </a:r>
            <a:r>
              <a:rPr lang="en-US" sz="800" dirty="0" smtClean="0"/>
              <a:t> in Parallel Processing Letters (PPL), April, 2012</a:t>
            </a:r>
          </a:p>
        </p:txBody>
      </p:sp>
    </p:spTree>
    <p:extLst>
      <p:ext uri="{BB962C8B-B14F-4D97-AF65-F5344CB8AC3E}">
        <p14:creationId xmlns:p14="http://schemas.microsoft.com/office/powerpoint/2010/main" val="1927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0" grpId="0"/>
      <p:bldP spid="4991" grpId="0" animBg="1"/>
      <p:bldP spid="4992" grpId="0" animBg="1"/>
      <p:bldP spid="5085" grpId="0" animBg="1"/>
      <p:bldP spid="5086" grpId="0" animBg="1"/>
      <p:bldP spid="5093" grpId="0" animBg="1"/>
      <p:bldP spid="5094" grpId="0" animBg="1"/>
      <p:bldP spid="5098" grpId="0" animBg="1"/>
      <p:bldP spid="2944" grpId="0" animBg="1"/>
      <p:bldP spid="2944" grpId="1" animBg="1"/>
      <p:bldP spid="2951" grpId="0" animBg="1"/>
      <p:bldP spid="2951" grpId="1" animBg="1"/>
      <p:bldP spid="2952" grpId="0" animBg="1"/>
      <p:bldP spid="2952" grpId="1" animBg="1"/>
      <p:bldP spid="2953" grpId="0" animBg="1"/>
      <p:bldP spid="2953" grpId="1" animBg="1"/>
      <p:bldP spid="2963" grpId="0" animBg="1"/>
      <p:bldP spid="2963" grpId="1" animBg="1"/>
      <p:bldP spid="2955" grpId="0" animBg="1"/>
      <p:bldP spid="2955" grpId="1" animBg="1"/>
      <p:bldP spid="2966" grpId="0" animBg="1"/>
      <p:bldP spid="2966" grpId="1" animBg="1"/>
      <p:bldP spid="2971" grpId="0" animBg="1"/>
      <p:bldP spid="2971" grpId="1" animBg="1"/>
      <p:bldP spid="2981" grpId="0" animBg="1"/>
      <p:bldP spid="2981" grpId="1" animBg="1"/>
      <p:bldP spid="2954" grpId="0" animBg="1"/>
      <p:bldP spid="2954" grpId="1" animBg="1"/>
      <p:bldP spid="2970" grpId="0" animBg="1"/>
      <p:bldP spid="2970" grpId="1" animBg="1"/>
      <p:bldP spid="2980" grpId="0" animBg="1"/>
      <p:bldP spid="2980" grpId="1" animBg="1"/>
      <p:bldP spid="2969" grpId="0" animBg="1"/>
      <p:bldP spid="2969" grpId="1" animBg="1"/>
      <p:bldP spid="2965" grpId="0" animBg="1"/>
      <p:bldP spid="2965" grpId="1" animBg="1"/>
      <p:bldP spid="2964" grpId="0" animBg="1"/>
      <p:bldP spid="296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Rectangle 468"/>
          <p:cNvSpPr/>
          <p:nvPr/>
        </p:nvSpPr>
        <p:spPr>
          <a:xfrm>
            <a:off x="5441405" y="1244638"/>
            <a:ext cx="1210908" cy="282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8" name="Rectangle 467"/>
          <p:cNvSpPr/>
          <p:nvPr/>
        </p:nvSpPr>
        <p:spPr>
          <a:xfrm>
            <a:off x="3919612" y="1244638"/>
            <a:ext cx="1210908" cy="282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3424095" y="3431425"/>
            <a:ext cx="241078" cy="134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3424095" y="1829000"/>
            <a:ext cx="241078" cy="134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888" y="400049"/>
            <a:ext cx="6372225" cy="577781"/>
          </a:xfrm>
        </p:spPr>
        <p:txBody>
          <a:bodyPr/>
          <a:lstStyle/>
          <a:p>
            <a:r>
              <a:rPr lang="en-US" dirty="0" smtClean="0"/>
              <a:t>Mapping Computation to Device</a:t>
            </a:r>
            <a:br>
              <a:rPr lang="en-US" dirty="0" smtClean="0"/>
            </a:br>
            <a:r>
              <a:rPr lang="en-US" sz="1200" b="0" dirty="0">
                <a:latin typeface="Consolas" panose="020B0609020204030204" pitchFamily="49" charset="0"/>
              </a:rPr>
              <a:t>[-</a:t>
            </a:r>
            <a:r>
              <a:rPr lang="en-US" sz="1200" b="0" dirty="0" err="1">
                <a:latin typeface="Consolas" panose="020B0609020204030204" pitchFamily="49" charset="0"/>
              </a:rPr>
              <a:t>mllvm</a:t>
            </a:r>
            <a:r>
              <a:rPr lang="en-US" sz="1200" b="0" dirty="0">
                <a:latin typeface="Consolas" panose="020B0609020204030204" pitchFamily="49" charset="0"/>
              </a:rPr>
              <a:t> -</a:t>
            </a:r>
            <a:r>
              <a:rPr lang="en-US" sz="1200" b="0" dirty="0" err="1" smtClean="0">
                <a:latin typeface="Consolas" panose="020B0609020204030204" pitchFamily="49" charset="0"/>
              </a:rPr>
              <a:t>polly</a:t>
            </a:r>
            <a:r>
              <a:rPr lang="en-US" sz="1200" b="0" dirty="0" smtClean="0">
                <a:latin typeface="Consolas" panose="020B0609020204030204" pitchFamily="49" charset="0"/>
              </a:rPr>
              <a:t>-target=</a:t>
            </a:r>
            <a:r>
              <a:rPr lang="en-US" sz="1200" b="0" dirty="0" err="1" smtClean="0">
                <a:latin typeface="Consolas" panose="020B0609020204030204" pitchFamily="49" charset="0"/>
              </a:rPr>
              <a:t>gpu</a:t>
            </a:r>
            <a:r>
              <a:rPr lang="en-US" sz="1200" b="0" dirty="0" smtClean="0">
                <a:latin typeface="Consolas" panose="020B0609020204030204" pitchFamily="49" charset="0"/>
              </a:rPr>
              <a:t>]</a:t>
            </a:r>
            <a:endParaRPr lang="de-DE" sz="1200" dirty="0"/>
          </a:p>
        </p:txBody>
      </p:sp>
      <p:grpSp>
        <p:nvGrpSpPr>
          <p:cNvPr id="418" name="Group 417"/>
          <p:cNvGrpSpPr/>
          <p:nvPr/>
        </p:nvGrpSpPr>
        <p:grpSpPr>
          <a:xfrm>
            <a:off x="3919612" y="1819633"/>
            <a:ext cx="2739063" cy="2998720"/>
            <a:chOff x="3609020" y="1698540"/>
            <a:chExt cx="1914749" cy="1833819"/>
          </a:xfrm>
        </p:grpSpPr>
        <p:grpSp>
          <p:nvGrpSpPr>
            <p:cNvPr id="360" name="Group 359"/>
            <p:cNvGrpSpPr/>
            <p:nvPr/>
          </p:nvGrpSpPr>
          <p:grpSpPr>
            <a:xfrm>
              <a:off x="3609020" y="1707654"/>
              <a:ext cx="852060" cy="813550"/>
              <a:chOff x="3641195" y="3583116"/>
              <a:chExt cx="470290" cy="366266"/>
            </a:xfrm>
          </p:grpSpPr>
          <p:grpSp>
            <p:nvGrpSpPr>
              <p:cNvPr id="399" name="Group 398"/>
              <p:cNvGrpSpPr/>
              <p:nvPr/>
            </p:nvGrpSpPr>
            <p:grpSpPr>
              <a:xfrm>
                <a:off x="3641195" y="3583116"/>
                <a:ext cx="210158" cy="366266"/>
                <a:chOff x="3641195" y="3583116"/>
                <a:chExt cx="210158" cy="366266"/>
              </a:xfrm>
            </p:grpSpPr>
            <p:grpSp>
              <p:nvGrpSpPr>
                <p:cNvPr id="409" name="Group 408"/>
                <p:cNvGrpSpPr/>
                <p:nvPr/>
              </p:nvGrpSpPr>
              <p:grpSpPr>
                <a:xfrm>
                  <a:off x="3641195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414" name="Rectangle 413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415" name="Rectangle 414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3771261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411" name="Rectangle 410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412" name="Rectangle 411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413" name="Rectangle 412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  <p:grpSp>
            <p:nvGrpSpPr>
              <p:cNvPr id="400" name="Group 399"/>
              <p:cNvGrpSpPr/>
              <p:nvPr/>
            </p:nvGrpSpPr>
            <p:grpSpPr>
              <a:xfrm>
                <a:off x="3901327" y="3583116"/>
                <a:ext cx="210158" cy="366266"/>
                <a:chOff x="3641195" y="3583116"/>
                <a:chExt cx="210158" cy="366266"/>
              </a:xfrm>
            </p:grpSpPr>
            <p:grpSp>
              <p:nvGrpSpPr>
                <p:cNvPr id="401" name="Group 400"/>
                <p:cNvGrpSpPr/>
                <p:nvPr/>
              </p:nvGrpSpPr>
              <p:grpSpPr>
                <a:xfrm>
                  <a:off x="3641195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407" name="Rectangle 406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408" name="Rectangle 407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3771261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405" name="Rectangle 404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</p:grpSp>
        <p:grpSp>
          <p:nvGrpSpPr>
            <p:cNvPr id="361" name="Group 360"/>
            <p:cNvGrpSpPr/>
            <p:nvPr/>
          </p:nvGrpSpPr>
          <p:grpSpPr>
            <a:xfrm>
              <a:off x="3609020" y="2718809"/>
              <a:ext cx="852060" cy="813550"/>
              <a:chOff x="3641195" y="3583116"/>
              <a:chExt cx="470290" cy="366266"/>
            </a:xfrm>
          </p:grpSpPr>
          <p:grpSp>
            <p:nvGrpSpPr>
              <p:cNvPr id="381" name="Group 380"/>
              <p:cNvGrpSpPr/>
              <p:nvPr/>
            </p:nvGrpSpPr>
            <p:grpSpPr>
              <a:xfrm>
                <a:off x="3641195" y="3583116"/>
                <a:ext cx="210158" cy="366266"/>
                <a:chOff x="3641195" y="3583116"/>
                <a:chExt cx="210158" cy="366266"/>
              </a:xfrm>
            </p:grpSpPr>
            <p:grpSp>
              <p:nvGrpSpPr>
                <p:cNvPr id="391" name="Group 390"/>
                <p:cNvGrpSpPr/>
                <p:nvPr/>
              </p:nvGrpSpPr>
              <p:grpSpPr>
                <a:xfrm>
                  <a:off x="3641195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96" name="Rectangle 395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98" name="Rectangle 397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  <p:grpSp>
              <p:nvGrpSpPr>
                <p:cNvPr id="392" name="Group 391"/>
                <p:cNvGrpSpPr/>
                <p:nvPr/>
              </p:nvGrpSpPr>
              <p:grpSpPr>
                <a:xfrm>
                  <a:off x="3771261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93" name="Rectangle 392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94" name="Rectangle 393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  <p:grpSp>
            <p:nvGrpSpPr>
              <p:cNvPr id="382" name="Group 381"/>
              <p:cNvGrpSpPr/>
              <p:nvPr/>
            </p:nvGrpSpPr>
            <p:grpSpPr>
              <a:xfrm>
                <a:off x="3901327" y="3583116"/>
                <a:ext cx="210158" cy="366266"/>
                <a:chOff x="3641195" y="3583116"/>
                <a:chExt cx="210158" cy="366266"/>
              </a:xfrm>
            </p:grpSpPr>
            <p:grpSp>
              <p:nvGrpSpPr>
                <p:cNvPr id="383" name="Group 382"/>
                <p:cNvGrpSpPr/>
                <p:nvPr/>
              </p:nvGrpSpPr>
              <p:grpSpPr>
                <a:xfrm>
                  <a:off x="3641195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88" name="Rectangle 387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90" name="Rectangle 389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  <p:grpSp>
              <p:nvGrpSpPr>
                <p:cNvPr id="384" name="Group 383"/>
                <p:cNvGrpSpPr/>
                <p:nvPr/>
              </p:nvGrpSpPr>
              <p:grpSpPr>
                <a:xfrm>
                  <a:off x="3771261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85" name="Rectangle 384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87" name="Rectangle 386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</p:grpSp>
        <p:grpSp>
          <p:nvGrpSpPr>
            <p:cNvPr id="303" name="Group 302"/>
            <p:cNvGrpSpPr/>
            <p:nvPr/>
          </p:nvGrpSpPr>
          <p:grpSpPr>
            <a:xfrm>
              <a:off x="4671709" y="1698540"/>
              <a:ext cx="852060" cy="813550"/>
              <a:chOff x="3641195" y="3583116"/>
              <a:chExt cx="470290" cy="366266"/>
            </a:xfrm>
          </p:grpSpPr>
          <p:grpSp>
            <p:nvGrpSpPr>
              <p:cNvPr id="342" name="Group 341"/>
              <p:cNvGrpSpPr/>
              <p:nvPr/>
            </p:nvGrpSpPr>
            <p:grpSpPr>
              <a:xfrm>
                <a:off x="3641195" y="3583116"/>
                <a:ext cx="210158" cy="366266"/>
                <a:chOff x="3641195" y="3583116"/>
                <a:chExt cx="210158" cy="366266"/>
              </a:xfrm>
            </p:grpSpPr>
            <p:grpSp>
              <p:nvGrpSpPr>
                <p:cNvPr id="352" name="Group 351"/>
                <p:cNvGrpSpPr/>
                <p:nvPr/>
              </p:nvGrpSpPr>
              <p:grpSpPr>
                <a:xfrm>
                  <a:off x="3641195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57" name="Rectangle 356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59" name="Rectangle 358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  <p:grpSp>
              <p:nvGrpSpPr>
                <p:cNvPr id="353" name="Group 352"/>
                <p:cNvGrpSpPr/>
                <p:nvPr/>
              </p:nvGrpSpPr>
              <p:grpSpPr>
                <a:xfrm>
                  <a:off x="3771261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54" name="Rectangle 353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55" name="Rectangle 354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56" name="Rectangle 355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  <p:grpSp>
            <p:nvGrpSpPr>
              <p:cNvPr id="343" name="Group 342"/>
              <p:cNvGrpSpPr/>
              <p:nvPr/>
            </p:nvGrpSpPr>
            <p:grpSpPr>
              <a:xfrm>
                <a:off x="3901327" y="3583116"/>
                <a:ext cx="210158" cy="366266"/>
                <a:chOff x="3641195" y="3583116"/>
                <a:chExt cx="210158" cy="366266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3641195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49" name="Rectangle 348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50" name="Rectangle 349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51" name="Rectangle 350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3771261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47" name="Rectangle 346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48" name="Rectangle 347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</p:grpSp>
        <p:grpSp>
          <p:nvGrpSpPr>
            <p:cNvPr id="304" name="Group 303"/>
            <p:cNvGrpSpPr/>
            <p:nvPr/>
          </p:nvGrpSpPr>
          <p:grpSpPr>
            <a:xfrm>
              <a:off x="4671709" y="2709695"/>
              <a:ext cx="852060" cy="813550"/>
              <a:chOff x="3641195" y="3583116"/>
              <a:chExt cx="470290" cy="366266"/>
            </a:xfrm>
          </p:grpSpPr>
          <p:grpSp>
            <p:nvGrpSpPr>
              <p:cNvPr id="324" name="Group 323"/>
              <p:cNvGrpSpPr/>
              <p:nvPr/>
            </p:nvGrpSpPr>
            <p:grpSpPr>
              <a:xfrm>
                <a:off x="3641195" y="3583116"/>
                <a:ext cx="210158" cy="366266"/>
                <a:chOff x="3641195" y="3583116"/>
                <a:chExt cx="210158" cy="366266"/>
              </a:xfrm>
            </p:grpSpPr>
            <p:grpSp>
              <p:nvGrpSpPr>
                <p:cNvPr id="334" name="Group 333"/>
                <p:cNvGrpSpPr/>
                <p:nvPr/>
              </p:nvGrpSpPr>
              <p:grpSpPr>
                <a:xfrm>
                  <a:off x="3641195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  <p:grpSp>
              <p:nvGrpSpPr>
                <p:cNvPr id="335" name="Group 334"/>
                <p:cNvGrpSpPr/>
                <p:nvPr/>
              </p:nvGrpSpPr>
              <p:grpSpPr>
                <a:xfrm>
                  <a:off x="3771261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  <p:grpSp>
            <p:nvGrpSpPr>
              <p:cNvPr id="325" name="Group 324"/>
              <p:cNvGrpSpPr/>
              <p:nvPr/>
            </p:nvGrpSpPr>
            <p:grpSpPr>
              <a:xfrm>
                <a:off x="3901327" y="3583116"/>
                <a:ext cx="210158" cy="366266"/>
                <a:chOff x="3641195" y="3583116"/>
                <a:chExt cx="210158" cy="366266"/>
              </a:xfrm>
            </p:grpSpPr>
            <p:grpSp>
              <p:nvGrpSpPr>
                <p:cNvPr id="326" name="Group 325"/>
                <p:cNvGrpSpPr/>
                <p:nvPr/>
              </p:nvGrpSpPr>
              <p:grpSpPr>
                <a:xfrm>
                  <a:off x="3641195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31" name="Rectangle 330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3771261" y="3583116"/>
                  <a:ext cx="80092" cy="366266"/>
                  <a:chOff x="3641195" y="3583116"/>
                  <a:chExt cx="80092" cy="366266"/>
                </a:xfrm>
              </p:grpSpPr>
              <p:sp>
                <p:nvSpPr>
                  <p:cNvPr id="328" name="Rectangle 327"/>
                  <p:cNvSpPr/>
                  <p:nvPr/>
                </p:nvSpPr>
                <p:spPr>
                  <a:xfrm>
                    <a:off x="3641196" y="3583116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>
                  <a:xfrm>
                    <a:off x="3641195" y="3724247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3641195" y="3865378"/>
                    <a:ext cx="80091" cy="840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0">
                        <a:schemeClr val="accent1">
                          <a:shade val="93000"/>
                          <a:satMod val="130000"/>
                        </a:schemeClr>
                      </a:gs>
                      <a:gs pos="0">
                        <a:schemeClr val="accent1">
                          <a:shade val="94000"/>
                          <a:satMod val="135000"/>
                        </a:schemeClr>
                      </a:gs>
                    </a:gsLst>
                  </a:gradFill>
                  <a:ln/>
                  <a:effectLst/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</p:grpSp>
      </p:grpSp>
      <p:sp>
        <p:nvSpPr>
          <p:cNvPr id="6" name="Rectangle 5"/>
          <p:cNvSpPr/>
          <p:nvPr/>
        </p:nvSpPr>
        <p:spPr>
          <a:xfrm>
            <a:off x="840040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984056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128072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272088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416104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560120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708348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852364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1996380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2140396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2284412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2428428" y="2453751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840040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/>
          <p:cNvSpPr/>
          <p:nvPr/>
        </p:nvSpPr>
        <p:spPr>
          <a:xfrm>
            <a:off x="984056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/>
          <p:cNvSpPr/>
          <p:nvPr/>
        </p:nvSpPr>
        <p:spPr>
          <a:xfrm>
            <a:off x="1128072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272088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1416104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/>
          <p:cNvSpPr/>
          <p:nvPr/>
        </p:nvSpPr>
        <p:spPr>
          <a:xfrm>
            <a:off x="1560120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1708348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1852364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1996380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/>
          <p:cNvSpPr/>
          <p:nvPr/>
        </p:nvSpPr>
        <p:spPr>
          <a:xfrm>
            <a:off x="2140396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/>
          <p:nvPr/>
        </p:nvSpPr>
        <p:spPr>
          <a:xfrm>
            <a:off x="2284412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2428428" y="2669775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/>
          <p:cNvSpPr/>
          <p:nvPr/>
        </p:nvSpPr>
        <p:spPr>
          <a:xfrm>
            <a:off x="840040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984056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128072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1272088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1416104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1560120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1708348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1852364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1996380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2140396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/>
          <p:cNvSpPr/>
          <p:nvPr/>
        </p:nvSpPr>
        <p:spPr>
          <a:xfrm>
            <a:off x="2284412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/>
          <p:cNvSpPr/>
          <p:nvPr/>
        </p:nvSpPr>
        <p:spPr>
          <a:xfrm>
            <a:off x="2428428" y="288579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tangle 84"/>
          <p:cNvSpPr/>
          <p:nvPr/>
        </p:nvSpPr>
        <p:spPr>
          <a:xfrm>
            <a:off x="840040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/>
          <p:cNvSpPr/>
          <p:nvPr/>
        </p:nvSpPr>
        <p:spPr>
          <a:xfrm>
            <a:off x="984056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tangle 86"/>
          <p:cNvSpPr/>
          <p:nvPr/>
        </p:nvSpPr>
        <p:spPr>
          <a:xfrm>
            <a:off x="1128072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1272088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1416104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1560120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1708348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/>
          <p:cNvSpPr/>
          <p:nvPr/>
        </p:nvSpPr>
        <p:spPr>
          <a:xfrm>
            <a:off x="1852364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tangle 79"/>
          <p:cNvSpPr/>
          <p:nvPr/>
        </p:nvSpPr>
        <p:spPr>
          <a:xfrm>
            <a:off x="1996380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/>
          <p:cNvSpPr/>
          <p:nvPr/>
        </p:nvSpPr>
        <p:spPr>
          <a:xfrm>
            <a:off x="2140396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/>
          <p:cNvSpPr/>
          <p:nvPr/>
        </p:nvSpPr>
        <p:spPr>
          <a:xfrm>
            <a:off x="2284412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/>
          <p:cNvSpPr/>
          <p:nvPr/>
        </p:nvSpPr>
        <p:spPr>
          <a:xfrm>
            <a:off x="2428428" y="3102969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tangle 101"/>
          <p:cNvSpPr/>
          <p:nvPr/>
        </p:nvSpPr>
        <p:spPr>
          <a:xfrm>
            <a:off x="840040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/>
          <p:cNvSpPr/>
          <p:nvPr/>
        </p:nvSpPr>
        <p:spPr>
          <a:xfrm>
            <a:off x="984056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1128072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tangle 105"/>
          <p:cNvSpPr/>
          <p:nvPr/>
        </p:nvSpPr>
        <p:spPr>
          <a:xfrm>
            <a:off x="1272088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tangle 106"/>
          <p:cNvSpPr/>
          <p:nvPr/>
        </p:nvSpPr>
        <p:spPr>
          <a:xfrm>
            <a:off x="1416104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tangle 107"/>
          <p:cNvSpPr/>
          <p:nvPr/>
        </p:nvSpPr>
        <p:spPr>
          <a:xfrm>
            <a:off x="1560120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/>
          <p:cNvSpPr/>
          <p:nvPr/>
        </p:nvSpPr>
        <p:spPr>
          <a:xfrm>
            <a:off x="1708348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1852364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/>
          <p:cNvSpPr/>
          <p:nvPr/>
        </p:nvSpPr>
        <p:spPr>
          <a:xfrm>
            <a:off x="1996380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2140396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2284412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2428428" y="3318993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tangle 118"/>
          <p:cNvSpPr/>
          <p:nvPr/>
        </p:nvSpPr>
        <p:spPr>
          <a:xfrm>
            <a:off x="840040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tangle 119"/>
          <p:cNvSpPr/>
          <p:nvPr/>
        </p:nvSpPr>
        <p:spPr>
          <a:xfrm>
            <a:off x="984056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tangle 120"/>
          <p:cNvSpPr/>
          <p:nvPr/>
        </p:nvSpPr>
        <p:spPr>
          <a:xfrm>
            <a:off x="1128072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tangle 122"/>
          <p:cNvSpPr/>
          <p:nvPr/>
        </p:nvSpPr>
        <p:spPr>
          <a:xfrm>
            <a:off x="1272088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tangle 123"/>
          <p:cNvSpPr/>
          <p:nvPr/>
        </p:nvSpPr>
        <p:spPr>
          <a:xfrm>
            <a:off x="1416104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tangle 124"/>
          <p:cNvSpPr/>
          <p:nvPr/>
        </p:nvSpPr>
        <p:spPr>
          <a:xfrm>
            <a:off x="1560120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1708348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1852364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tangle 113"/>
          <p:cNvSpPr/>
          <p:nvPr/>
        </p:nvSpPr>
        <p:spPr>
          <a:xfrm>
            <a:off x="1996380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tangle 115"/>
          <p:cNvSpPr/>
          <p:nvPr/>
        </p:nvSpPr>
        <p:spPr>
          <a:xfrm>
            <a:off x="2140396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2284412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tangle 117"/>
          <p:cNvSpPr/>
          <p:nvPr/>
        </p:nvSpPr>
        <p:spPr>
          <a:xfrm>
            <a:off x="2428428" y="3535017"/>
            <a:ext cx="72008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TextBox 418"/>
          <p:cNvSpPr txBox="1"/>
          <p:nvPr/>
        </p:nvSpPr>
        <p:spPr>
          <a:xfrm>
            <a:off x="3678538" y="1829000"/>
            <a:ext cx="216903" cy="30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de-DE" sz="1400" dirty="0"/>
          </a:p>
        </p:txBody>
      </p:sp>
      <p:sp>
        <p:nvSpPr>
          <p:cNvPr id="420" name="TextBox 419"/>
          <p:cNvSpPr txBox="1"/>
          <p:nvPr/>
        </p:nvSpPr>
        <p:spPr>
          <a:xfrm>
            <a:off x="3678538" y="2352507"/>
            <a:ext cx="216903" cy="30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de-DE" sz="1400" dirty="0"/>
          </a:p>
        </p:txBody>
      </p:sp>
      <p:sp>
        <p:nvSpPr>
          <p:cNvPr id="421" name="TextBox 420"/>
          <p:cNvSpPr txBox="1"/>
          <p:nvPr/>
        </p:nvSpPr>
        <p:spPr>
          <a:xfrm>
            <a:off x="3679403" y="2855010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de-DE" sz="1400" dirty="0"/>
          </a:p>
        </p:txBody>
      </p:sp>
      <p:sp>
        <p:nvSpPr>
          <p:cNvPr id="422" name="TextBox 421"/>
          <p:cNvSpPr txBox="1"/>
          <p:nvPr/>
        </p:nvSpPr>
        <p:spPr>
          <a:xfrm>
            <a:off x="3673553" y="3506913"/>
            <a:ext cx="216903" cy="30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de-DE" sz="1400" dirty="0"/>
          </a:p>
        </p:txBody>
      </p:sp>
      <p:sp>
        <p:nvSpPr>
          <p:cNvPr id="423" name="TextBox 422"/>
          <p:cNvSpPr txBox="1"/>
          <p:nvPr/>
        </p:nvSpPr>
        <p:spPr>
          <a:xfrm>
            <a:off x="3673553" y="4030420"/>
            <a:ext cx="216903" cy="30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de-DE" sz="1400" dirty="0"/>
          </a:p>
        </p:txBody>
      </p:sp>
      <p:sp>
        <p:nvSpPr>
          <p:cNvPr id="424" name="TextBox 423"/>
          <p:cNvSpPr txBox="1"/>
          <p:nvPr/>
        </p:nvSpPr>
        <p:spPr>
          <a:xfrm>
            <a:off x="3674417" y="4532923"/>
            <a:ext cx="216903" cy="30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de-DE" sz="1400" dirty="0"/>
          </a:p>
        </p:txBody>
      </p:sp>
      <p:sp>
        <p:nvSpPr>
          <p:cNvPr id="425" name="TextBox 424"/>
          <p:cNvSpPr txBox="1"/>
          <p:nvPr/>
        </p:nvSpPr>
        <p:spPr>
          <a:xfrm>
            <a:off x="3889577" y="1483785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de-DE" sz="1400" dirty="0"/>
          </a:p>
        </p:txBody>
      </p:sp>
      <p:sp>
        <p:nvSpPr>
          <p:cNvPr id="426" name="TextBox 425"/>
          <p:cNvSpPr txBox="1"/>
          <p:nvPr/>
        </p:nvSpPr>
        <p:spPr>
          <a:xfrm>
            <a:off x="4250469" y="1483785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de-DE" sz="1400" dirty="0"/>
          </a:p>
        </p:txBody>
      </p:sp>
      <p:sp>
        <p:nvSpPr>
          <p:cNvPr id="427" name="TextBox 426"/>
          <p:cNvSpPr txBox="1"/>
          <p:nvPr/>
        </p:nvSpPr>
        <p:spPr>
          <a:xfrm>
            <a:off x="4582906" y="1483785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de-DE" sz="1400" dirty="0"/>
          </a:p>
        </p:txBody>
      </p:sp>
      <p:sp>
        <p:nvSpPr>
          <p:cNvPr id="428" name="TextBox 427"/>
          <p:cNvSpPr txBox="1"/>
          <p:nvPr/>
        </p:nvSpPr>
        <p:spPr>
          <a:xfrm>
            <a:off x="4913617" y="1483785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de-DE" sz="1400" dirty="0"/>
          </a:p>
        </p:txBody>
      </p:sp>
      <p:sp>
        <p:nvSpPr>
          <p:cNvPr id="429" name="TextBox 428"/>
          <p:cNvSpPr txBox="1"/>
          <p:nvPr/>
        </p:nvSpPr>
        <p:spPr>
          <a:xfrm>
            <a:off x="5416150" y="1483785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de-DE" sz="1400" dirty="0"/>
          </a:p>
        </p:txBody>
      </p:sp>
      <p:sp>
        <p:nvSpPr>
          <p:cNvPr id="430" name="TextBox 429"/>
          <p:cNvSpPr txBox="1"/>
          <p:nvPr/>
        </p:nvSpPr>
        <p:spPr>
          <a:xfrm>
            <a:off x="5777042" y="1483785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de-DE" sz="1400" dirty="0"/>
          </a:p>
        </p:txBody>
      </p:sp>
      <p:sp>
        <p:nvSpPr>
          <p:cNvPr id="431" name="TextBox 430"/>
          <p:cNvSpPr txBox="1"/>
          <p:nvPr/>
        </p:nvSpPr>
        <p:spPr>
          <a:xfrm>
            <a:off x="6109479" y="1483785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de-DE" sz="1400" dirty="0"/>
          </a:p>
        </p:txBody>
      </p:sp>
      <p:sp>
        <p:nvSpPr>
          <p:cNvPr id="432" name="TextBox 431"/>
          <p:cNvSpPr txBox="1"/>
          <p:nvPr/>
        </p:nvSpPr>
        <p:spPr>
          <a:xfrm>
            <a:off x="6440190" y="1483785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de-DE" sz="1400" dirty="0"/>
          </a:p>
        </p:txBody>
      </p:sp>
      <p:cxnSp>
        <p:nvCxnSpPr>
          <p:cNvPr id="439" name="Straight Arrow Connector 438"/>
          <p:cNvCxnSpPr/>
          <p:nvPr/>
        </p:nvCxnSpPr>
        <p:spPr>
          <a:xfrm>
            <a:off x="785111" y="2322343"/>
            <a:ext cx="199048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/>
          <p:nvPr/>
        </p:nvCxnSpPr>
        <p:spPr>
          <a:xfrm>
            <a:off x="785111" y="2322343"/>
            <a:ext cx="0" cy="14853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25226" y="2347150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de-DE" sz="1400" dirty="0"/>
          </a:p>
        </p:txBody>
      </p:sp>
      <p:sp>
        <p:nvSpPr>
          <p:cNvPr id="454" name="TextBox 453"/>
          <p:cNvSpPr txBox="1"/>
          <p:nvPr/>
        </p:nvSpPr>
        <p:spPr>
          <a:xfrm>
            <a:off x="731588" y="1999618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de-DE" sz="1400" dirty="0"/>
          </a:p>
        </p:txBody>
      </p:sp>
      <p:sp>
        <p:nvSpPr>
          <p:cNvPr id="455" name="TextBox 454"/>
          <p:cNvSpPr txBox="1"/>
          <p:nvPr/>
        </p:nvSpPr>
        <p:spPr>
          <a:xfrm>
            <a:off x="882242" y="1991607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de-DE" sz="14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19713" y="2561763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de-DE" sz="1400" dirty="0"/>
          </a:p>
        </p:txBody>
      </p:sp>
      <p:sp>
        <p:nvSpPr>
          <p:cNvPr id="457" name="TextBox 456"/>
          <p:cNvSpPr txBox="1"/>
          <p:nvPr/>
        </p:nvSpPr>
        <p:spPr>
          <a:xfrm>
            <a:off x="3733651" y="91556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Device Blocks &amp; Threads</a:t>
            </a:r>
            <a:endParaRPr lang="en-US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292928" y="163635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Iteration </a:t>
            </a:r>
            <a:r>
              <a:rPr lang="en-US" sz="1600" i="1" dirty="0"/>
              <a:t>Space </a:t>
            </a:r>
            <a:endParaRPr lang="en-US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9" name="Isosceles Triangle 458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Oval 459"/>
          <p:cNvSpPr/>
          <p:nvPr/>
        </p:nvSpPr>
        <p:spPr>
          <a:xfrm>
            <a:off x="6390415" y="559936"/>
            <a:ext cx="162277" cy="1975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460"/>
              <p:cNvSpPr txBox="1"/>
              <p:nvPr/>
            </p:nvSpPr>
            <p:spPr>
              <a:xfrm>
                <a:off x="19836" y="3938065"/>
                <a:ext cx="3232231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𝐵𝐼𝐷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{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de-DE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 % 2,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% 2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461" name="TextBox 4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" y="3938065"/>
                <a:ext cx="3232231" cy="465897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" name="TextBox 461"/>
          <p:cNvSpPr txBox="1"/>
          <p:nvPr/>
        </p:nvSpPr>
        <p:spPr>
          <a:xfrm>
            <a:off x="3401878" y="2354413"/>
            <a:ext cx="216903" cy="30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de-DE" sz="1400" dirty="0"/>
          </a:p>
        </p:txBody>
      </p:sp>
      <p:sp>
        <p:nvSpPr>
          <p:cNvPr id="463" name="TextBox 462"/>
          <p:cNvSpPr txBox="1"/>
          <p:nvPr/>
        </p:nvSpPr>
        <p:spPr>
          <a:xfrm>
            <a:off x="3402230" y="4030420"/>
            <a:ext cx="216903" cy="30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de-DE" sz="1400" dirty="0"/>
          </a:p>
        </p:txBody>
      </p:sp>
      <p:sp>
        <p:nvSpPr>
          <p:cNvPr id="464" name="TextBox 463"/>
          <p:cNvSpPr txBox="1"/>
          <p:nvPr/>
        </p:nvSpPr>
        <p:spPr>
          <a:xfrm>
            <a:off x="5907820" y="1226693"/>
            <a:ext cx="216903" cy="30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de-DE" sz="1400" dirty="0"/>
          </a:p>
        </p:txBody>
      </p:sp>
      <p:sp>
        <p:nvSpPr>
          <p:cNvPr id="465" name="TextBox 464"/>
          <p:cNvSpPr txBox="1"/>
          <p:nvPr/>
        </p:nvSpPr>
        <p:spPr>
          <a:xfrm>
            <a:off x="4366523" y="1228743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de-DE" sz="1400" dirty="0"/>
          </a:p>
        </p:txBody>
      </p:sp>
      <p:sp>
        <p:nvSpPr>
          <p:cNvPr id="470" name="TextBox 469"/>
          <p:cNvSpPr txBox="1"/>
          <p:nvPr/>
        </p:nvSpPr>
        <p:spPr>
          <a:xfrm>
            <a:off x="2558697" y="1953594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</a:t>
            </a:r>
            <a:endParaRPr lang="de-DE" sz="1400" dirty="0"/>
          </a:p>
        </p:txBody>
      </p:sp>
      <p:sp>
        <p:nvSpPr>
          <p:cNvPr id="471" name="TextBox 470"/>
          <p:cNvSpPr txBox="1"/>
          <p:nvPr/>
        </p:nvSpPr>
        <p:spPr>
          <a:xfrm>
            <a:off x="533513" y="3411703"/>
            <a:ext cx="21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TextBox 471"/>
              <p:cNvSpPr txBox="1"/>
              <p:nvPr/>
            </p:nvSpPr>
            <p:spPr>
              <a:xfrm>
                <a:off x="-21828" y="4623978"/>
                <a:ext cx="27294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𝑇𝐼𝐷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{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% 4,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% 3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472" name="TextBox 4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828" y="4623978"/>
                <a:ext cx="2729401" cy="246221"/>
              </a:xfrm>
              <a:prstGeom prst="rect">
                <a:avLst/>
              </a:prstGeom>
              <a:blipFill>
                <a:blip r:embed="rId3"/>
                <a:stretch>
                  <a:fillRect l="-893" r="-200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/>
          <p:cNvSpPr txBox="1"/>
          <p:nvPr/>
        </p:nvSpPr>
        <p:spPr>
          <a:xfrm>
            <a:off x="5663035" y="5278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Automatic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60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5 0.00278 L 0.46157 -0.115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46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1512 L 0.48796 -0.116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98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8 0.00216 L 0.51921 -0.116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55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1 -0.01605 L 0.5456 -0.1182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98" y="-51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-4.32099E-6 L 0.59815 -0.1182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07" y="-592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3 -0.01049 L 0.6243 -0.119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81" y="-54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4 -0.00987 L 0.65208 -0.118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55" y="-54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018 L 0.68102 -0.1188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9 -0.00833 L 0.29305 -0.08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8" y="-388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01358 L 0.31945 -0.0870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-367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 -0.0108 L 0.3507 -0.085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0" y="-376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5 -0.01574 L 0.37708 -0.085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10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494 L 0.46227 -0.0577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2" y="-26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679 L 0.4875 -0.0577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98" y="-25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8 3.7037E-7 L 0.51921 -0.057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55" y="-2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-0.00154 L 0.5456 -0.0543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9" y="-265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5 -0.00154 L 0.59815 -0.058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287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62 L 0.62384 -0.0577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04" y="-287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3 -0.00154 L 0.65439 -0.0586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55" y="-287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864 L 0.6831 -0.0595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68" y="-256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-0.0142 L 0.29375 -0.029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6" y="-77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2253 L 0.31921 -0.0296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9" y="-3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-0.0108 L 0.3507 -0.029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9" y="-95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 -0.01698 L 0.37708 -0.0296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3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0154 L 0.46157 0.0046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54" y="30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5 -0.00864 L 0.48796 0.0037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66" y="61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8 0.00525 L 0.51551 -0.0015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55" y="-34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6 -0.00864 L 0.5456 -0.0024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12" y="30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44 0.00525 L 0.59815 -0.0015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74" y="-34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0525 L 0.6243 -0.0015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86" y="-34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0525 L 0.65532 -0.0015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29" y="-34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0525 L 0.6831 -0.0015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68" y="-34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4.93827E-6 L 0.29305 0.0311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8" y="154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5 -4.93827E-6 L 0.31921 0.0311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154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2 -0.01574 L 0.34653 0.0296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4" y="225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6 -0.00864 L 0.37708 0.0268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6" y="175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574 L 0.46227 0.078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2" y="472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9 -0.01574 L 0.4875 0.078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66" y="472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8 0.00525 L 0.51921 0.07839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55" y="3642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0.00494 L 0.5456 0.082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70" y="385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0.00525 L 0.60024 0.0783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364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1 1.11111E-6 L 0.62963 0.0771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86" y="385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7 1.11111E-6 L 0.65532 0.0771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80" y="385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1 0.00525 L 0.68542 0.0783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64" y="3642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-0.02284 L 0.29375 0.1046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6" y="6358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5 -0.02284 L 0.31921 0.1046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6358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-0.00185 L 0.3507 0.1080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9" y="549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6 -0.01049 L 0.37708 0.1101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6" y="601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19753E-6 L 0.46227 0.130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2" y="654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9 0.01204 L 0.4875 0.1382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66" y="629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8 0.01081 L 0.51921 0.1382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55" y="635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6 0.01914 L 0.5456 0.1382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12" y="595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44 0.01914 L 0.59815 0.1382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74" y="595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1 0.00525 L 0.62963 0.1361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86" y="654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2 0.01513 L 0.65532 0.1382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6142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1513 L 0.6831 0.13828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68" y="614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-4.19753E-6 L 0.29375 0.16574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6" y="827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5 0.01574 L 0.31921 0.1660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750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99 0.01574 L 0.3507 0.16605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4" y="750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6 -4.19753E-6 L 0.37708 0.16574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6" y="8272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5 0.00556 L 0.45903 0.19414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54" y="941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5 0.00123 L 0.48796 0.1941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66" y="963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8 0.0108 L 0.51551 0.1941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55" y="9167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8 -0.00895 L 0.54352 0.1932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12" y="10093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0.00556 L 0.60024 0.19414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9414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1 4.93827E-7 L 0.62963 0.1929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86" y="963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2 4.93827E-7 L 0.65532 0.192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963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0556 L 0.6831 0.19414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68" y="9414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49 -0.00895 L 0.29004 0.221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8" y="11512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49 -0.00895 L 0.31806 0.221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11512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 -0.00895 L 0.3463 0.221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9" y="1151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1 -0.00895 L 0.37454 0.221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6" y="1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102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95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8" grpId="0" animBg="1"/>
      <p:bldP spid="461" grpId="0"/>
      <p:bldP spid="4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222543"/>
            <a:ext cx="6372225" cy="325562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of a Heterogeneous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743390"/>
            <a:ext cx="608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Polyhedral </a:t>
            </a:r>
            <a:r>
              <a:rPr lang="de-DE" sz="800" dirty="0" smtClean="0"/>
              <a:t>Parallel </a:t>
            </a:r>
            <a:r>
              <a:rPr lang="de-DE" sz="800" dirty="0"/>
              <a:t>C</a:t>
            </a:r>
            <a:r>
              <a:rPr lang="de-DE" sz="800" dirty="0" smtClean="0"/>
              <a:t>ode </a:t>
            </a:r>
            <a:r>
              <a:rPr lang="de-DE" sz="800" dirty="0"/>
              <a:t>G</a:t>
            </a:r>
            <a:r>
              <a:rPr lang="de-DE" sz="800" dirty="0" smtClean="0"/>
              <a:t>eneration </a:t>
            </a:r>
            <a:r>
              <a:rPr lang="de-DE" sz="800" dirty="0"/>
              <a:t>for </a:t>
            </a:r>
            <a:r>
              <a:rPr lang="de-DE" sz="800" dirty="0" smtClean="0"/>
              <a:t>CUDA</a:t>
            </a:r>
          </a:p>
          <a:p>
            <a:r>
              <a:rPr lang="de-DE" sz="800" dirty="0" smtClean="0"/>
              <a:t>Verdoolaege</a:t>
            </a:r>
            <a:r>
              <a:rPr lang="de-DE" sz="800" dirty="0"/>
              <a:t>, Sven </a:t>
            </a:r>
            <a:r>
              <a:rPr lang="de-DE" sz="800" dirty="0" smtClean="0"/>
              <a:t>et. al, ACM </a:t>
            </a:r>
            <a:r>
              <a:rPr lang="de-DE" sz="800" dirty="0"/>
              <a:t>Transactions on Architecture and Code </a:t>
            </a:r>
            <a:r>
              <a:rPr lang="de-DE" sz="800" dirty="0" smtClean="0"/>
              <a:t>Optimization, 2013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4593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220612"/>
            <a:ext cx="6372225" cy="325948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Host-device Date </a:t>
            </a:r>
            <a:r>
              <a:rPr lang="en-US" dirty="0"/>
              <a:t>T</a:t>
            </a:r>
            <a:r>
              <a:rPr lang="en-US" dirty="0" smtClean="0"/>
              <a:t>ransfers</a:t>
            </a:r>
            <a:endParaRPr lang="de-DE" dirty="0"/>
          </a:p>
        </p:txBody>
      </p:sp>
      <p:sp>
        <p:nvSpPr>
          <p:cNvPr id="7" name="Isosceles Triangle 6"/>
          <p:cNvSpPr/>
          <p:nvPr/>
        </p:nvSpPr>
        <p:spPr>
          <a:xfrm>
            <a:off x="6300108" y="677757"/>
            <a:ext cx="330568" cy="325912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6390415" y="559936"/>
            <a:ext cx="162277" cy="1975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5663035" y="5278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Automatic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743390"/>
            <a:ext cx="608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Polyhedral </a:t>
            </a:r>
            <a:r>
              <a:rPr lang="de-DE" sz="800" dirty="0" smtClean="0"/>
              <a:t>Parallel </a:t>
            </a:r>
            <a:r>
              <a:rPr lang="de-DE" sz="800" dirty="0"/>
              <a:t>C</a:t>
            </a:r>
            <a:r>
              <a:rPr lang="de-DE" sz="800" dirty="0" smtClean="0"/>
              <a:t>ode </a:t>
            </a:r>
            <a:r>
              <a:rPr lang="de-DE" sz="800" dirty="0"/>
              <a:t>G</a:t>
            </a:r>
            <a:r>
              <a:rPr lang="de-DE" sz="800" dirty="0" smtClean="0"/>
              <a:t>eneration </a:t>
            </a:r>
            <a:r>
              <a:rPr lang="de-DE" sz="800" dirty="0"/>
              <a:t>for </a:t>
            </a:r>
            <a:r>
              <a:rPr lang="de-DE" sz="800" dirty="0" smtClean="0"/>
              <a:t>CUDA</a:t>
            </a:r>
          </a:p>
          <a:p>
            <a:r>
              <a:rPr lang="de-DE" sz="800" dirty="0" smtClean="0"/>
              <a:t>Verdoolaege</a:t>
            </a:r>
            <a:r>
              <a:rPr lang="de-DE" sz="800" dirty="0"/>
              <a:t>, Sven </a:t>
            </a:r>
            <a:r>
              <a:rPr lang="de-DE" sz="800" dirty="0" smtClean="0"/>
              <a:t>et. al, ACM </a:t>
            </a:r>
            <a:r>
              <a:rPr lang="de-DE" sz="800" dirty="0"/>
              <a:t>Transactions on Architecture and Code </a:t>
            </a:r>
            <a:r>
              <a:rPr lang="de-DE" sz="800" dirty="0" smtClean="0"/>
              <a:t>Optimization, 2013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224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2">
  <a:themeElements>
    <a:clrScheme name="ETH Zuerich - ETH 2">
      <a:dk1>
        <a:sysClr val="windowText" lastClr="000000"/>
      </a:dk1>
      <a:lt1>
        <a:sysClr val="window" lastClr="FFFFFF"/>
      </a:lt1>
      <a:dk2>
        <a:srgbClr val="1269B0"/>
      </a:dk2>
      <a:lt2>
        <a:srgbClr val="485A2C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</TotalTime>
  <Words>1856</Words>
  <Application>Microsoft Office PowerPoint</Application>
  <PresentationFormat>Custom</PresentationFormat>
  <Paragraphs>496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Gadugi</vt:lpstr>
      <vt:lpstr>Myanmar Text</vt:lpstr>
      <vt:lpstr>Segoe UI Symbol</vt:lpstr>
      <vt:lpstr>Times New Roman</vt:lpstr>
      <vt:lpstr>Wingdings</vt:lpstr>
      <vt:lpstr>eth_praesentation_4zu3_ETH2</vt:lpstr>
      <vt:lpstr>PowerPoint Presentation</vt:lpstr>
      <vt:lpstr>PowerPoint Presentation</vt:lpstr>
      <vt:lpstr>Design Goals</vt:lpstr>
      <vt:lpstr>Polly-ACC: Architecture</vt:lpstr>
      <vt:lpstr>How to get Polly-ACC</vt:lpstr>
      <vt:lpstr>Polyhedral Loop Modeling</vt:lpstr>
      <vt:lpstr>Mapping Computation to Device [-mllvm -polly-target=gpu]</vt:lpstr>
      <vt:lpstr>Memory Hierarchy of a Heterogeneous System</vt:lpstr>
      <vt:lpstr>Host-device Date Transfers</vt:lpstr>
      <vt:lpstr>Host-device Date Transfers [-lGPURuntime -lld]</vt:lpstr>
      <vt:lpstr>Mapping to Fast Memory [-mllvm -polly-acc-use-shared]</vt:lpstr>
      <vt:lpstr>PowerPoint Presentation</vt:lpstr>
      <vt:lpstr>PowerPoint Presentation</vt:lpstr>
      <vt:lpstr>PowerPoint Presentation</vt:lpstr>
      <vt:lpstr>PowerPoint Presentation</vt:lpstr>
      <vt:lpstr>Accessed Data (for a 2x2 thread block) [-delinearize]</vt:lpstr>
      <vt:lpstr>PowerPoint Presentation</vt:lpstr>
      <vt:lpstr>Accessed Data (for a 2x2 thread block)</vt:lpstr>
      <vt:lpstr>Access Coalescing</vt:lpstr>
      <vt:lpstr>Access Coalescing (no permute)</vt:lpstr>
      <vt:lpstr>Access Coalescing (permuted)</vt:lpstr>
      <vt:lpstr>Profitability Heuristic [-mllvm -polly-process-unprofitable=false]</vt:lpstr>
      <vt:lpstr>Kernels to Programs – Data Transfers</vt:lpstr>
      <vt:lpstr>Data Transfer – Per Kernel</vt:lpstr>
      <vt:lpstr>Data Transfer – Inter Kernel Caching [POLLY_CACHE_ALLOCATIONS=1]</vt:lpstr>
      <vt:lpstr>Evaluation</vt:lpstr>
      <vt:lpstr>LLVM Nightly Test Suite</vt:lpstr>
      <vt:lpstr>Polybench 3.2 Computional Kernels</vt:lpstr>
      <vt:lpstr>Lattice Boltzmann (SPEC 2006)</vt:lpstr>
      <vt:lpstr>Cactus ADM (SPEC 2006) - Performance</vt:lpstr>
      <vt:lpstr>Cactus ADM (SPEC 2006) - Data Transfer</vt:lpstr>
      <vt:lpstr>Polly-ACC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office_machine</dc:creator>
  <cp:lastModifiedBy>Tobias Grosser</cp:lastModifiedBy>
  <cp:revision>1453</cp:revision>
  <dcterms:created xsi:type="dcterms:W3CDTF">2013-07-08T20:33:37Z</dcterms:created>
  <dcterms:modified xsi:type="dcterms:W3CDTF">2017-02-04T11:00:44Z</dcterms:modified>
</cp:coreProperties>
</file>