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8"/>
  </p:notesMasterIdLst>
  <p:sldIdLst>
    <p:sldId id="256" r:id="rId2"/>
    <p:sldId id="258" r:id="rId3"/>
    <p:sldId id="312" r:id="rId4"/>
    <p:sldId id="262" r:id="rId5"/>
    <p:sldId id="316" r:id="rId6"/>
    <p:sldId id="315" r:id="rId7"/>
    <p:sldId id="314" r:id="rId8"/>
    <p:sldId id="257" r:id="rId9"/>
    <p:sldId id="359" r:id="rId10"/>
    <p:sldId id="317" r:id="rId11"/>
    <p:sldId id="268" r:id="rId12"/>
    <p:sldId id="318" r:id="rId13"/>
    <p:sldId id="354" r:id="rId14"/>
    <p:sldId id="324" r:id="rId15"/>
    <p:sldId id="345" r:id="rId16"/>
    <p:sldId id="319" r:id="rId17"/>
    <p:sldId id="326" r:id="rId18"/>
    <p:sldId id="355" r:id="rId19"/>
    <p:sldId id="327" r:id="rId20"/>
    <p:sldId id="342" r:id="rId21"/>
    <p:sldId id="329" r:id="rId22"/>
    <p:sldId id="328" r:id="rId23"/>
    <p:sldId id="330" r:id="rId24"/>
    <p:sldId id="331" r:id="rId25"/>
    <p:sldId id="332" r:id="rId26"/>
    <p:sldId id="333" r:id="rId27"/>
    <p:sldId id="334" r:id="rId28"/>
    <p:sldId id="335" r:id="rId29"/>
    <p:sldId id="285" r:id="rId30"/>
    <p:sldId id="286" r:id="rId31"/>
    <p:sldId id="287" r:id="rId32"/>
    <p:sldId id="356" r:id="rId33"/>
    <p:sldId id="340" r:id="rId34"/>
    <p:sldId id="357" r:id="rId35"/>
    <p:sldId id="338" r:id="rId36"/>
    <p:sldId id="339" r:id="rId37"/>
    <p:sldId id="295" r:id="rId38"/>
    <p:sldId id="294" r:id="rId39"/>
    <p:sldId id="296" r:id="rId40"/>
    <p:sldId id="341" r:id="rId41"/>
    <p:sldId id="297" r:id="rId42"/>
    <p:sldId id="298" r:id="rId43"/>
    <p:sldId id="299" r:id="rId44"/>
    <p:sldId id="302" r:id="rId45"/>
    <p:sldId id="304" r:id="rId46"/>
    <p:sldId id="303" r:id="rId47"/>
    <p:sldId id="305" r:id="rId48"/>
    <p:sldId id="306" r:id="rId49"/>
    <p:sldId id="307" r:id="rId50"/>
    <p:sldId id="311" r:id="rId51"/>
    <p:sldId id="259" r:id="rId52"/>
    <p:sldId id="348" r:id="rId53"/>
    <p:sldId id="325" r:id="rId54"/>
    <p:sldId id="346" r:id="rId55"/>
    <p:sldId id="347" r:id="rId56"/>
    <p:sldId id="343" r:id="rId57"/>
    <p:sldId id="361" r:id="rId58"/>
    <p:sldId id="344" r:id="rId59"/>
    <p:sldId id="349" r:id="rId60"/>
    <p:sldId id="350" r:id="rId61"/>
    <p:sldId id="284" r:id="rId62"/>
    <p:sldId id="360" r:id="rId63"/>
    <p:sldId id="351" r:id="rId64"/>
    <p:sldId id="358" r:id="rId65"/>
    <p:sldId id="352" r:id="rId66"/>
    <p:sldId id="35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8534" autoAdjust="0"/>
    <p:restoredTop sz="86460" autoAdjust="0"/>
  </p:normalViewPr>
  <p:slideViewPr>
    <p:cSldViewPr>
      <p:cViewPr>
        <p:scale>
          <a:sx n="75" d="100"/>
          <a:sy n="75" d="100"/>
        </p:scale>
        <p:origin x="-36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61" d="100"/>
          <a:sy n="61" d="100"/>
        </p:scale>
        <p:origin x="-208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eames\Desktop\unlabeled-performance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Zing </a:t>
            </a:r>
            <a:r>
              <a:rPr lang="en-US" dirty="0" smtClean="0"/>
              <a:t>17.08 </a:t>
            </a:r>
            <a:r>
              <a:rPr lang="en-US" dirty="0"/>
              <a:t>vs Oracle 8u121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0.618911782</c:v>
                </c:pt>
              </c:strCache>
            </c:strRef>
          </c:tx>
          <c:invertIfNegative val="0"/>
          <c:val>
            <c:numRef>
              <c:f>Sheet1!$A$2:$A$90</c:f>
              <c:numCache>
                <c:formatCode>General</c:formatCode>
                <c:ptCount val="89"/>
                <c:pt idx="0">
                  <c:v>0.71291866028708128</c:v>
                </c:pt>
                <c:pt idx="1">
                  <c:v>0.71529025422607961</c:v>
                </c:pt>
                <c:pt idx="2">
                  <c:v>0.71980805103086343</c:v>
                </c:pt>
                <c:pt idx="3">
                  <c:v>0.72199999999999998</c:v>
                </c:pt>
                <c:pt idx="4">
                  <c:v>0.76322300614394678</c:v>
                </c:pt>
                <c:pt idx="5">
                  <c:v>0.78273763672777696</c:v>
                </c:pt>
                <c:pt idx="6">
                  <c:v>0.79544381491973559</c:v>
                </c:pt>
                <c:pt idx="7">
                  <c:v>0.79681448731566751</c:v>
                </c:pt>
                <c:pt idx="8">
                  <c:v>0.80962071354347076</c:v>
                </c:pt>
                <c:pt idx="9">
                  <c:v>0.81335547867464075</c:v>
                </c:pt>
                <c:pt idx="10">
                  <c:v>0.81459696296740891</c:v>
                </c:pt>
                <c:pt idx="11">
                  <c:v>0.82116913636942013</c:v>
                </c:pt>
                <c:pt idx="12">
                  <c:v>0.82928527901105598</c:v>
                </c:pt>
                <c:pt idx="13">
                  <c:v>0.88803481443474064</c:v>
                </c:pt>
                <c:pt idx="14">
                  <c:v>0.8885784893091222</c:v>
                </c:pt>
                <c:pt idx="15">
                  <c:v>0.89368315567535794</c:v>
                </c:pt>
                <c:pt idx="16">
                  <c:v>0.89732319467265642</c:v>
                </c:pt>
                <c:pt idx="17">
                  <c:v>0.9058223553647764</c:v>
                </c:pt>
                <c:pt idx="18">
                  <c:v>0.90909090909090906</c:v>
                </c:pt>
                <c:pt idx="19">
                  <c:v>0.9115701730542719</c:v>
                </c:pt>
                <c:pt idx="20">
                  <c:v>0.91398256915498299</c:v>
                </c:pt>
                <c:pt idx="21">
                  <c:v>0.91787272006344167</c:v>
                </c:pt>
                <c:pt idx="22">
                  <c:v>0.9277443260768875</c:v>
                </c:pt>
                <c:pt idx="23">
                  <c:v>0.93286976132305954</c:v>
                </c:pt>
                <c:pt idx="24">
                  <c:v>0.93426148853763213</c:v>
                </c:pt>
                <c:pt idx="25">
                  <c:v>0.94653423119698321</c:v>
                </c:pt>
                <c:pt idx="26">
                  <c:v>0.94712405185200055</c:v>
                </c:pt>
                <c:pt idx="27">
                  <c:v>0.94769261538590888</c:v>
                </c:pt>
                <c:pt idx="28">
                  <c:v>0.95218103468775095</c:v>
                </c:pt>
                <c:pt idx="29">
                  <c:v>0.96163553678892189</c:v>
                </c:pt>
                <c:pt idx="30">
                  <c:v>0.96568762009332965</c:v>
                </c:pt>
                <c:pt idx="31">
                  <c:v>0.97015126228464543</c:v>
                </c:pt>
                <c:pt idx="32">
                  <c:v>0.97595300886845404</c:v>
                </c:pt>
                <c:pt idx="33">
                  <c:v>0.9797104451552876</c:v>
                </c:pt>
                <c:pt idx="34">
                  <c:v>0.98593466424682397</c:v>
                </c:pt>
                <c:pt idx="35">
                  <c:v>0.98797468636963337</c:v>
                </c:pt>
                <c:pt idx="36">
                  <c:v>0.99070247933884292</c:v>
                </c:pt>
                <c:pt idx="37">
                  <c:v>0.99835138954309943</c:v>
                </c:pt>
                <c:pt idx="38">
                  <c:v>1.0038329221374651</c:v>
                </c:pt>
                <c:pt idx="39">
                  <c:v>1.0121480544391244</c:v>
                </c:pt>
                <c:pt idx="40">
                  <c:v>1.0279723762167965</c:v>
                </c:pt>
                <c:pt idx="41">
                  <c:v>1.0315754981536962</c:v>
                </c:pt>
                <c:pt idx="42">
                  <c:v>1.0339100346020762</c:v>
                </c:pt>
                <c:pt idx="43">
                  <c:v>1.0423035904728049</c:v>
                </c:pt>
                <c:pt idx="44">
                  <c:v>1.0550727837962535</c:v>
                </c:pt>
                <c:pt idx="45">
                  <c:v>1.057214456635831</c:v>
                </c:pt>
                <c:pt idx="46">
                  <c:v>1.0696645838388479</c:v>
                </c:pt>
                <c:pt idx="47">
                  <c:v>1.0760275234827905</c:v>
                </c:pt>
                <c:pt idx="48">
                  <c:v>1.0801658146851956</c:v>
                </c:pt>
                <c:pt idx="49">
                  <c:v>1.0809156819457195</c:v>
                </c:pt>
                <c:pt idx="50">
                  <c:v>1.0866584480843013</c:v>
                </c:pt>
                <c:pt idx="51">
                  <c:v>1.0899005909858621</c:v>
                </c:pt>
                <c:pt idx="52">
                  <c:v>1.0907054764491717</c:v>
                </c:pt>
                <c:pt idx="53">
                  <c:v>1.0970560499424316</c:v>
                </c:pt>
                <c:pt idx="54">
                  <c:v>1.1077779112710218</c:v>
                </c:pt>
                <c:pt idx="55">
                  <c:v>1.1142762773098009</c:v>
                </c:pt>
                <c:pt idx="56">
                  <c:v>1.1181542182651214</c:v>
                </c:pt>
                <c:pt idx="57">
                  <c:v>1.1216124138056345</c:v>
                </c:pt>
                <c:pt idx="58">
                  <c:v>1.1261568076961019</c:v>
                </c:pt>
                <c:pt idx="59">
                  <c:v>1.1398365601951483</c:v>
                </c:pt>
                <c:pt idx="60">
                  <c:v>1.1412825651302605</c:v>
                </c:pt>
                <c:pt idx="61">
                  <c:v>1.14773980154355</c:v>
                </c:pt>
                <c:pt idx="62">
                  <c:v>1.1549377224199289</c:v>
                </c:pt>
                <c:pt idx="63">
                  <c:v>1.169768156889468</c:v>
                </c:pt>
                <c:pt idx="64">
                  <c:v>1.1871393087338158</c:v>
                </c:pt>
                <c:pt idx="65">
                  <c:v>1.2193370048975041</c:v>
                </c:pt>
                <c:pt idx="66">
                  <c:v>1.2319067796108794</c:v>
                </c:pt>
                <c:pt idx="67">
                  <c:v>1.247199515591886</c:v>
                </c:pt>
                <c:pt idx="68">
                  <c:v>1.2490637872774237</c:v>
                </c:pt>
                <c:pt idx="69">
                  <c:v>1.3239744551095882</c:v>
                </c:pt>
                <c:pt idx="70">
                  <c:v>1.3262478713459049</c:v>
                </c:pt>
                <c:pt idx="71">
                  <c:v>1.3297374790691741</c:v>
                </c:pt>
                <c:pt idx="72">
                  <c:v>1.3312614486868148</c:v>
                </c:pt>
                <c:pt idx="73">
                  <c:v>1.3416426783300197</c:v>
                </c:pt>
                <c:pt idx="74">
                  <c:v>1.3467673153106987</c:v>
                </c:pt>
                <c:pt idx="75">
                  <c:v>1.3542412839602953</c:v>
                </c:pt>
                <c:pt idx="76">
                  <c:v>1.3662171595831756</c:v>
                </c:pt>
                <c:pt idx="77">
                  <c:v>1.3781577287185036</c:v>
                </c:pt>
                <c:pt idx="78">
                  <c:v>1.3921735493529532</c:v>
                </c:pt>
                <c:pt idx="79">
                  <c:v>1.3930131004366813</c:v>
                </c:pt>
                <c:pt idx="80">
                  <c:v>1.4465942887710279</c:v>
                </c:pt>
                <c:pt idx="81">
                  <c:v>1.4625709146257093</c:v>
                </c:pt>
                <c:pt idx="82">
                  <c:v>1.4667259035989959</c:v>
                </c:pt>
                <c:pt idx="83">
                  <c:v>1.4875412532859615</c:v>
                </c:pt>
                <c:pt idx="84">
                  <c:v>1.5137516797224311</c:v>
                </c:pt>
                <c:pt idx="85">
                  <c:v>1.5526302293735101</c:v>
                </c:pt>
                <c:pt idx="86">
                  <c:v>1.7502407423619015</c:v>
                </c:pt>
                <c:pt idx="87">
                  <c:v>3.9852744310575638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512000"/>
        <c:axId val="70943872"/>
      </c:barChart>
      <c:catAx>
        <c:axId val="70512000"/>
        <c:scaling>
          <c:orientation val="minMax"/>
        </c:scaling>
        <c:delete val="1"/>
        <c:axPos val="b"/>
        <c:majorTickMark val="out"/>
        <c:minorTickMark val="none"/>
        <c:tickLblPos val="nextTo"/>
        <c:crossAx val="70943872"/>
        <c:crosses val="autoZero"/>
        <c:auto val="1"/>
        <c:lblAlgn val="ctr"/>
        <c:lblOffset val="100"/>
        <c:noMultiLvlLbl val="0"/>
      </c:catAx>
      <c:valAx>
        <c:axId val="70943872"/>
        <c:scaling>
          <c:orientation val="minMax"/>
          <c:max val="2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70512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2F5B9-8D5F-4942-8D64-E1D7F0EBEAE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E8A7-97D1-47C0-B961-30B4848A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3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Functional bring-up makes a great training exercise.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You will re-implement exception handling at least three times.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We have made no effort to optimize.</a:t>
            </a:r>
          </a:p>
          <a:p>
            <a:pPr lvl="1"/>
            <a:r>
              <a:rPr lang="en-US" dirty="0" smtClean="0"/>
              <a:t>We still ship C2 as a runtime option.</a:t>
            </a:r>
          </a:p>
          <a:p>
            <a:pPr lvl="1"/>
            <a:r>
              <a:rPr lang="en-US" dirty="0" err="1" smtClean="0"/>
              <a:t>libLLVM</a:t>
            </a:r>
            <a:r>
              <a:rPr lang="en-US" dirty="0" smtClean="0"/>
              <a:t> includes support for non-x86 </a:t>
            </a:r>
            <a:r>
              <a:rPr lang="en-US" dirty="0" err="1" smtClean="0"/>
              <a:t>intrinsics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as fallback when CHA heroics fail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Be aware:</a:t>
            </a:r>
          </a:p>
          <a:p>
            <a:pPr lvl="1"/>
            <a:r>
              <a:rPr lang="en-US" dirty="0" smtClean="0"/>
              <a:t>short-jump vs long-jumps</a:t>
            </a:r>
          </a:p>
          <a:p>
            <a:pPr lvl="1"/>
            <a:r>
              <a:rPr lang="en-US" dirty="0" smtClean="0"/>
              <a:t>static branch prediction effects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Alternative would be non-derivable analysis - 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7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Easy to implement,</a:t>
            </a:r>
            <a:r>
              <a:rPr lang="en-US" baseline="0" dirty="0" smtClean="0"/>
              <a:t> </a:t>
            </a:r>
            <a:r>
              <a:rPr lang="en-US" dirty="0" smtClean="0"/>
              <a:t>Simplicity is often deceptive</a:t>
            </a:r>
          </a:p>
          <a:p>
            <a:pPr lvl="1"/>
            <a:r>
              <a:rPr lang="en-US" dirty="0" smtClean="0"/>
              <a:t>May cover a hard problem which needs solved</a:t>
            </a:r>
          </a:p>
          <a:p>
            <a:pPr lvl="1"/>
            <a:r>
              <a:rPr lang="en-US" dirty="0" smtClean="0"/>
              <a:t>Not in the default pipeline, major testing implications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E8A7-97D1-47C0-B961-30B4848A8F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E7CF-8D99-4F8F-BAA6-7E0C0A1D4E73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E39A-C9F4-41D7-B2DD-F4D5E8EFB7DF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2029-25C6-45BC-9457-54DD951CB256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4042-5416-4F04-8226-4ED6DAFBF542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B8B-8A36-42EF-B77A-C6BB1B903264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216-8585-4A3F-B3FC-E19D07A2E87F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3E-3402-479F-94CA-092AC6166531}" type="datetime1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4ED-A403-4B77-84DC-42B8F317DE97}" type="datetime1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CE9-0749-47F9-B55E-3D51BC2F8913}" type="datetime1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880A-8479-4540-AAC0-B31AD96F1E96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5ADC-EB3C-4107-8C1D-4DAA070E937F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75DA29D-A33A-46F5-BD52-0D1B00E83C1A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EFCAF21-FE4A-431E-8A11-FF4B5ED22E6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</a:t>
            </a:r>
            <a:r>
              <a:rPr lang="en-US" dirty="0" err="1"/>
              <a:t>Reames</a:t>
            </a:r>
            <a:endParaRPr lang="en-US" dirty="0"/>
          </a:p>
          <a:p>
            <a:r>
              <a:rPr lang="en-US" dirty="0"/>
              <a:t>Azul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Falcon: An optimizing Java JIT</a:t>
            </a:r>
          </a:p>
        </p:txBody>
      </p:sp>
    </p:spTree>
    <p:extLst>
      <p:ext uri="{BB962C8B-B14F-4D97-AF65-F5344CB8AC3E}">
        <p14:creationId xmlns:p14="http://schemas.microsoft.com/office/powerpoint/2010/main" val="21628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 you should use LLVM to build a 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Proven stability, widespread deployments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Active developer community, support for new micro-architectures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Proven performance (for C/C++)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Welcoming to commercial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Objections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"</a:t>
            </a:r>
            <a:r>
              <a:rPr lang="en-US" dirty="0"/>
              <a:t>LLVM doesn't support </a:t>
            </a:r>
            <a:r>
              <a:rPr lang="en-US" dirty="0" smtClean="0"/>
              <a:t>X“</a:t>
            </a:r>
          </a:p>
          <a:p>
            <a:pPr lvl="0"/>
            <a:r>
              <a:rPr lang="en-US" dirty="0" smtClean="0"/>
              <a:t>“LLVM is a huge dependency"</a:t>
            </a:r>
            <a:endParaRPr lang="en-US" dirty="0"/>
          </a:p>
          <a:p>
            <a:pPr lvl="0"/>
            <a:r>
              <a:rPr lang="en-US" dirty="0" smtClean="0"/>
              <a:t>"</a:t>
            </a:r>
            <a:r>
              <a:rPr lang="en-US" dirty="0"/>
              <a:t>We added an LLVM backend; it produced poor code"</a:t>
            </a:r>
          </a:p>
          <a:p>
            <a:pPr lvl="0"/>
            <a:r>
              <a:rPr lang="en-US" dirty="0" smtClean="0"/>
              <a:t>"</a:t>
            </a:r>
            <a:r>
              <a:rPr lang="en-US" dirty="0"/>
              <a:t>LLVM generates too much code</a:t>
            </a:r>
            <a:r>
              <a:rPr lang="en-US" dirty="0" smtClean="0"/>
              <a:t>"</a:t>
            </a:r>
            <a:endParaRPr lang="en-US" dirty="0"/>
          </a:p>
          <a:p>
            <a:pPr lvl="0"/>
            <a:r>
              <a:rPr lang="en-US" dirty="0" smtClean="0"/>
              <a:t>"</a:t>
            </a:r>
            <a:r>
              <a:rPr lang="en-US" dirty="0"/>
              <a:t>LLVM is a slow </a:t>
            </a:r>
            <a:r>
              <a:rPr lang="en-US" dirty="0" smtClean="0"/>
              <a:t>JIT“</a:t>
            </a:r>
          </a:p>
          <a:p>
            <a:pPr lvl="0"/>
            <a:r>
              <a:rPr lang="en-US" dirty="0" smtClean="0"/>
              <a:t>“My language has feature X (which requires a custom compiler)”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LLVM doesn't support 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Objection 1 of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bit of skepticism...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Is this something you can express in C?  If so, LLVM supports it.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deoptimization</a:t>
            </a:r>
            <a:r>
              <a:rPr lang="en-US" dirty="0" smtClean="0"/>
              <a:t> via spill to captured on-stack buffer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990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local_0;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a-&gt;foo(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actual_args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446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The real question, is </a:t>
            </a:r>
            <a:r>
              <a:rPr lang="en-US" i="1" dirty="0"/>
              <a:t>how well </a:t>
            </a:r>
            <a:r>
              <a:rPr lang="en-US" dirty="0"/>
              <a:t>is it supported?</a:t>
            </a:r>
          </a:p>
        </p:txBody>
      </p:sp>
    </p:spTree>
    <p:extLst>
      <p:ext uri="{BB962C8B-B14F-4D97-AF65-F5344CB8AC3E}">
        <p14:creationId xmlns:p14="http://schemas.microsoft.com/office/powerpoint/2010/main" val="3452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Functional Corner-cases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If you can modify your ABI (calling conventions, patching sequences, etc..), your life will be </a:t>
            </a:r>
            <a:r>
              <a:rPr lang="en-US" b="1" i="1" dirty="0" smtClean="0"/>
              <a:t>much</a:t>
            </a:r>
            <a:r>
              <a:rPr lang="en-US" dirty="0" smtClean="0"/>
              <a:t> easier.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You will find a couple of important hard cases.  Ours were:</a:t>
            </a:r>
          </a:p>
          <a:p>
            <a:pPr lvl="1"/>
            <a:r>
              <a:rPr lang="en-US" dirty="0" smtClean="0"/>
              <a:t>“anchoring" for mixed stack walks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ed-zone arguments to assembler routines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deoptimization</a:t>
            </a:r>
            <a:r>
              <a:rPr lang="en-US" dirty="0" smtClean="0"/>
              <a:t> both checked and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GC interop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wary of over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Common knowledge that quality of </a:t>
            </a:r>
            <a:r>
              <a:rPr lang="en-US" dirty="0" err="1" smtClean="0"/>
              <a:t>safepoint</a:t>
            </a:r>
            <a:r>
              <a:rPr lang="en-US" dirty="0" smtClean="0"/>
              <a:t> lowering matters.  </a:t>
            </a:r>
          </a:p>
          <a:p>
            <a:pPr lvl="0"/>
            <a:endParaRPr lang="en-US" dirty="0" smtClean="0"/>
          </a:p>
          <a:p>
            <a:r>
              <a:rPr lang="en-US" dirty="0" err="1"/>
              <a:t>gc.statepoint</a:t>
            </a:r>
            <a:r>
              <a:rPr lang="en-US" dirty="0"/>
              <a:t> design</a:t>
            </a:r>
          </a:p>
          <a:p>
            <a:pPr lvl="1"/>
            <a:r>
              <a:rPr lang="en-US" dirty="0" smtClean="0"/>
              <a:t>Major goal: allow in register updates</a:t>
            </a:r>
          </a:p>
          <a:p>
            <a:pPr lvl="1"/>
            <a:r>
              <a:rPr lang="en-US" dirty="0" smtClean="0"/>
              <a:t>Topic of 2014 LLVM Dev talk</a:t>
            </a:r>
          </a:p>
          <a:p>
            <a:pPr lvl="1"/>
            <a:r>
              <a:rPr lang="en-US" dirty="0" smtClean="0"/>
              <a:t>2+ person years of effort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It </a:t>
            </a:r>
            <a:r>
              <a:rPr lang="en-US" dirty="0"/>
              <a:t>turns out that hot </a:t>
            </a:r>
            <a:r>
              <a:rPr lang="en-US" dirty="0" err="1"/>
              <a:t>safepoints</a:t>
            </a:r>
            <a:r>
              <a:rPr lang="en-US" dirty="0"/>
              <a:t> are </a:t>
            </a:r>
            <a:r>
              <a:rPr lang="en-US" dirty="0" err="1"/>
              <a:t>inliner</a:t>
            </a:r>
            <a:r>
              <a:rPr lang="en-US" dirty="0"/>
              <a:t> bug</a:t>
            </a:r>
            <a:r>
              <a:rPr lang="en-US" dirty="0" smtClean="0"/>
              <a:t>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 to Functional Correctness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Priority 1: Implement all interesting cases, get real code running</a:t>
            </a:r>
          </a:p>
          <a:p>
            <a:r>
              <a:rPr lang="en-US" dirty="0"/>
              <a:t>Priority 2: Add </a:t>
            </a:r>
            <a:r>
              <a:rPr lang="en-US" dirty="0" smtClean="0"/>
              <a:t>tests </a:t>
            </a:r>
            <a:r>
              <a:rPr lang="en-US" dirty="0"/>
              <a:t>to show it </a:t>
            </a:r>
            <a:r>
              <a:rPr lang="en-US" dirty="0" smtClean="0"/>
              <a:t>continues working</a:t>
            </a:r>
          </a:p>
          <a:p>
            <a:pPr lvl="0"/>
            <a:endParaRPr lang="en-US" dirty="0" smtClean="0"/>
          </a:p>
          <a:p>
            <a:r>
              <a:rPr lang="en-US" dirty="0"/>
              <a:t>Design against </a:t>
            </a:r>
            <a:r>
              <a:rPr lang="en-US" dirty="0" smtClean="0"/>
              <a:t>an </a:t>
            </a:r>
            <a:r>
              <a:rPr lang="en-US" dirty="0"/>
              <a:t>adversarial optimizer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Be wary of over-design, while maintaining code quality standards.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01900" y="6248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backup slides for more specifics on this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LLVM </a:t>
            </a:r>
            <a:r>
              <a:rPr lang="en-US" dirty="0"/>
              <a:t>is a huge </a:t>
            </a:r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Objection </a:t>
            </a:r>
            <a:r>
              <a:rPr lang="en-US" dirty="0" smtClean="0"/>
              <a:t>2 of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Potentially a real issue, but depends on your definition of large.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From our shipping product:</a:t>
            </a:r>
          </a:p>
          <a:p>
            <a:pPr marL="457200" lvl="1" indent="0">
              <a:buNone/>
            </a:pPr>
            <a:r>
              <a:rPr lang="en-US" dirty="0" err="1" smtClean="0"/>
              <a:t>libJVM</a:t>
            </a:r>
            <a:r>
              <a:rPr lang="en-US" dirty="0" smtClean="0"/>
              <a:t> = ~200mb</a:t>
            </a:r>
          </a:p>
          <a:p>
            <a:pPr marL="457200" lvl="1" indent="0">
              <a:buNone/>
            </a:pPr>
            <a:r>
              <a:rPr lang="en-US" dirty="0" err="1" smtClean="0"/>
              <a:t>libLLVM</a:t>
            </a:r>
            <a:r>
              <a:rPr lang="en-US" dirty="0" smtClean="0"/>
              <a:t> = ~40mb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So, 20% code size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We added an LLVM backend; </a:t>
            </a:r>
            <a:br>
              <a:rPr lang="en-US" dirty="0" smtClean="0"/>
            </a:br>
            <a:r>
              <a:rPr lang="en-US" dirty="0" smtClean="0"/>
              <a:t>    it produced poor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Objection </a:t>
            </a:r>
            <a:r>
              <a:rPr lang="en-US" dirty="0" smtClean="0"/>
              <a:t>3 </a:t>
            </a:r>
            <a:r>
              <a:rPr lang="en-US" dirty="0"/>
              <a:t>of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Intro to </a:t>
            </a:r>
            <a:r>
              <a:rPr lang="en-US" dirty="0" smtClean="0"/>
              <a:t>Falcon</a:t>
            </a:r>
          </a:p>
          <a:p>
            <a:pPr lvl="0"/>
            <a:r>
              <a:rPr lang="en-US" dirty="0"/>
              <a:t>Why you should use LLVM to build a </a:t>
            </a:r>
            <a:r>
              <a:rPr lang="en-US" dirty="0" smtClean="0"/>
              <a:t>JIT</a:t>
            </a:r>
          </a:p>
          <a:p>
            <a:pPr lvl="0"/>
            <a:r>
              <a:rPr lang="en-US" dirty="0" smtClean="0"/>
              <a:t>Common Objections (and why they’re mostly wrong)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Importance of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Tier 1 collects detailed profiles; Tier 2 exploits them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25% </a:t>
            </a:r>
            <a:r>
              <a:rPr lang="en-US" i="1" dirty="0" smtClean="0"/>
              <a:t>or more </a:t>
            </a:r>
            <a:r>
              <a:rPr lang="en-US" dirty="0" smtClean="0"/>
              <a:t>of peak application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Prune Untaken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9144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Handle rare events by returning to lower tier, </a:t>
            </a:r>
            <a:r>
              <a:rPr lang="en-US" dirty="0" err="1" smtClean="0"/>
              <a:t>reprofiling</a:t>
            </a:r>
            <a:r>
              <a:rPr lang="en-US" dirty="0" smtClean="0"/>
              <a:t>, and then recompiling.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9649" y="2890192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0649" y="3118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Interpreter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4364" y="348575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3669648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Tier1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8291" y="348575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82591" y="37063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Tier2 Code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78414" y="3453488"/>
            <a:ext cx="3810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34891" y="3720188"/>
            <a:ext cx="38100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806123" y="2897118"/>
            <a:ext cx="4356677" cy="22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08764" y="3007954"/>
            <a:ext cx="187036" cy="301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3007954"/>
            <a:ext cx="76199" cy="4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85202" y="25277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Rare Events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0649" y="4895165"/>
            <a:ext cx="7844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%ret = call i32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llvm.experimental.deoptimize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deopt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"(..)]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 i32 %ret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Predicated </a:t>
            </a:r>
            <a:r>
              <a:rPr lang="en-US" dirty="0" err="1" smtClean="0"/>
              <a:t>devirtualization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(type(o))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A: A::foo();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B: B::foo();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default: o-&gt;foo();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Critical for Java, where everything is virtual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1981200"/>
            <a:ext cx="47244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(type(o))</a:t>
            </a:r>
            <a:b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A: A::foo();</a:t>
            </a:r>
            <a:b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B: B::foo();</a:t>
            </a:r>
            <a:b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default: @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deoptimize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[“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deopt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”(…)]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22</a:t>
            </a:fld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3048000" y="2895598"/>
            <a:ext cx="1066800" cy="224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Implicit Null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%</a:t>
            </a:r>
            <a:r>
              <a:rPr lang="en-US" dirty="0" err="1" smtClean="0"/>
              <a:t>is.null</a:t>
            </a:r>
            <a:r>
              <a:rPr lang="en-US" dirty="0" smtClean="0"/>
              <a:t> = </a:t>
            </a:r>
            <a:r>
              <a:rPr lang="en-US" dirty="0" err="1" smtClean="0"/>
              <a:t>icmp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 i8* %p, null</a:t>
            </a:r>
            <a:br>
              <a:rPr lang="en-US" dirty="0" smtClean="0"/>
            </a:br>
            <a:r>
              <a:rPr lang="en-US" dirty="0" err="1" smtClean="0"/>
              <a:t>br</a:t>
            </a:r>
            <a:r>
              <a:rPr lang="en-US" dirty="0" smtClean="0"/>
              <a:t> i1 %</a:t>
            </a:r>
            <a:r>
              <a:rPr lang="en-US" dirty="0" err="1" smtClean="0"/>
              <a:t>is.null</a:t>
            </a:r>
            <a:r>
              <a:rPr lang="en-US" dirty="0" smtClean="0"/>
              <a:t>, label %handler, label %</a:t>
            </a:r>
            <a:r>
              <a:rPr lang="en-US" dirty="0" err="1" smtClean="0"/>
              <a:t>fallthrough</a:t>
            </a:r>
            <a:r>
              <a:rPr lang="en-US" dirty="0" smtClean="0"/>
              <a:t>, !</a:t>
            </a:r>
            <a:r>
              <a:rPr lang="en-US" dirty="0" err="1" smtClean="0"/>
              <a:t>make.implicit</a:t>
            </a:r>
            <a:r>
              <a:rPr lang="en-US" dirty="0" smtClean="0"/>
              <a:t> !{}</a:t>
            </a:r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test </a:t>
            </a:r>
            <a:r>
              <a:rPr lang="en-US" dirty="0" err="1" smtClean="0"/>
              <a:t>rax</a:t>
            </a:r>
            <a:r>
              <a:rPr lang="en-US" dirty="0" smtClean="0"/>
              <a:t>, </a:t>
            </a:r>
            <a:r>
              <a:rPr lang="en-US" dirty="0" err="1" smtClean="0"/>
              <a:t>rax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jz</a:t>
            </a:r>
            <a:r>
              <a:rPr lang="en-US" dirty="0" smtClean="0"/>
              <a:t> &lt;handler&gt;</a:t>
            </a:r>
            <a:br>
              <a:rPr lang="en-US" dirty="0" smtClean="0"/>
            </a:br>
            <a:r>
              <a:rPr lang="en-US" dirty="0" err="1" smtClean="0"/>
              <a:t>rsi</a:t>
            </a:r>
            <a:r>
              <a:rPr lang="en-US" dirty="0" smtClean="0"/>
              <a:t> = </a:t>
            </a:r>
            <a:r>
              <a:rPr lang="en-US" dirty="0" err="1" smtClean="0"/>
              <a:t>ld</a:t>
            </a:r>
            <a:r>
              <a:rPr lang="en-US" dirty="0" smtClean="0"/>
              <a:t> [rax+8]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86200" y="3307557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 smtClean="0"/>
              <a:t>rsi</a:t>
            </a:r>
            <a:r>
              <a:rPr lang="en-US" dirty="0" smtClean="0"/>
              <a:t> = </a:t>
            </a:r>
            <a:r>
              <a:rPr lang="en-US" dirty="0" err="1" smtClean="0"/>
              <a:t>ld</a:t>
            </a:r>
            <a:r>
              <a:rPr lang="en-US" dirty="0" smtClean="0"/>
              <a:t> [rax+8] 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fault_pc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__</a:t>
            </a:r>
            <a:r>
              <a:rPr lang="en-US" dirty="0" err="1" smtClean="0"/>
              <a:t>llvm_faultmaps</a:t>
            </a:r>
            <a:r>
              <a:rPr lang="en-US" dirty="0" smtClean="0"/>
              <a:t>[</a:t>
            </a:r>
            <a:r>
              <a:rPr lang="en-US" dirty="0" err="1" smtClean="0"/>
              <a:t>fault_pc</a:t>
            </a:r>
            <a:r>
              <a:rPr lang="en-US" dirty="0" smtClean="0"/>
              <a:t>] -&gt; handler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62200" y="3283527"/>
            <a:ext cx="1219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49607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handler:</a:t>
            </a:r>
            <a:br>
              <a:rPr lang="en-US" dirty="0" smtClean="0"/>
            </a:br>
            <a:r>
              <a:rPr lang="en-US" dirty="0" smtClean="0"/>
              <a:t>    call @__</a:t>
            </a:r>
            <a:r>
              <a:rPr lang="en-US" dirty="0" err="1" smtClean="0"/>
              <a:t>llvm_deoptimize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Local Code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962400" cy="41148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err="1" smtClean="0"/>
              <a:t>branch_weights</a:t>
            </a:r>
            <a:r>
              <a:rPr lang="en-US" dirty="0" smtClean="0"/>
              <a:t> for code layout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Sources of slow paths:</a:t>
            </a:r>
          </a:p>
          <a:p>
            <a:pPr lvl="1"/>
            <a:r>
              <a:rPr lang="en-US" dirty="0" smtClean="0"/>
              <a:t>GC barriers, </a:t>
            </a:r>
            <a:r>
              <a:rPr lang="en-US" dirty="0" err="1" smtClean="0"/>
              <a:t>safepoints</a:t>
            </a:r>
            <a:endParaRPr lang="en-US" dirty="0" smtClean="0"/>
          </a:p>
          <a:p>
            <a:pPr lvl="1"/>
            <a:r>
              <a:rPr lang="en-US" dirty="0" smtClean="0"/>
              <a:t>handlers for </a:t>
            </a:r>
            <a:r>
              <a:rPr lang="en-US" dirty="0" err="1" smtClean="0"/>
              <a:t>builtin</a:t>
            </a:r>
            <a:r>
              <a:rPr lang="en-US" dirty="0" smtClean="0"/>
              <a:t> exceptions</a:t>
            </a:r>
          </a:p>
          <a:p>
            <a:pPr lvl="1"/>
            <a:r>
              <a:rPr lang="en-US" dirty="0" smtClean="0"/>
              <a:t>result of code versioning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50%+ of total code size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133600"/>
            <a:ext cx="106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Hot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cold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ot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40782" y="2133600"/>
            <a:ext cx="106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hot</a:t>
            </a:r>
          </a:p>
          <a:p>
            <a:pPr lvl="0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hot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ot</a:t>
            </a:r>
          </a:p>
          <a:p>
            <a:pPr lvl="0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cold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010400" y="28194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Global Code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105400" cy="4114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Best to put cold code into it's own section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See: </a:t>
            </a:r>
            <a:br>
              <a:rPr lang="en-US" dirty="0" smtClean="0"/>
            </a:br>
            <a:r>
              <a:rPr lang="en-US" dirty="0" smtClean="0"/>
              <a:t>	LLVM back end for HHVM/PHP, </a:t>
            </a:r>
            <a:br>
              <a:rPr lang="en-US" dirty="0" smtClean="0"/>
            </a:br>
            <a:r>
              <a:rPr lang="en-US" dirty="0" smtClean="0"/>
              <a:t>	LLVM Dev </a:t>
            </a:r>
            <a:r>
              <a:rPr lang="en-US" dirty="0" err="1" smtClean="0"/>
              <a:t>Conf</a:t>
            </a:r>
            <a:r>
              <a:rPr lang="en-US" dirty="0" smtClean="0"/>
              <a:t> 2015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500" y="2780437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func1-hot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func1-cold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func2-hot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func2-cold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func3-hot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func3-cold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2754174"/>
            <a:ext cx="1714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func1-hot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func2-hot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func3-hot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func1-cold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func2-cold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func3-cold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57700" y="346623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Exploiting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562600" cy="43434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LLVM supports a huge space of optional annotations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Both metadata and attributes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~6-12 month effort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15000" y="2585134"/>
            <a:ext cx="1981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26810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Performance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900" y="468200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 Cause Issue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727700" y="3818403"/>
            <a:ext cx="1981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6300" y="391433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Annotation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702300" y="5082737"/>
            <a:ext cx="1981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30900" y="517867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Fix Uncovered </a:t>
            </a:r>
            <a:r>
              <a:rPr lang="en-US" dirty="0" err="1" smtClean="0">
                <a:solidFill>
                  <a:schemeClr val="bg1"/>
                </a:solidFill>
              </a:rPr>
              <a:t>Miscompiles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464300" y="3423334"/>
            <a:ext cx="254000" cy="39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451600" y="4682003"/>
            <a:ext cx="254000" cy="39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rot="10800000">
            <a:off x="7708900" y="2978833"/>
            <a:ext cx="825500" cy="2743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Defining a custom pass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Requires careful thought and experimentation.</a:t>
            </a:r>
          </a:p>
          <a:p>
            <a:pPr lvl="1"/>
            <a:r>
              <a:rPr lang="en-US" dirty="0" smtClean="0"/>
              <a:t>MCJIT's </a:t>
            </a:r>
            <a:r>
              <a:rPr lang="en-US" dirty="0" err="1" smtClean="0"/>
              <a:t>OptLevel</a:t>
            </a:r>
            <a:r>
              <a:rPr lang="en-US" dirty="0" smtClean="0"/>
              <a:t> is not what you want.</a:t>
            </a:r>
          </a:p>
          <a:p>
            <a:pPr lvl="1"/>
            <a:r>
              <a:rPr lang="en-US" dirty="0" err="1" smtClean="0"/>
              <a:t>PassManagerBuilder</a:t>
            </a:r>
            <a:r>
              <a:rPr lang="en-US" dirty="0" smtClean="0"/>
              <a:t> is tuned for C/C++!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May expose some pass ordering specific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981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legacy::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PassManager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PM;</a:t>
            </a:r>
          </a:p>
          <a:p>
            <a:pPr lvl="0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PM.add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createEarlyCSEPass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0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PM.run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(Module)</a:t>
            </a:r>
          </a:p>
        </p:txBody>
      </p:sp>
    </p:spTree>
    <p:extLst>
      <p:ext uri="{BB962C8B-B14F-4D97-AF65-F5344CB8AC3E}">
        <p14:creationId xmlns:p14="http://schemas.microsoft.com/office/powerpoint/2010/main" val="2190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Expect to become an LLVM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You will uncover bugs, both performance and correctness</a:t>
            </a:r>
          </a:p>
          <a:p>
            <a:pPr lvl="0"/>
            <a:endParaRPr lang="en-US" dirty="0" smtClean="0"/>
          </a:p>
          <a:p>
            <a:pPr lvl="0"/>
            <a:r>
              <a:rPr lang="en-US" b="1" i="1" dirty="0" smtClean="0"/>
              <a:t>You</a:t>
            </a:r>
            <a:r>
              <a:rPr lang="en-US" dirty="0" smtClean="0"/>
              <a:t> will need to fix them.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Will need a downstream process for incorporating and shipping fixes.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6172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backup slides for more specifics on this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We've got a reasonably good compiler for a c-like subset of our source language.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We're packaging a modified LLVM library.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This is further than most projects 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Falcon?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Falcon is an LLVM based just-in-time compiler for Java bytecode.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Shipping on-by-default in the Azul Zing JVM.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Available for trial download at: www.azul.com/zingtrial/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intsMin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min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Integer.MAX_VALUE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a_I.length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min = min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 min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4x faster </a:t>
            </a:r>
            <a:r>
              <a:rPr lang="en-US" dirty="0"/>
              <a:t>than competition on Intel </a:t>
            </a:r>
            <a:r>
              <a:rPr lang="en-US" dirty="0" err="1" smtClean="0"/>
              <a:t>Skylake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"LLVM generates too much code"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Objection </a:t>
            </a:r>
            <a:r>
              <a:rPr lang="en-US" dirty="0" smtClean="0"/>
              <a:t>4 </a:t>
            </a:r>
            <a:r>
              <a:rPr lang="en-US" dirty="0"/>
              <a:t>of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Calling all LLVM developers...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We regularly see 3-5x larger code compared to C2.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Partly as a result of aggressive code versioning.  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But also, failure to exploit:</a:t>
            </a:r>
          </a:p>
          <a:p>
            <a:pPr lvl="1"/>
            <a:r>
              <a:rPr lang="en-US" dirty="0" smtClean="0"/>
              <a:t>mix of hot and cold code, need selective Oz</a:t>
            </a:r>
          </a:p>
          <a:p>
            <a:pPr lvl="1"/>
            <a:r>
              <a:rPr lang="en-US" dirty="0" smtClean="0"/>
              <a:t>lots and lots of no-return paths</a:t>
            </a:r>
          </a:p>
          <a:p>
            <a:pPr lvl="1"/>
            <a:r>
              <a:rPr lang="en-US" dirty="0" err="1" smtClean="0"/>
              <a:t>gc.statepoint</a:t>
            </a:r>
            <a:r>
              <a:rPr lang="en-US" dirty="0" smtClean="0"/>
              <a:t> lowering vs </a:t>
            </a:r>
            <a:r>
              <a:rPr lang="en-US" dirty="0" err="1" smtClean="0"/>
              <a:t>reg-alloc</a:t>
            </a:r>
            <a:endParaRPr lang="en-US" dirty="0" smtClean="0"/>
          </a:p>
          <a:p>
            <a:pPr lvl="1"/>
            <a:r>
              <a:rPr lang="en-US" dirty="0" smtClean="0"/>
              <a:t>code versioning via </a:t>
            </a:r>
            <a:r>
              <a:rPr lang="en-US" dirty="0" err="1" smtClean="0"/>
              <a:t>deopt</a:t>
            </a:r>
            <a:r>
              <a:rPr lang="en-US" dirty="0" smtClean="0"/>
              <a:t> (</a:t>
            </a:r>
            <a:r>
              <a:rPr lang="en-US" dirty="0" err="1" smtClean="0"/>
              <a:t>unswitch</a:t>
            </a:r>
            <a:r>
              <a:rPr lang="en-US" dirty="0" smtClean="0"/>
              <a:t>, unroll, </a:t>
            </a:r>
            <a:r>
              <a:rPr lang="en-US" dirty="0" err="1" smtClean="0"/>
              <a:t>vectorizer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071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LLVM is a slow JIT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Objection </a:t>
            </a:r>
            <a:r>
              <a:rPr lang="en-US" dirty="0" smtClean="0"/>
              <a:t>5 </a:t>
            </a:r>
            <a:r>
              <a:rPr lang="en-US" dirty="0"/>
              <a:t>of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Absolutely.  LLVM is </a:t>
            </a:r>
            <a:r>
              <a:rPr lang="en-US" i="1" dirty="0" smtClean="0"/>
              <a:t>not</a:t>
            </a:r>
            <a:r>
              <a:rPr lang="en-US" dirty="0" smtClean="0"/>
              <a:t> suitable for </a:t>
            </a:r>
            <a:r>
              <a:rPr lang="en-US" i="1" dirty="0" smtClean="0"/>
              <a:t>a first tier </a:t>
            </a:r>
            <a:r>
              <a:rPr lang="en-US" dirty="0" smtClean="0"/>
              <a:t>JIT.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That's not what we have or need.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 use the term "in memory compiler" to avoid confusion.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System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VM infrastructure moderates impact</a:t>
            </a:r>
          </a:p>
          <a:p>
            <a:pPr lvl="1"/>
            <a:r>
              <a:rPr lang="en-US" dirty="0" smtClean="0"/>
              <a:t>The tier 2 compiler sees a small fraction of the code.</a:t>
            </a:r>
          </a:p>
          <a:p>
            <a:pPr lvl="1"/>
            <a:r>
              <a:rPr lang="en-US" dirty="0" smtClean="0"/>
              <a:t>Background compilation on multiple compiler threads.</a:t>
            </a:r>
          </a:p>
          <a:p>
            <a:pPr lvl="1"/>
            <a:r>
              <a:rPr lang="en-US" dirty="0" smtClean="0"/>
              <a:t>Prioritized queueing of compilation work</a:t>
            </a:r>
          </a:p>
          <a:p>
            <a:pPr lvl="1"/>
            <a:r>
              <a:rPr lang="en-US" dirty="0" smtClean="0"/>
              <a:t>Hotness driven fill-in of </a:t>
            </a:r>
            <a:r>
              <a:rPr lang="en-US" dirty="0" err="1" smtClean="0"/>
              <a:t>callee</a:t>
            </a:r>
            <a:r>
              <a:rPr lang="en-US" dirty="0" smtClean="0"/>
              <a:t> methods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This stuff is standard (for JVMs).  Nothing new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 practice, mostly ignore-able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Typical compile times around 100ms.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Extreme cases in the seconds to low minute range.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At the extreme, that's (serious) wasted CPU time, but nothing else.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Wait, you do </a:t>
            </a:r>
            <a:r>
              <a:rPr lang="en-US" i="1" dirty="0" smtClean="0"/>
              <a:t>what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There are cases where this isn't good enough.</a:t>
            </a:r>
          </a:p>
          <a:p>
            <a:pPr lvl="1"/>
            <a:r>
              <a:rPr lang="en-US" dirty="0" smtClean="0"/>
              <a:t>a popular big-data analytics framework spawns a JVM per query</a:t>
            </a:r>
          </a:p>
          <a:p>
            <a:pPr lvl="1"/>
            <a:r>
              <a:rPr lang="en-US" dirty="0" smtClean="0"/>
              <a:t>multi-tenancy environments can spawn 1000s of JVMs at once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Improving compile time is hard.  So what do we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Cached Compiles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Reuse compiled code across runs.  </a:t>
            </a:r>
          </a:p>
          <a:p>
            <a:pPr lvl="1"/>
            <a:r>
              <a:rPr lang="en-US" dirty="0" smtClean="0"/>
              <a:t>Profiling continues to apply.  </a:t>
            </a:r>
          </a:p>
          <a:p>
            <a:pPr lvl="1"/>
            <a:r>
              <a:rPr lang="en-US" dirty="0" smtClean="0"/>
              <a:t>No decrease in peak performance.</a:t>
            </a:r>
          </a:p>
          <a:p>
            <a:pPr lvl="0"/>
            <a:endParaRPr lang="en-US" dirty="0"/>
          </a:p>
          <a:p>
            <a:r>
              <a:rPr lang="en-US" dirty="0" smtClean="0"/>
              <a:t>Planned to ship in a future </a:t>
            </a:r>
            <a:r>
              <a:rPr lang="en-US" dirty="0"/>
              <a:t>version of </a:t>
            </a:r>
            <a:r>
              <a:rPr lang="en-US" dirty="0" smtClean="0"/>
              <a:t>Zing.</a:t>
            </a:r>
          </a:p>
          <a:p>
            <a:endParaRPr lang="en-US" dirty="0"/>
          </a:p>
          <a:p>
            <a:pPr lvl="0"/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Credit for inspiration goes to the </a:t>
            </a:r>
            <a:r>
              <a:rPr lang="en-US" dirty="0" err="1" smtClean="0"/>
              <a:t>Pyston</a:t>
            </a:r>
            <a:r>
              <a:rPr lang="en-US" dirty="0" smtClean="0"/>
              <a:t> project and their article  "Caching object code".  https://blog.pyston.org/2015/07/14/caching-object-code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251083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all, our </a:t>
            </a:r>
            <a:endParaRPr lang="en-US" dirty="0" smtClean="0"/>
          </a:p>
          <a:p>
            <a:r>
              <a:rPr lang="en-US" dirty="0" smtClean="0"/>
              <a:t>"in memory </a:t>
            </a:r>
            <a:r>
              <a:rPr lang="en-US" dirty="0"/>
              <a:t>compiler" does produce normal object files.</a:t>
            </a:r>
          </a:p>
        </p:txBody>
      </p:sp>
    </p:spTree>
    <p:extLst>
      <p:ext uri="{BB962C8B-B14F-4D97-AF65-F5344CB8AC3E}">
        <p14:creationId xmlns:p14="http://schemas.microsoft.com/office/powerpoint/2010/main" val="13954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My </a:t>
            </a:r>
            <a:r>
              <a:rPr lang="en-US" dirty="0"/>
              <a:t>language has feature 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which requires a custom </a:t>
            </a:r>
            <a:r>
              <a:rPr lang="en-US" dirty="0" smtClean="0"/>
              <a:t>compiler)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Objection </a:t>
            </a:r>
            <a:r>
              <a:rPr lang="en-US" dirty="0" smtClean="0"/>
              <a:t>6 </a:t>
            </a:r>
            <a:r>
              <a:rPr lang="en-US" dirty="0"/>
              <a:t>of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7924800" cy="1143000"/>
          </a:xfrm>
        </p:spPr>
        <p:txBody>
          <a:bodyPr/>
          <a:lstStyle/>
          <a:p>
            <a:r>
              <a:rPr lang="en-US" dirty="0" smtClean="0"/>
              <a:t>This talk is about lessons learned, both technical and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Language Specific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LLVM has been tuned for certain languages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more different your language, the more work needed.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For Java, our key performance problems were:</a:t>
            </a:r>
          </a:p>
          <a:p>
            <a:pPr lvl="1"/>
            <a:r>
              <a:rPr lang="en-US" dirty="0" smtClean="0"/>
              <a:t>range checks</a:t>
            </a:r>
          </a:p>
          <a:p>
            <a:pPr lvl="1"/>
            <a:r>
              <a:rPr lang="en-US" dirty="0" smtClean="0"/>
              <a:t>null checks</a:t>
            </a:r>
          </a:p>
          <a:p>
            <a:pPr lvl="1"/>
            <a:r>
              <a:rPr lang="en-US" dirty="0" err="1" smtClean="0"/>
              <a:t>devirtualization</a:t>
            </a:r>
            <a:r>
              <a:rPr lang="en-US" dirty="0" smtClean="0"/>
              <a:t> &amp; </a:t>
            </a:r>
            <a:r>
              <a:rPr lang="en-US" dirty="0" err="1" smtClean="0"/>
              <a:t>inlining</a:t>
            </a:r>
            <a:endParaRPr lang="en-US" dirty="0" smtClean="0"/>
          </a:p>
          <a:p>
            <a:pPr lvl="1"/>
            <a:r>
              <a:rPr lang="en-US" dirty="0" smtClean="0"/>
              <a:t>type based optimizations</a:t>
            </a:r>
          </a:p>
          <a:p>
            <a:pPr lvl="1"/>
            <a:r>
              <a:rPr lang="en-US" dirty="0" err="1" smtClean="0"/>
              <a:t>deoptimization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 you actually have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Try the naive version, seriously try it!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Very useful to try different C++ implementations</a:t>
            </a:r>
          </a:p>
          <a:p>
            <a:pPr lvl="1"/>
            <a:r>
              <a:rPr lang="en-US" dirty="0" smtClean="0"/>
              <a:t>requires good knowledge of Clang</a:t>
            </a:r>
          </a:p>
          <a:p>
            <a:pPr lvl="1"/>
            <a:r>
              <a:rPr lang="en-US" dirty="0" smtClean="0"/>
              <a:t>may find a viable implementation strategy</a:t>
            </a:r>
          </a:p>
          <a:p>
            <a:pPr lvl="1"/>
            <a:r>
              <a:rPr lang="en-US" dirty="0" smtClean="0"/>
              <a:t>may provide insight into what optimizer finds hard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Check to see if existing metadata/attributes are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Custom Attributes/Metadata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Is there a single key missing fact? Or a small set thereof?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 lot of advantages:</a:t>
            </a:r>
          </a:p>
          <a:p>
            <a:pPr lvl="1"/>
            <a:r>
              <a:rPr lang="en-US" dirty="0" smtClean="0"/>
              <a:t>Factoring for long term branching</a:t>
            </a:r>
          </a:p>
          <a:p>
            <a:pPr lvl="1"/>
            <a:r>
              <a:rPr lang="en-US" dirty="0" smtClean="0"/>
              <a:t>May be </a:t>
            </a:r>
            <a:r>
              <a:rPr lang="en-US" dirty="0" err="1" smtClean="0"/>
              <a:t>upstreamable</a:t>
            </a:r>
            <a:endParaRPr lang="en-US" dirty="0" smtClean="0"/>
          </a:p>
          <a:p>
            <a:pPr lvl="1"/>
            <a:r>
              <a:rPr lang="en-US" dirty="0" smtClean="0"/>
              <a:t>Easy to functionally</a:t>
            </a:r>
            <a:r>
              <a:rPr lang="en-US" baseline="0" dirty="0" smtClean="0"/>
              <a:t>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Serialization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3886200"/>
            <a:ext cx="365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Examples from our tree:</a:t>
            </a:r>
          </a:p>
          <a:p>
            <a:pPr lvl="1"/>
            <a:r>
              <a:rPr lang="en-US" dirty="0"/>
              <a:t>LICM </a:t>
            </a:r>
            <a:r>
              <a:rPr lang="en-US" dirty="0" err="1"/>
              <a:t>isGuaranteedToExecute</a:t>
            </a:r>
            <a:endParaRPr lang="en-US" dirty="0"/>
          </a:p>
          <a:p>
            <a:pPr lvl="1"/>
            <a:r>
              <a:rPr lang="en-US" dirty="0"/>
              <a:t>"allocation-site"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deopt</a:t>
            </a:r>
            <a:r>
              <a:rPr lang="en-US" dirty="0"/>
              <a:t>-on-throw"</a:t>
            </a:r>
          </a:p>
          <a:p>
            <a:pPr lvl="1"/>
            <a:r>
              <a:rPr lang="en-US" dirty="0"/>
              <a:t>"known-value"</a:t>
            </a:r>
          </a:p>
          <a:p>
            <a:pPr lvl="1"/>
            <a:r>
              <a:rPr lang="en-US" dirty="0"/>
              <a:t>"java-type</a:t>
            </a:r>
            <a:r>
              <a:rPr lang="en-US" dirty="0" smtClean="0"/>
              <a:t>"=“XYZ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Metadata Healing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Optimizer tends to strip metadata it doesn't understand.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Don't try to change this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Need a mechanism to "heal" previously stripped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6172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backup slides for more on this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743200"/>
            <a:ext cx="6400800" cy="2514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Optional&lt;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FieldInfo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getKnownValueKeyDependent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LLVMContext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&amp;C,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KnownValueID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BaseObj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int64_t Offset,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uint64_t Size);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Narrow interface between optimizer and containing runtime</a:t>
            </a:r>
          </a:p>
        </p:txBody>
      </p:sp>
    </p:spTree>
    <p:extLst>
      <p:ext uri="{BB962C8B-B14F-4D97-AF65-F5344CB8AC3E}">
        <p14:creationId xmlns:p14="http://schemas.microsoft.com/office/powerpoint/2010/main" val="30877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 smtClean="0"/>
              <a:t>Primarily used for metadata healing</a:t>
            </a:r>
          </a:p>
          <a:p>
            <a:pPr lvl="1"/>
            <a:r>
              <a:rPr lang="en-US" dirty="0" smtClean="0"/>
              <a:t>But also useful for type </a:t>
            </a:r>
            <a:r>
              <a:rPr lang="en-US" dirty="0"/>
              <a:t>system specific optimizations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Resist temptation to add them freely.  </a:t>
            </a:r>
          </a:p>
          <a:p>
            <a:pPr lvl="1"/>
            <a:r>
              <a:rPr lang="en-US" dirty="0" smtClean="0"/>
              <a:t>Each one should be strongly and continuously justified.</a:t>
            </a:r>
          </a:p>
          <a:p>
            <a:pPr lvl="1"/>
            <a:r>
              <a:rPr lang="en-US" dirty="0"/>
              <a:t>We have 24 total.  And that's too many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Optimizer can visit dead code (Critically Important)</a:t>
            </a:r>
          </a:p>
          <a:p>
            <a:pPr lvl="1"/>
            <a:r>
              <a:rPr lang="en-US" dirty="0" smtClean="0"/>
              <a:t>Fuzz this interface.  Seriously, fuzz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Implications for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Replay is an </a:t>
            </a:r>
            <a:r>
              <a:rPr lang="en-US" sz="2000" dirty="0"/>
              <a:t>absolutely essential debugging and diagnostic tool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opt –O3 -S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input.ll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To preserve replay w/callbacks, need a query-log mechanism.</a:t>
            </a:r>
          </a:p>
          <a:p>
            <a:pPr lvl="0"/>
            <a:endParaRPr lang="en-US" sz="2000" dirty="0" smtClean="0"/>
          </a:p>
          <a:p>
            <a:pPr marL="0" lv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opt –O3 -S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--read-query-log-from-file=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input.ll.queries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Embedded High Level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"Abstraction" functions</a:t>
            </a:r>
          </a:p>
          <a:p>
            <a:pPr lvl="1"/>
            <a:r>
              <a:rPr lang="en-US" dirty="0" smtClean="0"/>
              <a:t>Opaque by default to the optimizer</a:t>
            </a:r>
          </a:p>
          <a:p>
            <a:pPr lvl="1"/>
            <a:r>
              <a:rPr lang="en-US" dirty="0" smtClean="0"/>
              <a:t>Can be first class citizens with </a:t>
            </a:r>
            <a:r>
              <a:rPr lang="en-US" dirty="0" err="1" smtClean="0"/>
              <a:t>builtin</a:t>
            </a:r>
            <a:r>
              <a:rPr lang="en-US" dirty="0" smtClean="0"/>
              <a:t> knowledge</a:t>
            </a:r>
          </a:p>
          <a:p>
            <a:pPr lvl="1"/>
            <a:r>
              <a:rPr lang="en-US" dirty="0" smtClean="0"/>
              <a:t>Useful for building certain classes of high level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0300" y="42672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declare i8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addrspace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(1)*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azul.resolve_virtual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(i8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addrspace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(1)* %receiver,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i64 %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vtable_index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nounwind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noinline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"late-inline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"="2"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-leaf-function"</a:t>
            </a:r>
          </a:p>
        </p:txBody>
      </p:sp>
    </p:spTree>
    <p:extLst>
      <p:ext uri="{BB962C8B-B14F-4D97-AF65-F5344CB8AC3E}">
        <p14:creationId xmlns:p14="http://schemas.microsoft.com/office/powerpoint/2010/main" val="22351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Embedded High Level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Enable high level transforms such as:</a:t>
            </a:r>
          </a:p>
          <a:p>
            <a:pPr lvl="1"/>
            <a:r>
              <a:rPr lang="en-US" dirty="0" err="1" smtClean="0"/>
              <a:t>devirtualization</a:t>
            </a:r>
            <a:endParaRPr lang="en-US" dirty="0" smtClean="0"/>
          </a:p>
          <a:p>
            <a:pPr lvl="1"/>
            <a:r>
              <a:rPr lang="en-US" dirty="0" smtClean="0"/>
              <a:t>object elision</a:t>
            </a:r>
          </a:p>
          <a:p>
            <a:pPr lvl="1"/>
            <a:r>
              <a:rPr lang="en-US" dirty="0" smtClean="0"/>
              <a:t>allocation sinking &amp; partial escape analysis</a:t>
            </a:r>
          </a:p>
          <a:p>
            <a:pPr lvl="1"/>
            <a:r>
              <a:rPr lang="en-US" dirty="0" smtClean="0"/>
              <a:t>lock coarsening &amp; elision</a:t>
            </a:r>
          </a:p>
          <a:p>
            <a:pPr lvl="1"/>
            <a:endParaRPr lang="en-US" dirty="0"/>
          </a:p>
          <a:p>
            <a:r>
              <a:rPr lang="en-US" dirty="0" smtClean="0"/>
              <a:t>Most of the above expressed as custom passes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6172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backup slides for discussion of the tradeoffs around custom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 (Slight) Change in View on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Useful for rapid evolution and prototyping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But each is an optimization barrier until lowered</a:t>
            </a:r>
          </a:p>
          <a:p>
            <a:pPr lvl="1"/>
            <a:r>
              <a:rPr lang="en-US" dirty="0" smtClean="0"/>
              <a:t>As few as </a:t>
            </a:r>
            <a:r>
              <a:rPr lang="en-US" dirty="0"/>
              <a:t>you can </a:t>
            </a:r>
            <a:r>
              <a:rPr lang="en-US" dirty="0" smtClean="0"/>
              <a:t>reasonably </a:t>
            </a:r>
            <a:r>
              <a:rPr lang="en-US" dirty="0"/>
              <a:t>manage long term</a:t>
            </a:r>
          </a:p>
          <a:p>
            <a:pPr lvl="1"/>
            <a:r>
              <a:rPr lang="en-US" dirty="0" smtClean="0"/>
              <a:t>Lower </a:t>
            </a:r>
            <a:r>
              <a:rPr lang="en-US" dirty="0"/>
              <a:t>early in the pipeline</a:t>
            </a:r>
          </a:p>
          <a:p>
            <a:pPr lvl="1"/>
            <a:r>
              <a:rPr lang="en-US" dirty="0" smtClean="0"/>
              <a:t>Minimize number of unique lowering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Zing VM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A hotspot derived JVM with an awesome GC (off topic)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Multiple tiers of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300" y="34290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73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Interpreter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173" y="34290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009" y="3612894"/>
            <a:ext cx="160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Tier1</a:t>
            </a:r>
            <a:r>
              <a:rPr lang="en-US" dirty="0" smtClean="0">
                <a:solidFill>
                  <a:schemeClr val="bg1"/>
                </a:solidFill>
              </a:rPr>
              <a:t> Compiler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4100" y="34290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48400" y="364957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Tier2</a:t>
            </a:r>
            <a:r>
              <a:rPr lang="en-US" dirty="0" smtClean="0">
                <a:solidFill>
                  <a:schemeClr val="bg1"/>
                </a:solidFill>
              </a:rPr>
              <a:t> Compiler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009" y="4648200"/>
            <a:ext cx="187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Rapidly generated code to collect profiling quickly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3227" y="4664057"/>
            <a:ext cx="187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once bytecode and rare events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3318" y="4691766"/>
            <a:ext cx="187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 hot methods for peak performance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933700" y="3657600"/>
            <a:ext cx="3810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600700" y="3663434"/>
            <a:ext cx="38100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800" dirty="0" smtClean="0"/>
              <a:t>For the right use case, LLVM can be used to build a production quality JIT which is performance competitive with state of the art.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Aside: Staffing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Hiring a team from within the existing community is hard, slow, and expensive.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Expect to train most of your team; including yourself.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 it's complete, is it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Design against a adversarial optimizer.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Don't fall for "no real compiler would do that".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You'll be wrong; if not now,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Implement the cases claimed to be unreasonable.  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High value testing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r>
              <a:rPr lang="en-US" dirty="0" smtClean="0"/>
              <a:t>Compile everything (not standard for high tier compilers) in a very large corpus w/a </a:t>
            </a:r>
            <a:r>
              <a:rPr lang="en-US" dirty="0" err="1" smtClean="0"/>
              <a:t>Release+Asserts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1500+ JARs, every method, every class</a:t>
            </a:r>
          </a:p>
          <a:p>
            <a:pPr lvl="1"/>
            <a:r>
              <a:rPr lang="en-US" dirty="0" smtClean="0"/>
              <a:t>Finds many subtle invariant violations</a:t>
            </a:r>
          </a:p>
          <a:p>
            <a:endParaRPr lang="en-US" dirty="0"/>
          </a:p>
          <a:p>
            <a:r>
              <a:rPr lang="en-US" dirty="0" smtClean="0"/>
              <a:t>Randomly generated test cases (Fuzzing) works.  </a:t>
            </a:r>
          </a:p>
          <a:p>
            <a:pPr lvl="1"/>
            <a:r>
              <a:rPr lang="en-US" dirty="0" smtClean="0"/>
              <a:t>By far cheapest way to find </a:t>
            </a:r>
            <a:r>
              <a:rPr lang="en-US" dirty="0" err="1" smtClean="0"/>
              <a:t>miscompile</a:t>
            </a:r>
            <a:r>
              <a:rPr lang="en-US" dirty="0" smtClean="0"/>
              <a:t> </a:t>
            </a:r>
            <a:r>
              <a:rPr lang="en-US" dirty="0" smtClean="0"/>
              <a:t>bugs.</a:t>
            </a:r>
          </a:p>
          <a:p>
            <a:pPr lvl="1"/>
            <a:r>
              <a:rPr lang="en-US" b="1" dirty="0" smtClean="0"/>
              <a:t>Good way to find regressions quickly.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“Be Wary of Overdesign” </a:t>
            </a:r>
            <a:r>
              <a:rPr lang="en-US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3113873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One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While ugly design is expected, your code should be production quality and well tested.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Surprisingly large amounts of our initial prototype code made it into the final product.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"of course we'll rewrite this" only works if you have perfect knowledge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Still not an excuse for over-design.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Managing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Daily integrations are strongly encouraged.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Key considerations:</a:t>
            </a:r>
          </a:p>
          <a:p>
            <a:pPr lvl="1"/>
            <a:r>
              <a:rPr lang="en-US" dirty="0" smtClean="0"/>
              <a:t>LLVM evolves quickly, internal APIs are not stable</a:t>
            </a:r>
          </a:p>
          <a:p>
            <a:pPr lvl="1"/>
            <a:r>
              <a:rPr lang="en-US" dirty="0" smtClean="0"/>
              <a:t>Isolating regressions</a:t>
            </a:r>
          </a:p>
          <a:p>
            <a:pPr lvl="1"/>
            <a:r>
              <a:rPr lang="en-US" dirty="0" smtClean="0"/>
              <a:t>Revert-to-green culture *for recent changes*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Can be very time consuming if not carefully arranged.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Business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The existing C2 compiler is aging poorly</a:t>
            </a:r>
          </a:p>
          <a:p>
            <a:pPr lvl="1"/>
            <a:r>
              <a:rPr lang="en-US" dirty="0" smtClean="0"/>
              <a:t>vectorization (a key feature of modern x86_64) is an afterthought</a:t>
            </a:r>
          </a:p>
          <a:p>
            <a:pPr lvl="1"/>
            <a:r>
              <a:rPr lang="en-US" dirty="0" smtClean="0"/>
              <a:t>very complicated codebase; "unpleasant" bug tails the norm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ifficult to test in isolation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Looking to establish a competitive advantage</a:t>
            </a:r>
          </a:p>
          <a:p>
            <a:pPr lvl="1"/>
            <a:r>
              <a:rPr lang="en-US" dirty="0" smtClean="0"/>
              <a:t>Long term goal is to outperform competition</a:t>
            </a:r>
          </a:p>
          <a:p>
            <a:pPr lvl="1"/>
            <a:r>
              <a:rPr lang="en-US" dirty="0" smtClean="0"/>
              <a:t>Velocity of performance improvement is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One working branch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pristine -- plain LLVM passing make check (w/our build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merge-unstable - merged with local changes (conflict resolutions)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testing - VM merge and basic tests pass (catches all API changes)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merge-stable - last point known to pass all tests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Replace body of A::foo with hand written IR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Here be Dragons:</a:t>
            </a:r>
          </a:p>
          <a:p>
            <a:pPr lvl="1"/>
            <a:r>
              <a:rPr lang="en-US" dirty="0" smtClean="0"/>
              <a:t>Major implications for correctness testing</a:t>
            </a:r>
          </a:p>
          <a:p>
            <a:pPr lvl="1"/>
            <a:r>
              <a:rPr lang="en-US" dirty="0" smtClean="0"/>
              <a:t>Too easy to side-step hard issues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Hard Lessons:</a:t>
            </a:r>
          </a:p>
          <a:p>
            <a:pPr lvl="1"/>
            <a:r>
              <a:rPr lang="en-US" dirty="0" smtClean="0"/>
              <a:t>Express all preconditions in source language</a:t>
            </a:r>
          </a:p>
          <a:p>
            <a:pPr lvl="1"/>
            <a:r>
              <a:rPr lang="en-US" dirty="0" err="1" smtClean="0"/>
              <a:t>Intrinsify</a:t>
            </a:r>
            <a:r>
              <a:rPr lang="en-US" dirty="0" smtClean="0"/>
              <a:t> only the critical bit</a:t>
            </a:r>
          </a:p>
          <a:p>
            <a:pPr lvl="1"/>
            <a:r>
              <a:rPr lang="en-US" dirty="0" smtClean="0"/>
              <a:t>Be willing to change core libraries early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Metadata Healing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Robust to upstream changes</a:t>
            </a:r>
          </a:p>
          <a:p>
            <a:pPr lvl="1"/>
            <a:r>
              <a:rPr lang="en-US" dirty="0" smtClean="0"/>
              <a:t>Robust to pass order changes</a:t>
            </a:r>
          </a:p>
          <a:p>
            <a:pPr lvl="1"/>
            <a:r>
              <a:rPr lang="en-US" dirty="0" smtClean="0"/>
              <a:t>Works for custom and upstream metadata</a:t>
            </a:r>
          </a:p>
          <a:p>
            <a:pPr lvl="1"/>
            <a:r>
              <a:rPr lang="en-US" dirty="0" smtClean="0"/>
              <a:t>Testable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Wastes compile time</a:t>
            </a:r>
          </a:p>
          <a:p>
            <a:pPr lvl="1"/>
            <a:r>
              <a:rPr lang="en-US" dirty="0" smtClean="0"/>
              <a:t>Can't always recover lost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passes </a:t>
            </a:r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Custom 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Handle language specific IR patterns</a:t>
            </a:r>
          </a:p>
          <a:p>
            <a:pPr lvl="1"/>
            <a:r>
              <a:rPr lang="en-US" dirty="0" smtClean="0"/>
              <a:t>Required for certain high level optimizations</a:t>
            </a:r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Simplicity is often deceptive</a:t>
            </a:r>
          </a:p>
          <a:p>
            <a:pPr lvl="1"/>
            <a:r>
              <a:rPr lang="en-US" dirty="0" smtClean="0"/>
              <a:t>May cover a hard problem which needs solved</a:t>
            </a:r>
          </a:p>
          <a:p>
            <a:pPr lvl="1"/>
            <a:r>
              <a:rPr lang="en-US" dirty="0" smtClean="0"/>
              <a:t>Not in the default pipeline, major testing implications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Key Lesson: Short vs Long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smtClean="0"/>
          </a:p>
          <a:p>
            <a:pPr lvl="0"/>
            <a:r>
              <a:rPr lang="en-US" smtClean="0"/>
              <a:t>Improving existing passes is the right long term answer.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Not all problems need long term solutions.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A specialized pass generally gets 80% of cases, much sooner.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Key Lesson: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Code that runs rarely is often buggy.  Subtly so.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Unit testing only goes so far.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Our painful lessons:</a:t>
            </a:r>
          </a:p>
          <a:p>
            <a:pPr lvl="1"/>
            <a:r>
              <a:rPr lang="en-US" dirty="0" smtClean="0"/>
              <a:t>Inductive Range Check Elimination (IRCE)</a:t>
            </a:r>
          </a:p>
          <a:p>
            <a:pPr lvl="1"/>
            <a:r>
              <a:rPr lang="en-US" dirty="0" smtClean="0"/>
              <a:t>Loop Predication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(Only) three options:</a:t>
            </a:r>
          </a:p>
          <a:p>
            <a:pPr lvl="1"/>
            <a:r>
              <a:rPr lang="en-US" dirty="0" smtClean="0"/>
              <a:t>Extensive, exhausting testing via </a:t>
            </a:r>
            <a:r>
              <a:rPr lang="en-US" dirty="0" err="1" smtClean="0"/>
              <a:t>fuzzers</a:t>
            </a:r>
            <a:endParaRPr lang="en-US" dirty="0" smtClean="0"/>
          </a:p>
          <a:p>
            <a:pPr lvl="1"/>
            <a:r>
              <a:rPr lang="en-US" dirty="0" smtClean="0"/>
              <a:t>Well factored shallow code</a:t>
            </a:r>
          </a:p>
          <a:p>
            <a:pPr lvl="1"/>
            <a:r>
              <a:rPr lang="en-US" dirty="0" smtClean="0"/>
              <a:t>Minimize language specific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Development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April 2014		Proof of concept completed (in six months)</a:t>
            </a:r>
          </a:p>
          <a:p>
            <a:pPr marL="0" lv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Feb 2015			Mostly functionally complete</a:t>
            </a:r>
          </a:p>
          <a:p>
            <a:pPr marL="0" lv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April 2016 </a:t>
            </a:r>
            <a:r>
              <a:rPr lang="en-US" dirty="0"/>
              <a:t>	</a:t>
            </a:r>
            <a:r>
              <a:rPr lang="en-US" dirty="0" smtClean="0"/>
              <a:t>	Alpha builds shared with selected customers</a:t>
            </a:r>
          </a:p>
          <a:p>
            <a:pPr marL="0" lvl="0" indent="0">
              <a:buNone/>
            </a:pPr>
            <a:r>
              <a:rPr lang="en-US" dirty="0" smtClean="0"/>
              <a:t>Dec 2016			Product GA (off by default)</a:t>
            </a:r>
          </a:p>
          <a:p>
            <a:pPr marL="0" lvl="0" indent="0">
              <a:buNone/>
            </a:pPr>
            <a:r>
              <a:rPr lang="en-US" dirty="0" smtClean="0"/>
              <a:t>April 2017		On by default</a:t>
            </a:r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size: 4-6 developers, ~20 person years invested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7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133600" y="2057400"/>
            <a:ext cx="9144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Falcon Development</a:t>
            </a:r>
          </a:p>
          <a:p>
            <a:pPr marL="0" indent="0">
              <a:buNone/>
            </a:pPr>
            <a:r>
              <a:rPr lang="en-US" dirty="0" smtClean="0"/>
              <a:t>	Bean Anderson		Philip </a:t>
            </a:r>
            <a:r>
              <a:rPr lang="en-US" dirty="0" err="1"/>
              <a:t>Reames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Chen </a:t>
            </a:r>
            <a:r>
              <a:rPr lang="en-US" dirty="0" smtClean="0"/>
              <a:t>Li			</a:t>
            </a:r>
            <a:r>
              <a:rPr lang="en-US" dirty="0" err="1" smtClean="0"/>
              <a:t>Sanjoy</a:t>
            </a:r>
            <a:r>
              <a:rPr lang="en-US" dirty="0" smtClean="0"/>
              <a:t> Das</a:t>
            </a:r>
            <a:br>
              <a:rPr lang="en-US" dirty="0" smtClean="0"/>
            </a:br>
            <a:r>
              <a:rPr lang="en-US" dirty="0"/>
              <a:t>	Igor </a:t>
            </a:r>
            <a:r>
              <a:rPr lang="en-US" dirty="0" err="1"/>
              <a:t>Laevsky</a:t>
            </a:r>
            <a:r>
              <a:rPr lang="en-US" dirty="0"/>
              <a:t>		</a:t>
            </a:r>
            <a:r>
              <a:rPr lang="en-US" dirty="0" err="1"/>
              <a:t>Artur</a:t>
            </a:r>
            <a:r>
              <a:rPr lang="en-US" dirty="0"/>
              <a:t> </a:t>
            </a:r>
            <a:r>
              <a:rPr lang="en-US" dirty="0" err="1" smtClean="0"/>
              <a:t>Pilipenko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Daniel Neilson		Anna Thomas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Serguei</a:t>
            </a:r>
            <a:r>
              <a:rPr lang="en-US" dirty="0" smtClean="0"/>
              <a:t> </a:t>
            </a:r>
            <a:r>
              <a:rPr lang="en-US" dirty="0" err="1" smtClean="0"/>
              <a:t>Katkov</a:t>
            </a:r>
            <a:r>
              <a:rPr lang="en-US" dirty="0" smtClean="0"/>
              <a:t>		Maxim Kazantsev	</a:t>
            </a:r>
            <a:br>
              <a:rPr lang="en-US" dirty="0" smtClean="0"/>
            </a:br>
            <a:r>
              <a:rPr lang="en-US" dirty="0" smtClean="0"/>
              <a:t>	Daniil </a:t>
            </a:r>
            <a:r>
              <a:rPr lang="en-US" dirty="0" err="1" smtClean="0"/>
              <a:t>Suchkov</a:t>
            </a:r>
            <a:r>
              <a:rPr lang="en-US" dirty="0" smtClean="0"/>
              <a:t>		Michael Wolf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Leela</a:t>
            </a:r>
            <a:r>
              <a:rPr lang="en-US" dirty="0" smtClean="0"/>
              <a:t> </a:t>
            </a:r>
            <a:r>
              <a:rPr lang="en-US" dirty="0" err="1" smtClean="0"/>
              <a:t>Venati</a:t>
            </a:r>
            <a:r>
              <a:rPr lang="en-US" dirty="0" smtClean="0"/>
              <a:t>		Kris </a:t>
            </a:r>
            <a:r>
              <a:rPr lang="en-US" dirty="0" err="1" smtClean="0"/>
              <a:t>Mok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Nina </a:t>
            </a:r>
            <a:r>
              <a:rPr lang="en-US" dirty="0" err="1"/>
              <a:t>Rinskaya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VM development team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smtClean="0"/>
              <a:t>Zing QA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 All Azul (E-Staff, Sales, Support, etc..)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F21-FE4A-431E-8A11-FF4B5ED22E6F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096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</a:t>
            </a:r>
            <a:r>
              <a:rPr lang="en-US" dirty="0"/>
              <a:t>application </a:t>
            </a:r>
            <a:r>
              <a:rPr lang="en-US" dirty="0" smtClean="0"/>
              <a:t>benchmarks + </a:t>
            </a:r>
            <a:r>
              <a:rPr lang="en-US" dirty="0" err="1" smtClean="0"/>
              <a:t>SPECjvm</a:t>
            </a:r>
            <a:r>
              <a:rPr lang="en-US" dirty="0" smtClean="0"/>
              <a:t> + </a:t>
            </a:r>
            <a:r>
              <a:rPr lang="en-US" dirty="0" err="1" smtClean="0"/>
              <a:t>Dacapo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Collected on a mix of </a:t>
            </a:r>
            <a:r>
              <a:rPr lang="en-US" dirty="0" err="1" smtClean="0"/>
              <a:t>haswell</a:t>
            </a:r>
            <a:r>
              <a:rPr lang="en-US" dirty="0" smtClean="0"/>
              <a:t> and </a:t>
            </a:r>
            <a:r>
              <a:rPr lang="en-US" dirty="0" err="1" smtClean="0"/>
              <a:t>skylake</a:t>
            </a:r>
            <a:r>
              <a:rPr lang="en-US" dirty="0" smtClean="0"/>
              <a:t> machines 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690478"/>
              </p:ext>
            </p:extLst>
          </p:nvPr>
        </p:nvGraphicFramePr>
        <p:xfrm>
          <a:off x="280988" y="762000"/>
          <a:ext cx="8582024" cy="4833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99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4110</TotalTime>
  <Words>2271</Words>
  <Application>Microsoft Office PowerPoint</Application>
  <PresentationFormat>On-screen Show (4:3)</PresentationFormat>
  <Paragraphs>572</Paragraphs>
  <Slides>66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Horizon</vt:lpstr>
      <vt:lpstr>Falcon: An optimizing Java JIT</vt:lpstr>
      <vt:lpstr>Agenda</vt:lpstr>
      <vt:lpstr>What is Falcon?</vt:lpstr>
      <vt:lpstr>This talk is about lessons learned, both technical and process</vt:lpstr>
      <vt:lpstr>Zing VM Background</vt:lpstr>
      <vt:lpstr>Business Need</vt:lpstr>
      <vt:lpstr>Development Timeline</vt:lpstr>
      <vt:lpstr>Team Effort</vt:lpstr>
      <vt:lpstr>PowerPoint Presentation</vt:lpstr>
      <vt:lpstr>Why you should use LLVM to build a JIT</vt:lpstr>
      <vt:lpstr>Common Objections</vt:lpstr>
      <vt:lpstr>LLVM doesn't support X</vt:lpstr>
      <vt:lpstr>First, a bit of skepticism...</vt:lpstr>
      <vt:lpstr>Functional Corner-cases</vt:lpstr>
      <vt:lpstr>Be wary of over design</vt:lpstr>
      <vt:lpstr>Get to Functional Correctness First</vt:lpstr>
      <vt:lpstr>LLVM is a huge dependency</vt:lpstr>
      <vt:lpstr>PowerPoint Presentation</vt:lpstr>
      <vt:lpstr>We added an LLVM backend;      it produced poor code</vt:lpstr>
      <vt:lpstr>Importance of Profiling</vt:lpstr>
      <vt:lpstr>Prune Untaken Paths</vt:lpstr>
      <vt:lpstr>Predicated devirtualization</vt:lpstr>
      <vt:lpstr>Implicit Null Checks</vt:lpstr>
      <vt:lpstr>Local Code Layout</vt:lpstr>
      <vt:lpstr>Global Code Layout</vt:lpstr>
      <vt:lpstr>Exploiting Semantics</vt:lpstr>
      <vt:lpstr>Defining a custom pass order</vt:lpstr>
      <vt:lpstr>Expect to become an LLVM developer</vt:lpstr>
      <vt:lpstr>Status Check</vt:lpstr>
      <vt:lpstr>Quick Example</vt:lpstr>
      <vt:lpstr>"LLVM generates too much code"</vt:lpstr>
      <vt:lpstr>Calling all LLVM developers... </vt:lpstr>
      <vt:lpstr>LLVM is a slow JIT</vt:lpstr>
      <vt:lpstr>PowerPoint Presentation</vt:lpstr>
      <vt:lpstr>System integration</vt:lpstr>
      <vt:lpstr>In practice, mostly ignore-able</vt:lpstr>
      <vt:lpstr>Wait, you do what?</vt:lpstr>
      <vt:lpstr>Cached Compiles</vt:lpstr>
      <vt:lpstr>My language has feature X  (which requires a custom compiler)</vt:lpstr>
      <vt:lpstr>Language Specific Deficiencies</vt:lpstr>
      <vt:lpstr>Do you actually have a problem?</vt:lpstr>
      <vt:lpstr>Custom Attributes/Metadata</vt:lpstr>
      <vt:lpstr>Metadata Healing</vt:lpstr>
      <vt:lpstr>Callbacks</vt:lpstr>
      <vt:lpstr>Callbacks</vt:lpstr>
      <vt:lpstr>Implications for Replay</vt:lpstr>
      <vt:lpstr>Embedded High Level IR</vt:lpstr>
      <vt:lpstr>Embedded High Level IR</vt:lpstr>
      <vt:lpstr>A (Slight) Change in View on Abstractions</vt:lpstr>
      <vt:lpstr>Conclusion</vt:lpstr>
      <vt:lpstr>Questions?</vt:lpstr>
      <vt:lpstr>Backup Slides</vt:lpstr>
      <vt:lpstr>Aside: Staffing</vt:lpstr>
      <vt:lpstr>So it's complete, is it correct?</vt:lpstr>
      <vt:lpstr>A Recommendation</vt:lpstr>
      <vt:lpstr>High value testing techniques</vt:lpstr>
      <vt:lpstr>PowerPoint Presentation</vt:lpstr>
      <vt:lpstr>One word of caution</vt:lpstr>
      <vt:lpstr>Managing Branches</vt:lpstr>
      <vt:lpstr>One working branch design</vt:lpstr>
      <vt:lpstr>Frontend Intrinsics</vt:lpstr>
      <vt:lpstr>Metadata Healing Tradeoffs</vt:lpstr>
      <vt:lpstr>PowerPoint Presentation</vt:lpstr>
      <vt:lpstr>Custom Passes</vt:lpstr>
      <vt:lpstr>Key Lesson: Short vs Long Term</vt:lpstr>
      <vt:lpstr>Key Lesson: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preames</dc:creator>
  <cp:lastModifiedBy>preames</cp:lastModifiedBy>
  <cp:revision>313</cp:revision>
  <dcterms:created xsi:type="dcterms:W3CDTF">2017-10-11T20:57:41Z</dcterms:created>
  <dcterms:modified xsi:type="dcterms:W3CDTF">2017-11-16T17:01:02Z</dcterms:modified>
</cp:coreProperties>
</file>