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9"/>
  </p:notesMasterIdLst>
  <p:handoutMasterIdLst>
    <p:handoutMasterId r:id="rId30"/>
  </p:handoutMasterIdLst>
  <p:sldIdLst>
    <p:sldId id="324" r:id="rId5"/>
    <p:sldId id="316" r:id="rId6"/>
    <p:sldId id="353" r:id="rId7"/>
    <p:sldId id="354" r:id="rId8"/>
    <p:sldId id="374" r:id="rId9"/>
    <p:sldId id="356" r:id="rId10"/>
    <p:sldId id="357" r:id="rId11"/>
    <p:sldId id="358" r:id="rId12"/>
    <p:sldId id="373" r:id="rId13"/>
    <p:sldId id="359" r:id="rId14"/>
    <p:sldId id="360" r:id="rId15"/>
    <p:sldId id="361" r:id="rId16"/>
    <p:sldId id="366" r:id="rId17"/>
    <p:sldId id="363" r:id="rId18"/>
    <p:sldId id="364" r:id="rId19"/>
    <p:sldId id="365" r:id="rId20"/>
    <p:sldId id="362" r:id="rId21"/>
    <p:sldId id="367" r:id="rId22"/>
    <p:sldId id="368" r:id="rId23"/>
    <p:sldId id="372" r:id="rId24"/>
    <p:sldId id="375" r:id="rId25"/>
    <p:sldId id="377" r:id="rId26"/>
    <p:sldId id="371" r:id="rId27"/>
    <p:sldId id="294" r:id="rId28"/>
  </p:sldIdLst>
  <p:sldSz cx="9144000" cy="5143500" type="screen16x9"/>
  <p:notesSz cx="6858000" cy="9144000"/>
  <p:custShowLst>
    <p:custShow name="Opt Notice" id="0">
      <p:sldLst>
        <p:sld r:id="rId6"/>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orient="horz" pos="1620" userDrawn="1">
          <p15:clr>
            <a:srgbClr val="A4A3A4"/>
          </p15:clr>
        </p15:guide>
        <p15:guide id="7" pos="5470">
          <p15:clr>
            <a:srgbClr val="A4A3A4"/>
          </p15:clr>
        </p15:guide>
        <p15:guide id="8" pos="2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5"/>
    <a:srgbClr val="002060"/>
    <a:srgbClr val="0071C5"/>
    <a:srgbClr val="F83308"/>
    <a:srgbClr val="FD9208"/>
    <a:srgbClr val="009FDF"/>
    <a:srgbClr val="F3D54E"/>
    <a:srgbClr val="F0CE3E"/>
    <a:srgbClr val="003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66098" autoAdjust="0"/>
  </p:normalViewPr>
  <p:slideViewPr>
    <p:cSldViewPr snapToGrid="0">
      <p:cViewPr varScale="1">
        <p:scale>
          <a:sx n="77" d="100"/>
          <a:sy n="77" d="100"/>
        </p:scale>
        <p:origin x="542" y="58"/>
      </p:cViewPr>
      <p:guideLst>
        <p:guide orient="horz" pos="1620"/>
        <p:guide pos="5470"/>
        <p:guide pos="2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6" d="100"/>
        <a:sy n="86" d="100"/>
      </p:scale>
      <p:origin x="0" y="0"/>
    </p:cViewPr>
  </p:sorterViewPr>
  <p:notesViewPr>
    <p:cSldViewPr snapToGrid="0" showGuides="1">
      <p:cViewPr varScale="1">
        <p:scale>
          <a:sx n="63" d="100"/>
          <a:sy n="63" d="100"/>
        </p:scale>
        <p:origin x="2285"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Intel Clear"/>
              </a:rPr>
              <a:pPr/>
              <a:t>10/22/2017</a:t>
            </a:fld>
            <a:endParaRPr lang="en-US" dirty="0">
              <a:latin typeface="Intel Cle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a:rPr>
              <a:pPr/>
              <a:t>‹#›</a:t>
            </a:fld>
            <a:endParaRPr lang="en-US" dirty="0">
              <a:latin typeface="Intel Clear"/>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a:defRPr>
            </a:lvl1pPr>
          </a:lstStyle>
          <a:p>
            <a:fld id="{ED7FC5FE-6F0D-D34A-8EE6-C95B4F5F4DC8}" type="datetimeFigureOut">
              <a:rPr lang="en-US" smtClean="0"/>
              <a:pPr/>
              <a:t>10/22/2017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a:ea typeface="+mn-ea"/>
        <a:cs typeface="+mn-cs"/>
      </a:defRPr>
    </a:lvl1pPr>
    <a:lvl2pPr marL="457200" algn="l" defTabSz="457200" rtl="0" eaLnBrk="1" latinLnBrk="0" hangingPunct="1">
      <a:defRPr sz="1200" kern="1200">
        <a:solidFill>
          <a:schemeClr val="tx1"/>
        </a:solidFill>
        <a:latin typeface="Intel Clear"/>
        <a:ea typeface="+mn-ea"/>
        <a:cs typeface="+mn-cs"/>
      </a:defRPr>
    </a:lvl2pPr>
    <a:lvl3pPr marL="914400" algn="l" defTabSz="457200" rtl="0" eaLnBrk="1" latinLnBrk="0" hangingPunct="1">
      <a:defRPr sz="1200" kern="1200">
        <a:solidFill>
          <a:schemeClr val="tx1"/>
        </a:solidFill>
        <a:latin typeface="Intel Clear"/>
        <a:ea typeface="+mn-ea"/>
        <a:cs typeface="+mn-cs"/>
      </a:defRPr>
    </a:lvl3pPr>
    <a:lvl4pPr marL="1371600" algn="l" defTabSz="457200" rtl="0" eaLnBrk="1" latinLnBrk="0" hangingPunct="1">
      <a:defRPr sz="1200" kern="1200">
        <a:solidFill>
          <a:schemeClr val="tx1"/>
        </a:solidFill>
        <a:latin typeface="Intel Clear"/>
        <a:ea typeface="+mn-ea"/>
        <a:cs typeface="+mn-cs"/>
      </a:defRPr>
    </a:lvl4pPr>
    <a:lvl5pPr marL="1828800" algn="l" defTabSz="457200" rtl="0" eaLnBrk="1" latinLnBrk="0" hangingPunct="1">
      <a:defRPr sz="1200" kern="1200">
        <a:solidFill>
          <a:schemeClr val="tx1"/>
        </a:solidFill>
        <a:latin typeface="Intel Cle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Gil and I have been working on</a:t>
            </a:r>
            <a:r>
              <a:rPr lang="en-US" baseline="0" dirty="0" smtClean="0"/>
              <a:t> </a:t>
            </a:r>
            <a:r>
              <a:rPr lang="en-US" dirty="0" smtClean="0"/>
              <a:t>this for a year now; Gil had a presentation earlier this year,</a:t>
            </a:r>
            <a:r>
              <a:rPr lang="en-US" baseline="0" dirty="0" smtClean="0"/>
              <a:t> and there’s been plenty of progress since then.</a:t>
            </a:r>
          </a:p>
          <a:p>
            <a:endParaRPr lang="en-US" baseline="0" dirty="0" smtClean="0"/>
          </a:p>
          <a:p>
            <a:r>
              <a:rPr lang="en-US" baseline="0" dirty="0" smtClean="0"/>
              <a:t>If many in the audience have not been to </a:t>
            </a:r>
            <a:r>
              <a:rPr lang="en-US" baseline="0" dirty="0" err="1" smtClean="0"/>
              <a:t>EuroLLVM</a:t>
            </a:r>
            <a:r>
              <a:rPr lang="en-US" baseline="0" dirty="0" smtClean="0"/>
              <a:t> or attended Gil’s talk, explain the motivation behind </a:t>
            </a:r>
            <a:r>
              <a:rPr lang="en-US" baseline="0" dirty="0" err="1" smtClean="0"/>
              <a:t>VPlan</a:t>
            </a:r>
            <a:r>
              <a:rPr lang="en-US" baseline="0" dirty="0" smtClean="0"/>
              <a:t>: we’d like to improve LLVM’s vectorization </a:t>
            </a:r>
            <a:r>
              <a:rPr lang="en-US" baseline="0" dirty="0" smtClean="0"/>
              <a:t>abilities</a:t>
            </a:r>
            <a:r>
              <a:rPr lang="en-US" baseline="0" dirty="0" smtClean="0"/>
              <a:t>, including handling </a:t>
            </a:r>
            <a:r>
              <a:rPr lang="en-US" baseline="0" dirty="0" err="1" smtClean="0"/>
              <a:t>outerloops</a:t>
            </a:r>
            <a:r>
              <a:rPr lang="en-US" baseline="0" dirty="0" smtClean="0"/>
              <a:t> as Simon Moll showed earlier today, but it’s hard to do with the existing internal structure in which every decision is recorded in a map. </a:t>
            </a:r>
            <a:r>
              <a:rPr lang="en-US" baseline="0" dirty="0" err="1" smtClean="0"/>
              <a:t>VPlan</a:t>
            </a:r>
            <a:r>
              <a:rPr lang="en-US" baseline="0" dirty="0" smtClean="0"/>
              <a:t> is a refactoring effort of the existing Loop </a:t>
            </a:r>
            <a:r>
              <a:rPr lang="en-US" baseline="0" dirty="0" err="1" smtClean="0"/>
              <a:t>Vectorizer</a:t>
            </a:r>
            <a:r>
              <a:rPr lang="en-US" baseline="0" dirty="0" smtClean="0"/>
              <a:t>, striving to retain its existing functionality (that’s hard in itself, as we’ll see – thanks for all the support reporting bugs), providing a modular infrastructure on which to build more powerful </a:t>
            </a:r>
            <a:r>
              <a:rPr lang="en-US" baseline="0" dirty="0" err="1" smtClean="0"/>
              <a:t>vectorizers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1</a:t>
            </a:fld>
            <a:endParaRPr lang="en-US" dirty="0"/>
          </a:p>
        </p:txBody>
      </p:sp>
    </p:spTree>
    <p:extLst>
      <p:ext uri="{BB962C8B-B14F-4D97-AF65-F5344CB8AC3E}">
        <p14:creationId xmlns:p14="http://schemas.microsoft.com/office/powerpoint/2010/main" val="2345996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decisions,</a:t>
            </a:r>
            <a:r>
              <a:rPr lang="en-US" baseline="0" dirty="0" smtClean="0"/>
              <a:t> and why is it important to carry them out gradually using </a:t>
            </a:r>
            <a:r>
              <a:rPr lang="en-US" baseline="0" dirty="0" err="1" smtClean="0"/>
              <a:t>VPlan</a:t>
            </a:r>
            <a:r>
              <a:rPr lang="en-US" baseline="0" dirty="0" smtClean="0"/>
              <a:t> instead of all at once? We’ll explain using a couple of example.</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12</a:t>
            </a:fld>
            <a:endParaRPr lang="en-US" dirty="0"/>
          </a:p>
        </p:txBody>
      </p:sp>
    </p:spTree>
    <p:extLst>
      <p:ext uri="{BB962C8B-B14F-4D97-AF65-F5344CB8AC3E}">
        <p14:creationId xmlns:p14="http://schemas.microsoft.com/office/powerpoint/2010/main" val="4085960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practice,</a:t>
            </a:r>
            <a:r>
              <a:rPr lang="en-US" baseline="0" dirty="0" smtClean="0"/>
              <a:t> Loop </a:t>
            </a:r>
            <a:r>
              <a:rPr lang="en-US" baseline="0" dirty="0" err="1" smtClean="0"/>
              <a:t>Vectorizer</a:t>
            </a:r>
            <a:r>
              <a:rPr lang="en-US" baseline="0" dirty="0" smtClean="0"/>
              <a:t> throws the later load away, keeping the early one along with grouping information.</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13</a:t>
            </a:fld>
            <a:endParaRPr lang="en-US" dirty="0"/>
          </a:p>
        </p:txBody>
      </p:sp>
    </p:spTree>
    <p:extLst>
      <p:ext uri="{BB962C8B-B14F-4D97-AF65-F5344CB8AC3E}">
        <p14:creationId xmlns:p14="http://schemas.microsoft.com/office/powerpoint/2010/main" val="2921913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decision, which also emphasizes the importance of being able to compose decisions</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14</a:t>
            </a:fld>
            <a:endParaRPr lang="en-US" dirty="0"/>
          </a:p>
        </p:txBody>
      </p:sp>
    </p:spTree>
    <p:extLst>
      <p:ext uri="{BB962C8B-B14F-4D97-AF65-F5344CB8AC3E}">
        <p14:creationId xmlns:p14="http://schemas.microsoft.com/office/powerpoint/2010/main" val="1628064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we carry</a:t>
            </a:r>
            <a:r>
              <a:rPr lang="en-US" baseline="0" dirty="0" smtClean="0"/>
              <a:t> out</a:t>
            </a:r>
            <a:r>
              <a:rPr lang="en-US" dirty="0" smtClean="0"/>
              <a:t> this decision, which transforms</a:t>
            </a:r>
            <a:r>
              <a:rPr lang="en-US" baseline="0" dirty="0" smtClean="0"/>
              <a:t> control-flow and introduces masking instructions such as ‘and</a:t>
            </a:r>
            <a:r>
              <a:rPr lang="en-US" baseline="0" dirty="0" smtClean="0"/>
              <a:t>’, ’or’, ’not</a:t>
            </a:r>
            <a:r>
              <a:rPr lang="en-US" baseline="0" dirty="0" smtClean="0"/>
              <a:t>’ and more, along with the previous decisions?</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15</a:t>
            </a:fld>
            <a:endParaRPr lang="en-US" dirty="0"/>
          </a:p>
        </p:txBody>
      </p:sp>
    </p:spTree>
    <p:extLst>
      <p:ext uri="{BB962C8B-B14F-4D97-AF65-F5344CB8AC3E}">
        <p14:creationId xmlns:p14="http://schemas.microsoft.com/office/powerpoint/2010/main" val="3261658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Modeling </a:t>
            </a:r>
            <a:r>
              <a:rPr lang="en-US" baseline="0" dirty="0" smtClean="0"/>
              <a:t>these instructions as </a:t>
            </a:r>
            <a:r>
              <a:rPr lang="en-US" baseline="0" dirty="0" err="1" smtClean="0"/>
              <a:t>VPInstructions</a:t>
            </a:r>
            <a:r>
              <a:rPr lang="en-US" baseline="0" dirty="0" smtClean="0"/>
              <a:t> allows to traverse their </a:t>
            </a:r>
            <a:r>
              <a:rPr lang="en-US" baseline="0" dirty="0" err="1" smtClean="0"/>
              <a:t>def</a:t>
            </a:r>
            <a:r>
              <a:rPr lang="en-US" baseline="0" dirty="0" smtClean="0"/>
              <a:t>/use relations, and facilitates carrying out </a:t>
            </a:r>
            <a:r>
              <a:rPr lang="en-US" baseline="0" dirty="0" err="1" smtClean="0"/>
              <a:t>sinkScalarOperands</a:t>
            </a:r>
            <a:r>
              <a:rPr lang="en-US" baseline="0" dirty="0" smtClean="0"/>
              <a:t> in </a:t>
            </a:r>
            <a:r>
              <a:rPr lang="en-US" baseline="0" dirty="0" err="1" smtClean="0"/>
              <a:t>VPlan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16</a:t>
            </a:fld>
            <a:endParaRPr lang="en-US" dirty="0"/>
          </a:p>
        </p:txBody>
      </p:sp>
    </p:spTree>
    <p:extLst>
      <p:ext uri="{BB962C8B-B14F-4D97-AF65-F5344CB8AC3E}">
        <p14:creationId xmlns:p14="http://schemas.microsoft.com/office/powerpoint/2010/main" val="2252379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Various instructions may be generated in the middle and other blocks,</a:t>
            </a:r>
            <a:r>
              <a:rPr lang="en-US" baseline="0" dirty="0" smtClean="0"/>
              <a:t> taking care of reduction, external users; ideally they are all part of </a:t>
            </a:r>
            <a:r>
              <a:rPr lang="en-US" baseline="0" dirty="0" err="1" smtClean="0"/>
              <a:t>VPlan</a:t>
            </a:r>
            <a:r>
              <a:rPr lang="en-US" baseline="0" dirty="0" smtClean="0"/>
              <a:t>. Also tentative peeling first iterations into another loop to optimize alignment of vector </a:t>
            </a:r>
            <a:r>
              <a:rPr lang="en-US" baseline="0" dirty="0" smtClean="0"/>
              <a:t>loops. </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19</a:t>
            </a:fld>
            <a:endParaRPr lang="en-US" dirty="0"/>
          </a:p>
        </p:txBody>
      </p:sp>
    </p:spTree>
    <p:extLst>
      <p:ext uri="{BB962C8B-B14F-4D97-AF65-F5344CB8AC3E}">
        <p14:creationId xmlns:p14="http://schemas.microsoft.com/office/powerpoint/2010/main" val="1544163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20</a:t>
            </a:fld>
            <a:endParaRPr lang="en-US" dirty="0"/>
          </a:p>
        </p:txBody>
      </p:sp>
    </p:spTree>
    <p:extLst>
      <p:ext uri="{BB962C8B-B14F-4D97-AF65-F5344CB8AC3E}">
        <p14:creationId xmlns:p14="http://schemas.microsoft.com/office/powerpoint/2010/main" val="2229871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finishing, one last</a:t>
            </a:r>
            <a:r>
              <a:rPr lang="en-US" baseline="0" dirty="0" smtClean="0"/>
              <a:t> thought – perhaps we already have a </a:t>
            </a:r>
            <a:r>
              <a:rPr lang="en-US" baseline="0" dirty="0" err="1" smtClean="0"/>
              <a:t>vpinstruction</a:t>
            </a:r>
            <a:r>
              <a:rPr lang="en-US" baseline="0" dirty="0" smtClean="0"/>
              <a:t>-like model in </a:t>
            </a:r>
            <a:r>
              <a:rPr lang="en-US" baseline="0" dirty="0" err="1" smtClean="0"/>
              <a:t>llvm</a:t>
            </a:r>
            <a:r>
              <a:rPr lang="en-US" baseline="0" dirty="0" smtClean="0"/>
              <a:t>?</a:t>
            </a:r>
          </a:p>
          <a:p>
            <a:r>
              <a:rPr lang="en-US" baseline="0" dirty="0" smtClean="0"/>
              <a:t>What kind of graph is this?</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21</a:t>
            </a:fld>
            <a:endParaRPr lang="en-US" dirty="0"/>
          </a:p>
        </p:txBody>
      </p:sp>
    </p:spTree>
    <p:extLst>
      <p:ext uri="{BB962C8B-B14F-4D97-AF65-F5344CB8AC3E}">
        <p14:creationId xmlns:p14="http://schemas.microsoft.com/office/powerpoint/2010/main" val="3739736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Shahid</a:t>
            </a:r>
            <a:r>
              <a:rPr lang="en-US" dirty="0" smtClean="0"/>
              <a:t> </a:t>
            </a:r>
            <a:r>
              <a:rPr lang="en-US" dirty="0" err="1" smtClean="0"/>
              <a:t>Asghar</a:t>
            </a:r>
            <a:r>
              <a:rPr lang="en-US" dirty="0" smtClean="0"/>
              <a:t>-Ahmad shows</a:t>
            </a:r>
            <a:r>
              <a:rPr lang="en-US" baseline="0" dirty="0" smtClean="0"/>
              <a:t> how to do this better, improve cost from -8 to -15, by using a “new” shuffle instruction, similar to our ‘and’ </a:t>
            </a:r>
            <a:r>
              <a:rPr lang="en-US" baseline="0" dirty="0" err="1" smtClean="0"/>
              <a:t>vpinstruction</a:t>
            </a:r>
            <a:r>
              <a:rPr lang="en-US" baseline="0" dirty="0" smtClean="0"/>
              <a:t>. But SLP model records only the </a:t>
            </a:r>
            <a:r>
              <a:rPr lang="en-US" baseline="0" dirty="0" smtClean="0"/>
              <a:t>(purple) nodes </a:t>
            </a:r>
            <a:r>
              <a:rPr lang="en-US" baseline="0" dirty="0" smtClean="0"/>
              <a:t>of the </a:t>
            </a:r>
            <a:r>
              <a:rPr lang="en-US" baseline="0" dirty="0" err="1" smtClean="0"/>
              <a:t>def</a:t>
            </a:r>
            <a:r>
              <a:rPr lang="en-US" baseline="0" dirty="0" smtClean="0"/>
              <a:t>/use graph, relying on the original </a:t>
            </a:r>
            <a:r>
              <a:rPr lang="en-US" baseline="0" dirty="0" smtClean="0"/>
              <a:t>(green) </a:t>
            </a:r>
            <a:r>
              <a:rPr lang="en-US" baseline="0" dirty="0" err="1" smtClean="0"/>
              <a:t>def</a:t>
            </a:r>
            <a:r>
              <a:rPr lang="en-US" baseline="0" dirty="0" smtClean="0"/>
              <a:t>/use </a:t>
            </a:r>
            <a:r>
              <a:rPr lang="en-US" baseline="0" dirty="0" smtClean="0"/>
              <a:t>edges of the underlying IR ingredients.</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22</a:t>
            </a:fld>
            <a:endParaRPr lang="en-US" dirty="0"/>
          </a:p>
        </p:txBody>
      </p:sp>
    </p:spTree>
    <p:extLst>
      <p:ext uri="{BB962C8B-B14F-4D97-AF65-F5344CB8AC3E}">
        <p14:creationId xmlns:p14="http://schemas.microsoft.com/office/powerpoint/2010/main" val="2588236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Lots of work still remains</a:t>
            </a:r>
            <a:r>
              <a:rPr lang="en-US" baseline="0" dirty="0" smtClean="0"/>
              <a:t> </a:t>
            </a:r>
            <a:r>
              <a:rPr lang="en-US" dirty="0" smtClean="0"/>
              <a:t>to do, it’s all taking place in trunk,</a:t>
            </a:r>
            <a:r>
              <a:rPr lang="en-US" baseline="0" dirty="0" smtClean="0"/>
              <a:t> </a:t>
            </a:r>
            <a:r>
              <a:rPr lang="en-US" dirty="0" smtClean="0"/>
              <a:t>plenty of room for additional contributors</a:t>
            </a:r>
          </a:p>
        </p:txBody>
      </p:sp>
      <p:sp>
        <p:nvSpPr>
          <p:cNvPr id="4" name="Slide Number Placeholder 3"/>
          <p:cNvSpPr>
            <a:spLocks noGrp="1"/>
          </p:cNvSpPr>
          <p:nvPr>
            <p:ph type="sldNum" sz="quarter" idx="10"/>
          </p:nvPr>
        </p:nvSpPr>
        <p:spPr/>
        <p:txBody>
          <a:bodyPr/>
          <a:lstStyle/>
          <a:p>
            <a:fld id="{D61C8689-8455-3546-ADF9-3B7273760F66}" type="slidenum">
              <a:rPr lang="en-US" smtClean="0"/>
              <a:pPr/>
              <a:t>23</a:t>
            </a:fld>
            <a:endParaRPr lang="en-US" dirty="0"/>
          </a:p>
        </p:txBody>
      </p:sp>
    </p:spTree>
    <p:extLst>
      <p:ext uri="{BB962C8B-B14F-4D97-AF65-F5344CB8AC3E}">
        <p14:creationId xmlns:p14="http://schemas.microsoft.com/office/powerpoint/2010/main" val="1081627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Neo Sans Intel" pitchFamily="34" charset="0"/>
                <a:cs typeface="Arial" pitchFamily="34" charset="0"/>
              </a:defRPr>
            </a:lvl1pPr>
            <a:lvl2pPr marL="742950" indent="-285750" eaLnBrk="0" hangingPunct="0">
              <a:defRPr>
                <a:solidFill>
                  <a:schemeClr val="tx1"/>
                </a:solidFill>
                <a:latin typeface="Neo Sans Intel" pitchFamily="34" charset="0"/>
                <a:cs typeface="Arial" pitchFamily="34" charset="0"/>
              </a:defRPr>
            </a:lvl2pPr>
            <a:lvl3pPr marL="1143000" indent="-228600" eaLnBrk="0" hangingPunct="0">
              <a:defRPr>
                <a:solidFill>
                  <a:schemeClr val="tx1"/>
                </a:solidFill>
                <a:latin typeface="Neo Sans Intel" pitchFamily="34" charset="0"/>
                <a:cs typeface="Arial" pitchFamily="34" charset="0"/>
              </a:defRPr>
            </a:lvl3pPr>
            <a:lvl4pPr marL="1600200" indent="-228600" eaLnBrk="0" hangingPunct="0">
              <a:defRPr>
                <a:solidFill>
                  <a:schemeClr val="tx1"/>
                </a:solidFill>
                <a:latin typeface="Neo Sans Intel" pitchFamily="34" charset="0"/>
                <a:cs typeface="Arial" pitchFamily="34" charset="0"/>
              </a:defRPr>
            </a:lvl4pPr>
            <a:lvl5pPr marL="2057400" indent="-228600" eaLnBrk="0" hangingPunct="0">
              <a:defRPr>
                <a:solidFill>
                  <a:schemeClr val="tx1"/>
                </a:solidFill>
                <a:latin typeface="Neo Sans Inte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Neo Sans Inte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Neo Sans Inte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Neo Sans Inte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Neo Sans Intel" pitchFamily="34" charset="0"/>
                <a:cs typeface="Arial" pitchFamily="34" charset="0"/>
              </a:defRPr>
            </a:lvl9pPr>
          </a:lstStyle>
          <a:p>
            <a:pPr eaLnBrk="1" hangingPunct="1"/>
            <a:fld id="{E76F5E48-C788-4B86-975B-8CA35980790A}" type="slidenum">
              <a:rPr lang="en-US" altLang="en-US">
                <a:latin typeface="Intel Clear" pitchFamily="34" charset="0"/>
              </a:rPr>
              <a:pPr eaLnBrk="1" hangingPunct="1"/>
              <a:t>2</a:t>
            </a:fld>
            <a:endParaRPr lang="en-US" altLang="en-US" dirty="0">
              <a:latin typeface="Intel Clear" pitchFamily="34" charset="0"/>
            </a:endParaRPr>
          </a:p>
        </p:txBody>
      </p:sp>
    </p:spTree>
    <p:extLst>
      <p:ext uri="{BB962C8B-B14F-4D97-AF65-F5344CB8AC3E}">
        <p14:creationId xmlns:p14="http://schemas.microsoft.com/office/powerpoint/2010/main" val="612056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Takeaways</a:t>
            </a:r>
            <a:r>
              <a:rPr lang="en-US" baseline="0" dirty="0" smtClean="0"/>
              <a:t> are also the agenda of the talk.</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a:t>
            </a:fld>
            <a:endParaRPr lang="en-US" dirty="0"/>
          </a:p>
        </p:txBody>
      </p:sp>
    </p:spTree>
    <p:extLst>
      <p:ext uri="{BB962C8B-B14F-4D97-AF65-F5344CB8AC3E}">
        <p14:creationId xmlns:p14="http://schemas.microsoft.com/office/powerpoint/2010/main" val="385458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There’s been plenty of progress and we have new slides to share, but this one is from </a:t>
            </a:r>
            <a:r>
              <a:rPr lang="en-US" dirty="0" smtClean="0"/>
              <a:t>Gil’s presentation in </a:t>
            </a:r>
            <a:r>
              <a:rPr lang="en-US" dirty="0" err="1" smtClean="0"/>
              <a:t>EuroLLVM</a:t>
            </a:r>
            <a:r>
              <a:rPr lang="en-US" dirty="0" smtClean="0"/>
              <a:t> </a:t>
            </a:r>
            <a:r>
              <a:rPr lang="en-US" dirty="0" smtClean="0"/>
              <a:t>– the </a:t>
            </a:r>
            <a:r>
              <a:rPr lang="en-US" dirty="0" smtClean="0"/>
              <a:t>vision remained</a:t>
            </a:r>
            <a:r>
              <a:rPr lang="en-US" baseline="0" dirty="0" smtClean="0"/>
              <a:t> the same</a:t>
            </a:r>
          </a:p>
          <a:p>
            <a:endParaRPr lang="en-US" baseline="0" dirty="0" smtClean="0"/>
          </a:p>
          <a:p>
            <a:r>
              <a:rPr lang="en-US" baseline="0" dirty="0" smtClean="0"/>
              <a:t>Idea: model vectorization as a planning process, each </a:t>
            </a:r>
            <a:r>
              <a:rPr lang="en-US" baseline="0" dirty="0" err="1" smtClean="0"/>
              <a:t>VPlan</a:t>
            </a:r>
            <a:r>
              <a:rPr lang="en-US" baseline="0" dirty="0" smtClean="0"/>
              <a:t> is clear and self-contained, leave no sophisticated logic/ad-hoc decisions in Cost and Execute</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a:t>
            </a:fld>
            <a:endParaRPr lang="en-US" dirty="0"/>
          </a:p>
        </p:txBody>
      </p:sp>
    </p:spTree>
    <p:extLst>
      <p:ext uri="{BB962C8B-B14F-4D97-AF65-F5344CB8AC3E}">
        <p14:creationId xmlns:p14="http://schemas.microsoft.com/office/powerpoint/2010/main" val="660778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following a staged approach, starting</a:t>
            </a:r>
            <a:r>
              <a:rPr lang="en-US" baseline="0" dirty="0" smtClean="0"/>
              <a:t> from the end of the vectorization process and making our way backwards (</a:t>
            </a:r>
            <a:r>
              <a:rPr lang="en-US" baseline="0" dirty="0" smtClean="0"/>
              <a:t>towards </a:t>
            </a:r>
            <a:r>
              <a:rPr lang="en-US" baseline="0" dirty="0" smtClean="0"/>
              <a:t>the left).</a:t>
            </a:r>
          </a:p>
          <a:p>
            <a:endParaRPr lang="en-US" dirty="0" smtClean="0"/>
          </a:p>
          <a:p>
            <a:r>
              <a:rPr lang="en-US" dirty="0" smtClean="0"/>
              <a:t>This</a:t>
            </a:r>
            <a:r>
              <a:rPr lang="en-US" baseline="0" dirty="0" smtClean="0"/>
              <a:t> is how the Loop Vector works today: Legal and Cost have not changed, both are still making decisions and recording them in various maps. A planning step records them in one or more </a:t>
            </a:r>
            <a:r>
              <a:rPr lang="en-US" baseline="0" dirty="0" err="1" smtClean="0"/>
              <a:t>VPlans</a:t>
            </a:r>
            <a:r>
              <a:rPr lang="en-US" baseline="0" dirty="0" smtClean="0"/>
              <a:t>, which do not support computing Cost yet, but do support Execution, which is still complex rather than straightforward. Plus the decision to sink scalar operands takes place after generating </a:t>
            </a:r>
            <a:r>
              <a:rPr lang="en-US" baseline="0" dirty="0" err="1" smtClean="0"/>
              <a:t>vectorized</a:t>
            </a:r>
            <a:r>
              <a:rPr lang="en-US" baseline="0" dirty="0" smtClean="0"/>
              <a:t> code, as originally planned; we’ll see later why </a:t>
            </a:r>
            <a:r>
              <a:rPr lang="en-US" baseline="0" dirty="0" err="1" smtClean="0"/>
              <a:t>VPlan</a:t>
            </a:r>
            <a:r>
              <a:rPr lang="en-US" baseline="0" dirty="0" smtClean="0"/>
              <a:t> does not record it yet.</a:t>
            </a:r>
          </a:p>
        </p:txBody>
      </p:sp>
      <p:sp>
        <p:nvSpPr>
          <p:cNvPr id="4" name="Slide Number Placeholder 3"/>
          <p:cNvSpPr>
            <a:spLocks noGrp="1"/>
          </p:cNvSpPr>
          <p:nvPr>
            <p:ph type="sldNum" sz="quarter" idx="10"/>
          </p:nvPr>
        </p:nvSpPr>
        <p:spPr/>
        <p:txBody>
          <a:bodyPr/>
          <a:lstStyle/>
          <a:p>
            <a:fld id="{D61C8689-8455-3546-ADF9-3B7273760F66}" type="slidenum">
              <a:rPr lang="en-US" smtClean="0"/>
              <a:pPr/>
              <a:t>6</a:t>
            </a:fld>
            <a:endParaRPr lang="en-US" dirty="0"/>
          </a:p>
        </p:txBody>
      </p:sp>
    </p:spTree>
    <p:extLst>
      <p:ext uri="{BB962C8B-B14F-4D97-AF65-F5344CB8AC3E}">
        <p14:creationId xmlns:p14="http://schemas.microsoft.com/office/powerpoint/2010/main" val="2588546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a:t>
            </a:r>
            <a:r>
              <a:rPr lang="en-US" dirty="0" err="1" smtClean="0"/>
              <a:t>VPlan</a:t>
            </a:r>
            <a:r>
              <a:rPr lang="en-US" dirty="0" smtClean="0"/>
              <a:t> looks like, when Loop </a:t>
            </a:r>
            <a:r>
              <a:rPr lang="en-US" dirty="0" err="1" smtClean="0"/>
              <a:t>Vectorizer</a:t>
            </a:r>
            <a:r>
              <a:rPr lang="en-US" baseline="0" dirty="0" smtClean="0"/>
              <a:t> runs on this loop with </a:t>
            </a:r>
            <a:r>
              <a:rPr lang="en-US" baseline="0" dirty="0" smtClean="0"/>
              <a:t>-debug</a:t>
            </a:r>
            <a:r>
              <a:rPr lang="en-US" baseline="0" dirty="0" smtClean="0"/>
              <a:t>.</a:t>
            </a:r>
          </a:p>
          <a:p>
            <a:endParaRPr lang="en-US" baseline="0" dirty="0" smtClean="0"/>
          </a:p>
          <a:p>
            <a:r>
              <a:rPr lang="en-US" baseline="0" dirty="0" smtClean="0"/>
              <a:t>Note the full, explicit </a:t>
            </a:r>
            <a:r>
              <a:rPr lang="en-US" baseline="0" dirty="0" smtClean="0"/>
              <a:t>control-flow</a:t>
            </a:r>
            <a:r>
              <a:rPr lang="en-US" baseline="0" dirty="0" smtClean="0"/>
              <a:t>, the divide being guarded by an if-then branch, the whole plan relates to VF=2 or 4  or 8. Other instructions are wrapped in Recipes that record how to </a:t>
            </a:r>
            <a:r>
              <a:rPr lang="en-US" baseline="0" dirty="0" err="1" smtClean="0"/>
              <a:t>vectorize</a:t>
            </a:r>
            <a:r>
              <a:rPr lang="en-US" baseline="0" dirty="0" smtClean="0"/>
              <a:t> them and where (Widen means extending the types of the operands/results to vectors, Replicate means having VF instances of the original scalar types).</a:t>
            </a:r>
          </a:p>
          <a:p>
            <a:endParaRPr lang="en-US" baseline="0" dirty="0" smtClean="0"/>
          </a:p>
          <a:p>
            <a:r>
              <a:rPr lang="en-US" baseline="0" dirty="0" smtClean="0"/>
              <a:t>Note that instructions seem to mostly stay in place – there are cases where they must move, as we will see.</a:t>
            </a:r>
          </a:p>
          <a:p>
            <a:endParaRPr lang="en-US" baseline="0" dirty="0" smtClean="0"/>
          </a:p>
          <a:p>
            <a:r>
              <a:rPr lang="en-US" baseline="0" dirty="0" smtClean="0"/>
              <a:t>Note that the store at the bottom must be masked – but we do not see it here. In fact, we do not see what the </a:t>
            </a:r>
            <a:r>
              <a:rPr lang="en-US" baseline="0" dirty="0" err="1" smtClean="0"/>
              <a:t>vectorized</a:t>
            </a:r>
            <a:r>
              <a:rPr lang="en-US" baseline="0" dirty="0" smtClean="0"/>
              <a:t> instructions will look like at all. We only see the original IR instructions. The masks will appear only during Execution of the plan, hence its arrow is </a:t>
            </a:r>
            <a:r>
              <a:rPr lang="en-US" baseline="0" dirty="0" smtClean="0"/>
              <a:t>wide in previous slide.</a:t>
            </a:r>
            <a:endParaRPr lang="en-US" baseline="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7</a:t>
            </a:fld>
            <a:endParaRPr lang="en-US" dirty="0"/>
          </a:p>
        </p:txBody>
      </p:sp>
    </p:spTree>
    <p:extLst>
      <p:ext uri="{BB962C8B-B14F-4D97-AF65-F5344CB8AC3E}">
        <p14:creationId xmlns:p14="http://schemas.microsoft.com/office/powerpoint/2010/main" val="4134837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Handful of Recipes</a:t>
            </a:r>
            <a:r>
              <a:rPr lang="en-US" baseline="0" dirty="0" smtClean="0"/>
              <a:t> capture the Loop </a:t>
            </a:r>
            <a:r>
              <a:rPr lang="en-US" baseline="0" dirty="0" err="1" smtClean="0"/>
              <a:t>Vectorizer’s</a:t>
            </a:r>
            <a:r>
              <a:rPr lang="en-US" baseline="0" dirty="0" smtClean="0"/>
              <a:t> logic, and will generate the </a:t>
            </a:r>
            <a:r>
              <a:rPr lang="en-US" baseline="0" dirty="0" err="1" smtClean="0"/>
              <a:t>vectorized</a:t>
            </a:r>
            <a:r>
              <a:rPr lang="en-US" baseline="0" dirty="0" smtClean="0"/>
              <a:t> code when asked, but tell you nothing about this code. This is the 1</a:t>
            </a:r>
            <a:r>
              <a:rPr lang="en-US" baseline="30000" dirty="0" smtClean="0"/>
              <a:t>st</a:t>
            </a:r>
            <a:r>
              <a:rPr lang="en-US" baseline="0" dirty="0" smtClean="0"/>
              <a:t> step, and it was quite large by itself.</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8</a:t>
            </a:fld>
            <a:endParaRPr lang="en-US" dirty="0"/>
          </a:p>
        </p:txBody>
      </p:sp>
    </p:spTree>
    <p:extLst>
      <p:ext uri="{BB962C8B-B14F-4D97-AF65-F5344CB8AC3E}">
        <p14:creationId xmlns:p14="http://schemas.microsoft.com/office/powerpoint/2010/main" val="3823822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next step that’s been posted for review.</a:t>
            </a:r>
          </a:p>
          <a:p>
            <a:endParaRPr lang="en-US" baseline="0" dirty="0" smtClean="0"/>
          </a:p>
          <a:p>
            <a:r>
              <a:rPr lang="en-US" baseline="0" dirty="0" smtClean="0"/>
              <a:t>Note that the decision to Replicate the load of c[100*</a:t>
            </a:r>
            <a:r>
              <a:rPr lang="en-US" baseline="0" dirty="0" err="1" smtClean="0"/>
              <a:t>i</a:t>
            </a:r>
            <a:r>
              <a:rPr lang="en-US" baseline="0" dirty="0" smtClean="0"/>
              <a:t>] changed to Widen – that’s a bug, fixed in the patch; we’re trying to maintain existing behavior, and it’s challenging.</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10</a:t>
            </a:fld>
            <a:endParaRPr lang="en-US" dirty="0"/>
          </a:p>
        </p:txBody>
      </p:sp>
    </p:spTree>
    <p:extLst>
      <p:ext uri="{BB962C8B-B14F-4D97-AF65-F5344CB8AC3E}">
        <p14:creationId xmlns:p14="http://schemas.microsoft.com/office/powerpoint/2010/main" val="3478987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more interesting example</a:t>
            </a:r>
            <a:r>
              <a:rPr lang="en-US" baseline="0" dirty="0" smtClean="0"/>
              <a:t> involves nested conditions.</a:t>
            </a:r>
          </a:p>
          <a:p>
            <a:endParaRPr lang="en-US" baseline="0" dirty="0" smtClean="0"/>
          </a:p>
          <a:p>
            <a:r>
              <a:rPr lang="en-US" baseline="0" dirty="0" smtClean="0"/>
              <a:t>Note that the “and” instruction is totally new – it does not have an ingredient. It was taken care of by control-flow branches rather than data-flow instructions. Instructions are generated inside loop body by executing recipe, so this ‘and’ is a recipe, but it also consumes, manipulates and produces masks, modeled by </a:t>
            </a:r>
            <a:r>
              <a:rPr lang="en-US" baseline="0" dirty="0" err="1" smtClean="0"/>
              <a:t>VPUser</a:t>
            </a:r>
            <a:r>
              <a:rPr lang="en-US" baseline="0" dirty="0" smtClean="0"/>
              <a:t> in this patch. Hence inherits from both. </a:t>
            </a:r>
          </a:p>
          <a:p>
            <a:endParaRPr lang="en-US" dirty="0" smtClean="0"/>
          </a:p>
          <a:p>
            <a:r>
              <a:rPr lang="en-US" dirty="0" err="1" smtClean="0"/>
              <a:t>VPInstruction</a:t>
            </a:r>
            <a:r>
              <a:rPr lang="en-US" baseline="0" dirty="0" smtClean="0"/>
              <a:t> is the basis for further modeling of </a:t>
            </a:r>
            <a:r>
              <a:rPr lang="en-US" baseline="0" dirty="0" err="1" smtClean="0"/>
              <a:t>vectorizer</a:t>
            </a:r>
            <a:r>
              <a:rPr lang="en-US" baseline="0" dirty="0" smtClean="0"/>
              <a:t> outcome at instruction granularity. In this next step patch we’re starting from modeling the </a:t>
            </a:r>
            <a:r>
              <a:rPr lang="en-US" baseline="0" dirty="0" err="1" smtClean="0"/>
              <a:t>def</a:t>
            </a:r>
            <a:r>
              <a:rPr lang="en-US" baseline="0" dirty="0" smtClean="0"/>
              <a:t>/use involved in generating, manipulation (and, or, not instructions) and consuming masks only, again following staged approach.</a:t>
            </a:r>
            <a:endParaRPr lang="en-US"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11</a:t>
            </a:fld>
            <a:endParaRPr lang="en-US" dirty="0"/>
          </a:p>
        </p:txBody>
      </p:sp>
    </p:spTree>
    <p:extLst>
      <p:ext uri="{BB962C8B-B14F-4D97-AF65-F5344CB8AC3E}">
        <p14:creationId xmlns:p14="http://schemas.microsoft.com/office/powerpoint/2010/main" val="1542168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Linear gradient</a:t>
            </a:r>
            <a:endParaRPr lang="en-US" dirty="0"/>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193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7"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2900421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240372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1110112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4001256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ext uri="{BB962C8B-B14F-4D97-AF65-F5344CB8AC3E}">
        <p14:creationId xmlns:p14="http://schemas.microsoft.com/office/powerpoint/2010/main" val="3843762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4"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413716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
        <p:nvSpPr>
          <p:cNvPr id="3"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3328961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7432" y="1875130"/>
            <a:ext cx="2108795" cy="138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009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3" name="Picture 2" descr="int_experience_hrz_wht_rgb_30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8779" y="1874822"/>
            <a:ext cx="3646443" cy="1514490"/>
          </a:xfrm>
          <a:prstGeom prst="rect">
            <a:avLst/>
          </a:prstGeom>
        </p:spPr>
      </p:pic>
    </p:spTree>
    <p:extLst>
      <p:ext uri="{BB962C8B-B14F-4D97-AF65-F5344CB8AC3E}">
        <p14:creationId xmlns:p14="http://schemas.microsoft.com/office/powerpoint/2010/main" val="1474831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Linear gradient</a:t>
            </a:r>
            <a:endParaRPr lang="en-US" dirty="0"/>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5" name="Picture 4" descr="int_experience_hrz_wht_rgb_1500.png"/>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460693" y="389228"/>
            <a:ext cx="2121766" cy="887284"/>
          </a:xfrm>
          <a:prstGeom prst="rect">
            <a:avLst/>
          </a:prstGeom>
        </p:spPr>
      </p:pic>
    </p:spTree>
    <p:extLst>
      <p:ext uri="{BB962C8B-B14F-4D97-AF65-F5344CB8AC3E}">
        <p14:creationId xmlns:p14="http://schemas.microsoft.com/office/powerpoint/2010/main" val="2404006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spTree>
    <p:extLst>
      <p:ext uri="{BB962C8B-B14F-4D97-AF65-F5344CB8AC3E}">
        <p14:creationId xmlns:p14="http://schemas.microsoft.com/office/powerpoint/2010/main" val="180832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1358511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1"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2598914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6"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40620636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1192946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3638207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smtClean="0">
              <a:solidFill>
                <a:schemeClr val="tx2"/>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8"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Tree>
    <p:extLst>
      <p:ext uri="{BB962C8B-B14F-4D97-AF65-F5344CB8AC3E}">
        <p14:creationId xmlns:p14="http://schemas.microsoft.com/office/powerpoint/2010/main" val="239268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87" y="4759452"/>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2" descr="\\.psf\Home\Desktop\Intel.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39915" y="4830589"/>
            <a:ext cx="364336" cy="24013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8718551"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6" name="Slide Number Placeholder 5"/>
          <p:cNvSpPr>
            <a:spLocks noGrp="1"/>
          </p:cNvSpPr>
          <p:nvPr>
            <p:ph type="sldNum" sz="quarter" idx="4"/>
          </p:nvPr>
        </p:nvSpPr>
        <p:spPr>
          <a:xfrm>
            <a:off x="8720932" y="4816638"/>
            <a:ext cx="285020" cy="273844"/>
          </a:xfrm>
          <a:prstGeom prst="rect">
            <a:avLst/>
          </a:prstGeom>
        </p:spPr>
        <p:txBody>
          <a:bodyPr vert="horz" lIns="0" tIns="0" rIns="0" bIns="0" rtlCol="0" anchor="ctr"/>
          <a:lstStyle>
            <a:lvl1pPr algn="r">
              <a:defRPr sz="800">
                <a:solidFill>
                  <a:schemeClr val="bg1"/>
                </a:solidFill>
                <a:latin typeface="+mn-lt"/>
                <a:cs typeface="Intel Clear"/>
              </a:defRPr>
            </a:lvl1pPr>
          </a:lstStyle>
          <a:p>
            <a:fld id="{EE2556C5-CE8C-6547-B838-EA80C61A4AF7}" type="slidenum">
              <a:rPr lang="en-US" smtClean="0"/>
              <a:pPr/>
              <a:t>‹#›</a:t>
            </a:fld>
            <a:endParaRPr lang="en-US" dirty="0"/>
          </a:p>
        </p:txBody>
      </p:sp>
      <p:sp>
        <p:nvSpPr>
          <p:cNvPr id="8" name="Rectangle 7"/>
          <p:cNvSpPr/>
          <p:nvPr userDrawn="1"/>
        </p:nvSpPr>
        <p:spPr>
          <a:xfrm>
            <a:off x="454026" y="4936786"/>
            <a:ext cx="2438946" cy="184666"/>
          </a:xfrm>
          <a:prstGeom prst="rect">
            <a:avLst/>
          </a:prstGeom>
        </p:spPr>
        <p:txBody>
          <a:bodyPr wrap="square" lIns="0" tIns="0" rIns="0" bIns="0">
            <a:spAutoFit/>
          </a:bodyPr>
          <a:lstStyle/>
          <a:p>
            <a:pPr algn="l" fontAlgn="auto">
              <a:spcBef>
                <a:spcPts val="0"/>
              </a:spcBef>
              <a:spcAft>
                <a:spcPts val="0"/>
              </a:spcAft>
              <a:defRPr/>
            </a:pPr>
            <a:r>
              <a:rPr lang="en-US" sz="600" dirty="0" smtClean="0">
                <a:solidFill>
                  <a:schemeClr val="bg1">
                    <a:lumMod val="85000"/>
                  </a:schemeClr>
                </a:solidFill>
                <a:latin typeface="+mn-lt"/>
              </a:rPr>
              <a:t>Copyright</a:t>
            </a:r>
            <a:r>
              <a:rPr lang="en-US" sz="600" baseline="0" dirty="0" smtClean="0">
                <a:solidFill>
                  <a:schemeClr val="bg1">
                    <a:lumMod val="85000"/>
                  </a:schemeClr>
                </a:solidFill>
                <a:latin typeface="+mn-lt"/>
              </a:rPr>
              <a:t> </a:t>
            </a:r>
            <a:r>
              <a:rPr lang="en-US" sz="600" dirty="0" smtClean="0">
                <a:solidFill>
                  <a:schemeClr val="bg1">
                    <a:lumMod val="85000"/>
                  </a:schemeClr>
                </a:solidFill>
                <a:latin typeface="+mn-lt"/>
              </a:rPr>
              <a:t>©  2017, Intel Corporation. All rights reserved. </a:t>
            </a:r>
            <a:br>
              <a:rPr lang="en-US" sz="600" dirty="0" smtClean="0">
                <a:solidFill>
                  <a:schemeClr val="bg1">
                    <a:lumMod val="85000"/>
                  </a:schemeClr>
                </a:solidFill>
                <a:latin typeface="+mn-lt"/>
              </a:rPr>
            </a:br>
            <a:r>
              <a:rPr lang="en-US" sz="600" dirty="0" smtClean="0">
                <a:solidFill>
                  <a:schemeClr val="bg1">
                    <a:lumMod val="85000"/>
                  </a:schemeClr>
                </a:solidFill>
                <a:latin typeface="+mn-lt"/>
              </a:rPr>
              <a:t>*Other names and brands may be claimed as the property of others.</a:t>
            </a:r>
            <a:endParaRPr lang="en-US" sz="600" dirty="0">
              <a:solidFill>
                <a:schemeClr val="bg1">
                  <a:lumMod val="85000"/>
                </a:schemeClr>
              </a:solidFill>
              <a:latin typeface="+mn-lt"/>
            </a:endParaRPr>
          </a:p>
        </p:txBody>
      </p:sp>
      <p:sp>
        <p:nvSpPr>
          <p:cNvPr id="15" name="Footer Placeholder 4"/>
          <p:cNvSpPr>
            <a:spLocks noGrp="1"/>
          </p:cNvSpPr>
          <p:nvPr>
            <p:ph type="ftr" sz="quarter" idx="3"/>
          </p:nvPr>
        </p:nvSpPr>
        <p:spPr>
          <a:xfrm>
            <a:off x="3124200" y="4816638"/>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endParaRPr lang="en-US" dirty="0"/>
          </a:p>
        </p:txBody>
      </p:sp>
      <p:sp>
        <p:nvSpPr>
          <p:cNvPr id="4" name="Action Button: Custom 3">
            <a:hlinkClick r:id="" action="ppaction://customshow?id=0&amp;return=true" highlightClick="1"/>
          </p:cNvPr>
          <p:cNvSpPr/>
          <p:nvPr userDrawn="1"/>
        </p:nvSpPr>
        <p:spPr>
          <a:xfrm>
            <a:off x="454026" y="4791532"/>
            <a:ext cx="996155" cy="128587"/>
          </a:xfrm>
          <a:prstGeom prst="actionButtonBlank">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rPr>
              <a:t>Optimization Notice</a:t>
            </a:r>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74" r:id="rId3"/>
    <p:sldLayoutId id="2147483650" r:id="rId4"/>
    <p:sldLayoutId id="2147483684" r:id="rId5"/>
    <p:sldLayoutId id="2147483652" r:id="rId6"/>
    <p:sldLayoutId id="2147483660" r:id="rId7"/>
    <p:sldLayoutId id="2147483668" r:id="rId8"/>
    <p:sldLayoutId id="2147483669" r:id="rId9"/>
    <p:sldLayoutId id="2147483670" r:id="rId10"/>
    <p:sldLayoutId id="2147483672" r:id="rId11"/>
    <p:sldLayoutId id="2147483651" r:id="rId12"/>
    <p:sldLayoutId id="2147483677" r:id="rId13"/>
    <p:sldLayoutId id="2147483665" r:id="rId14"/>
    <p:sldLayoutId id="2147483654" r:id="rId15"/>
    <p:sldLayoutId id="2147483655" r:id="rId16"/>
    <p:sldLayoutId id="2147483676" r:id="rId17"/>
    <p:sldLayoutId id="2147483681" r:id="rId18"/>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dt="0"/>
  <p:txStyles>
    <p:titleStyle>
      <a:lvl1pPr algn="l" defTabSz="457200"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tif"/><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0.t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687" y="2421694"/>
            <a:ext cx="8212886" cy="1102519"/>
          </a:xfrm>
        </p:spPr>
        <p:txBody>
          <a:bodyPr/>
          <a:lstStyle/>
          <a:p>
            <a:r>
              <a:rPr lang="en-US" dirty="0" err="1"/>
              <a:t>Vectorizing</a:t>
            </a:r>
            <a:r>
              <a:rPr lang="en-US" dirty="0"/>
              <a:t> Loops with </a:t>
            </a:r>
            <a:r>
              <a:rPr lang="en-US" dirty="0" err="1"/>
              <a:t>VPlan</a:t>
            </a:r>
            <a:r>
              <a:rPr lang="en-US" dirty="0"/>
              <a:t> – Current State and Next Steps</a:t>
            </a:r>
            <a:endParaRPr lang="en-US" dirty="0">
              <a:solidFill>
                <a:schemeClr val="bg1">
                  <a:alpha val="90000"/>
                </a:schemeClr>
              </a:solidFill>
            </a:endParaRPr>
          </a:p>
        </p:txBody>
      </p:sp>
      <p:sp>
        <p:nvSpPr>
          <p:cNvPr id="3" name="Subtitle 2"/>
          <p:cNvSpPr>
            <a:spLocks noGrp="1"/>
          </p:cNvSpPr>
          <p:nvPr>
            <p:ph type="subTitle" idx="1"/>
          </p:nvPr>
        </p:nvSpPr>
        <p:spPr/>
        <p:txBody>
          <a:bodyPr/>
          <a:lstStyle/>
          <a:p>
            <a:r>
              <a:rPr lang="en-US" u="sng" dirty="0"/>
              <a:t>Ayal Zaks</a:t>
            </a:r>
            <a:r>
              <a:rPr lang="en-US" dirty="0"/>
              <a:t> and Gil Rapaport, </a:t>
            </a:r>
            <a:r>
              <a:rPr lang="en-US" dirty="0" smtClean="0"/>
              <a:t>Vectorization Team, Intel </a:t>
            </a:r>
            <a:r>
              <a:rPr lang="en-US" dirty="0"/>
              <a:t>Corporation</a:t>
            </a:r>
          </a:p>
          <a:p>
            <a:r>
              <a:rPr lang="en-US" dirty="0"/>
              <a:t>October </a:t>
            </a:r>
            <a:r>
              <a:rPr lang="en-US" dirty="0" smtClean="0"/>
              <a:t>18</a:t>
            </a:r>
            <a:r>
              <a:rPr lang="en-US" baseline="30000" dirty="0" smtClean="0"/>
              <a:t>th</a:t>
            </a:r>
            <a:r>
              <a:rPr lang="en-US" dirty="0" smtClean="0"/>
              <a:t>, </a:t>
            </a:r>
            <a:r>
              <a:rPr lang="en-US" dirty="0"/>
              <a:t>2017 US LLVM Developers’ </a:t>
            </a:r>
            <a:r>
              <a:rPr lang="en-US" dirty="0" smtClean="0"/>
              <a:t>Meeting, San </a:t>
            </a:r>
            <a:r>
              <a:rPr lang="en-US" dirty="0"/>
              <a:t>Jose, CA</a:t>
            </a:r>
          </a:p>
        </p:txBody>
      </p:sp>
    </p:spTree>
    <p:extLst>
      <p:ext uri="{BB962C8B-B14F-4D97-AF65-F5344CB8AC3E}">
        <p14:creationId xmlns:p14="http://schemas.microsoft.com/office/powerpoint/2010/main" val="1483269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rotWithShape="1">
          <a:blip r:embed="rId3">
            <a:extLst>
              <a:ext uri="{28A0092B-C50C-407E-A947-70E740481C1C}">
                <a14:useLocalDpi xmlns:a14="http://schemas.microsoft.com/office/drawing/2010/main" val="0"/>
              </a:ext>
            </a:extLst>
          </a:blip>
          <a:srcRect t="6150" b="6758"/>
          <a:stretch/>
        </p:blipFill>
        <p:spPr>
          <a:xfrm>
            <a:off x="4803403" y="90231"/>
            <a:ext cx="4117919" cy="4604952"/>
          </a:xfrm>
          <a:prstGeom prst="rect">
            <a:avLst/>
          </a:prstGeom>
        </p:spPr>
      </p:pic>
      <p:sp>
        <p:nvSpPr>
          <p:cNvPr id="2" name="Slide Number Placeholder 1"/>
          <p:cNvSpPr>
            <a:spLocks noGrp="1"/>
          </p:cNvSpPr>
          <p:nvPr>
            <p:ph type="sldNum" sz="quarter" idx="12"/>
          </p:nvPr>
        </p:nvSpPr>
        <p:spPr/>
        <p:txBody>
          <a:bodyPr/>
          <a:lstStyle/>
          <a:p>
            <a:fld id="{EE2556C5-CE8C-6547-B838-EA80C61A4AF7}" type="slidenum">
              <a:rPr lang="en-US" smtClean="0"/>
              <a:pPr/>
              <a:t>10</a:t>
            </a:fld>
            <a:endParaRPr lang="en-US" dirty="0"/>
          </a:p>
        </p:txBody>
      </p:sp>
      <p:sp>
        <p:nvSpPr>
          <p:cNvPr id="3" name="Title 2"/>
          <p:cNvSpPr>
            <a:spLocks noGrp="1"/>
          </p:cNvSpPr>
          <p:nvPr>
            <p:ph type="title"/>
          </p:nvPr>
        </p:nvSpPr>
        <p:spPr/>
        <p:txBody>
          <a:bodyPr/>
          <a:lstStyle/>
          <a:p>
            <a:r>
              <a:rPr lang="en-US" dirty="0" err="1" smtClean="0"/>
              <a:t>VPlan</a:t>
            </a:r>
            <a:r>
              <a:rPr lang="en-US" dirty="0" smtClean="0"/>
              <a:t> </a:t>
            </a:r>
            <a:r>
              <a:rPr lang="en-US" dirty="0"/>
              <a:t>Model: </a:t>
            </a:r>
            <a:r>
              <a:rPr lang="en-US" dirty="0" smtClean="0">
                <a:solidFill>
                  <a:srgbClr val="FF0000"/>
                </a:solidFill>
              </a:rPr>
              <a:t>Next</a:t>
            </a:r>
            <a:r>
              <a:rPr lang="en-US" dirty="0" smtClean="0"/>
              <a:t> Step</a:t>
            </a:r>
            <a:endParaRPr lang="en-US" dirty="0"/>
          </a:p>
        </p:txBody>
      </p:sp>
      <p:sp>
        <p:nvSpPr>
          <p:cNvPr id="4" name="Footer Placeholder 3"/>
          <p:cNvSpPr>
            <a:spLocks noGrp="1"/>
          </p:cNvSpPr>
          <p:nvPr>
            <p:ph type="ftr" sz="quarter" idx="3"/>
          </p:nvPr>
        </p:nvSpPr>
        <p:spPr/>
        <p:txBody>
          <a:bodyPr/>
          <a:lstStyle/>
          <a:p>
            <a:endParaRPr lang="en-US" dirty="0"/>
          </a:p>
        </p:txBody>
      </p:sp>
      <p:sp>
        <p:nvSpPr>
          <p:cNvPr id="88" name="TextBox 87"/>
          <p:cNvSpPr txBox="1"/>
          <p:nvPr/>
        </p:nvSpPr>
        <p:spPr>
          <a:xfrm>
            <a:off x="86512" y="806056"/>
            <a:ext cx="3244478" cy="807913"/>
          </a:xfrm>
          <a:prstGeom prst="rect">
            <a:avLst/>
          </a:prstGeom>
          <a:noFill/>
          <a:ln>
            <a:noFill/>
          </a:ln>
        </p:spPr>
        <p:txBody>
          <a:bodyPr vert="horz" wrap="none" lIns="0" tIns="0" rIns="0" bIns="0" rtlCol="0">
            <a:spAutoFit/>
          </a:bodyPr>
          <a:lstStyle/>
          <a:p>
            <a:r>
              <a:rPr lang="en-US" sz="1050" b="1" dirty="0">
                <a:solidFill>
                  <a:srgbClr val="003C71"/>
                </a:solidFill>
                <a:latin typeface="Consolas" panose="020B0609020204030204" pitchFamily="49" charset="0"/>
                <a:cs typeface="Consolas" panose="020B0609020204030204" pitchFamily="49" charset="0"/>
              </a:rPr>
              <a:t> void foo(</a:t>
            </a:r>
            <a:r>
              <a:rPr lang="en-US" sz="1050" b="1" dirty="0" err="1">
                <a:solidFill>
                  <a:srgbClr val="003C71"/>
                </a:solidFill>
                <a:latin typeface="Consolas" panose="020B0609020204030204" pitchFamily="49" charset="0"/>
                <a:cs typeface="Consolas" panose="020B0609020204030204" pitchFamily="49" charset="0"/>
              </a:rPr>
              <a:t>int</a:t>
            </a:r>
            <a:r>
              <a:rPr lang="en-US" sz="1050" b="1" dirty="0">
                <a:solidFill>
                  <a:srgbClr val="003C71"/>
                </a:solidFill>
                <a:latin typeface="Consolas" panose="020B0609020204030204" pitchFamily="49" charset="0"/>
                <a:cs typeface="Consolas" panose="020B0609020204030204" pitchFamily="49" charset="0"/>
              </a:rPr>
              <a:t> *a, </a:t>
            </a:r>
            <a:r>
              <a:rPr lang="en-US" sz="1050" b="1" dirty="0" err="1">
                <a:solidFill>
                  <a:srgbClr val="003C71"/>
                </a:solidFill>
                <a:latin typeface="Consolas" panose="020B0609020204030204" pitchFamily="49" charset="0"/>
                <a:cs typeface="Consolas" panose="020B0609020204030204" pitchFamily="49" charset="0"/>
              </a:rPr>
              <a:t>int</a:t>
            </a:r>
            <a:r>
              <a:rPr lang="en-US" sz="1050" b="1" dirty="0">
                <a:solidFill>
                  <a:srgbClr val="003C71"/>
                </a:solidFill>
                <a:latin typeface="Consolas" panose="020B0609020204030204" pitchFamily="49" charset="0"/>
                <a:cs typeface="Consolas" panose="020B0609020204030204" pitchFamily="49" charset="0"/>
              </a:rPr>
              <a:t> b, </a:t>
            </a:r>
            <a:r>
              <a:rPr lang="en-US" sz="1050" b="1" dirty="0" err="1">
                <a:solidFill>
                  <a:srgbClr val="003C71"/>
                </a:solidFill>
                <a:latin typeface="Consolas" panose="020B0609020204030204" pitchFamily="49" charset="0"/>
                <a:cs typeface="Consolas" panose="020B0609020204030204" pitchFamily="49" charset="0"/>
              </a:rPr>
              <a:t>int</a:t>
            </a:r>
            <a:r>
              <a:rPr lang="en-US" sz="1050" b="1" dirty="0">
                <a:solidFill>
                  <a:srgbClr val="003C71"/>
                </a:solidFill>
                <a:latin typeface="Consolas" panose="020B0609020204030204" pitchFamily="49" charset="0"/>
                <a:cs typeface="Consolas" panose="020B0609020204030204" pitchFamily="49" charset="0"/>
              </a:rPr>
              <a:t> *c) {</a:t>
            </a:r>
          </a:p>
          <a:p>
            <a:r>
              <a:rPr lang="en-US" sz="1050" b="1" dirty="0">
                <a:solidFill>
                  <a:srgbClr val="003C71"/>
                </a:solidFill>
                <a:latin typeface="Consolas" panose="020B0609020204030204" pitchFamily="49" charset="0"/>
                <a:cs typeface="Consolas" panose="020B0609020204030204" pitchFamily="49" charset="0"/>
              </a:rPr>
              <a:t>   for (</a:t>
            </a:r>
            <a:r>
              <a:rPr lang="en-US" sz="1050" b="1" dirty="0" err="1">
                <a:solidFill>
                  <a:srgbClr val="003C71"/>
                </a:solidFill>
                <a:latin typeface="Consolas" panose="020B0609020204030204" pitchFamily="49" charset="0"/>
                <a:cs typeface="Consolas" panose="020B0609020204030204" pitchFamily="49" charset="0"/>
              </a:rPr>
              <a:t>int</a:t>
            </a:r>
            <a:r>
              <a:rPr lang="en-US" sz="1050" b="1" dirty="0">
                <a:solidFill>
                  <a:srgbClr val="003C71"/>
                </a:solidFill>
                <a:latin typeface="Consolas" panose="020B0609020204030204" pitchFamily="49" charset="0"/>
                <a:cs typeface="Consolas" panose="020B0609020204030204" pitchFamily="49" charset="0"/>
              </a:rPr>
              <a:t> </a:t>
            </a:r>
            <a:r>
              <a:rPr lang="en-US" sz="1050" b="1" dirty="0" err="1">
                <a:solidFill>
                  <a:srgbClr val="003C71"/>
                </a:solidFill>
                <a:latin typeface="Consolas" panose="020B0609020204030204" pitchFamily="49" charset="0"/>
                <a:cs typeface="Consolas" panose="020B0609020204030204" pitchFamily="49" charset="0"/>
              </a:rPr>
              <a:t>i</a:t>
            </a:r>
            <a:r>
              <a:rPr lang="en-US" sz="1050" b="1" dirty="0">
                <a:solidFill>
                  <a:srgbClr val="003C71"/>
                </a:solidFill>
                <a:latin typeface="Consolas" panose="020B0609020204030204" pitchFamily="49" charset="0"/>
                <a:cs typeface="Consolas" panose="020B0609020204030204" pitchFamily="49" charset="0"/>
              </a:rPr>
              <a:t> = 0; </a:t>
            </a:r>
            <a:r>
              <a:rPr lang="en-US" sz="1050" b="1" dirty="0" err="1">
                <a:solidFill>
                  <a:srgbClr val="003C71"/>
                </a:solidFill>
                <a:latin typeface="Consolas" panose="020B0609020204030204" pitchFamily="49" charset="0"/>
                <a:cs typeface="Consolas" panose="020B0609020204030204" pitchFamily="49" charset="0"/>
              </a:rPr>
              <a:t>i</a:t>
            </a:r>
            <a:r>
              <a:rPr lang="en-US" sz="1050" b="1" dirty="0">
                <a:solidFill>
                  <a:srgbClr val="003C71"/>
                </a:solidFill>
                <a:latin typeface="Consolas" panose="020B0609020204030204" pitchFamily="49" charset="0"/>
                <a:cs typeface="Consolas" panose="020B0609020204030204" pitchFamily="49" charset="0"/>
              </a:rPr>
              <a:t> &lt; 10000; ++</a:t>
            </a:r>
            <a:r>
              <a:rPr lang="en-US" sz="1050" b="1" dirty="0" err="1">
                <a:solidFill>
                  <a:srgbClr val="003C71"/>
                </a:solidFill>
                <a:latin typeface="Consolas" panose="020B0609020204030204" pitchFamily="49" charset="0"/>
                <a:cs typeface="Consolas" panose="020B0609020204030204" pitchFamily="49" charset="0"/>
              </a:rPr>
              <a:t>i</a:t>
            </a:r>
            <a:r>
              <a:rPr lang="en-US" sz="1050" b="1" dirty="0">
                <a:solidFill>
                  <a:srgbClr val="003C71"/>
                </a:solidFill>
                <a:latin typeface="Consolas" panose="020B0609020204030204" pitchFamily="49" charset="0"/>
                <a:cs typeface="Consolas" panose="020B0609020204030204" pitchFamily="49" charset="0"/>
              </a:rPr>
              <a:t>)</a:t>
            </a:r>
          </a:p>
          <a:p>
            <a:r>
              <a:rPr lang="en-US" sz="1050" b="1" dirty="0">
                <a:solidFill>
                  <a:srgbClr val="003C71"/>
                </a:solidFill>
                <a:latin typeface="Consolas" panose="020B0609020204030204" pitchFamily="49" charset="0"/>
                <a:cs typeface="Consolas" panose="020B0609020204030204" pitchFamily="49" charset="0"/>
              </a:rPr>
              <a:t>     if (a[</a:t>
            </a:r>
            <a:r>
              <a:rPr lang="en-US" sz="1050" b="1" dirty="0" err="1">
                <a:solidFill>
                  <a:srgbClr val="003C71"/>
                </a:solidFill>
                <a:latin typeface="Consolas" panose="020B0609020204030204" pitchFamily="49" charset="0"/>
                <a:cs typeface="Consolas" panose="020B0609020204030204" pitchFamily="49" charset="0"/>
              </a:rPr>
              <a:t>i</a:t>
            </a:r>
            <a:r>
              <a:rPr lang="en-US" sz="1050" b="1" dirty="0">
                <a:solidFill>
                  <a:srgbClr val="003C71"/>
                </a:solidFill>
                <a:latin typeface="Consolas" panose="020B0609020204030204" pitchFamily="49" charset="0"/>
                <a:cs typeface="Consolas" panose="020B0609020204030204" pitchFamily="49" charset="0"/>
              </a:rPr>
              <a:t>] &gt; 777)</a:t>
            </a:r>
          </a:p>
          <a:p>
            <a:r>
              <a:rPr lang="en-US" sz="1050" b="1" dirty="0">
                <a:solidFill>
                  <a:srgbClr val="003C71"/>
                </a:solidFill>
                <a:latin typeface="Consolas" panose="020B0609020204030204" pitchFamily="49" charset="0"/>
                <a:cs typeface="Consolas" panose="020B0609020204030204" pitchFamily="49" charset="0"/>
              </a:rPr>
              <a:t>       a[</a:t>
            </a:r>
            <a:r>
              <a:rPr lang="en-US" sz="1050" b="1" dirty="0" err="1">
                <a:solidFill>
                  <a:srgbClr val="003C71"/>
                </a:solidFill>
                <a:latin typeface="Consolas" panose="020B0609020204030204" pitchFamily="49" charset="0"/>
                <a:cs typeface="Consolas" panose="020B0609020204030204" pitchFamily="49" charset="0"/>
              </a:rPr>
              <a:t>i</a:t>
            </a:r>
            <a:r>
              <a:rPr lang="en-US" sz="1050" b="1" dirty="0">
                <a:solidFill>
                  <a:srgbClr val="003C71"/>
                </a:solidFill>
                <a:latin typeface="Consolas" panose="020B0609020204030204" pitchFamily="49" charset="0"/>
                <a:cs typeface="Consolas" panose="020B0609020204030204" pitchFamily="49" charset="0"/>
              </a:rPr>
              <a:t>] = b – (c[100*</a:t>
            </a:r>
            <a:r>
              <a:rPr lang="en-US" sz="1050" b="1" dirty="0" err="1">
                <a:solidFill>
                  <a:srgbClr val="003C71"/>
                </a:solidFill>
                <a:latin typeface="Consolas" panose="020B0609020204030204" pitchFamily="49" charset="0"/>
                <a:cs typeface="Consolas" panose="020B0609020204030204" pitchFamily="49" charset="0"/>
              </a:rPr>
              <a:t>i</a:t>
            </a:r>
            <a:r>
              <a:rPr lang="en-US" sz="1050" b="1" dirty="0">
                <a:solidFill>
                  <a:srgbClr val="003C71"/>
                </a:solidFill>
                <a:latin typeface="Consolas" panose="020B0609020204030204" pitchFamily="49" charset="0"/>
                <a:cs typeface="Consolas" panose="020B0609020204030204" pitchFamily="49" charset="0"/>
              </a:rPr>
              <a:t>] * 7 + a[</a:t>
            </a:r>
            <a:r>
              <a:rPr lang="en-US" sz="1050" b="1" dirty="0" err="1">
                <a:solidFill>
                  <a:srgbClr val="003C71"/>
                </a:solidFill>
                <a:latin typeface="Consolas" panose="020B0609020204030204" pitchFamily="49" charset="0"/>
                <a:cs typeface="Consolas" panose="020B0609020204030204" pitchFamily="49" charset="0"/>
              </a:rPr>
              <a:t>i</a:t>
            </a:r>
            <a:r>
              <a:rPr lang="en-US" sz="1050" b="1" dirty="0">
                <a:solidFill>
                  <a:srgbClr val="003C71"/>
                </a:solidFill>
                <a:latin typeface="Consolas" panose="020B0609020204030204" pitchFamily="49" charset="0"/>
                <a:cs typeface="Consolas" panose="020B0609020204030204" pitchFamily="49" charset="0"/>
              </a:rPr>
              <a:t>]) / b;</a:t>
            </a:r>
          </a:p>
          <a:p>
            <a:r>
              <a:rPr lang="en-US" sz="1050" b="1" dirty="0">
                <a:solidFill>
                  <a:srgbClr val="003C71"/>
                </a:solidFill>
                <a:latin typeface="Consolas" panose="020B0609020204030204" pitchFamily="49" charset="0"/>
                <a:cs typeface="Consolas" panose="020B0609020204030204" pitchFamily="49" charset="0"/>
              </a:rPr>
              <a:t> }</a:t>
            </a:r>
          </a:p>
        </p:txBody>
      </p:sp>
      <p:sp>
        <p:nvSpPr>
          <p:cNvPr id="98" name="Striped Right Arrow 97"/>
          <p:cNvSpPr/>
          <p:nvPr/>
        </p:nvSpPr>
        <p:spPr>
          <a:xfrm>
            <a:off x="3442909" y="1034104"/>
            <a:ext cx="289959" cy="351815"/>
          </a:xfrm>
          <a:prstGeom prst="stripedRightArrow">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6394358" y="838100"/>
            <a:ext cx="1681313" cy="179528"/>
          </a:xfrm>
          <a:prstGeom prst="roundRect">
            <a:avLst/>
          </a:prstGeom>
          <a:solidFill>
            <a:srgbClr val="00B05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2400" dirty="0"/>
          </a:p>
        </p:txBody>
      </p:sp>
      <p:sp>
        <p:nvSpPr>
          <p:cNvPr id="29" name="Rounded Rectangle 28"/>
          <p:cNvSpPr/>
          <p:nvPr/>
        </p:nvSpPr>
        <p:spPr>
          <a:xfrm>
            <a:off x="5769710" y="4499031"/>
            <a:ext cx="1730258" cy="180187"/>
          </a:xfrm>
          <a:prstGeom prst="roundRect">
            <a:avLst/>
          </a:prstGeom>
          <a:solidFill>
            <a:srgbClr val="00B05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2400" dirty="0"/>
          </a:p>
        </p:txBody>
      </p:sp>
      <p:sp>
        <p:nvSpPr>
          <p:cNvPr id="30" name="Rounded Rectangle 29"/>
          <p:cNvSpPr/>
          <p:nvPr/>
        </p:nvSpPr>
        <p:spPr>
          <a:xfrm>
            <a:off x="5712018" y="1620784"/>
            <a:ext cx="1681313" cy="179528"/>
          </a:xfrm>
          <a:prstGeom prst="roundRect">
            <a:avLst/>
          </a:prstGeom>
          <a:solidFill>
            <a:srgbClr val="00B05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2400" dirty="0"/>
          </a:p>
        </p:txBody>
      </p:sp>
      <p:sp>
        <p:nvSpPr>
          <p:cNvPr id="31" name="Rounded Rectangle 30"/>
          <p:cNvSpPr/>
          <p:nvPr/>
        </p:nvSpPr>
        <p:spPr>
          <a:xfrm>
            <a:off x="5546769" y="838100"/>
            <a:ext cx="847588" cy="177344"/>
          </a:xfrm>
          <a:prstGeom prst="roundRect">
            <a:avLst/>
          </a:prstGeom>
          <a:solidFill>
            <a:srgbClr val="7030A0">
              <a:alpha val="30000"/>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cxnSp>
        <p:nvCxnSpPr>
          <p:cNvPr id="32" name="Straight Arrow Connector 31"/>
          <p:cNvCxnSpPr/>
          <p:nvPr/>
        </p:nvCxnSpPr>
        <p:spPr>
          <a:xfrm>
            <a:off x="5983026" y="1015445"/>
            <a:ext cx="1410305" cy="595983"/>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Rounded Rectangle 32"/>
          <p:cNvSpPr/>
          <p:nvPr/>
        </p:nvSpPr>
        <p:spPr>
          <a:xfrm>
            <a:off x="7393330" y="1621890"/>
            <a:ext cx="847588" cy="177344"/>
          </a:xfrm>
          <a:prstGeom prst="roundRect">
            <a:avLst/>
          </a:prstGeom>
          <a:solidFill>
            <a:srgbClr val="7030A0">
              <a:alpha val="30000"/>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4" name="Rounded Rectangle 33"/>
          <p:cNvSpPr/>
          <p:nvPr/>
        </p:nvSpPr>
        <p:spPr>
          <a:xfrm>
            <a:off x="7316495" y="2570949"/>
            <a:ext cx="700486" cy="177344"/>
          </a:xfrm>
          <a:prstGeom prst="roundRect">
            <a:avLst/>
          </a:prstGeom>
          <a:solidFill>
            <a:srgbClr val="7030A0">
              <a:alpha val="30000"/>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5" name="Rounded Rectangle 34"/>
          <p:cNvSpPr/>
          <p:nvPr/>
        </p:nvSpPr>
        <p:spPr>
          <a:xfrm>
            <a:off x="7502093" y="4499030"/>
            <a:ext cx="800111" cy="177344"/>
          </a:xfrm>
          <a:prstGeom prst="roundRect">
            <a:avLst/>
          </a:prstGeom>
          <a:solidFill>
            <a:srgbClr val="7030A0">
              <a:alpha val="30000"/>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cxnSp>
        <p:nvCxnSpPr>
          <p:cNvPr id="36" name="Straight Arrow Connector 35"/>
          <p:cNvCxnSpPr/>
          <p:nvPr/>
        </p:nvCxnSpPr>
        <p:spPr>
          <a:xfrm>
            <a:off x="5970563" y="1015444"/>
            <a:ext cx="1345932" cy="1552662"/>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31" idx="2"/>
          </p:cNvCxnSpPr>
          <p:nvPr/>
        </p:nvCxnSpPr>
        <p:spPr>
          <a:xfrm>
            <a:off x="5970564" y="1015445"/>
            <a:ext cx="1531529" cy="3481373"/>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1098796" y="4290179"/>
            <a:ext cx="6843815" cy="369332"/>
          </a:xfrm>
          <a:prstGeom prst="rect">
            <a:avLst/>
          </a:prstGeom>
          <a:solidFill>
            <a:srgbClr val="FFC000"/>
          </a:solidFill>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wrap="square" rtlCol="0" anchor="ctr">
            <a:spAutoFit/>
          </a:bodyPr>
          <a:lstStyle>
            <a:defPPr>
              <a:defRPr lang="en-US"/>
            </a:defPPr>
            <a:lvl1pPr algn="ctr">
              <a:defRPr>
                <a:latin typeface="Verdana"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Model Masking in </a:t>
            </a:r>
            <a:r>
              <a:rPr lang="en-US" dirty="0" err="1">
                <a:solidFill>
                  <a:schemeClr val="tx1"/>
                </a:solidFill>
              </a:rPr>
              <a:t>VPlan</a:t>
            </a:r>
            <a:r>
              <a:rPr lang="en-US" dirty="0">
                <a:solidFill>
                  <a:schemeClr val="tx1"/>
                </a:solidFill>
              </a:rPr>
              <a:t> using Def/Use </a:t>
            </a:r>
            <a:r>
              <a:rPr lang="en-US" dirty="0" smtClean="0">
                <a:solidFill>
                  <a:schemeClr val="tx1"/>
                </a:solidFill>
              </a:rPr>
              <a:t>Relations </a:t>
            </a:r>
            <a:r>
              <a:rPr lang="en-US" dirty="0">
                <a:solidFill>
                  <a:schemeClr val="tx1"/>
                </a:solidFill>
                <a:latin typeface="Consolas" panose="020B0609020204030204" pitchFamily="49" charset="0"/>
              </a:rPr>
              <a:t>[D38676]</a:t>
            </a:r>
            <a:endParaRPr lang="en-US" dirty="0">
              <a:solidFill>
                <a:schemeClr val="tx1"/>
              </a:solidFill>
            </a:endParaRPr>
          </a:p>
        </p:txBody>
      </p:sp>
      <p:sp>
        <p:nvSpPr>
          <p:cNvPr id="51" name="Rounded Rectangle 50"/>
          <p:cNvSpPr/>
          <p:nvPr/>
        </p:nvSpPr>
        <p:spPr>
          <a:xfrm>
            <a:off x="2934315" y="3800309"/>
            <a:ext cx="1093412" cy="428368"/>
          </a:xfrm>
          <a:prstGeom prst="roundRect">
            <a:avLst/>
          </a:prstGeom>
          <a:solidFill>
            <a:schemeClr val="bg1"/>
          </a:solidFill>
          <a:ln w="381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p:nvSpPr>
          <p:cNvPr id="52" name="Rounded Rectangle 51"/>
          <p:cNvSpPr/>
          <p:nvPr/>
        </p:nvSpPr>
        <p:spPr>
          <a:xfrm>
            <a:off x="2836971" y="3710458"/>
            <a:ext cx="1093412" cy="428368"/>
          </a:xfrm>
          <a:prstGeom prst="roundRect">
            <a:avLst/>
          </a:prstGeom>
          <a:solidFill>
            <a:schemeClr val="bg1"/>
          </a:solidFill>
          <a:ln w="381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p:nvSpPr>
          <p:cNvPr id="53" name="Rounded Rectangle 52"/>
          <p:cNvSpPr/>
          <p:nvPr/>
        </p:nvSpPr>
        <p:spPr>
          <a:xfrm>
            <a:off x="2443292" y="2224232"/>
            <a:ext cx="1740451" cy="597248"/>
          </a:xfrm>
          <a:prstGeom prst="roundRect">
            <a:avLst/>
          </a:prstGeom>
          <a:noFill/>
          <a:ln w="381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p:nvSpPr>
          <p:cNvPr id="54" name="TextBox 53"/>
          <p:cNvSpPr txBox="1"/>
          <p:nvPr/>
        </p:nvSpPr>
        <p:spPr>
          <a:xfrm>
            <a:off x="2522865" y="2290437"/>
            <a:ext cx="1615474" cy="492443"/>
          </a:xfrm>
          <a:prstGeom prst="rect">
            <a:avLst/>
          </a:prstGeom>
          <a:noFill/>
        </p:spPr>
        <p:txBody>
          <a:bodyPr vert="horz" wrap="square" lIns="0" tIns="0" rIns="0" bIns="0" rtlCol="0">
            <a:spAutoFit/>
          </a:bodyPr>
          <a:lstStyle/>
          <a:p>
            <a:r>
              <a:rPr lang="en-US" sz="1200" b="1" dirty="0">
                <a:solidFill>
                  <a:srgbClr val="003C71"/>
                </a:solidFill>
              </a:rPr>
              <a:t>VPRecipeBase</a:t>
            </a:r>
          </a:p>
          <a:p>
            <a:r>
              <a:rPr lang="en-US" sz="1000" dirty="0">
                <a:solidFill>
                  <a:srgbClr val="003C71"/>
                </a:solidFill>
              </a:rPr>
              <a:t>   void execute()= 0</a:t>
            </a:r>
          </a:p>
          <a:p>
            <a:r>
              <a:rPr lang="en-US" sz="1000" dirty="0"/>
              <a:t>   </a:t>
            </a:r>
            <a:r>
              <a:rPr lang="en-US" sz="1000" dirty="0" err="1">
                <a:solidFill>
                  <a:srgbClr val="003C71"/>
                </a:solidFill>
              </a:rPr>
              <a:t>VPBasicBlock</a:t>
            </a:r>
            <a:r>
              <a:rPr lang="en-US" sz="1000" dirty="0">
                <a:solidFill>
                  <a:srgbClr val="003C71"/>
                </a:solidFill>
              </a:rPr>
              <a:t> *</a:t>
            </a:r>
            <a:r>
              <a:rPr lang="en-US" sz="1000" dirty="0" err="1">
                <a:solidFill>
                  <a:srgbClr val="003C71"/>
                </a:solidFill>
              </a:rPr>
              <a:t>getParent</a:t>
            </a:r>
            <a:r>
              <a:rPr lang="en-US" sz="1000" dirty="0">
                <a:solidFill>
                  <a:srgbClr val="003C71"/>
                </a:solidFill>
              </a:rPr>
              <a:t>()</a:t>
            </a:r>
          </a:p>
        </p:txBody>
      </p:sp>
      <p:sp>
        <p:nvSpPr>
          <p:cNvPr id="55" name="Rounded Rectangle 54"/>
          <p:cNvSpPr/>
          <p:nvPr/>
        </p:nvSpPr>
        <p:spPr>
          <a:xfrm>
            <a:off x="2747085" y="3626646"/>
            <a:ext cx="1093412" cy="428368"/>
          </a:xfrm>
          <a:prstGeom prst="roundRect">
            <a:avLst/>
          </a:prstGeom>
          <a:solidFill>
            <a:schemeClr val="bg1"/>
          </a:solidFill>
          <a:ln w="381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p:nvSpPr>
          <p:cNvPr id="56" name="TextBox 55"/>
          <p:cNvSpPr txBox="1"/>
          <p:nvPr/>
        </p:nvSpPr>
        <p:spPr>
          <a:xfrm>
            <a:off x="2830258" y="3680256"/>
            <a:ext cx="958087" cy="338554"/>
          </a:xfrm>
          <a:prstGeom prst="rect">
            <a:avLst/>
          </a:prstGeom>
          <a:noFill/>
        </p:spPr>
        <p:txBody>
          <a:bodyPr vert="horz" wrap="square" lIns="0" tIns="0" rIns="0" bIns="0" rtlCol="0">
            <a:spAutoFit/>
          </a:bodyPr>
          <a:lstStyle/>
          <a:p>
            <a:r>
              <a:rPr lang="en-US" sz="1200" b="1" dirty="0" err="1">
                <a:solidFill>
                  <a:srgbClr val="003C71"/>
                </a:solidFill>
              </a:rPr>
              <a:t>VPInterleave</a:t>
            </a:r>
            <a:endParaRPr lang="en-US" sz="1200" b="1" dirty="0">
              <a:solidFill>
                <a:srgbClr val="003C71"/>
              </a:solidFill>
            </a:endParaRPr>
          </a:p>
          <a:p>
            <a:r>
              <a:rPr lang="en-US" sz="1000" dirty="0">
                <a:solidFill>
                  <a:srgbClr val="003C71"/>
                </a:solidFill>
              </a:rPr>
              <a:t>  void execute()</a:t>
            </a:r>
          </a:p>
        </p:txBody>
      </p:sp>
      <p:cxnSp>
        <p:nvCxnSpPr>
          <p:cNvPr id="57" name="Straight Arrow Connector 56"/>
          <p:cNvCxnSpPr>
            <a:stCxn id="53" idx="2"/>
            <a:endCxn id="55" idx="0"/>
          </p:cNvCxnSpPr>
          <p:nvPr/>
        </p:nvCxnSpPr>
        <p:spPr>
          <a:xfrm flipH="1">
            <a:off x="3293791" y="2821480"/>
            <a:ext cx="19727" cy="805166"/>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8" name="Rounded Rectangle 57"/>
          <p:cNvSpPr/>
          <p:nvPr/>
        </p:nvSpPr>
        <p:spPr>
          <a:xfrm>
            <a:off x="526198" y="2915483"/>
            <a:ext cx="1383345" cy="426384"/>
          </a:xfrm>
          <a:prstGeom prst="roundRect">
            <a:avLst/>
          </a:prstGeom>
          <a:noFill/>
          <a:ln w="381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p:nvSpPr>
          <p:cNvPr id="59" name="TextBox 58"/>
          <p:cNvSpPr txBox="1"/>
          <p:nvPr/>
        </p:nvSpPr>
        <p:spPr>
          <a:xfrm>
            <a:off x="589509" y="2963787"/>
            <a:ext cx="1321654" cy="338554"/>
          </a:xfrm>
          <a:prstGeom prst="rect">
            <a:avLst/>
          </a:prstGeom>
          <a:noFill/>
        </p:spPr>
        <p:txBody>
          <a:bodyPr vert="horz" wrap="square" lIns="0" tIns="0" rIns="0" bIns="0" rtlCol="0">
            <a:spAutoFit/>
          </a:bodyPr>
          <a:lstStyle/>
          <a:p>
            <a:r>
              <a:rPr lang="en-US" sz="1200" b="1" dirty="0">
                <a:solidFill>
                  <a:srgbClr val="003C71"/>
                </a:solidFill>
              </a:rPr>
              <a:t>VPUser</a:t>
            </a:r>
          </a:p>
          <a:p>
            <a:r>
              <a:rPr lang="en-US" sz="1000" dirty="0">
                <a:solidFill>
                  <a:srgbClr val="003C71"/>
                </a:solidFill>
              </a:rPr>
              <a:t>   </a:t>
            </a:r>
            <a:r>
              <a:rPr lang="en-US" sz="1000" dirty="0" err="1">
                <a:solidFill>
                  <a:srgbClr val="003C71"/>
                </a:solidFill>
              </a:rPr>
              <a:t>VPValues</a:t>
            </a:r>
            <a:r>
              <a:rPr lang="en-US" sz="1000" dirty="0">
                <a:solidFill>
                  <a:srgbClr val="003C71"/>
                </a:solidFill>
              </a:rPr>
              <a:t> operands()</a:t>
            </a:r>
          </a:p>
        </p:txBody>
      </p:sp>
      <p:sp>
        <p:nvSpPr>
          <p:cNvPr id="60" name="Rounded Rectangle 59"/>
          <p:cNvSpPr/>
          <p:nvPr/>
        </p:nvSpPr>
        <p:spPr>
          <a:xfrm>
            <a:off x="590351" y="2255374"/>
            <a:ext cx="1260074" cy="405436"/>
          </a:xfrm>
          <a:prstGeom prst="roundRect">
            <a:avLst/>
          </a:prstGeom>
          <a:noFill/>
          <a:ln w="381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p:nvSpPr>
          <p:cNvPr id="61" name="TextBox 60"/>
          <p:cNvSpPr txBox="1"/>
          <p:nvPr/>
        </p:nvSpPr>
        <p:spPr>
          <a:xfrm>
            <a:off x="644919" y="2290438"/>
            <a:ext cx="1205507" cy="338554"/>
          </a:xfrm>
          <a:prstGeom prst="rect">
            <a:avLst/>
          </a:prstGeom>
          <a:noFill/>
        </p:spPr>
        <p:txBody>
          <a:bodyPr vert="horz" wrap="square" lIns="0" tIns="0" rIns="0" bIns="0" rtlCol="0">
            <a:spAutoFit/>
          </a:bodyPr>
          <a:lstStyle/>
          <a:p>
            <a:r>
              <a:rPr lang="en-US" sz="1200" b="1" dirty="0" err="1" smtClean="0">
                <a:solidFill>
                  <a:srgbClr val="003C71"/>
                </a:solidFill>
              </a:rPr>
              <a:t>VPValue</a:t>
            </a:r>
            <a:endParaRPr lang="en-US" sz="1000" dirty="0">
              <a:solidFill>
                <a:schemeClr val="bg2">
                  <a:lumMod val="75000"/>
                </a:schemeClr>
              </a:solidFill>
            </a:endParaRPr>
          </a:p>
          <a:p>
            <a:r>
              <a:rPr lang="en-US" sz="1000" dirty="0">
                <a:solidFill>
                  <a:srgbClr val="003C71"/>
                </a:solidFill>
              </a:rPr>
              <a:t>   </a:t>
            </a:r>
            <a:r>
              <a:rPr lang="en-US" sz="1000" dirty="0" err="1">
                <a:solidFill>
                  <a:srgbClr val="003C71"/>
                </a:solidFill>
              </a:rPr>
              <a:t>VPUsers</a:t>
            </a:r>
            <a:r>
              <a:rPr lang="en-US" sz="1000" dirty="0">
                <a:solidFill>
                  <a:srgbClr val="003C71"/>
                </a:solidFill>
              </a:rPr>
              <a:t> users()</a:t>
            </a:r>
          </a:p>
        </p:txBody>
      </p:sp>
      <p:cxnSp>
        <p:nvCxnSpPr>
          <p:cNvPr id="62" name="Straight Arrow Connector 61"/>
          <p:cNvCxnSpPr>
            <a:stCxn id="60" idx="2"/>
            <a:endCxn id="58" idx="0"/>
          </p:cNvCxnSpPr>
          <p:nvPr/>
        </p:nvCxnSpPr>
        <p:spPr>
          <a:xfrm flipH="1">
            <a:off x="1217871" y="2660810"/>
            <a:ext cx="2517" cy="254673"/>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0599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3" grpId="0" animBg="1"/>
      <p:bldP spid="34" grpId="0" animBg="1"/>
      <p:bldP spid="35" grpId="0" animBg="1"/>
      <p:bldP spid="50" grpId="0" animBg="1"/>
      <p:bldP spid="58" grpId="0" animBg="1"/>
      <p:bldP spid="59" grpId="0"/>
      <p:bldP spid="60" grpId="0" animBg="1"/>
      <p:bldP spid="6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11</a:t>
            </a:fld>
            <a:endParaRPr lang="en-US" dirty="0"/>
          </a:p>
        </p:txBody>
      </p:sp>
      <p:sp>
        <p:nvSpPr>
          <p:cNvPr id="3" name="Title 2"/>
          <p:cNvSpPr>
            <a:spLocks noGrp="1"/>
          </p:cNvSpPr>
          <p:nvPr>
            <p:ph type="title"/>
          </p:nvPr>
        </p:nvSpPr>
        <p:spPr/>
        <p:txBody>
          <a:bodyPr/>
          <a:lstStyle/>
          <a:p>
            <a:r>
              <a:rPr lang="en-US" dirty="0" err="1" smtClean="0"/>
              <a:t>VPlan</a:t>
            </a:r>
            <a:r>
              <a:rPr lang="en-US" dirty="0" smtClean="0"/>
              <a:t> </a:t>
            </a:r>
            <a:r>
              <a:rPr lang="en-US" dirty="0"/>
              <a:t>Model: </a:t>
            </a:r>
            <a:r>
              <a:rPr lang="en-US" dirty="0" smtClean="0">
                <a:solidFill>
                  <a:srgbClr val="FF0000"/>
                </a:solidFill>
              </a:rPr>
              <a:t>Next</a:t>
            </a:r>
            <a:r>
              <a:rPr lang="en-US" dirty="0" smtClean="0"/>
              <a:t> Step (cont’d)</a:t>
            </a:r>
            <a:endParaRPr lang="en-US" dirty="0"/>
          </a:p>
        </p:txBody>
      </p:sp>
      <p:sp>
        <p:nvSpPr>
          <p:cNvPr id="4" name="Footer Placeholder 3"/>
          <p:cNvSpPr>
            <a:spLocks noGrp="1"/>
          </p:cNvSpPr>
          <p:nvPr>
            <p:ph type="ftr" sz="quarter" idx="3"/>
          </p:nvPr>
        </p:nvSpPr>
        <p:spPr/>
        <p:txBody>
          <a:bodyPr/>
          <a:lstStyle/>
          <a:p>
            <a:endParaRPr lang="en-US" dirty="0"/>
          </a:p>
        </p:txBody>
      </p:sp>
      <p:sp>
        <p:nvSpPr>
          <p:cNvPr id="50" name="TextBox 49"/>
          <p:cNvSpPr txBox="1"/>
          <p:nvPr/>
        </p:nvSpPr>
        <p:spPr>
          <a:xfrm>
            <a:off x="756605" y="4290179"/>
            <a:ext cx="7528197" cy="369332"/>
          </a:xfrm>
          <a:prstGeom prst="rect">
            <a:avLst/>
          </a:prstGeom>
          <a:solidFill>
            <a:srgbClr val="FFC000"/>
          </a:solidFill>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wrap="square" rtlCol="0" anchor="ctr">
            <a:spAutoFit/>
          </a:bodyPr>
          <a:lstStyle>
            <a:defPPr>
              <a:defRPr lang="en-US"/>
            </a:defPPr>
            <a:lvl1pPr algn="ctr">
              <a:defRPr>
                <a:latin typeface="Verdana"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err="1">
                <a:solidFill>
                  <a:schemeClr val="tx1"/>
                </a:solidFill>
              </a:rPr>
              <a:t>VPInstruction</a:t>
            </a:r>
            <a:r>
              <a:rPr lang="en-US" dirty="0">
                <a:solidFill>
                  <a:schemeClr val="tx1"/>
                </a:solidFill>
              </a:rPr>
              <a:t>: Instruction-level Modeling in </a:t>
            </a:r>
            <a:r>
              <a:rPr lang="en-US" dirty="0" err="1" smtClean="0">
                <a:solidFill>
                  <a:schemeClr val="tx1"/>
                </a:solidFill>
              </a:rPr>
              <a:t>VPlan</a:t>
            </a:r>
            <a:r>
              <a:rPr lang="en-US" dirty="0" smtClean="0">
                <a:solidFill>
                  <a:schemeClr val="tx1"/>
                </a:solidFill>
              </a:rPr>
              <a:t> </a:t>
            </a:r>
            <a:r>
              <a:rPr lang="en-US" dirty="0" smtClean="0">
                <a:solidFill>
                  <a:schemeClr val="tx1"/>
                </a:solidFill>
                <a:latin typeface="Consolas" panose="020B0609020204030204" pitchFamily="49" charset="0"/>
              </a:rPr>
              <a:t>[D38676]</a:t>
            </a:r>
            <a:endParaRPr lang="en-US" dirty="0">
              <a:solidFill>
                <a:schemeClr val="tx1"/>
              </a:solidFill>
            </a:endParaRPr>
          </a:p>
        </p:txBody>
      </p:sp>
      <p:sp>
        <p:nvSpPr>
          <p:cNvPr id="51" name="TextBox 50"/>
          <p:cNvSpPr txBox="1"/>
          <p:nvPr/>
        </p:nvSpPr>
        <p:spPr>
          <a:xfrm>
            <a:off x="290420" y="834487"/>
            <a:ext cx="2580835" cy="1292662"/>
          </a:xfrm>
          <a:prstGeom prst="rect">
            <a:avLst/>
          </a:prstGeom>
          <a:noFill/>
          <a:ln>
            <a:noFill/>
          </a:ln>
        </p:spPr>
        <p:txBody>
          <a:bodyPr vert="horz" wrap="none" lIns="0" tIns="0" rIns="0" bIns="0" rtlCol="0">
            <a:spAutoFit/>
          </a:bodyPr>
          <a:lstStyle/>
          <a:p>
            <a:r>
              <a:rPr lang="en-US" sz="1050" b="1" dirty="0">
                <a:solidFill>
                  <a:srgbClr val="003C71"/>
                </a:solidFill>
                <a:latin typeface="Consolas" panose="020B0609020204030204" pitchFamily="49" charset="0"/>
                <a:cs typeface="Consolas" panose="020B0609020204030204" pitchFamily="49" charset="0"/>
              </a:rPr>
              <a:t> void foo(</a:t>
            </a:r>
            <a:r>
              <a:rPr lang="en-US" sz="1050" b="1" dirty="0" err="1">
                <a:solidFill>
                  <a:srgbClr val="003C71"/>
                </a:solidFill>
                <a:latin typeface="Consolas" panose="020B0609020204030204" pitchFamily="49" charset="0"/>
                <a:cs typeface="Consolas" panose="020B0609020204030204" pitchFamily="49" charset="0"/>
              </a:rPr>
              <a:t>int</a:t>
            </a:r>
            <a:r>
              <a:rPr lang="en-US" sz="1050" b="1" dirty="0">
                <a:solidFill>
                  <a:srgbClr val="003C71"/>
                </a:solidFill>
                <a:latin typeface="Consolas" panose="020B0609020204030204" pitchFamily="49" charset="0"/>
                <a:cs typeface="Consolas" panose="020B0609020204030204" pitchFamily="49" charset="0"/>
              </a:rPr>
              <a:t>* a, </a:t>
            </a:r>
            <a:r>
              <a:rPr lang="en-US" sz="1050" b="1" dirty="0" err="1">
                <a:solidFill>
                  <a:srgbClr val="003C71"/>
                </a:solidFill>
                <a:latin typeface="Consolas" panose="020B0609020204030204" pitchFamily="49" charset="0"/>
                <a:cs typeface="Consolas" panose="020B0609020204030204" pitchFamily="49" charset="0"/>
              </a:rPr>
              <a:t>int</a:t>
            </a:r>
            <a:r>
              <a:rPr lang="en-US" sz="1050" b="1" dirty="0">
                <a:solidFill>
                  <a:srgbClr val="003C71"/>
                </a:solidFill>
                <a:latin typeface="Consolas" panose="020B0609020204030204" pitchFamily="49" charset="0"/>
                <a:cs typeface="Consolas" panose="020B0609020204030204" pitchFamily="49" charset="0"/>
              </a:rPr>
              <a:t> b, </a:t>
            </a:r>
            <a:r>
              <a:rPr lang="en-US" sz="1050" b="1" dirty="0" err="1">
                <a:solidFill>
                  <a:srgbClr val="003C71"/>
                </a:solidFill>
                <a:latin typeface="Consolas" panose="020B0609020204030204" pitchFamily="49" charset="0"/>
                <a:cs typeface="Consolas" panose="020B0609020204030204" pitchFamily="49" charset="0"/>
              </a:rPr>
              <a:t>int</a:t>
            </a:r>
            <a:r>
              <a:rPr lang="en-US" sz="1050" b="1" dirty="0">
                <a:solidFill>
                  <a:srgbClr val="003C71"/>
                </a:solidFill>
                <a:latin typeface="Consolas" panose="020B0609020204030204" pitchFamily="49" charset="0"/>
                <a:cs typeface="Consolas" panose="020B0609020204030204" pitchFamily="49" charset="0"/>
              </a:rPr>
              <a:t>* c) { </a:t>
            </a:r>
          </a:p>
          <a:p>
            <a:r>
              <a:rPr lang="en-US" sz="1050" b="1" dirty="0">
                <a:solidFill>
                  <a:srgbClr val="003C71"/>
                </a:solidFill>
                <a:latin typeface="Consolas" panose="020B0609020204030204" pitchFamily="49" charset="0"/>
                <a:cs typeface="Consolas" panose="020B0609020204030204" pitchFamily="49" charset="0"/>
              </a:rPr>
              <a:t>   for (</a:t>
            </a:r>
            <a:r>
              <a:rPr lang="en-US" sz="1050" b="1" dirty="0" err="1">
                <a:solidFill>
                  <a:srgbClr val="003C71"/>
                </a:solidFill>
                <a:latin typeface="Consolas" panose="020B0609020204030204" pitchFamily="49" charset="0"/>
                <a:cs typeface="Consolas" panose="020B0609020204030204" pitchFamily="49" charset="0"/>
              </a:rPr>
              <a:t>int</a:t>
            </a:r>
            <a:r>
              <a:rPr lang="en-US" sz="1050" b="1" dirty="0">
                <a:solidFill>
                  <a:srgbClr val="003C71"/>
                </a:solidFill>
                <a:latin typeface="Consolas" panose="020B0609020204030204" pitchFamily="49" charset="0"/>
                <a:cs typeface="Consolas" panose="020B0609020204030204" pitchFamily="49" charset="0"/>
              </a:rPr>
              <a:t> </a:t>
            </a:r>
            <a:r>
              <a:rPr lang="en-US" sz="1050" b="1" dirty="0" err="1">
                <a:solidFill>
                  <a:srgbClr val="003C71"/>
                </a:solidFill>
                <a:latin typeface="Consolas" panose="020B0609020204030204" pitchFamily="49" charset="0"/>
                <a:cs typeface="Consolas" panose="020B0609020204030204" pitchFamily="49" charset="0"/>
              </a:rPr>
              <a:t>i</a:t>
            </a:r>
            <a:r>
              <a:rPr lang="en-US" sz="1050" b="1" dirty="0">
                <a:solidFill>
                  <a:srgbClr val="003C71"/>
                </a:solidFill>
                <a:latin typeface="Consolas" panose="020B0609020204030204" pitchFamily="49" charset="0"/>
                <a:cs typeface="Consolas" panose="020B0609020204030204" pitchFamily="49" charset="0"/>
              </a:rPr>
              <a:t> = 0; </a:t>
            </a:r>
            <a:r>
              <a:rPr lang="en-US" sz="1050" b="1" dirty="0" err="1">
                <a:solidFill>
                  <a:srgbClr val="003C71"/>
                </a:solidFill>
                <a:latin typeface="Consolas" panose="020B0609020204030204" pitchFamily="49" charset="0"/>
                <a:cs typeface="Consolas" panose="020B0609020204030204" pitchFamily="49" charset="0"/>
              </a:rPr>
              <a:t>i</a:t>
            </a:r>
            <a:r>
              <a:rPr lang="en-US" sz="1050" b="1" dirty="0">
                <a:solidFill>
                  <a:srgbClr val="003C71"/>
                </a:solidFill>
                <a:latin typeface="Consolas" panose="020B0609020204030204" pitchFamily="49" charset="0"/>
                <a:cs typeface="Consolas" panose="020B0609020204030204" pitchFamily="49" charset="0"/>
              </a:rPr>
              <a:t> &lt; 10000; ++</a:t>
            </a:r>
            <a:r>
              <a:rPr lang="en-US" sz="1050" b="1" dirty="0" err="1">
                <a:solidFill>
                  <a:srgbClr val="003C71"/>
                </a:solidFill>
                <a:latin typeface="Consolas" panose="020B0609020204030204" pitchFamily="49" charset="0"/>
                <a:cs typeface="Consolas" panose="020B0609020204030204" pitchFamily="49" charset="0"/>
              </a:rPr>
              <a:t>i</a:t>
            </a:r>
            <a:r>
              <a:rPr lang="en-US" sz="1050" b="1" dirty="0">
                <a:solidFill>
                  <a:srgbClr val="003C71"/>
                </a:solidFill>
                <a:latin typeface="Consolas" panose="020B0609020204030204" pitchFamily="49" charset="0"/>
                <a:cs typeface="Consolas" panose="020B0609020204030204" pitchFamily="49" charset="0"/>
              </a:rPr>
              <a:t>)</a:t>
            </a:r>
          </a:p>
          <a:p>
            <a:r>
              <a:rPr lang="en-US" sz="1050" b="1" dirty="0">
                <a:solidFill>
                  <a:srgbClr val="003C71"/>
                </a:solidFill>
                <a:latin typeface="Consolas" panose="020B0609020204030204" pitchFamily="49" charset="0"/>
                <a:cs typeface="Consolas" panose="020B0609020204030204" pitchFamily="49" charset="0"/>
              </a:rPr>
              <a:t>     if (a[</a:t>
            </a:r>
            <a:r>
              <a:rPr lang="en-US" sz="1050" b="1" dirty="0" err="1">
                <a:solidFill>
                  <a:srgbClr val="003C71"/>
                </a:solidFill>
                <a:latin typeface="Consolas" panose="020B0609020204030204" pitchFamily="49" charset="0"/>
                <a:cs typeface="Consolas" panose="020B0609020204030204" pitchFamily="49" charset="0"/>
              </a:rPr>
              <a:t>i</a:t>
            </a:r>
            <a:r>
              <a:rPr lang="en-US" sz="1050" b="1" dirty="0">
                <a:solidFill>
                  <a:srgbClr val="003C71"/>
                </a:solidFill>
                <a:latin typeface="Consolas" panose="020B0609020204030204" pitchFamily="49" charset="0"/>
                <a:cs typeface="Consolas" panose="020B0609020204030204" pitchFamily="49" charset="0"/>
              </a:rPr>
              <a:t>] &gt; 777) {</a:t>
            </a:r>
          </a:p>
          <a:p>
            <a:r>
              <a:rPr lang="en-US" sz="1050" b="1" dirty="0">
                <a:solidFill>
                  <a:srgbClr val="003C71"/>
                </a:solidFill>
                <a:latin typeface="Consolas" panose="020B0609020204030204" pitchFamily="49" charset="0"/>
                <a:cs typeface="Consolas" panose="020B0609020204030204" pitchFamily="49" charset="0"/>
              </a:rPr>
              <a:t>       c[</a:t>
            </a:r>
            <a:r>
              <a:rPr lang="en-US" sz="1050" b="1" dirty="0" err="1">
                <a:solidFill>
                  <a:srgbClr val="003C71"/>
                </a:solidFill>
                <a:latin typeface="Consolas" panose="020B0609020204030204" pitchFamily="49" charset="0"/>
                <a:cs typeface="Consolas" panose="020B0609020204030204" pitchFamily="49" charset="0"/>
              </a:rPr>
              <a:t>i</a:t>
            </a:r>
            <a:r>
              <a:rPr lang="en-US" sz="1050" b="1" dirty="0">
                <a:solidFill>
                  <a:srgbClr val="003C71"/>
                </a:solidFill>
                <a:latin typeface="Consolas" panose="020B0609020204030204" pitchFamily="49" charset="0"/>
                <a:cs typeface="Consolas" panose="020B0609020204030204" pitchFamily="49" charset="0"/>
              </a:rPr>
              <a:t>] = b;</a:t>
            </a:r>
          </a:p>
          <a:p>
            <a:r>
              <a:rPr lang="en-US" sz="1050" b="1" dirty="0">
                <a:solidFill>
                  <a:srgbClr val="003C71"/>
                </a:solidFill>
                <a:latin typeface="Consolas" panose="020B0609020204030204" pitchFamily="49" charset="0"/>
                <a:cs typeface="Consolas" panose="020B0609020204030204" pitchFamily="49" charset="0"/>
              </a:rPr>
              <a:t>       if (a[</a:t>
            </a:r>
            <a:r>
              <a:rPr lang="en-US" sz="1050" b="1" dirty="0" err="1">
                <a:solidFill>
                  <a:srgbClr val="003C71"/>
                </a:solidFill>
                <a:latin typeface="Consolas" panose="020B0609020204030204" pitchFamily="49" charset="0"/>
                <a:cs typeface="Consolas" panose="020B0609020204030204" pitchFamily="49" charset="0"/>
              </a:rPr>
              <a:t>i</a:t>
            </a:r>
            <a:r>
              <a:rPr lang="en-US" sz="1050" b="1" dirty="0">
                <a:solidFill>
                  <a:srgbClr val="003C71"/>
                </a:solidFill>
                <a:latin typeface="Consolas" panose="020B0609020204030204" pitchFamily="49" charset="0"/>
                <a:cs typeface="Consolas" panose="020B0609020204030204" pitchFamily="49" charset="0"/>
              </a:rPr>
              <a:t>] &gt; 888)</a:t>
            </a:r>
          </a:p>
          <a:p>
            <a:r>
              <a:rPr lang="en-US" sz="1050" b="1" dirty="0">
                <a:solidFill>
                  <a:srgbClr val="003C71"/>
                </a:solidFill>
                <a:latin typeface="Consolas" panose="020B0609020204030204" pitchFamily="49" charset="0"/>
                <a:cs typeface="Consolas" panose="020B0609020204030204" pitchFamily="49" charset="0"/>
              </a:rPr>
              <a:t>         a[</a:t>
            </a:r>
            <a:r>
              <a:rPr lang="en-US" sz="1050" b="1" dirty="0" err="1">
                <a:solidFill>
                  <a:srgbClr val="003C71"/>
                </a:solidFill>
                <a:latin typeface="Consolas" panose="020B0609020204030204" pitchFamily="49" charset="0"/>
                <a:cs typeface="Consolas" panose="020B0609020204030204" pitchFamily="49" charset="0"/>
              </a:rPr>
              <a:t>i</a:t>
            </a:r>
            <a:r>
              <a:rPr lang="en-US" sz="1050" b="1" dirty="0">
                <a:solidFill>
                  <a:srgbClr val="003C71"/>
                </a:solidFill>
                <a:latin typeface="Consolas" panose="020B0609020204030204" pitchFamily="49" charset="0"/>
                <a:cs typeface="Consolas" panose="020B0609020204030204" pitchFamily="49" charset="0"/>
              </a:rPr>
              <a:t>] = b;</a:t>
            </a:r>
          </a:p>
          <a:p>
            <a:r>
              <a:rPr lang="en-US" sz="1050" b="1" dirty="0">
                <a:solidFill>
                  <a:srgbClr val="003C71"/>
                </a:solidFill>
                <a:latin typeface="Consolas" panose="020B0609020204030204" pitchFamily="49" charset="0"/>
                <a:cs typeface="Consolas" panose="020B0609020204030204" pitchFamily="49" charset="0"/>
              </a:rPr>
              <a:t>     }</a:t>
            </a:r>
          </a:p>
          <a:p>
            <a:r>
              <a:rPr lang="en-US" sz="1050" b="1" dirty="0">
                <a:solidFill>
                  <a:srgbClr val="003C71"/>
                </a:solidFill>
                <a:latin typeface="Consolas" panose="020B0609020204030204" pitchFamily="49" charset="0"/>
                <a:cs typeface="Consolas" panose="020B0609020204030204" pitchFamily="49" charset="0"/>
              </a:rPr>
              <a:t> }</a:t>
            </a:r>
          </a:p>
        </p:txBody>
      </p:sp>
      <p:pic>
        <p:nvPicPr>
          <p:cNvPr id="52" name="Picture 51"/>
          <p:cNvPicPr>
            <a:picLocks noChangeAspect="1"/>
          </p:cNvPicPr>
          <p:nvPr/>
        </p:nvPicPr>
        <p:blipFill rotWithShape="1">
          <a:blip r:embed="rId3">
            <a:extLst>
              <a:ext uri="{28A0092B-C50C-407E-A947-70E740481C1C}">
                <a14:useLocalDpi xmlns:a14="http://schemas.microsoft.com/office/drawing/2010/main" val="0"/>
              </a:ext>
            </a:extLst>
          </a:blip>
          <a:srcRect t="9645" b="10404"/>
          <a:stretch/>
        </p:blipFill>
        <p:spPr>
          <a:xfrm>
            <a:off x="4449019" y="757880"/>
            <a:ext cx="4612499" cy="3476369"/>
          </a:xfrm>
          <a:prstGeom prst="rect">
            <a:avLst/>
          </a:prstGeom>
        </p:spPr>
      </p:pic>
      <p:sp>
        <p:nvSpPr>
          <p:cNvPr id="53" name="TextBox 52"/>
          <p:cNvSpPr txBox="1"/>
          <p:nvPr/>
        </p:nvSpPr>
        <p:spPr>
          <a:xfrm>
            <a:off x="6013119" y="400242"/>
            <a:ext cx="2853666" cy="369332"/>
          </a:xfrm>
          <a:prstGeom prst="rect">
            <a:avLst/>
          </a:prstGeom>
          <a:solidFill>
            <a:schemeClr val="bg1"/>
          </a:solidFill>
        </p:spPr>
        <p:txBody>
          <a:bodyPr wrap="none" rtlCol="0">
            <a:spAutoFit/>
          </a:bodyPr>
          <a:lstStyle/>
          <a:p>
            <a:r>
              <a:rPr lang="en-US" dirty="0">
                <a:solidFill>
                  <a:srgbClr val="002060"/>
                </a:solidFill>
                <a:latin typeface="+mj-lt"/>
                <a:cs typeface="Times New Roman" panose="02020603050405020304" pitchFamily="18" charset="0"/>
              </a:rPr>
              <a:t>  </a:t>
            </a:r>
            <a:r>
              <a:rPr lang="en-US" dirty="0" err="1">
                <a:solidFill>
                  <a:srgbClr val="002060"/>
                </a:solidFill>
                <a:latin typeface="+mj-lt"/>
                <a:cs typeface="Times New Roman" panose="02020603050405020304" pitchFamily="18" charset="0"/>
              </a:rPr>
              <a:t>VPlan</a:t>
            </a:r>
            <a:r>
              <a:rPr lang="en-US" dirty="0">
                <a:solidFill>
                  <a:srgbClr val="002060"/>
                </a:solidFill>
                <a:latin typeface="+mj-lt"/>
                <a:cs typeface="Times New Roman" panose="02020603050405020304" pitchFamily="18" charset="0"/>
              </a:rPr>
              <a:t> for VF={2,4,8,16}  </a:t>
            </a:r>
          </a:p>
        </p:txBody>
      </p:sp>
      <p:sp>
        <p:nvSpPr>
          <p:cNvPr id="54" name="Rounded Rectangle 53"/>
          <p:cNvSpPr/>
          <p:nvPr/>
        </p:nvSpPr>
        <p:spPr>
          <a:xfrm>
            <a:off x="5113259" y="2578431"/>
            <a:ext cx="2242590" cy="202127"/>
          </a:xfrm>
          <a:prstGeom prst="roundRect">
            <a:avLst/>
          </a:prstGeom>
          <a:solidFill>
            <a:srgbClr val="00B05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2400" dirty="0"/>
          </a:p>
        </p:txBody>
      </p:sp>
      <p:sp>
        <p:nvSpPr>
          <p:cNvPr id="55" name="Rounded Rectangle 54"/>
          <p:cNvSpPr/>
          <p:nvPr/>
        </p:nvSpPr>
        <p:spPr>
          <a:xfrm>
            <a:off x="5839934" y="1761967"/>
            <a:ext cx="2191703" cy="197481"/>
          </a:xfrm>
          <a:prstGeom prst="roundRect">
            <a:avLst/>
          </a:prstGeom>
          <a:solidFill>
            <a:srgbClr val="00B05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2400" dirty="0"/>
          </a:p>
        </p:txBody>
      </p:sp>
      <p:sp>
        <p:nvSpPr>
          <p:cNvPr id="56" name="Rounded Rectangle 55"/>
          <p:cNvSpPr/>
          <p:nvPr/>
        </p:nvSpPr>
        <p:spPr>
          <a:xfrm>
            <a:off x="5786444" y="3159532"/>
            <a:ext cx="2191703" cy="197481"/>
          </a:xfrm>
          <a:prstGeom prst="roundRect">
            <a:avLst/>
          </a:prstGeom>
          <a:solidFill>
            <a:srgbClr val="00B05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2400" dirty="0"/>
          </a:p>
        </p:txBody>
      </p:sp>
      <p:sp>
        <p:nvSpPr>
          <p:cNvPr id="57" name="Rounded Rectangle 56"/>
          <p:cNvSpPr/>
          <p:nvPr/>
        </p:nvSpPr>
        <p:spPr>
          <a:xfrm>
            <a:off x="5362548" y="3994722"/>
            <a:ext cx="2242590" cy="182071"/>
          </a:xfrm>
          <a:prstGeom prst="roundRect">
            <a:avLst/>
          </a:prstGeom>
          <a:solidFill>
            <a:srgbClr val="00B05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2400" dirty="0"/>
          </a:p>
        </p:txBody>
      </p:sp>
      <p:sp>
        <p:nvSpPr>
          <p:cNvPr id="58" name="Rounded Rectangle 57"/>
          <p:cNvSpPr/>
          <p:nvPr/>
        </p:nvSpPr>
        <p:spPr>
          <a:xfrm>
            <a:off x="4787353" y="1761878"/>
            <a:ext cx="1053553" cy="195241"/>
          </a:xfrm>
          <a:prstGeom prst="roundRect">
            <a:avLst/>
          </a:prstGeom>
          <a:solidFill>
            <a:srgbClr val="7030A0">
              <a:alpha val="30000"/>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59" name="Rounded Rectangle 58"/>
          <p:cNvSpPr/>
          <p:nvPr/>
        </p:nvSpPr>
        <p:spPr>
          <a:xfrm>
            <a:off x="7355850" y="2578430"/>
            <a:ext cx="950501" cy="200798"/>
          </a:xfrm>
          <a:prstGeom prst="roundRect">
            <a:avLst/>
          </a:prstGeom>
          <a:solidFill>
            <a:srgbClr val="7030A0">
              <a:alpha val="30000"/>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60" name="Rounded Rectangle 59"/>
          <p:cNvSpPr/>
          <p:nvPr/>
        </p:nvSpPr>
        <p:spPr>
          <a:xfrm>
            <a:off x="7605139" y="3994722"/>
            <a:ext cx="950501" cy="182071"/>
          </a:xfrm>
          <a:prstGeom prst="roundRect">
            <a:avLst/>
          </a:prstGeom>
          <a:solidFill>
            <a:srgbClr val="7030A0">
              <a:alpha val="30000"/>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61" name="Rounded Rectangle 60"/>
          <p:cNvSpPr/>
          <p:nvPr/>
        </p:nvSpPr>
        <p:spPr>
          <a:xfrm>
            <a:off x="4700057" y="3159532"/>
            <a:ext cx="1086387" cy="197481"/>
          </a:xfrm>
          <a:prstGeom prst="roundRect">
            <a:avLst/>
          </a:prstGeom>
          <a:solidFill>
            <a:srgbClr val="7030A0">
              <a:alpha val="30000"/>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62" name="Rounded Rectangle 61"/>
          <p:cNvSpPr/>
          <p:nvPr/>
        </p:nvSpPr>
        <p:spPr>
          <a:xfrm>
            <a:off x="4806404" y="3787446"/>
            <a:ext cx="3906347" cy="196091"/>
          </a:xfrm>
          <a:prstGeom prst="roundRect">
            <a:avLst/>
          </a:prstGeom>
          <a:solidFill>
            <a:srgbClr val="7030A0">
              <a:alpha val="30000"/>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cxnSp>
        <p:nvCxnSpPr>
          <p:cNvPr id="63" name="Straight Arrow Connector 62"/>
          <p:cNvCxnSpPr>
            <a:stCxn id="58" idx="2"/>
          </p:cNvCxnSpPr>
          <p:nvPr/>
        </p:nvCxnSpPr>
        <p:spPr>
          <a:xfrm>
            <a:off x="5314130" y="1957118"/>
            <a:ext cx="2041719" cy="621312"/>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58" idx="2"/>
          </p:cNvCxnSpPr>
          <p:nvPr/>
        </p:nvCxnSpPr>
        <p:spPr>
          <a:xfrm>
            <a:off x="5314130" y="1957118"/>
            <a:ext cx="2539563" cy="1819142"/>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61" idx="2"/>
          </p:cNvCxnSpPr>
          <p:nvPr/>
        </p:nvCxnSpPr>
        <p:spPr>
          <a:xfrm>
            <a:off x="5243250" y="3357012"/>
            <a:ext cx="1650236" cy="419248"/>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endCxn id="60" idx="1"/>
          </p:cNvCxnSpPr>
          <p:nvPr/>
        </p:nvCxnSpPr>
        <p:spPr>
          <a:xfrm>
            <a:off x="5839934" y="3983537"/>
            <a:ext cx="1765205" cy="102221"/>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82" name="Striped Right Arrow 81"/>
          <p:cNvSpPr/>
          <p:nvPr/>
        </p:nvSpPr>
        <p:spPr>
          <a:xfrm>
            <a:off x="2870120" y="1300523"/>
            <a:ext cx="289959" cy="351815"/>
          </a:xfrm>
          <a:prstGeom prst="stripedRightArrow">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ounded Rectangle 82"/>
          <p:cNvSpPr/>
          <p:nvPr/>
        </p:nvSpPr>
        <p:spPr>
          <a:xfrm>
            <a:off x="2934315" y="3800309"/>
            <a:ext cx="1093412" cy="428368"/>
          </a:xfrm>
          <a:prstGeom prst="roundRect">
            <a:avLst/>
          </a:prstGeom>
          <a:solidFill>
            <a:schemeClr val="bg1"/>
          </a:solidFill>
          <a:ln w="381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p:nvSpPr>
          <p:cNvPr id="85" name="Rounded Rectangle 84"/>
          <p:cNvSpPr/>
          <p:nvPr/>
        </p:nvSpPr>
        <p:spPr>
          <a:xfrm>
            <a:off x="2836971" y="3710458"/>
            <a:ext cx="1093412" cy="428368"/>
          </a:xfrm>
          <a:prstGeom prst="roundRect">
            <a:avLst/>
          </a:prstGeom>
          <a:solidFill>
            <a:schemeClr val="bg1"/>
          </a:solidFill>
          <a:ln w="381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p:nvSpPr>
          <p:cNvPr id="86" name="Rounded Rectangle 85"/>
          <p:cNvSpPr/>
          <p:nvPr/>
        </p:nvSpPr>
        <p:spPr>
          <a:xfrm>
            <a:off x="1212551" y="3617868"/>
            <a:ext cx="1247744" cy="608878"/>
          </a:xfrm>
          <a:prstGeom prst="roundRect">
            <a:avLst/>
          </a:prstGeom>
          <a:noFill/>
          <a:ln w="381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p:nvSpPr>
          <p:cNvPr id="87" name="TextBox 86"/>
          <p:cNvSpPr txBox="1"/>
          <p:nvPr/>
        </p:nvSpPr>
        <p:spPr>
          <a:xfrm>
            <a:off x="1299152" y="3688458"/>
            <a:ext cx="1107109" cy="492443"/>
          </a:xfrm>
          <a:prstGeom prst="rect">
            <a:avLst/>
          </a:prstGeom>
          <a:noFill/>
        </p:spPr>
        <p:txBody>
          <a:bodyPr vert="horz" wrap="square" lIns="0" tIns="0" rIns="0" bIns="0" rtlCol="0">
            <a:spAutoFit/>
          </a:bodyPr>
          <a:lstStyle/>
          <a:p>
            <a:r>
              <a:rPr lang="en-US" sz="1200" b="1" dirty="0">
                <a:solidFill>
                  <a:srgbClr val="003C71"/>
                </a:solidFill>
              </a:rPr>
              <a:t>VPInstruction</a:t>
            </a:r>
          </a:p>
          <a:p>
            <a:r>
              <a:rPr lang="en-US" sz="1000" dirty="0">
                <a:solidFill>
                  <a:srgbClr val="003C71"/>
                </a:solidFill>
              </a:rPr>
              <a:t>   void execute()</a:t>
            </a:r>
          </a:p>
          <a:p>
            <a:r>
              <a:rPr lang="en-US" sz="1000" dirty="0">
                <a:solidFill>
                  <a:srgbClr val="003C71"/>
                </a:solidFill>
              </a:rPr>
              <a:t>   </a:t>
            </a:r>
            <a:r>
              <a:rPr lang="en-US" sz="1000" dirty="0" err="1">
                <a:solidFill>
                  <a:srgbClr val="003C71"/>
                </a:solidFill>
              </a:rPr>
              <a:t>uint</a:t>
            </a:r>
            <a:r>
              <a:rPr lang="en-US" sz="1000" dirty="0">
                <a:solidFill>
                  <a:srgbClr val="003C71"/>
                </a:solidFill>
              </a:rPr>
              <a:t> </a:t>
            </a:r>
            <a:r>
              <a:rPr lang="en-US" sz="1000" dirty="0" err="1">
                <a:solidFill>
                  <a:srgbClr val="003C71"/>
                </a:solidFill>
              </a:rPr>
              <a:t>getOpcode</a:t>
            </a:r>
            <a:r>
              <a:rPr lang="en-US" sz="1000" dirty="0">
                <a:solidFill>
                  <a:srgbClr val="003C71"/>
                </a:solidFill>
              </a:rPr>
              <a:t>()</a:t>
            </a:r>
          </a:p>
        </p:txBody>
      </p:sp>
      <p:sp>
        <p:nvSpPr>
          <p:cNvPr id="89" name="Rounded Rectangle 88"/>
          <p:cNvSpPr/>
          <p:nvPr/>
        </p:nvSpPr>
        <p:spPr>
          <a:xfrm>
            <a:off x="526198" y="2915483"/>
            <a:ext cx="1383345" cy="426384"/>
          </a:xfrm>
          <a:prstGeom prst="roundRect">
            <a:avLst/>
          </a:prstGeom>
          <a:noFill/>
          <a:ln w="381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p:nvSpPr>
          <p:cNvPr id="90" name="TextBox 89"/>
          <p:cNvSpPr txBox="1"/>
          <p:nvPr/>
        </p:nvSpPr>
        <p:spPr>
          <a:xfrm>
            <a:off x="589509" y="2963787"/>
            <a:ext cx="1321654" cy="338554"/>
          </a:xfrm>
          <a:prstGeom prst="rect">
            <a:avLst/>
          </a:prstGeom>
          <a:noFill/>
        </p:spPr>
        <p:txBody>
          <a:bodyPr vert="horz" wrap="square" lIns="0" tIns="0" rIns="0" bIns="0" rtlCol="0">
            <a:spAutoFit/>
          </a:bodyPr>
          <a:lstStyle/>
          <a:p>
            <a:r>
              <a:rPr lang="en-US" sz="1200" b="1" dirty="0">
                <a:solidFill>
                  <a:srgbClr val="003C71"/>
                </a:solidFill>
              </a:rPr>
              <a:t>VPUser</a:t>
            </a:r>
          </a:p>
          <a:p>
            <a:r>
              <a:rPr lang="en-US" sz="1000" dirty="0">
                <a:solidFill>
                  <a:srgbClr val="003C71"/>
                </a:solidFill>
              </a:rPr>
              <a:t>   </a:t>
            </a:r>
            <a:r>
              <a:rPr lang="en-US" sz="1000" dirty="0" err="1">
                <a:solidFill>
                  <a:srgbClr val="003C71"/>
                </a:solidFill>
              </a:rPr>
              <a:t>VPValues</a:t>
            </a:r>
            <a:r>
              <a:rPr lang="en-US" sz="1000" dirty="0">
                <a:solidFill>
                  <a:srgbClr val="003C71"/>
                </a:solidFill>
              </a:rPr>
              <a:t> operands()</a:t>
            </a:r>
          </a:p>
        </p:txBody>
      </p:sp>
      <p:sp>
        <p:nvSpPr>
          <p:cNvPr id="91" name="Rounded Rectangle 90"/>
          <p:cNvSpPr/>
          <p:nvPr/>
        </p:nvSpPr>
        <p:spPr>
          <a:xfrm>
            <a:off x="590351" y="2255374"/>
            <a:ext cx="1260074" cy="405436"/>
          </a:xfrm>
          <a:prstGeom prst="roundRect">
            <a:avLst/>
          </a:prstGeom>
          <a:noFill/>
          <a:ln w="381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p:nvSpPr>
          <p:cNvPr id="92" name="TextBox 91"/>
          <p:cNvSpPr txBox="1"/>
          <p:nvPr/>
        </p:nvSpPr>
        <p:spPr>
          <a:xfrm>
            <a:off x="644919" y="2290438"/>
            <a:ext cx="1205507" cy="338554"/>
          </a:xfrm>
          <a:prstGeom prst="rect">
            <a:avLst/>
          </a:prstGeom>
          <a:noFill/>
        </p:spPr>
        <p:txBody>
          <a:bodyPr vert="horz" wrap="square" lIns="0" tIns="0" rIns="0" bIns="0" rtlCol="0">
            <a:spAutoFit/>
          </a:bodyPr>
          <a:lstStyle/>
          <a:p>
            <a:r>
              <a:rPr lang="en-US" sz="1200" b="1" dirty="0" err="1" smtClean="0">
                <a:solidFill>
                  <a:srgbClr val="003C71"/>
                </a:solidFill>
              </a:rPr>
              <a:t>VPValue</a:t>
            </a:r>
            <a:endParaRPr lang="en-US" sz="1000" dirty="0">
              <a:solidFill>
                <a:schemeClr val="bg2">
                  <a:lumMod val="75000"/>
                </a:schemeClr>
              </a:solidFill>
            </a:endParaRPr>
          </a:p>
          <a:p>
            <a:r>
              <a:rPr lang="en-US" sz="1000" dirty="0">
                <a:solidFill>
                  <a:srgbClr val="003C71"/>
                </a:solidFill>
              </a:rPr>
              <a:t>   </a:t>
            </a:r>
            <a:r>
              <a:rPr lang="en-US" sz="1000" dirty="0" err="1">
                <a:solidFill>
                  <a:srgbClr val="003C71"/>
                </a:solidFill>
              </a:rPr>
              <a:t>VPUsers</a:t>
            </a:r>
            <a:r>
              <a:rPr lang="en-US" sz="1000" dirty="0">
                <a:solidFill>
                  <a:srgbClr val="003C71"/>
                </a:solidFill>
              </a:rPr>
              <a:t> users()</a:t>
            </a:r>
          </a:p>
        </p:txBody>
      </p:sp>
      <p:cxnSp>
        <p:nvCxnSpPr>
          <p:cNvPr id="93" name="Straight Arrow Connector 92"/>
          <p:cNvCxnSpPr>
            <a:stCxn id="89" idx="2"/>
            <a:endCxn id="86" idx="0"/>
          </p:cNvCxnSpPr>
          <p:nvPr/>
        </p:nvCxnSpPr>
        <p:spPr>
          <a:xfrm>
            <a:off x="1217871" y="3341867"/>
            <a:ext cx="618552" cy="276001"/>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91" idx="2"/>
            <a:endCxn id="89" idx="0"/>
          </p:cNvCxnSpPr>
          <p:nvPr/>
        </p:nvCxnSpPr>
        <p:spPr>
          <a:xfrm flipH="1">
            <a:off x="1217871" y="2660810"/>
            <a:ext cx="2517" cy="254673"/>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95" name="Rounded Rectangle 94"/>
          <p:cNvSpPr/>
          <p:nvPr/>
        </p:nvSpPr>
        <p:spPr>
          <a:xfrm>
            <a:off x="2443292" y="2224232"/>
            <a:ext cx="1740451" cy="597248"/>
          </a:xfrm>
          <a:prstGeom prst="roundRect">
            <a:avLst/>
          </a:prstGeom>
          <a:noFill/>
          <a:ln w="381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p:nvSpPr>
          <p:cNvPr id="96" name="TextBox 95"/>
          <p:cNvSpPr txBox="1"/>
          <p:nvPr/>
        </p:nvSpPr>
        <p:spPr>
          <a:xfrm>
            <a:off x="2522865" y="2290437"/>
            <a:ext cx="1615474" cy="492443"/>
          </a:xfrm>
          <a:prstGeom prst="rect">
            <a:avLst/>
          </a:prstGeom>
          <a:noFill/>
        </p:spPr>
        <p:txBody>
          <a:bodyPr vert="horz" wrap="square" lIns="0" tIns="0" rIns="0" bIns="0" rtlCol="0">
            <a:spAutoFit/>
          </a:bodyPr>
          <a:lstStyle/>
          <a:p>
            <a:r>
              <a:rPr lang="en-US" sz="1200" b="1" dirty="0">
                <a:solidFill>
                  <a:srgbClr val="003C71"/>
                </a:solidFill>
              </a:rPr>
              <a:t>VPRecipeBase</a:t>
            </a:r>
          </a:p>
          <a:p>
            <a:r>
              <a:rPr lang="en-US" sz="1000" dirty="0">
                <a:solidFill>
                  <a:srgbClr val="003C71"/>
                </a:solidFill>
              </a:rPr>
              <a:t>   void execute()= 0</a:t>
            </a:r>
          </a:p>
          <a:p>
            <a:r>
              <a:rPr lang="en-US" sz="1000" dirty="0"/>
              <a:t>   </a:t>
            </a:r>
            <a:r>
              <a:rPr lang="en-US" sz="1000" dirty="0" err="1">
                <a:solidFill>
                  <a:srgbClr val="003C71"/>
                </a:solidFill>
              </a:rPr>
              <a:t>VPBasicBlock</a:t>
            </a:r>
            <a:r>
              <a:rPr lang="en-US" sz="1000" dirty="0">
                <a:solidFill>
                  <a:srgbClr val="003C71"/>
                </a:solidFill>
              </a:rPr>
              <a:t> *</a:t>
            </a:r>
            <a:r>
              <a:rPr lang="en-US" sz="1000" dirty="0" err="1">
                <a:solidFill>
                  <a:srgbClr val="003C71"/>
                </a:solidFill>
              </a:rPr>
              <a:t>getParent</a:t>
            </a:r>
            <a:r>
              <a:rPr lang="en-US" sz="1000" dirty="0">
                <a:solidFill>
                  <a:srgbClr val="003C71"/>
                </a:solidFill>
              </a:rPr>
              <a:t>()</a:t>
            </a:r>
          </a:p>
        </p:txBody>
      </p:sp>
      <p:sp>
        <p:nvSpPr>
          <p:cNvPr id="97" name="Rounded Rectangle 96"/>
          <p:cNvSpPr/>
          <p:nvPr/>
        </p:nvSpPr>
        <p:spPr>
          <a:xfrm>
            <a:off x="2747085" y="3626646"/>
            <a:ext cx="1093412" cy="428368"/>
          </a:xfrm>
          <a:prstGeom prst="roundRect">
            <a:avLst/>
          </a:prstGeom>
          <a:solidFill>
            <a:schemeClr val="bg1"/>
          </a:solidFill>
          <a:ln w="381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p:nvSpPr>
          <p:cNvPr id="99" name="TextBox 98"/>
          <p:cNvSpPr txBox="1"/>
          <p:nvPr/>
        </p:nvSpPr>
        <p:spPr>
          <a:xfrm>
            <a:off x="2830258" y="3680256"/>
            <a:ext cx="958087" cy="338554"/>
          </a:xfrm>
          <a:prstGeom prst="rect">
            <a:avLst/>
          </a:prstGeom>
          <a:noFill/>
        </p:spPr>
        <p:txBody>
          <a:bodyPr vert="horz" wrap="square" lIns="0" tIns="0" rIns="0" bIns="0" rtlCol="0">
            <a:spAutoFit/>
          </a:bodyPr>
          <a:lstStyle/>
          <a:p>
            <a:r>
              <a:rPr lang="en-US" sz="1200" b="1" dirty="0" err="1">
                <a:solidFill>
                  <a:srgbClr val="003C71"/>
                </a:solidFill>
              </a:rPr>
              <a:t>VPInterleave</a:t>
            </a:r>
            <a:endParaRPr lang="en-US" sz="1200" b="1" dirty="0">
              <a:solidFill>
                <a:srgbClr val="003C71"/>
              </a:solidFill>
            </a:endParaRPr>
          </a:p>
          <a:p>
            <a:r>
              <a:rPr lang="en-US" sz="1000" dirty="0">
                <a:solidFill>
                  <a:srgbClr val="003C71"/>
                </a:solidFill>
              </a:rPr>
              <a:t>  void execute()</a:t>
            </a:r>
          </a:p>
        </p:txBody>
      </p:sp>
      <p:cxnSp>
        <p:nvCxnSpPr>
          <p:cNvPr id="100" name="Straight Arrow Connector 99"/>
          <p:cNvCxnSpPr>
            <a:stCxn id="95" idx="2"/>
            <a:endCxn id="97" idx="0"/>
          </p:cNvCxnSpPr>
          <p:nvPr/>
        </p:nvCxnSpPr>
        <p:spPr>
          <a:xfrm flipH="1">
            <a:off x="3293791" y="2821480"/>
            <a:ext cx="19727" cy="805166"/>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95" idx="2"/>
            <a:endCxn id="86" idx="0"/>
          </p:cNvCxnSpPr>
          <p:nvPr/>
        </p:nvCxnSpPr>
        <p:spPr>
          <a:xfrm flipH="1">
            <a:off x="1836423" y="2821480"/>
            <a:ext cx="1477095" cy="796388"/>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710733" y="1428314"/>
            <a:ext cx="1290738" cy="253916"/>
          </a:xfrm>
          <a:prstGeom prst="rect">
            <a:avLst/>
          </a:prstGeom>
        </p:spPr>
        <p:txBody>
          <a:bodyPr wrap="none">
            <a:spAutoFit/>
          </a:bodyPr>
          <a:lstStyle/>
          <a:p>
            <a:r>
              <a:rPr lang="en-US" sz="1050" b="1" dirty="0">
                <a:solidFill>
                  <a:srgbClr val="FF0000"/>
                </a:solidFill>
                <a:latin typeface="Consolas" panose="020B0609020204030204" pitchFamily="49" charset="0"/>
                <a:cs typeface="Consolas" panose="020B0609020204030204" pitchFamily="49" charset="0"/>
              </a:rPr>
              <a:t>if (a[</a:t>
            </a:r>
            <a:r>
              <a:rPr lang="en-US" sz="1050" b="1" dirty="0" err="1">
                <a:solidFill>
                  <a:srgbClr val="FF0000"/>
                </a:solidFill>
                <a:latin typeface="Consolas" panose="020B0609020204030204" pitchFamily="49" charset="0"/>
                <a:cs typeface="Consolas" panose="020B0609020204030204" pitchFamily="49" charset="0"/>
              </a:rPr>
              <a:t>i</a:t>
            </a:r>
            <a:r>
              <a:rPr lang="en-US" sz="1050" b="1" dirty="0">
                <a:solidFill>
                  <a:srgbClr val="FF0000"/>
                </a:solidFill>
                <a:latin typeface="Consolas" panose="020B0609020204030204" pitchFamily="49" charset="0"/>
                <a:cs typeface="Consolas" panose="020B0609020204030204" pitchFamily="49" charset="0"/>
              </a:rPr>
              <a:t>] &gt; 888)</a:t>
            </a:r>
          </a:p>
        </p:txBody>
      </p:sp>
    </p:spTree>
    <p:extLst>
      <p:ext uri="{BB962C8B-B14F-4D97-AF65-F5344CB8AC3E}">
        <p14:creationId xmlns:p14="http://schemas.microsoft.com/office/powerpoint/2010/main" val="76820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animBg="1"/>
      <p:bldP spid="57" grpId="0" animBg="1"/>
      <p:bldP spid="60" grpId="0" animBg="1"/>
      <p:bldP spid="61" grpId="0" animBg="1"/>
      <p:bldP spid="62" grpId="0" animBg="1"/>
      <p:bldP spid="86" grpId="0" animBg="1"/>
      <p:bldP spid="8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B.2.	From </a:t>
            </a:r>
            <a:r>
              <a:rPr lang="en-US" dirty="0"/>
              <a:t>recording decisions </a:t>
            </a:r>
            <a:r>
              <a:rPr lang="en-US" dirty="0" smtClean="0"/>
              <a:t/>
            </a:r>
            <a:br>
              <a:rPr lang="en-US" dirty="0" smtClean="0"/>
            </a:br>
            <a:r>
              <a:rPr lang="en-US" dirty="0"/>
              <a:t>	</a:t>
            </a:r>
            <a:r>
              <a:rPr lang="en-US" dirty="0" smtClean="0"/>
              <a:t>	to carrying them out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1016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13</a:t>
            </a:fld>
            <a:endParaRPr lang="en-US" dirty="0"/>
          </a:p>
        </p:txBody>
      </p:sp>
      <p:sp>
        <p:nvSpPr>
          <p:cNvPr id="3" name="Title 2"/>
          <p:cNvSpPr>
            <a:spLocks noGrp="1"/>
          </p:cNvSpPr>
          <p:nvPr>
            <p:ph type="title"/>
          </p:nvPr>
        </p:nvSpPr>
        <p:spPr/>
        <p:txBody>
          <a:bodyPr/>
          <a:lstStyle/>
          <a:p>
            <a:r>
              <a:rPr lang="en-US" dirty="0" smtClean="0"/>
              <a:t>Taking Decision (1/4): Interleave Groups</a:t>
            </a:r>
            <a:endParaRPr lang="en-US" dirty="0"/>
          </a:p>
        </p:txBody>
      </p:sp>
      <p:sp>
        <p:nvSpPr>
          <p:cNvPr id="5" name="Footer Placeholder 4"/>
          <p:cNvSpPr>
            <a:spLocks noGrp="1"/>
          </p:cNvSpPr>
          <p:nvPr>
            <p:ph type="ftr" sz="quarter" idx="3"/>
          </p:nvPr>
        </p:nvSpPr>
        <p:spPr/>
        <p:txBody>
          <a:bodyPr/>
          <a:lstStyle/>
          <a:p>
            <a:endParaRPr lang="en-US" dirty="0"/>
          </a:p>
        </p:txBody>
      </p:sp>
      <p:sp>
        <p:nvSpPr>
          <p:cNvPr id="8" name="TextBox 7"/>
          <p:cNvSpPr txBox="1"/>
          <p:nvPr/>
        </p:nvSpPr>
        <p:spPr>
          <a:xfrm>
            <a:off x="1174614" y="1645556"/>
            <a:ext cx="65" cy="169277"/>
          </a:xfrm>
          <a:prstGeom prst="rect">
            <a:avLst/>
          </a:prstGeom>
          <a:noFill/>
        </p:spPr>
        <p:txBody>
          <a:bodyPr vert="horz" wrap="none" lIns="0" tIns="0" rIns="0" bIns="0" rtlCol="0">
            <a:spAutoFit/>
          </a:bodyPr>
          <a:lstStyle/>
          <a:p>
            <a:endParaRPr lang="en-US" sz="1100" dirty="0" err="1">
              <a:solidFill>
                <a:srgbClr val="003C71"/>
              </a:solidFill>
              <a:latin typeface="Consolas" panose="020B0609020204030204" pitchFamily="49" charset="0"/>
              <a:cs typeface="Consolas" panose="020B0609020204030204" pitchFamily="49" charset="0"/>
            </a:endParaRPr>
          </a:p>
        </p:txBody>
      </p:sp>
      <p:sp>
        <p:nvSpPr>
          <p:cNvPr id="9" name="TextBox 8"/>
          <p:cNvSpPr txBox="1"/>
          <p:nvPr/>
        </p:nvSpPr>
        <p:spPr>
          <a:xfrm>
            <a:off x="136210" y="838974"/>
            <a:ext cx="2616101" cy="677108"/>
          </a:xfrm>
          <a:prstGeom prst="rect">
            <a:avLst/>
          </a:prstGeom>
          <a:noFill/>
          <a:ln>
            <a:noFill/>
          </a:ln>
        </p:spPr>
        <p:txBody>
          <a:bodyPr vert="horz" wrap="none" lIns="0" tIns="0" rIns="0" bIns="0" rtlCol="0">
            <a:spAutoFit/>
          </a:bodyPr>
          <a:lstStyle/>
          <a:p>
            <a:r>
              <a:rPr lang="en-US" sz="1100" dirty="0">
                <a:solidFill>
                  <a:srgbClr val="003C71"/>
                </a:solidFill>
                <a:latin typeface="Consolas" panose="020B0609020204030204" pitchFamily="49" charset="0"/>
                <a:cs typeface="Consolas" panose="020B0609020204030204" pitchFamily="49" charset="0"/>
              </a:rPr>
              <a:t> void foo(</a:t>
            </a:r>
            <a:r>
              <a:rPr lang="en-US" sz="1100" dirty="0" err="1">
                <a:solidFill>
                  <a:srgbClr val="003C71"/>
                </a:solidFill>
                <a:latin typeface="Consolas" panose="020B0609020204030204" pitchFamily="49" charset="0"/>
                <a:cs typeface="Consolas" panose="020B0609020204030204" pitchFamily="49" charset="0"/>
              </a:rPr>
              <a:t>int</a:t>
            </a:r>
            <a:r>
              <a:rPr lang="en-US" sz="1100" dirty="0">
                <a:solidFill>
                  <a:srgbClr val="003C71"/>
                </a:solidFill>
                <a:latin typeface="Consolas" panose="020B0609020204030204" pitchFamily="49" charset="0"/>
                <a:cs typeface="Consolas" panose="020B0609020204030204" pitchFamily="49" charset="0"/>
              </a:rPr>
              <a:t> *a, </a:t>
            </a:r>
            <a:r>
              <a:rPr lang="en-US" sz="1100" dirty="0" err="1">
                <a:solidFill>
                  <a:srgbClr val="003C71"/>
                </a:solidFill>
                <a:latin typeface="Consolas" panose="020B0609020204030204" pitchFamily="49" charset="0"/>
                <a:cs typeface="Consolas" panose="020B0609020204030204" pitchFamily="49" charset="0"/>
              </a:rPr>
              <a:t>int</a:t>
            </a:r>
            <a:r>
              <a:rPr lang="en-US" sz="1100" dirty="0">
                <a:solidFill>
                  <a:srgbClr val="003C71"/>
                </a:solidFill>
                <a:latin typeface="Consolas" panose="020B0609020204030204" pitchFamily="49" charset="0"/>
                <a:cs typeface="Consolas" panose="020B0609020204030204" pitchFamily="49" charset="0"/>
              </a:rPr>
              <a:t> n, </a:t>
            </a:r>
            <a:r>
              <a:rPr lang="en-US" sz="1100" dirty="0" err="1">
                <a:solidFill>
                  <a:srgbClr val="003C71"/>
                </a:solidFill>
                <a:latin typeface="Consolas" panose="020B0609020204030204" pitchFamily="49" charset="0"/>
                <a:cs typeface="Consolas" panose="020B0609020204030204" pitchFamily="49" charset="0"/>
              </a:rPr>
              <a:t>int</a:t>
            </a:r>
            <a:r>
              <a:rPr lang="en-US" sz="1100" dirty="0">
                <a:solidFill>
                  <a:srgbClr val="003C71"/>
                </a:solidFill>
                <a:latin typeface="Consolas" panose="020B0609020204030204" pitchFamily="49" charset="0"/>
                <a:cs typeface="Consolas" panose="020B0609020204030204" pitchFamily="49" charset="0"/>
              </a:rPr>
              <a:t> *c) {</a:t>
            </a:r>
          </a:p>
          <a:p>
            <a:r>
              <a:rPr lang="en-US" sz="1100" dirty="0">
                <a:solidFill>
                  <a:srgbClr val="003C71"/>
                </a:solidFill>
                <a:latin typeface="Consolas" panose="020B0609020204030204" pitchFamily="49" charset="0"/>
                <a:cs typeface="Consolas" panose="020B0609020204030204" pitchFamily="49" charset="0"/>
              </a:rPr>
              <a:t>   for (</a:t>
            </a:r>
            <a:r>
              <a:rPr lang="en-US" sz="1100" dirty="0" err="1">
                <a:solidFill>
                  <a:srgbClr val="003C71"/>
                </a:solidFill>
                <a:latin typeface="Consolas" panose="020B0609020204030204" pitchFamily="49" charset="0"/>
                <a:cs typeface="Consolas" panose="020B0609020204030204" pitchFamily="49" charset="0"/>
              </a:rPr>
              <a:t>int</a:t>
            </a:r>
            <a:r>
              <a:rPr lang="en-US" sz="1100" dirty="0">
                <a:solidFill>
                  <a:srgbClr val="003C71"/>
                </a:solidFill>
                <a:latin typeface="Consolas" panose="020B0609020204030204" pitchFamily="49" charset="0"/>
                <a:cs typeface="Consolas" panose="020B0609020204030204" pitchFamily="49" charset="0"/>
              </a:rPr>
              <a:t> </a:t>
            </a:r>
            <a:r>
              <a:rPr lang="en-US" sz="1100" dirty="0" err="1">
                <a:solidFill>
                  <a:srgbClr val="003C71"/>
                </a:solidFill>
                <a:latin typeface="Consolas" panose="020B0609020204030204" pitchFamily="49" charset="0"/>
                <a:cs typeface="Consolas" panose="020B0609020204030204" pitchFamily="49" charset="0"/>
              </a:rPr>
              <a:t>i</a:t>
            </a:r>
            <a:r>
              <a:rPr lang="en-US" sz="1100" dirty="0">
                <a:solidFill>
                  <a:srgbClr val="003C71"/>
                </a:solidFill>
                <a:latin typeface="Consolas" panose="020B0609020204030204" pitchFamily="49" charset="0"/>
                <a:cs typeface="Consolas" panose="020B0609020204030204" pitchFamily="49" charset="0"/>
              </a:rPr>
              <a:t> = 0; </a:t>
            </a:r>
            <a:r>
              <a:rPr lang="en-US" sz="1100" dirty="0" err="1">
                <a:solidFill>
                  <a:srgbClr val="003C71"/>
                </a:solidFill>
                <a:latin typeface="Consolas" panose="020B0609020204030204" pitchFamily="49" charset="0"/>
                <a:cs typeface="Consolas" panose="020B0609020204030204" pitchFamily="49" charset="0"/>
              </a:rPr>
              <a:t>i</a:t>
            </a:r>
            <a:r>
              <a:rPr lang="en-US" sz="1100" dirty="0">
                <a:solidFill>
                  <a:srgbClr val="003C71"/>
                </a:solidFill>
                <a:latin typeface="Consolas" panose="020B0609020204030204" pitchFamily="49" charset="0"/>
                <a:cs typeface="Consolas" panose="020B0609020204030204" pitchFamily="49" charset="0"/>
              </a:rPr>
              <a:t> &lt; n; ++</a:t>
            </a:r>
            <a:r>
              <a:rPr lang="en-US" sz="1100" dirty="0" err="1">
                <a:solidFill>
                  <a:srgbClr val="003C71"/>
                </a:solidFill>
                <a:latin typeface="Consolas" panose="020B0609020204030204" pitchFamily="49" charset="0"/>
                <a:cs typeface="Consolas" panose="020B0609020204030204" pitchFamily="49" charset="0"/>
              </a:rPr>
              <a:t>i</a:t>
            </a:r>
            <a:r>
              <a:rPr lang="en-US" sz="1100" dirty="0">
                <a:solidFill>
                  <a:srgbClr val="003C71"/>
                </a:solidFill>
                <a:latin typeface="Consolas" panose="020B0609020204030204" pitchFamily="49" charset="0"/>
                <a:cs typeface="Consolas" panose="020B0609020204030204" pitchFamily="49" charset="0"/>
              </a:rPr>
              <a:t>)</a:t>
            </a:r>
          </a:p>
          <a:p>
            <a:r>
              <a:rPr lang="en-US" sz="1100" dirty="0">
                <a:solidFill>
                  <a:srgbClr val="003C71"/>
                </a:solidFill>
                <a:latin typeface="Consolas" panose="020B0609020204030204" pitchFamily="49" charset="0"/>
                <a:cs typeface="Consolas" panose="020B0609020204030204" pitchFamily="49" charset="0"/>
              </a:rPr>
              <a:t>     a[</a:t>
            </a:r>
            <a:r>
              <a:rPr lang="en-US" sz="1100" dirty="0" err="1">
                <a:solidFill>
                  <a:srgbClr val="003C71"/>
                </a:solidFill>
                <a:latin typeface="Consolas" panose="020B0609020204030204" pitchFamily="49" charset="0"/>
                <a:cs typeface="Consolas" panose="020B0609020204030204" pitchFamily="49" charset="0"/>
              </a:rPr>
              <a:t>i</a:t>
            </a:r>
            <a:r>
              <a:rPr lang="en-US" sz="1100" dirty="0">
                <a:solidFill>
                  <a:srgbClr val="003C71"/>
                </a:solidFill>
                <a:latin typeface="Consolas" panose="020B0609020204030204" pitchFamily="49" charset="0"/>
                <a:cs typeface="Consolas" panose="020B0609020204030204" pitchFamily="49" charset="0"/>
              </a:rPr>
              <a:t>] = 3*c[2*i+1] + c[2*</a:t>
            </a:r>
            <a:r>
              <a:rPr lang="en-US" sz="1100" dirty="0" err="1">
                <a:solidFill>
                  <a:srgbClr val="003C71"/>
                </a:solidFill>
                <a:latin typeface="Consolas" panose="020B0609020204030204" pitchFamily="49" charset="0"/>
                <a:cs typeface="Consolas" panose="020B0609020204030204" pitchFamily="49" charset="0"/>
              </a:rPr>
              <a:t>i</a:t>
            </a:r>
            <a:r>
              <a:rPr lang="en-US" sz="1100" dirty="0">
                <a:solidFill>
                  <a:srgbClr val="003C71"/>
                </a:solidFill>
                <a:latin typeface="Consolas" panose="020B0609020204030204" pitchFamily="49" charset="0"/>
                <a:cs typeface="Consolas" panose="020B0609020204030204" pitchFamily="49" charset="0"/>
              </a:rPr>
              <a:t>];</a:t>
            </a:r>
          </a:p>
          <a:p>
            <a:r>
              <a:rPr lang="en-US" sz="1100" dirty="0">
                <a:solidFill>
                  <a:srgbClr val="003C71"/>
                </a:solidFill>
                <a:latin typeface="Consolas" panose="020B0609020204030204" pitchFamily="49" charset="0"/>
                <a:cs typeface="Consolas" panose="020B0609020204030204" pitchFamily="49" charset="0"/>
              </a:rPr>
              <a:t> }</a:t>
            </a:r>
          </a:p>
        </p:txBody>
      </p:sp>
      <p:sp>
        <p:nvSpPr>
          <p:cNvPr id="10" name="TextBox 9"/>
          <p:cNvSpPr txBox="1"/>
          <p:nvPr/>
        </p:nvSpPr>
        <p:spPr>
          <a:xfrm>
            <a:off x="5903513" y="2233580"/>
            <a:ext cx="3098421" cy="1523494"/>
          </a:xfrm>
          <a:prstGeom prst="rect">
            <a:avLst/>
          </a:prstGeom>
          <a:noFill/>
          <a:ln>
            <a:noFill/>
          </a:ln>
        </p:spPr>
        <p:txBody>
          <a:bodyPr vert="horz" wrap="square" lIns="0" tIns="0" rIns="0" bIns="0" rtlCol="0">
            <a:spAutoFit/>
          </a:bodyPr>
          <a:lstStyle/>
          <a:p>
            <a:r>
              <a:rPr lang="en-US" sz="1100" dirty="0">
                <a:solidFill>
                  <a:srgbClr val="003C71"/>
                </a:solidFill>
                <a:latin typeface="Consolas" panose="020B0609020204030204" pitchFamily="49" charset="0"/>
                <a:cs typeface="Consolas" panose="020B0609020204030204" pitchFamily="49" charset="0"/>
              </a:rPr>
              <a:t> </a:t>
            </a:r>
            <a:r>
              <a:rPr lang="en-US" sz="1100" dirty="0" err="1">
                <a:solidFill>
                  <a:srgbClr val="003C71"/>
                </a:solidFill>
                <a:latin typeface="Consolas" panose="020B0609020204030204" pitchFamily="49" charset="0"/>
                <a:cs typeface="Consolas" panose="020B0609020204030204" pitchFamily="49" charset="0"/>
              </a:rPr>
              <a:t>vector.body</a:t>
            </a:r>
            <a:r>
              <a:rPr lang="en-US" sz="1100" dirty="0">
                <a:solidFill>
                  <a:srgbClr val="003C71"/>
                </a:solidFill>
                <a:latin typeface="Consolas" panose="020B0609020204030204" pitchFamily="49" charset="0"/>
                <a:cs typeface="Consolas" panose="020B0609020204030204" pitchFamily="49" charset="0"/>
              </a:rPr>
              <a:t>:</a:t>
            </a:r>
          </a:p>
          <a:p>
            <a:r>
              <a:rPr lang="en-US" sz="1100" dirty="0">
                <a:solidFill>
                  <a:srgbClr val="003C71"/>
                </a:solidFill>
                <a:latin typeface="Consolas" panose="020B0609020204030204" pitchFamily="49" charset="0"/>
                <a:cs typeface="Consolas" panose="020B0609020204030204" pitchFamily="49" charset="0"/>
              </a:rPr>
              <a:t>   …</a:t>
            </a:r>
          </a:p>
          <a:p>
            <a:r>
              <a:rPr lang="en-US" sz="1100" dirty="0">
                <a:solidFill>
                  <a:srgbClr val="003C71"/>
                </a:solidFill>
                <a:latin typeface="Consolas" panose="020B0609020204030204" pitchFamily="49" charset="0"/>
                <a:cs typeface="Consolas" panose="020B0609020204030204" pitchFamily="49" charset="0"/>
              </a:rPr>
              <a:t>   %all = load &lt;8 x i32&gt;, %5</a:t>
            </a:r>
          </a:p>
          <a:p>
            <a:r>
              <a:rPr lang="en-US" sz="1100" dirty="0">
                <a:solidFill>
                  <a:srgbClr val="003C71"/>
                </a:solidFill>
                <a:latin typeface="Consolas" panose="020B0609020204030204" pitchFamily="49" charset="0"/>
                <a:cs typeface="Consolas" panose="020B0609020204030204" pitchFamily="49" charset="0"/>
              </a:rPr>
              <a:t>   %even = </a:t>
            </a:r>
            <a:r>
              <a:rPr lang="en-US" sz="1100" dirty="0" err="1">
                <a:solidFill>
                  <a:srgbClr val="003C71"/>
                </a:solidFill>
                <a:latin typeface="Consolas" panose="020B0609020204030204" pitchFamily="49" charset="0"/>
                <a:cs typeface="Consolas" panose="020B0609020204030204" pitchFamily="49" charset="0"/>
              </a:rPr>
              <a:t>shufflevector</a:t>
            </a:r>
            <a:r>
              <a:rPr lang="en-US" sz="1100" dirty="0">
                <a:solidFill>
                  <a:srgbClr val="003C71"/>
                </a:solidFill>
                <a:latin typeface="Consolas" panose="020B0609020204030204" pitchFamily="49" charset="0"/>
                <a:cs typeface="Consolas" panose="020B0609020204030204" pitchFamily="49" charset="0"/>
              </a:rPr>
              <a:t> %all, &lt;0,2,4,6&gt;</a:t>
            </a:r>
          </a:p>
          <a:p>
            <a:r>
              <a:rPr lang="en-US" sz="1100" dirty="0">
                <a:solidFill>
                  <a:srgbClr val="003C71"/>
                </a:solidFill>
                <a:latin typeface="Consolas" panose="020B0609020204030204" pitchFamily="49" charset="0"/>
                <a:cs typeface="Consolas" panose="020B0609020204030204" pitchFamily="49" charset="0"/>
              </a:rPr>
              <a:t>   %odd = </a:t>
            </a:r>
            <a:r>
              <a:rPr lang="en-US" sz="1100" dirty="0" err="1">
                <a:solidFill>
                  <a:srgbClr val="003C71"/>
                </a:solidFill>
                <a:latin typeface="Consolas" panose="020B0609020204030204" pitchFamily="49" charset="0"/>
                <a:cs typeface="Consolas" panose="020B0609020204030204" pitchFamily="49" charset="0"/>
              </a:rPr>
              <a:t>shufflevector</a:t>
            </a:r>
            <a:r>
              <a:rPr lang="en-US" sz="1100" dirty="0">
                <a:solidFill>
                  <a:srgbClr val="003C71"/>
                </a:solidFill>
                <a:latin typeface="Consolas" panose="020B0609020204030204" pitchFamily="49" charset="0"/>
                <a:cs typeface="Consolas" panose="020B0609020204030204" pitchFamily="49" charset="0"/>
              </a:rPr>
              <a:t> %all, &lt;1,3,5,7&gt;</a:t>
            </a:r>
          </a:p>
          <a:p>
            <a:r>
              <a:rPr lang="en-US" sz="1100" dirty="0">
                <a:solidFill>
                  <a:srgbClr val="003C71"/>
                </a:solidFill>
                <a:latin typeface="Consolas" panose="020B0609020204030204" pitchFamily="49" charset="0"/>
                <a:cs typeface="Consolas" panose="020B0609020204030204" pitchFamily="49" charset="0"/>
              </a:rPr>
              <a:t>   %6 = </a:t>
            </a:r>
            <a:r>
              <a:rPr lang="en-US" sz="1100" dirty="0" err="1">
                <a:solidFill>
                  <a:srgbClr val="003C71"/>
                </a:solidFill>
                <a:latin typeface="Consolas" panose="020B0609020204030204" pitchFamily="49" charset="0"/>
                <a:cs typeface="Consolas" panose="020B0609020204030204" pitchFamily="49" charset="0"/>
              </a:rPr>
              <a:t>mul</a:t>
            </a:r>
            <a:r>
              <a:rPr lang="en-US" sz="1100" dirty="0">
                <a:solidFill>
                  <a:srgbClr val="003C71"/>
                </a:solidFill>
                <a:latin typeface="Consolas" panose="020B0609020204030204" pitchFamily="49" charset="0"/>
                <a:cs typeface="Consolas" panose="020B0609020204030204" pitchFamily="49" charset="0"/>
              </a:rPr>
              <a:t> %odd, &lt;3,3,3,3&gt;</a:t>
            </a:r>
          </a:p>
          <a:p>
            <a:r>
              <a:rPr lang="en-US" sz="1100" dirty="0">
                <a:solidFill>
                  <a:srgbClr val="003C71"/>
                </a:solidFill>
                <a:latin typeface="Consolas" panose="020B0609020204030204" pitchFamily="49" charset="0"/>
                <a:cs typeface="Consolas" panose="020B0609020204030204" pitchFamily="49" charset="0"/>
              </a:rPr>
              <a:t>   %9 = add %6, %even</a:t>
            </a:r>
          </a:p>
          <a:p>
            <a:r>
              <a:rPr lang="en-US" sz="1100" dirty="0">
                <a:solidFill>
                  <a:srgbClr val="003C71"/>
                </a:solidFill>
                <a:latin typeface="Consolas" panose="020B0609020204030204" pitchFamily="49" charset="0"/>
                <a:cs typeface="Consolas" panose="020B0609020204030204" pitchFamily="49" charset="0"/>
              </a:rPr>
              <a:t>   store %9, %12</a:t>
            </a:r>
          </a:p>
          <a:p>
            <a:r>
              <a:rPr lang="en-US" sz="1100" dirty="0">
                <a:solidFill>
                  <a:srgbClr val="003C71"/>
                </a:solidFill>
                <a:latin typeface="Consolas" panose="020B0609020204030204" pitchFamily="49" charset="0"/>
                <a:cs typeface="Consolas" panose="020B0609020204030204" pitchFamily="49" charset="0"/>
              </a:rPr>
              <a:t>   …</a:t>
            </a:r>
          </a:p>
        </p:txBody>
      </p:sp>
      <p:sp>
        <p:nvSpPr>
          <p:cNvPr id="11" name="TextBox 10"/>
          <p:cNvSpPr txBox="1"/>
          <p:nvPr/>
        </p:nvSpPr>
        <p:spPr>
          <a:xfrm>
            <a:off x="136210" y="2271685"/>
            <a:ext cx="2176034" cy="1354217"/>
          </a:xfrm>
          <a:prstGeom prst="rect">
            <a:avLst/>
          </a:prstGeom>
          <a:noFill/>
          <a:ln>
            <a:noFill/>
          </a:ln>
        </p:spPr>
        <p:txBody>
          <a:bodyPr vert="horz" wrap="square" lIns="0" tIns="0" rIns="0" bIns="0" rtlCol="0">
            <a:spAutoFit/>
          </a:bodyPr>
          <a:lstStyle/>
          <a:p>
            <a:r>
              <a:rPr lang="en-US" sz="1100" dirty="0">
                <a:solidFill>
                  <a:srgbClr val="003C71"/>
                </a:solidFill>
                <a:latin typeface="Consolas" panose="020B0609020204030204" pitchFamily="49" charset="0"/>
                <a:cs typeface="Consolas" panose="020B0609020204030204" pitchFamily="49" charset="0"/>
              </a:rPr>
              <a:t> </a:t>
            </a:r>
            <a:r>
              <a:rPr lang="en-US" sz="1100" dirty="0" err="1">
                <a:solidFill>
                  <a:srgbClr val="003C71"/>
                </a:solidFill>
                <a:latin typeface="Consolas" panose="020B0609020204030204" pitchFamily="49" charset="0"/>
                <a:cs typeface="Consolas" panose="020B0609020204030204" pitchFamily="49" charset="0"/>
              </a:rPr>
              <a:t>foo.body</a:t>
            </a:r>
            <a:r>
              <a:rPr lang="en-US" sz="1100" dirty="0">
                <a:solidFill>
                  <a:srgbClr val="003C71"/>
                </a:solidFill>
                <a:latin typeface="Consolas" panose="020B0609020204030204" pitchFamily="49" charset="0"/>
                <a:cs typeface="Consolas" panose="020B0609020204030204" pitchFamily="49" charset="0"/>
              </a:rPr>
              <a:t>:</a:t>
            </a:r>
          </a:p>
          <a:p>
            <a:r>
              <a:rPr lang="en-US" sz="1100" dirty="0">
                <a:solidFill>
                  <a:srgbClr val="003C71"/>
                </a:solidFill>
                <a:latin typeface="Consolas" panose="020B0609020204030204" pitchFamily="49" charset="0"/>
                <a:cs typeface="Consolas" panose="020B0609020204030204" pitchFamily="49" charset="0"/>
              </a:rPr>
              <a:t>   …</a:t>
            </a:r>
          </a:p>
          <a:p>
            <a:r>
              <a:rPr lang="en-US" sz="1100" dirty="0">
                <a:solidFill>
                  <a:srgbClr val="003C71"/>
                </a:solidFill>
                <a:latin typeface="Consolas" panose="020B0609020204030204" pitchFamily="49" charset="0"/>
                <a:cs typeface="Consolas" panose="020B0609020204030204" pitchFamily="49" charset="0"/>
              </a:rPr>
              <a:t>   %0 = load i32, %</a:t>
            </a:r>
            <a:r>
              <a:rPr lang="en-US" sz="1100" dirty="0" err="1">
                <a:solidFill>
                  <a:srgbClr val="003C71"/>
                </a:solidFill>
                <a:latin typeface="Consolas" panose="020B0609020204030204" pitchFamily="49" charset="0"/>
                <a:cs typeface="Consolas" panose="020B0609020204030204" pitchFamily="49" charset="0"/>
              </a:rPr>
              <a:t>arrayidx</a:t>
            </a:r>
            <a:endParaRPr lang="en-US" sz="1100" dirty="0">
              <a:solidFill>
                <a:srgbClr val="003C71"/>
              </a:solidFill>
              <a:latin typeface="Consolas" panose="020B0609020204030204" pitchFamily="49" charset="0"/>
              <a:cs typeface="Consolas" panose="020B0609020204030204" pitchFamily="49" charset="0"/>
            </a:endParaRPr>
          </a:p>
          <a:p>
            <a:r>
              <a:rPr lang="en-US" sz="1100" dirty="0">
                <a:solidFill>
                  <a:srgbClr val="003C71"/>
                </a:solidFill>
                <a:latin typeface="Consolas" panose="020B0609020204030204" pitchFamily="49" charset="0"/>
                <a:cs typeface="Consolas" panose="020B0609020204030204" pitchFamily="49" charset="0"/>
              </a:rPr>
              <a:t>   %mul1 = </a:t>
            </a:r>
            <a:r>
              <a:rPr lang="en-US" sz="1100" dirty="0" err="1">
                <a:solidFill>
                  <a:srgbClr val="003C71"/>
                </a:solidFill>
                <a:latin typeface="Consolas" panose="020B0609020204030204" pitchFamily="49" charset="0"/>
                <a:cs typeface="Consolas" panose="020B0609020204030204" pitchFamily="49" charset="0"/>
              </a:rPr>
              <a:t>mul</a:t>
            </a:r>
            <a:r>
              <a:rPr lang="en-US" sz="1100" dirty="0">
                <a:solidFill>
                  <a:srgbClr val="003C71"/>
                </a:solidFill>
                <a:latin typeface="Consolas" panose="020B0609020204030204" pitchFamily="49" charset="0"/>
                <a:cs typeface="Consolas" panose="020B0609020204030204" pitchFamily="49" charset="0"/>
              </a:rPr>
              <a:t> %0, 3</a:t>
            </a:r>
          </a:p>
          <a:p>
            <a:r>
              <a:rPr lang="en-US" sz="1100" dirty="0">
                <a:solidFill>
                  <a:srgbClr val="003C71"/>
                </a:solidFill>
                <a:latin typeface="Consolas" panose="020B0609020204030204" pitchFamily="49" charset="0"/>
                <a:cs typeface="Consolas" panose="020B0609020204030204" pitchFamily="49" charset="0"/>
              </a:rPr>
              <a:t>   %1 = load i32, %arrayidx3</a:t>
            </a:r>
          </a:p>
          <a:p>
            <a:r>
              <a:rPr lang="en-US" sz="1100" dirty="0">
                <a:solidFill>
                  <a:srgbClr val="003C71"/>
                </a:solidFill>
                <a:latin typeface="Consolas" panose="020B0609020204030204" pitchFamily="49" charset="0"/>
                <a:cs typeface="Consolas" panose="020B0609020204030204" pitchFamily="49" charset="0"/>
              </a:rPr>
              <a:t>   %add4 = add %mul1, %1</a:t>
            </a:r>
          </a:p>
          <a:p>
            <a:r>
              <a:rPr lang="en-US" sz="1100" dirty="0">
                <a:solidFill>
                  <a:srgbClr val="003C71"/>
                </a:solidFill>
                <a:latin typeface="Consolas" panose="020B0609020204030204" pitchFamily="49" charset="0"/>
                <a:cs typeface="Consolas" panose="020B0609020204030204" pitchFamily="49" charset="0"/>
              </a:rPr>
              <a:t>   store %add4, %arrayidx5</a:t>
            </a:r>
          </a:p>
          <a:p>
            <a:r>
              <a:rPr lang="en-US" sz="1100" dirty="0">
                <a:solidFill>
                  <a:srgbClr val="003C71"/>
                </a:solidFill>
                <a:latin typeface="Consolas" panose="020B0609020204030204" pitchFamily="49" charset="0"/>
                <a:cs typeface="Consolas" panose="020B0609020204030204" pitchFamily="49" charset="0"/>
              </a:rPr>
              <a:t>   …</a:t>
            </a:r>
          </a:p>
        </p:txBody>
      </p:sp>
      <p:sp>
        <p:nvSpPr>
          <p:cNvPr id="12" name="TextBox 11"/>
          <p:cNvSpPr txBox="1"/>
          <p:nvPr/>
        </p:nvSpPr>
        <p:spPr>
          <a:xfrm>
            <a:off x="93148" y="1923459"/>
            <a:ext cx="2262158" cy="369332"/>
          </a:xfrm>
          <a:prstGeom prst="rect">
            <a:avLst/>
          </a:prstGeom>
          <a:noFill/>
        </p:spPr>
        <p:txBody>
          <a:bodyPr wrap="none" rtlCol="0">
            <a:spAutoFit/>
          </a:bodyPr>
          <a:lstStyle/>
          <a:p>
            <a:r>
              <a:rPr lang="en-US" dirty="0">
                <a:solidFill>
                  <a:srgbClr val="002060"/>
                </a:solidFill>
                <a:latin typeface="+mj-lt"/>
                <a:cs typeface="Times New Roman" panose="02020603050405020304" pitchFamily="18" charset="0"/>
              </a:rPr>
              <a:t>IR Before Vectorizer</a:t>
            </a:r>
          </a:p>
        </p:txBody>
      </p:sp>
      <p:sp>
        <p:nvSpPr>
          <p:cNvPr id="13" name="TextBox 12"/>
          <p:cNvSpPr txBox="1"/>
          <p:nvPr/>
        </p:nvSpPr>
        <p:spPr>
          <a:xfrm>
            <a:off x="5898747" y="1927226"/>
            <a:ext cx="3156633" cy="369332"/>
          </a:xfrm>
          <a:prstGeom prst="rect">
            <a:avLst/>
          </a:prstGeom>
          <a:noFill/>
        </p:spPr>
        <p:txBody>
          <a:bodyPr wrap="none" rtlCol="0">
            <a:spAutoFit/>
          </a:bodyPr>
          <a:lstStyle/>
          <a:p>
            <a:r>
              <a:rPr lang="en-US" dirty="0">
                <a:solidFill>
                  <a:srgbClr val="002060"/>
                </a:solidFill>
                <a:latin typeface="+mj-lt"/>
                <a:cs typeface="Times New Roman" panose="02020603050405020304" pitchFamily="18" charset="0"/>
              </a:rPr>
              <a:t>IR After Vectorizing for VF=4</a:t>
            </a:r>
          </a:p>
        </p:txBody>
      </p:sp>
      <p:sp>
        <p:nvSpPr>
          <p:cNvPr id="15" name="TextBox 14"/>
          <p:cNvSpPr txBox="1"/>
          <p:nvPr/>
        </p:nvSpPr>
        <p:spPr>
          <a:xfrm>
            <a:off x="3102684" y="2457529"/>
            <a:ext cx="1983439" cy="344173"/>
          </a:xfrm>
          <a:prstGeom prst="rect">
            <a:avLst/>
          </a:prstGeom>
          <a:noFill/>
          <a:ln w="28575">
            <a:noFill/>
          </a:ln>
        </p:spPr>
        <p:txBody>
          <a:bodyPr vert="horz" wrap="square" lIns="0" tIns="0" rIns="0" bIns="0" rtlCol="0">
            <a:spAutoFit/>
          </a:bodyPr>
          <a:lstStyle/>
          <a:p>
            <a:pPr algn="ctr"/>
            <a:endParaRPr lang="en-US" sz="1467" dirty="0">
              <a:solidFill>
                <a:srgbClr val="003C71"/>
              </a:solidFill>
            </a:endParaRPr>
          </a:p>
        </p:txBody>
      </p:sp>
      <p:sp>
        <p:nvSpPr>
          <p:cNvPr id="17" name="TextBox 16"/>
          <p:cNvSpPr txBox="1"/>
          <p:nvPr/>
        </p:nvSpPr>
        <p:spPr>
          <a:xfrm>
            <a:off x="3095894" y="3077618"/>
            <a:ext cx="1990295" cy="512547"/>
          </a:xfrm>
          <a:prstGeom prst="rect">
            <a:avLst/>
          </a:prstGeom>
          <a:noFill/>
          <a:ln w="28575">
            <a:noFill/>
          </a:ln>
        </p:spPr>
        <p:txBody>
          <a:bodyPr vert="horz" wrap="square" lIns="0" tIns="0" rIns="0" bIns="0" rtlCol="0">
            <a:spAutoFit/>
          </a:bodyPr>
          <a:lstStyle/>
          <a:p>
            <a:pPr algn="ctr"/>
            <a:endParaRPr lang="en-US" sz="1467" dirty="0">
              <a:solidFill>
                <a:srgbClr val="003C71"/>
              </a:solidFill>
            </a:endParaRPr>
          </a:p>
        </p:txBody>
      </p:sp>
      <p:sp>
        <p:nvSpPr>
          <p:cNvPr id="18" name="Rectangle 17"/>
          <p:cNvSpPr/>
          <p:nvPr/>
        </p:nvSpPr>
        <p:spPr>
          <a:xfrm>
            <a:off x="3056490" y="2866007"/>
            <a:ext cx="2108269" cy="769441"/>
          </a:xfrm>
          <a:prstGeom prst="rect">
            <a:avLst/>
          </a:prstGeom>
          <a:ln w="28575">
            <a:solidFill>
              <a:srgbClr val="7030A0"/>
            </a:solidFill>
          </a:ln>
        </p:spPr>
        <p:txBody>
          <a:bodyPr wrap="none">
            <a:spAutoFit/>
          </a:bodyPr>
          <a:lstStyle/>
          <a:p>
            <a:r>
              <a:rPr lang="en-US" sz="1100" u="sng" dirty="0" err="1" smtClean="0">
                <a:solidFill>
                  <a:srgbClr val="003C71"/>
                </a:solidFill>
                <a:latin typeface="Consolas" panose="020B0609020204030204" pitchFamily="49" charset="0"/>
                <a:cs typeface="Courier New" panose="02070309020205020404" pitchFamily="49" charset="0"/>
              </a:rPr>
              <a:t>VPWidenRecipe</a:t>
            </a:r>
            <a:r>
              <a:rPr lang="en-US" sz="1100" u="sng" dirty="0" smtClean="0">
                <a:solidFill>
                  <a:srgbClr val="003C71"/>
                </a:solidFill>
                <a:latin typeface="Consolas" panose="020B0609020204030204" pitchFamily="49" charset="0"/>
                <a:cs typeface="Courier New" panose="02070309020205020404" pitchFamily="49" charset="0"/>
              </a:rPr>
              <a:t>:</a:t>
            </a:r>
            <a:endParaRPr lang="en-US" sz="1100" u="sng" dirty="0">
              <a:solidFill>
                <a:srgbClr val="003C71"/>
              </a:solidFill>
              <a:latin typeface="Consolas" panose="020B0609020204030204" pitchFamily="49" charset="0"/>
              <a:cs typeface="Courier New" panose="02070309020205020404" pitchFamily="49" charset="0"/>
            </a:endParaRPr>
          </a:p>
          <a:p>
            <a:r>
              <a:rPr lang="en-US" sz="1100" dirty="0">
                <a:solidFill>
                  <a:srgbClr val="003C71"/>
                </a:solidFill>
                <a:latin typeface="Consolas" panose="020B0609020204030204" pitchFamily="49" charset="0"/>
                <a:cs typeface="Consolas" panose="020B0609020204030204" pitchFamily="49" charset="0"/>
              </a:rPr>
              <a:t> </a:t>
            </a:r>
            <a:r>
              <a:rPr lang="en-US" sz="1100" dirty="0" smtClean="0">
                <a:solidFill>
                  <a:srgbClr val="003C71"/>
                </a:solidFill>
                <a:latin typeface="Consolas" panose="020B0609020204030204" pitchFamily="49" charset="0"/>
                <a:cs typeface="Consolas" panose="020B0609020204030204" pitchFamily="49" charset="0"/>
              </a:rPr>
              <a:t> </a:t>
            </a:r>
            <a:r>
              <a:rPr lang="en-US" sz="1100" dirty="0">
                <a:solidFill>
                  <a:srgbClr val="003C71"/>
                </a:solidFill>
                <a:latin typeface="Consolas" panose="020B0609020204030204" pitchFamily="49" charset="0"/>
                <a:cs typeface="Consolas" panose="020B0609020204030204" pitchFamily="49" charset="0"/>
              </a:rPr>
              <a:t>%mul1 = </a:t>
            </a:r>
            <a:r>
              <a:rPr lang="en-US" sz="1100" dirty="0" err="1">
                <a:solidFill>
                  <a:srgbClr val="003C71"/>
                </a:solidFill>
                <a:latin typeface="Consolas" panose="020B0609020204030204" pitchFamily="49" charset="0"/>
                <a:cs typeface="Consolas" panose="020B0609020204030204" pitchFamily="49" charset="0"/>
              </a:rPr>
              <a:t>mul</a:t>
            </a:r>
            <a:r>
              <a:rPr lang="en-US" sz="1100" dirty="0">
                <a:solidFill>
                  <a:srgbClr val="003C71"/>
                </a:solidFill>
                <a:latin typeface="Consolas" panose="020B0609020204030204" pitchFamily="49" charset="0"/>
                <a:cs typeface="Consolas" panose="020B0609020204030204" pitchFamily="49" charset="0"/>
              </a:rPr>
              <a:t> %0, 3</a:t>
            </a:r>
          </a:p>
          <a:p>
            <a:r>
              <a:rPr lang="en-US" sz="1100" dirty="0">
                <a:solidFill>
                  <a:srgbClr val="003C71"/>
                </a:solidFill>
                <a:latin typeface="Consolas" panose="020B0609020204030204" pitchFamily="49" charset="0"/>
                <a:cs typeface="Consolas" panose="020B0609020204030204" pitchFamily="49" charset="0"/>
              </a:rPr>
              <a:t>  %add4 = add %mul1, %1</a:t>
            </a:r>
          </a:p>
          <a:p>
            <a:r>
              <a:rPr lang="en-US" sz="1100" dirty="0">
                <a:solidFill>
                  <a:srgbClr val="003C71"/>
                </a:solidFill>
                <a:latin typeface="Consolas" panose="020B0609020204030204" pitchFamily="49" charset="0"/>
                <a:cs typeface="Consolas" panose="020B0609020204030204" pitchFamily="49" charset="0"/>
              </a:rPr>
              <a:t>  store %add4, %arrayidx5</a:t>
            </a:r>
          </a:p>
        </p:txBody>
      </p:sp>
      <p:cxnSp>
        <p:nvCxnSpPr>
          <p:cNvPr id="20" name="Elbow Connector 19"/>
          <p:cNvCxnSpPr/>
          <p:nvPr/>
        </p:nvCxnSpPr>
        <p:spPr>
          <a:xfrm>
            <a:off x="2184306" y="2880987"/>
            <a:ext cx="1045444" cy="277874"/>
          </a:xfrm>
          <a:prstGeom prst="bentConnector3">
            <a:avLst>
              <a:gd name="adj1" fmla="val 57272"/>
            </a:avLst>
          </a:prstGeom>
          <a:ln w="12700">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Elbow Connector 20"/>
          <p:cNvCxnSpPr/>
          <p:nvPr/>
        </p:nvCxnSpPr>
        <p:spPr>
          <a:xfrm>
            <a:off x="2184202" y="3197426"/>
            <a:ext cx="1045549" cy="138013"/>
          </a:xfrm>
          <a:prstGeom prst="bentConnector3">
            <a:avLst>
              <a:gd name="adj1" fmla="val 43908"/>
            </a:avLst>
          </a:prstGeom>
          <a:ln w="12700">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Elbow Connector 21"/>
          <p:cNvCxnSpPr/>
          <p:nvPr/>
        </p:nvCxnSpPr>
        <p:spPr>
          <a:xfrm>
            <a:off x="2173847" y="3335438"/>
            <a:ext cx="1055903" cy="168116"/>
          </a:xfrm>
          <a:prstGeom prst="bentConnector3">
            <a:avLst>
              <a:gd name="adj1" fmla="val 31137"/>
            </a:avLst>
          </a:prstGeom>
          <a:ln w="12700">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249051" y="1909874"/>
            <a:ext cx="1758815" cy="369332"/>
          </a:xfrm>
          <a:prstGeom prst="rect">
            <a:avLst/>
          </a:prstGeom>
          <a:noFill/>
        </p:spPr>
        <p:txBody>
          <a:bodyPr wrap="none" rtlCol="0">
            <a:spAutoFit/>
          </a:bodyPr>
          <a:lstStyle/>
          <a:p>
            <a:r>
              <a:rPr lang="en-US" dirty="0" err="1">
                <a:solidFill>
                  <a:srgbClr val="002060"/>
                </a:solidFill>
                <a:latin typeface="+mj-lt"/>
                <a:cs typeface="Times New Roman" panose="02020603050405020304" pitchFamily="18" charset="0"/>
              </a:rPr>
              <a:t>VPlan</a:t>
            </a:r>
            <a:r>
              <a:rPr lang="en-US" dirty="0">
                <a:solidFill>
                  <a:srgbClr val="002060"/>
                </a:solidFill>
                <a:latin typeface="+mj-lt"/>
                <a:cs typeface="Times New Roman" panose="02020603050405020304" pitchFamily="18" charset="0"/>
              </a:rPr>
              <a:t> for VF=4</a:t>
            </a:r>
          </a:p>
        </p:txBody>
      </p:sp>
      <p:sp>
        <p:nvSpPr>
          <p:cNvPr id="24" name="Left Brace 23"/>
          <p:cNvSpPr/>
          <p:nvPr/>
        </p:nvSpPr>
        <p:spPr>
          <a:xfrm>
            <a:off x="6000109" y="2616092"/>
            <a:ext cx="99588" cy="437410"/>
          </a:xfrm>
          <a:prstGeom prst="leftBrace">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5" name="Elbow Connector 24"/>
          <p:cNvCxnSpPr>
            <a:endCxn id="24" idx="1"/>
          </p:cNvCxnSpPr>
          <p:nvPr/>
        </p:nvCxnSpPr>
        <p:spPr>
          <a:xfrm>
            <a:off x="5086543" y="2377465"/>
            <a:ext cx="913566" cy="457332"/>
          </a:xfrm>
          <a:prstGeom prst="bentConnector3">
            <a:avLst>
              <a:gd name="adj1" fmla="val 50000"/>
            </a:avLst>
          </a:prstGeom>
          <a:ln w="1270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Left Brace 25"/>
          <p:cNvSpPr/>
          <p:nvPr/>
        </p:nvSpPr>
        <p:spPr>
          <a:xfrm>
            <a:off x="6000109" y="3114924"/>
            <a:ext cx="99588" cy="437410"/>
          </a:xfrm>
          <a:prstGeom prst="leftBrace">
            <a:avLst/>
          </a:prstGeom>
          <a:ln w="12700">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7" name="Elbow Connector 26"/>
          <p:cNvCxnSpPr>
            <a:endCxn id="26" idx="1"/>
          </p:cNvCxnSpPr>
          <p:nvPr/>
        </p:nvCxnSpPr>
        <p:spPr>
          <a:xfrm>
            <a:off x="5088217" y="2988868"/>
            <a:ext cx="911892" cy="344761"/>
          </a:xfrm>
          <a:prstGeom prst="bentConnector3">
            <a:avLst>
              <a:gd name="adj1" fmla="val 50000"/>
            </a:avLst>
          </a:prstGeom>
          <a:ln w="12700">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080832" y="3888377"/>
            <a:ext cx="1121906" cy="307777"/>
          </a:xfrm>
          <a:prstGeom prst="rect">
            <a:avLst/>
          </a:prstGeom>
          <a:noFill/>
        </p:spPr>
        <p:txBody>
          <a:bodyPr wrap="square" rtlCol="0">
            <a:spAutoFit/>
          </a:bodyPr>
          <a:lstStyle/>
          <a:p>
            <a:r>
              <a:rPr lang="en-US" sz="1400" dirty="0">
                <a:solidFill>
                  <a:srgbClr val="002060"/>
                </a:solidFill>
                <a:cs typeface="Neo Sans Intel"/>
              </a:rPr>
              <a:t>Ingredients</a:t>
            </a:r>
          </a:p>
        </p:txBody>
      </p:sp>
      <p:cxnSp>
        <p:nvCxnSpPr>
          <p:cNvPr id="29" name="Straight Arrow Connector 28"/>
          <p:cNvCxnSpPr>
            <a:stCxn id="28" idx="0"/>
          </p:cNvCxnSpPr>
          <p:nvPr/>
        </p:nvCxnSpPr>
        <p:spPr>
          <a:xfrm flipV="1">
            <a:off x="2641785" y="3607050"/>
            <a:ext cx="0" cy="281327"/>
          </a:xfrm>
          <a:prstGeom prst="straightConnector1">
            <a:avLst/>
          </a:prstGeom>
          <a:ln>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406699" y="3888377"/>
            <a:ext cx="2263366" cy="307777"/>
          </a:xfrm>
          <a:prstGeom prst="rect">
            <a:avLst/>
          </a:prstGeom>
          <a:noFill/>
        </p:spPr>
        <p:txBody>
          <a:bodyPr wrap="square" rtlCol="0">
            <a:spAutoFit/>
          </a:bodyPr>
          <a:lstStyle/>
          <a:p>
            <a:pPr algn="ctr"/>
            <a:r>
              <a:rPr lang="en-US" sz="1400" dirty="0" err="1">
                <a:solidFill>
                  <a:srgbClr val="7030A0"/>
                </a:solidFill>
                <a:cs typeface="Neo Sans Intel"/>
              </a:rPr>
              <a:t>VPlan</a:t>
            </a:r>
            <a:r>
              <a:rPr lang="en-US" sz="1400" dirty="0">
                <a:solidFill>
                  <a:srgbClr val="7030A0"/>
                </a:solidFill>
                <a:cs typeface="Neo Sans Intel"/>
              </a:rPr>
              <a:t> Execution</a:t>
            </a:r>
          </a:p>
        </p:txBody>
      </p:sp>
      <p:cxnSp>
        <p:nvCxnSpPr>
          <p:cNvPr id="31" name="Straight Arrow Connector 30"/>
          <p:cNvCxnSpPr>
            <a:stCxn id="30" idx="0"/>
          </p:cNvCxnSpPr>
          <p:nvPr/>
        </p:nvCxnSpPr>
        <p:spPr>
          <a:xfrm flipV="1">
            <a:off x="5538382" y="3583839"/>
            <a:ext cx="0" cy="304538"/>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Striped Right Arrow 32"/>
          <p:cNvSpPr/>
          <p:nvPr/>
        </p:nvSpPr>
        <p:spPr>
          <a:xfrm rot="5400000">
            <a:off x="1079247" y="1626044"/>
            <a:ext cx="289959" cy="351815"/>
          </a:xfrm>
          <a:prstGeom prst="stripedRightArrow">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3056491" y="2293092"/>
            <a:ext cx="2108268" cy="507831"/>
          </a:xfrm>
          <a:prstGeom prst="rect">
            <a:avLst/>
          </a:prstGeom>
          <a:noFill/>
          <a:ln w="28575">
            <a:solidFill>
              <a:srgbClr val="7030A0"/>
            </a:solidFill>
          </a:ln>
        </p:spPr>
        <p:txBody>
          <a:bodyPr vert="horz" wrap="square" lIns="0" tIns="0" rIns="0" bIns="0" rtlCol="0">
            <a:spAutoFit/>
          </a:bodyPr>
          <a:lstStyle/>
          <a:p>
            <a:r>
              <a:rPr lang="en-US" sz="1100" dirty="0">
                <a:solidFill>
                  <a:srgbClr val="003C71"/>
                </a:solidFill>
                <a:latin typeface="Consolas" panose="020B0609020204030204" pitchFamily="49" charset="0"/>
                <a:cs typeface="Courier New" panose="02070309020205020404" pitchFamily="49" charset="0"/>
              </a:rPr>
              <a:t> </a:t>
            </a:r>
            <a:r>
              <a:rPr lang="en-US" sz="1100" u="sng" dirty="0" err="1" smtClean="0">
                <a:solidFill>
                  <a:srgbClr val="003C71"/>
                </a:solidFill>
                <a:latin typeface="Consolas" panose="020B0609020204030204" pitchFamily="49" charset="0"/>
                <a:cs typeface="Courier New" panose="02070309020205020404" pitchFamily="49" charset="0"/>
              </a:rPr>
              <a:t>VPInterleaveRecipe</a:t>
            </a:r>
            <a:r>
              <a:rPr lang="en-US" sz="1100" u="sng" dirty="0" smtClean="0">
                <a:solidFill>
                  <a:srgbClr val="003C71"/>
                </a:solidFill>
                <a:latin typeface="Consolas" panose="020B0609020204030204" pitchFamily="49" charset="0"/>
                <a:cs typeface="Courier New" panose="02070309020205020404" pitchFamily="49" charset="0"/>
              </a:rPr>
              <a:t>:</a:t>
            </a:r>
            <a:endParaRPr lang="en-US" sz="1100" u="sng" dirty="0">
              <a:solidFill>
                <a:srgbClr val="003C71"/>
              </a:solidFill>
              <a:latin typeface="Consolas" panose="020B0609020204030204" pitchFamily="49" charset="0"/>
              <a:cs typeface="Courier New" panose="02070309020205020404" pitchFamily="49" charset="0"/>
            </a:endParaRPr>
          </a:p>
          <a:p>
            <a:r>
              <a:rPr lang="en-US" sz="1100" dirty="0">
                <a:solidFill>
                  <a:srgbClr val="003C71"/>
                </a:solidFill>
                <a:latin typeface="Consolas" panose="020B0609020204030204" pitchFamily="49" charset="0"/>
                <a:cs typeface="Consolas" panose="020B0609020204030204" pitchFamily="49" charset="0"/>
              </a:rPr>
              <a:t> </a:t>
            </a:r>
            <a:r>
              <a:rPr lang="en-US" sz="1100" dirty="0" smtClean="0">
                <a:solidFill>
                  <a:srgbClr val="003C71"/>
                </a:solidFill>
                <a:latin typeface="Consolas" panose="020B0609020204030204" pitchFamily="49" charset="0"/>
                <a:cs typeface="Consolas" panose="020B0609020204030204" pitchFamily="49" charset="0"/>
              </a:rPr>
              <a:t>  </a:t>
            </a:r>
            <a:r>
              <a:rPr lang="en-US" sz="1100" dirty="0">
                <a:solidFill>
                  <a:srgbClr val="003C71"/>
                </a:solidFill>
                <a:latin typeface="Consolas" panose="020B0609020204030204" pitchFamily="49" charset="0"/>
                <a:cs typeface="Consolas" panose="020B0609020204030204" pitchFamily="49" charset="0"/>
              </a:rPr>
              <a:t>%1 = load %arrayidx3</a:t>
            </a:r>
          </a:p>
          <a:p>
            <a:r>
              <a:rPr lang="en-US" sz="1100" dirty="0">
                <a:solidFill>
                  <a:srgbClr val="003C71"/>
                </a:solidFill>
                <a:latin typeface="Consolas" panose="020B0609020204030204" pitchFamily="49" charset="0"/>
                <a:cs typeface="Consolas" panose="020B0609020204030204" pitchFamily="49" charset="0"/>
              </a:rPr>
              <a:t>  </a:t>
            </a:r>
            <a:r>
              <a:rPr lang="en-US" sz="1100" dirty="0" smtClean="0">
                <a:solidFill>
                  <a:srgbClr val="003C71"/>
                </a:solidFill>
                <a:latin typeface="Consolas" panose="020B0609020204030204" pitchFamily="49" charset="0"/>
                <a:cs typeface="Consolas" panose="020B0609020204030204" pitchFamily="49" charset="0"/>
              </a:rPr>
              <a:t> %</a:t>
            </a:r>
            <a:r>
              <a:rPr lang="en-US" sz="1100" dirty="0">
                <a:solidFill>
                  <a:srgbClr val="003C71"/>
                </a:solidFill>
                <a:latin typeface="Consolas" panose="020B0609020204030204" pitchFamily="49" charset="0"/>
                <a:cs typeface="Consolas" panose="020B0609020204030204" pitchFamily="49" charset="0"/>
              </a:rPr>
              <a:t>0 = load %arrayidx1</a:t>
            </a:r>
          </a:p>
        </p:txBody>
      </p:sp>
      <p:cxnSp>
        <p:nvCxnSpPr>
          <p:cNvPr id="36" name="Elbow Connector 35"/>
          <p:cNvCxnSpPr/>
          <p:nvPr/>
        </p:nvCxnSpPr>
        <p:spPr>
          <a:xfrm flipV="1">
            <a:off x="2368833" y="2547129"/>
            <a:ext cx="860130" cy="478954"/>
          </a:xfrm>
          <a:prstGeom prst="bentConnector3">
            <a:avLst>
              <a:gd name="adj1" fmla="val 30888"/>
            </a:avLst>
          </a:prstGeom>
          <a:ln w="1270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949774" y="4290179"/>
            <a:ext cx="5141859" cy="369332"/>
          </a:xfrm>
          <a:prstGeom prst="rect">
            <a:avLst/>
          </a:prstGeom>
          <a:solidFill>
            <a:srgbClr val="FFC000"/>
          </a:solidFill>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wrap="square" rtlCol="0" anchor="ctr">
            <a:spAutoFit/>
          </a:bodyPr>
          <a:lstStyle>
            <a:defPPr>
              <a:defRPr lang="en-US"/>
            </a:defPPr>
            <a:lvl1pPr algn="ctr">
              <a:defRPr>
                <a:latin typeface="Verdana"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Effectively hoists </a:t>
            </a:r>
            <a:r>
              <a:rPr lang="en-US" dirty="0">
                <a:solidFill>
                  <a:schemeClr val="tx1"/>
                </a:solidFill>
                <a:latin typeface="Consolas" panose="020B0609020204030204" pitchFamily="49" charset="0"/>
              </a:rPr>
              <a:t>load</a:t>
            </a:r>
            <a:r>
              <a:rPr lang="en-US" dirty="0">
                <a:solidFill>
                  <a:schemeClr val="tx1"/>
                </a:solidFill>
              </a:rPr>
              <a:t> </a:t>
            </a:r>
            <a:r>
              <a:rPr lang="en-US" dirty="0">
                <a:solidFill>
                  <a:schemeClr val="tx1"/>
                </a:solidFill>
                <a:latin typeface="Consolas" panose="020B0609020204030204" pitchFamily="49" charset="0"/>
              </a:rPr>
              <a:t>%1 </a:t>
            </a:r>
            <a:r>
              <a:rPr lang="en-US" dirty="0">
                <a:solidFill>
                  <a:schemeClr val="tx1"/>
                </a:solidFill>
              </a:rPr>
              <a:t>to join </a:t>
            </a:r>
            <a:r>
              <a:rPr lang="en-US" dirty="0">
                <a:solidFill>
                  <a:schemeClr val="tx1"/>
                </a:solidFill>
                <a:latin typeface="Consolas" panose="020B0609020204030204" pitchFamily="49" charset="0"/>
              </a:rPr>
              <a:t>load</a:t>
            </a:r>
            <a:r>
              <a:rPr lang="en-US" dirty="0">
                <a:solidFill>
                  <a:schemeClr val="tx1"/>
                </a:solidFill>
              </a:rPr>
              <a:t> </a:t>
            </a:r>
            <a:r>
              <a:rPr lang="en-US" dirty="0">
                <a:solidFill>
                  <a:schemeClr val="tx1"/>
                </a:solidFill>
                <a:latin typeface="Consolas" panose="020B0609020204030204" pitchFamily="49" charset="0"/>
              </a:rPr>
              <a:t>%</a:t>
            </a:r>
            <a:r>
              <a:rPr lang="en-US" dirty="0" smtClean="0">
                <a:solidFill>
                  <a:schemeClr val="tx1"/>
                </a:solidFill>
                <a:latin typeface="Consolas" panose="020B0609020204030204" pitchFamily="49" charset="0"/>
              </a:rPr>
              <a:t>0</a:t>
            </a:r>
            <a:endParaRPr lang="en-US" dirty="0">
              <a:solidFill>
                <a:schemeClr val="tx1"/>
              </a:solidFill>
            </a:endParaRPr>
          </a:p>
        </p:txBody>
      </p:sp>
      <p:cxnSp>
        <p:nvCxnSpPr>
          <p:cNvPr id="47" name="Straight Arrow Connector 46"/>
          <p:cNvCxnSpPr/>
          <p:nvPr/>
        </p:nvCxnSpPr>
        <p:spPr>
          <a:xfrm flipV="1">
            <a:off x="2368833" y="2695577"/>
            <a:ext cx="860917" cy="362"/>
          </a:xfrm>
          <a:prstGeom prst="straightConnector1">
            <a:avLst/>
          </a:prstGeom>
          <a:ln w="1270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318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5" grpId="0"/>
      <p:bldP spid="17" grpId="0"/>
      <p:bldP spid="18" grpId="0" animBg="1"/>
      <p:bldP spid="23" grpId="0"/>
      <p:bldP spid="24" grpId="0" animBg="1"/>
      <p:bldP spid="26" grpId="0" animBg="1"/>
      <p:bldP spid="28" grpId="0"/>
      <p:bldP spid="30" grpId="0"/>
      <p:bldP spid="35" grpId="0" animBg="1"/>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14</a:t>
            </a:fld>
            <a:endParaRPr lang="en-US" dirty="0"/>
          </a:p>
        </p:txBody>
      </p:sp>
      <p:sp>
        <p:nvSpPr>
          <p:cNvPr id="3" name="Title 2"/>
          <p:cNvSpPr>
            <a:spLocks noGrp="1"/>
          </p:cNvSpPr>
          <p:nvPr>
            <p:ph type="title"/>
          </p:nvPr>
        </p:nvSpPr>
        <p:spPr/>
        <p:txBody>
          <a:bodyPr/>
          <a:lstStyle/>
          <a:p>
            <a:r>
              <a:rPr lang="en-US" dirty="0" smtClean="0"/>
              <a:t>Taking Decision (2/4):</a:t>
            </a:r>
            <a:r>
              <a:rPr lang="en-US" dirty="0"/>
              <a:t> </a:t>
            </a:r>
            <a:r>
              <a:rPr lang="en-US" dirty="0" smtClean="0"/>
              <a:t>Unravel 1</a:t>
            </a:r>
            <a:r>
              <a:rPr lang="en-US" baseline="30000" dirty="0" smtClean="0"/>
              <a:t>st</a:t>
            </a:r>
            <a:r>
              <a:rPr lang="en-US" dirty="0"/>
              <a:t> </a:t>
            </a:r>
            <a:r>
              <a:rPr lang="en-US" dirty="0" smtClean="0"/>
              <a:t>Order Recurrence</a:t>
            </a:r>
            <a:endParaRPr lang="en-US" dirty="0"/>
          </a:p>
        </p:txBody>
      </p:sp>
      <p:sp>
        <p:nvSpPr>
          <p:cNvPr id="5" name="Footer Placeholder 4"/>
          <p:cNvSpPr>
            <a:spLocks noGrp="1"/>
          </p:cNvSpPr>
          <p:nvPr>
            <p:ph type="ftr" sz="quarter" idx="3"/>
          </p:nvPr>
        </p:nvSpPr>
        <p:spPr/>
        <p:txBody>
          <a:bodyPr/>
          <a:lstStyle/>
          <a:p>
            <a:endParaRPr lang="en-US" dirty="0"/>
          </a:p>
        </p:txBody>
      </p:sp>
      <p:sp>
        <p:nvSpPr>
          <p:cNvPr id="7" name="TextBox 6"/>
          <p:cNvSpPr txBox="1"/>
          <p:nvPr/>
        </p:nvSpPr>
        <p:spPr>
          <a:xfrm>
            <a:off x="1218957" y="1324208"/>
            <a:ext cx="65" cy="169277"/>
          </a:xfrm>
          <a:prstGeom prst="rect">
            <a:avLst/>
          </a:prstGeom>
          <a:noFill/>
        </p:spPr>
        <p:txBody>
          <a:bodyPr vert="horz" wrap="none" lIns="0" tIns="0" rIns="0" bIns="0" rtlCol="0">
            <a:spAutoFit/>
          </a:bodyPr>
          <a:lstStyle/>
          <a:p>
            <a:endParaRPr lang="en-US" sz="1100" dirty="0" err="1">
              <a:solidFill>
                <a:srgbClr val="003C71"/>
              </a:solidFill>
              <a:latin typeface="Consolas" panose="020B0609020204030204" pitchFamily="49" charset="0"/>
              <a:cs typeface="Consolas" panose="020B0609020204030204" pitchFamily="49" charset="0"/>
            </a:endParaRPr>
          </a:p>
        </p:txBody>
      </p:sp>
      <p:sp>
        <p:nvSpPr>
          <p:cNvPr id="8" name="TextBox 7"/>
          <p:cNvSpPr txBox="1"/>
          <p:nvPr/>
        </p:nvSpPr>
        <p:spPr>
          <a:xfrm>
            <a:off x="660360" y="912314"/>
            <a:ext cx="3308598" cy="677108"/>
          </a:xfrm>
          <a:prstGeom prst="rect">
            <a:avLst/>
          </a:prstGeom>
          <a:noFill/>
          <a:ln>
            <a:noFill/>
          </a:ln>
        </p:spPr>
        <p:txBody>
          <a:bodyPr vert="horz" wrap="none" lIns="0" tIns="0" rIns="0" bIns="0" rtlCol="0">
            <a:spAutoFit/>
          </a:bodyPr>
          <a:lstStyle/>
          <a:p>
            <a:r>
              <a:rPr lang="en-US" sz="1100" dirty="0">
                <a:solidFill>
                  <a:srgbClr val="003C71"/>
                </a:solidFill>
                <a:latin typeface="Consolas" panose="020B0609020204030204" pitchFamily="49" charset="0"/>
                <a:cs typeface="Consolas" panose="020B0609020204030204" pitchFamily="49" charset="0"/>
              </a:rPr>
              <a:t> void </a:t>
            </a:r>
            <a:r>
              <a:rPr lang="en-US" sz="1100" dirty="0" err="1">
                <a:solidFill>
                  <a:srgbClr val="003C71"/>
                </a:solidFill>
                <a:latin typeface="Consolas" panose="020B0609020204030204" pitchFamily="49" charset="0"/>
                <a:cs typeface="Consolas" panose="020B0609020204030204" pitchFamily="49" charset="0"/>
              </a:rPr>
              <a:t>sink_after</a:t>
            </a:r>
            <a:r>
              <a:rPr lang="en-US" sz="1100" dirty="0">
                <a:solidFill>
                  <a:srgbClr val="003C71"/>
                </a:solidFill>
                <a:latin typeface="Consolas" panose="020B0609020204030204" pitchFamily="49" charset="0"/>
                <a:cs typeface="Consolas" panose="020B0609020204030204" pitchFamily="49" charset="0"/>
              </a:rPr>
              <a:t>(</a:t>
            </a:r>
            <a:r>
              <a:rPr lang="en-US" sz="1100" dirty="0">
                <a:solidFill>
                  <a:srgbClr val="FF0000"/>
                </a:solidFill>
                <a:latin typeface="Consolas" panose="020B0609020204030204" pitchFamily="49" charset="0"/>
                <a:cs typeface="Consolas" panose="020B0609020204030204" pitchFamily="49" charset="0"/>
              </a:rPr>
              <a:t>short</a:t>
            </a:r>
            <a:r>
              <a:rPr lang="en-US" sz="1100" dirty="0">
                <a:solidFill>
                  <a:srgbClr val="003C71"/>
                </a:solidFill>
                <a:latin typeface="Consolas" panose="020B0609020204030204" pitchFamily="49" charset="0"/>
                <a:cs typeface="Consolas" panose="020B0609020204030204" pitchFamily="49" charset="0"/>
              </a:rPr>
              <a:t> *a, </a:t>
            </a:r>
            <a:r>
              <a:rPr lang="en-US" sz="1100" dirty="0" err="1">
                <a:solidFill>
                  <a:srgbClr val="FF0000"/>
                </a:solidFill>
                <a:latin typeface="Consolas" panose="020B0609020204030204" pitchFamily="49" charset="0"/>
                <a:cs typeface="Consolas" panose="020B0609020204030204" pitchFamily="49" charset="0"/>
              </a:rPr>
              <a:t>int</a:t>
            </a:r>
            <a:r>
              <a:rPr lang="en-US" sz="1100" dirty="0">
                <a:solidFill>
                  <a:srgbClr val="003C71"/>
                </a:solidFill>
                <a:latin typeface="Consolas" panose="020B0609020204030204" pitchFamily="49" charset="0"/>
                <a:cs typeface="Consolas" panose="020B0609020204030204" pitchFamily="49" charset="0"/>
              </a:rPr>
              <a:t> *b, </a:t>
            </a:r>
            <a:r>
              <a:rPr lang="en-US" sz="1100" dirty="0" err="1">
                <a:solidFill>
                  <a:srgbClr val="003C71"/>
                </a:solidFill>
                <a:latin typeface="Consolas" panose="020B0609020204030204" pitchFamily="49" charset="0"/>
                <a:cs typeface="Consolas" panose="020B0609020204030204" pitchFamily="49" charset="0"/>
              </a:rPr>
              <a:t>int</a:t>
            </a:r>
            <a:r>
              <a:rPr lang="en-US" sz="1100" dirty="0">
                <a:solidFill>
                  <a:srgbClr val="003C71"/>
                </a:solidFill>
                <a:latin typeface="Consolas" panose="020B0609020204030204" pitchFamily="49" charset="0"/>
                <a:cs typeface="Consolas" panose="020B0609020204030204" pitchFamily="49" charset="0"/>
              </a:rPr>
              <a:t> n) {</a:t>
            </a:r>
          </a:p>
          <a:p>
            <a:r>
              <a:rPr lang="en-US" sz="1100" dirty="0">
                <a:solidFill>
                  <a:srgbClr val="003C71"/>
                </a:solidFill>
                <a:latin typeface="Consolas" panose="020B0609020204030204" pitchFamily="49" charset="0"/>
                <a:cs typeface="Consolas" panose="020B0609020204030204" pitchFamily="49" charset="0"/>
              </a:rPr>
              <a:t>   for (</a:t>
            </a:r>
            <a:r>
              <a:rPr lang="en-US" sz="1100" dirty="0" err="1">
                <a:solidFill>
                  <a:srgbClr val="003C71"/>
                </a:solidFill>
                <a:latin typeface="Consolas" panose="020B0609020204030204" pitchFamily="49" charset="0"/>
                <a:cs typeface="Consolas" panose="020B0609020204030204" pitchFamily="49" charset="0"/>
              </a:rPr>
              <a:t>int</a:t>
            </a:r>
            <a:r>
              <a:rPr lang="en-US" sz="1100" dirty="0">
                <a:solidFill>
                  <a:srgbClr val="003C71"/>
                </a:solidFill>
                <a:latin typeface="Consolas" panose="020B0609020204030204" pitchFamily="49" charset="0"/>
                <a:cs typeface="Consolas" panose="020B0609020204030204" pitchFamily="49" charset="0"/>
              </a:rPr>
              <a:t> </a:t>
            </a:r>
            <a:r>
              <a:rPr lang="en-US" sz="1100" dirty="0" err="1">
                <a:solidFill>
                  <a:srgbClr val="003C71"/>
                </a:solidFill>
                <a:latin typeface="Consolas" panose="020B0609020204030204" pitchFamily="49" charset="0"/>
                <a:cs typeface="Consolas" panose="020B0609020204030204" pitchFamily="49" charset="0"/>
              </a:rPr>
              <a:t>i</a:t>
            </a:r>
            <a:r>
              <a:rPr lang="en-US" sz="1100" dirty="0">
                <a:solidFill>
                  <a:srgbClr val="003C71"/>
                </a:solidFill>
                <a:latin typeface="Consolas" panose="020B0609020204030204" pitchFamily="49" charset="0"/>
                <a:cs typeface="Consolas" panose="020B0609020204030204" pitchFamily="49" charset="0"/>
              </a:rPr>
              <a:t> = 0; </a:t>
            </a:r>
            <a:r>
              <a:rPr lang="en-US" sz="1100" dirty="0" err="1">
                <a:solidFill>
                  <a:srgbClr val="003C71"/>
                </a:solidFill>
                <a:latin typeface="Consolas" panose="020B0609020204030204" pitchFamily="49" charset="0"/>
                <a:cs typeface="Consolas" panose="020B0609020204030204" pitchFamily="49" charset="0"/>
              </a:rPr>
              <a:t>i</a:t>
            </a:r>
            <a:r>
              <a:rPr lang="en-US" sz="1100" dirty="0">
                <a:solidFill>
                  <a:srgbClr val="003C71"/>
                </a:solidFill>
                <a:latin typeface="Consolas" panose="020B0609020204030204" pitchFamily="49" charset="0"/>
                <a:cs typeface="Consolas" panose="020B0609020204030204" pitchFamily="49" charset="0"/>
              </a:rPr>
              <a:t> &lt; n; </a:t>
            </a:r>
            <a:r>
              <a:rPr lang="en-US" sz="1100" dirty="0" smtClean="0">
                <a:solidFill>
                  <a:srgbClr val="003C71"/>
                </a:solidFill>
                <a:latin typeface="Consolas" panose="020B0609020204030204" pitchFamily="49" charset="0"/>
                <a:cs typeface="Consolas" panose="020B0609020204030204" pitchFamily="49" charset="0"/>
              </a:rPr>
              <a:t>++</a:t>
            </a:r>
            <a:r>
              <a:rPr lang="en-US" sz="1100" dirty="0" err="1" smtClean="0">
                <a:solidFill>
                  <a:srgbClr val="003C71"/>
                </a:solidFill>
                <a:latin typeface="Consolas" panose="020B0609020204030204" pitchFamily="49" charset="0"/>
                <a:cs typeface="Consolas" panose="020B0609020204030204" pitchFamily="49" charset="0"/>
              </a:rPr>
              <a:t>i</a:t>
            </a:r>
            <a:r>
              <a:rPr lang="en-US" sz="1100" dirty="0" smtClean="0">
                <a:solidFill>
                  <a:srgbClr val="003C71"/>
                </a:solidFill>
                <a:latin typeface="Consolas" panose="020B0609020204030204" pitchFamily="49" charset="0"/>
                <a:cs typeface="Consolas" panose="020B0609020204030204" pitchFamily="49" charset="0"/>
              </a:rPr>
              <a:t>)</a:t>
            </a:r>
            <a:endParaRPr lang="en-US" sz="1100" dirty="0">
              <a:solidFill>
                <a:srgbClr val="003C71"/>
              </a:solidFill>
              <a:latin typeface="Consolas" panose="020B0609020204030204" pitchFamily="49" charset="0"/>
              <a:cs typeface="Consolas" panose="020B0609020204030204" pitchFamily="49" charset="0"/>
            </a:endParaRPr>
          </a:p>
          <a:p>
            <a:r>
              <a:rPr lang="en-US" sz="1100" dirty="0">
                <a:solidFill>
                  <a:srgbClr val="003C71"/>
                </a:solidFill>
                <a:latin typeface="Consolas" panose="020B0609020204030204" pitchFamily="49" charset="0"/>
                <a:cs typeface="Consolas" panose="020B0609020204030204" pitchFamily="49" charset="0"/>
              </a:rPr>
              <a:t>     b[</a:t>
            </a:r>
            <a:r>
              <a:rPr lang="en-US" sz="1100" dirty="0" err="1">
                <a:solidFill>
                  <a:srgbClr val="003C71"/>
                </a:solidFill>
                <a:latin typeface="Consolas" panose="020B0609020204030204" pitchFamily="49" charset="0"/>
                <a:cs typeface="Consolas" panose="020B0609020204030204" pitchFamily="49" charset="0"/>
              </a:rPr>
              <a:t>i</a:t>
            </a:r>
            <a:r>
              <a:rPr lang="en-US" sz="1100" dirty="0">
                <a:solidFill>
                  <a:srgbClr val="003C71"/>
                </a:solidFill>
                <a:latin typeface="Consolas" panose="020B0609020204030204" pitchFamily="49" charset="0"/>
                <a:cs typeface="Consolas" panose="020B0609020204030204" pitchFamily="49" charset="0"/>
              </a:rPr>
              <a:t>] = (a[</a:t>
            </a:r>
            <a:r>
              <a:rPr lang="en-US" sz="1100" dirty="0" err="1">
                <a:solidFill>
                  <a:srgbClr val="003C71"/>
                </a:solidFill>
                <a:latin typeface="Consolas" panose="020B0609020204030204" pitchFamily="49" charset="0"/>
                <a:cs typeface="Consolas" panose="020B0609020204030204" pitchFamily="49" charset="0"/>
              </a:rPr>
              <a:t>i</a:t>
            </a:r>
            <a:r>
              <a:rPr lang="en-US" sz="1100" dirty="0">
                <a:solidFill>
                  <a:srgbClr val="003C71"/>
                </a:solidFill>
                <a:latin typeface="Consolas" panose="020B0609020204030204" pitchFamily="49" charset="0"/>
                <a:cs typeface="Consolas" panose="020B0609020204030204" pitchFamily="49" charset="0"/>
              </a:rPr>
              <a:t>] * a[i+1]);</a:t>
            </a:r>
          </a:p>
          <a:p>
            <a:r>
              <a:rPr lang="en-US" sz="1100" dirty="0" smtClean="0">
                <a:solidFill>
                  <a:srgbClr val="003C71"/>
                </a:solidFill>
                <a:latin typeface="Consolas" panose="020B0609020204030204" pitchFamily="49" charset="0"/>
                <a:cs typeface="Consolas" panose="020B0609020204030204" pitchFamily="49" charset="0"/>
              </a:rPr>
              <a:t> }</a:t>
            </a:r>
            <a:endParaRPr lang="en-US" sz="1100" dirty="0">
              <a:solidFill>
                <a:srgbClr val="003C71"/>
              </a:solidFill>
              <a:latin typeface="Consolas" panose="020B0609020204030204" pitchFamily="49" charset="0"/>
              <a:cs typeface="Consolas" panose="020B0609020204030204" pitchFamily="49" charset="0"/>
            </a:endParaRPr>
          </a:p>
        </p:txBody>
      </p:sp>
      <p:sp>
        <p:nvSpPr>
          <p:cNvPr id="9" name="TextBox 8"/>
          <p:cNvSpPr txBox="1"/>
          <p:nvPr/>
        </p:nvSpPr>
        <p:spPr>
          <a:xfrm>
            <a:off x="161272" y="2027911"/>
            <a:ext cx="4306775" cy="2369880"/>
          </a:xfrm>
          <a:prstGeom prst="rect">
            <a:avLst/>
          </a:prstGeom>
          <a:noFill/>
          <a:ln>
            <a:noFill/>
          </a:ln>
        </p:spPr>
        <p:txBody>
          <a:bodyPr vert="horz" wrap="square" lIns="0" tIns="0" rIns="0" bIns="0" rtlCol="0">
            <a:spAutoFit/>
          </a:bodyPr>
          <a:lstStyle/>
          <a:p>
            <a:r>
              <a:rPr lang="en-US" sz="1100" dirty="0">
                <a:solidFill>
                  <a:srgbClr val="003C71"/>
                </a:solidFill>
                <a:latin typeface="Consolas" panose="020B0609020204030204" pitchFamily="49" charset="0"/>
                <a:cs typeface="Consolas" panose="020B0609020204030204" pitchFamily="49" charset="0"/>
              </a:rPr>
              <a:t> </a:t>
            </a:r>
            <a:r>
              <a:rPr lang="en-US" sz="1100" dirty="0" err="1">
                <a:solidFill>
                  <a:srgbClr val="003C71"/>
                </a:solidFill>
                <a:latin typeface="Consolas" panose="020B0609020204030204" pitchFamily="49" charset="0"/>
                <a:cs typeface="Consolas" panose="020B0609020204030204" pitchFamily="49" charset="0"/>
              </a:rPr>
              <a:t>foo.body</a:t>
            </a:r>
            <a:r>
              <a:rPr lang="en-US" sz="1100" dirty="0">
                <a:solidFill>
                  <a:srgbClr val="003C71"/>
                </a:solidFill>
                <a:latin typeface="Consolas" panose="020B0609020204030204" pitchFamily="49" charset="0"/>
                <a:cs typeface="Consolas" panose="020B0609020204030204" pitchFamily="49" charset="0"/>
              </a:rPr>
              <a:t>:</a:t>
            </a:r>
          </a:p>
          <a:p>
            <a:r>
              <a:rPr lang="en-US" sz="1100" dirty="0">
                <a:solidFill>
                  <a:srgbClr val="003C71"/>
                </a:solidFill>
                <a:latin typeface="Consolas" panose="020B0609020204030204" pitchFamily="49" charset="0"/>
                <a:cs typeface="Consolas" panose="020B0609020204030204" pitchFamily="49" charset="0"/>
              </a:rPr>
              <a:t>   %iv = phi i64 [ 0, %entry ], [ %</a:t>
            </a:r>
            <a:r>
              <a:rPr lang="en-US" sz="1100" dirty="0" err="1">
                <a:solidFill>
                  <a:srgbClr val="003C71"/>
                </a:solidFill>
                <a:latin typeface="Consolas" panose="020B0609020204030204" pitchFamily="49" charset="0"/>
                <a:cs typeface="Consolas" panose="020B0609020204030204" pitchFamily="49" charset="0"/>
              </a:rPr>
              <a:t>iv.next</a:t>
            </a:r>
            <a:r>
              <a:rPr lang="en-US" sz="1100" dirty="0">
                <a:solidFill>
                  <a:srgbClr val="003C71"/>
                </a:solidFill>
                <a:latin typeface="Consolas" panose="020B0609020204030204" pitchFamily="49" charset="0"/>
                <a:cs typeface="Consolas" panose="020B0609020204030204" pitchFamily="49" charset="0"/>
              </a:rPr>
              <a:t>, %</a:t>
            </a:r>
            <a:r>
              <a:rPr lang="en-US" sz="1100" dirty="0" err="1">
                <a:solidFill>
                  <a:srgbClr val="003C71"/>
                </a:solidFill>
                <a:latin typeface="Consolas" panose="020B0609020204030204" pitchFamily="49" charset="0"/>
                <a:cs typeface="Consolas" panose="020B0609020204030204" pitchFamily="49" charset="0"/>
              </a:rPr>
              <a:t>for.body</a:t>
            </a:r>
            <a:r>
              <a:rPr lang="en-US" sz="1100" dirty="0">
                <a:solidFill>
                  <a:srgbClr val="003C71"/>
                </a:solidFill>
                <a:latin typeface="Consolas" panose="020B0609020204030204" pitchFamily="49" charset="0"/>
                <a:cs typeface="Consolas" panose="020B0609020204030204" pitchFamily="49" charset="0"/>
              </a:rPr>
              <a:t> ]</a:t>
            </a:r>
          </a:p>
          <a:p>
            <a:r>
              <a:rPr lang="en-US" sz="1100" dirty="0">
                <a:solidFill>
                  <a:srgbClr val="003C71"/>
                </a:solidFill>
                <a:latin typeface="Consolas" panose="020B0609020204030204" pitchFamily="49" charset="0"/>
                <a:cs typeface="Consolas" panose="020B0609020204030204" pitchFamily="49" charset="0"/>
              </a:rPr>
              <a:t>   </a:t>
            </a:r>
            <a:r>
              <a:rPr lang="en-US" sz="1100" dirty="0">
                <a:solidFill>
                  <a:srgbClr val="FF0000"/>
                </a:solidFill>
                <a:latin typeface="Consolas" panose="020B0609020204030204" pitchFamily="49" charset="0"/>
                <a:cs typeface="Consolas" panose="020B0609020204030204" pitchFamily="49" charset="0"/>
              </a:rPr>
              <a:t>%0</a:t>
            </a:r>
            <a:r>
              <a:rPr lang="en-US" sz="1100" dirty="0">
                <a:solidFill>
                  <a:srgbClr val="003C71"/>
                </a:solidFill>
                <a:latin typeface="Consolas" panose="020B0609020204030204" pitchFamily="49" charset="0"/>
                <a:cs typeface="Consolas" panose="020B0609020204030204" pitchFamily="49" charset="0"/>
              </a:rPr>
              <a:t> = phi i16 [ %.pre, %entry ], [ %1, %</a:t>
            </a:r>
            <a:r>
              <a:rPr lang="en-US" sz="1100" dirty="0" err="1">
                <a:solidFill>
                  <a:srgbClr val="003C71"/>
                </a:solidFill>
                <a:latin typeface="Consolas" panose="020B0609020204030204" pitchFamily="49" charset="0"/>
                <a:cs typeface="Consolas" panose="020B0609020204030204" pitchFamily="49" charset="0"/>
              </a:rPr>
              <a:t>for.body</a:t>
            </a:r>
            <a:r>
              <a:rPr lang="en-US" sz="1100" dirty="0">
                <a:solidFill>
                  <a:srgbClr val="003C71"/>
                </a:solidFill>
                <a:latin typeface="Consolas" panose="020B0609020204030204" pitchFamily="49" charset="0"/>
                <a:cs typeface="Consolas" panose="020B0609020204030204" pitchFamily="49" charset="0"/>
              </a:rPr>
              <a:t> ]</a:t>
            </a:r>
          </a:p>
          <a:p>
            <a:r>
              <a:rPr lang="en-US" sz="1100" dirty="0">
                <a:solidFill>
                  <a:srgbClr val="003C71"/>
                </a:solidFill>
                <a:latin typeface="Consolas" panose="020B0609020204030204" pitchFamily="49" charset="0"/>
                <a:cs typeface="Consolas" panose="020B0609020204030204" pitchFamily="49" charset="0"/>
              </a:rPr>
              <a:t>   %conv = sext i16 </a:t>
            </a:r>
            <a:r>
              <a:rPr lang="en-US" sz="1100" dirty="0">
                <a:solidFill>
                  <a:srgbClr val="FF0000"/>
                </a:solidFill>
                <a:latin typeface="Consolas" panose="020B0609020204030204" pitchFamily="49" charset="0"/>
                <a:cs typeface="Consolas" panose="020B0609020204030204" pitchFamily="49" charset="0"/>
              </a:rPr>
              <a:t>%0 </a:t>
            </a:r>
            <a:r>
              <a:rPr lang="en-US" sz="1100" dirty="0">
                <a:solidFill>
                  <a:srgbClr val="003C71"/>
                </a:solidFill>
                <a:latin typeface="Consolas" panose="020B0609020204030204" pitchFamily="49" charset="0"/>
                <a:cs typeface="Consolas" panose="020B0609020204030204" pitchFamily="49" charset="0"/>
              </a:rPr>
              <a:t>to i32</a:t>
            </a:r>
          </a:p>
          <a:p>
            <a:r>
              <a:rPr lang="en-US" sz="1100" dirty="0">
                <a:solidFill>
                  <a:srgbClr val="003C71"/>
                </a:solidFill>
                <a:latin typeface="Consolas" panose="020B0609020204030204" pitchFamily="49" charset="0"/>
                <a:cs typeface="Consolas" panose="020B0609020204030204" pitchFamily="49" charset="0"/>
              </a:rPr>
              <a:t>   %</a:t>
            </a:r>
            <a:r>
              <a:rPr lang="en-US" sz="1100" dirty="0" err="1">
                <a:solidFill>
                  <a:srgbClr val="003C71"/>
                </a:solidFill>
                <a:latin typeface="Consolas" panose="020B0609020204030204" pitchFamily="49" charset="0"/>
                <a:cs typeface="Consolas" panose="020B0609020204030204" pitchFamily="49" charset="0"/>
              </a:rPr>
              <a:t>iv.next</a:t>
            </a:r>
            <a:r>
              <a:rPr lang="en-US" sz="1100" dirty="0">
                <a:solidFill>
                  <a:srgbClr val="003C71"/>
                </a:solidFill>
                <a:latin typeface="Consolas" panose="020B0609020204030204" pitchFamily="49" charset="0"/>
                <a:cs typeface="Consolas" panose="020B0609020204030204" pitchFamily="49" charset="0"/>
              </a:rPr>
              <a:t> = add </a:t>
            </a:r>
            <a:r>
              <a:rPr lang="en-US" sz="1100" dirty="0" err="1">
                <a:solidFill>
                  <a:srgbClr val="003C71"/>
                </a:solidFill>
                <a:latin typeface="Consolas" panose="020B0609020204030204" pitchFamily="49" charset="0"/>
                <a:cs typeface="Consolas" panose="020B0609020204030204" pitchFamily="49" charset="0"/>
              </a:rPr>
              <a:t>nuw</a:t>
            </a:r>
            <a:r>
              <a:rPr lang="en-US" sz="1100" dirty="0">
                <a:solidFill>
                  <a:srgbClr val="003C71"/>
                </a:solidFill>
                <a:latin typeface="Consolas" panose="020B0609020204030204" pitchFamily="49" charset="0"/>
                <a:cs typeface="Consolas" panose="020B0609020204030204" pitchFamily="49" charset="0"/>
              </a:rPr>
              <a:t> </a:t>
            </a:r>
            <a:r>
              <a:rPr lang="en-US" sz="1100" dirty="0" err="1">
                <a:solidFill>
                  <a:srgbClr val="003C71"/>
                </a:solidFill>
                <a:latin typeface="Consolas" panose="020B0609020204030204" pitchFamily="49" charset="0"/>
                <a:cs typeface="Consolas" panose="020B0609020204030204" pitchFamily="49" charset="0"/>
              </a:rPr>
              <a:t>nsw</a:t>
            </a:r>
            <a:r>
              <a:rPr lang="en-US" sz="1100" dirty="0">
                <a:solidFill>
                  <a:srgbClr val="003C71"/>
                </a:solidFill>
                <a:latin typeface="Consolas" panose="020B0609020204030204" pitchFamily="49" charset="0"/>
                <a:cs typeface="Consolas" panose="020B0609020204030204" pitchFamily="49" charset="0"/>
              </a:rPr>
              <a:t> i64 %iv, 1</a:t>
            </a:r>
          </a:p>
          <a:p>
            <a:r>
              <a:rPr lang="en-US" sz="1100" dirty="0">
                <a:solidFill>
                  <a:srgbClr val="003C71"/>
                </a:solidFill>
                <a:latin typeface="Consolas" panose="020B0609020204030204" pitchFamily="49" charset="0"/>
                <a:cs typeface="Consolas" panose="020B0609020204030204" pitchFamily="49" charset="0"/>
              </a:rPr>
              <a:t>   %arrayidx2 = </a:t>
            </a:r>
            <a:r>
              <a:rPr lang="en-US" sz="1100" dirty="0" err="1">
                <a:solidFill>
                  <a:srgbClr val="003C71"/>
                </a:solidFill>
                <a:latin typeface="Consolas" panose="020B0609020204030204" pitchFamily="49" charset="0"/>
                <a:cs typeface="Consolas" panose="020B0609020204030204" pitchFamily="49" charset="0"/>
              </a:rPr>
              <a:t>getelementptr</a:t>
            </a:r>
            <a:r>
              <a:rPr lang="en-US" sz="1100" dirty="0">
                <a:solidFill>
                  <a:srgbClr val="003C71"/>
                </a:solidFill>
                <a:latin typeface="Consolas" panose="020B0609020204030204" pitchFamily="49" charset="0"/>
                <a:cs typeface="Consolas" panose="020B0609020204030204" pitchFamily="49" charset="0"/>
              </a:rPr>
              <a:t> i16, i16* %a, i64 %</a:t>
            </a:r>
            <a:r>
              <a:rPr lang="en-US" sz="1100" dirty="0" err="1">
                <a:solidFill>
                  <a:srgbClr val="003C71"/>
                </a:solidFill>
                <a:latin typeface="Consolas" panose="020B0609020204030204" pitchFamily="49" charset="0"/>
                <a:cs typeface="Consolas" panose="020B0609020204030204" pitchFamily="49" charset="0"/>
              </a:rPr>
              <a:t>iv.next</a:t>
            </a:r>
            <a:endParaRPr lang="en-US" sz="1100" dirty="0">
              <a:solidFill>
                <a:srgbClr val="003C71"/>
              </a:solidFill>
              <a:latin typeface="Consolas" panose="020B0609020204030204" pitchFamily="49" charset="0"/>
              <a:cs typeface="Consolas" panose="020B0609020204030204" pitchFamily="49" charset="0"/>
            </a:endParaRPr>
          </a:p>
          <a:p>
            <a:r>
              <a:rPr lang="en-US" sz="1100" dirty="0">
                <a:solidFill>
                  <a:srgbClr val="003C71"/>
                </a:solidFill>
                <a:latin typeface="Consolas" panose="020B0609020204030204" pitchFamily="49" charset="0"/>
                <a:cs typeface="Consolas" panose="020B0609020204030204" pitchFamily="49" charset="0"/>
              </a:rPr>
              <a:t>   %1 = load i16, i16* %arrayidx2</a:t>
            </a:r>
          </a:p>
          <a:p>
            <a:r>
              <a:rPr lang="en-US" sz="1100" dirty="0">
                <a:solidFill>
                  <a:srgbClr val="003C71"/>
                </a:solidFill>
                <a:latin typeface="Consolas" panose="020B0609020204030204" pitchFamily="49" charset="0"/>
                <a:cs typeface="Consolas" panose="020B0609020204030204" pitchFamily="49" charset="0"/>
              </a:rPr>
              <a:t>   %conv3 = sext i16 %1 to i32</a:t>
            </a:r>
          </a:p>
          <a:p>
            <a:r>
              <a:rPr lang="en-US" sz="1100" dirty="0">
                <a:solidFill>
                  <a:srgbClr val="003C71"/>
                </a:solidFill>
                <a:latin typeface="Consolas" panose="020B0609020204030204" pitchFamily="49" charset="0"/>
                <a:cs typeface="Consolas" panose="020B0609020204030204" pitchFamily="49" charset="0"/>
              </a:rPr>
              <a:t>   %</a:t>
            </a:r>
            <a:r>
              <a:rPr lang="en-US" sz="1100" dirty="0" err="1">
                <a:solidFill>
                  <a:srgbClr val="003C71"/>
                </a:solidFill>
                <a:latin typeface="Consolas" panose="020B0609020204030204" pitchFamily="49" charset="0"/>
                <a:cs typeface="Consolas" panose="020B0609020204030204" pitchFamily="49" charset="0"/>
              </a:rPr>
              <a:t>mul</a:t>
            </a:r>
            <a:r>
              <a:rPr lang="en-US" sz="1100" dirty="0">
                <a:solidFill>
                  <a:srgbClr val="003C71"/>
                </a:solidFill>
                <a:latin typeface="Consolas" panose="020B0609020204030204" pitchFamily="49" charset="0"/>
                <a:cs typeface="Consolas" panose="020B0609020204030204" pitchFamily="49" charset="0"/>
              </a:rPr>
              <a:t> = </a:t>
            </a:r>
            <a:r>
              <a:rPr lang="en-US" sz="1100" dirty="0" err="1">
                <a:solidFill>
                  <a:srgbClr val="003C71"/>
                </a:solidFill>
                <a:latin typeface="Consolas" panose="020B0609020204030204" pitchFamily="49" charset="0"/>
                <a:cs typeface="Consolas" panose="020B0609020204030204" pitchFamily="49" charset="0"/>
              </a:rPr>
              <a:t>mul</a:t>
            </a:r>
            <a:r>
              <a:rPr lang="en-US" sz="1100" dirty="0">
                <a:solidFill>
                  <a:srgbClr val="003C71"/>
                </a:solidFill>
                <a:latin typeface="Consolas" panose="020B0609020204030204" pitchFamily="49" charset="0"/>
                <a:cs typeface="Consolas" panose="020B0609020204030204" pitchFamily="49" charset="0"/>
              </a:rPr>
              <a:t> </a:t>
            </a:r>
            <a:r>
              <a:rPr lang="en-US" sz="1100" dirty="0" err="1">
                <a:solidFill>
                  <a:srgbClr val="003C71"/>
                </a:solidFill>
                <a:latin typeface="Consolas" panose="020B0609020204030204" pitchFamily="49" charset="0"/>
                <a:cs typeface="Consolas" panose="020B0609020204030204" pitchFamily="49" charset="0"/>
              </a:rPr>
              <a:t>nsw</a:t>
            </a:r>
            <a:r>
              <a:rPr lang="en-US" sz="1100" dirty="0">
                <a:solidFill>
                  <a:srgbClr val="003C71"/>
                </a:solidFill>
                <a:latin typeface="Consolas" panose="020B0609020204030204" pitchFamily="49" charset="0"/>
                <a:cs typeface="Consolas" panose="020B0609020204030204" pitchFamily="49" charset="0"/>
              </a:rPr>
              <a:t> i32 %conv3, %conv</a:t>
            </a:r>
          </a:p>
          <a:p>
            <a:r>
              <a:rPr lang="en-US" sz="1100" dirty="0">
                <a:solidFill>
                  <a:srgbClr val="003C71"/>
                </a:solidFill>
                <a:latin typeface="Consolas" panose="020B0609020204030204" pitchFamily="49" charset="0"/>
                <a:cs typeface="Consolas" panose="020B0609020204030204" pitchFamily="49" charset="0"/>
              </a:rPr>
              <a:t>   %arrayidx5 = </a:t>
            </a:r>
            <a:r>
              <a:rPr lang="en-US" sz="1100" dirty="0" err="1">
                <a:solidFill>
                  <a:srgbClr val="003C71"/>
                </a:solidFill>
                <a:latin typeface="Consolas" panose="020B0609020204030204" pitchFamily="49" charset="0"/>
                <a:cs typeface="Consolas" panose="020B0609020204030204" pitchFamily="49" charset="0"/>
              </a:rPr>
              <a:t>getelementptr</a:t>
            </a:r>
            <a:r>
              <a:rPr lang="en-US" sz="1100" dirty="0">
                <a:solidFill>
                  <a:srgbClr val="003C71"/>
                </a:solidFill>
                <a:latin typeface="Consolas" panose="020B0609020204030204" pitchFamily="49" charset="0"/>
                <a:cs typeface="Consolas" panose="020B0609020204030204" pitchFamily="49" charset="0"/>
              </a:rPr>
              <a:t> i32, i32* %b, i64 %iv</a:t>
            </a:r>
          </a:p>
          <a:p>
            <a:r>
              <a:rPr lang="en-US" sz="1100" dirty="0">
                <a:solidFill>
                  <a:srgbClr val="003C71"/>
                </a:solidFill>
                <a:latin typeface="Consolas" panose="020B0609020204030204" pitchFamily="49" charset="0"/>
                <a:cs typeface="Consolas" panose="020B0609020204030204" pitchFamily="49" charset="0"/>
              </a:rPr>
              <a:t>   store i32 %</a:t>
            </a:r>
            <a:r>
              <a:rPr lang="en-US" sz="1100" dirty="0" err="1">
                <a:solidFill>
                  <a:srgbClr val="003C71"/>
                </a:solidFill>
                <a:latin typeface="Consolas" panose="020B0609020204030204" pitchFamily="49" charset="0"/>
                <a:cs typeface="Consolas" panose="020B0609020204030204" pitchFamily="49" charset="0"/>
              </a:rPr>
              <a:t>mul</a:t>
            </a:r>
            <a:r>
              <a:rPr lang="en-US" sz="1100" dirty="0">
                <a:solidFill>
                  <a:srgbClr val="003C71"/>
                </a:solidFill>
                <a:latin typeface="Consolas" panose="020B0609020204030204" pitchFamily="49" charset="0"/>
                <a:cs typeface="Consolas" panose="020B0609020204030204" pitchFamily="49" charset="0"/>
              </a:rPr>
              <a:t>, i32* %arrayidx5</a:t>
            </a:r>
          </a:p>
          <a:p>
            <a:r>
              <a:rPr lang="en-US" sz="1100" dirty="0">
                <a:solidFill>
                  <a:srgbClr val="003C71"/>
                </a:solidFill>
                <a:latin typeface="Consolas" panose="020B0609020204030204" pitchFamily="49" charset="0"/>
                <a:cs typeface="Consolas" panose="020B0609020204030204" pitchFamily="49" charset="0"/>
              </a:rPr>
              <a:t>   %</a:t>
            </a:r>
            <a:r>
              <a:rPr lang="en-US" sz="1100" dirty="0" err="1">
                <a:solidFill>
                  <a:srgbClr val="003C71"/>
                </a:solidFill>
                <a:latin typeface="Consolas" panose="020B0609020204030204" pitchFamily="49" charset="0"/>
                <a:cs typeface="Consolas" panose="020B0609020204030204" pitchFamily="49" charset="0"/>
              </a:rPr>
              <a:t>exitcond</a:t>
            </a:r>
            <a:r>
              <a:rPr lang="en-US" sz="1100" dirty="0">
                <a:solidFill>
                  <a:srgbClr val="003C71"/>
                </a:solidFill>
                <a:latin typeface="Consolas" panose="020B0609020204030204" pitchFamily="49" charset="0"/>
                <a:cs typeface="Consolas" panose="020B0609020204030204" pitchFamily="49" charset="0"/>
              </a:rPr>
              <a:t> = </a:t>
            </a:r>
            <a:r>
              <a:rPr lang="en-US" sz="1100" dirty="0" err="1">
                <a:solidFill>
                  <a:srgbClr val="003C71"/>
                </a:solidFill>
                <a:latin typeface="Consolas" panose="020B0609020204030204" pitchFamily="49" charset="0"/>
                <a:cs typeface="Consolas" panose="020B0609020204030204" pitchFamily="49" charset="0"/>
              </a:rPr>
              <a:t>icmp</a:t>
            </a:r>
            <a:r>
              <a:rPr lang="en-US" sz="1100" dirty="0">
                <a:solidFill>
                  <a:srgbClr val="003C71"/>
                </a:solidFill>
                <a:latin typeface="Consolas" panose="020B0609020204030204" pitchFamily="49" charset="0"/>
                <a:cs typeface="Consolas" panose="020B0609020204030204" pitchFamily="49" charset="0"/>
              </a:rPr>
              <a:t> </a:t>
            </a:r>
            <a:r>
              <a:rPr lang="en-US" sz="1100" dirty="0" err="1">
                <a:solidFill>
                  <a:srgbClr val="003C71"/>
                </a:solidFill>
                <a:latin typeface="Consolas" panose="020B0609020204030204" pitchFamily="49" charset="0"/>
                <a:cs typeface="Consolas" panose="020B0609020204030204" pitchFamily="49" charset="0"/>
              </a:rPr>
              <a:t>eq</a:t>
            </a:r>
            <a:r>
              <a:rPr lang="en-US" sz="1100" dirty="0">
                <a:solidFill>
                  <a:srgbClr val="003C71"/>
                </a:solidFill>
                <a:latin typeface="Consolas" panose="020B0609020204030204" pitchFamily="49" charset="0"/>
                <a:cs typeface="Consolas" panose="020B0609020204030204" pitchFamily="49" charset="0"/>
              </a:rPr>
              <a:t> i64 %</a:t>
            </a:r>
            <a:r>
              <a:rPr lang="en-US" sz="1100" dirty="0" err="1">
                <a:solidFill>
                  <a:srgbClr val="003C71"/>
                </a:solidFill>
                <a:latin typeface="Consolas" panose="020B0609020204030204" pitchFamily="49" charset="0"/>
                <a:cs typeface="Consolas" panose="020B0609020204030204" pitchFamily="49" charset="0"/>
              </a:rPr>
              <a:t>indvars.iv.next</a:t>
            </a:r>
            <a:r>
              <a:rPr lang="en-US" sz="1100" dirty="0">
                <a:solidFill>
                  <a:srgbClr val="003C71"/>
                </a:solidFill>
                <a:latin typeface="Consolas" panose="020B0609020204030204" pitchFamily="49" charset="0"/>
                <a:cs typeface="Consolas" panose="020B0609020204030204" pitchFamily="49" charset="0"/>
              </a:rPr>
              <a:t>, %n</a:t>
            </a:r>
          </a:p>
          <a:p>
            <a:r>
              <a:rPr lang="en-US" sz="1100" dirty="0">
                <a:solidFill>
                  <a:srgbClr val="003C71"/>
                </a:solidFill>
                <a:latin typeface="Consolas" panose="020B0609020204030204" pitchFamily="49" charset="0"/>
                <a:cs typeface="Consolas" panose="020B0609020204030204" pitchFamily="49" charset="0"/>
              </a:rPr>
              <a:t>   </a:t>
            </a:r>
            <a:r>
              <a:rPr lang="en-US" sz="1100" dirty="0" err="1">
                <a:solidFill>
                  <a:srgbClr val="003C71"/>
                </a:solidFill>
                <a:latin typeface="Consolas" panose="020B0609020204030204" pitchFamily="49" charset="0"/>
                <a:cs typeface="Consolas" panose="020B0609020204030204" pitchFamily="49" charset="0"/>
              </a:rPr>
              <a:t>br</a:t>
            </a:r>
            <a:r>
              <a:rPr lang="en-US" sz="1100" dirty="0">
                <a:solidFill>
                  <a:srgbClr val="003C71"/>
                </a:solidFill>
                <a:latin typeface="Consolas" panose="020B0609020204030204" pitchFamily="49" charset="0"/>
                <a:cs typeface="Consolas" panose="020B0609020204030204" pitchFamily="49" charset="0"/>
              </a:rPr>
              <a:t> i1 %</a:t>
            </a:r>
            <a:r>
              <a:rPr lang="en-US" sz="1100" dirty="0" err="1">
                <a:solidFill>
                  <a:srgbClr val="003C71"/>
                </a:solidFill>
                <a:latin typeface="Consolas" panose="020B0609020204030204" pitchFamily="49" charset="0"/>
                <a:cs typeface="Consolas" panose="020B0609020204030204" pitchFamily="49" charset="0"/>
              </a:rPr>
              <a:t>exitcond</a:t>
            </a:r>
            <a:r>
              <a:rPr lang="en-US" sz="1100" dirty="0">
                <a:solidFill>
                  <a:srgbClr val="003C71"/>
                </a:solidFill>
                <a:latin typeface="Consolas" panose="020B0609020204030204" pitchFamily="49" charset="0"/>
                <a:cs typeface="Consolas" panose="020B0609020204030204" pitchFamily="49" charset="0"/>
              </a:rPr>
              <a:t>, label %</a:t>
            </a:r>
            <a:r>
              <a:rPr lang="en-US" sz="1100" dirty="0" err="1">
                <a:solidFill>
                  <a:srgbClr val="003C71"/>
                </a:solidFill>
                <a:latin typeface="Consolas" panose="020B0609020204030204" pitchFamily="49" charset="0"/>
                <a:cs typeface="Consolas" panose="020B0609020204030204" pitchFamily="49" charset="0"/>
              </a:rPr>
              <a:t>for.end</a:t>
            </a:r>
            <a:r>
              <a:rPr lang="en-US" sz="1100" dirty="0">
                <a:solidFill>
                  <a:srgbClr val="003C71"/>
                </a:solidFill>
                <a:latin typeface="Consolas" panose="020B0609020204030204" pitchFamily="49" charset="0"/>
                <a:cs typeface="Consolas" panose="020B0609020204030204" pitchFamily="49" charset="0"/>
              </a:rPr>
              <a:t>, label %</a:t>
            </a:r>
            <a:r>
              <a:rPr lang="en-US" sz="1100" dirty="0" err="1">
                <a:solidFill>
                  <a:srgbClr val="003C71"/>
                </a:solidFill>
                <a:latin typeface="Consolas" panose="020B0609020204030204" pitchFamily="49" charset="0"/>
                <a:cs typeface="Consolas" panose="020B0609020204030204" pitchFamily="49" charset="0"/>
              </a:rPr>
              <a:t>for.body</a:t>
            </a:r>
            <a:endParaRPr lang="en-US" sz="1100" dirty="0">
              <a:solidFill>
                <a:srgbClr val="003C71"/>
              </a:solidFill>
              <a:latin typeface="Consolas" panose="020B0609020204030204" pitchFamily="49" charset="0"/>
              <a:cs typeface="Consolas" panose="020B0609020204030204" pitchFamily="49" charset="0"/>
            </a:endParaRPr>
          </a:p>
          <a:p>
            <a:endParaRPr lang="en-US" sz="1100" dirty="0">
              <a:solidFill>
                <a:srgbClr val="003C71"/>
              </a:solidFill>
              <a:latin typeface="Consolas" panose="020B0609020204030204" pitchFamily="49" charset="0"/>
              <a:cs typeface="Consolas" panose="020B0609020204030204" pitchFamily="49" charset="0"/>
            </a:endParaRPr>
          </a:p>
        </p:txBody>
      </p:sp>
      <p:sp>
        <p:nvSpPr>
          <p:cNvPr id="10" name="TextBox 9"/>
          <p:cNvSpPr txBox="1"/>
          <p:nvPr/>
        </p:nvSpPr>
        <p:spPr>
          <a:xfrm>
            <a:off x="106211" y="1696132"/>
            <a:ext cx="2262158" cy="369332"/>
          </a:xfrm>
          <a:prstGeom prst="rect">
            <a:avLst/>
          </a:prstGeom>
          <a:noFill/>
        </p:spPr>
        <p:txBody>
          <a:bodyPr wrap="none" rtlCol="0">
            <a:spAutoFit/>
          </a:bodyPr>
          <a:lstStyle/>
          <a:p>
            <a:r>
              <a:rPr lang="en-US" dirty="0">
                <a:solidFill>
                  <a:srgbClr val="002060"/>
                </a:solidFill>
                <a:latin typeface="+mj-lt"/>
                <a:cs typeface="Times New Roman" panose="02020603050405020304" pitchFamily="18" charset="0"/>
              </a:rPr>
              <a:t>IR Before Vectorizer</a:t>
            </a:r>
          </a:p>
        </p:txBody>
      </p:sp>
      <p:sp>
        <p:nvSpPr>
          <p:cNvPr id="11" name="Striped Right Arrow 10"/>
          <p:cNvSpPr/>
          <p:nvPr/>
        </p:nvSpPr>
        <p:spPr>
          <a:xfrm rot="5400000">
            <a:off x="2399297" y="1671624"/>
            <a:ext cx="289959" cy="351815"/>
          </a:xfrm>
          <a:prstGeom prst="stripedRightArrow">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763517" y="2027911"/>
            <a:ext cx="4306775" cy="2369880"/>
          </a:xfrm>
          <a:prstGeom prst="rect">
            <a:avLst/>
          </a:prstGeom>
          <a:noFill/>
          <a:ln>
            <a:noFill/>
          </a:ln>
        </p:spPr>
        <p:txBody>
          <a:bodyPr vert="horz" wrap="square" lIns="0" tIns="0" rIns="0" bIns="0" rtlCol="0">
            <a:spAutoFit/>
          </a:bodyPr>
          <a:lstStyle/>
          <a:p>
            <a:r>
              <a:rPr lang="en-US" sz="1100" dirty="0">
                <a:solidFill>
                  <a:srgbClr val="003C71"/>
                </a:solidFill>
                <a:latin typeface="Consolas" panose="020B0609020204030204" pitchFamily="49" charset="0"/>
                <a:cs typeface="Consolas" panose="020B0609020204030204" pitchFamily="49" charset="0"/>
              </a:rPr>
              <a:t> </a:t>
            </a:r>
            <a:r>
              <a:rPr lang="en-US" sz="1100" dirty="0" err="1">
                <a:solidFill>
                  <a:srgbClr val="003C71"/>
                </a:solidFill>
                <a:latin typeface="Consolas" panose="020B0609020204030204" pitchFamily="49" charset="0"/>
                <a:cs typeface="Consolas" panose="020B0609020204030204" pitchFamily="49" charset="0"/>
              </a:rPr>
              <a:t>vector.body</a:t>
            </a:r>
            <a:endParaRPr lang="en-US" sz="1100" dirty="0">
              <a:solidFill>
                <a:srgbClr val="003C71"/>
              </a:solidFill>
              <a:latin typeface="Consolas" panose="020B0609020204030204" pitchFamily="49" charset="0"/>
              <a:cs typeface="Consolas" panose="020B0609020204030204" pitchFamily="49" charset="0"/>
            </a:endParaRPr>
          </a:p>
          <a:p>
            <a:r>
              <a:rPr lang="en-US" sz="1100" dirty="0">
                <a:solidFill>
                  <a:srgbClr val="003C71"/>
                </a:solidFill>
                <a:latin typeface="Consolas" panose="020B0609020204030204" pitchFamily="49" charset="0"/>
                <a:cs typeface="Consolas" panose="020B0609020204030204" pitchFamily="49" charset="0"/>
              </a:rPr>
              <a:t>   %iv = phi i64 [ 0, %vec.ph ], [ %</a:t>
            </a:r>
            <a:r>
              <a:rPr lang="en-US" sz="1100" dirty="0" err="1">
                <a:solidFill>
                  <a:srgbClr val="003C71"/>
                </a:solidFill>
                <a:latin typeface="Consolas" panose="020B0609020204030204" pitchFamily="49" charset="0"/>
                <a:cs typeface="Consolas" panose="020B0609020204030204" pitchFamily="49" charset="0"/>
              </a:rPr>
              <a:t>iv.next</a:t>
            </a:r>
            <a:r>
              <a:rPr lang="en-US" sz="1100" dirty="0">
                <a:solidFill>
                  <a:srgbClr val="003C71"/>
                </a:solidFill>
                <a:latin typeface="Consolas" panose="020B0609020204030204" pitchFamily="49" charset="0"/>
                <a:cs typeface="Consolas" panose="020B0609020204030204" pitchFamily="49" charset="0"/>
              </a:rPr>
              <a:t>, %</a:t>
            </a:r>
            <a:r>
              <a:rPr lang="en-US" sz="1100" dirty="0" err="1">
                <a:solidFill>
                  <a:srgbClr val="003C71"/>
                </a:solidFill>
                <a:latin typeface="Consolas" panose="020B0609020204030204" pitchFamily="49" charset="0"/>
                <a:cs typeface="Consolas" panose="020B0609020204030204" pitchFamily="49" charset="0"/>
              </a:rPr>
              <a:t>vec.body</a:t>
            </a:r>
            <a:r>
              <a:rPr lang="en-US" sz="1100" dirty="0">
                <a:solidFill>
                  <a:srgbClr val="003C71"/>
                </a:solidFill>
                <a:latin typeface="Consolas" panose="020B0609020204030204" pitchFamily="49" charset="0"/>
                <a:cs typeface="Consolas" panose="020B0609020204030204" pitchFamily="49" charset="0"/>
              </a:rPr>
              <a:t> ]</a:t>
            </a:r>
          </a:p>
          <a:p>
            <a:r>
              <a:rPr lang="en-US" sz="1100" dirty="0">
                <a:solidFill>
                  <a:srgbClr val="003C71"/>
                </a:solidFill>
                <a:latin typeface="Consolas" panose="020B0609020204030204" pitchFamily="49" charset="0"/>
                <a:cs typeface="Consolas" panose="020B0609020204030204" pitchFamily="49" charset="0"/>
              </a:rPr>
              <a:t>   </a:t>
            </a:r>
            <a:r>
              <a:rPr lang="en-US" sz="1100" dirty="0">
                <a:solidFill>
                  <a:srgbClr val="FF0000"/>
                </a:solidFill>
                <a:latin typeface="Consolas" panose="020B0609020204030204" pitchFamily="49" charset="0"/>
                <a:cs typeface="Consolas" panose="020B0609020204030204" pitchFamily="49" charset="0"/>
              </a:rPr>
              <a:t>%recur</a:t>
            </a:r>
            <a:r>
              <a:rPr lang="en-US" sz="1100" dirty="0">
                <a:solidFill>
                  <a:srgbClr val="003C71"/>
                </a:solidFill>
                <a:latin typeface="Consolas" panose="020B0609020204030204" pitchFamily="49" charset="0"/>
                <a:cs typeface="Consolas" panose="020B0609020204030204" pitchFamily="49" charset="0"/>
              </a:rPr>
              <a:t> = phi &lt;4 x i16&gt; [ %</a:t>
            </a:r>
            <a:r>
              <a:rPr lang="en-US" sz="1100" dirty="0" err="1">
                <a:solidFill>
                  <a:srgbClr val="003C71"/>
                </a:solidFill>
                <a:latin typeface="Consolas" panose="020B0609020204030204" pitchFamily="49" charset="0"/>
                <a:cs typeface="Consolas" panose="020B0609020204030204" pitchFamily="49" charset="0"/>
              </a:rPr>
              <a:t>recur.init</a:t>
            </a:r>
            <a:r>
              <a:rPr lang="en-US" sz="1100" dirty="0">
                <a:solidFill>
                  <a:srgbClr val="003C71"/>
                </a:solidFill>
                <a:latin typeface="Consolas" panose="020B0609020204030204" pitchFamily="49" charset="0"/>
                <a:cs typeface="Consolas" panose="020B0609020204030204" pitchFamily="49" charset="0"/>
              </a:rPr>
              <a:t>, %vec.ph ],</a:t>
            </a:r>
          </a:p>
          <a:p>
            <a:r>
              <a:rPr lang="en-US" sz="1100" dirty="0">
                <a:solidFill>
                  <a:srgbClr val="003C71"/>
                </a:solidFill>
                <a:latin typeface="Consolas" panose="020B0609020204030204" pitchFamily="49" charset="0"/>
                <a:cs typeface="Consolas" panose="020B0609020204030204" pitchFamily="49" charset="0"/>
              </a:rPr>
              <a:t>                          [ %</a:t>
            </a:r>
            <a:r>
              <a:rPr lang="en-US" sz="1100" dirty="0" err="1">
                <a:solidFill>
                  <a:srgbClr val="003C71"/>
                </a:solidFill>
                <a:latin typeface="Consolas" panose="020B0609020204030204" pitchFamily="49" charset="0"/>
                <a:cs typeface="Consolas" panose="020B0609020204030204" pitchFamily="49" charset="0"/>
              </a:rPr>
              <a:t>wide.load</a:t>
            </a:r>
            <a:r>
              <a:rPr lang="en-US" sz="1100" dirty="0">
                <a:solidFill>
                  <a:srgbClr val="003C71"/>
                </a:solidFill>
                <a:latin typeface="Consolas" panose="020B0609020204030204" pitchFamily="49" charset="0"/>
                <a:cs typeface="Consolas" panose="020B0609020204030204" pitchFamily="49" charset="0"/>
              </a:rPr>
              <a:t>, %</a:t>
            </a:r>
            <a:r>
              <a:rPr lang="en-US" sz="1100" dirty="0" err="1">
                <a:solidFill>
                  <a:srgbClr val="003C71"/>
                </a:solidFill>
                <a:latin typeface="Consolas" panose="020B0609020204030204" pitchFamily="49" charset="0"/>
                <a:cs typeface="Consolas" panose="020B0609020204030204" pitchFamily="49" charset="0"/>
              </a:rPr>
              <a:t>vec.body</a:t>
            </a:r>
            <a:r>
              <a:rPr lang="en-US" sz="1100" dirty="0">
                <a:solidFill>
                  <a:srgbClr val="003C71"/>
                </a:solidFill>
                <a:latin typeface="Consolas" panose="020B0609020204030204" pitchFamily="49" charset="0"/>
                <a:cs typeface="Consolas" panose="020B0609020204030204" pitchFamily="49" charset="0"/>
              </a:rPr>
              <a:t> ]</a:t>
            </a:r>
          </a:p>
          <a:p>
            <a:r>
              <a:rPr lang="en-US" sz="1100" dirty="0">
                <a:solidFill>
                  <a:srgbClr val="003C71"/>
                </a:solidFill>
                <a:latin typeface="Consolas" panose="020B0609020204030204" pitchFamily="49" charset="0"/>
                <a:cs typeface="Consolas" panose="020B0609020204030204" pitchFamily="49" charset="0"/>
              </a:rPr>
              <a:t>   …</a:t>
            </a:r>
          </a:p>
          <a:p>
            <a:r>
              <a:rPr lang="en-US" sz="1100" dirty="0">
                <a:solidFill>
                  <a:srgbClr val="003C71"/>
                </a:solidFill>
                <a:latin typeface="Consolas" panose="020B0609020204030204" pitchFamily="49" charset="0"/>
                <a:cs typeface="Consolas" panose="020B0609020204030204" pitchFamily="49" charset="0"/>
              </a:rPr>
              <a:t>   %3 = </a:t>
            </a:r>
            <a:r>
              <a:rPr lang="en-US" sz="1100" dirty="0" err="1">
                <a:solidFill>
                  <a:srgbClr val="003C71"/>
                </a:solidFill>
                <a:latin typeface="Consolas" panose="020B0609020204030204" pitchFamily="49" charset="0"/>
                <a:cs typeface="Consolas" panose="020B0609020204030204" pitchFamily="49" charset="0"/>
              </a:rPr>
              <a:t>getelementptr</a:t>
            </a:r>
            <a:r>
              <a:rPr lang="en-US" sz="1100" dirty="0">
                <a:solidFill>
                  <a:srgbClr val="003C71"/>
                </a:solidFill>
                <a:latin typeface="Consolas" panose="020B0609020204030204" pitchFamily="49" charset="0"/>
                <a:cs typeface="Consolas" panose="020B0609020204030204" pitchFamily="49" charset="0"/>
              </a:rPr>
              <a:t> inbounds i16, i16* %a, i64 %2</a:t>
            </a:r>
          </a:p>
          <a:p>
            <a:r>
              <a:rPr lang="en-US" sz="1100" dirty="0">
                <a:solidFill>
                  <a:srgbClr val="003C71"/>
                </a:solidFill>
                <a:latin typeface="Consolas" panose="020B0609020204030204" pitchFamily="49" charset="0"/>
                <a:cs typeface="Consolas" panose="020B0609020204030204" pitchFamily="49" charset="0"/>
              </a:rPr>
              <a:t>   </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wide.load</a:t>
            </a:r>
            <a:r>
              <a:rPr lang="en-US" sz="1100" dirty="0">
                <a:solidFill>
                  <a:srgbClr val="003C71"/>
                </a:solidFill>
                <a:latin typeface="Consolas" panose="020B0609020204030204" pitchFamily="49" charset="0"/>
                <a:cs typeface="Consolas" panose="020B0609020204030204" pitchFamily="49" charset="0"/>
              </a:rPr>
              <a:t> = load &lt;4 x i16&gt;, &lt;4 x i16&gt;* %5, align 2</a:t>
            </a:r>
          </a:p>
          <a:p>
            <a:r>
              <a:rPr lang="en-US" sz="1100" dirty="0">
                <a:solidFill>
                  <a:srgbClr val="003C71"/>
                </a:solidFill>
                <a:latin typeface="Consolas" panose="020B0609020204030204" pitchFamily="49" charset="0"/>
                <a:cs typeface="Consolas" panose="020B0609020204030204" pitchFamily="49" charset="0"/>
              </a:rPr>
              <a:t>   </a:t>
            </a:r>
            <a:r>
              <a:rPr lang="en-US" sz="1100" dirty="0">
                <a:solidFill>
                  <a:srgbClr val="FF0000"/>
                </a:solidFill>
                <a:latin typeface="Consolas" panose="020B0609020204030204" pitchFamily="49" charset="0"/>
                <a:cs typeface="Consolas" panose="020B0609020204030204" pitchFamily="49" charset="0"/>
              </a:rPr>
              <a:t>%6</a:t>
            </a:r>
            <a:r>
              <a:rPr lang="en-US" sz="1100" dirty="0">
                <a:solidFill>
                  <a:srgbClr val="003C71"/>
                </a:solidFill>
                <a:latin typeface="Consolas" panose="020B0609020204030204" pitchFamily="49" charset="0"/>
                <a:cs typeface="Consolas" panose="020B0609020204030204" pitchFamily="49" charset="0"/>
              </a:rPr>
              <a:t> = </a:t>
            </a:r>
            <a:r>
              <a:rPr lang="en-US" sz="1100" dirty="0" err="1">
                <a:solidFill>
                  <a:srgbClr val="7030A0"/>
                </a:solidFill>
                <a:latin typeface="Consolas" panose="020B0609020204030204" pitchFamily="49" charset="0"/>
                <a:cs typeface="Consolas" panose="020B0609020204030204" pitchFamily="49" charset="0"/>
              </a:rPr>
              <a:t>shufflevector</a:t>
            </a:r>
            <a:r>
              <a:rPr lang="en-US" sz="1100" dirty="0">
                <a:solidFill>
                  <a:srgbClr val="003C71"/>
                </a:solidFill>
                <a:latin typeface="Consolas" panose="020B0609020204030204" pitchFamily="49" charset="0"/>
                <a:cs typeface="Consolas" panose="020B0609020204030204" pitchFamily="49" charset="0"/>
              </a:rPr>
              <a:t> &lt;4 x i16&gt; </a:t>
            </a:r>
            <a:r>
              <a:rPr lang="en-US" sz="1100" dirty="0">
                <a:solidFill>
                  <a:srgbClr val="FF0000"/>
                </a:solidFill>
                <a:latin typeface="Consolas" panose="020B0609020204030204" pitchFamily="49" charset="0"/>
                <a:cs typeface="Consolas" panose="020B0609020204030204" pitchFamily="49" charset="0"/>
              </a:rPr>
              <a:t>%recur</a:t>
            </a:r>
            <a:r>
              <a:rPr lang="en-US" sz="1100" dirty="0">
                <a:solidFill>
                  <a:srgbClr val="003C71"/>
                </a:solidFill>
                <a:latin typeface="Consolas" panose="020B0609020204030204" pitchFamily="49" charset="0"/>
                <a:cs typeface="Consolas" panose="020B0609020204030204" pitchFamily="49" charset="0"/>
              </a:rPr>
              <a:t>,</a:t>
            </a:r>
          </a:p>
          <a:p>
            <a:r>
              <a:rPr lang="en-US" sz="1100" dirty="0">
                <a:solidFill>
                  <a:srgbClr val="003C71"/>
                </a:solidFill>
                <a:latin typeface="Consolas" panose="020B0609020204030204" pitchFamily="49" charset="0"/>
                <a:cs typeface="Consolas" panose="020B0609020204030204" pitchFamily="49" charset="0"/>
              </a:rPr>
              <a:t>                      &lt;4 x i16&gt; </a:t>
            </a:r>
            <a:r>
              <a:rPr lang="en-US" sz="1100" dirty="0">
                <a:solidFill>
                  <a:srgbClr val="FF0000"/>
                </a:solidFill>
                <a:latin typeface="Consolas" panose="020B0609020204030204" pitchFamily="49" charset="0"/>
                <a:cs typeface="Consolas" panose="020B0609020204030204" pitchFamily="49" charset="0"/>
              </a:rPr>
              <a:t>%</a:t>
            </a:r>
            <a:r>
              <a:rPr lang="en-US" sz="1100" dirty="0" err="1">
                <a:solidFill>
                  <a:srgbClr val="FF0000"/>
                </a:solidFill>
                <a:latin typeface="Consolas" panose="020B0609020204030204" pitchFamily="49" charset="0"/>
                <a:cs typeface="Consolas" panose="020B0609020204030204" pitchFamily="49" charset="0"/>
              </a:rPr>
              <a:t>wide.load</a:t>
            </a:r>
            <a:r>
              <a:rPr lang="en-US" sz="1100" dirty="0">
                <a:solidFill>
                  <a:srgbClr val="003C71"/>
                </a:solidFill>
                <a:latin typeface="Consolas" panose="020B0609020204030204" pitchFamily="49" charset="0"/>
                <a:cs typeface="Consolas" panose="020B0609020204030204" pitchFamily="49" charset="0"/>
              </a:rPr>
              <a:t>,</a:t>
            </a:r>
          </a:p>
          <a:p>
            <a:r>
              <a:rPr lang="en-US" sz="1100" dirty="0">
                <a:solidFill>
                  <a:srgbClr val="003C71"/>
                </a:solidFill>
                <a:latin typeface="Consolas" panose="020B0609020204030204" pitchFamily="49" charset="0"/>
                <a:cs typeface="Consolas" panose="020B0609020204030204" pitchFamily="49" charset="0"/>
              </a:rPr>
              <a:t>                      &lt;4 x i32&gt; &lt;3, 4, 5, 6&gt;</a:t>
            </a:r>
          </a:p>
          <a:p>
            <a:r>
              <a:rPr lang="en-US" sz="1100" dirty="0">
                <a:solidFill>
                  <a:srgbClr val="003C71"/>
                </a:solidFill>
                <a:latin typeface="Consolas" panose="020B0609020204030204" pitchFamily="49" charset="0"/>
                <a:cs typeface="Consolas" panose="020B0609020204030204" pitchFamily="49" charset="0"/>
              </a:rPr>
              <a:t>   %7 = sext &lt;4 x i16&gt; </a:t>
            </a:r>
            <a:r>
              <a:rPr lang="en-US" sz="1100" dirty="0">
                <a:solidFill>
                  <a:srgbClr val="FF0000"/>
                </a:solidFill>
                <a:latin typeface="Consolas" panose="020B0609020204030204" pitchFamily="49" charset="0"/>
                <a:cs typeface="Consolas" panose="020B0609020204030204" pitchFamily="49" charset="0"/>
              </a:rPr>
              <a:t>%6 </a:t>
            </a:r>
            <a:r>
              <a:rPr lang="en-US" sz="1100" dirty="0">
                <a:solidFill>
                  <a:srgbClr val="003C71"/>
                </a:solidFill>
                <a:latin typeface="Consolas" panose="020B0609020204030204" pitchFamily="49" charset="0"/>
                <a:cs typeface="Consolas" panose="020B0609020204030204" pitchFamily="49" charset="0"/>
              </a:rPr>
              <a:t>to &lt;4 x i32&gt;</a:t>
            </a:r>
          </a:p>
          <a:p>
            <a:r>
              <a:rPr lang="en-US" sz="1100" dirty="0">
                <a:solidFill>
                  <a:srgbClr val="003C71"/>
                </a:solidFill>
                <a:latin typeface="Consolas" panose="020B0609020204030204" pitchFamily="49" charset="0"/>
                <a:cs typeface="Consolas" panose="020B0609020204030204" pitchFamily="49" charset="0"/>
              </a:rPr>
              <a:t>   %8 = sext &lt;4 x i16&gt; %</a:t>
            </a:r>
            <a:r>
              <a:rPr lang="en-US" sz="1100" dirty="0" err="1">
                <a:solidFill>
                  <a:srgbClr val="003C71"/>
                </a:solidFill>
                <a:latin typeface="Consolas" panose="020B0609020204030204" pitchFamily="49" charset="0"/>
                <a:cs typeface="Consolas" panose="020B0609020204030204" pitchFamily="49" charset="0"/>
              </a:rPr>
              <a:t>wide.load</a:t>
            </a:r>
            <a:r>
              <a:rPr lang="en-US" sz="1100" dirty="0">
                <a:solidFill>
                  <a:srgbClr val="003C71"/>
                </a:solidFill>
                <a:latin typeface="Consolas" panose="020B0609020204030204" pitchFamily="49" charset="0"/>
                <a:cs typeface="Consolas" panose="020B0609020204030204" pitchFamily="49" charset="0"/>
              </a:rPr>
              <a:t> to &lt;4 x i32&gt;</a:t>
            </a:r>
          </a:p>
          <a:p>
            <a:r>
              <a:rPr lang="en-US" sz="1100" dirty="0">
                <a:solidFill>
                  <a:srgbClr val="003C71"/>
                </a:solidFill>
                <a:latin typeface="Consolas" panose="020B0609020204030204" pitchFamily="49" charset="0"/>
                <a:cs typeface="Consolas" panose="020B0609020204030204" pitchFamily="49" charset="0"/>
              </a:rPr>
              <a:t>   %9 = </a:t>
            </a:r>
            <a:r>
              <a:rPr lang="en-US" sz="1100" dirty="0" err="1">
                <a:solidFill>
                  <a:srgbClr val="003C71"/>
                </a:solidFill>
                <a:latin typeface="Consolas" panose="020B0609020204030204" pitchFamily="49" charset="0"/>
                <a:cs typeface="Consolas" panose="020B0609020204030204" pitchFamily="49" charset="0"/>
              </a:rPr>
              <a:t>mul</a:t>
            </a:r>
            <a:r>
              <a:rPr lang="en-US" sz="1100" dirty="0">
                <a:solidFill>
                  <a:srgbClr val="003C71"/>
                </a:solidFill>
                <a:latin typeface="Consolas" panose="020B0609020204030204" pitchFamily="49" charset="0"/>
                <a:cs typeface="Consolas" panose="020B0609020204030204" pitchFamily="49" charset="0"/>
              </a:rPr>
              <a:t> </a:t>
            </a:r>
            <a:r>
              <a:rPr lang="en-US" sz="1100" dirty="0" err="1">
                <a:solidFill>
                  <a:srgbClr val="003C71"/>
                </a:solidFill>
                <a:latin typeface="Consolas" panose="020B0609020204030204" pitchFamily="49" charset="0"/>
                <a:cs typeface="Consolas" panose="020B0609020204030204" pitchFamily="49" charset="0"/>
              </a:rPr>
              <a:t>nsw</a:t>
            </a:r>
            <a:r>
              <a:rPr lang="en-US" sz="1100" dirty="0">
                <a:solidFill>
                  <a:srgbClr val="003C71"/>
                </a:solidFill>
                <a:latin typeface="Consolas" panose="020B0609020204030204" pitchFamily="49" charset="0"/>
                <a:cs typeface="Consolas" panose="020B0609020204030204" pitchFamily="49" charset="0"/>
              </a:rPr>
              <a:t> &lt;4 x i32&gt; %8, %7</a:t>
            </a:r>
          </a:p>
          <a:p>
            <a:r>
              <a:rPr lang="en-US" sz="1100" dirty="0">
                <a:solidFill>
                  <a:srgbClr val="003C71"/>
                </a:solidFill>
                <a:latin typeface="Consolas" panose="020B0609020204030204" pitchFamily="49" charset="0"/>
                <a:cs typeface="Consolas" panose="020B0609020204030204" pitchFamily="49" charset="0"/>
              </a:rPr>
              <a:t>   …</a:t>
            </a:r>
          </a:p>
        </p:txBody>
      </p:sp>
      <p:sp>
        <p:nvSpPr>
          <p:cNvPr id="13" name="TextBox 12"/>
          <p:cNvSpPr txBox="1"/>
          <p:nvPr/>
        </p:nvSpPr>
        <p:spPr>
          <a:xfrm>
            <a:off x="4708457" y="1696132"/>
            <a:ext cx="2087431" cy="369332"/>
          </a:xfrm>
          <a:prstGeom prst="rect">
            <a:avLst/>
          </a:prstGeom>
          <a:noFill/>
        </p:spPr>
        <p:txBody>
          <a:bodyPr wrap="none" rtlCol="0">
            <a:spAutoFit/>
          </a:bodyPr>
          <a:lstStyle/>
          <a:p>
            <a:r>
              <a:rPr lang="en-US" dirty="0">
                <a:solidFill>
                  <a:srgbClr val="002060"/>
                </a:solidFill>
                <a:latin typeface="+mj-lt"/>
                <a:cs typeface="Times New Roman" panose="02020603050405020304" pitchFamily="18" charset="0"/>
              </a:rPr>
              <a:t>IR After Vectorizer</a:t>
            </a:r>
          </a:p>
        </p:txBody>
      </p:sp>
      <p:cxnSp>
        <p:nvCxnSpPr>
          <p:cNvPr id="14" name="Elbow Connector 13"/>
          <p:cNvCxnSpPr/>
          <p:nvPr/>
        </p:nvCxnSpPr>
        <p:spPr>
          <a:xfrm>
            <a:off x="2413854" y="2620839"/>
            <a:ext cx="2530909" cy="1168719"/>
          </a:xfrm>
          <a:prstGeom prst="bentConnector3">
            <a:avLst>
              <a:gd name="adj1" fmla="val 90230"/>
            </a:avLst>
          </a:prstGeom>
          <a:ln w="2540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2745260" y="3122292"/>
            <a:ext cx="2199503" cy="0"/>
          </a:xfrm>
          <a:prstGeom prst="straightConnector1">
            <a:avLst/>
          </a:prstGeom>
          <a:ln w="12700">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Elbow Connector 15"/>
          <p:cNvCxnSpPr/>
          <p:nvPr/>
        </p:nvCxnSpPr>
        <p:spPr>
          <a:xfrm>
            <a:off x="2505604" y="3287003"/>
            <a:ext cx="2439158" cy="667264"/>
          </a:xfrm>
          <a:prstGeom prst="bentConnector3">
            <a:avLst>
              <a:gd name="adj1" fmla="val 86941"/>
            </a:avLst>
          </a:prstGeom>
          <a:ln w="12700">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Elbow Connector 16"/>
          <p:cNvCxnSpPr/>
          <p:nvPr/>
        </p:nvCxnSpPr>
        <p:spPr>
          <a:xfrm>
            <a:off x="2872074" y="3470755"/>
            <a:ext cx="2072689" cy="648222"/>
          </a:xfrm>
          <a:prstGeom prst="bentConnector3">
            <a:avLst>
              <a:gd name="adj1" fmla="val 80673"/>
            </a:avLst>
          </a:prstGeom>
          <a:ln w="12700">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4423720" y="2959595"/>
            <a:ext cx="521043" cy="0"/>
          </a:xfrm>
          <a:prstGeom prst="straightConnector1">
            <a:avLst/>
          </a:prstGeom>
          <a:ln w="12700">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2952" y="4290178"/>
            <a:ext cx="9075263" cy="369332"/>
          </a:xfrm>
          <a:prstGeom prst="rect">
            <a:avLst/>
          </a:prstGeom>
          <a:solidFill>
            <a:srgbClr val="FFC000"/>
          </a:solidFill>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wrap="square" rtlCol="0" anchor="ctr">
            <a:spAutoFit/>
          </a:bodyPr>
          <a:lstStyle>
            <a:defPPr>
              <a:defRPr lang="en-US"/>
            </a:defPPr>
            <a:lvl1pPr algn="ctr">
              <a:defRPr>
                <a:latin typeface="Verdana"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Phase-ordering: first sink cast after load, then hoist interleave load </a:t>
            </a:r>
            <a:r>
              <a:rPr lang="en-US" sz="1600" dirty="0">
                <a:solidFill>
                  <a:schemeClr val="tx1"/>
                </a:solidFill>
                <a:latin typeface="Consolas" panose="020B0609020204030204" pitchFamily="49" charset="0"/>
              </a:rPr>
              <a:t>[PR34743</a:t>
            </a:r>
            <a:r>
              <a:rPr lang="en-US" sz="1600" dirty="0" smtClean="0">
                <a:solidFill>
                  <a:schemeClr val="tx1"/>
                </a:solidFill>
                <a:latin typeface="Consolas" panose="020B0609020204030204" pitchFamily="49" charset="0"/>
              </a:rPr>
              <a:t>]</a:t>
            </a:r>
            <a:endParaRPr lang="en-US" sz="16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06049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15</a:t>
            </a:fld>
            <a:endParaRPr lang="en-US" dirty="0"/>
          </a:p>
        </p:txBody>
      </p:sp>
      <p:sp>
        <p:nvSpPr>
          <p:cNvPr id="3" name="Title 2"/>
          <p:cNvSpPr>
            <a:spLocks noGrp="1"/>
          </p:cNvSpPr>
          <p:nvPr>
            <p:ph type="title"/>
          </p:nvPr>
        </p:nvSpPr>
        <p:spPr/>
        <p:txBody>
          <a:bodyPr/>
          <a:lstStyle/>
          <a:p>
            <a:r>
              <a:rPr lang="en-US" dirty="0" smtClean="0"/>
              <a:t>Taking Decision (3/4): Predication</a:t>
            </a:r>
            <a:endParaRPr lang="en-US" dirty="0"/>
          </a:p>
        </p:txBody>
      </p:sp>
      <p:sp>
        <p:nvSpPr>
          <p:cNvPr id="4" name="Content Placeholder 3"/>
          <p:cNvSpPr>
            <a:spLocks noGrp="1"/>
          </p:cNvSpPr>
          <p:nvPr>
            <p:ph sz="quarter" idx="13"/>
          </p:nvPr>
        </p:nvSpPr>
        <p:spPr/>
        <p:txBody>
          <a:bodyPr/>
          <a:lstStyle/>
          <a:p>
            <a:pPr marL="285750" indent="-285750">
              <a:buFont typeface="Arial" panose="020B0604020202020204" pitchFamily="34" charset="0"/>
              <a:buChar char="•"/>
            </a:pPr>
            <a:r>
              <a:rPr lang="en-US" dirty="0"/>
              <a:t>Must convert divergent branches using masking</a:t>
            </a:r>
          </a:p>
          <a:p>
            <a:pPr marL="285750" indent="-285750">
              <a:buFont typeface="Arial" panose="020B0604020202020204" pitchFamily="34" charset="0"/>
              <a:buChar char="•"/>
            </a:pPr>
            <a:r>
              <a:rPr lang="en-US" dirty="0"/>
              <a:t>Much more challenging for outer-loop vectorization</a:t>
            </a:r>
          </a:p>
          <a:p>
            <a:pPr marL="511175" lvl="1" indent="-285750">
              <a:buFont typeface="Arial" panose="020B0604020202020204" pitchFamily="34" charset="0"/>
              <a:buChar char="•"/>
            </a:pPr>
            <a:r>
              <a:rPr lang="en-US" dirty="0"/>
              <a:t>Earlier today: </a:t>
            </a:r>
            <a:r>
              <a:rPr lang="en-US" i="1" dirty="0" err="1"/>
              <a:t>VPlan</a:t>
            </a:r>
            <a:r>
              <a:rPr lang="en-US" i="1" dirty="0"/>
              <a:t> + RV: A Proposal</a:t>
            </a:r>
            <a:br>
              <a:rPr lang="en-US" i="1" dirty="0"/>
            </a:br>
            <a:r>
              <a:rPr lang="en-US" dirty="0"/>
              <a:t>by Simon Moll and Sebastian </a:t>
            </a:r>
            <a:r>
              <a:rPr lang="en-US" dirty="0" smtClean="0"/>
              <a:t>Hack</a:t>
            </a:r>
            <a:endParaRPr lang="en-US" i="1" dirty="0"/>
          </a:p>
          <a:p>
            <a:pPr marL="511175" lvl="1" indent="-285750">
              <a:buFont typeface="Arial" panose="020B0604020202020204" pitchFamily="34" charset="0"/>
              <a:buChar char="•"/>
            </a:pPr>
            <a:r>
              <a:rPr lang="en-US" dirty="0"/>
              <a:t>Last year’s </a:t>
            </a:r>
            <a:r>
              <a:rPr lang="en-US" i="1" dirty="0"/>
              <a:t>Extending </a:t>
            </a:r>
            <a:r>
              <a:rPr lang="en-US" i="1" dirty="0" err="1"/>
              <a:t>LoopVectorizer</a:t>
            </a:r>
            <a:r>
              <a:rPr lang="en-US" i="1" dirty="0"/>
              <a:t>:</a:t>
            </a:r>
            <a:br>
              <a:rPr lang="en-US" i="1" dirty="0"/>
            </a:br>
            <a:r>
              <a:rPr lang="en-US" dirty="0" smtClean="0"/>
              <a:t>by </a:t>
            </a:r>
            <a:r>
              <a:rPr lang="en-US" dirty="0"/>
              <a:t>Hideki Saito:</a:t>
            </a:r>
          </a:p>
          <a:p>
            <a:endParaRPr lang="en-US" dirty="0"/>
          </a:p>
        </p:txBody>
      </p:sp>
      <p:sp>
        <p:nvSpPr>
          <p:cNvPr id="5" name="Footer Placeholder 4"/>
          <p:cNvSpPr>
            <a:spLocks noGrp="1"/>
          </p:cNvSpPr>
          <p:nvPr>
            <p:ph type="ftr" sz="quarter" idx="3"/>
          </p:nvPr>
        </p:nvSpPr>
        <p:spPr/>
        <p:txBody>
          <a:bodyPr/>
          <a:lstStyle/>
          <a:p>
            <a:endParaRPr lang="en-US" dirty="0"/>
          </a:p>
        </p:txBody>
      </p:sp>
      <p:sp>
        <p:nvSpPr>
          <p:cNvPr id="6" name="Content Placeholder 3"/>
          <p:cNvSpPr txBox="1">
            <a:spLocks/>
          </p:cNvSpPr>
          <p:nvPr/>
        </p:nvSpPr>
        <p:spPr>
          <a:xfrm>
            <a:off x="1470669" y="3363746"/>
            <a:ext cx="2928244" cy="1364773"/>
          </a:xfrm>
          <a:prstGeom prst="rect">
            <a:avLst/>
          </a:prstGeom>
          <a:ln>
            <a:noFill/>
          </a:ln>
        </p:spPr>
        <p:txBody>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50" dirty="0">
                <a:solidFill>
                  <a:srgbClr val="00B050"/>
                </a:solidFill>
                <a:latin typeface="Consolas" panose="020B0609020204030204" pitchFamily="49" charset="0"/>
              </a:rPr>
              <a:t>// </a:t>
            </a:r>
            <a:r>
              <a:rPr lang="en-US" sz="1050" dirty="0" err="1">
                <a:solidFill>
                  <a:srgbClr val="00B050"/>
                </a:solidFill>
                <a:latin typeface="Consolas" panose="020B0609020204030204" pitchFamily="49" charset="0"/>
              </a:rPr>
              <a:t>vectorize</a:t>
            </a:r>
            <a:r>
              <a:rPr lang="en-US" sz="1050" dirty="0">
                <a:solidFill>
                  <a:srgbClr val="00B050"/>
                </a:solidFill>
                <a:latin typeface="Consolas" panose="020B0609020204030204" pitchFamily="49" charset="0"/>
              </a:rPr>
              <a:t> here</a:t>
            </a:r>
            <a:br>
              <a:rPr lang="en-US" sz="1050" dirty="0">
                <a:solidFill>
                  <a:srgbClr val="00B050"/>
                </a:solidFill>
                <a:latin typeface="Consolas" panose="020B0609020204030204" pitchFamily="49" charset="0"/>
              </a:rPr>
            </a:br>
            <a:r>
              <a:rPr lang="en-US" sz="1050" dirty="0">
                <a:solidFill>
                  <a:srgbClr val="00B050"/>
                </a:solidFill>
                <a:latin typeface="Consolas" panose="020B0609020204030204" pitchFamily="49" charset="0"/>
              </a:rPr>
              <a:t>for </a:t>
            </a:r>
            <a:r>
              <a:rPr lang="en-US" sz="1050" dirty="0" smtClean="0">
                <a:solidFill>
                  <a:srgbClr val="00B050"/>
                </a:solidFill>
                <a:latin typeface="Consolas" panose="020B0609020204030204" pitchFamily="49" charset="0"/>
              </a:rPr>
              <a:t>(</a:t>
            </a:r>
            <a:r>
              <a:rPr lang="en-US" sz="1050" dirty="0" err="1" smtClean="0">
                <a:solidFill>
                  <a:srgbClr val="00B050"/>
                </a:solidFill>
                <a:latin typeface="Consolas" panose="020B0609020204030204" pitchFamily="49" charset="0"/>
              </a:rPr>
              <a:t>i</a:t>
            </a:r>
            <a:r>
              <a:rPr lang="en-US" sz="1050" dirty="0" smtClean="0">
                <a:solidFill>
                  <a:srgbClr val="00B050"/>
                </a:solidFill>
                <a:latin typeface="Consolas" panose="020B0609020204030204" pitchFamily="49" charset="0"/>
              </a:rPr>
              <a:t> = </a:t>
            </a:r>
            <a:r>
              <a:rPr lang="en-US" sz="1050" dirty="0" err="1" smtClean="0">
                <a:solidFill>
                  <a:srgbClr val="00B050"/>
                </a:solidFill>
                <a:latin typeface="Consolas" panose="020B0609020204030204" pitchFamily="49" charset="0"/>
              </a:rPr>
              <a:t>ilb</a:t>
            </a:r>
            <a:r>
              <a:rPr lang="en-US" sz="1050" dirty="0">
                <a:solidFill>
                  <a:srgbClr val="00B050"/>
                </a:solidFill>
                <a:latin typeface="Consolas" panose="020B0609020204030204" pitchFamily="49" charset="0"/>
              </a:rPr>
              <a:t>; </a:t>
            </a:r>
            <a:r>
              <a:rPr lang="en-US" sz="1050" dirty="0" err="1" smtClean="0">
                <a:solidFill>
                  <a:srgbClr val="00B050"/>
                </a:solidFill>
                <a:latin typeface="Consolas" panose="020B0609020204030204" pitchFamily="49" charset="0"/>
              </a:rPr>
              <a:t>i</a:t>
            </a:r>
            <a:r>
              <a:rPr lang="en-US" sz="1050" dirty="0" smtClean="0">
                <a:solidFill>
                  <a:srgbClr val="00B050"/>
                </a:solidFill>
                <a:latin typeface="Consolas" panose="020B0609020204030204" pitchFamily="49" charset="0"/>
              </a:rPr>
              <a:t> &lt; </a:t>
            </a:r>
            <a:r>
              <a:rPr lang="en-US" sz="1050" dirty="0" err="1" smtClean="0">
                <a:solidFill>
                  <a:srgbClr val="00B050"/>
                </a:solidFill>
                <a:latin typeface="Consolas" panose="020B0609020204030204" pitchFamily="49" charset="0"/>
              </a:rPr>
              <a:t>iub</a:t>
            </a:r>
            <a:r>
              <a:rPr lang="en-US" sz="1050" dirty="0">
                <a:solidFill>
                  <a:srgbClr val="00B050"/>
                </a:solidFill>
                <a:latin typeface="Consolas" panose="020B0609020204030204" pitchFamily="49" charset="0"/>
              </a:rPr>
              <a:t>; </a:t>
            </a:r>
            <a:r>
              <a:rPr lang="en-US" sz="1050" dirty="0" smtClean="0">
                <a:solidFill>
                  <a:srgbClr val="00B050"/>
                </a:solidFill>
                <a:latin typeface="Consolas" panose="020B0609020204030204" pitchFamily="49" charset="0"/>
              </a:rPr>
              <a:t>++</a:t>
            </a:r>
            <a:r>
              <a:rPr lang="en-US" sz="1050" dirty="0" err="1" smtClean="0">
                <a:solidFill>
                  <a:srgbClr val="00B050"/>
                </a:solidFill>
                <a:latin typeface="Consolas" panose="020B0609020204030204" pitchFamily="49" charset="0"/>
              </a:rPr>
              <a:t>i</a:t>
            </a:r>
            <a:r>
              <a:rPr lang="en-US" sz="1050" dirty="0" smtClean="0">
                <a:solidFill>
                  <a:srgbClr val="00B050"/>
                </a:solidFill>
                <a:latin typeface="Consolas" panose="020B0609020204030204" pitchFamily="49" charset="0"/>
              </a:rPr>
              <a:t>) </a:t>
            </a:r>
            <a:r>
              <a:rPr lang="en-US" sz="1050" dirty="0">
                <a:solidFill>
                  <a:srgbClr val="00B050"/>
                </a:solidFill>
                <a:latin typeface="Consolas" panose="020B0609020204030204" pitchFamily="49" charset="0"/>
              </a:rPr>
              <a:t>{</a:t>
            </a:r>
            <a:br>
              <a:rPr lang="en-US" sz="1050" dirty="0">
                <a:solidFill>
                  <a:srgbClr val="00B050"/>
                </a:solidFill>
                <a:latin typeface="Consolas" panose="020B0609020204030204" pitchFamily="49" charset="0"/>
              </a:rPr>
            </a:br>
            <a:r>
              <a:rPr lang="en-US" sz="1050" dirty="0">
                <a:solidFill>
                  <a:srgbClr val="00B050"/>
                </a:solidFill>
                <a:latin typeface="Consolas" panose="020B0609020204030204" pitchFamily="49" charset="0"/>
              </a:rPr>
              <a:t>  …</a:t>
            </a:r>
            <a:r>
              <a:rPr lang="en-US" sz="1050" dirty="0">
                <a:latin typeface="Consolas" panose="020B0609020204030204" pitchFamily="49" charset="0"/>
              </a:rPr>
              <a:t/>
            </a:r>
            <a:br>
              <a:rPr lang="en-US" sz="1050" dirty="0">
                <a:latin typeface="Consolas" panose="020B0609020204030204" pitchFamily="49" charset="0"/>
              </a:rPr>
            </a:br>
            <a:r>
              <a:rPr lang="en-US" sz="1050" dirty="0">
                <a:latin typeface="Consolas" panose="020B0609020204030204" pitchFamily="49" charset="0"/>
              </a:rPr>
              <a:t>  </a:t>
            </a:r>
            <a:r>
              <a:rPr lang="en-US" sz="1050" dirty="0">
                <a:solidFill>
                  <a:srgbClr val="FF0000"/>
                </a:solidFill>
                <a:latin typeface="Consolas" panose="020B0609020204030204" pitchFamily="49" charset="0"/>
              </a:rPr>
              <a:t>for (</a:t>
            </a:r>
            <a:r>
              <a:rPr lang="en-US" sz="1050" dirty="0" smtClean="0">
                <a:solidFill>
                  <a:srgbClr val="FF0000"/>
                </a:solidFill>
                <a:latin typeface="Consolas" panose="020B0609020204030204" pitchFamily="49" charset="0"/>
              </a:rPr>
              <a:t>j = </a:t>
            </a:r>
            <a:r>
              <a:rPr lang="en-US" sz="1050" dirty="0" err="1" smtClean="0">
                <a:solidFill>
                  <a:srgbClr val="FF0000"/>
                </a:solidFill>
                <a:latin typeface="Consolas" panose="020B0609020204030204" pitchFamily="49" charset="0"/>
              </a:rPr>
              <a:t>jlb</a:t>
            </a:r>
            <a:r>
              <a:rPr lang="en-US" sz="1050" dirty="0" smtClean="0">
                <a:solidFill>
                  <a:srgbClr val="FF0000"/>
                </a:solidFill>
                <a:latin typeface="Consolas" panose="020B0609020204030204" pitchFamily="49" charset="0"/>
              </a:rPr>
              <a:t>(</a:t>
            </a:r>
            <a:r>
              <a:rPr lang="en-US" sz="1050" dirty="0" err="1" smtClean="0">
                <a:solidFill>
                  <a:srgbClr val="FF0000"/>
                </a:solidFill>
                <a:latin typeface="Consolas" panose="020B0609020204030204" pitchFamily="49" charset="0"/>
              </a:rPr>
              <a:t>i</a:t>
            </a:r>
            <a:r>
              <a:rPr lang="en-US" sz="1050" dirty="0">
                <a:solidFill>
                  <a:srgbClr val="FF0000"/>
                </a:solidFill>
                <a:latin typeface="Consolas" panose="020B0609020204030204" pitchFamily="49" charset="0"/>
              </a:rPr>
              <a:t>); </a:t>
            </a:r>
            <a:r>
              <a:rPr lang="en-US" sz="1050" dirty="0" smtClean="0">
                <a:solidFill>
                  <a:srgbClr val="FF0000"/>
                </a:solidFill>
                <a:latin typeface="Consolas" panose="020B0609020204030204" pitchFamily="49" charset="0"/>
              </a:rPr>
              <a:t>j &lt; </a:t>
            </a:r>
            <a:r>
              <a:rPr lang="en-US" sz="1050" dirty="0" err="1" smtClean="0">
                <a:solidFill>
                  <a:srgbClr val="FF0000"/>
                </a:solidFill>
                <a:latin typeface="Consolas" panose="020B0609020204030204" pitchFamily="49" charset="0"/>
              </a:rPr>
              <a:t>jub</a:t>
            </a:r>
            <a:r>
              <a:rPr lang="en-US" sz="1050" dirty="0" smtClean="0">
                <a:solidFill>
                  <a:srgbClr val="FF0000"/>
                </a:solidFill>
                <a:latin typeface="Consolas" panose="020B0609020204030204" pitchFamily="49" charset="0"/>
              </a:rPr>
              <a:t>(</a:t>
            </a:r>
            <a:r>
              <a:rPr lang="en-US" sz="1050" dirty="0" err="1" smtClean="0">
                <a:solidFill>
                  <a:srgbClr val="FF0000"/>
                </a:solidFill>
                <a:latin typeface="Consolas" panose="020B0609020204030204" pitchFamily="49" charset="0"/>
              </a:rPr>
              <a:t>i</a:t>
            </a:r>
            <a:r>
              <a:rPr lang="en-US" sz="1050" dirty="0">
                <a:solidFill>
                  <a:srgbClr val="FF0000"/>
                </a:solidFill>
                <a:latin typeface="Consolas" panose="020B0609020204030204" pitchFamily="49" charset="0"/>
              </a:rPr>
              <a:t>); </a:t>
            </a:r>
            <a:r>
              <a:rPr lang="en-US" sz="1050" dirty="0" smtClean="0">
                <a:solidFill>
                  <a:srgbClr val="FF0000"/>
                </a:solidFill>
                <a:latin typeface="Consolas" panose="020B0609020204030204" pitchFamily="49" charset="0"/>
              </a:rPr>
              <a:t>++j) </a:t>
            </a:r>
            <a:r>
              <a:rPr lang="en-US" sz="1050" dirty="0">
                <a:solidFill>
                  <a:srgbClr val="FF0000"/>
                </a:solidFill>
                <a:latin typeface="Consolas" panose="020B0609020204030204" pitchFamily="49" charset="0"/>
              </a:rPr>
              <a:t>{</a:t>
            </a:r>
            <a:br>
              <a:rPr lang="en-US" sz="1050" dirty="0">
                <a:solidFill>
                  <a:srgbClr val="FF0000"/>
                </a:solidFill>
                <a:latin typeface="Consolas" panose="020B0609020204030204" pitchFamily="49" charset="0"/>
              </a:rPr>
            </a:br>
            <a:r>
              <a:rPr lang="en-US" sz="1050" dirty="0">
                <a:latin typeface="Consolas" panose="020B0609020204030204" pitchFamily="49" charset="0"/>
              </a:rPr>
              <a:t>    </a:t>
            </a:r>
            <a:r>
              <a:rPr lang="en-US" sz="1050" dirty="0" smtClean="0">
                <a:solidFill>
                  <a:srgbClr val="7030A0"/>
                </a:solidFill>
                <a:latin typeface="Consolas" panose="020B0609020204030204" pitchFamily="49" charset="0"/>
              </a:rPr>
              <a:t>while (</a:t>
            </a:r>
            <a:r>
              <a:rPr lang="en-US" sz="1050" dirty="0" err="1">
                <a:solidFill>
                  <a:srgbClr val="7030A0"/>
                </a:solidFill>
                <a:latin typeface="Consolas" panose="020B0609020204030204" pitchFamily="49" charset="0"/>
              </a:rPr>
              <a:t>cond</a:t>
            </a:r>
            <a:r>
              <a:rPr lang="en-US" sz="1050" dirty="0">
                <a:solidFill>
                  <a:srgbClr val="7030A0"/>
                </a:solidFill>
                <a:latin typeface="Consolas" panose="020B0609020204030204" pitchFamily="49" charset="0"/>
              </a:rPr>
              <a:t>(</a:t>
            </a:r>
            <a:r>
              <a:rPr lang="en-US" sz="1050" dirty="0" err="1">
                <a:solidFill>
                  <a:srgbClr val="7030A0"/>
                </a:solidFill>
                <a:latin typeface="Consolas" panose="020B0609020204030204" pitchFamily="49" charset="0"/>
              </a:rPr>
              <a:t>i</a:t>
            </a:r>
            <a:r>
              <a:rPr lang="en-US" sz="1050" dirty="0" smtClean="0">
                <a:solidFill>
                  <a:srgbClr val="7030A0"/>
                </a:solidFill>
                <a:latin typeface="Consolas" panose="020B0609020204030204" pitchFamily="49" charset="0"/>
              </a:rPr>
              <a:t>, j</a:t>
            </a:r>
            <a:r>
              <a:rPr lang="en-US" sz="1050" dirty="0">
                <a:solidFill>
                  <a:srgbClr val="7030A0"/>
                </a:solidFill>
                <a:latin typeface="Consolas" panose="020B0609020204030204" pitchFamily="49" charset="0"/>
              </a:rPr>
              <a:t>)) </a:t>
            </a:r>
            <a:r>
              <a:rPr lang="en-US" sz="1050" dirty="0">
                <a:solidFill>
                  <a:srgbClr val="00B0F0"/>
                </a:solidFill>
                <a:latin typeface="Consolas" panose="020B0609020204030204" pitchFamily="49" charset="0"/>
              </a:rPr>
              <a:t>{ … }</a:t>
            </a:r>
            <a:r>
              <a:rPr lang="en-US" sz="1050" dirty="0">
                <a:latin typeface="Consolas" panose="020B0609020204030204" pitchFamily="49" charset="0"/>
              </a:rPr>
              <a:t/>
            </a:r>
            <a:br>
              <a:rPr lang="en-US" sz="1050" dirty="0">
                <a:latin typeface="Consolas" panose="020B0609020204030204" pitchFamily="49" charset="0"/>
              </a:rPr>
            </a:br>
            <a:r>
              <a:rPr lang="en-US" sz="1050" dirty="0">
                <a:solidFill>
                  <a:srgbClr val="800000"/>
                </a:solidFill>
                <a:latin typeface="Consolas" panose="020B0609020204030204" pitchFamily="49" charset="0"/>
              </a:rPr>
              <a:t>    </a:t>
            </a:r>
            <a:r>
              <a:rPr lang="en-US" sz="1050" dirty="0">
                <a:solidFill>
                  <a:srgbClr val="002060"/>
                </a:solidFill>
                <a:latin typeface="Consolas" panose="020B0609020204030204" pitchFamily="49" charset="0"/>
              </a:rPr>
              <a:t>if (…) break;</a:t>
            </a:r>
            <a:r>
              <a:rPr lang="en-US" sz="1050" dirty="0">
                <a:solidFill>
                  <a:srgbClr val="800000"/>
                </a:solidFill>
                <a:latin typeface="Consolas" panose="020B0609020204030204" pitchFamily="49" charset="0"/>
              </a:rPr>
              <a:t/>
            </a:r>
            <a:br>
              <a:rPr lang="en-US" sz="1050" dirty="0">
                <a:solidFill>
                  <a:srgbClr val="800000"/>
                </a:solidFill>
                <a:latin typeface="Consolas" panose="020B0609020204030204" pitchFamily="49" charset="0"/>
              </a:rPr>
            </a:br>
            <a:r>
              <a:rPr lang="en-US" sz="1050" dirty="0">
                <a:latin typeface="Consolas" panose="020B0609020204030204" pitchFamily="49" charset="0"/>
              </a:rPr>
              <a:t> </a:t>
            </a:r>
            <a:r>
              <a:rPr lang="en-US" sz="1050" dirty="0">
                <a:solidFill>
                  <a:srgbClr val="FF0000"/>
                </a:solidFill>
                <a:latin typeface="Consolas" panose="020B0609020204030204" pitchFamily="49" charset="0"/>
              </a:rPr>
              <a:t> }</a:t>
            </a:r>
            <a:r>
              <a:rPr lang="en-US" sz="1050" dirty="0">
                <a:latin typeface="Consolas" panose="020B0609020204030204" pitchFamily="49" charset="0"/>
              </a:rPr>
              <a:t/>
            </a:r>
            <a:br>
              <a:rPr lang="en-US" sz="1050" dirty="0">
                <a:latin typeface="Consolas" panose="020B0609020204030204" pitchFamily="49" charset="0"/>
              </a:rPr>
            </a:br>
            <a:r>
              <a:rPr lang="en-US" sz="1050" dirty="0">
                <a:solidFill>
                  <a:srgbClr val="00B050"/>
                </a:solidFill>
                <a:latin typeface="Consolas" panose="020B0609020204030204" pitchFamily="49" charset="0"/>
              </a:rPr>
              <a:t>}</a:t>
            </a:r>
          </a:p>
        </p:txBody>
      </p:sp>
      <p:sp>
        <p:nvSpPr>
          <p:cNvPr id="9" name="Content Placeholder 4"/>
          <p:cNvSpPr txBox="1">
            <a:spLocks/>
          </p:cNvSpPr>
          <p:nvPr/>
        </p:nvSpPr>
        <p:spPr>
          <a:xfrm>
            <a:off x="5424617" y="2023747"/>
            <a:ext cx="3263127" cy="2631200"/>
          </a:xfrm>
          <a:prstGeom prst="rect">
            <a:avLst/>
          </a:prstGeom>
          <a:ln>
            <a:noFill/>
          </a:ln>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50" dirty="0">
                <a:solidFill>
                  <a:srgbClr val="FF0000"/>
                </a:solidFill>
                <a:latin typeface="Consolas" panose="020B0609020204030204" pitchFamily="49" charset="0"/>
              </a:rPr>
              <a:t> </a:t>
            </a:r>
            <a:r>
              <a:rPr lang="en-US" sz="1050" dirty="0" err="1">
                <a:solidFill>
                  <a:srgbClr val="FF0000"/>
                </a:solidFill>
                <a:latin typeface="Consolas" panose="020B0609020204030204" pitchFamily="49" charset="0"/>
              </a:rPr>
              <a:t>julb</a:t>
            </a:r>
            <a:r>
              <a:rPr lang="en-US" sz="1050" dirty="0">
                <a:solidFill>
                  <a:srgbClr val="FF0000"/>
                </a:solidFill>
                <a:latin typeface="Consolas" panose="020B0609020204030204" pitchFamily="49" charset="0"/>
              </a:rPr>
              <a:t> = </a:t>
            </a:r>
            <a:r>
              <a:rPr lang="en-US" sz="1050" dirty="0" err="1">
                <a:solidFill>
                  <a:srgbClr val="FF0000"/>
                </a:solidFill>
                <a:latin typeface="Consolas" panose="020B0609020204030204" pitchFamily="49" charset="0"/>
              </a:rPr>
              <a:t>hmin</a:t>
            </a:r>
            <a:r>
              <a:rPr lang="en-US" sz="1050" dirty="0">
                <a:solidFill>
                  <a:srgbClr val="FF0000"/>
                </a:solidFill>
                <a:latin typeface="Consolas" panose="020B0609020204030204" pitchFamily="49" charset="0"/>
              </a:rPr>
              <a:t>(</a:t>
            </a:r>
            <a:r>
              <a:rPr lang="en-US" sz="1050" dirty="0" err="1">
                <a:solidFill>
                  <a:srgbClr val="FF0000"/>
                </a:solidFill>
                <a:latin typeface="Consolas" panose="020B0609020204030204" pitchFamily="49" charset="0"/>
              </a:rPr>
              <a:t>jlb</a:t>
            </a:r>
            <a:r>
              <a:rPr lang="en-US" sz="1050" dirty="0">
                <a:solidFill>
                  <a:srgbClr val="FF0000"/>
                </a:solidFill>
                <a:latin typeface="Consolas" panose="020B0609020204030204" pitchFamily="49" charset="0"/>
              </a:rPr>
              <a:t>(</a:t>
            </a:r>
            <a:r>
              <a:rPr lang="en-US" sz="1050" dirty="0" err="1">
                <a:solidFill>
                  <a:srgbClr val="FF0000"/>
                </a:solidFill>
                <a:latin typeface="Consolas" panose="020B0609020204030204" pitchFamily="49" charset="0"/>
              </a:rPr>
              <a:t>i</a:t>
            </a:r>
            <a:r>
              <a:rPr lang="en-US" sz="1050" dirty="0">
                <a:solidFill>
                  <a:srgbClr val="FF0000"/>
                </a:solidFill>
                <a:latin typeface="Consolas" panose="020B0609020204030204" pitchFamily="49" charset="0"/>
              </a:rPr>
              <a:t>));</a:t>
            </a:r>
            <a:br>
              <a:rPr lang="en-US" sz="1050" dirty="0">
                <a:solidFill>
                  <a:srgbClr val="FF0000"/>
                </a:solidFill>
                <a:latin typeface="Consolas" panose="020B0609020204030204" pitchFamily="49" charset="0"/>
              </a:rPr>
            </a:br>
            <a:r>
              <a:rPr lang="en-US" sz="1050" dirty="0">
                <a:solidFill>
                  <a:srgbClr val="FF0000"/>
                </a:solidFill>
                <a:latin typeface="Consolas" panose="020B0609020204030204" pitchFamily="49" charset="0"/>
              </a:rPr>
              <a:t> </a:t>
            </a:r>
            <a:r>
              <a:rPr lang="en-US" sz="1050" dirty="0" err="1">
                <a:solidFill>
                  <a:srgbClr val="FF0000"/>
                </a:solidFill>
                <a:latin typeface="Consolas" panose="020B0609020204030204" pitchFamily="49" charset="0"/>
              </a:rPr>
              <a:t>juub</a:t>
            </a:r>
            <a:r>
              <a:rPr lang="en-US" sz="1050" dirty="0">
                <a:solidFill>
                  <a:srgbClr val="FF0000"/>
                </a:solidFill>
                <a:latin typeface="Consolas" panose="020B0609020204030204" pitchFamily="49" charset="0"/>
              </a:rPr>
              <a:t> = </a:t>
            </a:r>
            <a:r>
              <a:rPr lang="en-US" sz="1050" dirty="0" err="1">
                <a:solidFill>
                  <a:srgbClr val="FF0000"/>
                </a:solidFill>
                <a:latin typeface="Consolas" panose="020B0609020204030204" pitchFamily="49" charset="0"/>
              </a:rPr>
              <a:t>hmax</a:t>
            </a:r>
            <a:r>
              <a:rPr lang="en-US" sz="1050" dirty="0">
                <a:solidFill>
                  <a:srgbClr val="FF0000"/>
                </a:solidFill>
                <a:latin typeface="Consolas" panose="020B0609020204030204" pitchFamily="49" charset="0"/>
              </a:rPr>
              <a:t>(</a:t>
            </a:r>
            <a:r>
              <a:rPr lang="en-US" sz="1050" dirty="0" err="1">
                <a:solidFill>
                  <a:srgbClr val="FF0000"/>
                </a:solidFill>
                <a:latin typeface="Consolas" panose="020B0609020204030204" pitchFamily="49" charset="0"/>
              </a:rPr>
              <a:t>jub</a:t>
            </a:r>
            <a:r>
              <a:rPr lang="en-US" sz="1050" dirty="0">
                <a:solidFill>
                  <a:srgbClr val="FF0000"/>
                </a:solidFill>
                <a:latin typeface="Consolas" panose="020B0609020204030204" pitchFamily="49" charset="0"/>
              </a:rPr>
              <a:t>(</a:t>
            </a:r>
            <a:r>
              <a:rPr lang="en-US" sz="1050" dirty="0" err="1">
                <a:solidFill>
                  <a:srgbClr val="FF0000"/>
                </a:solidFill>
                <a:latin typeface="Consolas" panose="020B0609020204030204" pitchFamily="49" charset="0"/>
              </a:rPr>
              <a:t>i</a:t>
            </a:r>
            <a:r>
              <a:rPr lang="en-US" sz="1050" dirty="0">
                <a:solidFill>
                  <a:srgbClr val="FF0000"/>
                </a:solidFill>
                <a:latin typeface="Consolas" panose="020B0609020204030204" pitchFamily="49" charset="0"/>
              </a:rPr>
              <a:t>));</a:t>
            </a:r>
            <a:br>
              <a:rPr lang="en-US" sz="1050" dirty="0">
                <a:solidFill>
                  <a:srgbClr val="FF0000"/>
                </a:solidFill>
                <a:latin typeface="Consolas" panose="020B0609020204030204" pitchFamily="49" charset="0"/>
              </a:rPr>
            </a:br>
            <a:r>
              <a:rPr lang="en-US" sz="1050" dirty="0">
                <a:solidFill>
                  <a:srgbClr val="800000"/>
                </a:solidFill>
                <a:latin typeface="Consolas" panose="020B0609020204030204" pitchFamily="49" charset="0"/>
              </a:rPr>
              <a:t> cont1 = T;</a:t>
            </a:r>
            <a:br>
              <a:rPr lang="en-US" sz="1050" dirty="0">
                <a:solidFill>
                  <a:srgbClr val="800000"/>
                </a:solidFill>
                <a:latin typeface="Consolas" panose="020B0609020204030204" pitchFamily="49" charset="0"/>
              </a:rPr>
            </a:br>
            <a:r>
              <a:rPr lang="en-US" sz="1050" dirty="0">
                <a:solidFill>
                  <a:srgbClr val="FF0000"/>
                </a:solidFill>
                <a:latin typeface="Consolas" panose="020B0609020204030204" pitchFamily="49" charset="0"/>
              </a:rPr>
              <a:t> for (</a:t>
            </a:r>
            <a:r>
              <a:rPr lang="en-US" sz="1050" dirty="0" smtClean="0">
                <a:solidFill>
                  <a:srgbClr val="FF0000"/>
                </a:solidFill>
                <a:latin typeface="Consolas" panose="020B0609020204030204" pitchFamily="49" charset="0"/>
              </a:rPr>
              <a:t>j = </a:t>
            </a:r>
            <a:r>
              <a:rPr lang="en-US" sz="1050" dirty="0" err="1" smtClean="0">
                <a:solidFill>
                  <a:srgbClr val="FF0000"/>
                </a:solidFill>
                <a:latin typeface="Consolas" panose="020B0609020204030204" pitchFamily="49" charset="0"/>
              </a:rPr>
              <a:t>julb</a:t>
            </a:r>
            <a:r>
              <a:rPr lang="en-US" sz="1050" dirty="0">
                <a:solidFill>
                  <a:srgbClr val="FF0000"/>
                </a:solidFill>
                <a:latin typeface="Consolas" panose="020B0609020204030204" pitchFamily="49" charset="0"/>
              </a:rPr>
              <a:t>; </a:t>
            </a:r>
            <a:r>
              <a:rPr lang="en-US" sz="1050" dirty="0" smtClean="0">
                <a:solidFill>
                  <a:srgbClr val="FF0000"/>
                </a:solidFill>
                <a:latin typeface="Consolas" panose="020B0609020204030204" pitchFamily="49" charset="0"/>
              </a:rPr>
              <a:t>j &lt; </a:t>
            </a:r>
            <a:r>
              <a:rPr lang="en-US" sz="1050" dirty="0" err="1" smtClean="0">
                <a:solidFill>
                  <a:srgbClr val="FF0000"/>
                </a:solidFill>
                <a:latin typeface="Consolas" panose="020B0609020204030204" pitchFamily="49" charset="0"/>
              </a:rPr>
              <a:t>juub</a:t>
            </a:r>
            <a:r>
              <a:rPr lang="en-US" sz="1050" dirty="0">
                <a:solidFill>
                  <a:srgbClr val="FF0000"/>
                </a:solidFill>
                <a:latin typeface="Consolas" panose="020B0609020204030204" pitchFamily="49" charset="0"/>
              </a:rPr>
              <a:t>; </a:t>
            </a:r>
            <a:r>
              <a:rPr lang="en-US" sz="1050" dirty="0" smtClean="0">
                <a:solidFill>
                  <a:srgbClr val="FF0000"/>
                </a:solidFill>
                <a:latin typeface="Consolas" panose="020B0609020204030204" pitchFamily="49" charset="0"/>
              </a:rPr>
              <a:t>++j) </a:t>
            </a:r>
            <a:r>
              <a:rPr lang="en-US" sz="1050" dirty="0">
                <a:solidFill>
                  <a:srgbClr val="FF0000"/>
                </a:solidFill>
                <a:latin typeface="Consolas" panose="020B0609020204030204" pitchFamily="49" charset="0"/>
              </a:rPr>
              <a:t>{</a:t>
            </a:r>
            <a:br>
              <a:rPr lang="en-US" sz="1050" dirty="0">
                <a:solidFill>
                  <a:srgbClr val="FF0000"/>
                </a:solidFill>
                <a:latin typeface="Consolas" panose="020B0609020204030204" pitchFamily="49" charset="0"/>
              </a:rPr>
            </a:br>
            <a:r>
              <a:rPr lang="en-US" sz="1050" dirty="0">
                <a:solidFill>
                  <a:srgbClr val="FF0000"/>
                </a:solidFill>
                <a:latin typeface="Consolas" panose="020B0609020204030204" pitchFamily="49" charset="0"/>
              </a:rPr>
              <a:t>   if (</a:t>
            </a:r>
            <a:r>
              <a:rPr lang="en-US" sz="1050" dirty="0" err="1">
                <a:solidFill>
                  <a:srgbClr val="FF0000"/>
                </a:solidFill>
                <a:latin typeface="Consolas" panose="020B0609020204030204" pitchFamily="49" charset="0"/>
              </a:rPr>
              <a:t>jlb</a:t>
            </a:r>
            <a:r>
              <a:rPr lang="en-US" sz="1050" dirty="0">
                <a:solidFill>
                  <a:srgbClr val="FF0000"/>
                </a:solidFill>
                <a:latin typeface="Consolas" panose="020B0609020204030204" pitchFamily="49" charset="0"/>
              </a:rPr>
              <a:t>(</a:t>
            </a:r>
            <a:r>
              <a:rPr lang="en-US" sz="1050" dirty="0" err="1">
                <a:solidFill>
                  <a:srgbClr val="FF0000"/>
                </a:solidFill>
                <a:latin typeface="Consolas" panose="020B0609020204030204" pitchFamily="49" charset="0"/>
              </a:rPr>
              <a:t>i</a:t>
            </a:r>
            <a:r>
              <a:rPr lang="en-US" sz="1050" dirty="0">
                <a:solidFill>
                  <a:srgbClr val="FF0000"/>
                </a:solidFill>
                <a:latin typeface="Consolas" panose="020B0609020204030204" pitchFamily="49" charset="0"/>
              </a:rPr>
              <a:t>) &lt;= j &amp;&amp; j &lt; </a:t>
            </a:r>
            <a:r>
              <a:rPr lang="en-US" sz="1050" dirty="0" err="1">
                <a:solidFill>
                  <a:srgbClr val="FF0000"/>
                </a:solidFill>
                <a:latin typeface="Consolas" panose="020B0609020204030204" pitchFamily="49" charset="0"/>
              </a:rPr>
              <a:t>jub</a:t>
            </a:r>
            <a:r>
              <a:rPr lang="en-US" sz="1050" dirty="0">
                <a:solidFill>
                  <a:srgbClr val="FF0000"/>
                </a:solidFill>
                <a:latin typeface="Consolas" panose="020B0609020204030204" pitchFamily="49" charset="0"/>
              </a:rPr>
              <a:t>(</a:t>
            </a:r>
            <a:r>
              <a:rPr lang="en-US" sz="1050" dirty="0" err="1">
                <a:solidFill>
                  <a:srgbClr val="FF0000"/>
                </a:solidFill>
                <a:latin typeface="Consolas" panose="020B0609020204030204" pitchFamily="49" charset="0"/>
              </a:rPr>
              <a:t>i</a:t>
            </a:r>
            <a:r>
              <a:rPr lang="en-US" sz="1050" dirty="0" smtClean="0">
                <a:solidFill>
                  <a:srgbClr val="FF0000"/>
                </a:solidFill>
                <a:latin typeface="Consolas" panose="020B0609020204030204" pitchFamily="49" charset="0"/>
              </a:rPr>
              <a:t>) </a:t>
            </a:r>
            <a:r>
              <a:rPr lang="en-US" sz="1050" dirty="0" smtClean="0">
                <a:solidFill>
                  <a:srgbClr val="800000"/>
                </a:solidFill>
                <a:latin typeface="Consolas" panose="020B0609020204030204" pitchFamily="49" charset="0"/>
              </a:rPr>
              <a:t>&amp;&amp; </a:t>
            </a:r>
            <a:r>
              <a:rPr lang="en-US" sz="1050" dirty="0">
                <a:solidFill>
                  <a:srgbClr val="800000"/>
                </a:solidFill>
                <a:latin typeface="Consolas" panose="020B0609020204030204" pitchFamily="49" charset="0"/>
              </a:rPr>
              <a:t>cont1</a:t>
            </a:r>
            <a:r>
              <a:rPr lang="en-US" sz="1050" dirty="0">
                <a:solidFill>
                  <a:srgbClr val="FF0000"/>
                </a:solidFill>
                <a:latin typeface="Consolas" panose="020B0609020204030204" pitchFamily="49" charset="0"/>
              </a:rPr>
              <a:t>) {</a:t>
            </a:r>
            <a:br>
              <a:rPr lang="en-US" sz="1050" dirty="0">
                <a:solidFill>
                  <a:srgbClr val="FF0000"/>
                </a:solidFill>
                <a:latin typeface="Consolas" panose="020B0609020204030204" pitchFamily="49" charset="0"/>
              </a:rPr>
            </a:br>
            <a:r>
              <a:rPr lang="en-US" sz="1050" dirty="0">
                <a:solidFill>
                  <a:srgbClr val="FF0000"/>
                </a:solidFill>
                <a:latin typeface="Consolas" panose="020B0609020204030204" pitchFamily="49" charset="0"/>
              </a:rPr>
              <a:t>    </a:t>
            </a:r>
            <a:r>
              <a:rPr lang="en-US" sz="1050" dirty="0">
                <a:solidFill>
                  <a:srgbClr val="7030A0"/>
                </a:solidFill>
                <a:latin typeface="Consolas" panose="020B0609020204030204" pitchFamily="49" charset="0"/>
              </a:rPr>
              <a:t> cont2 = </a:t>
            </a:r>
            <a:r>
              <a:rPr lang="en-US" sz="1050" dirty="0" err="1">
                <a:solidFill>
                  <a:srgbClr val="7030A0"/>
                </a:solidFill>
                <a:latin typeface="Consolas" panose="020B0609020204030204" pitchFamily="49" charset="0"/>
              </a:rPr>
              <a:t>cond</a:t>
            </a:r>
            <a:r>
              <a:rPr lang="en-US" sz="1050" dirty="0">
                <a:solidFill>
                  <a:srgbClr val="7030A0"/>
                </a:solidFill>
                <a:latin typeface="Consolas" panose="020B0609020204030204" pitchFamily="49" charset="0"/>
              </a:rPr>
              <a:t>(</a:t>
            </a:r>
            <a:r>
              <a:rPr lang="en-US" sz="1050" dirty="0" err="1">
                <a:solidFill>
                  <a:srgbClr val="7030A0"/>
                </a:solidFill>
                <a:latin typeface="Consolas" panose="020B0609020204030204" pitchFamily="49" charset="0"/>
              </a:rPr>
              <a:t>i</a:t>
            </a:r>
            <a:r>
              <a:rPr lang="en-US" sz="1050" dirty="0" smtClean="0">
                <a:solidFill>
                  <a:srgbClr val="7030A0"/>
                </a:solidFill>
                <a:latin typeface="Consolas" panose="020B0609020204030204" pitchFamily="49" charset="0"/>
              </a:rPr>
              <a:t>, j</a:t>
            </a:r>
            <a:r>
              <a:rPr lang="en-US" sz="1050" dirty="0">
                <a:solidFill>
                  <a:srgbClr val="7030A0"/>
                </a:solidFill>
                <a:latin typeface="Consolas" panose="020B0609020204030204" pitchFamily="49" charset="0"/>
              </a:rPr>
              <a:t>);</a:t>
            </a:r>
            <a:br>
              <a:rPr lang="en-US" sz="1050" dirty="0">
                <a:solidFill>
                  <a:srgbClr val="7030A0"/>
                </a:solidFill>
                <a:latin typeface="Consolas" panose="020B0609020204030204" pitchFamily="49" charset="0"/>
              </a:rPr>
            </a:br>
            <a:r>
              <a:rPr lang="en-US" sz="1050" dirty="0">
                <a:solidFill>
                  <a:srgbClr val="7030A0"/>
                </a:solidFill>
                <a:latin typeface="Consolas" panose="020B0609020204030204" pitchFamily="49" charset="0"/>
              </a:rPr>
              <a:t>     </a:t>
            </a:r>
            <a:r>
              <a:rPr lang="en-US" sz="1050" dirty="0" smtClean="0">
                <a:solidFill>
                  <a:srgbClr val="7030A0"/>
                </a:solidFill>
                <a:latin typeface="Consolas" panose="020B0609020204030204" pitchFamily="49" charset="0"/>
              </a:rPr>
              <a:t>while (</a:t>
            </a:r>
            <a:r>
              <a:rPr lang="en-US" sz="1050" dirty="0" err="1">
                <a:solidFill>
                  <a:srgbClr val="7030A0"/>
                </a:solidFill>
                <a:latin typeface="Consolas" panose="020B0609020204030204" pitchFamily="49" charset="0"/>
              </a:rPr>
              <a:t>hor</a:t>
            </a:r>
            <a:r>
              <a:rPr lang="en-US" sz="1050" dirty="0">
                <a:solidFill>
                  <a:srgbClr val="7030A0"/>
                </a:solidFill>
                <a:latin typeface="Consolas" panose="020B0609020204030204" pitchFamily="49" charset="0"/>
              </a:rPr>
              <a:t>(cont2)) {</a:t>
            </a:r>
            <a:br>
              <a:rPr lang="en-US" sz="1050" dirty="0">
                <a:solidFill>
                  <a:srgbClr val="7030A0"/>
                </a:solidFill>
                <a:latin typeface="Consolas" panose="020B0609020204030204" pitchFamily="49" charset="0"/>
              </a:rPr>
            </a:br>
            <a:r>
              <a:rPr lang="en-US" sz="1050" dirty="0">
                <a:solidFill>
                  <a:srgbClr val="7030A0"/>
                </a:solidFill>
                <a:latin typeface="Consolas" panose="020B0609020204030204" pitchFamily="49" charset="0"/>
              </a:rPr>
              <a:t>       if (cont2)</a:t>
            </a:r>
            <a:r>
              <a:rPr lang="en-US" sz="1050" dirty="0">
                <a:solidFill>
                  <a:srgbClr val="FFC000"/>
                </a:solidFill>
                <a:latin typeface="Consolas" panose="020B0609020204030204" pitchFamily="49" charset="0"/>
              </a:rPr>
              <a:t> </a:t>
            </a:r>
            <a:r>
              <a:rPr lang="en-US" sz="1050" dirty="0">
                <a:solidFill>
                  <a:srgbClr val="00B0F0"/>
                </a:solidFill>
                <a:latin typeface="Consolas" panose="020B0609020204030204" pitchFamily="49" charset="0"/>
              </a:rPr>
              <a:t>{</a:t>
            </a:r>
            <a:br>
              <a:rPr lang="en-US" sz="1050" dirty="0">
                <a:solidFill>
                  <a:srgbClr val="00B0F0"/>
                </a:solidFill>
                <a:latin typeface="Consolas" panose="020B0609020204030204" pitchFamily="49" charset="0"/>
              </a:rPr>
            </a:br>
            <a:r>
              <a:rPr lang="en-US" sz="1050" dirty="0">
                <a:solidFill>
                  <a:srgbClr val="00B0F0"/>
                </a:solidFill>
                <a:latin typeface="Consolas" panose="020B0609020204030204" pitchFamily="49" charset="0"/>
              </a:rPr>
              <a:t>         … </a:t>
            </a:r>
            <a:r>
              <a:rPr lang="en-US" sz="1050" dirty="0">
                <a:solidFill>
                  <a:srgbClr val="FFC000"/>
                </a:solidFill>
                <a:latin typeface="Consolas" panose="020B0609020204030204" pitchFamily="49" charset="0"/>
              </a:rPr>
              <a:t/>
            </a:r>
            <a:br>
              <a:rPr lang="en-US" sz="1050" dirty="0">
                <a:solidFill>
                  <a:srgbClr val="FFC000"/>
                </a:solidFill>
                <a:latin typeface="Consolas" panose="020B0609020204030204" pitchFamily="49" charset="0"/>
              </a:rPr>
            </a:br>
            <a:r>
              <a:rPr lang="en-US" sz="1050" dirty="0">
                <a:solidFill>
                  <a:srgbClr val="FFC000"/>
                </a:solidFill>
                <a:latin typeface="Consolas" panose="020B0609020204030204" pitchFamily="49" charset="0"/>
              </a:rPr>
              <a:t>         </a:t>
            </a:r>
            <a:r>
              <a:rPr lang="en-US" sz="1050" dirty="0">
                <a:solidFill>
                  <a:srgbClr val="7030A0"/>
                </a:solidFill>
                <a:latin typeface="Consolas" panose="020B0609020204030204" pitchFamily="49" charset="0"/>
              </a:rPr>
              <a:t>cont2 = </a:t>
            </a:r>
            <a:r>
              <a:rPr lang="en-US" sz="1050" dirty="0" err="1">
                <a:solidFill>
                  <a:srgbClr val="7030A0"/>
                </a:solidFill>
                <a:latin typeface="Consolas" panose="020B0609020204030204" pitchFamily="49" charset="0"/>
              </a:rPr>
              <a:t>cond</a:t>
            </a:r>
            <a:r>
              <a:rPr lang="en-US" sz="1050" dirty="0">
                <a:solidFill>
                  <a:srgbClr val="7030A0"/>
                </a:solidFill>
                <a:latin typeface="Consolas" panose="020B0609020204030204" pitchFamily="49" charset="0"/>
              </a:rPr>
              <a:t>(</a:t>
            </a:r>
            <a:r>
              <a:rPr lang="en-US" sz="1050" dirty="0" err="1">
                <a:solidFill>
                  <a:srgbClr val="7030A0"/>
                </a:solidFill>
                <a:latin typeface="Consolas" panose="020B0609020204030204" pitchFamily="49" charset="0"/>
              </a:rPr>
              <a:t>i</a:t>
            </a:r>
            <a:r>
              <a:rPr lang="en-US" sz="1050" dirty="0" smtClean="0">
                <a:solidFill>
                  <a:srgbClr val="7030A0"/>
                </a:solidFill>
                <a:latin typeface="Consolas" panose="020B0609020204030204" pitchFamily="49" charset="0"/>
              </a:rPr>
              <a:t>, j</a:t>
            </a:r>
            <a:r>
              <a:rPr lang="en-US" sz="1050" dirty="0">
                <a:solidFill>
                  <a:srgbClr val="7030A0"/>
                </a:solidFill>
                <a:latin typeface="Consolas" panose="020B0609020204030204" pitchFamily="49" charset="0"/>
              </a:rPr>
              <a:t>);</a:t>
            </a:r>
            <a:r>
              <a:rPr lang="en-US" sz="1050" dirty="0">
                <a:solidFill>
                  <a:srgbClr val="FFC000"/>
                </a:solidFill>
                <a:latin typeface="Consolas" panose="020B0609020204030204" pitchFamily="49" charset="0"/>
              </a:rPr>
              <a:t/>
            </a:r>
            <a:br>
              <a:rPr lang="en-US" sz="1050" dirty="0">
                <a:solidFill>
                  <a:srgbClr val="FFC000"/>
                </a:solidFill>
                <a:latin typeface="Consolas" panose="020B0609020204030204" pitchFamily="49" charset="0"/>
              </a:rPr>
            </a:br>
            <a:r>
              <a:rPr lang="en-US" sz="1050" dirty="0">
                <a:solidFill>
                  <a:srgbClr val="FFC000"/>
                </a:solidFill>
                <a:latin typeface="Consolas" panose="020B0609020204030204" pitchFamily="49" charset="0"/>
              </a:rPr>
              <a:t>     </a:t>
            </a:r>
            <a:r>
              <a:rPr lang="en-US" sz="1050" dirty="0">
                <a:solidFill>
                  <a:srgbClr val="00B0F0"/>
                </a:solidFill>
                <a:latin typeface="Consolas" panose="020B0609020204030204" pitchFamily="49" charset="0"/>
              </a:rPr>
              <a:t>  }</a:t>
            </a:r>
            <a:r>
              <a:rPr lang="en-US" sz="1050" dirty="0">
                <a:solidFill>
                  <a:srgbClr val="FFC000"/>
                </a:solidFill>
                <a:latin typeface="Consolas" panose="020B0609020204030204" pitchFamily="49" charset="0"/>
              </a:rPr>
              <a:t/>
            </a:r>
            <a:br>
              <a:rPr lang="en-US" sz="1050" dirty="0">
                <a:solidFill>
                  <a:srgbClr val="FFC000"/>
                </a:solidFill>
                <a:latin typeface="Consolas" panose="020B0609020204030204" pitchFamily="49" charset="0"/>
              </a:rPr>
            </a:br>
            <a:r>
              <a:rPr lang="en-US" sz="1050" dirty="0">
                <a:solidFill>
                  <a:srgbClr val="FFC000"/>
                </a:solidFill>
                <a:latin typeface="Consolas" panose="020B0609020204030204" pitchFamily="49" charset="0"/>
              </a:rPr>
              <a:t>    </a:t>
            </a:r>
            <a:r>
              <a:rPr lang="en-US" sz="1050" dirty="0">
                <a:solidFill>
                  <a:srgbClr val="7030A0"/>
                </a:solidFill>
                <a:latin typeface="Consolas" panose="020B0609020204030204" pitchFamily="49" charset="0"/>
              </a:rPr>
              <a:t> }</a:t>
            </a:r>
            <a:r>
              <a:rPr lang="en-US" sz="1050" dirty="0">
                <a:solidFill>
                  <a:srgbClr val="FFC000"/>
                </a:solidFill>
                <a:latin typeface="Consolas" panose="020B0609020204030204" pitchFamily="49" charset="0"/>
              </a:rPr>
              <a:t/>
            </a:r>
            <a:br>
              <a:rPr lang="en-US" sz="1050" dirty="0">
                <a:solidFill>
                  <a:srgbClr val="FFC000"/>
                </a:solidFill>
                <a:latin typeface="Consolas" panose="020B0609020204030204" pitchFamily="49" charset="0"/>
              </a:rPr>
            </a:br>
            <a:r>
              <a:rPr lang="en-US" sz="1050" dirty="0">
                <a:solidFill>
                  <a:srgbClr val="800000"/>
                </a:solidFill>
                <a:latin typeface="Consolas" panose="020B0609020204030204" pitchFamily="49" charset="0"/>
              </a:rPr>
              <a:t>     </a:t>
            </a:r>
            <a:r>
              <a:rPr lang="en-US" sz="1050" dirty="0">
                <a:solidFill>
                  <a:srgbClr val="002060"/>
                </a:solidFill>
                <a:latin typeface="Consolas" panose="020B0609020204030204" pitchFamily="49" charset="0"/>
              </a:rPr>
              <a:t>if (…) </a:t>
            </a:r>
            <a:r>
              <a:rPr lang="en-US" sz="1050" dirty="0" smtClean="0">
                <a:solidFill>
                  <a:srgbClr val="002060"/>
                </a:solidFill>
                <a:latin typeface="Consolas" panose="020B0609020204030204" pitchFamily="49" charset="0"/>
              </a:rPr>
              <a:t>cont1 = F</a:t>
            </a:r>
            <a:r>
              <a:rPr lang="en-US" sz="1050" dirty="0">
                <a:solidFill>
                  <a:srgbClr val="002060"/>
                </a:solidFill>
                <a:latin typeface="Consolas" panose="020B0609020204030204" pitchFamily="49" charset="0"/>
              </a:rPr>
              <a:t>;</a:t>
            </a:r>
            <a:br>
              <a:rPr lang="en-US" sz="1050" dirty="0">
                <a:solidFill>
                  <a:srgbClr val="002060"/>
                </a:solidFill>
                <a:latin typeface="Consolas" panose="020B0609020204030204" pitchFamily="49" charset="0"/>
              </a:rPr>
            </a:br>
            <a:r>
              <a:rPr lang="en-US" sz="1050" dirty="0">
                <a:solidFill>
                  <a:srgbClr val="002060"/>
                </a:solidFill>
                <a:latin typeface="Consolas" panose="020B0609020204030204" pitchFamily="49" charset="0"/>
              </a:rPr>
              <a:t>     if (!</a:t>
            </a:r>
            <a:r>
              <a:rPr lang="en-US" sz="1050" dirty="0" err="1">
                <a:solidFill>
                  <a:srgbClr val="002060"/>
                </a:solidFill>
                <a:latin typeface="Consolas" panose="020B0609020204030204" pitchFamily="49" charset="0"/>
              </a:rPr>
              <a:t>hor</a:t>
            </a:r>
            <a:r>
              <a:rPr lang="en-US" sz="1050" dirty="0">
                <a:solidFill>
                  <a:srgbClr val="002060"/>
                </a:solidFill>
                <a:latin typeface="Consolas" panose="020B0609020204030204" pitchFamily="49" charset="0"/>
              </a:rPr>
              <a:t>(cont1)) break;</a:t>
            </a:r>
            <a:r>
              <a:rPr lang="en-US" sz="1050" dirty="0">
                <a:solidFill>
                  <a:srgbClr val="800000"/>
                </a:solidFill>
                <a:latin typeface="Consolas" panose="020B0609020204030204" pitchFamily="49" charset="0"/>
              </a:rPr>
              <a:t/>
            </a:r>
            <a:br>
              <a:rPr lang="en-US" sz="1050" dirty="0">
                <a:solidFill>
                  <a:srgbClr val="800000"/>
                </a:solidFill>
                <a:latin typeface="Consolas" panose="020B0609020204030204" pitchFamily="49" charset="0"/>
              </a:rPr>
            </a:br>
            <a:r>
              <a:rPr lang="en-US" sz="1050" dirty="0">
                <a:solidFill>
                  <a:srgbClr val="FF0000"/>
                </a:solidFill>
                <a:latin typeface="Consolas" panose="020B0609020204030204" pitchFamily="49" charset="0"/>
              </a:rPr>
              <a:t>   }</a:t>
            </a:r>
            <a:br>
              <a:rPr lang="en-US" sz="1050" dirty="0">
                <a:solidFill>
                  <a:srgbClr val="FF0000"/>
                </a:solidFill>
                <a:latin typeface="Consolas" panose="020B0609020204030204" pitchFamily="49" charset="0"/>
              </a:rPr>
            </a:br>
            <a:r>
              <a:rPr lang="en-US" sz="1050" dirty="0">
                <a:solidFill>
                  <a:srgbClr val="FF0000"/>
                </a:solidFill>
                <a:latin typeface="Consolas" panose="020B0609020204030204" pitchFamily="49" charset="0"/>
              </a:rPr>
              <a:t> }</a:t>
            </a:r>
          </a:p>
        </p:txBody>
      </p:sp>
      <p:sp>
        <p:nvSpPr>
          <p:cNvPr id="10" name="Right Brace 9"/>
          <p:cNvSpPr/>
          <p:nvPr/>
        </p:nvSpPr>
        <p:spPr>
          <a:xfrm>
            <a:off x="4225919" y="3858658"/>
            <a:ext cx="172994" cy="627756"/>
          </a:xfrm>
          <a:prstGeom prst="rightBrace">
            <a:avLst>
              <a:gd name="adj1" fmla="val 39470"/>
              <a:gd name="adj2" fmla="val 50000"/>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Left Brace 10"/>
          <p:cNvSpPr/>
          <p:nvPr/>
        </p:nvSpPr>
        <p:spPr>
          <a:xfrm>
            <a:off x="5138316" y="1944130"/>
            <a:ext cx="278063" cy="2782638"/>
          </a:xfrm>
          <a:prstGeom prst="leftBrace">
            <a:avLst>
              <a:gd name="adj1" fmla="val 49809"/>
              <a:gd name="adj2" fmla="val 50000"/>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Arrow Connector 11"/>
          <p:cNvCxnSpPr>
            <a:stCxn id="10" idx="1"/>
            <a:endCxn id="11" idx="1"/>
          </p:cNvCxnSpPr>
          <p:nvPr/>
        </p:nvCxnSpPr>
        <p:spPr>
          <a:xfrm flipV="1">
            <a:off x="4398913" y="3335449"/>
            <a:ext cx="739403" cy="837087"/>
          </a:xfrm>
          <a:prstGeom prst="straightConnector1">
            <a:avLst/>
          </a:prstGeom>
          <a:ln>
            <a:solidFill>
              <a:schemeClr val="tx2"/>
            </a:solidFill>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820475" y="4305567"/>
            <a:ext cx="7500217" cy="338554"/>
          </a:xfrm>
          <a:prstGeom prst="rect">
            <a:avLst/>
          </a:prstGeom>
          <a:solidFill>
            <a:srgbClr val="FFC000"/>
          </a:solidFill>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wrap="square" rtlCol="0" anchor="ctr">
            <a:spAutoFit/>
          </a:bodyPr>
          <a:lstStyle>
            <a:defPPr>
              <a:defRPr lang="en-US"/>
            </a:defPPr>
            <a:lvl1pPr algn="ctr">
              <a:defRPr>
                <a:latin typeface="Verdana"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solidFill>
                  <a:schemeClr val="tx1"/>
                </a:solidFill>
              </a:rPr>
              <a:t>Take Predication Decisions by Transforming One </a:t>
            </a:r>
            <a:r>
              <a:rPr lang="en-US" sz="1600" dirty="0" err="1">
                <a:solidFill>
                  <a:schemeClr val="tx1"/>
                </a:solidFill>
              </a:rPr>
              <a:t>VPlan</a:t>
            </a:r>
            <a:r>
              <a:rPr lang="en-US" sz="1600" dirty="0">
                <a:solidFill>
                  <a:schemeClr val="tx1"/>
                </a:solidFill>
              </a:rPr>
              <a:t> to </a:t>
            </a:r>
            <a:r>
              <a:rPr lang="en-US" sz="1600" dirty="0" smtClean="0">
                <a:solidFill>
                  <a:schemeClr val="tx1"/>
                </a:solidFill>
              </a:rPr>
              <a:t>Another</a:t>
            </a:r>
            <a:endParaRPr lang="en-US" sz="1600" dirty="0">
              <a:solidFill>
                <a:schemeClr val="tx1"/>
              </a:solidFill>
            </a:endParaRPr>
          </a:p>
        </p:txBody>
      </p:sp>
    </p:spTree>
    <p:extLst>
      <p:ext uri="{BB962C8B-B14F-4D97-AF65-F5344CB8AC3E}">
        <p14:creationId xmlns:p14="http://schemas.microsoft.com/office/powerpoint/2010/main" val="1533704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animBg="1"/>
      <p:bldP spid="11"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16</a:t>
            </a:fld>
            <a:endParaRPr lang="en-US" dirty="0"/>
          </a:p>
        </p:txBody>
      </p:sp>
      <p:sp>
        <p:nvSpPr>
          <p:cNvPr id="3" name="Title 2"/>
          <p:cNvSpPr>
            <a:spLocks noGrp="1"/>
          </p:cNvSpPr>
          <p:nvPr>
            <p:ph type="title"/>
          </p:nvPr>
        </p:nvSpPr>
        <p:spPr/>
        <p:txBody>
          <a:bodyPr/>
          <a:lstStyle/>
          <a:p>
            <a:r>
              <a:rPr lang="en-US" dirty="0" smtClean="0"/>
              <a:t>Taking Decision (4/4): </a:t>
            </a:r>
            <a:r>
              <a:rPr lang="en-US" dirty="0" err="1"/>
              <a:t>SinkScalarOperands</a:t>
            </a:r>
            <a:endParaRPr lang="en-US" dirty="0"/>
          </a:p>
        </p:txBody>
      </p:sp>
      <p:sp>
        <p:nvSpPr>
          <p:cNvPr id="5" name="Footer Placeholder 4"/>
          <p:cNvSpPr>
            <a:spLocks noGrp="1"/>
          </p:cNvSpPr>
          <p:nvPr>
            <p:ph type="ftr" sz="quarter" idx="3"/>
          </p:nvPr>
        </p:nvSpPr>
        <p:spPr/>
        <p:txBody>
          <a:bodyPr/>
          <a:lstStyle/>
          <a:p>
            <a:endParaRPr lang="en-US" dirty="0"/>
          </a:p>
        </p:txBody>
      </p:sp>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t="24302" b="20857"/>
          <a:stretch/>
        </p:blipFill>
        <p:spPr>
          <a:xfrm>
            <a:off x="2374359" y="1276865"/>
            <a:ext cx="4308900" cy="2842054"/>
          </a:xfrm>
          <a:prstGeom prst="rect">
            <a:avLst/>
          </a:prstGeom>
        </p:spPr>
      </p:pic>
      <p:sp>
        <p:nvSpPr>
          <p:cNvPr id="21" name="Rounded Rectangle 20"/>
          <p:cNvSpPr/>
          <p:nvPr/>
        </p:nvSpPr>
        <p:spPr>
          <a:xfrm>
            <a:off x="3431358" y="3423160"/>
            <a:ext cx="2097641" cy="131681"/>
          </a:xfrm>
          <a:prstGeom prst="roundRect">
            <a:avLst/>
          </a:prstGeom>
          <a:solidFill>
            <a:srgbClr val="7030A0">
              <a:alpha val="30000"/>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4" name="Rounded Rectangle 23"/>
          <p:cNvSpPr/>
          <p:nvPr/>
        </p:nvSpPr>
        <p:spPr>
          <a:xfrm>
            <a:off x="3635639" y="1551758"/>
            <a:ext cx="2611914" cy="726349"/>
          </a:xfrm>
          <a:prstGeom prst="roundRect">
            <a:avLst/>
          </a:prstGeom>
          <a:solidFill>
            <a:srgbClr val="00B0F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cxnSp>
        <p:nvCxnSpPr>
          <p:cNvPr id="25" name="Straight Arrow Connector 24"/>
          <p:cNvCxnSpPr/>
          <p:nvPr/>
        </p:nvCxnSpPr>
        <p:spPr>
          <a:xfrm flipH="1" flipV="1">
            <a:off x="3847998" y="2278106"/>
            <a:ext cx="714565" cy="1145054"/>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4059944" y="2109323"/>
            <a:ext cx="454174" cy="60556"/>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flipV="1">
            <a:off x="3847997" y="1914932"/>
            <a:ext cx="753926" cy="110001"/>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4432543" y="1832188"/>
            <a:ext cx="454174" cy="60556"/>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flipV="1">
            <a:off x="3805609" y="1661695"/>
            <a:ext cx="2246639" cy="86102"/>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161394" y="4305567"/>
            <a:ext cx="6818379" cy="338554"/>
          </a:xfrm>
          <a:prstGeom prst="rect">
            <a:avLst/>
          </a:prstGeom>
          <a:solidFill>
            <a:srgbClr val="FFC000"/>
          </a:solidFill>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wrap="square" rtlCol="0" anchor="ctr">
            <a:spAutoFit/>
          </a:bodyPr>
          <a:lstStyle>
            <a:defPPr>
              <a:defRPr lang="en-US"/>
            </a:defPPr>
            <a:lvl1pPr algn="ctr">
              <a:defRPr>
                <a:latin typeface="Verdana"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solidFill>
                  <a:schemeClr val="tx1"/>
                </a:solidFill>
              </a:rPr>
              <a:t>Requires Fine-grain Modeling of Def/Use at </a:t>
            </a:r>
            <a:r>
              <a:rPr lang="en-US" sz="1600" dirty="0" smtClean="0">
                <a:solidFill>
                  <a:schemeClr val="tx1"/>
                </a:solidFill>
              </a:rPr>
              <a:t>instruction-level</a:t>
            </a:r>
            <a:endParaRPr lang="en-US" sz="1600" dirty="0">
              <a:solidFill>
                <a:schemeClr val="tx1"/>
              </a:solidFill>
            </a:endParaRPr>
          </a:p>
        </p:txBody>
      </p:sp>
    </p:spTree>
    <p:extLst>
      <p:ext uri="{BB962C8B-B14F-4D97-AF65-F5344CB8AC3E}">
        <p14:creationId xmlns:p14="http://schemas.microsoft.com/office/powerpoint/2010/main" val="299759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B.3.	From CARRYING </a:t>
            </a:r>
            <a:r>
              <a:rPr lang="en-US" dirty="0" err="1" smtClean="0"/>
              <a:t>OUt</a:t>
            </a:r>
            <a:r>
              <a:rPr lang="en-US" dirty="0" smtClean="0"/>
              <a:t> decisions</a:t>
            </a:r>
            <a:br>
              <a:rPr lang="en-US" dirty="0" smtClean="0"/>
            </a:br>
            <a:r>
              <a:rPr lang="en-US" dirty="0"/>
              <a:t>	</a:t>
            </a:r>
            <a:r>
              <a:rPr lang="en-US" dirty="0" smtClean="0"/>
              <a:t>	to making them</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8038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18</a:t>
            </a:fld>
            <a:endParaRPr lang="en-US" dirty="0"/>
          </a:p>
        </p:txBody>
      </p:sp>
      <p:sp>
        <p:nvSpPr>
          <p:cNvPr id="3" name="Title 2"/>
          <p:cNvSpPr>
            <a:spLocks noGrp="1"/>
          </p:cNvSpPr>
          <p:nvPr>
            <p:ph type="title"/>
          </p:nvPr>
        </p:nvSpPr>
        <p:spPr/>
        <p:txBody>
          <a:bodyPr/>
          <a:lstStyle/>
          <a:p>
            <a:r>
              <a:rPr lang="en-US" dirty="0" smtClean="0"/>
              <a:t>Use </a:t>
            </a:r>
            <a:r>
              <a:rPr lang="en-US" dirty="0" err="1"/>
              <a:t>VPlan</a:t>
            </a:r>
            <a:r>
              <a:rPr lang="en-US" dirty="0"/>
              <a:t> </a:t>
            </a:r>
            <a:r>
              <a:rPr lang="en-US" dirty="0" smtClean="0"/>
              <a:t>to also Make Vectorization Decisions</a:t>
            </a:r>
            <a:endParaRPr lang="en-US" dirty="0"/>
          </a:p>
        </p:txBody>
      </p:sp>
      <p:sp>
        <p:nvSpPr>
          <p:cNvPr id="4" name="Content Placeholder 3"/>
          <p:cNvSpPr>
            <a:spLocks noGrp="1"/>
          </p:cNvSpPr>
          <p:nvPr>
            <p:ph sz="quarter" idx="13"/>
          </p:nvPr>
        </p:nvSpPr>
        <p:spPr/>
        <p:txBody>
          <a:bodyPr/>
          <a:lstStyle/>
          <a:p>
            <a:pPr marL="285750" indent="-285750">
              <a:buFont typeface="Arial" panose="020B0604020202020204" pitchFamily="34" charset="0"/>
              <a:buChar char="•"/>
            </a:pPr>
            <a:r>
              <a:rPr lang="en-US" dirty="0"/>
              <a:t>Instead of first making </a:t>
            </a:r>
            <a:r>
              <a:rPr lang="en-US" dirty="0" smtClean="0"/>
              <a:t>the </a:t>
            </a:r>
            <a:r>
              <a:rPr lang="en-US" dirty="0"/>
              <a:t>decisions, and then </a:t>
            </a:r>
            <a:r>
              <a:rPr lang="en-US" dirty="0" smtClean="0"/>
              <a:t>using </a:t>
            </a:r>
            <a:r>
              <a:rPr lang="en-US" dirty="0" err="1"/>
              <a:t>VPlan</a:t>
            </a:r>
            <a:r>
              <a:rPr lang="en-US" dirty="0"/>
              <a:t> to carry them </a:t>
            </a:r>
            <a:r>
              <a:rPr lang="en-US" dirty="0" smtClean="0"/>
              <a:t>out</a:t>
            </a:r>
            <a:endParaRPr lang="en-US" dirty="0"/>
          </a:p>
          <a:p>
            <a:pPr marL="285750" indent="-285750">
              <a:buFont typeface="Arial" panose="020B0604020202020204" pitchFamily="34" charset="0"/>
              <a:buChar char="•"/>
            </a:pPr>
            <a:r>
              <a:rPr lang="en-US" dirty="0"/>
              <a:t>Run cost-based analyses on </a:t>
            </a:r>
            <a:r>
              <a:rPr lang="en-US" dirty="0" err="1"/>
              <a:t>VPlan</a:t>
            </a:r>
            <a:endParaRPr lang="en-US" dirty="0"/>
          </a:p>
          <a:p>
            <a:pPr marL="511175" lvl="1" indent="-285750">
              <a:buFont typeface="Arial" panose="020B0604020202020204" pitchFamily="34" charset="0"/>
              <a:buChar char="•"/>
            </a:pPr>
            <a:r>
              <a:rPr lang="en-US" dirty="0"/>
              <a:t>Based on cost estimates computed by </a:t>
            </a:r>
            <a:r>
              <a:rPr lang="en-US" dirty="0" err="1"/>
              <a:t>VPlan</a:t>
            </a:r>
            <a:endParaRPr lang="en-US" dirty="0"/>
          </a:p>
          <a:p>
            <a:pPr marL="511175" lvl="1" indent="-285750">
              <a:buFont typeface="Arial" panose="020B0604020202020204" pitchFamily="34" charset="0"/>
              <a:buChar char="•"/>
            </a:pPr>
            <a:r>
              <a:rPr lang="en-US" dirty="0"/>
              <a:t>Based on </a:t>
            </a:r>
            <a:r>
              <a:rPr lang="en-US" dirty="0" err="1"/>
              <a:t>VPInstruction</a:t>
            </a:r>
            <a:r>
              <a:rPr lang="en-US" dirty="0"/>
              <a:t> model</a:t>
            </a:r>
          </a:p>
          <a:p>
            <a:pPr marL="285750" indent="-285750">
              <a:buFont typeface="Arial" panose="020B0604020202020204" pitchFamily="34" charset="0"/>
              <a:buChar char="•"/>
            </a:pPr>
            <a:r>
              <a:rPr lang="en-US" dirty="0"/>
              <a:t>Apply desired decisions by transforming </a:t>
            </a:r>
            <a:r>
              <a:rPr lang="en-US" dirty="0" err="1"/>
              <a:t>VPlan</a:t>
            </a:r>
            <a:r>
              <a:rPr lang="en-US" dirty="0"/>
              <a:t>, potentially versioning it</a:t>
            </a:r>
          </a:p>
          <a:p>
            <a:pPr marL="511175" lvl="1" indent="-285750">
              <a:buFont typeface="Arial" panose="020B0604020202020204" pitchFamily="34" charset="0"/>
              <a:buChar char="•"/>
            </a:pPr>
            <a:r>
              <a:rPr lang="en-US" dirty="0"/>
              <a:t>Based on “what-if” versioning support</a:t>
            </a:r>
          </a:p>
          <a:p>
            <a:endParaRPr lang="en-US" dirty="0"/>
          </a:p>
        </p:txBody>
      </p:sp>
      <p:sp>
        <p:nvSpPr>
          <p:cNvPr id="5" name="Footer Placeholder 4"/>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3316946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19</a:t>
            </a:fld>
            <a:endParaRPr lang="en-US" dirty="0"/>
          </a:p>
        </p:txBody>
      </p:sp>
      <p:sp>
        <p:nvSpPr>
          <p:cNvPr id="3" name="Title 2"/>
          <p:cNvSpPr>
            <a:spLocks noGrp="1"/>
          </p:cNvSpPr>
          <p:nvPr>
            <p:ph type="title"/>
          </p:nvPr>
        </p:nvSpPr>
        <p:spPr/>
        <p:txBody>
          <a:bodyPr/>
          <a:lstStyle/>
          <a:p>
            <a:r>
              <a:rPr lang="en-US" dirty="0" smtClean="0"/>
              <a:t>Expand </a:t>
            </a:r>
            <a:r>
              <a:rPr lang="en-US" dirty="0" err="1"/>
              <a:t>VPlan’s</a:t>
            </a:r>
            <a:r>
              <a:rPr lang="en-US" dirty="0"/>
              <a:t> Scope Beyond Vector Loop Body</a:t>
            </a:r>
          </a:p>
        </p:txBody>
      </p:sp>
      <p:sp>
        <p:nvSpPr>
          <p:cNvPr id="4" name="Footer Placeholder 3"/>
          <p:cNvSpPr>
            <a:spLocks noGrp="1"/>
          </p:cNvSpPr>
          <p:nvPr>
            <p:ph type="ftr" sz="quarter" idx="3"/>
          </p:nvPr>
        </p:nvSpPr>
        <p:spPr/>
        <p:txBody>
          <a:bodyPr/>
          <a:lstStyle/>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1339" y="783882"/>
            <a:ext cx="1797993" cy="3433891"/>
          </a:xfrm>
          <a:prstGeom prst="rect">
            <a:avLst/>
          </a:prstGeom>
        </p:spPr>
      </p:pic>
      <p:cxnSp>
        <p:nvCxnSpPr>
          <p:cNvPr id="6" name="Straight Connector 5"/>
          <p:cNvCxnSpPr/>
          <p:nvPr/>
        </p:nvCxnSpPr>
        <p:spPr>
          <a:xfrm flipV="1">
            <a:off x="4087182" y="732331"/>
            <a:ext cx="1972571" cy="1425639"/>
          </a:xfrm>
          <a:prstGeom prst="line">
            <a:avLst/>
          </a:prstGeom>
          <a:ln w="19050">
            <a:solidFill>
              <a:srgbClr val="7030A0"/>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4087182" y="2397577"/>
            <a:ext cx="1972571" cy="2340916"/>
          </a:xfrm>
          <a:prstGeom prst="line">
            <a:avLst/>
          </a:prstGeom>
          <a:ln w="19050">
            <a:solidFill>
              <a:srgbClr val="7030A0"/>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Striped Right Arrow 7"/>
          <p:cNvSpPr/>
          <p:nvPr/>
        </p:nvSpPr>
        <p:spPr>
          <a:xfrm>
            <a:off x="2158853" y="2002354"/>
            <a:ext cx="556197" cy="594300"/>
          </a:xfrm>
          <a:prstGeom prst="stripedRightArrow">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484080" y="2150474"/>
            <a:ext cx="616985" cy="238230"/>
          </a:xfrm>
          <a:prstGeom prst="rect">
            <a:avLst/>
          </a:prstGeom>
          <a:noFill/>
          <a:ln w="4445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8468" y="1044560"/>
            <a:ext cx="1870085" cy="3279843"/>
          </a:xfrm>
          <a:prstGeom prst="rect">
            <a:avLst/>
          </a:prstGeom>
        </p:spPr>
      </p:pic>
      <p:sp>
        <p:nvSpPr>
          <p:cNvPr id="14" name="Rectangle 13"/>
          <p:cNvSpPr/>
          <p:nvPr/>
        </p:nvSpPr>
        <p:spPr>
          <a:xfrm>
            <a:off x="7071801" y="1090190"/>
            <a:ext cx="530618" cy="346074"/>
          </a:xfrm>
          <a:prstGeom prst="rect">
            <a:avLst/>
          </a:prstGeom>
          <a:noFill/>
          <a:ln w="3810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Rectangle 14"/>
          <p:cNvSpPr/>
          <p:nvPr/>
        </p:nvSpPr>
        <p:spPr>
          <a:xfrm>
            <a:off x="7071801" y="3941747"/>
            <a:ext cx="530618" cy="346074"/>
          </a:xfrm>
          <a:prstGeom prst="rect">
            <a:avLst/>
          </a:prstGeom>
          <a:noFill/>
          <a:ln w="3810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6" name="Rectangle 15"/>
          <p:cNvSpPr/>
          <p:nvPr/>
        </p:nvSpPr>
        <p:spPr>
          <a:xfrm>
            <a:off x="6316561" y="1815787"/>
            <a:ext cx="755239" cy="346074"/>
          </a:xfrm>
          <a:prstGeom prst="rect">
            <a:avLst/>
          </a:prstGeom>
          <a:noFill/>
          <a:ln w="3810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7" name="Rectangle 16"/>
          <p:cNvSpPr/>
          <p:nvPr/>
        </p:nvSpPr>
        <p:spPr>
          <a:xfrm>
            <a:off x="6210658" y="3230269"/>
            <a:ext cx="861142" cy="346074"/>
          </a:xfrm>
          <a:prstGeom prst="rect">
            <a:avLst/>
          </a:prstGeom>
          <a:noFill/>
          <a:ln w="3810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8" name="Rectangle 17"/>
          <p:cNvSpPr/>
          <p:nvPr/>
        </p:nvSpPr>
        <p:spPr>
          <a:xfrm>
            <a:off x="6788642" y="2519139"/>
            <a:ext cx="1112716" cy="346074"/>
          </a:xfrm>
          <a:prstGeom prst="rect">
            <a:avLst/>
          </a:prstGeom>
          <a:noFill/>
          <a:ln w="3810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cxnSp>
        <p:nvCxnSpPr>
          <p:cNvPr id="19" name="Straight Arrow Connector 18"/>
          <p:cNvCxnSpPr/>
          <p:nvPr/>
        </p:nvCxnSpPr>
        <p:spPr>
          <a:xfrm flipH="1">
            <a:off x="6840602" y="1436264"/>
            <a:ext cx="330996" cy="362047"/>
          </a:xfrm>
          <a:prstGeom prst="straightConnector1">
            <a:avLst/>
          </a:prstGeom>
          <a:ln>
            <a:solidFill>
              <a:srgbClr val="0070C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6802504" y="2860391"/>
            <a:ext cx="369094" cy="360085"/>
          </a:xfrm>
          <a:prstGeom prst="straightConnector1">
            <a:avLst/>
          </a:prstGeom>
          <a:ln>
            <a:solidFill>
              <a:srgbClr val="0070C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6850126" y="2157970"/>
            <a:ext cx="330996" cy="347338"/>
          </a:xfrm>
          <a:prstGeom prst="straightConnector1">
            <a:avLst/>
          </a:prstGeom>
          <a:ln>
            <a:solidFill>
              <a:srgbClr val="0070C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4" idx="2"/>
          </p:cNvCxnSpPr>
          <p:nvPr/>
        </p:nvCxnSpPr>
        <p:spPr>
          <a:xfrm>
            <a:off x="7337110" y="1436264"/>
            <a:ext cx="0" cy="1071550"/>
          </a:xfrm>
          <a:prstGeom prst="straightConnector1">
            <a:avLst/>
          </a:prstGeom>
          <a:ln>
            <a:solidFill>
              <a:srgbClr val="0070C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7337110" y="2855911"/>
            <a:ext cx="0" cy="1071550"/>
          </a:xfrm>
          <a:prstGeom prst="straightConnector1">
            <a:avLst/>
          </a:prstGeom>
          <a:ln>
            <a:solidFill>
              <a:srgbClr val="0070C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6840602" y="3590564"/>
            <a:ext cx="330997" cy="339278"/>
          </a:xfrm>
          <a:prstGeom prst="straightConnector1">
            <a:avLst/>
          </a:prstGeom>
          <a:ln>
            <a:solidFill>
              <a:srgbClr val="0070C0"/>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059754" y="749554"/>
            <a:ext cx="2527533" cy="3970318"/>
          </a:xfrm>
          <a:prstGeom prst="rect">
            <a:avLst/>
          </a:prstGeom>
          <a:noFill/>
          <a:ln w="50800">
            <a:solidFill>
              <a:srgbClr val="7030A0"/>
            </a:solidFill>
          </a:ln>
        </p:spPr>
        <p:style>
          <a:lnRef idx="2">
            <a:schemeClr val="accent6"/>
          </a:lnRef>
          <a:fillRef idx="1">
            <a:schemeClr val="lt1"/>
          </a:fillRef>
          <a:effectRef idx="0">
            <a:schemeClr val="accent6"/>
          </a:effectRef>
          <a:fontRef idx="minor">
            <a:schemeClr val="dk1"/>
          </a:fontRef>
        </p:style>
        <p:txBody>
          <a:bodyPr vert="horz" wrap="square" lIns="0" tIns="0" rIns="0" bIns="0" rtlCol="0">
            <a:spAutoFit/>
          </a:bodyPr>
          <a:lstStyle/>
          <a:p>
            <a:pPr algn="ctr"/>
            <a:r>
              <a:rPr lang="en-US" dirty="0" err="1">
                <a:solidFill>
                  <a:srgbClr val="002060"/>
                </a:solidFill>
              </a:rPr>
              <a:t>VPlans</a:t>
            </a:r>
            <a:endParaRPr lang="en-US" dirty="0">
              <a:solidFill>
                <a:srgbClr val="002060"/>
              </a:solidFill>
            </a:endParaRPr>
          </a:p>
          <a:p>
            <a:pPr algn="ctr"/>
            <a:endParaRPr lang="en-US" sz="2000" dirty="0">
              <a:solidFill>
                <a:srgbClr val="002060"/>
              </a:solidFill>
            </a:endParaRPr>
          </a:p>
          <a:p>
            <a:pPr algn="ctr"/>
            <a:endParaRPr lang="en-US" sz="2000" dirty="0">
              <a:solidFill>
                <a:srgbClr val="002060"/>
              </a:solidFill>
            </a:endParaRPr>
          </a:p>
          <a:p>
            <a:pPr algn="ctr"/>
            <a:endParaRPr lang="en-US" sz="2000" dirty="0">
              <a:solidFill>
                <a:srgbClr val="002060"/>
              </a:solidFill>
            </a:endParaRPr>
          </a:p>
          <a:p>
            <a:pPr algn="ctr"/>
            <a:endParaRPr lang="en-US" sz="2000" dirty="0">
              <a:solidFill>
                <a:srgbClr val="002060"/>
              </a:solidFill>
            </a:endParaRPr>
          </a:p>
          <a:p>
            <a:pPr algn="ctr"/>
            <a:endParaRPr lang="en-US" sz="2000" dirty="0">
              <a:solidFill>
                <a:srgbClr val="002060"/>
              </a:solidFill>
            </a:endParaRPr>
          </a:p>
          <a:p>
            <a:pPr algn="ctr"/>
            <a:endParaRPr lang="en-US" sz="2000" dirty="0">
              <a:solidFill>
                <a:srgbClr val="002060"/>
              </a:solidFill>
            </a:endParaRPr>
          </a:p>
          <a:p>
            <a:pPr algn="ctr"/>
            <a:endParaRPr lang="en-US" sz="2000" dirty="0">
              <a:solidFill>
                <a:srgbClr val="002060"/>
              </a:solidFill>
            </a:endParaRPr>
          </a:p>
          <a:p>
            <a:pPr algn="ctr"/>
            <a:r>
              <a:rPr lang="en-US" sz="2000" dirty="0">
                <a:solidFill>
                  <a:srgbClr val="003C71"/>
                </a:solidFill>
              </a:rPr>
              <a:t/>
            </a:r>
            <a:br>
              <a:rPr lang="en-US" sz="2000" dirty="0">
                <a:solidFill>
                  <a:srgbClr val="003C71"/>
                </a:solidFill>
              </a:rPr>
            </a:br>
            <a:endParaRPr lang="en-US" sz="2000" dirty="0">
              <a:solidFill>
                <a:srgbClr val="003C71"/>
              </a:solidFill>
            </a:endParaRPr>
          </a:p>
          <a:p>
            <a:pPr algn="ctr"/>
            <a:endParaRPr lang="en-US" sz="2000" dirty="0">
              <a:solidFill>
                <a:srgbClr val="003C71"/>
              </a:solidFill>
            </a:endParaRPr>
          </a:p>
          <a:p>
            <a:pPr algn="ctr"/>
            <a:endParaRPr lang="en-US" sz="2000" dirty="0">
              <a:solidFill>
                <a:srgbClr val="003C71"/>
              </a:solidFill>
            </a:endParaRPr>
          </a:p>
          <a:p>
            <a:pPr algn="ctr"/>
            <a:endParaRPr lang="en-US" sz="2000" dirty="0">
              <a:solidFill>
                <a:srgbClr val="003C71"/>
              </a:solidFill>
            </a:endParaRPr>
          </a:p>
        </p:txBody>
      </p:sp>
      <p:sp>
        <p:nvSpPr>
          <p:cNvPr id="12" name="TextBox 11"/>
          <p:cNvSpPr txBox="1"/>
          <p:nvPr/>
        </p:nvSpPr>
        <p:spPr>
          <a:xfrm>
            <a:off x="6909156" y="4418744"/>
            <a:ext cx="828728" cy="184666"/>
          </a:xfrm>
          <a:prstGeom prst="rect">
            <a:avLst/>
          </a:prstGeom>
          <a:solidFill>
            <a:srgbClr val="0070C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rtlCol="0">
            <a:spAutoFit/>
          </a:bodyPr>
          <a:lstStyle/>
          <a:p>
            <a:pPr algn="ctr"/>
            <a:r>
              <a:rPr lang="en-US" sz="1200" b="1" dirty="0">
                <a:solidFill>
                  <a:schemeClr val="bg1"/>
                </a:solidFill>
              </a:rPr>
              <a:t>Execute</a:t>
            </a:r>
          </a:p>
        </p:txBody>
      </p:sp>
      <p:sp>
        <p:nvSpPr>
          <p:cNvPr id="27" name="TextBox 26"/>
          <p:cNvSpPr txBox="1"/>
          <p:nvPr/>
        </p:nvSpPr>
        <p:spPr>
          <a:xfrm>
            <a:off x="1604563" y="2564354"/>
            <a:ext cx="1571264" cy="646331"/>
          </a:xfrm>
          <a:prstGeom prst="rect">
            <a:avLst/>
          </a:prstGeom>
          <a:noFill/>
        </p:spPr>
        <p:txBody>
          <a:bodyPr wrap="none" rtlCol="0">
            <a:spAutoFit/>
          </a:bodyPr>
          <a:lstStyle/>
          <a:p>
            <a:pPr algn="ctr"/>
            <a:r>
              <a:rPr lang="en-US" dirty="0" smtClean="0">
                <a:solidFill>
                  <a:srgbClr val="002060"/>
                </a:solidFill>
                <a:latin typeface="+mj-lt"/>
                <a:cs typeface="Times New Roman" panose="02020603050405020304" pitchFamily="18" charset="0"/>
              </a:rPr>
              <a:t>Loop</a:t>
            </a:r>
          </a:p>
          <a:p>
            <a:pPr algn="ctr"/>
            <a:r>
              <a:rPr lang="en-US" dirty="0" smtClean="0">
                <a:solidFill>
                  <a:srgbClr val="002060"/>
                </a:solidFill>
                <a:latin typeface="+mj-lt"/>
                <a:cs typeface="Times New Roman" panose="02020603050405020304" pitchFamily="18" charset="0"/>
              </a:rPr>
              <a:t>Vectorization</a:t>
            </a:r>
            <a:endParaRPr lang="en-US" dirty="0">
              <a:solidFill>
                <a:srgbClr val="002060"/>
              </a:solidFill>
              <a:latin typeface="+mj-lt"/>
              <a:cs typeface="Times New Roman" panose="02020603050405020304" pitchFamily="18" charset="0"/>
            </a:endParaRPr>
          </a:p>
        </p:txBody>
      </p:sp>
      <p:sp>
        <p:nvSpPr>
          <p:cNvPr id="28" name="Left Brace 27"/>
          <p:cNvSpPr/>
          <p:nvPr/>
        </p:nvSpPr>
        <p:spPr>
          <a:xfrm>
            <a:off x="3086167" y="792261"/>
            <a:ext cx="289573" cy="3425512"/>
          </a:xfrm>
          <a:prstGeom prst="leftBrace">
            <a:avLst>
              <a:gd name="adj1" fmla="val 42471"/>
              <a:gd name="adj2" fmla="val 43660"/>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9" name="Picture 28"/>
          <p:cNvPicPr>
            <a:picLocks noChangeAspect="1"/>
          </p:cNvPicPr>
          <p:nvPr/>
        </p:nvPicPr>
        <p:blipFill rotWithShape="1">
          <a:blip r:embed="rId3">
            <a:extLst>
              <a:ext uri="{28A0092B-C50C-407E-A947-70E740481C1C}">
                <a14:useLocalDpi xmlns:a14="http://schemas.microsoft.com/office/drawing/2010/main" val="0"/>
              </a:ext>
            </a:extLst>
          </a:blip>
          <a:srcRect l="40242" t="75252" r="5478" b="13828"/>
          <a:stretch/>
        </p:blipFill>
        <p:spPr>
          <a:xfrm>
            <a:off x="644172" y="1969206"/>
            <a:ext cx="975947" cy="490538"/>
          </a:xfrm>
          <a:prstGeom prst="rect">
            <a:avLst/>
          </a:prstGeom>
        </p:spPr>
      </p:pic>
      <p:sp>
        <p:nvSpPr>
          <p:cNvPr id="32" name="Rectangle 31"/>
          <p:cNvSpPr/>
          <p:nvPr/>
        </p:nvSpPr>
        <p:spPr>
          <a:xfrm>
            <a:off x="4101065" y="3516328"/>
            <a:ext cx="754516" cy="234481"/>
          </a:xfrm>
          <a:prstGeom prst="rect">
            <a:avLst/>
          </a:prstGeom>
          <a:noFill/>
          <a:ln w="44450">
            <a:solidFill>
              <a:srgbClr val="FFCD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3" name="TextBox 32"/>
          <p:cNvSpPr txBox="1"/>
          <p:nvPr/>
        </p:nvSpPr>
        <p:spPr>
          <a:xfrm>
            <a:off x="2009208" y="4305567"/>
            <a:ext cx="5122750" cy="338554"/>
          </a:xfrm>
          <a:prstGeom prst="rect">
            <a:avLst/>
          </a:prstGeom>
          <a:solidFill>
            <a:srgbClr val="FFC000"/>
          </a:solidFill>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wrap="square" rtlCol="0" anchor="ctr">
            <a:spAutoFit/>
          </a:bodyPr>
          <a:lstStyle>
            <a:defPPr>
              <a:defRPr lang="en-US"/>
            </a:defPPr>
            <a:lvl1pPr algn="ctr">
              <a:defRPr>
                <a:latin typeface="Verdana"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a:solidFill>
                  <a:schemeClr val="tx1"/>
                </a:solidFill>
              </a:rPr>
              <a:t>Another dimension to expand </a:t>
            </a:r>
            <a:r>
              <a:rPr lang="en-US" sz="1600" dirty="0" err="1">
                <a:solidFill>
                  <a:schemeClr val="tx1"/>
                </a:solidFill>
              </a:rPr>
              <a:t>VPlan’s</a:t>
            </a:r>
            <a:r>
              <a:rPr lang="en-US" sz="1600" dirty="0">
                <a:solidFill>
                  <a:schemeClr val="tx1"/>
                </a:solidFill>
              </a:rPr>
              <a:t> coverage</a:t>
            </a:r>
          </a:p>
        </p:txBody>
      </p:sp>
    </p:spTree>
    <p:extLst>
      <p:ext uri="{BB962C8B-B14F-4D97-AF65-F5344CB8AC3E}">
        <p14:creationId xmlns:p14="http://schemas.microsoft.com/office/powerpoint/2010/main" val="1164980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17" grpId="0" animBg="1"/>
      <p:bldP spid="18" grpId="0" animBg="1"/>
      <p:bldP spid="25" grpId="0" animBg="1"/>
      <p:bldP spid="12" grpId="0" animBg="1"/>
      <p:bldP spid="32"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Legal Disclaimer &amp; Optimization Notice</a:t>
            </a:r>
          </a:p>
        </p:txBody>
      </p:sp>
      <p:sp>
        <p:nvSpPr>
          <p:cNvPr id="24579" name="Content Placeholder 3"/>
          <p:cNvSpPr>
            <a:spLocks noGrp="1"/>
          </p:cNvSpPr>
          <p:nvPr>
            <p:ph sz="quarter" idx="13"/>
          </p:nvPr>
        </p:nvSpPr>
        <p:spPr>
          <a:xfrm>
            <a:off x="455613" y="1203325"/>
            <a:ext cx="8228012" cy="2068381"/>
          </a:xfrm>
        </p:spPr>
        <p:txBody>
          <a:bodyPr>
            <a:normAutofit fontScale="92500" lnSpcReduction="20000"/>
          </a:bodyPr>
          <a:lstStyle/>
          <a:p>
            <a:r>
              <a:rPr lang="en-US" altLang="en-US" sz="1200" dirty="0" smtClean="0"/>
              <a:t>INFORMATION IN THIS DOCUMENT IS PROVIDED “AS IS”. NO LICENSE, EXPRESS OR IMPLIED, BY ESTOPPEL OR OTHERWISE, TO ANY INTELLECTUAL PROPERTY RIGHTS IS GRANTED BY THIS DOCUMENT. INTEL ASSUMES NO LIABILITY WHATSOEVER AND INTEL DISCLAIMS ANY EXPRESS OR IMPLIED WARRANTY, RELATING TO THIS INFORMATION INCLUDING LIABILITY OR WARRANTIES RELATING TO FITNESS FOR A PARTICULAR PURPOSE, MERCHANTABILITY, OR INFRINGEMENT OF ANY PATENT, COPYRIGHT OR OTHER INTELLECTUAL PROPERTY RIGHT.</a:t>
            </a:r>
          </a:p>
          <a:p>
            <a:r>
              <a:rPr lang="en-US" altLang="en-US" sz="1200" dirty="0" smtClean="0"/>
              <a:t>Software and workloads used in performance tests may have been optimized for performance only on Intel microprocessors.  Performance tests, such as SYSmark and MobileMark,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a:t>
            </a:r>
          </a:p>
          <a:p>
            <a:r>
              <a:rPr lang="en-US" altLang="en-US" sz="1200" dirty="0" smtClean="0"/>
              <a:t>Copyright © 2017, Intel Corporation. All rights reserved. Intel, Pentium, Xeon, Xeon Phi, Core, VTune, Cilk, and the Intel logo are trademarks of Intel Corporation in the U.S. and other countries.</a:t>
            </a:r>
          </a:p>
        </p:txBody>
      </p:sp>
      <p:graphicFrame>
        <p:nvGraphicFramePr>
          <p:cNvPr id="8" name="Table 7"/>
          <p:cNvGraphicFramePr>
            <a:graphicFrameLocks noGrp="1"/>
          </p:cNvGraphicFramePr>
          <p:nvPr>
            <p:extLst>
              <p:ext uri="{D42A27DB-BD31-4B8C-83A1-F6EECF244321}">
                <p14:modId xmlns:p14="http://schemas.microsoft.com/office/powerpoint/2010/main" val="3106595930"/>
              </p:ext>
            </p:extLst>
          </p:nvPr>
        </p:nvGraphicFramePr>
        <p:xfrm>
          <a:off x="457201" y="3271704"/>
          <a:ext cx="8251825" cy="1371600"/>
        </p:xfrm>
        <a:graphic>
          <a:graphicData uri="http://schemas.openxmlformats.org/drawingml/2006/table">
            <a:tbl>
              <a:tblPr/>
              <a:tblGrid>
                <a:gridCol w="8251825"/>
              </a:tblGrid>
              <a:tr h="2057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FFFFFF"/>
                          </a:solidFill>
                          <a:effectLst/>
                          <a:latin typeface="+mn-lt"/>
                          <a:ea typeface="MS PGothic" pitchFamily="34" charset="-128"/>
                        </a:rPr>
                        <a:t>Optimization Notice</a:t>
                      </a:r>
                    </a:p>
                  </a:txBody>
                  <a:tcPr marL="91425" marR="91425"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116586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n-lt"/>
                          <a:ea typeface="MS PGothic" pitchFamily="34" charset="-128"/>
                        </a:rPr>
                        <a:t>Intel</a:t>
                      </a:r>
                      <a:r>
                        <a:rPr kumimoji="0" lang="en-US" altLang="en-US" sz="1000" b="0" i="0" u="none" strike="noStrike" cap="none" normalizeH="0" baseline="0" dirty="0" smtClean="0">
                          <a:ln>
                            <a:noFill/>
                          </a:ln>
                          <a:solidFill>
                            <a:srgbClr val="000000"/>
                          </a:solidFill>
                          <a:effectLst/>
                          <a:latin typeface="+mn-lt"/>
                          <a:ea typeface="MS PGothic" pitchFamily="34" charset="-128"/>
                        </a:rPr>
                        <a:t>’</a:t>
                      </a:r>
                      <a:r>
                        <a:rPr kumimoji="0" lang="en-US" sz="1000" b="0" i="0" u="none" strike="noStrike" cap="none" normalizeH="0" baseline="0" dirty="0" smtClean="0">
                          <a:ln>
                            <a:noFill/>
                          </a:ln>
                          <a:solidFill>
                            <a:srgbClr val="000000"/>
                          </a:solidFill>
                          <a:effectLst/>
                          <a:latin typeface="+mn-lt"/>
                          <a:ea typeface="MS PGothic" pitchFamily="34" charset="-128"/>
                        </a:rPr>
                        <a:t>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n-lt"/>
                          <a:ea typeface="MS PGothic" pitchFamily="34" charset="-128"/>
                        </a:rPr>
                        <a:t>Notice revision #20110804</a:t>
                      </a:r>
                    </a:p>
                  </a:txBody>
                  <a:tcPr marL="91425" marR="91425"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r>
            </a:tbl>
          </a:graphicData>
        </a:graphic>
      </p:graphicFrame>
      <p:sp>
        <p:nvSpPr>
          <p:cNvPr id="18" name="Slide Number Placeholder 5"/>
          <p:cNvSpPr txBox="1">
            <a:spLocks/>
          </p:cNvSpPr>
          <p:nvPr/>
        </p:nvSpPr>
        <p:spPr>
          <a:xfrm>
            <a:off x="6873939" y="4825200"/>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Intel Clear Light" panose="020B0404020203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E2556C5-CE8C-6547-B838-EA80C61A4AF7}" type="slidenum">
              <a:rPr lang="en-US" smtClean="0"/>
              <a:pPr/>
              <a:t>2</a:t>
            </a:fld>
            <a:endParaRPr lang="en-US" dirty="0"/>
          </a:p>
        </p:txBody>
      </p:sp>
      <p:sp>
        <p:nvSpPr>
          <p:cNvPr id="4" name="Rectangle 3"/>
          <p:cNvSpPr/>
          <p:nvPr/>
        </p:nvSpPr>
        <p:spPr>
          <a:xfrm>
            <a:off x="442992" y="4779958"/>
            <a:ext cx="1031002" cy="14474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71270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20</a:t>
            </a:fld>
            <a:endParaRPr lang="en-US" dirty="0"/>
          </a:p>
        </p:txBody>
      </p:sp>
      <p:sp>
        <p:nvSpPr>
          <p:cNvPr id="3" name="Title 2"/>
          <p:cNvSpPr>
            <a:spLocks noGrp="1"/>
          </p:cNvSpPr>
          <p:nvPr>
            <p:ph type="title"/>
          </p:nvPr>
        </p:nvSpPr>
        <p:spPr/>
        <p:txBody>
          <a:bodyPr/>
          <a:lstStyle/>
          <a:p>
            <a:r>
              <a:rPr lang="en-US" dirty="0" smtClean="0"/>
              <a:t>Taking Decision (1/4): Interleave Groups</a:t>
            </a:r>
            <a:r>
              <a:rPr lang="en-US" dirty="0"/>
              <a:t> </a:t>
            </a:r>
            <a:r>
              <a:rPr lang="en-US" dirty="0">
                <a:solidFill>
                  <a:srgbClr val="FF0000"/>
                </a:solidFill>
              </a:rPr>
              <a:t>– </a:t>
            </a:r>
            <a:r>
              <a:rPr lang="en-US" dirty="0" smtClean="0">
                <a:solidFill>
                  <a:srgbClr val="FF0000"/>
                </a:solidFill>
              </a:rPr>
              <a:t>revisit</a:t>
            </a:r>
            <a:endParaRPr lang="en-US" dirty="0">
              <a:solidFill>
                <a:srgbClr val="FF0000"/>
              </a:solidFill>
            </a:endParaRPr>
          </a:p>
        </p:txBody>
      </p:sp>
      <p:sp>
        <p:nvSpPr>
          <p:cNvPr id="5" name="Footer Placeholder 4"/>
          <p:cNvSpPr>
            <a:spLocks noGrp="1"/>
          </p:cNvSpPr>
          <p:nvPr>
            <p:ph type="ftr" sz="quarter" idx="3"/>
          </p:nvPr>
        </p:nvSpPr>
        <p:spPr/>
        <p:txBody>
          <a:bodyPr/>
          <a:lstStyle/>
          <a:p>
            <a:endParaRPr lang="en-US" dirty="0"/>
          </a:p>
        </p:txBody>
      </p:sp>
      <p:sp>
        <p:nvSpPr>
          <p:cNvPr id="8" name="TextBox 7"/>
          <p:cNvSpPr txBox="1"/>
          <p:nvPr/>
        </p:nvSpPr>
        <p:spPr>
          <a:xfrm>
            <a:off x="1174614" y="1645556"/>
            <a:ext cx="65" cy="169277"/>
          </a:xfrm>
          <a:prstGeom prst="rect">
            <a:avLst/>
          </a:prstGeom>
          <a:noFill/>
        </p:spPr>
        <p:txBody>
          <a:bodyPr vert="horz" wrap="none" lIns="0" tIns="0" rIns="0" bIns="0" rtlCol="0">
            <a:spAutoFit/>
          </a:bodyPr>
          <a:lstStyle/>
          <a:p>
            <a:endParaRPr lang="en-US" sz="1100" dirty="0" err="1">
              <a:solidFill>
                <a:srgbClr val="003C71"/>
              </a:solidFill>
              <a:latin typeface="Consolas" panose="020B0609020204030204" pitchFamily="49" charset="0"/>
              <a:cs typeface="Consolas" panose="020B0609020204030204" pitchFamily="49" charset="0"/>
            </a:endParaRPr>
          </a:p>
        </p:txBody>
      </p:sp>
      <p:sp>
        <p:nvSpPr>
          <p:cNvPr id="9" name="TextBox 8"/>
          <p:cNvSpPr txBox="1"/>
          <p:nvPr/>
        </p:nvSpPr>
        <p:spPr>
          <a:xfrm>
            <a:off x="136210" y="838974"/>
            <a:ext cx="2616101" cy="677108"/>
          </a:xfrm>
          <a:prstGeom prst="rect">
            <a:avLst/>
          </a:prstGeom>
          <a:noFill/>
          <a:ln>
            <a:noFill/>
          </a:ln>
        </p:spPr>
        <p:txBody>
          <a:bodyPr vert="horz" wrap="none" lIns="0" tIns="0" rIns="0" bIns="0" rtlCol="0">
            <a:spAutoFit/>
          </a:bodyPr>
          <a:lstStyle/>
          <a:p>
            <a:r>
              <a:rPr lang="en-US" sz="1100" dirty="0">
                <a:solidFill>
                  <a:srgbClr val="003C71"/>
                </a:solidFill>
                <a:latin typeface="Consolas" panose="020B0609020204030204" pitchFamily="49" charset="0"/>
                <a:cs typeface="Consolas" panose="020B0609020204030204" pitchFamily="49" charset="0"/>
              </a:rPr>
              <a:t> void foo(</a:t>
            </a:r>
            <a:r>
              <a:rPr lang="en-US" sz="1100" dirty="0" err="1">
                <a:solidFill>
                  <a:srgbClr val="003C71"/>
                </a:solidFill>
                <a:latin typeface="Consolas" panose="020B0609020204030204" pitchFamily="49" charset="0"/>
                <a:cs typeface="Consolas" panose="020B0609020204030204" pitchFamily="49" charset="0"/>
              </a:rPr>
              <a:t>int</a:t>
            </a:r>
            <a:r>
              <a:rPr lang="en-US" sz="1100" dirty="0">
                <a:solidFill>
                  <a:srgbClr val="003C71"/>
                </a:solidFill>
                <a:latin typeface="Consolas" panose="020B0609020204030204" pitchFamily="49" charset="0"/>
                <a:cs typeface="Consolas" panose="020B0609020204030204" pitchFamily="49" charset="0"/>
              </a:rPr>
              <a:t> *a, </a:t>
            </a:r>
            <a:r>
              <a:rPr lang="en-US" sz="1100" dirty="0" err="1">
                <a:solidFill>
                  <a:srgbClr val="003C71"/>
                </a:solidFill>
                <a:latin typeface="Consolas" panose="020B0609020204030204" pitchFamily="49" charset="0"/>
                <a:cs typeface="Consolas" panose="020B0609020204030204" pitchFamily="49" charset="0"/>
              </a:rPr>
              <a:t>int</a:t>
            </a:r>
            <a:r>
              <a:rPr lang="en-US" sz="1100" dirty="0">
                <a:solidFill>
                  <a:srgbClr val="003C71"/>
                </a:solidFill>
                <a:latin typeface="Consolas" panose="020B0609020204030204" pitchFamily="49" charset="0"/>
                <a:cs typeface="Consolas" panose="020B0609020204030204" pitchFamily="49" charset="0"/>
              </a:rPr>
              <a:t> n, </a:t>
            </a:r>
            <a:r>
              <a:rPr lang="en-US" sz="1100" dirty="0" err="1">
                <a:solidFill>
                  <a:srgbClr val="003C71"/>
                </a:solidFill>
                <a:latin typeface="Consolas" panose="020B0609020204030204" pitchFamily="49" charset="0"/>
                <a:cs typeface="Consolas" panose="020B0609020204030204" pitchFamily="49" charset="0"/>
              </a:rPr>
              <a:t>int</a:t>
            </a:r>
            <a:r>
              <a:rPr lang="en-US" sz="1100" dirty="0">
                <a:solidFill>
                  <a:srgbClr val="003C71"/>
                </a:solidFill>
                <a:latin typeface="Consolas" panose="020B0609020204030204" pitchFamily="49" charset="0"/>
                <a:cs typeface="Consolas" panose="020B0609020204030204" pitchFamily="49" charset="0"/>
              </a:rPr>
              <a:t> *c) {</a:t>
            </a:r>
          </a:p>
          <a:p>
            <a:r>
              <a:rPr lang="en-US" sz="1100" dirty="0">
                <a:solidFill>
                  <a:srgbClr val="003C71"/>
                </a:solidFill>
                <a:latin typeface="Consolas" panose="020B0609020204030204" pitchFamily="49" charset="0"/>
                <a:cs typeface="Consolas" panose="020B0609020204030204" pitchFamily="49" charset="0"/>
              </a:rPr>
              <a:t>   for (</a:t>
            </a:r>
            <a:r>
              <a:rPr lang="en-US" sz="1100" dirty="0" err="1">
                <a:solidFill>
                  <a:srgbClr val="003C71"/>
                </a:solidFill>
                <a:latin typeface="Consolas" panose="020B0609020204030204" pitchFamily="49" charset="0"/>
                <a:cs typeface="Consolas" panose="020B0609020204030204" pitchFamily="49" charset="0"/>
              </a:rPr>
              <a:t>int</a:t>
            </a:r>
            <a:r>
              <a:rPr lang="en-US" sz="1100" dirty="0">
                <a:solidFill>
                  <a:srgbClr val="003C71"/>
                </a:solidFill>
                <a:latin typeface="Consolas" panose="020B0609020204030204" pitchFamily="49" charset="0"/>
                <a:cs typeface="Consolas" panose="020B0609020204030204" pitchFamily="49" charset="0"/>
              </a:rPr>
              <a:t> </a:t>
            </a:r>
            <a:r>
              <a:rPr lang="en-US" sz="1100" dirty="0" err="1">
                <a:solidFill>
                  <a:srgbClr val="003C71"/>
                </a:solidFill>
                <a:latin typeface="Consolas" panose="020B0609020204030204" pitchFamily="49" charset="0"/>
                <a:cs typeface="Consolas" panose="020B0609020204030204" pitchFamily="49" charset="0"/>
              </a:rPr>
              <a:t>i</a:t>
            </a:r>
            <a:r>
              <a:rPr lang="en-US" sz="1100" dirty="0">
                <a:solidFill>
                  <a:srgbClr val="003C71"/>
                </a:solidFill>
                <a:latin typeface="Consolas" panose="020B0609020204030204" pitchFamily="49" charset="0"/>
                <a:cs typeface="Consolas" panose="020B0609020204030204" pitchFamily="49" charset="0"/>
              </a:rPr>
              <a:t> = 0; </a:t>
            </a:r>
            <a:r>
              <a:rPr lang="en-US" sz="1100" dirty="0" err="1">
                <a:solidFill>
                  <a:srgbClr val="003C71"/>
                </a:solidFill>
                <a:latin typeface="Consolas" panose="020B0609020204030204" pitchFamily="49" charset="0"/>
                <a:cs typeface="Consolas" panose="020B0609020204030204" pitchFamily="49" charset="0"/>
              </a:rPr>
              <a:t>i</a:t>
            </a:r>
            <a:r>
              <a:rPr lang="en-US" sz="1100" dirty="0">
                <a:solidFill>
                  <a:srgbClr val="003C71"/>
                </a:solidFill>
                <a:latin typeface="Consolas" panose="020B0609020204030204" pitchFamily="49" charset="0"/>
                <a:cs typeface="Consolas" panose="020B0609020204030204" pitchFamily="49" charset="0"/>
              </a:rPr>
              <a:t> &lt; n; ++</a:t>
            </a:r>
            <a:r>
              <a:rPr lang="en-US" sz="1100" dirty="0" err="1">
                <a:solidFill>
                  <a:srgbClr val="003C71"/>
                </a:solidFill>
                <a:latin typeface="Consolas" panose="020B0609020204030204" pitchFamily="49" charset="0"/>
                <a:cs typeface="Consolas" panose="020B0609020204030204" pitchFamily="49" charset="0"/>
              </a:rPr>
              <a:t>i</a:t>
            </a:r>
            <a:r>
              <a:rPr lang="en-US" sz="1100" dirty="0">
                <a:solidFill>
                  <a:srgbClr val="003C71"/>
                </a:solidFill>
                <a:latin typeface="Consolas" panose="020B0609020204030204" pitchFamily="49" charset="0"/>
                <a:cs typeface="Consolas" panose="020B0609020204030204" pitchFamily="49" charset="0"/>
              </a:rPr>
              <a:t>)</a:t>
            </a:r>
          </a:p>
          <a:p>
            <a:r>
              <a:rPr lang="en-US" sz="1100" dirty="0">
                <a:solidFill>
                  <a:srgbClr val="003C71"/>
                </a:solidFill>
                <a:latin typeface="Consolas" panose="020B0609020204030204" pitchFamily="49" charset="0"/>
                <a:cs typeface="Consolas" panose="020B0609020204030204" pitchFamily="49" charset="0"/>
              </a:rPr>
              <a:t>     a[</a:t>
            </a:r>
            <a:r>
              <a:rPr lang="en-US" sz="1100" dirty="0" err="1">
                <a:solidFill>
                  <a:srgbClr val="003C71"/>
                </a:solidFill>
                <a:latin typeface="Consolas" panose="020B0609020204030204" pitchFamily="49" charset="0"/>
                <a:cs typeface="Consolas" panose="020B0609020204030204" pitchFamily="49" charset="0"/>
              </a:rPr>
              <a:t>i</a:t>
            </a:r>
            <a:r>
              <a:rPr lang="en-US" sz="1100" dirty="0">
                <a:solidFill>
                  <a:srgbClr val="003C71"/>
                </a:solidFill>
                <a:latin typeface="Consolas" panose="020B0609020204030204" pitchFamily="49" charset="0"/>
                <a:cs typeface="Consolas" panose="020B0609020204030204" pitchFamily="49" charset="0"/>
              </a:rPr>
              <a:t>] = 3*c[2*i+1] + c[2*</a:t>
            </a:r>
            <a:r>
              <a:rPr lang="en-US" sz="1100" dirty="0" err="1">
                <a:solidFill>
                  <a:srgbClr val="003C71"/>
                </a:solidFill>
                <a:latin typeface="Consolas" panose="020B0609020204030204" pitchFamily="49" charset="0"/>
                <a:cs typeface="Consolas" panose="020B0609020204030204" pitchFamily="49" charset="0"/>
              </a:rPr>
              <a:t>i</a:t>
            </a:r>
            <a:r>
              <a:rPr lang="en-US" sz="1100" dirty="0">
                <a:solidFill>
                  <a:srgbClr val="003C71"/>
                </a:solidFill>
                <a:latin typeface="Consolas" panose="020B0609020204030204" pitchFamily="49" charset="0"/>
                <a:cs typeface="Consolas" panose="020B0609020204030204" pitchFamily="49" charset="0"/>
              </a:rPr>
              <a:t>];</a:t>
            </a:r>
          </a:p>
          <a:p>
            <a:r>
              <a:rPr lang="en-US" sz="1100" dirty="0">
                <a:solidFill>
                  <a:srgbClr val="003C71"/>
                </a:solidFill>
                <a:latin typeface="Consolas" panose="020B0609020204030204" pitchFamily="49" charset="0"/>
                <a:cs typeface="Consolas" panose="020B0609020204030204" pitchFamily="49" charset="0"/>
              </a:rPr>
              <a:t> }</a:t>
            </a:r>
          </a:p>
        </p:txBody>
      </p:sp>
      <p:sp>
        <p:nvSpPr>
          <p:cNvPr id="10" name="TextBox 9"/>
          <p:cNvSpPr txBox="1"/>
          <p:nvPr/>
        </p:nvSpPr>
        <p:spPr>
          <a:xfrm>
            <a:off x="5903513" y="2233580"/>
            <a:ext cx="3098421" cy="1523494"/>
          </a:xfrm>
          <a:prstGeom prst="rect">
            <a:avLst/>
          </a:prstGeom>
          <a:noFill/>
          <a:ln>
            <a:noFill/>
          </a:ln>
        </p:spPr>
        <p:txBody>
          <a:bodyPr vert="horz" wrap="square" lIns="0" tIns="0" rIns="0" bIns="0" rtlCol="0">
            <a:spAutoFit/>
          </a:bodyPr>
          <a:lstStyle/>
          <a:p>
            <a:r>
              <a:rPr lang="en-US" sz="1100" dirty="0">
                <a:solidFill>
                  <a:srgbClr val="003C71"/>
                </a:solidFill>
                <a:latin typeface="Consolas" panose="020B0609020204030204" pitchFamily="49" charset="0"/>
                <a:cs typeface="Consolas" panose="020B0609020204030204" pitchFamily="49" charset="0"/>
              </a:rPr>
              <a:t> </a:t>
            </a:r>
            <a:r>
              <a:rPr lang="en-US" sz="1100" dirty="0" err="1">
                <a:solidFill>
                  <a:srgbClr val="003C71"/>
                </a:solidFill>
                <a:latin typeface="Consolas" panose="020B0609020204030204" pitchFamily="49" charset="0"/>
                <a:cs typeface="Consolas" panose="020B0609020204030204" pitchFamily="49" charset="0"/>
              </a:rPr>
              <a:t>vector.body</a:t>
            </a:r>
            <a:r>
              <a:rPr lang="en-US" sz="1100" dirty="0">
                <a:solidFill>
                  <a:srgbClr val="003C71"/>
                </a:solidFill>
                <a:latin typeface="Consolas" panose="020B0609020204030204" pitchFamily="49" charset="0"/>
                <a:cs typeface="Consolas" panose="020B0609020204030204" pitchFamily="49" charset="0"/>
              </a:rPr>
              <a:t>:</a:t>
            </a:r>
          </a:p>
          <a:p>
            <a:r>
              <a:rPr lang="en-US" sz="1100" dirty="0">
                <a:solidFill>
                  <a:srgbClr val="003C71"/>
                </a:solidFill>
                <a:latin typeface="Consolas" panose="020B0609020204030204" pitchFamily="49" charset="0"/>
                <a:cs typeface="Consolas" panose="020B0609020204030204" pitchFamily="49" charset="0"/>
              </a:rPr>
              <a:t>   …</a:t>
            </a:r>
          </a:p>
          <a:p>
            <a:r>
              <a:rPr lang="en-US" sz="1100" dirty="0">
                <a:solidFill>
                  <a:srgbClr val="003C71"/>
                </a:solidFill>
                <a:latin typeface="Consolas" panose="020B0609020204030204" pitchFamily="49" charset="0"/>
                <a:cs typeface="Consolas" panose="020B0609020204030204" pitchFamily="49" charset="0"/>
              </a:rPr>
              <a:t>   %all = load &lt;8 x i32&gt;, %5</a:t>
            </a:r>
          </a:p>
          <a:p>
            <a:r>
              <a:rPr lang="en-US" sz="1100" dirty="0">
                <a:solidFill>
                  <a:srgbClr val="003C71"/>
                </a:solidFill>
                <a:latin typeface="Consolas" panose="020B0609020204030204" pitchFamily="49" charset="0"/>
                <a:cs typeface="Consolas" panose="020B0609020204030204" pitchFamily="49" charset="0"/>
              </a:rPr>
              <a:t>   %even = </a:t>
            </a:r>
            <a:r>
              <a:rPr lang="en-US" sz="1100" dirty="0" err="1">
                <a:solidFill>
                  <a:srgbClr val="003C71"/>
                </a:solidFill>
                <a:latin typeface="Consolas" panose="020B0609020204030204" pitchFamily="49" charset="0"/>
                <a:cs typeface="Consolas" panose="020B0609020204030204" pitchFamily="49" charset="0"/>
              </a:rPr>
              <a:t>shufflevector</a:t>
            </a:r>
            <a:r>
              <a:rPr lang="en-US" sz="1100" dirty="0">
                <a:solidFill>
                  <a:srgbClr val="003C71"/>
                </a:solidFill>
                <a:latin typeface="Consolas" panose="020B0609020204030204" pitchFamily="49" charset="0"/>
                <a:cs typeface="Consolas" panose="020B0609020204030204" pitchFamily="49" charset="0"/>
              </a:rPr>
              <a:t> %all, &lt;0,2,4,6&gt;</a:t>
            </a:r>
          </a:p>
          <a:p>
            <a:r>
              <a:rPr lang="en-US" sz="1100" dirty="0">
                <a:solidFill>
                  <a:srgbClr val="003C71"/>
                </a:solidFill>
                <a:latin typeface="Consolas" panose="020B0609020204030204" pitchFamily="49" charset="0"/>
                <a:cs typeface="Consolas" panose="020B0609020204030204" pitchFamily="49" charset="0"/>
              </a:rPr>
              <a:t>   %odd = </a:t>
            </a:r>
            <a:r>
              <a:rPr lang="en-US" sz="1100" dirty="0" err="1">
                <a:solidFill>
                  <a:srgbClr val="003C71"/>
                </a:solidFill>
                <a:latin typeface="Consolas" panose="020B0609020204030204" pitchFamily="49" charset="0"/>
                <a:cs typeface="Consolas" panose="020B0609020204030204" pitchFamily="49" charset="0"/>
              </a:rPr>
              <a:t>shufflevector</a:t>
            </a:r>
            <a:r>
              <a:rPr lang="en-US" sz="1100" dirty="0">
                <a:solidFill>
                  <a:srgbClr val="003C71"/>
                </a:solidFill>
                <a:latin typeface="Consolas" panose="020B0609020204030204" pitchFamily="49" charset="0"/>
                <a:cs typeface="Consolas" panose="020B0609020204030204" pitchFamily="49" charset="0"/>
              </a:rPr>
              <a:t> %all, &lt;1,3,5,7&gt;</a:t>
            </a:r>
          </a:p>
          <a:p>
            <a:r>
              <a:rPr lang="en-US" sz="1100" dirty="0">
                <a:solidFill>
                  <a:srgbClr val="003C71"/>
                </a:solidFill>
                <a:latin typeface="Consolas" panose="020B0609020204030204" pitchFamily="49" charset="0"/>
                <a:cs typeface="Consolas" panose="020B0609020204030204" pitchFamily="49" charset="0"/>
              </a:rPr>
              <a:t>   %6 = </a:t>
            </a:r>
            <a:r>
              <a:rPr lang="en-US" sz="1100" dirty="0" err="1">
                <a:solidFill>
                  <a:srgbClr val="003C71"/>
                </a:solidFill>
                <a:latin typeface="Consolas" panose="020B0609020204030204" pitchFamily="49" charset="0"/>
                <a:cs typeface="Consolas" panose="020B0609020204030204" pitchFamily="49" charset="0"/>
              </a:rPr>
              <a:t>mul</a:t>
            </a:r>
            <a:r>
              <a:rPr lang="en-US" sz="1100" dirty="0">
                <a:solidFill>
                  <a:srgbClr val="003C71"/>
                </a:solidFill>
                <a:latin typeface="Consolas" panose="020B0609020204030204" pitchFamily="49" charset="0"/>
                <a:cs typeface="Consolas" panose="020B0609020204030204" pitchFamily="49" charset="0"/>
              </a:rPr>
              <a:t> %odd, &lt;3,3,3,3&gt;</a:t>
            </a:r>
          </a:p>
          <a:p>
            <a:r>
              <a:rPr lang="en-US" sz="1100" dirty="0">
                <a:solidFill>
                  <a:srgbClr val="003C71"/>
                </a:solidFill>
                <a:latin typeface="Consolas" panose="020B0609020204030204" pitchFamily="49" charset="0"/>
                <a:cs typeface="Consolas" panose="020B0609020204030204" pitchFamily="49" charset="0"/>
              </a:rPr>
              <a:t>   %9 = add %6, %even</a:t>
            </a:r>
          </a:p>
          <a:p>
            <a:r>
              <a:rPr lang="en-US" sz="1100" dirty="0">
                <a:solidFill>
                  <a:srgbClr val="003C71"/>
                </a:solidFill>
                <a:latin typeface="Consolas" panose="020B0609020204030204" pitchFamily="49" charset="0"/>
                <a:cs typeface="Consolas" panose="020B0609020204030204" pitchFamily="49" charset="0"/>
              </a:rPr>
              <a:t>   store %9, %12</a:t>
            </a:r>
          </a:p>
          <a:p>
            <a:r>
              <a:rPr lang="en-US" sz="1100" dirty="0">
                <a:solidFill>
                  <a:srgbClr val="003C71"/>
                </a:solidFill>
                <a:latin typeface="Consolas" panose="020B0609020204030204" pitchFamily="49" charset="0"/>
                <a:cs typeface="Consolas" panose="020B0609020204030204" pitchFamily="49" charset="0"/>
              </a:rPr>
              <a:t>   …</a:t>
            </a:r>
          </a:p>
        </p:txBody>
      </p:sp>
      <p:sp>
        <p:nvSpPr>
          <p:cNvPr id="11" name="TextBox 10"/>
          <p:cNvSpPr txBox="1"/>
          <p:nvPr/>
        </p:nvSpPr>
        <p:spPr>
          <a:xfrm>
            <a:off x="136210" y="2271685"/>
            <a:ext cx="2176034" cy="1354217"/>
          </a:xfrm>
          <a:prstGeom prst="rect">
            <a:avLst/>
          </a:prstGeom>
          <a:noFill/>
          <a:ln>
            <a:noFill/>
          </a:ln>
        </p:spPr>
        <p:txBody>
          <a:bodyPr vert="horz" wrap="square" lIns="0" tIns="0" rIns="0" bIns="0" rtlCol="0">
            <a:spAutoFit/>
          </a:bodyPr>
          <a:lstStyle/>
          <a:p>
            <a:r>
              <a:rPr lang="en-US" sz="1100" dirty="0">
                <a:solidFill>
                  <a:srgbClr val="003C71"/>
                </a:solidFill>
                <a:latin typeface="Consolas" panose="020B0609020204030204" pitchFamily="49" charset="0"/>
                <a:cs typeface="Consolas" panose="020B0609020204030204" pitchFamily="49" charset="0"/>
              </a:rPr>
              <a:t> </a:t>
            </a:r>
            <a:r>
              <a:rPr lang="en-US" sz="1100" dirty="0" err="1">
                <a:solidFill>
                  <a:srgbClr val="003C71"/>
                </a:solidFill>
                <a:latin typeface="Consolas" panose="020B0609020204030204" pitchFamily="49" charset="0"/>
                <a:cs typeface="Consolas" panose="020B0609020204030204" pitchFamily="49" charset="0"/>
              </a:rPr>
              <a:t>foo.body</a:t>
            </a:r>
            <a:r>
              <a:rPr lang="en-US" sz="1100" dirty="0">
                <a:solidFill>
                  <a:srgbClr val="003C71"/>
                </a:solidFill>
                <a:latin typeface="Consolas" panose="020B0609020204030204" pitchFamily="49" charset="0"/>
                <a:cs typeface="Consolas" panose="020B0609020204030204" pitchFamily="49" charset="0"/>
              </a:rPr>
              <a:t>:</a:t>
            </a:r>
          </a:p>
          <a:p>
            <a:r>
              <a:rPr lang="en-US" sz="1100" dirty="0">
                <a:solidFill>
                  <a:srgbClr val="003C71"/>
                </a:solidFill>
                <a:latin typeface="Consolas" panose="020B0609020204030204" pitchFamily="49" charset="0"/>
                <a:cs typeface="Consolas" panose="020B0609020204030204" pitchFamily="49" charset="0"/>
              </a:rPr>
              <a:t>   …</a:t>
            </a:r>
          </a:p>
          <a:p>
            <a:r>
              <a:rPr lang="en-US" sz="1100" dirty="0">
                <a:solidFill>
                  <a:srgbClr val="003C71"/>
                </a:solidFill>
                <a:latin typeface="Consolas" panose="020B0609020204030204" pitchFamily="49" charset="0"/>
                <a:cs typeface="Consolas" panose="020B0609020204030204" pitchFamily="49" charset="0"/>
              </a:rPr>
              <a:t>   %0 = load i32, %</a:t>
            </a:r>
            <a:r>
              <a:rPr lang="en-US" sz="1100" dirty="0" err="1">
                <a:solidFill>
                  <a:srgbClr val="003C71"/>
                </a:solidFill>
                <a:latin typeface="Consolas" panose="020B0609020204030204" pitchFamily="49" charset="0"/>
                <a:cs typeface="Consolas" panose="020B0609020204030204" pitchFamily="49" charset="0"/>
              </a:rPr>
              <a:t>arrayidx</a:t>
            </a:r>
            <a:endParaRPr lang="en-US" sz="1100" dirty="0">
              <a:solidFill>
                <a:srgbClr val="003C71"/>
              </a:solidFill>
              <a:latin typeface="Consolas" panose="020B0609020204030204" pitchFamily="49" charset="0"/>
              <a:cs typeface="Consolas" panose="020B0609020204030204" pitchFamily="49" charset="0"/>
            </a:endParaRPr>
          </a:p>
          <a:p>
            <a:r>
              <a:rPr lang="en-US" sz="1100" dirty="0">
                <a:solidFill>
                  <a:srgbClr val="003C71"/>
                </a:solidFill>
                <a:latin typeface="Consolas" panose="020B0609020204030204" pitchFamily="49" charset="0"/>
                <a:cs typeface="Consolas" panose="020B0609020204030204" pitchFamily="49" charset="0"/>
              </a:rPr>
              <a:t>   %mul1 = </a:t>
            </a:r>
            <a:r>
              <a:rPr lang="en-US" sz="1100" dirty="0" err="1">
                <a:solidFill>
                  <a:srgbClr val="003C71"/>
                </a:solidFill>
                <a:latin typeface="Consolas" panose="020B0609020204030204" pitchFamily="49" charset="0"/>
                <a:cs typeface="Consolas" panose="020B0609020204030204" pitchFamily="49" charset="0"/>
              </a:rPr>
              <a:t>mul</a:t>
            </a:r>
            <a:r>
              <a:rPr lang="en-US" sz="1100" dirty="0">
                <a:solidFill>
                  <a:srgbClr val="003C71"/>
                </a:solidFill>
                <a:latin typeface="Consolas" panose="020B0609020204030204" pitchFamily="49" charset="0"/>
                <a:cs typeface="Consolas" panose="020B0609020204030204" pitchFamily="49" charset="0"/>
              </a:rPr>
              <a:t> %0, 3</a:t>
            </a:r>
          </a:p>
          <a:p>
            <a:r>
              <a:rPr lang="en-US" sz="1100" dirty="0">
                <a:solidFill>
                  <a:srgbClr val="003C71"/>
                </a:solidFill>
                <a:latin typeface="Consolas" panose="020B0609020204030204" pitchFamily="49" charset="0"/>
                <a:cs typeface="Consolas" panose="020B0609020204030204" pitchFamily="49" charset="0"/>
              </a:rPr>
              <a:t>   %1 = load i32, %arrayidx3</a:t>
            </a:r>
          </a:p>
          <a:p>
            <a:r>
              <a:rPr lang="en-US" sz="1100" dirty="0">
                <a:solidFill>
                  <a:srgbClr val="003C71"/>
                </a:solidFill>
                <a:latin typeface="Consolas" panose="020B0609020204030204" pitchFamily="49" charset="0"/>
                <a:cs typeface="Consolas" panose="020B0609020204030204" pitchFamily="49" charset="0"/>
              </a:rPr>
              <a:t>   %add4 = add %mul1, %1</a:t>
            </a:r>
          </a:p>
          <a:p>
            <a:r>
              <a:rPr lang="en-US" sz="1100" dirty="0">
                <a:solidFill>
                  <a:srgbClr val="003C71"/>
                </a:solidFill>
                <a:latin typeface="Consolas" panose="020B0609020204030204" pitchFamily="49" charset="0"/>
                <a:cs typeface="Consolas" panose="020B0609020204030204" pitchFamily="49" charset="0"/>
              </a:rPr>
              <a:t>   store %add4, %arrayidx5</a:t>
            </a:r>
          </a:p>
          <a:p>
            <a:r>
              <a:rPr lang="en-US" sz="1100" dirty="0">
                <a:solidFill>
                  <a:srgbClr val="003C71"/>
                </a:solidFill>
                <a:latin typeface="Consolas" panose="020B0609020204030204" pitchFamily="49" charset="0"/>
                <a:cs typeface="Consolas" panose="020B0609020204030204" pitchFamily="49" charset="0"/>
              </a:rPr>
              <a:t>   …</a:t>
            </a:r>
          </a:p>
        </p:txBody>
      </p:sp>
      <p:sp>
        <p:nvSpPr>
          <p:cNvPr id="12" name="TextBox 11"/>
          <p:cNvSpPr txBox="1"/>
          <p:nvPr/>
        </p:nvSpPr>
        <p:spPr>
          <a:xfrm>
            <a:off x="93148" y="1923459"/>
            <a:ext cx="2262158" cy="369332"/>
          </a:xfrm>
          <a:prstGeom prst="rect">
            <a:avLst/>
          </a:prstGeom>
          <a:noFill/>
        </p:spPr>
        <p:txBody>
          <a:bodyPr wrap="none" rtlCol="0">
            <a:spAutoFit/>
          </a:bodyPr>
          <a:lstStyle/>
          <a:p>
            <a:r>
              <a:rPr lang="en-US" dirty="0">
                <a:solidFill>
                  <a:srgbClr val="002060"/>
                </a:solidFill>
                <a:latin typeface="+mj-lt"/>
                <a:cs typeface="Times New Roman" panose="02020603050405020304" pitchFamily="18" charset="0"/>
              </a:rPr>
              <a:t>IR Before Vectorizer</a:t>
            </a:r>
          </a:p>
        </p:txBody>
      </p:sp>
      <p:sp>
        <p:nvSpPr>
          <p:cNvPr id="13" name="TextBox 12"/>
          <p:cNvSpPr txBox="1"/>
          <p:nvPr/>
        </p:nvSpPr>
        <p:spPr>
          <a:xfrm>
            <a:off x="5898747" y="1927226"/>
            <a:ext cx="3156633" cy="369332"/>
          </a:xfrm>
          <a:prstGeom prst="rect">
            <a:avLst/>
          </a:prstGeom>
          <a:noFill/>
        </p:spPr>
        <p:txBody>
          <a:bodyPr wrap="none" rtlCol="0">
            <a:spAutoFit/>
          </a:bodyPr>
          <a:lstStyle/>
          <a:p>
            <a:r>
              <a:rPr lang="en-US" dirty="0">
                <a:solidFill>
                  <a:srgbClr val="002060"/>
                </a:solidFill>
                <a:latin typeface="+mj-lt"/>
                <a:cs typeface="Times New Roman" panose="02020603050405020304" pitchFamily="18" charset="0"/>
              </a:rPr>
              <a:t>IR After Vectorizing for VF=4</a:t>
            </a:r>
          </a:p>
        </p:txBody>
      </p:sp>
      <p:sp>
        <p:nvSpPr>
          <p:cNvPr id="15" name="TextBox 14"/>
          <p:cNvSpPr txBox="1"/>
          <p:nvPr/>
        </p:nvSpPr>
        <p:spPr>
          <a:xfrm>
            <a:off x="3102684" y="2457529"/>
            <a:ext cx="1983439" cy="344173"/>
          </a:xfrm>
          <a:prstGeom prst="rect">
            <a:avLst/>
          </a:prstGeom>
          <a:noFill/>
          <a:ln w="28575">
            <a:noFill/>
          </a:ln>
        </p:spPr>
        <p:txBody>
          <a:bodyPr vert="horz" wrap="square" lIns="0" tIns="0" rIns="0" bIns="0" rtlCol="0">
            <a:spAutoFit/>
          </a:bodyPr>
          <a:lstStyle/>
          <a:p>
            <a:pPr algn="ctr"/>
            <a:endParaRPr lang="en-US" sz="1467" dirty="0">
              <a:solidFill>
                <a:srgbClr val="003C71"/>
              </a:solidFill>
            </a:endParaRPr>
          </a:p>
        </p:txBody>
      </p:sp>
      <p:sp>
        <p:nvSpPr>
          <p:cNvPr id="17" name="TextBox 16"/>
          <p:cNvSpPr txBox="1"/>
          <p:nvPr/>
        </p:nvSpPr>
        <p:spPr>
          <a:xfrm>
            <a:off x="3095894" y="3077618"/>
            <a:ext cx="1990295" cy="512547"/>
          </a:xfrm>
          <a:prstGeom prst="rect">
            <a:avLst/>
          </a:prstGeom>
          <a:noFill/>
          <a:ln w="28575">
            <a:noFill/>
          </a:ln>
        </p:spPr>
        <p:txBody>
          <a:bodyPr vert="horz" wrap="square" lIns="0" tIns="0" rIns="0" bIns="0" rtlCol="0">
            <a:spAutoFit/>
          </a:bodyPr>
          <a:lstStyle/>
          <a:p>
            <a:pPr algn="ctr"/>
            <a:endParaRPr lang="en-US" sz="1467" dirty="0">
              <a:solidFill>
                <a:srgbClr val="003C71"/>
              </a:solidFill>
            </a:endParaRPr>
          </a:p>
        </p:txBody>
      </p:sp>
      <p:sp>
        <p:nvSpPr>
          <p:cNvPr id="18" name="Rectangle 17"/>
          <p:cNvSpPr/>
          <p:nvPr/>
        </p:nvSpPr>
        <p:spPr>
          <a:xfrm>
            <a:off x="3056490" y="2866007"/>
            <a:ext cx="2108269" cy="769441"/>
          </a:xfrm>
          <a:prstGeom prst="rect">
            <a:avLst/>
          </a:prstGeom>
          <a:ln w="28575">
            <a:solidFill>
              <a:srgbClr val="7030A0"/>
            </a:solidFill>
          </a:ln>
        </p:spPr>
        <p:txBody>
          <a:bodyPr wrap="none">
            <a:spAutoFit/>
          </a:bodyPr>
          <a:lstStyle/>
          <a:p>
            <a:r>
              <a:rPr lang="en-US" sz="1100" u="sng" dirty="0" err="1" smtClean="0">
                <a:solidFill>
                  <a:srgbClr val="003C71"/>
                </a:solidFill>
                <a:latin typeface="Consolas" panose="020B0609020204030204" pitchFamily="49" charset="0"/>
                <a:cs typeface="Courier New" panose="02070309020205020404" pitchFamily="49" charset="0"/>
              </a:rPr>
              <a:t>VPWidenRecipe</a:t>
            </a:r>
            <a:r>
              <a:rPr lang="en-US" sz="1100" u="sng" dirty="0" smtClean="0">
                <a:solidFill>
                  <a:srgbClr val="003C71"/>
                </a:solidFill>
                <a:latin typeface="Consolas" panose="020B0609020204030204" pitchFamily="49" charset="0"/>
                <a:cs typeface="Courier New" panose="02070309020205020404" pitchFamily="49" charset="0"/>
              </a:rPr>
              <a:t>:</a:t>
            </a:r>
            <a:endParaRPr lang="en-US" sz="1100" u="sng" dirty="0">
              <a:solidFill>
                <a:srgbClr val="003C71"/>
              </a:solidFill>
              <a:latin typeface="Consolas" panose="020B0609020204030204" pitchFamily="49" charset="0"/>
              <a:cs typeface="Courier New" panose="02070309020205020404" pitchFamily="49" charset="0"/>
            </a:endParaRPr>
          </a:p>
          <a:p>
            <a:r>
              <a:rPr lang="en-US" sz="1100" dirty="0">
                <a:solidFill>
                  <a:srgbClr val="003C71"/>
                </a:solidFill>
                <a:latin typeface="Consolas" panose="020B0609020204030204" pitchFamily="49" charset="0"/>
                <a:cs typeface="Consolas" panose="020B0609020204030204" pitchFamily="49" charset="0"/>
              </a:rPr>
              <a:t> </a:t>
            </a:r>
            <a:r>
              <a:rPr lang="en-US" sz="1100" dirty="0" smtClean="0">
                <a:solidFill>
                  <a:srgbClr val="003C71"/>
                </a:solidFill>
                <a:latin typeface="Consolas" panose="020B0609020204030204" pitchFamily="49" charset="0"/>
                <a:cs typeface="Consolas" panose="020B0609020204030204" pitchFamily="49" charset="0"/>
              </a:rPr>
              <a:t> </a:t>
            </a:r>
            <a:r>
              <a:rPr lang="en-US" sz="1100" dirty="0">
                <a:solidFill>
                  <a:srgbClr val="003C71"/>
                </a:solidFill>
                <a:latin typeface="Consolas" panose="020B0609020204030204" pitchFamily="49" charset="0"/>
                <a:cs typeface="Consolas" panose="020B0609020204030204" pitchFamily="49" charset="0"/>
              </a:rPr>
              <a:t>%mul1 = </a:t>
            </a:r>
            <a:r>
              <a:rPr lang="en-US" sz="1100" dirty="0" err="1">
                <a:solidFill>
                  <a:srgbClr val="003C71"/>
                </a:solidFill>
                <a:latin typeface="Consolas" panose="020B0609020204030204" pitchFamily="49" charset="0"/>
                <a:cs typeface="Consolas" panose="020B0609020204030204" pitchFamily="49" charset="0"/>
              </a:rPr>
              <a:t>mul</a:t>
            </a:r>
            <a:r>
              <a:rPr lang="en-US" sz="1100" dirty="0">
                <a:solidFill>
                  <a:srgbClr val="003C71"/>
                </a:solidFill>
                <a:latin typeface="Consolas" panose="020B0609020204030204" pitchFamily="49" charset="0"/>
                <a:cs typeface="Consolas" panose="020B0609020204030204" pitchFamily="49" charset="0"/>
              </a:rPr>
              <a:t> %0, 3</a:t>
            </a:r>
          </a:p>
          <a:p>
            <a:r>
              <a:rPr lang="en-US" sz="1100" dirty="0">
                <a:solidFill>
                  <a:srgbClr val="003C71"/>
                </a:solidFill>
                <a:latin typeface="Consolas" panose="020B0609020204030204" pitchFamily="49" charset="0"/>
                <a:cs typeface="Consolas" panose="020B0609020204030204" pitchFamily="49" charset="0"/>
              </a:rPr>
              <a:t>  %add4 = add %mul1, %1</a:t>
            </a:r>
          </a:p>
          <a:p>
            <a:r>
              <a:rPr lang="en-US" sz="1100" dirty="0">
                <a:solidFill>
                  <a:srgbClr val="003C71"/>
                </a:solidFill>
                <a:latin typeface="Consolas" panose="020B0609020204030204" pitchFamily="49" charset="0"/>
                <a:cs typeface="Consolas" panose="020B0609020204030204" pitchFamily="49" charset="0"/>
              </a:rPr>
              <a:t>  store %add4, %arrayidx5</a:t>
            </a:r>
          </a:p>
        </p:txBody>
      </p:sp>
      <p:cxnSp>
        <p:nvCxnSpPr>
          <p:cNvPr id="20" name="Elbow Connector 19"/>
          <p:cNvCxnSpPr/>
          <p:nvPr/>
        </p:nvCxnSpPr>
        <p:spPr>
          <a:xfrm>
            <a:off x="2184306" y="2880987"/>
            <a:ext cx="1045444" cy="277874"/>
          </a:xfrm>
          <a:prstGeom prst="bentConnector3">
            <a:avLst>
              <a:gd name="adj1" fmla="val 57272"/>
            </a:avLst>
          </a:prstGeom>
          <a:ln w="12700">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Elbow Connector 20"/>
          <p:cNvCxnSpPr/>
          <p:nvPr/>
        </p:nvCxnSpPr>
        <p:spPr>
          <a:xfrm>
            <a:off x="2184202" y="3197426"/>
            <a:ext cx="1045549" cy="138013"/>
          </a:xfrm>
          <a:prstGeom prst="bentConnector3">
            <a:avLst>
              <a:gd name="adj1" fmla="val 43908"/>
            </a:avLst>
          </a:prstGeom>
          <a:ln w="12700">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Elbow Connector 21"/>
          <p:cNvCxnSpPr/>
          <p:nvPr/>
        </p:nvCxnSpPr>
        <p:spPr>
          <a:xfrm>
            <a:off x="2173847" y="3335438"/>
            <a:ext cx="1055903" cy="168116"/>
          </a:xfrm>
          <a:prstGeom prst="bentConnector3">
            <a:avLst>
              <a:gd name="adj1" fmla="val 31137"/>
            </a:avLst>
          </a:prstGeom>
          <a:ln w="12700">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249051" y="1909874"/>
            <a:ext cx="1758815" cy="369332"/>
          </a:xfrm>
          <a:prstGeom prst="rect">
            <a:avLst/>
          </a:prstGeom>
          <a:noFill/>
        </p:spPr>
        <p:txBody>
          <a:bodyPr wrap="none" rtlCol="0">
            <a:spAutoFit/>
          </a:bodyPr>
          <a:lstStyle/>
          <a:p>
            <a:r>
              <a:rPr lang="en-US" dirty="0" err="1">
                <a:solidFill>
                  <a:srgbClr val="002060"/>
                </a:solidFill>
                <a:latin typeface="+mj-lt"/>
                <a:cs typeface="Times New Roman" panose="02020603050405020304" pitchFamily="18" charset="0"/>
              </a:rPr>
              <a:t>VPlan</a:t>
            </a:r>
            <a:r>
              <a:rPr lang="en-US" dirty="0">
                <a:solidFill>
                  <a:srgbClr val="002060"/>
                </a:solidFill>
                <a:latin typeface="+mj-lt"/>
                <a:cs typeface="Times New Roman" panose="02020603050405020304" pitchFamily="18" charset="0"/>
              </a:rPr>
              <a:t> for VF=4</a:t>
            </a:r>
          </a:p>
        </p:txBody>
      </p:sp>
      <p:sp>
        <p:nvSpPr>
          <p:cNvPr id="24" name="Left Brace 23"/>
          <p:cNvSpPr/>
          <p:nvPr/>
        </p:nvSpPr>
        <p:spPr>
          <a:xfrm>
            <a:off x="6000109" y="2616092"/>
            <a:ext cx="99588" cy="437410"/>
          </a:xfrm>
          <a:prstGeom prst="leftBrace">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5" name="Elbow Connector 24"/>
          <p:cNvCxnSpPr>
            <a:endCxn id="24" idx="1"/>
          </p:cNvCxnSpPr>
          <p:nvPr/>
        </p:nvCxnSpPr>
        <p:spPr>
          <a:xfrm>
            <a:off x="5086543" y="2377465"/>
            <a:ext cx="913566" cy="457332"/>
          </a:xfrm>
          <a:prstGeom prst="bentConnector3">
            <a:avLst>
              <a:gd name="adj1" fmla="val 50000"/>
            </a:avLst>
          </a:prstGeom>
          <a:ln w="1270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Left Brace 25"/>
          <p:cNvSpPr/>
          <p:nvPr/>
        </p:nvSpPr>
        <p:spPr>
          <a:xfrm>
            <a:off x="6000109" y="3114924"/>
            <a:ext cx="99588" cy="437410"/>
          </a:xfrm>
          <a:prstGeom prst="leftBrace">
            <a:avLst/>
          </a:prstGeom>
          <a:ln w="12700">
            <a:solidFill>
              <a:srgbClr val="0070C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7" name="Elbow Connector 26"/>
          <p:cNvCxnSpPr>
            <a:endCxn id="26" idx="1"/>
          </p:cNvCxnSpPr>
          <p:nvPr/>
        </p:nvCxnSpPr>
        <p:spPr>
          <a:xfrm>
            <a:off x="5088217" y="2988868"/>
            <a:ext cx="911892" cy="344761"/>
          </a:xfrm>
          <a:prstGeom prst="bentConnector3">
            <a:avLst>
              <a:gd name="adj1" fmla="val 50000"/>
            </a:avLst>
          </a:prstGeom>
          <a:ln w="12700">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080832" y="3888377"/>
            <a:ext cx="1121906" cy="307777"/>
          </a:xfrm>
          <a:prstGeom prst="rect">
            <a:avLst/>
          </a:prstGeom>
          <a:noFill/>
        </p:spPr>
        <p:txBody>
          <a:bodyPr wrap="square" rtlCol="0">
            <a:spAutoFit/>
          </a:bodyPr>
          <a:lstStyle/>
          <a:p>
            <a:r>
              <a:rPr lang="en-US" sz="1400" dirty="0">
                <a:solidFill>
                  <a:srgbClr val="002060"/>
                </a:solidFill>
                <a:cs typeface="Neo Sans Intel"/>
              </a:rPr>
              <a:t>Ingredients</a:t>
            </a:r>
          </a:p>
        </p:txBody>
      </p:sp>
      <p:cxnSp>
        <p:nvCxnSpPr>
          <p:cNvPr id="29" name="Straight Arrow Connector 28"/>
          <p:cNvCxnSpPr>
            <a:stCxn id="28" idx="0"/>
          </p:cNvCxnSpPr>
          <p:nvPr/>
        </p:nvCxnSpPr>
        <p:spPr>
          <a:xfrm flipV="1">
            <a:off x="2641785" y="3607050"/>
            <a:ext cx="0" cy="281327"/>
          </a:xfrm>
          <a:prstGeom prst="straightConnector1">
            <a:avLst/>
          </a:prstGeom>
          <a:ln>
            <a:solidFill>
              <a:srgbClr val="002060"/>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406699" y="3888377"/>
            <a:ext cx="2263366" cy="307777"/>
          </a:xfrm>
          <a:prstGeom prst="rect">
            <a:avLst/>
          </a:prstGeom>
          <a:noFill/>
        </p:spPr>
        <p:txBody>
          <a:bodyPr wrap="square" rtlCol="0">
            <a:spAutoFit/>
          </a:bodyPr>
          <a:lstStyle/>
          <a:p>
            <a:pPr algn="ctr"/>
            <a:r>
              <a:rPr lang="en-US" sz="1400" dirty="0" err="1">
                <a:solidFill>
                  <a:srgbClr val="7030A0"/>
                </a:solidFill>
                <a:cs typeface="Neo Sans Intel"/>
              </a:rPr>
              <a:t>VPlan</a:t>
            </a:r>
            <a:r>
              <a:rPr lang="en-US" sz="1400" dirty="0">
                <a:solidFill>
                  <a:srgbClr val="7030A0"/>
                </a:solidFill>
                <a:cs typeface="Neo Sans Intel"/>
              </a:rPr>
              <a:t> Execution</a:t>
            </a:r>
          </a:p>
        </p:txBody>
      </p:sp>
      <p:cxnSp>
        <p:nvCxnSpPr>
          <p:cNvPr id="31" name="Straight Arrow Connector 30"/>
          <p:cNvCxnSpPr>
            <a:stCxn id="30" idx="0"/>
          </p:cNvCxnSpPr>
          <p:nvPr/>
        </p:nvCxnSpPr>
        <p:spPr>
          <a:xfrm flipV="1">
            <a:off x="5538382" y="3583839"/>
            <a:ext cx="0" cy="304538"/>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Striped Right Arrow 32"/>
          <p:cNvSpPr/>
          <p:nvPr/>
        </p:nvSpPr>
        <p:spPr>
          <a:xfrm rot="5400000">
            <a:off x="1079247" y="1626044"/>
            <a:ext cx="289959" cy="351815"/>
          </a:xfrm>
          <a:prstGeom prst="stripedRightArrow">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3056491" y="2293092"/>
            <a:ext cx="2108268" cy="507831"/>
          </a:xfrm>
          <a:prstGeom prst="rect">
            <a:avLst/>
          </a:prstGeom>
          <a:noFill/>
          <a:ln w="28575">
            <a:solidFill>
              <a:srgbClr val="7030A0"/>
            </a:solidFill>
          </a:ln>
        </p:spPr>
        <p:txBody>
          <a:bodyPr vert="horz" wrap="square" lIns="0" tIns="0" rIns="0" bIns="0" rtlCol="0">
            <a:spAutoFit/>
          </a:bodyPr>
          <a:lstStyle/>
          <a:p>
            <a:r>
              <a:rPr lang="en-US" sz="1100" dirty="0">
                <a:solidFill>
                  <a:srgbClr val="003C71"/>
                </a:solidFill>
                <a:latin typeface="Consolas" panose="020B0609020204030204" pitchFamily="49" charset="0"/>
                <a:cs typeface="Courier New" panose="02070309020205020404" pitchFamily="49" charset="0"/>
              </a:rPr>
              <a:t> </a:t>
            </a:r>
            <a:r>
              <a:rPr lang="en-US" sz="1100" u="sng" dirty="0" err="1" smtClean="0">
                <a:solidFill>
                  <a:srgbClr val="003C71"/>
                </a:solidFill>
                <a:latin typeface="Consolas" panose="020B0609020204030204" pitchFamily="49" charset="0"/>
                <a:cs typeface="Courier New" panose="02070309020205020404" pitchFamily="49" charset="0"/>
              </a:rPr>
              <a:t>VPInterleaveRecipe</a:t>
            </a:r>
            <a:r>
              <a:rPr lang="en-US" sz="1100" u="sng" dirty="0" smtClean="0">
                <a:solidFill>
                  <a:srgbClr val="003C71"/>
                </a:solidFill>
                <a:latin typeface="Consolas" panose="020B0609020204030204" pitchFamily="49" charset="0"/>
                <a:cs typeface="Courier New" panose="02070309020205020404" pitchFamily="49" charset="0"/>
              </a:rPr>
              <a:t>:</a:t>
            </a:r>
            <a:endParaRPr lang="en-US" sz="1100" u="sng" dirty="0">
              <a:solidFill>
                <a:srgbClr val="003C71"/>
              </a:solidFill>
              <a:latin typeface="Consolas" panose="020B0609020204030204" pitchFamily="49" charset="0"/>
              <a:cs typeface="Courier New" panose="02070309020205020404" pitchFamily="49" charset="0"/>
            </a:endParaRPr>
          </a:p>
          <a:p>
            <a:r>
              <a:rPr lang="en-US" sz="1100" dirty="0">
                <a:solidFill>
                  <a:srgbClr val="003C71"/>
                </a:solidFill>
                <a:latin typeface="Consolas" panose="020B0609020204030204" pitchFamily="49" charset="0"/>
                <a:cs typeface="Consolas" panose="020B0609020204030204" pitchFamily="49" charset="0"/>
              </a:rPr>
              <a:t> </a:t>
            </a:r>
            <a:r>
              <a:rPr lang="en-US" sz="1100" dirty="0" smtClean="0">
                <a:solidFill>
                  <a:srgbClr val="003C71"/>
                </a:solidFill>
                <a:latin typeface="Consolas" panose="020B0609020204030204" pitchFamily="49" charset="0"/>
                <a:cs typeface="Consolas" panose="020B0609020204030204" pitchFamily="49" charset="0"/>
              </a:rPr>
              <a:t>  </a:t>
            </a:r>
            <a:r>
              <a:rPr lang="en-US" sz="1100" dirty="0">
                <a:solidFill>
                  <a:srgbClr val="003C71"/>
                </a:solidFill>
                <a:latin typeface="Consolas" panose="020B0609020204030204" pitchFamily="49" charset="0"/>
                <a:cs typeface="Consolas" panose="020B0609020204030204" pitchFamily="49" charset="0"/>
              </a:rPr>
              <a:t>%1 = load %arrayidx3</a:t>
            </a:r>
          </a:p>
          <a:p>
            <a:r>
              <a:rPr lang="en-US" sz="1100" dirty="0">
                <a:solidFill>
                  <a:srgbClr val="003C71"/>
                </a:solidFill>
                <a:latin typeface="Consolas" panose="020B0609020204030204" pitchFamily="49" charset="0"/>
                <a:cs typeface="Consolas" panose="020B0609020204030204" pitchFamily="49" charset="0"/>
              </a:rPr>
              <a:t>  </a:t>
            </a:r>
            <a:r>
              <a:rPr lang="en-US" sz="1100" dirty="0" smtClean="0">
                <a:solidFill>
                  <a:srgbClr val="003C71"/>
                </a:solidFill>
                <a:latin typeface="Consolas" panose="020B0609020204030204" pitchFamily="49" charset="0"/>
                <a:cs typeface="Consolas" panose="020B0609020204030204" pitchFamily="49" charset="0"/>
              </a:rPr>
              <a:t> %</a:t>
            </a:r>
            <a:r>
              <a:rPr lang="en-US" sz="1100" dirty="0">
                <a:solidFill>
                  <a:srgbClr val="003C71"/>
                </a:solidFill>
                <a:latin typeface="Consolas" panose="020B0609020204030204" pitchFamily="49" charset="0"/>
                <a:cs typeface="Consolas" panose="020B0609020204030204" pitchFamily="49" charset="0"/>
              </a:rPr>
              <a:t>0 = load %arrayidx1</a:t>
            </a:r>
          </a:p>
        </p:txBody>
      </p:sp>
      <p:cxnSp>
        <p:nvCxnSpPr>
          <p:cNvPr id="36" name="Elbow Connector 35"/>
          <p:cNvCxnSpPr/>
          <p:nvPr/>
        </p:nvCxnSpPr>
        <p:spPr>
          <a:xfrm flipV="1">
            <a:off x="2368833" y="2547129"/>
            <a:ext cx="860130" cy="478954"/>
          </a:xfrm>
          <a:prstGeom prst="bentConnector3">
            <a:avLst>
              <a:gd name="adj1" fmla="val 30888"/>
            </a:avLst>
          </a:prstGeom>
          <a:ln w="1270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756605" y="4290179"/>
            <a:ext cx="7528197" cy="369332"/>
          </a:xfrm>
          <a:prstGeom prst="rect">
            <a:avLst/>
          </a:prstGeom>
          <a:solidFill>
            <a:srgbClr val="FFC000"/>
          </a:solidFill>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wrap="square" rtlCol="0" anchor="ctr">
            <a:spAutoFit/>
          </a:bodyPr>
          <a:lstStyle>
            <a:defPPr>
              <a:defRPr lang="en-US"/>
            </a:defPPr>
            <a:lvl1pPr algn="ctr">
              <a:defRPr>
                <a:latin typeface="Verdana"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Combining two </a:t>
            </a:r>
            <a:r>
              <a:rPr lang="en-US" dirty="0">
                <a:solidFill>
                  <a:schemeClr val="tx1"/>
                </a:solidFill>
                <a:latin typeface="Consolas" panose="020B0609020204030204" pitchFamily="49" charset="0"/>
              </a:rPr>
              <a:t>load %0</a:t>
            </a:r>
            <a:r>
              <a:rPr lang="en-US" dirty="0">
                <a:solidFill>
                  <a:schemeClr val="tx1"/>
                </a:solidFill>
              </a:rPr>
              <a:t>, </a:t>
            </a:r>
            <a:r>
              <a:rPr lang="en-US" dirty="0">
                <a:solidFill>
                  <a:schemeClr val="tx1"/>
                </a:solidFill>
                <a:latin typeface="Consolas" panose="020B0609020204030204" pitchFamily="49" charset="0"/>
              </a:rPr>
              <a:t>%1</a:t>
            </a:r>
            <a:r>
              <a:rPr lang="en-US" dirty="0">
                <a:solidFill>
                  <a:schemeClr val="tx1"/>
                </a:solidFill>
              </a:rPr>
              <a:t> into one </a:t>
            </a:r>
            <a:r>
              <a:rPr lang="en-US" dirty="0">
                <a:solidFill>
                  <a:schemeClr val="tx1"/>
                </a:solidFill>
                <a:latin typeface="Consolas" panose="020B0609020204030204" pitchFamily="49" charset="0"/>
              </a:rPr>
              <a:t>load %all </a:t>
            </a:r>
            <a:r>
              <a:rPr lang="en-US" dirty="0">
                <a:solidFill>
                  <a:schemeClr val="tx1"/>
                </a:solidFill>
              </a:rPr>
              <a:t>– looks familiar</a:t>
            </a:r>
            <a:r>
              <a:rPr lang="en-US" dirty="0" smtClean="0">
                <a:solidFill>
                  <a:schemeClr val="tx1"/>
                </a:solidFill>
              </a:rPr>
              <a:t>?</a:t>
            </a:r>
            <a:endParaRPr lang="en-US" dirty="0">
              <a:solidFill>
                <a:schemeClr val="tx1"/>
              </a:solidFill>
            </a:endParaRPr>
          </a:p>
        </p:txBody>
      </p:sp>
      <p:cxnSp>
        <p:nvCxnSpPr>
          <p:cNvPr id="47" name="Straight Arrow Connector 46"/>
          <p:cNvCxnSpPr/>
          <p:nvPr/>
        </p:nvCxnSpPr>
        <p:spPr>
          <a:xfrm flipV="1">
            <a:off x="2368833" y="2695577"/>
            <a:ext cx="860917" cy="362"/>
          </a:xfrm>
          <a:prstGeom prst="straightConnector1">
            <a:avLst/>
          </a:prstGeom>
          <a:ln w="1270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310641" y="2614934"/>
            <a:ext cx="1966111" cy="163338"/>
          </a:xfrm>
          <a:prstGeom prst="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314797" y="2939897"/>
            <a:ext cx="1966111" cy="163338"/>
          </a:xfrm>
          <a:prstGeom prst="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6096705" y="2571997"/>
            <a:ext cx="1966111" cy="163338"/>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1868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2" grpId="0" animBg="1"/>
      <p:bldP spid="34" grpId="0" animBg="1"/>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5586" y="933505"/>
            <a:ext cx="4688781" cy="3695500"/>
          </a:xfrm>
          <a:prstGeom prst="rect">
            <a:avLst/>
          </a:prstGeom>
        </p:spPr>
      </p:pic>
      <p:sp>
        <p:nvSpPr>
          <p:cNvPr id="42" name="TextBox 41"/>
          <p:cNvSpPr txBox="1"/>
          <p:nvPr/>
        </p:nvSpPr>
        <p:spPr>
          <a:xfrm>
            <a:off x="4595355" y="4487430"/>
            <a:ext cx="3649241" cy="292388"/>
          </a:xfrm>
          <a:prstGeom prst="rect">
            <a:avLst/>
          </a:prstGeom>
          <a:noFill/>
        </p:spPr>
        <p:txBody>
          <a:bodyPr wrap="square" rtlCol="0">
            <a:spAutoFit/>
          </a:bodyPr>
          <a:lstStyle/>
          <a:p>
            <a:r>
              <a:rPr lang="en-US" sz="1300" b="1" dirty="0">
                <a:solidFill>
                  <a:srgbClr val="FF0000"/>
                </a:solidFill>
                <a:latin typeface="Consolas" panose="020B0609020204030204" pitchFamily="49" charset="0"/>
                <a:cs typeface="Consolas" panose="020B0609020204030204" pitchFamily="49" charset="0"/>
              </a:rPr>
              <a:t>opt -</a:t>
            </a:r>
            <a:r>
              <a:rPr lang="en-US" sz="1300" b="1" dirty="0" err="1" smtClean="0">
                <a:solidFill>
                  <a:srgbClr val="FF0000"/>
                </a:solidFill>
                <a:latin typeface="Consolas" panose="020B0609020204030204" pitchFamily="49" charset="0"/>
                <a:cs typeface="Consolas" panose="020B0609020204030204" pitchFamily="49" charset="0"/>
              </a:rPr>
              <a:t>slp-vectorizer</a:t>
            </a:r>
            <a:r>
              <a:rPr lang="en-US" sz="1300" b="1" dirty="0" smtClean="0">
                <a:solidFill>
                  <a:srgbClr val="FF0000"/>
                </a:solidFill>
                <a:latin typeface="Consolas" panose="020B0609020204030204" pitchFamily="49" charset="0"/>
                <a:cs typeface="Consolas" panose="020B0609020204030204" pitchFamily="49" charset="0"/>
              </a:rPr>
              <a:t> –view-</a:t>
            </a:r>
            <a:r>
              <a:rPr lang="en-US" sz="1300" b="1" dirty="0" err="1" smtClean="0">
                <a:solidFill>
                  <a:srgbClr val="FF0000"/>
                </a:solidFill>
                <a:latin typeface="Consolas" panose="020B0609020204030204" pitchFamily="49" charset="0"/>
                <a:cs typeface="Consolas" panose="020B0609020204030204" pitchFamily="49" charset="0"/>
              </a:rPr>
              <a:t>slp</a:t>
            </a:r>
            <a:r>
              <a:rPr lang="en-US" sz="1300" b="1" dirty="0" smtClean="0">
                <a:solidFill>
                  <a:srgbClr val="FF0000"/>
                </a:solidFill>
                <a:latin typeface="Consolas" panose="020B0609020204030204" pitchFamily="49" charset="0"/>
                <a:cs typeface="Consolas" panose="020B0609020204030204" pitchFamily="49" charset="0"/>
              </a:rPr>
              <a:t>-tree -…</a:t>
            </a:r>
            <a:endParaRPr lang="en-US" sz="1300" b="1" dirty="0">
              <a:solidFill>
                <a:srgbClr val="FF0000"/>
              </a:solidFill>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sz="quarter" idx="12"/>
          </p:nvPr>
        </p:nvSpPr>
        <p:spPr/>
        <p:txBody>
          <a:bodyPr/>
          <a:lstStyle/>
          <a:p>
            <a:fld id="{EE2556C5-CE8C-6547-B838-EA80C61A4AF7}" type="slidenum">
              <a:rPr lang="en-US" smtClean="0"/>
              <a:pPr/>
              <a:t>21</a:t>
            </a:fld>
            <a:endParaRPr lang="en-US" dirty="0"/>
          </a:p>
        </p:txBody>
      </p:sp>
      <p:sp>
        <p:nvSpPr>
          <p:cNvPr id="3" name="Title 2"/>
          <p:cNvSpPr>
            <a:spLocks noGrp="1"/>
          </p:cNvSpPr>
          <p:nvPr>
            <p:ph type="title"/>
          </p:nvPr>
        </p:nvSpPr>
        <p:spPr/>
        <p:txBody>
          <a:bodyPr/>
          <a:lstStyle/>
          <a:p>
            <a:r>
              <a:rPr lang="en-US" dirty="0"/>
              <a:t>A Model for </a:t>
            </a:r>
            <a:r>
              <a:rPr lang="en-US" dirty="0" err="1" smtClean="0"/>
              <a:t>Vectorized</a:t>
            </a:r>
            <a:r>
              <a:rPr lang="en-US" dirty="0" smtClean="0"/>
              <a:t> Instructions?</a:t>
            </a:r>
            <a:endParaRPr lang="en-US" dirty="0"/>
          </a:p>
        </p:txBody>
      </p:sp>
      <p:sp>
        <p:nvSpPr>
          <p:cNvPr id="4" name="Footer Placeholder 3"/>
          <p:cNvSpPr>
            <a:spLocks noGrp="1"/>
          </p:cNvSpPr>
          <p:nvPr>
            <p:ph type="ftr" sz="quarter" idx="3"/>
          </p:nvPr>
        </p:nvSpPr>
        <p:spPr/>
        <p:txBody>
          <a:bodyPr/>
          <a:lstStyle/>
          <a:p>
            <a:endParaRPr lang="en-US" dirty="0"/>
          </a:p>
        </p:txBody>
      </p:sp>
      <p:sp>
        <p:nvSpPr>
          <p:cNvPr id="6" name="TextBox 5"/>
          <p:cNvSpPr txBox="1"/>
          <p:nvPr/>
        </p:nvSpPr>
        <p:spPr>
          <a:xfrm>
            <a:off x="385686" y="1029431"/>
            <a:ext cx="3244478" cy="969496"/>
          </a:xfrm>
          <a:prstGeom prst="rect">
            <a:avLst/>
          </a:prstGeom>
          <a:noFill/>
          <a:ln>
            <a:noFill/>
          </a:ln>
        </p:spPr>
        <p:txBody>
          <a:bodyPr vert="horz" wrap="none" lIns="0" tIns="0" rIns="0" bIns="0" rtlCol="0">
            <a:spAutoFit/>
          </a:bodyPr>
          <a:lstStyle/>
          <a:p>
            <a:r>
              <a:rPr lang="pt-BR" sz="1050" b="1" dirty="0" smtClean="0">
                <a:solidFill>
                  <a:srgbClr val="003C71"/>
                </a:solidFill>
                <a:latin typeface="Consolas" panose="020B0609020204030204" pitchFamily="49" charset="0"/>
                <a:cs typeface="Consolas" panose="020B0609020204030204" pitchFamily="49" charset="0"/>
              </a:rPr>
              <a:t> void </a:t>
            </a:r>
            <a:r>
              <a:rPr lang="pt-BR" sz="1050" b="1" dirty="0">
                <a:solidFill>
                  <a:srgbClr val="003C71"/>
                </a:solidFill>
                <a:latin typeface="Consolas" panose="020B0609020204030204" pitchFamily="49" charset="0"/>
                <a:cs typeface="Consolas" panose="020B0609020204030204" pitchFamily="49" charset="0"/>
              </a:rPr>
              <a:t>foo(int * restrict a, int b, int *c) {</a:t>
            </a:r>
          </a:p>
          <a:p>
            <a:r>
              <a:rPr lang="pt-BR" sz="1050" b="1" dirty="0" smtClean="0">
                <a:solidFill>
                  <a:srgbClr val="003C71"/>
                </a:solidFill>
                <a:latin typeface="Consolas" panose="020B0609020204030204" pitchFamily="49" charset="0"/>
                <a:cs typeface="Consolas" panose="020B0609020204030204" pitchFamily="49" charset="0"/>
              </a:rPr>
              <a:t>   a[0</a:t>
            </a:r>
            <a:r>
              <a:rPr lang="pt-BR" sz="1050" b="1" dirty="0">
                <a:solidFill>
                  <a:srgbClr val="003C71"/>
                </a:solidFill>
                <a:latin typeface="Consolas" panose="020B0609020204030204" pitchFamily="49" charset="0"/>
                <a:cs typeface="Consolas" panose="020B0609020204030204" pitchFamily="49" charset="0"/>
              </a:rPr>
              <a:t>] = </a:t>
            </a:r>
            <a:r>
              <a:rPr lang="pt-BR" sz="1050" b="1" dirty="0" smtClean="0">
                <a:solidFill>
                  <a:srgbClr val="003C71"/>
                </a:solidFill>
                <a:latin typeface="Consolas" panose="020B0609020204030204" pitchFamily="49" charset="0"/>
                <a:cs typeface="Consolas" panose="020B0609020204030204" pitchFamily="49" charset="0"/>
              </a:rPr>
              <a:t>c[0</a:t>
            </a:r>
            <a:r>
              <a:rPr lang="pt-BR" sz="1050" b="1" dirty="0">
                <a:solidFill>
                  <a:srgbClr val="003C71"/>
                </a:solidFill>
                <a:latin typeface="Consolas" panose="020B0609020204030204" pitchFamily="49" charset="0"/>
                <a:cs typeface="Consolas" panose="020B0609020204030204" pitchFamily="49" charset="0"/>
              </a:rPr>
              <a:t>] * 7 + </a:t>
            </a:r>
            <a:r>
              <a:rPr lang="pt-BR" sz="1050" b="1" dirty="0" smtClean="0">
                <a:solidFill>
                  <a:srgbClr val="003C71"/>
                </a:solidFill>
                <a:latin typeface="Consolas" panose="020B0609020204030204" pitchFamily="49" charset="0"/>
                <a:cs typeface="Consolas" panose="020B0609020204030204" pitchFamily="49" charset="0"/>
              </a:rPr>
              <a:t>a[0</a:t>
            </a:r>
            <a:r>
              <a:rPr lang="pt-BR" sz="1050" b="1" dirty="0">
                <a:solidFill>
                  <a:srgbClr val="003C71"/>
                </a:solidFill>
                <a:latin typeface="Consolas" panose="020B0609020204030204" pitchFamily="49" charset="0"/>
                <a:cs typeface="Consolas" panose="020B0609020204030204" pitchFamily="49" charset="0"/>
              </a:rPr>
              <a:t>];</a:t>
            </a:r>
          </a:p>
          <a:p>
            <a:r>
              <a:rPr lang="pt-BR" sz="1050" b="1" dirty="0">
                <a:solidFill>
                  <a:srgbClr val="003C71"/>
                </a:solidFill>
                <a:latin typeface="Consolas" panose="020B0609020204030204" pitchFamily="49" charset="0"/>
                <a:cs typeface="Consolas" panose="020B0609020204030204" pitchFamily="49" charset="0"/>
              </a:rPr>
              <a:t>   </a:t>
            </a:r>
            <a:r>
              <a:rPr lang="pt-BR" sz="1050" b="1" dirty="0" smtClean="0">
                <a:solidFill>
                  <a:srgbClr val="003C71"/>
                </a:solidFill>
                <a:latin typeface="Consolas" panose="020B0609020204030204" pitchFamily="49" charset="0"/>
                <a:cs typeface="Consolas" panose="020B0609020204030204" pitchFamily="49" charset="0"/>
              </a:rPr>
              <a:t>a[1</a:t>
            </a:r>
            <a:r>
              <a:rPr lang="pt-BR" sz="1050" b="1" dirty="0">
                <a:solidFill>
                  <a:srgbClr val="003C71"/>
                </a:solidFill>
                <a:latin typeface="Consolas" panose="020B0609020204030204" pitchFamily="49" charset="0"/>
                <a:cs typeface="Consolas" panose="020B0609020204030204" pitchFamily="49" charset="0"/>
              </a:rPr>
              <a:t>] = </a:t>
            </a:r>
            <a:r>
              <a:rPr lang="pt-BR" sz="1050" b="1" dirty="0" smtClean="0">
                <a:solidFill>
                  <a:srgbClr val="003C71"/>
                </a:solidFill>
                <a:latin typeface="Consolas" panose="020B0609020204030204" pitchFamily="49" charset="0"/>
                <a:cs typeface="Consolas" panose="020B0609020204030204" pitchFamily="49" charset="0"/>
              </a:rPr>
              <a:t>c[2</a:t>
            </a:r>
            <a:r>
              <a:rPr lang="pt-BR" sz="1050" b="1" dirty="0">
                <a:solidFill>
                  <a:srgbClr val="003C71"/>
                </a:solidFill>
                <a:latin typeface="Consolas" panose="020B0609020204030204" pitchFamily="49" charset="0"/>
                <a:cs typeface="Consolas" panose="020B0609020204030204" pitchFamily="49" charset="0"/>
              </a:rPr>
              <a:t>] * 7 + </a:t>
            </a:r>
            <a:r>
              <a:rPr lang="pt-BR" sz="1050" b="1" dirty="0" smtClean="0">
                <a:solidFill>
                  <a:srgbClr val="003C71"/>
                </a:solidFill>
                <a:latin typeface="Consolas" panose="020B0609020204030204" pitchFamily="49" charset="0"/>
                <a:cs typeface="Consolas" panose="020B0609020204030204" pitchFamily="49" charset="0"/>
              </a:rPr>
              <a:t>a[1</a:t>
            </a:r>
            <a:r>
              <a:rPr lang="pt-BR" sz="1050" b="1" dirty="0">
                <a:solidFill>
                  <a:srgbClr val="003C71"/>
                </a:solidFill>
                <a:latin typeface="Consolas" panose="020B0609020204030204" pitchFamily="49" charset="0"/>
                <a:cs typeface="Consolas" panose="020B0609020204030204" pitchFamily="49" charset="0"/>
              </a:rPr>
              <a:t>];</a:t>
            </a:r>
          </a:p>
          <a:p>
            <a:r>
              <a:rPr lang="pt-BR" sz="1050" b="1" dirty="0">
                <a:solidFill>
                  <a:srgbClr val="003C71"/>
                </a:solidFill>
                <a:latin typeface="Consolas" panose="020B0609020204030204" pitchFamily="49" charset="0"/>
                <a:cs typeface="Consolas" panose="020B0609020204030204" pitchFamily="49" charset="0"/>
              </a:rPr>
              <a:t> </a:t>
            </a:r>
            <a:r>
              <a:rPr lang="pt-BR" sz="1050" b="1" dirty="0" smtClean="0">
                <a:solidFill>
                  <a:srgbClr val="003C71"/>
                </a:solidFill>
                <a:latin typeface="Consolas" panose="020B0609020204030204" pitchFamily="49" charset="0"/>
                <a:cs typeface="Consolas" panose="020B0609020204030204" pitchFamily="49" charset="0"/>
              </a:rPr>
              <a:t>  a[2</a:t>
            </a:r>
            <a:r>
              <a:rPr lang="pt-BR" sz="1050" b="1" dirty="0">
                <a:solidFill>
                  <a:srgbClr val="003C71"/>
                </a:solidFill>
                <a:latin typeface="Consolas" panose="020B0609020204030204" pitchFamily="49" charset="0"/>
                <a:cs typeface="Consolas" panose="020B0609020204030204" pitchFamily="49" charset="0"/>
              </a:rPr>
              <a:t>] = </a:t>
            </a:r>
            <a:r>
              <a:rPr lang="pt-BR" sz="1050" b="1" dirty="0" smtClean="0">
                <a:solidFill>
                  <a:srgbClr val="003C71"/>
                </a:solidFill>
                <a:latin typeface="Consolas" panose="020B0609020204030204" pitchFamily="49" charset="0"/>
                <a:cs typeface="Consolas" panose="020B0609020204030204" pitchFamily="49" charset="0"/>
              </a:rPr>
              <a:t>c[1</a:t>
            </a:r>
            <a:r>
              <a:rPr lang="pt-BR" sz="1050" b="1" dirty="0">
                <a:solidFill>
                  <a:srgbClr val="003C71"/>
                </a:solidFill>
                <a:latin typeface="Consolas" panose="020B0609020204030204" pitchFamily="49" charset="0"/>
                <a:cs typeface="Consolas" panose="020B0609020204030204" pitchFamily="49" charset="0"/>
              </a:rPr>
              <a:t>] * 7 + </a:t>
            </a:r>
            <a:r>
              <a:rPr lang="pt-BR" sz="1050" b="1" dirty="0" smtClean="0">
                <a:solidFill>
                  <a:srgbClr val="003C71"/>
                </a:solidFill>
                <a:latin typeface="Consolas" panose="020B0609020204030204" pitchFamily="49" charset="0"/>
                <a:cs typeface="Consolas" panose="020B0609020204030204" pitchFamily="49" charset="0"/>
              </a:rPr>
              <a:t>a[2</a:t>
            </a:r>
            <a:r>
              <a:rPr lang="pt-BR" sz="1050" b="1" dirty="0">
                <a:solidFill>
                  <a:srgbClr val="003C71"/>
                </a:solidFill>
                <a:latin typeface="Consolas" panose="020B0609020204030204" pitchFamily="49" charset="0"/>
                <a:cs typeface="Consolas" panose="020B0609020204030204" pitchFamily="49" charset="0"/>
              </a:rPr>
              <a:t>];</a:t>
            </a:r>
          </a:p>
          <a:p>
            <a:r>
              <a:rPr lang="pt-BR" sz="1050" b="1" dirty="0">
                <a:solidFill>
                  <a:srgbClr val="003C71"/>
                </a:solidFill>
                <a:latin typeface="Consolas" panose="020B0609020204030204" pitchFamily="49" charset="0"/>
                <a:cs typeface="Consolas" panose="020B0609020204030204" pitchFamily="49" charset="0"/>
              </a:rPr>
              <a:t> </a:t>
            </a:r>
            <a:r>
              <a:rPr lang="pt-BR" sz="1050" b="1" dirty="0" smtClean="0">
                <a:solidFill>
                  <a:srgbClr val="003C71"/>
                </a:solidFill>
                <a:latin typeface="Consolas" panose="020B0609020204030204" pitchFamily="49" charset="0"/>
                <a:cs typeface="Consolas" panose="020B0609020204030204" pitchFamily="49" charset="0"/>
              </a:rPr>
              <a:t>  a[3</a:t>
            </a:r>
            <a:r>
              <a:rPr lang="pt-BR" sz="1050" b="1" dirty="0">
                <a:solidFill>
                  <a:srgbClr val="003C71"/>
                </a:solidFill>
                <a:latin typeface="Consolas" panose="020B0609020204030204" pitchFamily="49" charset="0"/>
                <a:cs typeface="Consolas" panose="020B0609020204030204" pitchFamily="49" charset="0"/>
              </a:rPr>
              <a:t>] = </a:t>
            </a:r>
            <a:r>
              <a:rPr lang="pt-BR" sz="1050" b="1" dirty="0" smtClean="0">
                <a:solidFill>
                  <a:srgbClr val="003C71"/>
                </a:solidFill>
                <a:latin typeface="Consolas" panose="020B0609020204030204" pitchFamily="49" charset="0"/>
                <a:cs typeface="Consolas" panose="020B0609020204030204" pitchFamily="49" charset="0"/>
              </a:rPr>
              <a:t>c[3</a:t>
            </a:r>
            <a:r>
              <a:rPr lang="pt-BR" sz="1050" b="1" dirty="0">
                <a:solidFill>
                  <a:srgbClr val="003C71"/>
                </a:solidFill>
                <a:latin typeface="Consolas" panose="020B0609020204030204" pitchFamily="49" charset="0"/>
                <a:cs typeface="Consolas" panose="020B0609020204030204" pitchFamily="49" charset="0"/>
              </a:rPr>
              <a:t>] * 7 + </a:t>
            </a:r>
            <a:r>
              <a:rPr lang="pt-BR" sz="1050" b="1" dirty="0" smtClean="0">
                <a:solidFill>
                  <a:srgbClr val="003C71"/>
                </a:solidFill>
                <a:latin typeface="Consolas" panose="020B0609020204030204" pitchFamily="49" charset="0"/>
                <a:cs typeface="Consolas" panose="020B0609020204030204" pitchFamily="49" charset="0"/>
              </a:rPr>
              <a:t>a[3</a:t>
            </a:r>
            <a:r>
              <a:rPr lang="pt-BR" sz="1050" b="1" dirty="0">
                <a:solidFill>
                  <a:srgbClr val="003C71"/>
                </a:solidFill>
                <a:latin typeface="Consolas" panose="020B0609020204030204" pitchFamily="49" charset="0"/>
                <a:cs typeface="Consolas" panose="020B0609020204030204" pitchFamily="49" charset="0"/>
              </a:rPr>
              <a:t>];</a:t>
            </a:r>
          </a:p>
          <a:p>
            <a:r>
              <a:rPr lang="pt-BR" sz="1050" b="1" dirty="0" smtClean="0">
                <a:solidFill>
                  <a:srgbClr val="003C71"/>
                </a:solidFill>
                <a:latin typeface="Consolas" panose="020B0609020204030204" pitchFamily="49" charset="0"/>
                <a:cs typeface="Consolas" panose="020B0609020204030204" pitchFamily="49" charset="0"/>
              </a:rPr>
              <a:t> }</a:t>
            </a:r>
            <a:endParaRPr lang="pt-BR" sz="1050" b="1" dirty="0">
              <a:solidFill>
                <a:srgbClr val="003C71"/>
              </a:solidFill>
              <a:latin typeface="Consolas" panose="020B0609020204030204" pitchFamily="49" charset="0"/>
              <a:cs typeface="Consolas" panose="020B0609020204030204" pitchFamily="49" charset="0"/>
            </a:endParaRPr>
          </a:p>
        </p:txBody>
      </p:sp>
      <p:sp>
        <p:nvSpPr>
          <p:cNvPr id="7" name="Striped Right Arrow 6"/>
          <p:cNvSpPr/>
          <p:nvPr/>
        </p:nvSpPr>
        <p:spPr>
          <a:xfrm>
            <a:off x="3485184" y="1397995"/>
            <a:ext cx="289959" cy="351815"/>
          </a:xfrm>
          <a:prstGeom prst="stripedRightArrow">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567035" y="1852597"/>
            <a:ext cx="1550688" cy="554182"/>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p:cNvSpPr/>
          <p:nvPr/>
        </p:nvSpPr>
        <p:spPr>
          <a:xfrm>
            <a:off x="6271708" y="1852597"/>
            <a:ext cx="2449224" cy="554182"/>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ectangle 9"/>
          <p:cNvSpPr/>
          <p:nvPr/>
        </p:nvSpPr>
        <p:spPr>
          <a:xfrm>
            <a:off x="5507916" y="2723866"/>
            <a:ext cx="1839558" cy="554182"/>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p:cNvSpPr/>
          <p:nvPr/>
        </p:nvSpPr>
        <p:spPr>
          <a:xfrm>
            <a:off x="5131603" y="3595135"/>
            <a:ext cx="2597766" cy="554182"/>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p:cNvSpPr/>
          <p:nvPr/>
        </p:nvSpPr>
        <p:spPr>
          <a:xfrm>
            <a:off x="4991753" y="1369402"/>
            <a:ext cx="2463296" cy="166108"/>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2"/>
          <p:cNvSpPr/>
          <p:nvPr/>
        </p:nvSpPr>
        <p:spPr>
          <a:xfrm>
            <a:off x="4991753" y="1238586"/>
            <a:ext cx="2463296" cy="126895"/>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p:cNvSpPr/>
          <p:nvPr/>
        </p:nvSpPr>
        <p:spPr>
          <a:xfrm>
            <a:off x="4991322" y="1118001"/>
            <a:ext cx="2463296" cy="126895"/>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4991753" y="970425"/>
            <a:ext cx="2463296" cy="145615"/>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Rectangle 23"/>
          <p:cNvSpPr/>
          <p:nvPr/>
        </p:nvSpPr>
        <p:spPr>
          <a:xfrm>
            <a:off x="4109929" y="1111972"/>
            <a:ext cx="736391" cy="286023"/>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47" name="Straight Arrow Connector 46"/>
          <p:cNvCxnSpPr/>
          <p:nvPr/>
        </p:nvCxnSpPr>
        <p:spPr>
          <a:xfrm flipH="1">
            <a:off x="5594416" y="1500835"/>
            <a:ext cx="404932" cy="384049"/>
          </a:xfrm>
          <a:prstGeom prst="straightConnector1">
            <a:avLst/>
          </a:prstGeom>
          <a:ln w="31750">
            <a:solidFill>
              <a:srgbClr val="00B05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H="1">
            <a:off x="6721767" y="2333384"/>
            <a:ext cx="538690" cy="430334"/>
          </a:xfrm>
          <a:prstGeom prst="straightConnector1">
            <a:avLst/>
          </a:prstGeom>
          <a:ln w="31750">
            <a:solidFill>
              <a:srgbClr val="00B05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6422234" y="3233220"/>
            <a:ext cx="2791" cy="388585"/>
          </a:xfrm>
          <a:prstGeom prst="straightConnector1">
            <a:avLst/>
          </a:prstGeom>
          <a:ln w="31750">
            <a:solidFill>
              <a:srgbClr val="00B05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5666346" y="2362074"/>
            <a:ext cx="456063" cy="385443"/>
          </a:xfrm>
          <a:prstGeom prst="straightConnector1">
            <a:avLst/>
          </a:prstGeom>
          <a:ln w="31750">
            <a:solidFill>
              <a:srgbClr val="00B05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4579341" y="1345964"/>
            <a:ext cx="512619" cy="513217"/>
          </a:xfrm>
          <a:prstGeom prst="straightConnector1">
            <a:avLst/>
          </a:prstGeom>
          <a:ln w="31750">
            <a:solidFill>
              <a:srgbClr val="00B050"/>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4631167" y="4180744"/>
            <a:ext cx="3539266" cy="5734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22094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7"/>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4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24"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8735" y="942421"/>
            <a:ext cx="4676405" cy="3685746"/>
          </a:xfrm>
          <a:prstGeom prst="rect">
            <a:avLst/>
          </a:prstGeom>
        </p:spPr>
      </p:pic>
      <p:sp>
        <p:nvSpPr>
          <p:cNvPr id="42" name="TextBox 41"/>
          <p:cNvSpPr txBox="1"/>
          <p:nvPr/>
        </p:nvSpPr>
        <p:spPr>
          <a:xfrm>
            <a:off x="4560821" y="4492471"/>
            <a:ext cx="3649241" cy="292388"/>
          </a:xfrm>
          <a:prstGeom prst="rect">
            <a:avLst/>
          </a:prstGeom>
          <a:noFill/>
        </p:spPr>
        <p:txBody>
          <a:bodyPr wrap="square" rtlCol="0">
            <a:spAutoFit/>
          </a:bodyPr>
          <a:lstStyle/>
          <a:p>
            <a:r>
              <a:rPr lang="en-US" sz="1300" b="1" dirty="0">
                <a:solidFill>
                  <a:srgbClr val="FF0000"/>
                </a:solidFill>
                <a:latin typeface="Consolas" panose="020B0609020204030204" pitchFamily="49" charset="0"/>
                <a:cs typeface="Consolas" panose="020B0609020204030204" pitchFamily="49" charset="0"/>
              </a:rPr>
              <a:t>opt -</a:t>
            </a:r>
            <a:r>
              <a:rPr lang="en-US" sz="1300" b="1" dirty="0" err="1" smtClean="0">
                <a:solidFill>
                  <a:srgbClr val="FF0000"/>
                </a:solidFill>
                <a:latin typeface="Consolas" panose="020B0609020204030204" pitchFamily="49" charset="0"/>
                <a:cs typeface="Consolas" panose="020B0609020204030204" pitchFamily="49" charset="0"/>
              </a:rPr>
              <a:t>slp-vectorizer</a:t>
            </a:r>
            <a:r>
              <a:rPr lang="en-US" sz="1300" b="1" dirty="0" smtClean="0">
                <a:solidFill>
                  <a:srgbClr val="FFCD05"/>
                </a:solidFill>
                <a:latin typeface="Consolas" panose="020B0609020204030204" pitchFamily="49" charset="0"/>
                <a:cs typeface="Consolas" panose="020B0609020204030204" pitchFamily="49" charset="0"/>
              </a:rPr>
              <a:t>*</a:t>
            </a:r>
            <a:r>
              <a:rPr lang="en-US" sz="1300" b="1" dirty="0" smtClean="0">
                <a:solidFill>
                  <a:srgbClr val="FF0000"/>
                </a:solidFill>
                <a:latin typeface="Consolas" panose="020B0609020204030204" pitchFamily="49" charset="0"/>
                <a:cs typeface="Consolas" panose="020B0609020204030204" pitchFamily="49" charset="0"/>
              </a:rPr>
              <a:t> </a:t>
            </a:r>
            <a:r>
              <a:rPr lang="en-US" sz="1300" b="1" dirty="0">
                <a:solidFill>
                  <a:srgbClr val="FF0000"/>
                </a:solidFill>
                <a:latin typeface="Consolas" panose="020B0609020204030204" pitchFamily="49" charset="0"/>
                <a:cs typeface="Consolas" panose="020B0609020204030204" pitchFamily="49" charset="0"/>
              </a:rPr>
              <a:t>-</a:t>
            </a:r>
            <a:r>
              <a:rPr lang="en-US" sz="1300" b="1" dirty="0" err="1" smtClean="0">
                <a:solidFill>
                  <a:srgbClr val="FF0000"/>
                </a:solidFill>
                <a:latin typeface="Consolas" panose="020B0609020204030204" pitchFamily="49" charset="0"/>
                <a:cs typeface="Consolas" panose="020B0609020204030204" pitchFamily="49" charset="0"/>
              </a:rPr>
              <a:t>slp</a:t>
            </a:r>
            <a:r>
              <a:rPr lang="en-US" sz="1300" b="1" dirty="0" smtClean="0">
                <a:solidFill>
                  <a:srgbClr val="FF0000"/>
                </a:solidFill>
                <a:latin typeface="Consolas" panose="020B0609020204030204" pitchFamily="49" charset="0"/>
                <a:cs typeface="Consolas" panose="020B0609020204030204" pitchFamily="49" charset="0"/>
              </a:rPr>
              <a:t>-view-tree -…</a:t>
            </a:r>
            <a:endParaRPr lang="en-US" sz="1300" b="1" dirty="0">
              <a:solidFill>
                <a:srgbClr val="FF0000"/>
              </a:solidFill>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sz="quarter" idx="12"/>
          </p:nvPr>
        </p:nvSpPr>
        <p:spPr/>
        <p:txBody>
          <a:bodyPr/>
          <a:lstStyle/>
          <a:p>
            <a:fld id="{EE2556C5-CE8C-6547-B838-EA80C61A4AF7}" type="slidenum">
              <a:rPr lang="en-US" smtClean="0"/>
              <a:pPr/>
              <a:t>22</a:t>
            </a:fld>
            <a:endParaRPr lang="en-US" dirty="0"/>
          </a:p>
        </p:txBody>
      </p:sp>
      <p:sp>
        <p:nvSpPr>
          <p:cNvPr id="3" name="Title 2"/>
          <p:cNvSpPr>
            <a:spLocks noGrp="1"/>
          </p:cNvSpPr>
          <p:nvPr>
            <p:ph type="title"/>
          </p:nvPr>
        </p:nvSpPr>
        <p:spPr/>
        <p:txBody>
          <a:bodyPr/>
          <a:lstStyle/>
          <a:p>
            <a:r>
              <a:rPr lang="en-US" dirty="0"/>
              <a:t>A Model for </a:t>
            </a:r>
            <a:r>
              <a:rPr lang="en-US" dirty="0" err="1" smtClean="0"/>
              <a:t>Vectorized</a:t>
            </a:r>
            <a:r>
              <a:rPr lang="en-US" dirty="0" smtClean="0"/>
              <a:t> Instructions?</a:t>
            </a:r>
            <a:endParaRPr lang="en-US" dirty="0"/>
          </a:p>
        </p:txBody>
      </p:sp>
      <p:sp>
        <p:nvSpPr>
          <p:cNvPr id="4" name="Footer Placeholder 3"/>
          <p:cNvSpPr>
            <a:spLocks noGrp="1"/>
          </p:cNvSpPr>
          <p:nvPr>
            <p:ph type="ftr" sz="quarter" idx="3"/>
          </p:nvPr>
        </p:nvSpPr>
        <p:spPr/>
        <p:txBody>
          <a:bodyPr/>
          <a:lstStyle/>
          <a:p>
            <a:endParaRPr lang="en-US" dirty="0"/>
          </a:p>
        </p:txBody>
      </p:sp>
      <p:sp>
        <p:nvSpPr>
          <p:cNvPr id="6" name="TextBox 5"/>
          <p:cNvSpPr txBox="1"/>
          <p:nvPr/>
        </p:nvSpPr>
        <p:spPr>
          <a:xfrm>
            <a:off x="385686" y="1029431"/>
            <a:ext cx="3244478" cy="969496"/>
          </a:xfrm>
          <a:prstGeom prst="rect">
            <a:avLst/>
          </a:prstGeom>
          <a:noFill/>
          <a:ln>
            <a:noFill/>
          </a:ln>
        </p:spPr>
        <p:txBody>
          <a:bodyPr vert="horz" wrap="none" lIns="0" tIns="0" rIns="0" bIns="0" rtlCol="0">
            <a:spAutoFit/>
          </a:bodyPr>
          <a:lstStyle/>
          <a:p>
            <a:r>
              <a:rPr lang="pt-BR" sz="1050" b="1" dirty="0" smtClean="0">
                <a:solidFill>
                  <a:srgbClr val="003C71"/>
                </a:solidFill>
                <a:latin typeface="Consolas" panose="020B0609020204030204" pitchFamily="49" charset="0"/>
                <a:cs typeface="Consolas" panose="020B0609020204030204" pitchFamily="49" charset="0"/>
              </a:rPr>
              <a:t> void </a:t>
            </a:r>
            <a:r>
              <a:rPr lang="pt-BR" sz="1050" b="1" dirty="0">
                <a:solidFill>
                  <a:srgbClr val="003C71"/>
                </a:solidFill>
                <a:latin typeface="Consolas" panose="020B0609020204030204" pitchFamily="49" charset="0"/>
                <a:cs typeface="Consolas" panose="020B0609020204030204" pitchFamily="49" charset="0"/>
              </a:rPr>
              <a:t>foo(int * restrict a, int b, int *c) {</a:t>
            </a:r>
          </a:p>
          <a:p>
            <a:r>
              <a:rPr lang="pt-BR" sz="1050" b="1" dirty="0" smtClean="0">
                <a:solidFill>
                  <a:srgbClr val="003C71"/>
                </a:solidFill>
                <a:latin typeface="Consolas" panose="020B0609020204030204" pitchFamily="49" charset="0"/>
                <a:cs typeface="Consolas" panose="020B0609020204030204" pitchFamily="49" charset="0"/>
              </a:rPr>
              <a:t>   a[0</a:t>
            </a:r>
            <a:r>
              <a:rPr lang="pt-BR" sz="1050" b="1" dirty="0">
                <a:solidFill>
                  <a:srgbClr val="003C71"/>
                </a:solidFill>
                <a:latin typeface="Consolas" panose="020B0609020204030204" pitchFamily="49" charset="0"/>
                <a:cs typeface="Consolas" panose="020B0609020204030204" pitchFamily="49" charset="0"/>
              </a:rPr>
              <a:t>] = </a:t>
            </a:r>
            <a:r>
              <a:rPr lang="pt-BR" sz="1050" b="1" dirty="0" smtClean="0">
                <a:solidFill>
                  <a:srgbClr val="003C71"/>
                </a:solidFill>
                <a:latin typeface="Consolas" panose="020B0609020204030204" pitchFamily="49" charset="0"/>
                <a:cs typeface="Consolas" panose="020B0609020204030204" pitchFamily="49" charset="0"/>
              </a:rPr>
              <a:t>c[0</a:t>
            </a:r>
            <a:r>
              <a:rPr lang="pt-BR" sz="1050" b="1" dirty="0">
                <a:solidFill>
                  <a:srgbClr val="003C71"/>
                </a:solidFill>
                <a:latin typeface="Consolas" panose="020B0609020204030204" pitchFamily="49" charset="0"/>
                <a:cs typeface="Consolas" panose="020B0609020204030204" pitchFamily="49" charset="0"/>
              </a:rPr>
              <a:t>] * 7 + </a:t>
            </a:r>
            <a:r>
              <a:rPr lang="pt-BR" sz="1050" b="1" dirty="0" smtClean="0">
                <a:solidFill>
                  <a:srgbClr val="003C71"/>
                </a:solidFill>
                <a:latin typeface="Consolas" panose="020B0609020204030204" pitchFamily="49" charset="0"/>
                <a:cs typeface="Consolas" panose="020B0609020204030204" pitchFamily="49" charset="0"/>
              </a:rPr>
              <a:t>a[0</a:t>
            </a:r>
            <a:r>
              <a:rPr lang="pt-BR" sz="1050" b="1" dirty="0">
                <a:solidFill>
                  <a:srgbClr val="003C71"/>
                </a:solidFill>
                <a:latin typeface="Consolas" panose="020B0609020204030204" pitchFamily="49" charset="0"/>
                <a:cs typeface="Consolas" panose="020B0609020204030204" pitchFamily="49" charset="0"/>
              </a:rPr>
              <a:t>];</a:t>
            </a:r>
          </a:p>
          <a:p>
            <a:r>
              <a:rPr lang="pt-BR" sz="1050" b="1" dirty="0">
                <a:solidFill>
                  <a:srgbClr val="003C71"/>
                </a:solidFill>
                <a:latin typeface="Consolas" panose="020B0609020204030204" pitchFamily="49" charset="0"/>
                <a:cs typeface="Consolas" panose="020B0609020204030204" pitchFamily="49" charset="0"/>
              </a:rPr>
              <a:t>   </a:t>
            </a:r>
            <a:r>
              <a:rPr lang="pt-BR" sz="1050" b="1" dirty="0" smtClean="0">
                <a:solidFill>
                  <a:srgbClr val="003C71"/>
                </a:solidFill>
                <a:latin typeface="Consolas" panose="020B0609020204030204" pitchFamily="49" charset="0"/>
                <a:cs typeface="Consolas" panose="020B0609020204030204" pitchFamily="49" charset="0"/>
              </a:rPr>
              <a:t>a[1</a:t>
            </a:r>
            <a:r>
              <a:rPr lang="pt-BR" sz="1050" b="1" dirty="0">
                <a:solidFill>
                  <a:srgbClr val="003C71"/>
                </a:solidFill>
                <a:latin typeface="Consolas" panose="020B0609020204030204" pitchFamily="49" charset="0"/>
                <a:cs typeface="Consolas" panose="020B0609020204030204" pitchFamily="49" charset="0"/>
              </a:rPr>
              <a:t>] = </a:t>
            </a:r>
            <a:r>
              <a:rPr lang="pt-BR" sz="1050" b="1" dirty="0" smtClean="0">
                <a:solidFill>
                  <a:srgbClr val="003C71"/>
                </a:solidFill>
                <a:latin typeface="Consolas" panose="020B0609020204030204" pitchFamily="49" charset="0"/>
                <a:cs typeface="Consolas" panose="020B0609020204030204" pitchFamily="49" charset="0"/>
              </a:rPr>
              <a:t>c[2</a:t>
            </a:r>
            <a:r>
              <a:rPr lang="pt-BR" sz="1050" b="1" dirty="0">
                <a:solidFill>
                  <a:srgbClr val="003C71"/>
                </a:solidFill>
                <a:latin typeface="Consolas" panose="020B0609020204030204" pitchFamily="49" charset="0"/>
                <a:cs typeface="Consolas" panose="020B0609020204030204" pitchFamily="49" charset="0"/>
              </a:rPr>
              <a:t>] * 7 + </a:t>
            </a:r>
            <a:r>
              <a:rPr lang="pt-BR" sz="1050" b="1" dirty="0" smtClean="0">
                <a:solidFill>
                  <a:srgbClr val="003C71"/>
                </a:solidFill>
                <a:latin typeface="Consolas" panose="020B0609020204030204" pitchFamily="49" charset="0"/>
                <a:cs typeface="Consolas" panose="020B0609020204030204" pitchFamily="49" charset="0"/>
              </a:rPr>
              <a:t>a[1</a:t>
            </a:r>
            <a:r>
              <a:rPr lang="pt-BR" sz="1050" b="1" dirty="0">
                <a:solidFill>
                  <a:srgbClr val="003C71"/>
                </a:solidFill>
                <a:latin typeface="Consolas" panose="020B0609020204030204" pitchFamily="49" charset="0"/>
                <a:cs typeface="Consolas" panose="020B0609020204030204" pitchFamily="49" charset="0"/>
              </a:rPr>
              <a:t>];</a:t>
            </a:r>
          </a:p>
          <a:p>
            <a:r>
              <a:rPr lang="pt-BR" sz="1050" b="1" dirty="0">
                <a:solidFill>
                  <a:srgbClr val="003C71"/>
                </a:solidFill>
                <a:latin typeface="Consolas" panose="020B0609020204030204" pitchFamily="49" charset="0"/>
                <a:cs typeface="Consolas" panose="020B0609020204030204" pitchFamily="49" charset="0"/>
              </a:rPr>
              <a:t> </a:t>
            </a:r>
            <a:r>
              <a:rPr lang="pt-BR" sz="1050" b="1" dirty="0" smtClean="0">
                <a:solidFill>
                  <a:srgbClr val="003C71"/>
                </a:solidFill>
                <a:latin typeface="Consolas" panose="020B0609020204030204" pitchFamily="49" charset="0"/>
                <a:cs typeface="Consolas" panose="020B0609020204030204" pitchFamily="49" charset="0"/>
              </a:rPr>
              <a:t>  a[2</a:t>
            </a:r>
            <a:r>
              <a:rPr lang="pt-BR" sz="1050" b="1" dirty="0">
                <a:solidFill>
                  <a:srgbClr val="003C71"/>
                </a:solidFill>
                <a:latin typeface="Consolas" panose="020B0609020204030204" pitchFamily="49" charset="0"/>
                <a:cs typeface="Consolas" panose="020B0609020204030204" pitchFamily="49" charset="0"/>
              </a:rPr>
              <a:t>] = </a:t>
            </a:r>
            <a:r>
              <a:rPr lang="pt-BR" sz="1050" b="1" dirty="0" smtClean="0">
                <a:solidFill>
                  <a:srgbClr val="003C71"/>
                </a:solidFill>
                <a:latin typeface="Consolas" panose="020B0609020204030204" pitchFamily="49" charset="0"/>
                <a:cs typeface="Consolas" panose="020B0609020204030204" pitchFamily="49" charset="0"/>
              </a:rPr>
              <a:t>c[1</a:t>
            </a:r>
            <a:r>
              <a:rPr lang="pt-BR" sz="1050" b="1" dirty="0">
                <a:solidFill>
                  <a:srgbClr val="003C71"/>
                </a:solidFill>
                <a:latin typeface="Consolas" panose="020B0609020204030204" pitchFamily="49" charset="0"/>
                <a:cs typeface="Consolas" panose="020B0609020204030204" pitchFamily="49" charset="0"/>
              </a:rPr>
              <a:t>] * 7 + </a:t>
            </a:r>
            <a:r>
              <a:rPr lang="pt-BR" sz="1050" b="1" dirty="0" smtClean="0">
                <a:solidFill>
                  <a:srgbClr val="003C71"/>
                </a:solidFill>
                <a:latin typeface="Consolas" panose="020B0609020204030204" pitchFamily="49" charset="0"/>
                <a:cs typeface="Consolas" panose="020B0609020204030204" pitchFamily="49" charset="0"/>
              </a:rPr>
              <a:t>a[2</a:t>
            </a:r>
            <a:r>
              <a:rPr lang="pt-BR" sz="1050" b="1" dirty="0">
                <a:solidFill>
                  <a:srgbClr val="003C71"/>
                </a:solidFill>
                <a:latin typeface="Consolas" panose="020B0609020204030204" pitchFamily="49" charset="0"/>
                <a:cs typeface="Consolas" panose="020B0609020204030204" pitchFamily="49" charset="0"/>
              </a:rPr>
              <a:t>];</a:t>
            </a:r>
          </a:p>
          <a:p>
            <a:r>
              <a:rPr lang="pt-BR" sz="1050" b="1" dirty="0">
                <a:solidFill>
                  <a:srgbClr val="003C71"/>
                </a:solidFill>
                <a:latin typeface="Consolas" panose="020B0609020204030204" pitchFamily="49" charset="0"/>
                <a:cs typeface="Consolas" panose="020B0609020204030204" pitchFamily="49" charset="0"/>
              </a:rPr>
              <a:t> </a:t>
            </a:r>
            <a:r>
              <a:rPr lang="pt-BR" sz="1050" b="1" dirty="0" smtClean="0">
                <a:solidFill>
                  <a:srgbClr val="003C71"/>
                </a:solidFill>
                <a:latin typeface="Consolas" panose="020B0609020204030204" pitchFamily="49" charset="0"/>
                <a:cs typeface="Consolas" panose="020B0609020204030204" pitchFamily="49" charset="0"/>
              </a:rPr>
              <a:t>  a[3</a:t>
            </a:r>
            <a:r>
              <a:rPr lang="pt-BR" sz="1050" b="1" dirty="0">
                <a:solidFill>
                  <a:srgbClr val="003C71"/>
                </a:solidFill>
                <a:latin typeface="Consolas" panose="020B0609020204030204" pitchFamily="49" charset="0"/>
                <a:cs typeface="Consolas" panose="020B0609020204030204" pitchFamily="49" charset="0"/>
              </a:rPr>
              <a:t>] = </a:t>
            </a:r>
            <a:r>
              <a:rPr lang="pt-BR" sz="1050" b="1" dirty="0" smtClean="0">
                <a:solidFill>
                  <a:srgbClr val="003C71"/>
                </a:solidFill>
                <a:latin typeface="Consolas" panose="020B0609020204030204" pitchFamily="49" charset="0"/>
                <a:cs typeface="Consolas" panose="020B0609020204030204" pitchFamily="49" charset="0"/>
              </a:rPr>
              <a:t>c[3</a:t>
            </a:r>
            <a:r>
              <a:rPr lang="pt-BR" sz="1050" b="1" dirty="0">
                <a:solidFill>
                  <a:srgbClr val="003C71"/>
                </a:solidFill>
                <a:latin typeface="Consolas" panose="020B0609020204030204" pitchFamily="49" charset="0"/>
                <a:cs typeface="Consolas" panose="020B0609020204030204" pitchFamily="49" charset="0"/>
              </a:rPr>
              <a:t>] * 7 + </a:t>
            </a:r>
            <a:r>
              <a:rPr lang="pt-BR" sz="1050" b="1" dirty="0" smtClean="0">
                <a:solidFill>
                  <a:srgbClr val="003C71"/>
                </a:solidFill>
                <a:latin typeface="Consolas" panose="020B0609020204030204" pitchFamily="49" charset="0"/>
                <a:cs typeface="Consolas" panose="020B0609020204030204" pitchFamily="49" charset="0"/>
              </a:rPr>
              <a:t>a[3</a:t>
            </a:r>
            <a:r>
              <a:rPr lang="pt-BR" sz="1050" b="1" dirty="0">
                <a:solidFill>
                  <a:srgbClr val="003C71"/>
                </a:solidFill>
                <a:latin typeface="Consolas" panose="020B0609020204030204" pitchFamily="49" charset="0"/>
                <a:cs typeface="Consolas" panose="020B0609020204030204" pitchFamily="49" charset="0"/>
              </a:rPr>
              <a:t>];</a:t>
            </a:r>
          </a:p>
          <a:p>
            <a:r>
              <a:rPr lang="pt-BR" sz="1050" b="1" dirty="0" smtClean="0">
                <a:solidFill>
                  <a:srgbClr val="003C71"/>
                </a:solidFill>
                <a:latin typeface="Consolas" panose="020B0609020204030204" pitchFamily="49" charset="0"/>
                <a:cs typeface="Consolas" panose="020B0609020204030204" pitchFamily="49" charset="0"/>
              </a:rPr>
              <a:t> }</a:t>
            </a:r>
            <a:endParaRPr lang="pt-BR" sz="1050" b="1" dirty="0">
              <a:solidFill>
                <a:srgbClr val="003C71"/>
              </a:solidFill>
              <a:latin typeface="Consolas" panose="020B0609020204030204" pitchFamily="49" charset="0"/>
              <a:cs typeface="Consolas" panose="020B0609020204030204" pitchFamily="49" charset="0"/>
            </a:endParaRPr>
          </a:p>
        </p:txBody>
      </p:sp>
      <p:sp>
        <p:nvSpPr>
          <p:cNvPr id="7" name="Striped Right Arrow 6"/>
          <p:cNvSpPr/>
          <p:nvPr/>
        </p:nvSpPr>
        <p:spPr>
          <a:xfrm>
            <a:off x="3485184" y="1397995"/>
            <a:ext cx="289959" cy="351815"/>
          </a:xfrm>
          <a:prstGeom prst="stripedRightArrow">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567035" y="1852597"/>
            <a:ext cx="1550688" cy="554182"/>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p:cNvSpPr/>
          <p:nvPr/>
        </p:nvSpPr>
        <p:spPr>
          <a:xfrm>
            <a:off x="6271708" y="1852597"/>
            <a:ext cx="2449224" cy="554182"/>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ectangle 9"/>
          <p:cNvSpPr/>
          <p:nvPr/>
        </p:nvSpPr>
        <p:spPr>
          <a:xfrm>
            <a:off x="5507916" y="2723866"/>
            <a:ext cx="1839558" cy="554182"/>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p:cNvSpPr/>
          <p:nvPr/>
        </p:nvSpPr>
        <p:spPr>
          <a:xfrm>
            <a:off x="5131603" y="3595135"/>
            <a:ext cx="2597766" cy="554182"/>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p:cNvSpPr/>
          <p:nvPr/>
        </p:nvSpPr>
        <p:spPr>
          <a:xfrm>
            <a:off x="4991753" y="989704"/>
            <a:ext cx="2463296" cy="545806"/>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9" name="Straight Arrow Connector 18"/>
          <p:cNvCxnSpPr/>
          <p:nvPr/>
        </p:nvCxnSpPr>
        <p:spPr>
          <a:xfrm flipH="1">
            <a:off x="5600636" y="1500835"/>
            <a:ext cx="404932" cy="384049"/>
          </a:xfrm>
          <a:prstGeom prst="straightConnector1">
            <a:avLst/>
          </a:prstGeom>
          <a:ln w="31750">
            <a:solidFill>
              <a:srgbClr val="00B05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6709327" y="2333384"/>
            <a:ext cx="538690" cy="430334"/>
          </a:xfrm>
          <a:prstGeom prst="straightConnector1">
            <a:avLst/>
          </a:prstGeom>
          <a:ln w="31750">
            <a:solidFill>
              <a:srgbClr val="00B05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6422234" y="3233220"/>
            <a:ext cx="2791" cy="388585"/>
          </a:xfrm>
          <a:prstGeom prst="straightConnector1">
            <a:avLst/>
          </a:prstGeom>
          <a:ln w="31750">
            <a:solidFill>
              <a:srgbClr val="00B05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5653906" y="2362074"/>
            <a:ext cx="456063" cy="385443"/>
          </a:xfrm>
          <a:prstGeom prst="straightConnector1">
            <a:avLst/>
          </a:prstGeom>
          <a:ln w="31750">
            <a:solidFill>
              <a:srgbClr val="00B050"/>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109929" y="1111972"/>
            <a:ext cx="736391" cy="286023"/>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3" name="Straight Arrow Connector 22"/>
          <p:cNvCxnSpPr/>
          <p:nvPr/>
        </p:nvCxnSpPr>
        <p:spPr>
          <a:xfrm>
            <a:off x="4566901" y="1345964"/>
            <a:ext cx="512619" cy="513217"/>
          </a:xfrm>
          <a:prstGeom prst="straightConnector1">
            <a:avLst/>
          </a:prstGeom>
          <a:ln w="31750">
            <a:solidFill>
              <a:srgbClr val="00B050"/>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667067" y="393859"/>
            <a:ext cx="2018146" cy="360972"/>
          </a:xfrm>
          <a:prstGeom prst="rect">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6" name="Straight Arrow Connector 25"/>
          <p:cNvCxnSpPr/>
          <p:nvPr/>
        </p:nvCxnSpPr>
        <p:spPr>
          <a:xfrm flipV="1">
            <a:off x="7113049" y="760558"/>
            <a:ext cx="0" cy="218231"/>
          </a:xfrm>
          <a:prstGeom prst="straightConnector1">
            <a:avLst/>
          </a:prstGeom>
          <a:ln>
            <a:solidFill>
              <a:srgbClr val="7030A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8197624" y="760558"/>
            <a:ext cx="9462" cy="705601"/>
          </a:xfrm>
          <a:prstGeom prst="straightConnector1">
            <a:avLst/>
          </a:prstGeom>
          <a:ln>
            <a:solidFill>
              <a:srgbClr val="7030A0"/>
            </a:solidFill>
            <a:tailEnd type="none" w="lg" len="lg"/>
          </a:ln>
          <a:effectLst/>
        </p:spPr>
        <p:style>
          <a:lnRef idx="2">
            <a:schemeClr val="accent1"/>
          </a:lnRef>
          <a:fillRef idx="0">
            <a:schemeClr val="accent1"/>
          </a:fillRef>
          <a:effectRef idx="1">
            <a:schemeClr val="accent1"/>
          </a:effectRef>
          <a:fontRef idx="minor">
            <a:schemeClr val="tx1"/>
          </a:fontRef>
        </p:style>
      </p:cxnSp>
      <p:sp>
        <p:nvSpPr>
          <p:cNvPr id="28" name="Multiply 27"/>
          <p:cNvSpPr/>
          <p:nvPr/>
        </p:nvSpPr>
        <p:spPr>
          <a:xfrm>
            <a:off x="5671807" y="1513885"/>
            <a:ext cx="297873" cy="290759"/>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0000"/>
              </a:solidFill>
            </a:endParaRPr>
          </a:p>
        </p:txBody>
      </p:sp>
      <p:sp>
        <p:nvSpPr>
          <p:cNvPr id="29" name="TextBox 28"/>
          <p:cNvSpPr txBox="1"/>
          <p:nvPr/>
        </p:nvSpPr>
        <p:spPr>
          <a:xfrm>
            <a:off x="6677468" y="393859"/>
            <a:ext cx="1997342" cy="338554"/>
          </a:xfrm>
          <a:prstGeom prst="rect">
            <a:avLst/>
          </a:prstGeom>
          <a:noFill/>
        </p:spPr>
        <p:txBody>
          <a:bodyPr vert="horz" wrap="none" lIns="0" tIns="0" rIns="0" bIns="0" rtlCol="0">
            <a:spAutoFit/>
          </a:bodyPr>
          <a:lstStyle/>
          <a:p>
            <a:pPr algn="ctr"/>
            <a:r>
              <a:rPr lang="en-US" sz="1400" b="1" dirty="0" smtClean="0">
                <a:solidFill>
                  <a:srgbClr val="FFC000"/>
                </a:solidFill>
              </a:rPr>
              <a:t>*</a:t>
            </a:r>
            <a:r>
              <a:rPr lang="en-US" sz="1100" dirty="0" smtClean="0">
                <a:solidFill>
                  <a:srgbClr val="7030A0"/>
                </a:solidFill>
              </a:rPr>
              <a:t>Shuffle </a:t>
            </a:r>
            <a:r>
              <a:rPr lang="en-US" sz="1100" dirty="0">
                <a:solidFill>
                  <a:srgbClr val="7030A0"/>
                </a:solidFill>
              </a:rPr>
              <a:t>jumbled load </a:t>
            </a:r>
            <a:r>
              <a:rPr lang="en-US" sz="1000" dirty="0">
                <a:solidFill>
                  <a:srgbClr val="7030A0"/>
                </a:solidFill>
                <a:latin typeface="Consolas" panose="020B0609020204030204" pitchFamily="49" charset="0"/>
              </a:rPr>
              <a:t>[D31610]</a:t>
            </a:r>
            <a:r>
              <a:rPr lang="en-US" sz="1100" dirty="0">
                <a:solidFill>
                  <a:srgbClr val="7030A0"/>
                </a:solidFill>
              </a:rPr>
              <a:t/>
            </a:r>
            <a:br>
              <a:rPr lang="en-US" sz="1100" dirty="0">
                <a:solidFill>
                  <a:srgbClr val="7030A0"/>
                </a:solidFill>
              </a:rPr>
            </a:br>
            <a:r>
              <a:rPr lang="en-US" sz="800" b="1" dirty="0" smtClean="0">
                <a:solidFill>
                  <a:srgbClr val="7030A0"/>
                </a:solidFill>
                <a:latin typeface="Consolas" panose="020B0609020204030204" pitchFamily="49" charset="0"/>
                <a:sym typeface="Wingdings" panose="05000000000000000000" pitchFamily="2" charset="2"/>
              </a:rPr>
              <a:t>&lt;c[0],c[1],c[2],c[3</a:t>
            </a:r>
            <a:r>
              <a:rPr lang="en-US" sz="800" b="1" dirty="0">
                <a:solidFill>
                  <a:srgbClr val="7030A0"/>
                </a:solidFill>
                <a:latin typeface="Consolas" panose="020B0609020204030204" pitchFamily="49" charset="0"/>
                <a:sym typeface="Wingdings" panose="05000000000000000000" pitchFamily="2" charset="2"/>
              </a:rPr>
              <a:t>]&gt;</a:t>
            </a:r>
            <a:r>
              <a:rPr lang="en-US" sz="800" b="1" dirty="0">
                <a:solidFill>
                  <a:srgbClr val="7030A0"/>
                </a:solidFill>
                <a:latin typeface="Consolas" panose="020B0609020204030204" pitchFamily="49" charset="0"/>
              </a:rPr>
              <a:t> </a:t>
            </a:r>
            <a:r>
              <a:rPr lang="en-US" sz="800" b="1" dirty="0" smtClean="0">
                <a:solidFill>
                  <a:srgbClr val="7030A0"/>
                </a:solidFill>
                <a:latin typeface="Consolas" panose="020B0609020204030204" pitchFamily="49" charset="0"/>
                <a:sym typeface="Wingdings" panose="05000000000000000000" pitchFamily="2" charset="2"/>
              </a:rPr>
              <a:t> </a:t>
            </a:r>
            <a:r>
              <a:rPr lang="en-US" sz="800" b="1" dirty="0">
                <a:solidFill>
                  <a:srgbClr val="7030A0"/>
                </a:solidFill>
                <a:latin typeface="Consolas" panose="020B0609020204030204" pitchFamily="49" charset="0"/>
              </a:rPr>
              <a:t>&lt;</a:t>
            </a:r>
            <a:r>
              <a:rPr lang="en-US" sz="800" b="1" dirty="0" smtClean="0">
                <a:solidFill>
                  <a:srgbClr val="7030A0"/>
                </a:solidFill>
                <a:latin typeface="Consolas" panose="020B0609020204030204" pitchFamily="49" charset="0"/>
              </a:rPr>
              <a:t>0,2,1,3&gt;</a:t>
            </a:r>
            <a:endParaRPr lang="en-US" sz="800" b="1" dirty="0">
              <a:solidFill>
                <a:srgbClr val="7030A0"/>
              </a:solidFill>
              <a:latin typeface="Consolas" panose="020B0609020204030204" pitchFamily="49" charset="0"/>
            </a:endParaRPr>
          </a:p>
        </p:txBody>
      </p:sp>
      <p:cxnSp>
        <p:nvCxnSpPr>
          <p:cNvPr id="33" name="Straight Arrow Connector 32"/>
          <p:cNvCxnSpPr/>
          <p:nvPr/>
        </p:nvCxnSpPr>
        <p:spPr>
          <a:xfrm flipH="1">
            <a:off x="6117723" y="1466159"/>
            <a:ext cx="2101803" cy="363628"/>
          </a:xfrm>
          <a:prstGeom prst="straightConnector1">
            <a:avLst/>
          </a:prstGeom>
          <a:ln>
            <a:solidFill>
              <a:srgbClr val="7030A0"/>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5846142" y="4426540"/>
            <a:ext cx="1101665" cy="140017"/>
          </a:xfrm>
          <a:prstGeom prst="rect">
            <a:avLst/>
          </a:prstGeom>
          <a:noFill/>
          <a:ln w="44450">
            <a:solidFill>
              <a:srgbClr val="FFCD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46" name="TextBox 45"/>
          <p:cNvSpPr txBox="1"/>
          <p:nvPr/>
        </p:nvSpPr>
        <p:spPr>
          <a:xfrm>
            <a:off x="331528" y="4290179"/>
            <a:ext cx="8477769" cy="369332"/>
          </a:xfrm>
          <a:prstGeom prst="rect">
            <a:avLst/>
          </a:prstGeom>
          <a:solidFill>
            <a:srgbClr val="FFC000"/>
          </a:solidFill>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wrap="square" rtlCol="0" anchor="ctr">
            <a:spAutoFit/>
          </a:bodyPr>
          <a:lstStyle>
            <a:defPPr>
              <a:defRPr lang="en-US"/>
            </a:defPPr>
            <a:lvl1pPr algn="ctr">
              <a:defRPr>
                <a:latin typeface="Verdana"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Def/Use Model for New &amp; Ingredient-based Instructions &amp; Dependences</a:t>
            </a:r>
          </a:p>
        </p:txBody>
      </p:sp>
    </p:spTree>
    <p:extLst>
      <p:ext uri="{BB962C8B-B14F-4D97-AF65-F5344CB8AC3E}">
        <p14:creationId xmlns:p14="http://schemas.microsoft.com/office/powerpoint/2010/main" val="3132075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5" grpId="0" animBg="1"/>
      <p:bldP spid="28" grpId="0" animBg="1"/>
      <p:bldP spid="29" grpId="0"/>
      <p:bldP spid="45" grpId="0" animBg="1"/>
      <p:bldP spid="4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23</a:t>
            </a:fld>
            <a:endParaRPr lang="en-US" dirty="0"/>
          </a:p>
        </p:txBody>
      </p:sp>
      <p:sp>
        <p:nvSpPr>
          <p:cNvPr id="3" name="Title 2"/>
          <p:cNvSpPr>
            <a:spLocks noGrp="1"/>
          </p:cNvSpPr>
          <p:nvPr>
            <p:ph type="title"/>
          </p:nvPr>
        </p:nvSpPr>
        <p:spPr/>
        <p:txBody>
          <a:bodyPr/>
          <a:lstStyle/>
          <a:p>
            <a:r>
              <a:rPr lang="en-US" dirty="0"/>
              <a:t>Key Takeaways</a:t>
            </a:r>
          </a:p>
        </p:txBody>
      </p:sp>
      <p:sp>
        <p:nvSpPr>
          <p:cNvPr id="4" name="Content Placeholder 3"/>
          <p:cNvSpPr>
            <a:spLocks noGrp="1"/>
          </p:cNvSpPr>
          <p:nvPr>
            <p:ph sz="quarter" idx="13"/>
          </p:nvPr>
        </p:nvSpPr>
        <p:spPr/>
        <p:txBody>
          <a:bodyPr/>
          <a:lstStyle/>
          <a:p>
            <a:pPr marL="342900" indent="-342900">
              <a:buFont typeface="+mj-lt"/>
              <a:buAutoNum type="alphaUcPeriod"/>
            </a:pPr>
            <a:r>
              <a:rPr lang="en-US" dirty="0"/>
              <a:t>Current </a:t>
            </a:r>
            <a:r>
              <a:rPr lang="en-US" dirty="0" smtClean="0"/>
              <a:t>State: </a:t>
            </a:r>
            <a:r>
              <a:rPr lang="en-US" dirty="0"/>
              <a:t>1</a:t>
            </a:r>
            <a:r>
              <a:rPr lang="en-US" baseline="30000" dirty="0"/>
              <a:t>st</a:t>
            </a:r>
            <a:r>
              <a:rPr lang="en-US" dirty="0"/>
              <a:t> </a:t>
            </a:r>
            <a:r>
              <a:rPr lang="en-US" dirty="0" smtClean="0"/>
              <a:t>step introducing </a:t>
            </a:r>
            <a:r>
              <a:rPr lang="en-US" dirty="0" err="1" smtClean="0"/>
              <a:t>VPlan</a:t>
            </a:r>
            <a:r>
              <a:rPr lang="en-US" dirty="0" smtClean="0"/>
              <a:t> to Loop </a:t>
            </a:r>
            <a:r>
              <a:rPr lang="en-US" dirty="0" err="1" smtClean="0"/>
              <a:t>Vectorizer</a:t>
            </a:r>
            <a:r>
              <a:rPr lang="en-US" dirty="0" smtClean="0"/>
              <a:t> – committed </a:t>
            </a:r>
          </a:p>
          <a:p>
            <a:pPr marL="568325" lvl="1" indent="-342900">
              <a:buFont typeface="+mj-lt"/>
              <a:buAutoNum type="arabicPeriod"/>
            </a:pPr>
            <a:r>
              <a:rPr lang="en-US" dirty="0" smtClean="0"/>
              <a:t>Records </a:t>
            </a:r>
            <a:r>
              <a:rPr lang="en-US" dirty="0"/>
              <a:t>vectorization decisions in </a:t>
            </a:r>
            <a:r>
              <a:rPr lang="en-US" dirty="0" err="1" smtClean="0"/>
              <a:t>VPlan</a:t>
            </a:r>
            <a:endParaRPr lang="en-US" dirty="0" smtClean="0"/>
          </a:p>
          <a:p>
            <a:pPr marL="568325" lvl="1" indent="-342900">
              <a:buFont typeface="+mj-lt"/>
              <a:buAutoNum type="arabicPeriod"/>
            </a:pPr>
            <a:r>
              <a:rPr lang="en-US" dirty="0" smtClean="0"/>
              <a:t>Drives vector code generation by executing a </a:t>
            </a:r>
            <a:r>
              <a:rPr lang="en-US" dirty="0" err="1" smtClean="0"/>
              <a:t>VPlan</a:t>
            </a:r>
            <a:endParaRPr lang="en-US" dirty="0" smtClean="0"/>
          </a:p>
          <a:p>
            <a:pPr marL="342900" indent="-342900">
              <a:buFont typeface="+mj-lt"/>
              <a:buAutoNum type="alphaUcPeriod"/>
            </a:pPr>
            <a:r>
              <a:rPr lang="en-US" dirty="0" smtClean="0"/>
              <a:t>Going </a:t>
            </a:r>
            <a:r>
              <a:rPr lang="en-US" dirty="0"/>
              <a:t>Forward: shift vectorization process to be </a:t>
            </a:r>
            <a:r>
              <a:rPr lang="en-US" dirty="0" err="1"/>
              <a:t>VPlan</a:t>
            </a:r>
            <a:r>
              <a:rPr lang="en-US" dirty="0"/>
              <a:t>-based</a:t>
            </a:r>
          </a:p>
          <a:p>
            <a:pPr marL="568325" lvl="1" indent="-342900">
              <a:buFont typeface="+mj-lt"/>
              <a:buAutoNum type="arabicPeriod"/>
            </a:pPr>
            <a:r>
              <a:rPr lang="en-US" dirty="0" smtClean="0"/>
              <a:t>Refine the model, include masking </a:t>
            </a:r>
            <a:r>
              <a:rPr lang="en-US" dirty="0"/>
              <a:t>and break Recipes </a:t>
            </a:r>
            <a:r>
              <a:rPr lang="en-US" dirty="0" smtClean="0"/>
              <a:t>into </a:t>
            </a:r>
            <a:r>
              <a:rPr lang="en-US" dirty="0" err="1"/>
              <a:t>VPInstructions</a:t>
            </a:r>
            <a:endParaRPr lang="en-US" dirty="0"/>
          </a:p>
          <a:p>
            <a:pPr marL="568325" lvl="1" indent="-342900">
              <a:buFont typeface="+mj-lt"/>
              <a:buAutoNum type="arabicPeriod"/>
            </a:pPr>
            <a:r>
              <a:rPr lang="en-US" dirty="0" smtClean="0"/>
              <a:t>Carry out </a:t>
            </a:r>
            <a:r>
              <a:rPr lang="en-US" dirty="0"/>
              <a:t>decisions based on </a:t>
            </a:r>
            <a:r>
              <a:rPr lang="en-US" dirty="0" err="1"/>
              <a:t>VPlan</a:t>
            </a:r>
            <a:r>
              <a:rPr lang="en-US" dirty="0"/>
              <a:t>, in addition to recording them</a:t>
            </a:r>
          </a:p>
          <a:p>
            <a:pPr marL="568325" lvl="1" indent="-342900">
              <a:buFont typeface="+mj-lt"/>
              <a:buAutoNum type="arabicPeriod"/>
            </a:pPr>
            <a:r>
              <a:rPr lang="en-US" dirty="0"/>
              <a:t>Make decisions based on </a:t>
            </a:r>
            <a:r>
              <a:rPr lang="en-US" dirty="0" err="1"/>
              <a:t>VPlan</a:t>
            </a:r>
            <a:r>
              <a:rPr lang="en-US" dirty="0"/>
              <a:t>, including legal and cost-based analyses</a:t>
            </a:r>
          </a:p>
          <a:p>
            <a:endParaRPr lang="en-US" dirty="0"/>
          </a:p>
        </p:txBody>
      </p:sp>
      <p:sp>
        <p:nvSpPr>
          <p:cNvPr id="5" name="Footer Placeholder 4"/>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2370316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4152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a:t>
            </a:fld>
            <a:endParaRPr lang="en-US" dirty="0"/>
          </a:p>
        </p:txBody>
      </p:sp>
      <p:sp>
        <p:nvSpPr>
          <p:cNvPr id="3" name="Title 2"/>
          <p:cNvSpPr>
            <a:spLocks noGrp="1"/>
          </p:cNvSpPr>
          <p:nvPr>
            <p:ph type="title"/>
          </p:nvPr>
        </p:nvSpPr>
        <p:spPr/>
        <p:txBody>
          <a:bodyPr/>
          <a:lstStyle/>
          <a:p>
            <a:r>
              <a:rPr lang="en-US" dirty="0"/>
              <a:t>Key Takeaways</a:t>
            </a:r>
          </a:p>
        </p:txBody>
      </p:sp>
      <p:sp>
        <p:nvSpPr>
          <p:cNvPr id="4" name="Content Placeholder 3"/>
          <p:cNvSpPr>
            <a:spLocks noGrp="1"/>
          </p:cNvSpPr>
          <p:nvPr>
            <p:ph sz="quarter" idx="13"/>
          </p:nvPr>
        </p:nvSpPr>
        <p:spPr/>
        <p:txBody>
          <a:bodyPr/>
          <a:lstStyle/>
          <a:p>
            <a:pPr marL="342900" indent="-342900">
              <a:buFont typeface="+mj-lt"/>
              <a:buAutoNum type="alphaUcPeriod"/>
            </a:pPr>
            <a:r>
              <a:rPr lang="en-US" dirty="0"/>
              <a:t>Current </a:t>
            </a:r>
            <a:r>
              <a:rPr lang="en-US" dirty="0" smtClean="0"/>
              <a:t>State: </a:t>
            </a:r>
            <a:r>
              <a:rPr lang="en-US" dirty="0"/>
              <a:t>1</a:t>
            </a:r>
            <a:r>
              <a:rPr lang="en-US" baseline="30000" dirty="0"/>
              <a:t>st</a:t>
            </a:r>
            <a:r>
              <a:rPr lang="en-US" dirty="0"/>
              <a:t> </a:t>
            </a:r>
            <a:r>
              <a:rPr lang="en-US" dirty="0" smtClean="0"/>
              <a:t>step introducing </a:t>
            </a:r>
            <a:r>
              <a:rPr lang="en-US" dirty="0" err="1" smtClean="0"/>
              <a:t>VPlan</a:t>
            </a:r>
            <a:r>
              <a:rPr lang="en-US" dirty="0" smtClean="0"/>
              <a:t> to Loop </a:t>
            </a:r>
            <a:r>
              <a:rPr lang="en-US" dirty="0" err="1" smtClean="0"/>
              <a:t>Vectorizer</a:t>
            </a:r>
            <a:r>
              <a:rPr lang="en-US" dirty="0" smtClean="0"/>
              <a:t> – committed </a:t>
            </a:r>
          </a:p>
          <a:p>
            <a:pPr marL="568325" lvl="1" indent="-342900">
              <a:buFont typeface="+mj-lt"/>
              <a:buAutoNum type="arabicPeriod"/>
            </a:pPr>
            <a:r>
              <a:rPr lang="en-US" dirty="0" smtClean="0"/>
              <a:t>Records </a:t>
            </a:r>
            <a:r>
              <a:rPr lang="en-US" dirty="0"/>
              <a:t>vectorization decisions in </a:t>
            </a:r>
            <a:r>
              <a:rPr lang="en-US" dirty="0" err="1" smtClean="0"/>
              <a:t>VPlan</a:t>
            </a:r>
            <a:endParaRPr lang="en-US" dirty="0" smtClean="0"/>
          </a:p>
          <a:p>
            <a:pPr marL="568325" lvl="1" indent="-342900">
              <a:buFont typeface="+mj-lt"/>
              <a:buAutoNum type="arabicPeriod"/>
            </a:pPr>
            <a:r>
              <a:rPr lang="en-US" dirty="0" smtClean="0"/>
              <a:t>Drives vector code generation by executing a </a:t>
            </a:r>
            <a:r>
              <a:rPr lang="en-US" dirty="0" err="1" smtClean="0"/>
              <a:t>VPlan</a:t>
            </a:r>
            <a:endParaRPr lang="en-US" dirty="0" smtClean="0"/>
          </a:p>
          <a:p>
            <a:pPr marL="342900" indent="-342900">
              <a:buFont typeface="+mj-lt"/>
              <a:buAutoNum type="alphaUcPeriod"/>
            </a:pPr>
            <a:r>
              <a:rPr lang="en-US" dirty="0" smtClean="0"/>
              <a:t>Going </a:t>
            </a:r>
            <a:r>
              <a:rPr lang="en-US" dirty="0"/>
              <a:t>Forward: shift vectorization process to be </a:t>
            </a:r>
            <a:r>
              <a:rPr lang="en-US" dirty="0" err="1"/>
              <a:t>VPlan</a:t>
            </a:r>
            <a:r>
              <a:rPr lang="en-US" dirty="0"/>
              <a:t>-based</a:t>
            </a:r>
          </a:p>
          <a:p>
            <a:pPr marL="568325" lvl="1" indent="-342900">
              <a:buFont typeface="+mj-lt"/>
              <a:buAutoNum type="arabicPeriod"/>
            </a:pPr>
            <a:r>
              <a:rPr lang="en-US" dirty="0" smtClean="0"/>
              <a:t>Refine the model, include masking </a:t>
            </a:r>
            <a:r>
              <a:rPr lang="en-US" dirty="0"/>
              <a:t>and break Recipes </a:t>
            </a:r>
            <a:r>
              <a:rPr lang="en-US" dirty="0" smtClean="0"/>
              <a:t>into </a:t>
            </a:r>
            <a:r>
              <a:rPr lang="en-US" dirty="0" err="1"/>
              <a:t>VPInstructions</a:t>
            </a:r>
            <a:endParaRPr lang="en-US" dirty="0"/>
          </a:p>
          <a:p>
            <a:pPr marL="568325" lvl="1" indent="-342900">
              <a:buFont typeface="+mj-lt"/>
              <a:buAutoNum type="arabicPeriod"/>
            </a:pPr>
            <a:r>
              <a:rPr lang="en-US" dirty="0" smtClean="0"/>
              <a:t>Carry out </a:t>
            </a:r>
            <a:r>
              <a:rPr lang="en-US" dirty="0"/>
              <a:t>decisions based on </a:t>
            </a:r>
            <a:r>
              <a:rPr lang="en-US" dirty="0" err="1"/>
              <a:t>VPlan</a:t>
            </a:r>
            <a:r>
              <a:rPr lang="en-US" dirty="0"/>
              <a:t>, in addition to recording them</a:t>
            </a:r>
          </a:p>
          <a:p>
            <a:pPr marL="568325" lvl="1" indent="-342900">
              <a:buFont typeface="+mj-lt"/>
              <a:buAutoNum type="arabicPeriod"/>
            </a:pPr>
            <a:r>
              <a:rPr lang="en-US" dirty="0"/>
              <a:t>Make decisions based on </a:t>
            </a:r>
            <a:r>
              <a:rPr lang="en-US" dirty="0" err="1"/>
              <a:t>VPlan</a:t>
            </a:r>
            <a:r>
              <a:rPr lang="en-US" dirty="0"/>
              <a:t>, including legal and cost-based analyses</a:t>
            </a:r>
          </a:p>
          <a:p>
            <a:endParaRPr lang="en-US" dirty="0"/>
          </a:p>
        </p:txBody>
      </p:sp>
      <p:sp>
        <p:nvSpPr>
          <p:cNvPr id="5" name="Footer Placeholder 4"/>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1854139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4</a:t>
            </a:fld>
            <a:endParaRPr lang="en-US" dirty="0"/>
          </a:p>
        </p:txBody>
      </p:sp>
      <p:sp>
        <p:nvSpPr>
          <p:cNvPr id="3" name="Title 2"/>
          <p:cNvSpPr>
            <a:spLocks noGrp="1"/>
          </p:cNvSpPr>
          <p:nvPr>
            <p:ph type="title"/>
          </p:nvPr>
        </p:nvSpPr>
        <p:spPr/>
        <p:txBody>
          <a:bodyPr/>
          <a:lstStyle/>
          <a:p>
            <a:r>
              <a:rPr lang="en-US" dirty="0"/>
              <a:t>Recap: </a:t>
            </a:r>
            <a:r>
              <a:rPr lang="en-US" dirty="0" smtClean="0"/>
              <a:t>Loop Vectorization </a:t>
            </a:r>
            <a:r>
              <a:rPr lang="en-US" dirty="0"/>
              <a:t>Plan</a:t>
            </a:r>
          </a:p>
        </p:txBody>
      </p:sp>
      <p:sp>
        <p:nvSpPr>
          <p:cNvPr id="4" name="Footer Placeholder 3"/>
          <p:cNvSpPr>
            <a:spLocks noGrp="1"/>
          </p:cNvSpPr>
          <p:nvPr>
            <p:ph type="ftr" sz="quarter" idx="3"/>
          </p:nvPr>
        </p:nvSpPr>
        <p:spPr/>
        <p:txBody>
          <a:bodyPr/>
          <a:lstStyle/>
          <a:p>
            <a:endParaRPr lang="en-US" dirty="0"/>
          </a:p>
        </p:txBody>
      </p:sp>
      <p:sp>
        <p:nvSpPr>
          <p:cNvPr id="89" name="TextBox 88"/>
          <p:cNvSpPr txBox="1"/>
          <p:nvPr/>
        </p:nvSpPr>
        <p:spPr>
          <a:xfrm>
            <a:off x="3966457" y="3250016"/>
            <a:ext cx="918163" cy="451534"/>
          </a:xfrm>
          <a:prstGeom prst="rect">
            <a:avLst/>
          </a:prstGeom>
          <a:noFill/>
        </p:spPr>
        <p:txBody>
          <a:bodyPr vert="horz" wrap="square" lIns="0" tIns="0" rIns="0" bIns="0" rtlCol="0">
            <a:spAutoFit/>
          </a:bodyPr>
          <a:lstStyle/>
          <a:p>
            <a:r>
              <a:rPr lang="en-US" sz="1467" dirty="0">
                <a:solidFill>
                  <a:srgbClr val="002060"/>
                </a:solidFill>
              </a:rPr>
              <a:t>Interleave</a:t>
            </a:r>
          </a:p>
          <a:p>
            <a:r>
              <a:rPr lang="en-US" sz="1467" dirty="0">
                <a:solidFill>
                  <a:srgbClr val="002060"/>
                </a:solidFill>
              </a:rPr>
              <a:t>Groups</a:t>
            </a:r>
          </a:p>
        </p:txBody>
      </p:sp>
      <p:sp>
        <p:nvSpPr>
          <p:cNvPr id="90" name="TextBox 89"/>
          <p:cNvSpPr txBox="1"/>
          <p:nvPr/>
        </p:nvSpPr>
        <p:spPr>
          <a:xfrm>
            <a:off x="1722272" y="3250016"/>
            <a:ext cx="1022784" cy="451534"/>
          </a:xfrm>
          <a:prstGeom prst="rect">
            <a:avLst/>
          </a:prstGeom>
          <a:noFill/>
        </p:spPr>
        <p:txBody>
          <a:bodyPr vert="horz" wrap="square" lIns="0" tIns="0" rIns="0" bIns="0" rtlCol="0">
            <a:spAutoFit/>
          </a:bodyPr>
          <a:lstStyle/>
          <a:p>
            <a:r>
              <a:rPr lang="en-US" sz="1467" dirty="0">
                <a:solidFill>
                  <a:srgbClr val="002060"/>
                </a:solidFill>
              </a:rPr>
              <a:t>Uniform</a:t>
            </a:r>
          </a:p>
          <a:p>
            <a:r>
              <a:rPr lang="en-US" sz="1467" dirty="0">
                <a:solidFill>
                  <a:srgbClr val="002060"/>
                </a:solidFill>
              </a:rPr>
              <a:t>Branches</a:t>
            </a:r>
          </a:p>
        </p:txBody>
      </p:sp>
      <p:sp>
        <p:nvSpPr>
          <p:cNvPr id="91" name="Oval 90"/>
          <p:cNvSpPr/>
          <p:nvPr/>
        </p:nvSpPr>
        <p:spPr>
          <a:xfrm>
            <a:off x="4935487" y="3026841"/>
            <a:ext cx="147881" cy="152483"/>
          </a:xfrm>
          <a:prstGeom prst="ellipse">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2" name="Oval 91"/>
          <p:cNvSpPr/>
          <p:nvPr/>
        </p:nvSpPr>
        <p:spPr>
          <a:xfrm>
            <a:off x="5105249" y="3026841"/>
            <a:ext cx="147881" cy="152483"/>
          </a:xfrm>
          <a:prstGeom prst="ellipse">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3" name="Oval 92"/>
          <p:cNvSpPr/>
          <p:nvPr/>
        </p:nvSpPr>
        <p:spPr>
          <a:xfrm>
            <a:off x="5275010" y="3026841"/>
            <a:ext cx="147881" cy="152483"/>
          </a:xfrm>
          <a:prstGeom prst="ellipse">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5" name="TextBox 94"/>
          <p:cNvSpPr txBox="1"/>
          <p:nvPr/>
        </p:nvSpPr>
        <p:spPr>
          <a:xfrm>
            <a:off x="689377" y="3686537"/>
            <a:ext cx="828728" cy="184666"/>
          </a:xfrm>
          <a:prstGeom prst="rect">
            <a:avLst/>
          </a:prstGeom>
          <a:solidFill>
            <a:srgbClr val="0070C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rtlCol="0">
            <a:spAutoFit/>
          </a:bodyPr>
          <a:lstStyle/>
          <a:p>
            <a:pPr algn="ctr"/>
            <a:r>
              <a:rPr lang="en-US" sz="1200" b="1" dirty="0">
                <a:solidFill>
                  <a:schemeClr val="bg1"/>
                </a:solidFill>
              </a:rPr>
              <a:t>Execute</a:t>
            </a:r>
          </a:p>
        </p:txBody>
      </p:sp>
      <p:sp>
        <p:nvSpPr>
          <p:cNvPr id="96" name="TextBox 95"/>
          <p:cNvSpPr txBox="1"/>
          <p:nvPr/>
        </p:nvSpPr>
        <p:spPr>
          <a:xfrm>
            <a:off x="689377" y="3409802"/>
            <a:ext cx="828728" cy="184667"/>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rtlCol="0">
            <a:spAutoFit/>
          </a:bodyPr>
          <a:lstStyle/>
          <a:p>
            <a:pPr algn="ctr"/>
            <a:r>
              <a:rPr lang="en-US" sz="1200" b="1" dirty="0">
                <a:solidFill>
                  <a:schemeClr val="bg1"/>
                </a:solidFill>
              </a:rPr>
              <a:t>Cost Model</a:t>
            </a:r>
          </a:p>
        </p:txBody>
      </p:sp>
      <p:sp>
        <p:nvSpPr>
          <p:cNvPr id="97" name="Notched Right Arrow 96"/>
          <p:cNvSpPr/>
          <p:nvPr/>
        </p:nvSpPr>
        <p:spPr>
          <a:xfrm>
            <a:off x="1703307" y="2925018"/>
            <a:ext cx="962211" cy="348503"/>
          </a:xfrm>
          <a:prstGeom prst="notchedRightArrow">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8" name="TextBox 97"/>
          <p:cNvSpPr txBox="1"/>
          <p:nvPr/>
        </p:nvSpPr>
        <p:spPr>
          <a:xfrm>
            <a:off x="1831212" y="3016151"/>
            <a:ext cx="976179" cy="184666"/>
          </a:xfrm>
          <a:prstGeom prst="rect">
            <a:avLst/>
          </a:prstGeom>
          <a:noFill/>
        </p:spPr>
        <p:txBody>
          <a:bodyPr vert="horz" wrap="square" lIns="0" tIns="0" rIns="0" bIns="0" rtlCol="0">
            <a:spAutoFit/>
          </a:bodyPr>
          <a:lstStyle/>
          <a:p>
            <a:r>
              <a:rPr lang="en-US" sz="1200" b="1" dirty="0">
                <a:solidFill>
                  <a:schemeClr val="bg1"/>
                </a:solidFill>
              </a:rPr>
              <a:t>Transform</a:t>
            </a:r>
            <a:endParaRPr lang="en-US" sz="1467" b="1" dirty="0">
              <a:solidFill>
                <a:schemeClr val="bg1"/>
              </a:solidFill>
            </a:endParaRPr>
          </a:p>
        </p:txBody>
      </p:sp>
      <p:sp>
        <p:nvSpPr>
          <p:cNvPr id="99" name="TextBox 98"/>
          <p:cNvSpPr txBox="1"/>
          <p:nvPr/>
        </p:nvSpPr>
        <p:spPr>
          <a:xfrm>
            <a:off x="2941242" y="3686537"/>
            <a:ext cx="828728" cy="184666"/>
          </a:xfrm>
          <a:prstGeom prst="rect">
            <a:avLst/>
          </a:prstGeom>
          <a:solidFill>
            <a:srgbClr val="0070C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rtlCol="0">
            <a:spAutoFit/>
          </a:bodyPr>
          <a:lstStyle/>
          <a:p>
            <a:pPr algn="ctr"/>
            <a:r>
              <a:rPr lang="en-US" sz="1200" b="1" dirty="0">
                <a:solidFill>
                  <a:schemeClr val="bg1"/>
                </a:solidFill>
              </a:rPr>
              <a:t>Execute</a:t>
            </a:r>
          </a:p>
        </p:txBody>
      </p:sp>
      <p:sp>
        <p:nvSpPr>
          <p:cNvPr id="100" name="TextBox 99"/>
          <p:cNvSpPr txBox="1"/>
          <p:nvPr/>
        </p:nvSpPr>
        <p:spPr>
          <a:xfrm>
            <a:off x="2941242" y="3409802"/>
            <a:ext cx="828728" cy="184667"/>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rtlCol="0">
            <a:spAutoFit/>
          </a:bodyPr>
          <a:lstStyle/>
          <a:p>
            <a:pPr algn="ctr"/>
            <a:r>
              <a:rPr lang="en-US" sz="1200" b="1" dirty="0">
                <a:solidFill>
                  <a:schemeClr val="bg1"/>
                </a:solidFill>
              </a:rPr>
              <a:t>Cost Model</a:t>
            </a:r>
          </a:p>
        </p:txBody>
      </p:sp>
      <p:sp>
        <p:nvSpPr>
          <p:cNvPr id="101" name="TextBox 100"/>
          <p:cNvSpPr txBox="1"/>
          <p:nvPr/>
        </p:nvSpPr>
        <p:spPr>
          <a:xfrm>
            <a:off x="5668549" y="3686537"/>
            <a:ext cx="828728" cy="184666"/>
          </a:xfrm>
          <a:prstGeom prst="rect">
            <a:avLst/>
          </a:prstGeom>
          <a:solidFill>
            <a:srgbClr val="0070C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rtlCol="0">
            <a:spAutoFit/>
          </a:bodyPr>
          <a:lstStyle/>
          <a:p>
            <a:pPr algn="ctr"/>
            <a:r>
              <a:rPr lang="en-US" sz="1200" b="1" dirty="0">
                <a:solidFill>
                  <a:schemeClr val="bg1"/>
                </a:solidFill>
              </a:rPr>
              <a:t>Execute</a:t>
            </a:r>
          </a:p>
        </p:txBody>
      </p:sp>
      <p:sp>
        <p:nvSpPr>
          <p:cNvPr id="102" name="TextBox 101"/>
          <p:cNvSpPr txBox="1"/>
          <p:nvPr/>
        </p:nvSpPr>
        <p:spPr>
          <a:xfrm>
            <a:off x="5668549" y="3409802"/>
            <a:ext cx="828728" cy="184667"/>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rtlCol="0">
            <a:spAutoFit/>
          </a:bodyPr>
          <a:lstStyle/>
          <a:p>
            <a:pPr algn="ctr"/>
            <a:r>
              <a:rPr lang="en-US" sz="1200" b="1" dirty="0">
                <a:solidFill>
                  <a:schemeClr val="bg1"/>
                </a:solidFill>
              </a:rPr>
              <a:t>Cost Model</a:t>
            </a:r>
          </a:p>
        </p:txBody>
      </p:sp>
      <p:sp>
        <p:nvSpPr>
          <p:cNvPr id="105" name="Bent-Up Arrow 104"/>
          <p:cNvSpPr/>
          <p:nvPr/>
        </p:nvSpPr>
        <p:spPr>
          <a:xfrm rot="10800000">
            <a:off x="920986" y="1365951"/>
            <a:ext cx="721302" cy="1335700"/>
          </a:xfrm>
          <a:prstGeom prst="bentUp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2808157" y="1001303"/>
            <a:ext cx="1547813" cy="9455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07" name="TextBox 106"/>
          <p:cNvSpPr txBox="1"/>
          <p:nvPr/>
        </p:nvSpPr>
        <p:spPr>
          <a:xfrm>
            <a:off x="3526240" y="1175902"/>
            <a:ext cx="2428469" cy="553998"/>
          </a:xfrm>
          <a:prstGeom prst="rect">
            <a:avLst/>
          </a:prstGeom>
          <a:solidFill>
            <a:srgbClr val="FFC000"/>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vert="horz" wrap="square" lIns="0" tIns="0" rIns="0" bIns="0" rtlCol="0">
            <a:spAutoFit/>
          </a:bodyPr>
          <a:lstStyle/>
          <a:p>
            <a:pPr algn="ctr"/>
            <a:r>
              <a:rPr lang="en-US" sz="3600" dirty="0">
                <a:solidFill>
                  <a:schemeClr val="bg1"/>
                </a:solidFill>
              </a:rPr>
              <a:t>1. Legality</a:t>
            </a:r>
          </a:p>
        </p:txBody>
      </p:sp>
      <p:sp>
        <p:nvSpPr>
          <p:cNvPr id="108" name="Notched Right Arrow 107"/>
          <p:cNvSpPr/>
          <p:nvPr/>
        </p:nvSpPr>
        <p:spPr>
          <a:xfrm rot="10800000">
            <a:off x="1209417" y="1255996"/>
            <a:ext cx="2275901" cy="367291"/>
          </a:xfrm>
          <a:prstGeom prst="notched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09" name="Rectangle 108"/>
          <p:cNvSpPr/>
          <p:nvPr/>
        </p:nvSpPr>
        <p:spPr>
          <a:xfrm>
            <a:off x="1280569" y="1530032"/>
            <a:ext cx="579307" cy="3367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10" name="TextBox 109"/>
          <p:cNvSpPr txBox="1"/>
          <p:nvPr/>
        </p:nvSpPr>
        <p:spPr>
          <a:xfrm>
            <a:off x="3521108" y="2039031"/>
            <a:ext cx="2433600" cy="553998"/>
          </a:xfrm>
          <a:prstGeom prst="rect">
            <a:avLst/>
          </a:prstGeom>
          <a:solidFill>
            <a:srgbClr val="FF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rtlCol="0">
            <a:spAutoFit/>
          </a:bodyPr>
          <a:lstStyle/>
          <a:p>
            <a:pPr algn="ctr"/>
            <a:r>
              <a:rPr lang="en-US" sz="3600" dirty="0">
                <a:solidFill>
                  <a:schemeClr val="bg1"/>
                </a:solidFill>
              </a:rPr>
              <a:t>2. Planning</a:t>
            </a:r>
          </a:p>
        </p:txBody>
      </p:sp>
      <p:sp>
        <p:nvSpPr>
          <p:cNvPr id="111" name="TextBox 110"/>
          <p:cNvSpPr txBox="1"/>
          <p:nvPr/>
        </p:nvSpPr>
        <p:spPr>
          <a:xfrm>
            <a:off x="2365759" y="1330673"/>
            <a:ext cx="861382" cy="225767"/>
          </a:xfrm>
          <a:prstGeom prst="rect">
            <a:avLst/>
          </a:prstGeom>
          <a:noFill/>
        </p:spPr>
        <p:txBody>
          <a:bodyPr vert="horz" wrap="square" lIns="0" tIns="0" rIns="0" bIns="0" rtlCol="0">
            <a:spAutoFit/>
          </a:bodyPr>
          <a:lstStyle/>
          <a:p>
            <a:r>
              <a:rPr lang="en-US" sz="1467" b="1" dirty="0">
                <a:solidFill>
                  <a:schemeClr val="bg1"/>
                </a:solidFill>
              </a:rPr>
              <a:t>Construct</a:t>
            </a:r>
          </a:p>
        </p:txBody>
      </p:sp>
      <p:sp>
        <p:nvSpPr>
          <p:cNvPr id="112" name="Rectangle 111"/>
          <p:cNvSpPr/>
          <p:nvPr/>
        </p:nvSpPr>
        <p:spPr>
          <a:xfrm>
            <a:off x="1182713" y="1011025"/>
            <a:ext cx="579307" cy="33676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14" name="Notched Right Arrow 113"/>
          <p:cNvSpPr/>
          <p:nvPr/>
        </p:nvSpPr>
        <p:spPr>
          <a:xfrm>
            <a:off x="3950071" y="2925018"/>
            <a:ext cx="962211" cy="348503"/>
          </a:xfrm>
          <a:prstGeom prst="notchedRightArrow">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5" name="TextBox 114"/>
          <p:cNvSpPr txBox="1"/>
          <p:nvPr/>
        </p:nvSpPr>
        <p:spPr>
          <a:xfrm>
            <a:off x="4077976" y="3016151"/>
            <a:ext cx="976179" cy="184666"/>
          </a:xfrm>
          <a:prstGeom prst="rect">
            <a:avLst/>
          </a:prstGeom>
          <a:noFill/>
        </p:spPr>
        <p:txBody>
          <a:bodyPr vert="horz" wrap="square" lIns="0" tIns="0" rIns="0" bIns="0" rtlCol="0">
            <a:spAutoFit/>
          </a:bodyPr>
          <a:lstStyle/>
          <a:p>
            <a:r>
              <a:rPr lang="en-US" sz="1200" b="1" dirty="0">
                <a:solidFill>
                  <a:schemeClr val="bg1"/>
                </a:solidFill>
              </a:rPr>
              <a:t>Transform</a:t>
            </a:r>
            <a:endParaRPr lang="en-US" sz="1467" b="1" dirty="0">
              <a:solidFill>
                <a:schemeClr val="bg1"/>
              </a:solidFill>
            </a:endParaRPr>
          </a:p>
        </p:txBody>
      </p:sp>
      <p:sp>
        <p:nvSpPr>
          <p:cNvPr id="118" name="Notched Right Arrow 117"/>
          <p:cNvSpPr/>
          <p:nvPr/>
        </p:nvSpPr>
        <p:spPr>
          <a:xfrm>
            <a:off x="6699236" y="2925018"/>
            <a:ext cx="643778" cy="348503"/>
          </a:xfrm>
          <a:prstGeom prst="notchedRightArrow">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22" name="Notched Right Arrow 121"/>
          <p:cNvSpPr/>
          <p:nvPr/>
        </p:nvSpPr>
        <p:spPr>
          <a:xfrm rot="5400000">
            <a:off x="7564487" y="4156416"/>
            <a:ext cx="808749" cy="348503"/>
          </a:xfrm>
          <a:prstGeom prst="notchedRightArrow">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23" name="Rectangle 122"/>
          <p:cNvSpPr/>
          <p:nvPr/>
        </p:nvSpPr>
        <p:spPr>
          <a:xfrm>
            <a:off x="7655864" y="4520855"/>
            <a:ext cx="579307" cy="22732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24" name="TextBox 123"/>
          <p:cNvSpPr txBox="1"/>
          <p:nvPr/>
        </p:nvSpPr>
        <p:spPr>
          <a:xfrm>
            <a:off x="5461069" y="2807593"/>
            <a:ext cx="1079676" cy="1169551"/>
          </a:xfrm>
          <a:prstGeom prst="rect">
            <a:avLst/>
          </a:prstGeom>
          <a:solidFill>
            <a:schemeClr val="bg1"/>
          </a:solidFill>
          <a:ln w="50800">
            <a:solidFill>
              <a:srgbClr val="7030A0"/>
            </a:solidFill>
          </a:ln>
        </p:spPr>
        <p:style>
          <a:lnRef idx="2">
            <a:schemeClr val="accent6"/>
          </a:lnRef>
          <a:fillRef idx="1">
            <a:schemeClr val="lt1"/>
          </a:fillRef>
          <a:effectRef idx="0">
            <a:schemeClr val="accent6"/>
          </a:effectRef>
          <a:fontRef idx="minor">
            <a:schemeClr val="dk1"/>
          </a:fontRef>
        </p:style>
        <p:txBody>
          <a:bodyPr vert="horz" wrap="square" lIns="0" tIns="0" rIns="0" bIns="0" rtlCol="0">
            <a:spAutoFit/>
          </a:bodyPr>
          <a:lstStyle/>
          <a:p>
            <a:pPr algn="ctr"/>
            <a:r>
              <a:rPr lang="en-US" dirty="0" err="1">
                <a:solidFill>
                  <a:srgbClr val="002060"/>
                </a:solidFill>
              </a:rPr>
              <a:t>VPlans.N</a:t>
            </a:r>
            <a:endParaRPr lang="en-US" dirty="0">
              <a:solidFill>
                <a:srgbClr val="002060"/>
              </a:solidFill>
            </a:endParaRPr>
          </a:p>
          <a:p>
            <a:pPr algn="ctr"/>
            <a:r>
              <a:rPr lang="en-US" dirty="0">
                <a:solidFill>
                  <a:srgbClr val="003C71"/>
                </a:solidFill>
              </a:rPr>
              <a:t> </a:t>
            </a:r>
          </a:p>
          <a:p>
            <a:pPr algn="ctr"/>
            <a:r>
              <a:rPr lang="en-US" sz="2000" dirty="0">
                <a:solidFill>
                  <a:srgbClr val="003C71"/>
                </a:solidFill>
              </a:rPr>
              <a:t> </a:t>
            </a:r>
          </a:p>
          <a:p>
            <a:pPr algn="ctr"/>
            <a:endParaRPr lang="en-US" sz="2000" dirty="0">
              <a:solidFill>
                <a:srgbClr val="003C71"/>
              </a:solidFill>
            </a:endParaRPr>
          </a:p>
        </p:txBody>
      </p:sp>
      <p:sp>
        <p:nvSpPr>
          <p:cNvPr id="125" name="TextBox 124"/>
          <p:cNvSpPr txBox="1"/>
          <p:nvPr/>
        </p:nvSpPr>
        <p:spPr>
          <a:xfrm>
            <a:off x="2732408" y="2802161"/>
            <a:ext cx="1079676" cy="1169551"/>
          </a:xfrm>
          <a:prstGeom prst="rect">
            <a:avLst/>
          </a:prstGeom>
          <a:solidFill>
            <a:schemeClr val="bg1"/>
          </a:solidFill>
          <a:ln w="50800">
            <a:solidFill>
              <a:srgbClr val="7030A0"/>
            </a:solidFill>
          </a:ln>
        </p:spPr>
        <p:style>
          <a:lnRef idx="2">
            <a:schemeClr val="accent6"/>
          </a:lnRef>
          <a:fillRef idx="1">
            <a:schemeClr val="lt1"/>
          </a:fillRef>
          <a:effectRef idx="0">
            <a:schemeClr val="accent6"/>
          </a:effectRef>
          <a:fontRef idx="minor">
            <a:schemeClr val="dk1"/>
          </a:fontRef>
        </p:style>
        <p:txBody>
          <a:bodyPr vert="horz" wrap="square" lIns="0" tIns="0" rIns="0" bIns="0" rtlCol="0">
            <a:spAutoFit/>
          </a:bodyPr>
          <a:lstStyle/>
          <a:p>
            <a:pPr algn="ctr"/>
            <a:r>
              <a:rPr lang="en-US" dirty="0">
                <a:solidFill>
                  <a:srgbClr val="002060"/>
                </a:solidFill>
              </a:rPr>
              <a:t>VPlans.1</a:t>
            </a:r>
          </a:p>
          <a:p>
            <a:pPr algn="ctr"/>
            <a:r>
              <a:rPr lang="en-US" dirty="0">
                <a:solidFill>
                  <a:srgbClr val="003C71"/>
                </a:solidFill>
              </a:rPr>
              <a:t> </a:t>
            </a:r>
          </a:p>
          <a:p>
            <a:pPr algn="ctr"/>
            <a:endParaRPr lang="en-US" sz="2000" dirty="0">
              <a:solidFill>
                <a:srgbClr val="003C71"/>
              </a:solidFill>
            </a:endParaRPr>
          </a:p>
          <a:p>
            <a:pPr algn="ctr"/>
            <a:endParaRPr lang="en-US" sz="2000" dirty="0">
              <a:solidFill>
                <a:srgbClr val="003C71"/>
              </a:solidFill>
            </a:endParaRPr>
          </a:p>
        </p:txBody>
      </p:sp>
      <p:sp>
        <p:nvSpPr>
          <p:cNvPr id="126" name="TextBox 125"/>
          <p:cNvSpPr txBox="1"/>
          <p:nvPr/>
        </p:nvSpPr>
        <p:spPr>
          <a:xfrm>
            <a:off x="497236" y="2797986"/>
            <a:ext cx="1079676" cy="1169551"/>
          </a:xfrm>
          <a:prstGeom prst="rect">
            <a:avLst/>
          </a:prstGeom>
          <a:noFill/>
          <a:ln w="50800">
            <a:solidFill>
              <a:srgbClr val="7030A0"/>
            </a:solidFill>
          </a:ln>
        </p:spPr>
        <p:style>
          <a:lnRef idx="2">
            <a:schemeClr val="accent6"/>
          </a:lnRef>
          <a:fillRef idx="1">
            <a:schemeClr val="lt1"/>
          </a:fillRef>
          <a:effectRef idx="0">
            <a:schemeClr val="accent6"/>
          </a:effectRef>
          <a:fontRef idx="minor">
            <a:schemeClr val="dk1"/>
          </a:fontRef>
        </p:style>
        <p:txBody>
          <a:bodyPr vert="horz" wrap="square" lIns="0" tIns="0" rIns="0" bIns="0" rtlCol="0">
            <a:spAutoFit/>
          </a:bodyPr>
          <a:lstStyle/>
          <a:p>
            <a:pPr algn="ctr"/>
            <a:r>
              <a:rPr lang="en-US" dirty="0">
                <a:solidFill>
                  <a:srgbClr val="003C71"/>
                </a:solidFill>
              </a:rPr>
              <a:t> </a:t>
            </a:r>
            <a:r>
              <a:rPr lang="en-US" sz="2000" dirty="0">
                <a:solidFill>
                  <a:srgbClr val="003C71"/>
                </a:solidFill>
              </a:rPr>
              <a:t/>
            </a:r>
            <a:br>
              <a:rPr lang="en-US" sz="2000" dirty="0">
                <a:solidFill>
                  <a:srgbClr val="003C71"/>
                </a:solidFill>
              </a:rPr>
            </a:br>
            <a:endParaRPr lang="en-US" dirty="0">
              <a:solidFill>
                <a:srgbClr val="003C71"/>
              </a:solidFill>
            </a:endParaRPr>
          </a:p>
          <a:p>
            <a:pPr algn="ctr"/>
            <a:r>
              <a:rPr lang="en-US" sz="2000" dirty="0">
                <a:solidFill>
                  <a:srgbClr val="003C71"/>
                </a:solidFill>
              </a:rPr>
              <a:t> </a:t>
            </a:r>
          </a:p>
          <a:p>
            <a:pPr algn="ctr"/>
            <a:endParaRPr lang="en-US" sz="2000" dirty="0">
              <a:solidFill>
                <a:srgbClr val="003C71"/>
              </a:solidFill>
            </a:endParaRPr>
          </a:p>
        </p:txBody>
      </p:sp>
      <p:sp>
        <p:nvSpPr>
          <p:cNvPr id="128" name="TextBox 127"/>
          <p:cNvSpPr txBox="1"/>
          <p:nvPr/>
        </p:nvSpPr>
        <p:spPr>
          <a:xfrm>
            <a:off x="563903" y="2727911"/>
            <a:ext cx="1079676" cy="1169551"/>
          </a:xfrm>
          <a:prstGeom prst="rect">
            <a:avLst/>
          </a:prstGeom>
          <a:solidFill>
            <a:schemeClr val="bg1"/>
          </a:solidFill>
          <a:ln w="50800">
            <a:solidFill>
              <a:srgbClr val="7030A0"/>
            </a:solidFill>
          </a:ln>
        </p:spPr>
        <p:style>
          <a:lnRef idx="2">
            <a:schemeClr val="accent6"/>
          </a:lnRef>
          <a:fillRef idx="1">
            <a:schemeClr val="lt1"/>
          </a:fillRef>
          <a:effectRef idx="0">
            <a:schemeClr val="accent6"/>
          </a:effectRef>
          <a:fontRef idx="minor">
            <a:schemeClr val="dk1"/>
          </a:fontRef>
        </p:style>
        <p:txBody>
          <a:bodyPr vert="horz" wrap="square" lIns="0" tIns="0" rIns="0" bIns="0" rtlCol="0">
            <a:spAutoFit/>
          </a:bodyPr>
          <a:lstStyle/>
          <a:p>
            <a:pPr algn="ctr"/>
            <a:r>
              <a:rPr lang="en-US" dirty="0">
                <a:solidFill>
                  <a:srgbClr val="002060"/>
                </a:solidFill>
              </a:rPr>
              <a:t>VPlans.0</a:t>
            </a:r>
            <a:r>
              <a:rPr lang="en-US" sz="2000" dirty="0">
                <a:solidFill>
                  <a:srgbClr val="003C71"/>
                </a:solidFill>
              </a:rPr>
              <a:t/>
            </a:r>
            <a:br>
              <a:rPr lang="en-US" sz="2000" dirty="0">
                <a:solidFill>
                  <a:srgbClr val="003C71"/>
                </a:solidFill>
              </a:rPr>
            </a:br>
            <a:endParaRPr lang="en-US" dirty="0">
              <a:solidFill>
                <a:srgbClr val="003C71"/>
              </a:solidFill>
            </a:endParaRPr>
          </a:p>
          <a:p>
            <a:pPr algn="ctr"/>
            <a:r>
              <a:rPr lang="en-US" sz="2000" dirty="0">
                <a:solidFill>
                  <a:srgbClr val="003C71"/>
                </a:solidFill>
              </a:rPr>
              <a:t> </a:t>
            </a:r>
          </a:p>
          <a:p>
            <a:pPr algn="ctr"/>
            <a:endParaRPr lang="en-US" sz="2000" dirty="0">
              <a:solidFill>
                <a:srgbClr val="003C71"/>
              </a:solidFill>
            </a:endParaRPr>
          </a:p>
        </p:txBody>
      </p:sp>
      <p:sp>
        <p:nvSpPr>
          <p:cNvPr id="129" name="TextBox 128"/>
          <p:cNvSpPr txBox="1"/>
          <p:nvPr/>
        </p:nvSpPr>
        <p:spPr>
          <a:xfrm>
            <a:off x="2814468" y="2727911"/>
            <a:ext cx="1079676" cy="1169551"/>
          </a:xfrm>
          <a:prstGeom prst="rect">
            <a:avLst/>
          </a:prstGeom>
          <a:solidFill>
            <a:schemeClr val="bg1"/>
          </a:solidFill>
          <a:ln w="50800">
            <a:solidFill>
              <a:srgbClr val="7030A0"/>
            </a:solidFill>
          </a:ln>
        </p:spPr>
        <p:style>
          <a:lnRef idx="2">
            <a:schemeClr val="accent6"/>
          </a:lnRef>
          <a:fillRef idx="1">
            <a:schemeClr val="lt1"/>
          </a:fillRef>
          <a:effectRef idx="0">
            <a:schemeClr val="accent6"/>
          </a:effectRef>
          <a:fontRef idx="minor">
            <a:schemeClr val="dk1"/>
          </a:fontRef>
        </p:style>
        <p:txBody>
          <a:bodyPr vert="horz" wrap="square" lIns="0" tIns="0" rIns="0" bIns="0" rtlCol="0">
            <a:spAutoFit/>
          </a:bodyPr>
          <a:lstStyle/>
          <a:p>
            <a:pPr algn="ctr"/>
            <a:r>
              <a:rPr lang="en-US" dirty="0">
                <a:solidFill>
                  <a:srgbClr val="002060"/>
                </a:solidFill>
              </a:rPr>
              <a:t>VPlans.1</a:t>
            </a:r>
          </a:p>
          <a:p>
            <a:pPr algn="ctr"/>
            <a:r>
              <a:rPr lang="en-US" dirty="0">
                <a:solidFill>
                  <a:srgbClr val="003C71"/>
                </a:solidFill>
              </a:rPr>
              <a:t> </a:t>
            </a:r>
          </a:p>
          <a:p>
            <a:pPr algn="ctr"/>
            <a:endParaRPr lang="en-US" sz="2000" dirty="0">
              <a:solidFill>
                <a:srgbClr val="003C71"/>
              </a:solidFill>
            </a:endParaRPr>
          </a:p>
          <a:p>
            <a:pPr algn="ctr"/>
            <a:endParaRPr lang="en-US" sz="2000" dirty="0">
              <a:solidFill>
                <a:srgbClr val="003C71"/>
              </a:solidFill>
            </a:endParaRPr>
          </a:p>
        </p:txBody>
      </p:sp>
      <p:sp>
        <p:nvSpPr>
          <p:cNvPr id="130" name="TextBox 129"/>
          <p:cNvSpPr txBox="1"/>
          <p:nvPr/>
        </p:nvSpPr>
        <p:spPr>
          <a:xfrm>
            <a:off x="3966457" y="3245184"/>
            <a:ext cx="918163" cy="451534"/>
          </a:xfrm>
          <a:prstGeom prst="rect">
            <a:avLst/>
          </a:prstGeom>
          <a:noFill/>
        </p:spPr>
        <p:txBody>
          <a:bodyPr vert="horz" wrap="square" lIns="0" tIns="0" rIns="0" bIns="0" rtlCol="0">
            <a:spAutoFit/>
          </a:bodyPr>
          <a:lstStyle/>
          <a:p>
            <a:r>
              <a:rPr lang="en-US" sz="1467" dirty="0">
                <a:solidFill>
                  <a:srgbClr val="002060"/>
                </a:solidFill>
              </a:rPr>
              <a:t>Interleave</a:t>
            </a:r>
          </a:p>
          <a:p>
            <a:r>
              <a:rPr lang="en-US" sz="1467" dirty="0">
                <a:solidFill>
                  <a:srgbClr val="002060"/>
                </a:solidFill>
              </a:rPr>
              <a:t>Groups</a:t>
            </a:r>
          </a:p>
        </p:txBody>
      </p:sp>
      <p:sp>
        <p:nvSpPr>
          <p:cNvPr id="131" name="TextBox 130"/>
          <p:cNvSpPr txBox="1"/>
          <p:nvPr/>
        </p:nvSpPr>
        <p:spPr>
          <a:xfrm>
            <a:off x="1722272" y="3245184"/>
            <a:ext cx="1022784" cy="451534"/>
          </a:xfrm>
          <a:prstGeom prst="rect">
            <a:avLst/>
          </a:prstGeom>
          <a:noFill/>
        </p:spPr>
        <p:txBody>
          <a:bodyPr vert="horz" wrap="square" lIns="0" tIns="0" rIns="0" bIns="0" rtlCol="0">
            <a:spAutoFit/>
          </a:bodyPr>
          <a:lstStyle/>
          <a:p>
            <a:r>
              <a:rPr lang="en-US" sz="1467" dirty="0">
                <a:solidFill>
                  <a:srgbClr val="002060"/>
                </a:solidFill>
              </a:rPr>
              <a:t>Uniform</a:t>
            </a:r>
          </a:p>
          <a:p>
            <a:r>
              <a:rPr lang="en-US" sz="1467" dirty="0">
                <a:solidFill>
                  <a:srgbClr val="002060"/>
                </a:solidFill>
              </a:rPr>
              <a:t>Branches</a:t>
            </a:r>
          </a:p>
        </p:txBody>
      </p:sp>
      <p:sp>
        <p:nvSpPr>
          <p:cNvPr id="132" name="Oval 131"/>
          <p:cNvSpPr/>
          <p:nvPr/>
        </p:nvSpPr>
        <p:spPr>
          <a:xfrm>
            <a:off x="4935487" y="3022009"/>
            <a:ext cx="147881" cy="152483"/>
          </a:xfrm>
          <a:prstGeom prst="ellipse">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3" name="Oval 132"/>
          <p:cNvSpPr/>
          <p:nvPr/>
        </p:nvSpPr>
        <p:spPr>
          <a:xfrm>
            <a:off x="5105249" y="3022009"/>
            <a:ext cx="147881" cy="152483"/>
          </a:xfrm>
          <a:prstGeom prst="ellipse">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4" name="Oval 133"/>
          <p:cNvSpPr/>
          <p:nvPr/>
        </p:nvSpPr>
        <p:spPr>
          <a:xfrm>
            <a:off x="5275010" y="3022009"/>
            <a:ext cx="147881" cy="152483"/>
          </a:xfrm>
          <a:prstGeom prst="ellipse">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5" name="TextBox 134"/>
          <p:cNvSpPr txBox="1"/>
          <p:nvPr/>
        </p:nvSpPr>
        <p:spPr>
          <a:xfrm>
            <a:off x="5543129" y="2733504"/>
            <a:ext cx="1079676" cy="1169551"/>
          </a:xfrm>
          <a:prstGeom prst="rect">
            <a:avLst/>
          </a:prstGeom>
          <a:solidFill>
            <a:schemeClr val="bg1"/>
          </a:solidFill>
          <a:ln w="50800">
            <a:solidFill>
              <a:srgbClr val="7030A0"/>
            </a:solidFill>
          </a:ln>
        </p:spPr>
        <p:style>
          <a:lnRef idx="2">
            <a:schemeClr val="accent6"/>
          </a:lnRef>
          <a:fillRef idx="1">
            <a:schemeClr val="lt1"/>
          </a:fillRef>
          <a:effectRef idx="0">
            <a:schemeClr val="accent6"/>
          </a:effectRef>
          <a:fontRef idx="minor">
            <a:schemeClr val="dk1"/>
          </a:fontRef>
        </p:style>
        <p:txBody>
          <a:bodyPr vert="horz" wrap="square" lIns="0" tIns="0" rIns="0" bIns="0" rtlCol="0">
            <a:spAutoFit/>
          </a:bodyPr>
          <a:lstStyle/>
          <a:p>
            <a:pPr algn="ctr"/>
            <a:r>
              <a:rPr lang="en-US" dirty="0" err="1">
                <a:solidFill>
                  <a:srgbClr val="002060"/>
                </a:solidFill>
              </a:rPr>
              <a:t>VPlans.N</a:t>
            </a:r>
            <a:endParaRPr lang="en-US" dirty="0">
              <a:solidFill>
                <a:srgbClr val="002060"/>
              </a:solidFill>
            </a:endParaRPr>
          </a:p>
          <a:p>
            <a:pPr algn="ctr"/>
            <a:r>
              <a:rPr lang="en-US" dirty="0">
                <a:solidFill>
                  <a:srgbClr val="003C71"/>
                </a:solidFill>
              </a:rPr>
              <a:t> </a:t>
            </a:r>
          </a:p>
          <a:p>
            <a:pPr algn="ctr"/>
            <a:r>
              <a:rPr lang="en-US" sz="2000" dirty="0">
                <a:solidFill>
                  <a:srgbClr val="003C71"/>
                </a:solidFill>
              </a:rPr>
              <a:t> </a:t>
            </a:r>
          </a:p>
          <a:p>
            <a:pPr algn="ctr"/>
            <a:endParaRPr lang="en-US" sz="2000" dirty="0">
              <a:solidFill>
                <a:srgbClr val="003C71"/>
              </a:solidFill>
            </a:endParaRPr>
          </a:p>
        </p:txBody>
      </p:sp>
      <p:sp>
        <p:nvSpPr>
          <p:cNvPr id="136" name="TextBox 135"/>
          <p:cNvSpPr txBox="1"/>
          <p:nvPr/>
        </p:nvSpPr>
        <p:spPr>
          <a:xfrm>
            <a:off x="689377" y="3582849"/>
            <a:ext cx="828728" cy="184666"/>
          </a:xfrm>
          <a:prstGeom prst="rect">
            <a:avLst/>
          </a:prstGeom>
          <a:solidFill>
            <a:srgbClr val="0070C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rtlCol="0">
            <a:spAutoFit/>
          </a:bodyPr>
          <a:lstStyle/>
          <a:p>
            <a:pPr algn="ctr"/>
            <a:r>
              <a:rPr lang="en-US" sz="1200" b="1" dirty="0">
                <a:solidFill>
                  <a:schemeClr val="bg1"/>
                </a:solidFill>
              </a:rPr>
              <a:t>Execute</a:t>
            </a:r>
          </a:p>
        </p:txBody>
      </p:sp>
      <p:sp>
        <p:nvSpPr>
          <p:cNvPr id="137" name="TextBox 136"/>
          <p:cNvSpPr txBox="1"/>
          <p:nvPr/>
        </p:nvSpPr>
        <p:spPr>
          <a:xfrm>
            <a:off x="689377" y="3306114"/>
            <a:ext cx="828728" cy="184667"/>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rtlCol="0">
            <a:spAutoFit/>
          </a:bodyPr>
          <a:lstStyle/>
          <a:p>
            <a:pPr algn="ctr"/>
            <a:r>
              <a:rPr lang="en-US" sz="1200" b="1" dirty="0">
                <a:solidFill>
                  <a:schemeClr val="bg1"/>
                </a:solidFill>
              </a:rPr>
              <a:t>Cost Model</a:t>
            </a:r>
          </a:p>
        </p:txBody>
      </p:sp>
      <p:sp>
        <p:nvSpPr>
          <p:cNvPr id="138" name="Notched Right Arrow 137"/>
          <p:cNvSpPr/>
          <p:nvPr/>
        </p:nvSpPr>
        <p:spPr>
          <a:xfrm>
            <a:off x="1703307" y="2920186"/>
            <a:ext cx="962211" cy="348503"/>
          </a:xfrm>
          <a:prstGeom prst="notchedRightArrow">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9" name="TextBox 138"/>
          <p:cNvSpPr txBox="1"/>
          <p:nvPr/>
        </p:nvSpPr>
        <p:spPr>
          <a:xfrm>
            <a:off x="1831212" y="3011319"/>
            <a:ext cx="976179" cy="184666"/>
          </a:xfrm>
          <a:prstGeom prst="rect">
            <a:avLst/>
          </a:prstGeom>
          <a:noFill/>
        </p:spPr>
        <p:txBody>
          <a:bodyPr vert="horz" wrap="square" lIns="0" tIns="0" rIns="0" bIns="0" rtlCol="0">
            <a:spAutoFit/>
          </a:bodyPr>
          <a:lstStyle/>
          <a:p>
            <a:r>
              <a:rPr lang="en-US" sz="1200" b="1" dirty="0">
                <a:solidFill>
                  <a:schemeClr val="bg1"/>
                </a:solidFill>
              </a:rPr>
              <a:t>Transform</a:t>
            </a:r>
            <a:endParaRPr lang="en-US" sz="1467" b="1" dirty="0">
              <a:solidFill>
                <a:schemeClr val="bg1"/>
              </a:solidFill>
            </a:endParaRPr>
          </a:p>
        </p:txBody>
      </p:sp>
      <p:sp>
        <p:nvSpPr>
          <p:cNvPr id="140" name="TextBox 139"/>
          <p:cNvSpPr txBox="1"/>
          <p:nvPr/>
        </p:nvSpPr>
        <p:spPr>
          <a:xfrm>
            <a:off x="2941242" y="3582849"/>
            <a:ext cx="828728" cy="184666"/>
          </a:xfrm>
          <a:prstGeom prst="rect">
            <a:avLst/>
          </a:prstGeom>
          <a:solidFill>
            <a:srgbClr val="0070C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rtlCol="0">
            <a:spAutoFit/>
          </a:bodyPr>
          <a:lstStyle/>
          <a:p>
            <a:pPr algn="ctr"/>
            <a:r>
              <a:rPr lang="en-US" sz="1200" b="1" dirty="0">
                <a:solidFill>
                  <a:schemeClr val="bg1"/>
                </a:solidFill>
              </a:rPr>
              <a:t>Execute</a:t>
            </a:r>
          </a:p>
        </p:txBody>
      </p:sp>
      <p:sp>
        <p:nvSpPr>
          <p:cNvPr id="141" name="TextBox 140"/>
          <p:cNvSpPr txBox="1"/>
          <p:nvPr/>
        </p:nvSpPr>
        <p:spPr>
          <a:xfrm>
            <a:off x="2941242" y="3306114"/>
            <a:ext cx="828728" cy="184667"/>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rtlCol="0">
            <a:spAutoFit/>
          </a:bodyPr>
          <a:lstStyle/>
          <a:p>
            <a:pPr algn="ctr"/>
            <a:r>
              <a:rPr lang="en-US" sz="1200" b="1" dirty="0">
                <a:solidFill>
                  <a:schemeClr val="bg1"/>
                </a:solidFill>
              </a:rPr>
              <a:t>Cost Model</a:t>
            </a:r>
          </a:p>
        </p:txBody>
      </p:sp>
      <p:sp>
        <p:nvSpPr>
          <p:cNvPr id="142" name="TextBox 141"/>
          <p:cNvSpPr txBox="1"/>
          <p:nvPr/>
        </p:nvSpPr>
        <p:spPr>
          <a:xfrm>
            <a:off x="5668549" y="3582849"/>
            <a:ext cx="828728" cy="184666"/>
          </a:xfrm>
          <a:prstGeom prst="rect">
            <a:avLst/>
          </a:prstGeom>
          <a:solidFill>
            <a:srgbClr val="0070C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rtlCol="0">
            <a:spAutoFit/>
          </a:bodyPr>
          <a:lstStyle/>
          <a:p>
            <a:pPr algn="ctr"/>
            <a:r>
              <a:rPr lang="en-US" sz="1200" b="1" dirty="0">
                <a:solidFill>
                  <a:schemeClr val="bg1"/>
                </a:solidFill>
              </a:rPr>
              <a:t>Execute</a:t>
            </a:r>
          </a:p>
        </p:txBody>
      </p:sp>
      <p:sp>
        <p:nvSpPr>
          <p:cNvPr id="143" name="TextBox 142"/>
          <p:cNvSpPr txBox="1"/>
          <p:nvPr/>
        </p:nvSpPr>
        <p:spPr>
          <a:xfrm>
            <a:off x="5668549" y="3306114"/>
            <a:ext cx="828728" cy="184667"/>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rtlCol="0">
            <a:spAutoFit/>
          </a:bodyPr>
          <a:lstStyle/>
          <a:p>
            <a:pPr algn="ctr"/>
            <a:r>
              <a:rPr lang="en-US" sz="1200" b="1" dirty="0">
                <a:solidFill>
                  <a:schemeClr val="bg1"/>
                </a:solidFill>
              </a:rPr>
              <a:t>Cost Model</a:t>
            </a:r>
          </a:p>
        </p:txBody>
      </p:sp>
      <p:sp>
        <p:nvSpPr>
          <p:cNvPr id="144" name="Notched Right Arrow 143"/>
          <p:cNvSpPr/>
          <p:nvPr/>
        </p:nvSpPr>
        <p:spPr>
          <a:xfrm>
            <a:off x="7924422" y="4262969"/>
            <a:ext cx="1081530" cy="348503"/>
          </a:xfrm>
          <a:prstGeom prst="notchedRightArrow">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5" name="TextBox 144"/>
          <p:cNvSpPr txBox="1"/>
          <p:nvPr/>
        </p:nvSpPr>
        <p:spPr>
          <a:xfrm>
            <a:off x="8121865" y="4328030"/>
            <a:ext cx="686644" cy="225767"/>
          </a:xfrm>
          <a:prstGeom prst="rect">
            <a:avLst/>
          </a:prstGeom>
          <a:noFill/>
        </p:spPr>
        <p:txBody>
          <a:bodyPr vert="horz" wrap="square" lIns="0" tIns="0" rIns="0" bIns="0" rtlCol="0">
            <a:spAutoFit/>
          </a:bodyPr>
          <a:lstStyle/>
          <a:p>
            <a:pPr algn="ctr"/>
            <a:r>
              <a:rPr lang="en-US" sz="1467" b="1" dirty="0">
                <a:solidFill>
                  <a:schemeClr val="bg1"/>
                </a:solidFill>
              </a:rPr>
              <a:t>Execute</a:t>
            </a:r>
          </a:p>
        </p:txBody>
      </p:sp>
      <p:sp>
        <p:nvSpPr>
          <p:cNvPr id="146" name="Bent-Up Arrow 145"/>
          <p:cNvSpPr/>
          <p:nvPr/>
        </p:nvSpPr>
        <p:spPr>
          <a:xfrm rot="10800000">
            <a:off x="920986" y="1347785"/>
            <a:ext cx="721302" cy="1341669"/>
          </a:xfrm>
          <a:prstGeom prst="bentUp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TextBox 146"/>
          <p:cNvSpPr txBox="1"/>
          <p:nvPr/>
        </p:nvSpPr>
        <p:spPr>
          <a:xfrm>
            <a:off x="3526240" y="1171070"/>
            <a:ext cx="2428469" cy="553998"/>
          </a:xfrm>
          <a:prstGeom prst="rect">
            <a:avLst/>
          </a:prstGeom>
          <a:solidFill>
            <a:srgbClr val="FFC000"/>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vert="horz" wrap="square" lIns="0" tIns="0" rIns="0" bIns="0" rtlCol="0">
            <a:spAutoFit/>
          </a:bodyPr>
          <a:lstStyle/>
          <a:p>
            <a:pPr algn="ctr"/>
            <a:r>
              <a:rPr lang="en-US" sz="3600" dirty="0">
                <a:solidFill>
                  <a:schemeClr val="bg1"/>
                </a:solidFill>
              </a:rPr>
              <a:t>1. Legality</a:t>
            </a:r>
          </a:p>
        </p:txBody>
      </p:sp>
      <p:sp>
        <p:nvSpPr>
          <p:cNvPr id="148" name="Notched Right Arrow 147"/>
          <p:cNvSpPr/>
          <p:nvPr/>
        </p:nvSpPr>
        <p:spPr>
          <a:xfrm rot="10800000">
            <a:off x="689377" y="1249697"/>
            <a:ext cx="2795941" cy="367291"/>
          </a:xfrm>
          <a:prstGeom prst="notched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9" name="Rectangle 148"/>
          <p:cNvSpPr/>
          <p:nvPr/>
        </p:nvSpPr>
        <p:spPr>
          <a:xfrm>
            <a:off x="430987" y="1200687"/>
            <a:ext cx="579307" cy="5625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50" name="TextBox 149"/>
          <p:cNvSpPr txBox="1"/>
          <p:nvPr/>
        </p:nvSpPr>
        <p:spPr>
          <a:xfrm>
            <a:off x="3521108" y="2034199"/>
            <a:ext cx="2433600" cy="553998"/>
          </a:xfrm>
          <a:prstGeom prst="rect">
            <a:avLst/>
          </a:prstGeom>
          <a:solidFill>
            <a:srgbClr val="FF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rtlCol="0">
            <a:spAutoFit/>
          </a:bodyPr>
          <a:lstStyle/>
          <a:p>
            <a:pPr algn="ctr"/>
            <a:r>
              <a:rPr lang="en-US" sz="3600" dirty="0">
                <a:solidFill>
                  <a:schemeClr val="bg1"/>
                </a:solidFill>
              </a:rPr>
              <a:t>2. Planning</a:t>
            </a:r>
          </a:p>
        </p:txBody>
      </p:sp>
      <p:sp>
        <p:nvSpPr>
          <p:cNvPr id="151" name="TextBox 150"/>
          <p:cNvSpPr txBox="1"/>
          <p:nvPr/>
        </p:nvSpPr>
        <p:spPr>
          <a:xfrm>
            <a:off x="2365759" y="1325841"/>
            <a:ext cx="861382" cy="225767"/>
          </a:xfrm>
          <a:prstGeom prst="rect">
            <a:avLst/>
          </a:prstGeom>
          <a:noFill/>
        </p:spPr>
        <p:txBody>
          <a:bodyPr vert="horz" wrap="square" lIns="0" tIns="0" rIns="0" bIns="0" rtlCol="0">
            <a:spAutoFit/>
          </a:bodyPr>
          <a:lstStyle/>
          <a:p>
            <a:r>
              <a:rPr lang="en-US" sz="1467" b="1" dirty="0">
                <a:solidFill>
                  <a:schemeClr val="bg1"/>
                </a:solidFill>
              </a:rPr>
              <a:t>Construct</a:t>
            </a:r>
          </a:p>
        </p:txBody>
      </p:sp>
      <p:sp>
        <p:nvSpPr>
          <p:cNvPr id="152" name="Rectangle 151"/>
          <p:cNvSpPr/>
          <p:nvPr/>
        </p:nvSpPr>
        <p:spPr>
          <a:xfrm>
            <a:off x="1202400" y="1534964"/>
            <a:ext cx="579307" cy="27944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53" name="TextBox 152"/>
          <p:cNvSpPr txBox="1"/>
          <p:nvPr/>
        </p:nvSpPr>
        <p:spPr>
          <a:xfrm>
            <a:off x="6345234" y="1024376"/>
            <a:ext cx="861382" cy="225767"/>
          </a:xfrm>
          <a:prstGeom prst="rect">
            <a:avLst/>
          </a:prstGeom>
          <a:noFill/>
        </p:spPr>
        <p:txBody>
          <a:bodyPr vert="horz" wrap="square" lIns="0" tIns="0" rIns="0" bIns="0" rtlCol="0">
            <a:spAutoFit/>
          </a:bodyPr>
          <a:lstStyle/>
          <a:p>
            <a:r>
              <a:rPr lang="en-US" sz="1467" b="1" dirty="0">
                <a:solidFill>
                  <a:schemeClr val="bg1"/>
                </a:solidFill>
              </a:rPr>
              <a:t>Abandon</a:t>
            </a:r>
          </a:p>
        </p:txBody>
      </p:sp>
      <p:sp>
        <p:nvSpPr>
          <p:cNvPr id="154" name="Notched Right Arrow 153"/>
          <p:cNvSpPr/>
          <p:nvPr/>
        </p:nvSpPr>
        <p:spPr>
          <a:xfrm>
            <a:off x="3950071" y="2920186"/>
            <a:ext cx="962211" cy="348503"/>
          </a:xfrm>
          <a:prstGeom prst="notchedRightArrow">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5" name="TextBox 154"/>
          <p:cNvSpPr txBox="1"/>
          <p:nvPr/>
        </p:nvSpPr>
        <p:spPr>
          <a:xfrm>
            <a:off x="4077976" y="3011319"/>
            <a:ext cx="976179" cy="184666"/>
          </a:xfrm>
          <a:prstGeom prst="rect">
            <a:avLst/>
          </a:prstGeom>
          <a:noFill/>
        </p:spPr>
        <p:txBody>
          <a:bodyPr vert="horz" wrap="square" lIns="0" tIns="0" rIns="0" bIns="0" rtlCol="0">
            <a:spAutoFit/>
          </a:bodyPr>
          <a:lstStyle/>
          <a:p>
            <a:r>
              <a:rPr lang="en-US" sz="1200" b="1" dirty="0">
                <a:solidFill>
                  <a:schemeClr val="bg1"/>
                </a:solidFill>
              </a:rPr>
              <a:t>Transform</a:t>
            </a:r>
            <a:endParaRPr lang="en-US" sz="1467" b="1" dirty="0">
              <a:solidFill>
                <a:schemeClr val="bg1"/>
              </a:solidFill>
            </a:endParaRPr>
          </a:p>
        </p:txBody>
      </p:sp>
      <p:sp>
        <p:nvSpPr>
          <p:cNvPr id="156" name="TextBox 155"/>
          <p:cNvSpPr txBox="1"/>
          <p:nvPr/>
        </p:nvSpPr>
        <p:spPr>
          <a:xfrm>
            <a:off x="7421707" y="2727911"/>
            <a:ext cx="1079676" cy="1169551"/>
          </a:xfrm>
          <a:prstGeom prst="rect">
            <a:avLst/>
          </a:prstGeom>
          <a:noFill/>
          <a:ln w="50800">
            <a:solidFill>
              <a:srgbClr val="7030A0"/>
            </a:solidFill>
          </a:ln>
        </p:spPr>
        <p:style>
          <a:lnRef idx="2">
            <a:schemeClr val="accent6"/>
          </a:lnRef>
          <a:fillRef idx="1">
            <a:schemeClr val="lt1"/>
          </a:fillRef>
          <a:effectRef idx="0">
            <a:schemeClr val="accent6"/>
          </a:effectRef>
          <a:fontRef idx="minor">
            <a:schemeClr val="dk1"/>
          </a:fontRef>
        </p:style>
        <p:txBody>
          <a:bodyPr vert="horz" wrap="square" lIns="0" tIns="0" rIns="0" bIns="0" rtlCol="0">
            <a:spAutoFit/>
          </a:bodyPr>
          <a:lstStyle/>
          <a:p>
            <a:pPr algn="ctr"/>
            <a:r>
              <a:rPr lang="en-US" dirty="0">
                <a:solidFill>
                  <a:srgbClr val="002060"/>
                </a:solidFill>
              </a:rPr>
              <a:t>Best</a:t>
            </a:r>
            <a:br>
              <a:rPr lang="en-US" dirty="0">
                <a:solidFill>
                  <a:srgbClr val="002060"/>
                </a:solidFill>
              </a:rPr>
            </a:br>
            <a:r>
              <a:rPr lang="en-US" dirty="0" err="1">
                <a:solidFill>
                  <a:srgbClr val="002060"/>
                </a:solidFill>
              </a:rPr>
              <a:t>VPlan.N</a:t>
            </a:r>
            <a:endParaRPr lang="en-US" dirty="0">
              <a:solidFill>
                <a:srgbClr val="002060"/>
              </a:solidFill>
            </a:endParaRPr>
          </a:p>
          <a:p>
            <a:pPr algn="ctr"/>
            <a:r>
              <a:rPr lang="en-US" sz="2000" dirty="0">
                <a:solidFill>
                  <a:srgbClr val="003C71"/>
                </a:solidFill>
              </a:rPr>
              <a:t> </a:t>
            </a:r>
          </a:p>
          <a:p>
            <a:pPr algn="ctr"/>
            <a:endParaRPr lang="en-US" sz="2000" dirty="0">
              <a:solidFill>
                <a:srgbClr val="003C71"/>
              </a:solidFill>
            </a:endParaRPr>
          </a:p>
        </p:txBody>
      </p:sp>
      <p:sp>
        <p:nvSpPr>
          <p:cNvPr id="157" name="Notched Right Arrow 156"/>
          <p:cNvSpPr/>
          <p:nvPr/>
        </p:nvSpPr>
        <p:spPr>
          <a:xfrm>
            <a:off x="6699236" y="2920186"/>
            <a:ext cx="643778" cy="348503"/>
          </a:xfrm>
          <a:prstGeom prst="notchedRightArrow">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8" name="TextBox 157"/>
          <p:cNvSpPr txBox="1"/>
          <p:nvPr/>
        </p:nvSpPr>
        <p:spPr>
          <a:xfrm>
            <a:off x="6808091" y="3406739"/>
            <a:ext cx="976179" cy="184666"/>
          </a:xfrm>
          <a:prstGeom prst="rect">
            <a:avLst/>
          </a:prstGeom>
          <a:noFill/>
        </p:spPr>
        <p:txBody>
          <a:bodyPr vert="horz" wrap="square" lIns="0" tIns="0" rIns="0" bIns="0" rtlCol="0">
            <a:spAutoFit/>
          </a:bodyPr>
          <a:lstStyle/>
          <a:p>
            <a:r>
              <a:rPr lang="en-US" sz="1200" b="1" dirty="0">
                <a:solidFill>
                  <a:schemeClr val="bg1"/>
                </a:solidFill>
              </a:rPr>
              <a:t>Select</a:t>
            </a:r>
            <a:endParaRPr lang="en-US" sz="1467" b="1" dirty="0">
              <a:solidFill>
                <a:schemeClr val="bg1"/>
              </a:solidFill>
            </a:endParaRPr>
          </a:p>
        </p:txBody>
      </p:sp>
      <p:sp>
        <p:nvSpPr>
          <p:cNvPr id="159" name="TextBox 158"/>
          <p:cNvSpPr txBox="1"/>
          <p:nvPr/>
        </p:nvSpPr>
        <p:spPr>
          <a:xfrm>
            <a:off x="7548481" y="3582849"/>
            <a:ext cx="828728" cy="184666"/>
          </a:xfrm>
          <a:prstGeom prst="rect">
            <a:avLst/>
          </a:prstGeom>
          <a:solidFill>
            <a:srgbClr val="0070C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rtlCol="0">
            <a:spAutoFit/>
          </a:bodyPr>
          <a:lstStyle/>
          <a:p>
            <a:pPr algn="ctr"/>
            <a:r>
              <a:rPr lang="en-US" sz="1200" b="1" dirty="0">
                <a:solidFill>
                  <a:schemeClr val="bg1"/>
                </a:solidFill>
              </a:rPr>
              <a:t>Execute</a:t>
            </a:r>
          </a:p>
        </p:txBody>
      </p:sp>
      <p:sp>
        <p:nvSpPr>
          <p:cNvPr id="160" name="TextBox 159"/>
          <p:cNvSpPr txBox="1"/>
          <p:nvPr/>
        </p:nvSpPr>
        <p:spPr>
          <a:xfrm>
            <a:off x="7548481" y="3306114"/>
            <a:ext cx="828728" cy="184667"/>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rtlCol="0">
            <a:spAutoFit/>
          </a:bodyPr>
          <a:lstStyle/>
          <a:p>
            <a:pPr algn="ctr"/>
            <a:r>
              <a:rPr lang="en-US" sz="1200" b="1" dirty="0">
                <a:solidFill>
                  <a:schemeClr val="bg1"/>
                </a:solidFill>
              </a:rPr>
              <a:t>Cost Model</a:t>
            </a:r>
          </a:p>
        </p:txBody>
      </p:sp>
      <p:sp>
        <p:nvSpPr>
          <p:cNvPr id="116" name="TextBox 115"/>
          <p:cNvSpPr txBox="1"/>
          <p:nvPr/>
        </p:nvSpPr>
        <p:spPr>
          <a:xfrm>
            <a:off x="1409879" y="4290179"/>
            <a:ext cx="6221649" cy="369332"/>
          </a:xfrm>
          <a:prstGeom prst="rect">
            <a:avLst/>
          </a:prstGeom>
          <a:solidFill>
            <a:srgbClr val="FFC000"/>
          </a:solidFill>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wrap="square" rtlCol="0" anchor="ctr">
            <a:spAutoFit/>
          </a:bodyPr>
          <a:lstStyle>
            <a:defPPr>
              <a:defRPr lang="en-US"/>
            </a:defPPr>
            <a:lvl1pPr algn="ctr">
              <a:defRPr>
                <a:latin typeface="Verdana"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latin typeface="+mj-lt"/>
              </a:rPr>
              <a:t>Have clear </a:t>
            </a:r>
            <a:r>
              <a:rPr lang="en-US" dirty="0" err="1">
                <a:solidFill>
                  <a:schemeClr val="tx1"/>
                </a:solidFill>
                <a:latin typeface="+mj-lt"/>
              </a:rPr>
              <a:t>VPlans</a:t>
            </a:r>
            <a:r>
              <a:rPr lang="en-US" dirty="0">
                <a:solidFill>
                  <a:schemeClr val="tx1"/>
                </a:solidFill>
                <a:latin typeface="+mj-lt"/>
              </a:rPr>
              <a:t>, straightforward Cost &amp; Execute</a:t>
            </a:r>
          </a:p>
        </p:txBody>
      </p:sp>
      <p:sp>
        <p:nvSpPr>
          <p:cNvPr id="119" name="TextBox 118"/>
          <p:cNvSpPr txBox="1"/>
          <p:nvPr/>
        </p:nvSpPr>
        <p:spPr>
          <a:xfrm>
            <a:off x="6816329" y="3016154"/>
            <a:ext cx="976179" cy="184666"/>
          </a:xfrm>
          <a:prstGeom prst="rect">
            <a:avLst/>
          </a:prstGeom>
          <a:noFill/>
        </p:spPr>
        <p:txBody>
          <a:bodyPr vert="horz" wrap="square" lIns="0" tIns="0" rIns="0" bIns="0" rtlCol="0">
            <a:spAutoFit/>
          </a:bodyPr>
          <a:lstStyle/>
          <a:p>
            <a:r>
              <a:rPr lang="en-US" sz="1200" b="1" dirty="0">
                <a:solidFill>
                  <a:schemeClr val="bg1"/>
                </a:solidFill>
              </a:rPr>
              <a:t>Select</a:t>
            </a:r>
            <a:endParaRPr lang="en-US" sz="1467" b="1" dirty="0">
              <a:solidFill>
                <a:schemeClr val="bg1"/>
              </a:solidFill>
            </a:endParaRPr>
          </a:p>
        </p:txBody>
      </p:sp>
      <p:sp>
        <p:nvSpPr>
          <p:cNvPr id="127" name="Rectangle 126"/>
          <p:cNvSpPr/>
          <p:nvPr/>
        </p:nvSpPr>
        <p:spPr>
          <a:xfrm>
            <a:off x="363960" y="1884959"/>
            <a:ext cx="8313489" cy="2199558"/>
          </a:xfrm>
          <a:prstGeom prst="rect">
            <a:avLst/>
          </a:prstGeom>
          <a:noFill/>
          <a:ln w="3810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240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Current state of </a:t>
            </a:r>
            <a:r>
              <a:rPr lang="en-US" dirty="0" err="1" smtClean="0"/>
              <a:t>vplan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4095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2597008" y="2429655"/>
            <a:ext cx="5034520" cy="1718258"/>
          </a:xfrm>
          <a:prstGeom prst="rect">
            <a:avLst/>
          </a:prstGeom>
          <a:noFill/>
          <a:ln w="38100">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EE2556C5-CE8C-6547-B838-EA80C61A4AF7}" type="slidenum">
              <a:rPr lang="en-US" smtClean="0"/>
              <a:pPr/>
              <a:t>6</a:t>
            </a:fld>
            <a:endParaRPr lang="en-US" dirty="0"/>
          </a:p>
        </p:txBody>
      </p:sp>
      <p:sp>
        <p:nvSpPr>
          <p:cNvPr id="3" name="Title 2"/>
          <p:cNvSpPr>
            <a:spLocks noGrp="1"/>
          </p:cNvSpPr>
          <p:nvPr>
            <p:ph type="title"/>
          </p:nvPr>
        </p:nvSpPr>
        <p:spPr/>
        <p:txBody>
          <a:bodyPr/>
          <a:lstStyle/>
          <a:p>
            <a:r>
              <a:rPr lang="en-US" dirty="0" smtClean="0"/>
              <a:t>1</a:t>
            </a:r>
            <a:r>
              <a:rPr lang="en-US" baseline="30000" dirty="0" smtClean="0"/>
              <a:t>st</a:t>
            </a:r>
            <a:r>
              <a:rPr lang="en-US" dirty="0" smtClean="0"/>
              <a:t> Step Committed: </a:t>
            </a:r>
            <a:r>
              <a:rPr lang="en-US" dirty="0" err="1" smtClean="0"/>
              <a:t>VPlan</a:t>
            </a:r>
            <a:r>
              <a:rPr lang="en-US" dirty="0" smtClean="0"/>
              <a:t> </a:t>
            </a:r>
            <a:r>
              <a:rPr lang="en-US" dirty="0"/>
              <a:t>Refactors </a:t>
            </a:r>
            <a:r>
              <a:rPr lang="en-US" dirty="0" smtClean="0"/>
              <a:t>Transform</a:t>
            </a:r>
            <a:endParaRPr lang="en-US" dirty="0"/>
          </a:p>
        </p:txBody>
      </p:sp>
      <p:sp>
        <p:nvSpPr>
          <p:cNvPr id="4" name="Footer Placeholder 3"/>
          <p:cNvSpPr>
            <a:spLocks noGrp="1"/>
          </p:cNvSpPr>
          <p:nvPr>
            <p:ph type="ftr" sz="quarter" idx="3"/>
          </p:nvPr>
        </p:nvSpPr>
        <p:spPr/>
        <p:txBody>
          <a:bodyPr/>
          <a:lstStyle/>
          <a:p>
            <a:endParaRPr lang="en-US" dirty="0"/>
          </a:p>
        </p:txBody>
      </p:sp>
      <p:sp>
        <p:nvSpPr>
          <p:cNvPr id="7" name="Notched Right Arrow 6"/>
          <p:cNvSpPr/>
          <p:nvPr/>
        </p:nvSpPr>
        <p:spPr>
          <a:xfrm rot="16200000">
            <a:off x="2636880" y="3084640"/>
            <a:ext cx="981343" cy="367291"/>
          </a:xfrm>
          <a:prstGeom prst="notched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8" name="Notched Right Arrow 7"/>
          <p:cNvSpPr/>
          <p:nvPr/>
        </p:nvSpPr>
        <p:spPr>
          <a:xfrm>
            <a:off x="3127246" y="2695442"/>
            <a:ext cx="1064474" cy="367291"/>
          </a:xfrm>
          <a:prstGeom prst="notched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 name="Rectangle 8"/>
          <p:cNvSpPr/>
          <p:nvPr/>
        </p:nvSpPr>
        <p:spPr>
          <a:xfrm>
            <a:off x="3115391" y="1453967"/>
            <a:ext cx="1547813" cy="94558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0" name="TextBox 9"/>
          <p:cNvSpPr txBox="1"/>
          <p:nvPr/>
        </p:nvSpPr>
        <p:spPr>
          <a:xfrm>
            <a:off x="3606236" y="1049863"/>
            <a:ext cx="2891673" cy="553998"/>
          </a:xfrm>
          <a:prstGeom prst="rect">
            <a:avLst/>
          </a:prstGeom>
          <a:solidFill>
            <a:srgbClr val="FFC000"/>
          </a:solidFill>
          <a:ln>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vert="horz" wrap="square" lIns="0" tIns="0" rIns="0" bIns="0" rtlCol="0">
            <a:spAutoFit/>
          </a:bodyPr>
          <a:lstStyle/>
          <a:p>
            <a:pPr algn="ctr"/>
            <a:r>
              <a:rPr lang="en-US" sz="3600" dirty="0">
                <a:solidFill>
                  <a:schemeClr val="bg1"/>
                </a:solidFill>
              </a:rPr>
              <a:t>1. Legality</a:t>
            </a:r>
          </a:p>
        </p:txBody>
      </p:sp>
      <p:sp>
        <p:nvSpPr>
          <p:cNvPr id="11" name="TextBox 10"/>
          <p:cNvSpPr txBox="1"/>
          <p:nvPr/>
        </p:nvSpPr>
        <p:spPr>
          <a:xfrm>
            <a:off x="3606236" y="3454319"/>
            <a:ext cx="2891673" cy="553998"/>
          </a:xfrm>
          <a:prstGeom prst="rect">
            <a:avLst/>
          </a:prstGeom>
          <a:solidFill>
            <a:srgbClr val="FF0000"/>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vert="horz" wrap="square" lIns="0" tIns="0" rIns="0" bIns="0" rtlCol="0">
            <a:spAutoFit/>
          </a:bodyPr>
          <a:lstStyle/>
          <a:p>
            <a:pPr algn="ctr"/>
            <a:r>
              <a:rPr lang="en-US" sz="3600" dirty="0">
                <a:solidFill>
                  <a:schemeClr val="bg1"/>
                </a:solidFill>
              </a:rPr>
              <a:t>3. Planning</a:t>
            </a:r>
          </a:p>
        </p:txBody>
      </p:sp>
      <p:sp>
        <p:nvSpPr>
          <p:cNvPr id="12" name="TextBox 11"/>
          <p:cNvSpPr txBox="1"/>
          <p:nvPr/>
        </p:nvSpPr>
        <p:spPr>
          <a:xfrm>
            <a:off x="3175015" y="2767776"/>
            <a:ext cx="861382" cy="225767"/>
          </a:xfrm>
          <a:prstGeom prst="rect">
            <a:avLst/>
          </a:prstGeom>
          <a:noFill/>
        </p:spPr>
        <p:txBody>
          <a:bodyPr vert="horz" wrap="square" lIns="0" tIns="0" rIns="0" bIns="0" rtlCol="0">
            <a:spAutoFit/>
          </a:bodyPr>
          <a:lstStyle/>
          <a:p>
            <a:r>
              <a:rPr lang="en-US" sz="1467" b="1" dirty="0">
                <a:solidFill>
                  <a:schemeClr val="bg1"/>
                </a:solidFill>
              </a:rPr>
              <a:t>Construct</a:t>
            </a:r>
          </a:p>
        </p:txBody>
      </p:sp>
      <p:sp>
        <p:nvSpPr>
          <p:cNvPr id="13" name="TextBox 12"/>
          <p:cNvSpPr txBox="1"/>
          <p:nvPr/>
        </p:nvSpPr>
        <p:spPr>
          <a:xfrm>
            <a:off x="6299626" y="2548024"/>
            <a:ext cx="1200701" cy="584775"/>
          </a:xfrm>
          <a:prstGeom prst="rect">
            <a:avLst/>
          </a:prstGeom>
          <a:noFill/>
          <a:ln w="50800">
            <a:solidFill>
              <a:srgbClr val="7030A0"/>
            </a:solidFill>
          </a:ln>
        </p:spPr>
        <p:style>
          <a:lnRef idx="2">
            <a:schemeClr val="accent6"/>
          </a:lnRef>
          <a:fillRef idx="1">
            <a:schemeClr val="lt1"/>
          </a:fillRef>
          <a:effectRef idx="0">
            <a:schemeClr val="accent6"/>
          </a:effectRef>
          <a:fontRef idx="minor">
            <a:schemeClr val="dk1"/>
          </a:fontRef>
        </p:style>
        <p:txBody>
          <a:bodyPr vert="horz" wrap="square" lIns="0" tIns="0" rIns="0" bIns="0" rtlCol="0">
            <a:spAutoFit/>
          </a:bodyPr>
          <a:lstStyle/>
          <a:p>
            <a:pPr algn="ctr"/>
            <a:r>
              <a:rPr lang="en-US" dirty="0" smtClean="0">
                <a:solidFill>
                  <a:srgbClr val="002060"/>
                </a:solidFill>
              </a:rPr>
              <a:t>Best </a:t>
            </a:r>
            <a:r>
              <a:rPr lang="en-US" dirty="0" err="1" smtClean="0">
                <a:solidFill>
                  <a:srgbClr val="002060"/>
                </a:solidFill>
              </a:rPr>
              <a:t>VPlan</a:t>
            </a:r>
            <a:endParaRPr lang="en-US" dirty="0">
              <a:solidFill>
                <a:srgbClr val="002060"/>
              </a:solidFill>
            </a:endParaRPr>
          </a:p>
          <a:p>
            <a:pPr algn="ctr"/>
            <a:r>
              <a:rPr lang="en-US" sz="2000" dirty="0">
                <a:solidFill>
                  <a:srgbClr val="003C71"/>
                </a:solidFill>
              </a:rPr>
              <a:t> </a:t>
            </a:r>
          </a:p>
        </p:txBody>
      </p:sp>
      <p:sp>
        <p:nvSpPr>
          <p:cNvPr id="14" name="Notched Right Arrow 13"/>
          <p:cNvSpPr/>
          <p:nvPr/>
        </p:nvSpPr>
        <p:spPr>
          <a:xfrm>
            <a:off x="5599894" y="2706281"/>
            <a:ext cx="643778" cy="348503"/>
          </a:xfrm>
          <a:prstGeom prst="notchedRightArrow">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TextBox 14"/>
          <p:cNvSpPr txBox="1"/>
          <p:nvPr/>
        </p:nvSpPr>
        <p:spPr>
          <a:xfrm>
            <a:off x="5709743" y="2801347"/>
            <a:ext cx="976179" cy="184666"/>
          </a:xfrm>
          <a:prstGeom prst="rect">
            <a:avLst/>
          </a:prstGeom>
          <a:noFill/>
        </p:spPr>
        <p:txBody>
          <a:bodyPr vert="horz" wrap="square" lIns="0" tIns="0" rIns="0" bIns="0" rtlCol="0">
            <a:spAutoFit/>
          </a:bodyPr>
          <a:lstStyle/>
          <a:p>
            <a:r>
              <a:rPr lang="en-US" sz="1200" b="1" dirty="0">
                <a:solidFill>
                  <a:schemeClr val="bg1"/>
                </a:solidFill>
              </a:rPr>
              <a:t>Select</a:t>
            </a:r>
            <a:endParaRPr lang="en-US" sz="1467" b="1" dirty="0">
              <a:solidFill>
                <a:schemeClr val="bg1"/>
              </a:solidFill>
            </a:endParaRPr>
          </a:p>
        </p:txBody>
      </p:sp>
      <p:sp>
        <p:nvSpPr>
          <p:cNvPr id="16" name="TextBox 15"/>
          <p:cNvSpPr txBox="1"/>
          <p:nvPr/>
        </p:nvSpPr>
        <p:spPr>
          <a:xfrm>
            <a:off x="6490889" y="2834587"/>
            <a:ext cx="828728" cy="184666"/>
          </a:xfrm>
          <a:prstGeom prst="rect">
            <a:avLst/>
          </a:prstGeom>
          <a:solidFill>
            <a:srgbClr val="0070C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rtlCol="0">
            <a:spAutoFit/>
          </a:bodyPr>
          <a:lstStyle/>
          <a:p>
            <a:pPr algn="ctr"/>
            <a:r>
              <a:rPr lang="en-US" sz="1200" b="1" dirty="0">
                <a:solidFill>
                  <a:schemeClr val="bg1"/>
                </a:solidFill>
              </a:rPr>
              <a:t>Transform</a:t>
            </a:r>
          </a:p>
        </p:txBody>
      </p:sp>
      <p:sp>
        <p:nvSpPr>
          <p:cNvPr id="17" name="Notched Right Arrow 16"/>
          <p:cNvSpPr/>
          <p:nvPr/>
        </p:nvSpPr>
        <p:spPr>
          <a:xfrm rot="5400000">
            <a:off x="6511267" y="3439004"/>
            <a:ext cx="776509" cy="362118"/>
          </a:xfrm>
          <a:prstGeom prst="notchedRightArrow">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8" name="Rectangle 17"/>
          <p:cNvSpPr/>
          <p:nvPr/>
        </p:nvSpPr>
        <p:spPr>
          <a:xfrm>
            <a:off x="6711928" y="3829725"/>
            <a:ext cx="579307" cy="2593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9" name="TextBox 18"/>
          <p:cNvSpPr txBox="1"/>
          <p:nvPr/>
        </p:nvSpPr>
        <p:spPr>
          <a:xfrm>
            <a:off x="1193670" y="2088354"/>
            <a:ext cx="1815229" cy="215444"/>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vert="horz" wrap="square" lIns="0" tIns="0" rIns="0" bIns="0" rtlCol="0">
            <a:spAutoFit/>
          </a:bodyPr>
          <a:lstStyle/>
          <a:p>
            <a:pPr algn="ctr"/>
            <a:r>
              <a:rPr lang="en-US" sz="1400" dirty="0">
                <a:solidFill>
                  <a:srgbClr val="003C71"/>
                </a:solidFill>
              </a:rPr>
              <a:t>Should </a:t>
            </a:r>
            <a:r>
              <a:rPr lang="en-US" sz="1400" dirty="0" smtClean="0">
                <a:solidFill>
                  <a:srgbClr val="003C71"/>
                </a:solidFill>
              </a:rPr>
              <a:t>be </a:t>
            </a:r>
            <a:r>
              <a:rPr lang="en-US" sz="1400" dirty="0" err="1" smtClean="0">
                <a:solidFill>
                  <a:srgbClr val="003C71"/>
                </a:solidFill>
              </a:rPr>
              <a:t>Scalarized</a:t>
            </a:r>
            <a:endParaRPr lang="en-US" sz="1400" dirty="0">
              <a:solidFill>
                <a:srgbClr val="003C71"/>
              </a:solidFill>
            </a:endParaRPr>
          </a:p>
        </p:txBody>
      </p:sp>
      <p:sp>
        <p:nvSpPr>
          <p:cNvPr id="20" name="TextBox 19"/>
          <p:cNvSpPr txBox="1"/>
          <p:nvPr/>
        </p:nvSpPr>
        <p:spPr>
          <a:xfrm>
            <a:off x="3606236" y="1741765"/>
            <a:ext cx="2891673" cy="553998"/>
          </a:xfrm>
          <a:prstGeom prst="rect">
            <a:avLst/>
          </a:prstGeom>
          <a:solidFill>
            <a:srgbClr val="00B050"/>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vert="horz" wrap="square" lIns="0" tIns="0" rIns="0" bIns="0" rtlCol="0">
            <a:spAutoFit/>
          </a:bodyPr>
          <a:lstStyle/>
          <a:p>
            <a:pPr algn="ctr"/>
            <a:r>
              <a:rPr lang="en-US" sz="3600" dirty="0">
                <a:solidFill>
                  <a:schemeClr val="bg1"/>
                </a:solidFill>
              </a:rPr>
              <a:t>2. Cost Model</a:t>
            </a:r>
          </a:p>
        </p:txBody>
      </p:sp>
      <p:sp>
        <p:nvSpPr>
          <p:cNvPr id="22" name="Notched Right Arrow 21"/>
          <p:cNvSpPr/>
          <p:nvPr/>
        </p:nvSpPr>
        <p:spPr>
          <a:xfrm>
            <a:off x="6815290" y="3307021"/>
            <a:ext cx="1081530" cy="701296"/>
          </a:xfrm>
          <a:prstGeom prst="notchedRightArrow">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3" name="TextBox 22"/>
          <p:cNvSpPr txBox="1"/>
          <p:nvPr/>
        </p:nvSpPr>
        <p:spPr>
          <a:xfrm>
            <a:off x="6990688" y="3549701"/>
            <a:ext cx="686644" cy="225767"/>
          </a:xfrm>
          <a:prstGeom prst="rect">
            <a:avLst/>
          </a:prstGeom>
          <a:noFill/>
        </p:spPr>
        <p:txBody>
          <a:bodyPr vert="horz" wrap="square" lIns="0" tIns="0" rIns="0" bIns="0" rtlCol="0">
            <a:spAutoFit/>
          </a:bodyPr>
          <a:lstStyle/>
          <a:p>
            <a:pPr algn="ctr"/>
            <a:r>
              <a:rPr lang="en-US" sz="1467" b="1" dirty="0">
                <a:solidFill>
                  <a:schemeClr val="bg1"/>
                </a:solidFill>
              </a:rPr>
              <a:t>Execute</a:t>
            </a:r>
          </a:p>
        </p:txBody>
      </p:sp>
      <p:sp>
        <p:nvSpPr>
          <p:cNvPr id="24" name="TextBox 23"/>
          <p:cNvSpPr txBox="1"/>
          <p:nvPr/>
        </p:nvSpPr>
        <p:spPr>
          <a:xfrm>
            <a:off x="1193672" y="1735365"/>
            <a:ext cx="1542586" cy="220036"/>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vert="horz" wrap="square" lIns="0" tIns="0" rIns="0" bIns="0" rtlCol="0">
            <a:spAutoFit/>
          </a:bodyPr>
          <a:lstStyle/>
          <a:p>
            <a:pPr algn="ctr"/>
            <a:r>
              <a:rPr lang="en-US" sz="1400" dirty="0" smtClean="0">
                <a:solidFill>
                  <a:srgbClr val="003C71"/>
                </a:solidFill>
              </a:rPr>
              <a:t>Interleave Groups</a:t>
            </a:r>
            <a:endParaRPr lang="en-US" sz="1400" dirty="0">
              <a:solidFill>
                <a:srgbClr val="003C71"/>
              </a:solidFill>
            </a:endParaRPr>
          </a:p>
        </p:txBody>
      </p:sp>
      <p:cxnSp>
        <p:nvCxnSpPr>
          <p:cNvPr id="25" name="Straight Arrow Connector 24"/>
          <p:cNvCxnSpPr>
            <a:endCxn id="24" idx="3"/>
          </p:cNvCxnSpPr>
          <p:nvPr/>
        </p:nvCxnSpPr>
        <p:spPr>
          <a:xfrm flipH="1">
            <a:off x="2736258" y="1845382"/>
            <a:ext cx="864032" cy="1"/>
          </a:xfrm>
          <a:prstGeom prst="straightConnector1">
            <a:avLst/>
          </a:prstGeom>
          <a:ln w="15875">
            <a:solidFill>
              <a:srgbClr val="00B050"/>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endCxn id="19" idx="3"/>
          </p:cNvCxnSpPr>
          <p:nvPr/>
        </p:nvCxnSpPr>
        <p:spPr>
          <a:xfrm flipH="1">
            <a:off x="3008899" y="2196076"/>
            <a:ext cx="591391" cy="0"/>
          </a:xfrm>
          <a:prstGeom prst="straightConnector1">
            <a:avLst/>
          </a:prstGeom>
          <a:ln w="15875">
            <a:solidFill>
              <a:srgbClr val="00B050"/>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5946470" y="2185231"/>
            <a:ext cx="1246" cy="620521"/>
          </a:xfrm>
          <a:prstGeom prst="straightConnector1">
            <a:avLst/>
          </a:prstGeom>
          <a:ln w="15875">
            <a:solidFill>
              <a:srgbClr val="00B050"/>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Notched Right Arrow 31"/>
          <p:cNvSpPr/>
          <p:nvPr/>
        </p:nvSpPr>
        <p:spPr>
          <a:xfrm rot="10800000">
            <a:off x="3036439" y="3568790"/>
            <a:ext cx="535182" cy="367291"/>
          </a:xfrm>
          <a:prstGeom prst="notchedRightArrow">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3" name="Rectangle 32"/>
          <p:cNvSpPr/>
          <p:nvPr/>
        </p:nvSpPr>
        <p:spPr>
          <a:xfrm>
            <a:off x="2821393" y="2767776"/>
            <a:ext cx="209269" cy="28700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34" name="Rectangle 33"/>
          <p:cNvSpPr/>
          <p:nvPr/>
        </p:nvSpPr>
        <p:spPr>
          <a:xfrm>
            <a:off x="2828985" y="3846185"/>
            <a:ext cx="579307" cy="1228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35" name="TextBox 34"/>
          <p:cNvSpPr txBox="1"/>
          <p:nvPr/>
        </p:nvSpPr>
        <p:spPr>
          <a:xfrm>
            <a:off x="1193673" y="1391150"/>
            <a:ext cx="892363" cy="215444"/>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vert="horz" wrap="square" lIns="0" tIns="0" rIns="0" bIns="0" rtlCol="0">
            <a:spAutoFit/>
          </a:bodyPr>
          <a:lstStyle/>
          <a:p>
            <a:pPr algn="ctr"/>
            <a:r>
              <a:rPr lang="en-US" sz="1400" dirty="0">
                <a:solidFill>
                  <a:srgbClr val="003C71"/>
                </a:solidFill>
              </a:rPr>
              <a:t>Sink After</a:t>
            </a:r>
          </a:p>
        </p:txBody>
      </p:sp>
      <p:sp>
        <p:nvSpPr>
          <p:cNvPr id="36" name="TextBox 35"/>
          <p:cNvSpPr txBox="1"/>
          <p:nvPr/>
        </p:nvSpPr>
        <p:spPr>
          <a:xfrm>
            <a:off x="1194122" y="1049849"/>
            <a:ext cx="1965432" cy="215444"/>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vert="horz" wrap="square" lIns="0" tIns="0" rIns="0" bIns="0" rtlCol="0">
            <a:spAutoFit/>
          </a:bodyPr>
          <a:lstStyle/>
          <a:p>
            <a:pPr algn="ctr"/>
            <a:r>
              <a:rPr lang="en-US" sz="1400" dirty="0" smtClean="0">
                <a:solidFill>
                  <a:srgbClr val="003C71"/>
                </a:solidFill>
              </a:rPr>
              <a:t>Predicated Instructions</a:t>
            </a:r>
            <a:endParaRPr lang="en-US" sz="1400" dirty="0">
              <a:solidFill>
                <a:srgbClr val="003C71"/>
              </a:solidFill>
            </a:endParaRPr>
          </a:p>
        </p:txBody>
      </p:sp>
      <p:cxnSp>
        <p:nvCxnSpPr>
          <p:cNvPr id="37" name="Straight Arrow Connector 36"/>
          <p:cNvCxnSpPr>
            <a:endCxn id="36" idx="3"/>
          </p:cNvCxnSpPr>
          <p:nvPr/>
        </p:nvCxnSpPr>
        <p:spPr>
          <a:xfrm flipH="1">
            <a:off x="3159554" y="1157571"/>
            <a:ext cx="446682" cy="0"/>
          </a:xfrm>
          <a:prstGeom prst="straightConnector1">
            <a:avLst/>
          </a:prstGeom>
          <a:ln w="15875">
            <a:solidFill>
              <a:srgbClr val="FFC000"/>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endCxn id="35" idx="3"/>
          </p:cNvCxnSpPr>
          <p:nvPr/>
        </p:nvCxnSpPr>
        <p:spPr>
          <a:xfrm flipH="1">
            <a:off x="2086036" y="1498871"/>
            <a:ext cx="1520200" cy="1"/>
          </a:xfrm>
          <a:prstGeom prst="straightConnector1">
            <a:avLst/>
          </a:prstGeom>
          <a:ln w="15875">
            <a:solidFill>
              <a:srgbClr val="FFC000"/>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1409879" y="4290179"/>
            <a:ext cx="6221649" cy="369332"/>
          </a:xfrm>
          <a:prstGeom prst="rect">
            <a:avLst/>
          </a:prstGeom>
          <a:solidFill>
            <a:srgbClr val="FFC000"/>
          </a:solidFill>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wrap="square" rtlCol="0" anchor="ctr">
            <a:spAutoFit/>
          </a:bodyPr>
          <a:lstStyle>
            <a:defPPr>
              <a:defRPr lang="en-US"/>
            </a:defPPr>
            <a:lvl1pPr algn="ctr">
              <a:defRPr>
                <a:latin typeface="Verdana"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latin typeface="+mj-lt"/>
              </a:rPr>
              <a:t>Decisions taken up-front, during execute, or as post-pass</a:t>
            </a:r>
          </a:p>
        </p:txBody>
      </p:sp>
      <p:sp>
        <p:nvSpPr>
          <p:cNvPr id="105" name="TextBox 104"/>
          <p:cNvSpPr txBox="1"/>
          <p:nvPr/>
        </p:nvSpPr>
        <p:spPr>
          <a:xfrm>
            <a:off x="4255977" y="2649378"/>
            <a:ext cx="1200701" cy="584775"/>
          </a:xfrm>
          <a:prstGeom prst="rect">
            <a:avLst/>
          </a:prstGeom>
          <a:noFill/>
          <a:ln w="50800">
            <a:solidFill>
              <a:srgbClr val="7030A0"/>
            </a:solidFill>
          </a:ln>
        </p:spPr>
        <p:style>
          <a:lnRef idx="2">
            <a:schemeClr val="accent6"/>
          </a:lnRef>
          <a:fillRef idx="1">
            <a:schemeClr val="lt1"/>
          </a:fillRef>
          <a:effectRef idx="0">
            <a:schemeClr val="accent6"/>
          </a:effectRef>
          <a:fontRef idx="minor">
            <a:schemeClr val="dk1"/>
          </a:fontRef>
        </p:style>
        <p:txBody>
          <a:bodyPr vert="horz" wrap="square" lIns="0" tIns="0" rIns="0" bIns="0" rtlCol="0">
            <a:spAutoFit/>
          </a:bodyPr>
          <a:lstStyle/>
          <a:p>
            <a:pPr algn="ctr"/>
            <a:endParaRPr lang="en-US" dirty="0">
              <a:solidFill>
                <a:srgbClr val="002060"/>
              </a:solidFill>
            </a:endParaRPr>
          </a:p>
          <a:p>
            <a:pPr algn="ctr"/>
            <a:r>
              <a:rPr lang="en-US" sz="2000" dirty="0">
                <a:solidFill>
                  <a:srgbClr val="003C71"/>
                </a:solidFill>
              </a:rPr>
              <a:t> </a:t>
            </a:r>
          </a:p>
        </p:txBody>
      </p:sp>
      <p:sp>
        <p:nvSpPr>
          <p:cNvPr id="103" name="TextBox 102"/>
          <p:cNvSpPr txBox="1"/>
          <p:nvPr/>
        </p:nvSpPr>
        <p:spPr>
          <a:xfrm>
            <a:off x="4347517" y="2553786"/>
            <a:ext cx="1200701" cy="584775"/>
          </a:xfrm>
          <a:prstGeom prst="rect">
            <a:avLst/>
          </a:prstGeom>
          <a:solidFill>
            <a:schemeClr val="bg1"/>
          </a:solidFill>
          <a:ln w="50800">
            <a:solidFill>
              <a:srgbClr val="7030A0"/>
            </a:solidFill>
          </a:ln>
        </p:spPr>
        <p:style>
          <a:lnRef idx="2">
            <a:schemeClr val="accent6"/>
          </a:lnRef>
          <a:fillRef idx="1">
            <a:schemeClr val="lt1"/>
          </a:fillRef>
          <a:effectRef idx="0">
            <a:schemeClr val="accent6"/>
          </a:effectRef>
          <a:fontRef idx="minor">
            <a:schemeClr val="dk1"/>
          </a:fontRef>
        </p:style>
        <p:txBody>
          <a:bodyPr vert="horz" wrap="square" lIns="0" tIns="0" rIns="0" bIns="0" rtlCol="0">
            <a:spAutoFit/>
          </a:bodyPr>
          <a:lstStyle/>
          <a:p>
            <a:pPr algn="ctr"/>
            <a:r>
              <a:rPr lang="en-US" dirty="0" err="1" smtClean="0">
                <a:solidFill>
                  <a:srgbClr val="002060"/>
                </a:solidFill>
              </a:rPr>
              <a:t>VPlans</a:t>
            </a:r>
            <a:endParaRPr lang="en-US" dirty="0">
              <a:solidFill>
                <a:srgbClr val="002060"/>
              </a:solidFill>
            </a:endParaRPr>
          </a:p>
          <a:p>
            <a:pPr algn="ctr"/>
            <a:r>
              <a:rPr lang="en-US" sz="2000" dirty="0">
                <a:solidFill>
                  <a:srgbClr val="003C71"/>
                </a:solidFill>
              </a:rPr>
              <a:t> </a:t>
            </a:r>
          </a:p>
        </p:txBody>
      </p:sp>
      <p:sp>
        <p:nvSpPr>
          <p:cNvPr id="104" name="TextBox 103"/>
          <p:cNvSpPr txBox="1"/>
          <p:nvPr/>
        </p:nvSpPr>
        <p:spPr>
          <a:xfrm>
            <a:off x="4538780" y="2840412"/>
            <a:ext cx="828728" cy="184666"/>
          </a:xfrm>
          <a:prstGeom prst="rect">
            <a:avLst/>
          </a:prstGeom>
          <a:solidFill>
            <a:srgbClr val="0070C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rtlCol="0">
            <a:spAutoFit/>
          </a:bodyPr>
          <a:lstStyle/>
          <a:p>
            <a:pPr algn="ctr"/>
            <a:r>
              <a:rPr lang="en-US" sz="1200" b="1" dirty="0">
                <a:solidFill>
                  <a:schemeClr val="bg1"/>
                </a:solidFill>
              </a:rPr>
              <a:t>Transform</a:t>
            </a:r>
          </a:p>
        </p:txBody>
      </p:sp>
      <p:sp>
        <p:nvSpPr>
          <p:cNvPr id="129" name="TextBox 128"/>
          <p:cNvSpPr txBox="1"/>
          <p:nvPr/>
        </p:nvSpPr>
        <p:spPr>
          <a:xfrm>
            <a:off x="7987436" y="3298891"/>
            <a:ext cx="960107" cy="677301"/>
          </a:xfrm>
          <a:prstGeom prst="rect">
            <a:avLst/>
          </a:prstGeom>
          <a:noFill/>
          <a:ln>
            <a:solidFill>
              <a:schemeClr val="tx1"/>
            </a:solidFill>
          </a:ln>
        </p:spPr>
        <p:txBody>
          <a:bodyPr vert="horz" wrap="square" lIns="0" tIns="0" rIns="0" bIns="0" rtlCol="0">
            <a:spAutoFit/>
          </a:bodyPr>
          <a:lstStyle/>
          <a:p>
            <a:r>
              <a:rPr lang="en-US" sz="1467" dirty="0" smtClean="0">
                <a:solidFill>
                  <a:srgbClr val="002060"/>
                </a:solidFill>
              </a:rPr>
              <a:t> Sink</a:t>
            </a:r>
            <a:endParaRPr lang="en-US" sz="1467" dirty="0">
              <a:solidFill>
                <a:srgbClr val="002060"/>
              </a:solidFill>
            </a:endParaRPr>
          </a:p>
          <a:p>
            <a:r>
              <a:rPr lang="en-US" sz="1467" dirty="0" smtClean="0">
                <a:solidFill>
                  <a:srgbClr val="002060"/>
                </a:solidFill>
              </a:rPr>
              <a:t> Scalar</a:t>
            </a:r>
            <a:endParaRPr lang="en-US" sz="1467" dirty="0">
              <a:solidFill>
                <a:srgbClr val="002060"/>
              </a:solidFill>
            </a:endParaRPr>
          </a:p>
          <a:p>
            <a:r>
              <a:rPr lang="en-US" sz="1467" dirty="0" smtClean="0">
                <a:solidFill>
                  <a:srgbClr val="002060"/>
                </a:solidFill>
              </a:rPr>
              <a:t> Operands</a:t>
            </a:r>
            <a:endParaRPr lang="en-US" sz="1467" dirty="0">
              <a:solidFill>
                <a:srgbClr val="002060"/>
              </a:solidFill>
            </a:endParaRPr>
          </a:p>
        </p:txBody>
      </p:sp>
      <p:cxnSp>
        <p:nvCxnSpPr>
          <p:cNvPr id="46" name="Straight Connector 45"/>
          <p:cNvCxnSpPr/>
          <p:nvPr/>
        </p:nvCxnSpPr>
        <p:spPr>
          <a:xfrm>
            <a:off x="455613" y="1157571"/>
            <a:ext cx="0" cy="2584030"/>
          </a:xfrm>
          <a:prstGeom prst="line">
            <a:avLst/>
          </a:prstGeom>
          <a:ln w="57150">
            <a:solidFill>
              <a:srgbClr val="7030A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H="1">
            <a:off x="455613" y="1177528"/>
            <a:ext cx="671384" cy="0"/>
          </a:xfrm>
          <a:prstGeom prst="line">
            <a:avLst/>
          </a:prstGeom>
          <a:ln>
            <a:solidFill>
              <a:srgbClr val="7030A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H="1">
            <a:off x="468442" y="1510745"/>
            <a:ext cx="671384" cy="0"/>
          </a:xfrm>
          <a:prstGeom prst="line">
            <a:avLst/>
          </a:prstGeom>
          <a:ln>
            <a:solidFill>
              <a:srgbClr val="7030A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flipH="1">
            <a:off x="451967" y="1845382"/>
            <a:ext cx="671384" cy="0"/>
          </a:xfrm>
          <a:prstGeom prst="line">
            <a:avLst/>
          </a:prstGeom>
          <a:ln>
            <a:solidFill>
              <a:srgbClr val="7030A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448321" y="2196076"/>
            <a:ext cx="671384" cy="0"/>
          </a:xfrm>
          <a:prstGeom prst="line">
            <a:avLst/>
          </a:prstGeom>
          <a:ln>
            <a:solidFill>
              <a:srgbClr val="7030A0"/>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448321" y="3741601"/>
            <a:ext cx="2460970" cy="6954"/>
          </a:xfrm>
          <a:prstGeom prst="straightConnector1">
            <a:avLst/>
          </a:prstGeom>
          <a:ln w="5715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6551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89"/>
          <p:cNvSpPr txBox="1"/>
          <p:nvPr/>
        </p:nvSpPr>
        <p:spPr>
          <a:xfrm>
            <a:off x="86512" y="2093098"/>
            <a:ext cx="5137670" cy="2608406"/>
          </a:xfrm>
          <a:prstGeom prst="rect">
            <a:avLst/>
          </a:prstGeom>
          <a:noFill/>
          <a:ln>
            <a:noFill/>
          </a:ln>
        </p:spPr>
        <p:txBody>
          <a:bodyPr vert="horz" wrap="square" lIns="0" tIns="0" rIns="0" bIns="0" rtlCol="0">
            <a:spAutoFit/>
          </a:bodyPr>
          <a:lstStyle/>
          <a:p>
            <a:r>
              <a:rPr lang="en-US" sz="1200" b="1" dirty="0">
                <a:solidFill>
                  <a:srgbClr val="003C71"/>
                </a:solidFill>
                <a:latin typeface="Consolas" panose="020B0609020204030204" pitchFamily="49" charset="0"/>
                <a:cs typeface="Consolas" panose="020B0609020204030204" pitchFamily="49" charset="0"/>
              </a:rPr>
              <a:t> </a:t>
            </a:r>
            <a:r>
              <a:rPr lang="en-US" sz="1050" b="1" dirty="0" err="1">
                <a:solidFill>
                  <a:srgbClr val="003C71"/>
                </a:solidFill>
                <a:latin typeface="Consolas" panose="020B0609020204030204" pitchFamily="49" charset="0"/>
                <a:cs typeface="Consolas" panose="020B0609020204030204" pitchFamily="49" charset="0"/>
              </a:rPr>
              <a:t>for.body</a:t>
            </a:r>
            <a:r>
              <a:rPr lang="en-US" sz="1050" b="1" dirty="0" smtClean="0">
                <a:solidFill>
                  <a:srgbClr val="003C71"/>
                </a:solidFill>
                <a:latin typeface="Consolas" panose="020B0609020204030204" pitchFamily="49" charset="0"/>
                <a:cs typeface="Consolas" panose="020B0609020204030204" pitchFamily="49" charset="0"/>
              </a:rPr>
              <a:t>:</a:t>
            </a:r>
            <a:endParaRPr lang="en-US" sz="1050" b="1" dirty="0">
              <a:solidFill>
                <a:srgbClr val="003C71"/>
              </a:solidFill>
              <a:latin typeface="Consolas" panose="020B0609020204030204" pitchFamily="49" charset="0"/>
              <a:cs typeface="Consolas" panose="020B0609020204030204" pitchFamily="49" charset="0"/>
            </a:endParaRPr>
          </a:p>
          <a:p>
            <a:r>
              <a:rPr lang="en-US" sz="1050" b="1" dirty="0">
                <a:solidFill>
                  <a:srgbClr val="003C71"/>
                </a:solidFill>
                <a:latin typeface="Consolas" panose="020B0609020204030204" pitchFamily="49" charset="0"/>
                <a:cs typeface="Consolas" panose="020B0609020204030204" pitchFamily="49" charset="0"/>
              </a:rPr>
              <a:t>  %</a:t>
            </a:r>
            <a:r>
              <a:rPr lang="en-US" sz="1050" b="1" dirty="0" err="1">
                <a:solidFill>
                  <a:srgbClr val="003C71"/>
                </a:solidFill>
                <a:latin typeface="Consolas" panose="020B0609020204030204" pitchFamily="49" charset="0"/>
                <a:cs typeface="Consolas" panose="020B0609020204030204" pitchFamily="49" charset="0"/>
              </a:rPr>
              <a:t>indvars.iv</a:t>
            </a:r>
            <a:r>
              <a:rPr lang="en-US" sz="1050" b="1" dirty="0">
                <a:solidFill>
                  <a:srgbClr val="003C71"/>
                </a:solidFill>
                <a:latin typeface="Consolas" panose="020B0609020204030204" pitchFamily="49" charset="0"/>
                <a:cs typeface="Consolas" panose="020B0609020204030204" pitchFamily="49" charset="0"/>
              </a:rPr>
              <a:t> = phi i64 [ 0, %entry ], [ %</a:t>
            </a:r>
            <a:r>
              <a:rPr lang="en-US" sz="1050" b="1" dirty="0" err="1">
                <a:solidFill>
                  <a:srgbClr val="003C71"/>
                </a:solidFill>
                <a:latin typeface="Consolas" panose="020B0609020204030204" pitchFamily="49" charset="0"/>
                <a:cs typeface="Consolas" panose="020B0609020204030204" pitchFamily="49" charset="0"/>
              </a:rPr>
              <a:t>indvars.iv.next</a:t>
            </a:r>
            <a:r>
              <a:rPr lang="en-US" sz="1050" b="1" dirty="0">
                <a:solidFill>
                  <a:srgbClr val="003C71"/>
                </a:solidFill>
                <a:latin typeface="Consolas" panose="020B0609020204030204" pitchFamily="49" charset="0"/>
                <a:cs typeface="Consolas" panose="020B0609020204030204" pitchFamily="49" charset="0"/>
              </a:rPr>
              <a:t>, %for.inc ]</a:t>
            </a:r>
          </a:p>
          <a:p>
            <a:r>
              <a:rPr lang="en-US" sz="1050" b="1" dirty="0">
                <a:solidFill>
                  <a:srgbClr val="003C71"/>
                </a:solidFill>
                <a:latin typeface="Consolas" panose="020B0609020204030204" pitchFamily="49" charset="0"/>
                <a:cs typeface="Consolas" panose="020B0609020204030204" pitchFamily="49" charset="0"/>
              </a:rPr>
              <a:t>  %</a:t>
            </a:r>
            <a:r>
              <a:rPr lang="en-US" sz="1050" b="1" dirty="0" err="1">
                <a:solidFill>
                  <a:srgbClr val="003C71"/>
                </a:solidFill>
                <a:latin typeface="Consolas" panose="020B0609020204030204" pitchFamily="49" charset="0"/>
                <a:cs typeface="Consolas" panose="020B0609020204030204" pitchFamily="49" charset="0"/>
              </a:rPr>
              <a:t>arrayidx</a:t>
            </a:r>
            <a:r>
              <a:rPr lang="en-US" sz="1050" b="1" dirty="0">
                <a:solidFill>
                  <a:srgbClr val="003C71"/>
                </a:solidFill>
                <a:latin typeface="Consolas" panose="020B0609020204030204" pitchFamily="49" charset="0"/>
                <a:cs typeface="Consolas" panose="020B0609020204030204" pitchFamily="49" charset="0"/>
              </a:rPr>
              <a:t> = </a:t>
            </a:r>
            <a:r>
              <a:rPr lang="en-US" sz="1050" b="1" dirty="0" err="1">
                <a:solidFill>
                  <a:srgbClr val="003C71"/>
                </a:solidFill>
                <a:latin typeface="Consolas" panose="020B0609020204030204" pitchFamily="49" charset="0"/>
                <a:cs typeface="Consolas" panose="020B0609020204030204" pitchFamily="49" charset="0"/>
              </a:rPr>
              <a:t>getelementptr</a:t>
            </a:r>
            <a:r>
              <a:rPr lang="en-US" sz="1050" b="1" dirty="0">
                <a:solidFill>
                  <a:srgbClr val="003C71"/>
                </a:solidFill>
                <a:latin typeface="Consolas" panose="020B0609020204030204" pitchFamily="49" charset="0"/>
                <a:cs typeface="Consolas" panose="020B0609020204030204" pitchFamily="49" charset="0"/>
              </a:rPr>
              <a:t> inbounds i32, i32* %a, i64 %</a:t>
            </a:r>
            <a:r>
              <a:rPr lang="en-US" sz="1050" b="1" dirty="0" err="1">
                <a:solidFill>
                  <a:srgbClr val="003C71"/>
                </a:solidFill>
                <a:latin typeface="Consolas" panose="020B0609020204030204" pitchFamily="49" charset="0"/>
                <a:cs typeface="Consolas" panose="020B0609020204030204" pitchFamily="49" charset="0"/>
              </a:rPr>
              <a:t>indvars.iv</a:t>
            </a:r>
            <a:endParaRPr lang="en-US" sz="1050" b="1" dirty="0">
              <a:solidFill>
                <a:srgbClr val="003C71"/>
              </a:solidFill>
              <a:latin typeface="Consolas" panose="020B0609020204030204" pitchFamily="49" charset="0"/>
              <a:cs typeface="Consolas" panose="020B0609020204030204" pitchFamily="49" charset="0"/>
            </a:endParaRPr>
          </a:p>
          <a:p>
            <a:r>
              <a:rPr lang="en-US" sz="1050" b="1" dirty="0">
                <a:solidFill>
                  <a:srgbClr val="003C71"/>
                </a:solidFill>
                <a:latin typeface="Consolas" panose="020B0609020204030204" pitchFamily="49" charset="0"/>
                <a:cs typeface="Consolas" panose="020B0609020204030204" pitchFamily="49" charset="0"/>
              </a:rPr>
              <a:t>  %0 = load i32, i32* %</a:t>
            </a:r>
            <a:r>
              <a:rPr lang="en-US" sz="1050" b="1" dirty="0" err="1">
                <a:solidFill>
                  <a:srgbClr val="003C71"/>
                </a:solidFill>
                <a:latin typeface="Consolas" panose="020B0609020204030204" pitchFamily="49" charset="0"/>
                <a:cs typeface="Consolas" panose="020B0609020204030204" pitchFamily="49" charset="0"/>
              </a:rPr>
              <a:t>arrayidx</a:t>
            </a:r>
            <a:r>
              <a:rPr lang="en-US" sz="1050" b="1" dirty="0">
                <a:solidFill>
                  <a:srgbClr val="003C71"/>
                </a:solidFill>
                <a:latin typeface="Consolas" panose="020B0609020204030204" pitchFamily="49" charset="0"/>
                <a:cs typeface="Consolas" panose="020B0609020204030204" pitchFamily="49" charset="0"/>
              </a:rPr>
              <a:t>, align 4</a:t>
            </a:r>
          </a:p>
          <a:p>
            <a:r>
              <a:rPr lang="en-US" sz="1050" b="1" dirty="0">
                <a:solidFill>
                  <a:srgbClr val="003C71"/>
                </a:solidFill>
                <a:latin typeface="Consolas" panose="020B0609020204030204" pitchFamily="49" charset="0"/>
                <a:cs typeface="Consolas" panose="020B0609020204030204" pitchFamily="49" charset="0"/>
              </a:rPr>
              <a:t>  %cmp1 = </a:t>
            </a:r>
            <a:r>
              <a:rPr lang="en-US" sz="1050" b="1" dirty="0" err="1">
                <a:solidFill>
                  <a:srgbClr val="003C71"/>
                </a:solidFill>
                <a:latin typeface="Consolas" panose="020B0609020204030204" pitchFamily="49" charset="0"/>
                <a:cs typeface="Consolas" panose="020B0609020204030204" pitchFamily="49" charset="0"/>
              </a:rPr>
              <a:t>icmp</a:t>
            </a:r>
            <a:r>
              <a:rPr lang="en-US" sz="1050" b="1" dirty="0">
                <a:solidFill>
                  <a:srgbClr val="003C71"/>
                </a:solidFill>
                <a:latin typeface="Consolas" panose="020B0609020204030204" pitchFamily="49" charset="0"/>
                <a:cs typeface="Consolas" panose="020B0609020204030204" pitchFamily="49" charset="0"/>
              </a:rPr>
              <a:t> </a:t>
            </a:r>
            <a:r>
              <a:rPr lang="en-US" sz="1050" b="1" dirty="0" err="1">
                <a:solidFill>
                  <a:srgbClr val="003C71"/>
                </a:solidFill>
                <a:latin typeface="Consolas" panose="020B0609020204030204" pitchFamily="49" charset="0"/>
                <a:cs typeface="Consolas" panose="020B0609020204030204" pitchFamily="49" charset="0"/>
              </a:rPr>
              <a:t>sgt</a:t>
            </a:r>
            <a:r>
              <a:rPr lang="en-US" sz="1050" b="1" dirty="0">
                <a:solidFill>
                  <a:srgbClr val="003C71"/>
                </a:solidFill>
                <a:latin typeface="Consolas" panose="020B0609020204030204" pitchFamily="49" charset="0"/>
                <a:cs typeface="Consolas" panose="020B0609020204030204" pitchFamily="49" charset="0"/>
              </a:rPr>
              <a:t> i32 %0, 777</a:t>
            </a:r>
          </a:p>
          <a:p>
            <a:r>
              <a:rPr lang="en-US" sz="1050" b="1" dirty="0">
                <a:solidFill>
                  <a:srgbClr val="003C71"/>
                </a:solidFill>
                <a:latin typeface="Consolas" panose="020B0609020204030204" pitchFamily="49" charset="0"/>
                <a:cs typeface="Consolas" panose="020B0609020204030204" pitchFamily="49" charset="0"/>
              </a:rPr>
              <a:t>  </a:t>
            </a:r>
            <a:r>
              <a:rPr lang="en-US" sz="1050" b="1" dirty="0" err="1">
                <a:solidFill>
                  <a:srgbClr val="003C71"/>
                </a:solidFill>
                <a:latin typeface="Consolas" panose="020B0609020204030204" pitchFamily="49" charset="0"/>
                <a:cs typeface="Consolas" panose="020B0609020204030204" pitchFamily="49" charset="0"/>
              </a:rPr>
              <a:t>br</a:t>
            </a:r>
            <a:r>
              <a:rPr lang="en-US" sz="1050" b="1" dirty="0">
                <a:solidFill>
                  <a:srgbClr val="003C71"/>
                </a:solidFill>
                <a:latin typeface="Consolas" panose="020B0609020204030204" pitchFamily="49" charset="0"/>
                <a:cs typeface="Consolas" panose="020B0609020204030204" pitchFamily="49" charset="0"/>
              </a:rPr>
              <a:t> i1 %cmp1, label %</a:t>
            </a:r>
            <a:r>
              <a:rPr lang="en-US" sz="1050" b="1" dirty="0" err="1">
                <a:solidFill>
                  <a:srgbClr val="003C71"/>
                </a:solidFill>
                <a:latin typeface="Consolas" panose="020B0609020204030204" pitchFamily="49" charset="0"/>
                <a:cs typeface="Consolas" panose="020B0609020204030204" pitchFamily="49" charset="0"/>
              </a:rPr>
              <a:t>if.then</a:t>
            </a:r>
            <a:r>
              <a:rPr lang="en-US" sz="1050" b="1" dirty="0">
                <a:solidFill>
                  <a:srgbClr val="003C71"/>
                </a:solidFill>
                <a:latin typeface="Consolas" panose="020B0609020204030204" pitchFamily="49" charset="0"/>
                <a:cs typeface="Consolas" panose="020B0609020204030204" pitchFamily="49" charset="0"/>
              </a:rPr>
              <a:t>, label %</a:t>
            </a:r>
            <a:r>
              <a:rPr lang="en-US" sz="1050" b="1" dirty="0" smtClean="0">
                <a:solidFill>
                  <a:srgbClr val="003C71"/>
                </a:solidFill>
                <a:latin typeface="Consolas" panose="020B0609020204030204" pitchFamily="49" charset="0"/>
                <a:cs typeface="Consolas" panose="020B0609020204030204" pitchFamily="49" charset="0"/>
              </a:rPr>
              <a:t>for.inc</a:t>
            </a:r>
            <a:endParaRPr lang="en-US" sz="1050" b="1" dirty="0">
              <a:solidFill>
                <a:srgbClr val="003C71"/>
              </a:solidFill>
              <a:latin typeface="Consolas" panose="020B0609020204030204" pitchFamily="49" charset="0"/>
              <a:cs typeface="Consolas" panose="020B0609020204030204" pitchFamily="49" charset="0"/>
            </a:endParaRPr>
          </a:p>
          <a:p>
            <a:r>
              <a:rPr lang="en-US" sz="1050" b="1" dirty="0">
                <a:solidFill>
                  <a:srgbClr val="003C71"/>
                </a:solidFill>
                <a:latin typeface="Consolas" panose="020B0609020204030204" pitchFamily="49" charset="0"/>
                <a:cs typeface="Consolas" panose="020B0609020204030204" pitchFamily="49" charset="0"/>
              </a:rPr>
              <a:t> </a:t>
            </a:r>
            <a:r>
              <a:rPr lang="en-US" sz="1050" b="1" dirty="0" err="1">
                <a:solidFill>
                  <a:srgbClr val="003C71"/>
                </a:solidFill>
                <a:latin typeface="Consolas" panose="020B0609020204030204" pitchFamily="49" charset="0"/>
                <a:cs typeface="Consolas" panose="020B0609020204030204" pitchFamily="49" charset="0"/>
              </a:rPr>
              <a:t>if.then</a:t>
            </a:r>
            <a:r>
              <a:rPr lang="en-US" sz="1050" b="1" dirty="0">
                <a:solidFill>
                  <a:srgbClr val="003C71"/>
                </a:solidFill>
                <a:latin typeface="Consolas" panose="020B0609020204030204" pitchFamily="49" charset="0"/>
                <a:cs typeface="Consolas" panose="020B0609020204030204" pitchFamily="49" charset="0"/>
              </a:rPr>
              <a:t>: </a:t>
            </a:r>
            <a:endParaRPr lang="en-US" sz="1050" b="1" dirty="0" smtClean="0">
              <a:solidFill>
                <a:srgbClr val="003C71"/>
              </a:solidFill>
              <a:latin typeface="Consolas" panose="020B0609020204030204" pitchFamily="49" charset="0"/>
              <a:cs typeface="Consolas" panose="020B0609020204030204" pitchFamily="49" charset="0"/>
            </a:endParaRPr>
          </a:p>
          <a:p>
            <a:r>
              <a:rPr lang="en-US" sz="1050" b="1" dirty="0">
                <a:solidFill>
                  <a:srgbClr val="003C71"/>
                </a:solidFill>
                <a:latin typeface="Consolas" panose="020B0609020204030204" pitchFamily="49" charset="0"/>
                <a:cs typeface="Consolas" panose="020B0609020204030204" pitchFamily="49" charset="0"/>
              </a:rPr>
              <a:t> </a:t>
            </a:r>
            <a:r>
              <a:rPr lang="en-US" sz="1050" b="1" dirty="0" smtClean="0">
                <a:solidFill>
                  <a:srgbClr val="003C71"/>
                </a:solidFill>
                <a:latin typeface="Consolas" panose="020B0609020204030204" pitchFamily="49" charset="0"/>
                <a:cs typeface="Consolas" panose="020B0609020204030204" pitchFamily="49" charset="0"/>
              </a:rPr>
              <a:t> %</a:t>
            </a:r>
            <a:r>
              <a:rPr lang="en-US" sz="1050" b="1" dirty="0">
                <a:solidFill>
                  <a:srgbClr val="003C71"/>
                </a:solidFill>
                <a:latin typeface="Consolas" panose="020B0609020204030204" pitchFamily="49" charset="0"/>
                <a:cs typeface="Consolas" panose="020B0609020204030204" pitchFamily="49" charset="0"/>
              </a:rPr>
              <a:t>1 = </a:t>
            </a:r>
            <a:r>
              <a:rPr lang="en-US" sz="1050" b="1" dirty="0" err="1">
                <a:solidFill>
                  <a:srgbClr val="003C71"/>
                </a:solidFill>
                <a:latin typeface="Consolas" panose="020B0609020204030204" pitchFamily="49" charset="0"/>
                <a:cs typeface="Consolas" panose="020B0609020204030204" pitchFamily="49" charset="0"/>
              </a:rPr>
              <a:t>mul</a:t>
            </a:r>
            <a:r>
              <a:rPr lang="en-US" sz="1050" b="1" dirty="0">
                <a:solidFill>
                  <a:srgbClr val="003C71"/>
                </a:solidFill>
                <a:latin typeface="Consolas" panose="020B0609020204030204" pitchFamily="49" charset="0"/>
                <a:cs typeface="Consolas" panose="020B0609020204030204" pitchFamily="49" charset="0"/>
              </a:rPr>
              <a:t> </a:t>
            </a:r>
            <a:r>
              <a:rPr lang="en-US" sz="1050" b="1" dirty="0" err="1">
                <a:solidFill>
                  <a:srgbClr val="003C71"/>
                </a:solidFill>
                <a:latin typeface="Consolas" panose="020B0609020204030204" pitchFamily="49" charset="0"/>
                <a:cs typeface="Consolas" panose="020B0609020204030204" pitchFamily="49" charset="0"/>
              </a:rPr>
              <a:t>nuw</a:t>
            </a:r>
            <a:r>
              <a:rPr lang="en-US" sz="1050" b="1" dirty="0">
                <a:solidFill>
                  <a:srgbClr val="003C71"/>
                </a:solidFill>
                <a:latin typeface="Consolas" panose="020B0609020204030204" pitchFamily="49" charset="0"/>
                <a:cs typeface="Consolas" panose="020B0609020204030204" pitchFamily="49" charset="0"/>
              </a:rPr>
              <a:t> </a:t>
            </a:r>
            <a:r>
              <a:rPr lang="en-US" sz="1050" b="1" dirty="0" err="1">
                <a:solidFill>
                  <a:srgbClr val="003C71"/>
                </a:solidFill>
                <a:latin typeface="Consolas" panose="020B0609020204030204" pitchFamily="49" charset="0"/>
                <a:cs typeface="Consolas" panose="020B0609020204030204" pitchFamily="49" charset="0"/>
              </a:rPr>
              <a:t>nsw</a:t>
            </a:r>
            <a:r>
              <a:rPr lang="en-US" sz="1050" b="1" dirty="0">
                <a:solidFill>
                  <a:srgbClr val="003C71"/>
                </a:solidFill>
                <a:latin typeface="Consolas" panose="020B0609020204030204" pitchFamily="49" charset="0"/>
                <a:cs typeface="Consolas" panose="020B0609020204030204" pitchFamily="49" charset="0"/>
              </a:rPr>
              <a:t> i64 %</a:t>
            </a:r>
            <a:r>
              <a:rPr lang="en-US" sz="1050" b="1" dirty="0" err="1">
                <a:solidFill>
                  <a:srgbClr val="003C71"/>
                </a:solidFill>
                <a:latin typeface="Consolas" panose="020B0609020204030204" pitchFamily="49" charset="0"/>
                <a:cs typeface="Consolas" panose="020B0609020204030204" pitchFamily="49" charset="0"/>
              </a:rPr>
              <a:t>indvars.iv</a:t>
            </a:r>
            <a:r>
              <a:rPr lang="en-US" sz="1050" b="1" dirty="0">
                <a:solidFill>
                  <a:srgbClr val="003C71"/>
                </a:solidFill>
                <a:latin typeface="Consolas" panose="020B0609020204030204" pitchFamily="49" charset="0"/>
                <a:cs typeface="Consolas" panose="020B0609020204030204" pitchFamily="49" charset="0"/>
              </a:rPr>
              <a:t>, 100           </a:t>
            </a:r>
          </a:p>
          <a:p>
            <a:r>
              <a:rPr lang="en-US" sz="1050" b="1" dirty="0">
                <a:solidFill>
                  <a:srgbClr val="003C71"/>
                </a:solidFill>
                <a:latin typeface="Consolas" panose="020B0609020204030204" pitchFamily="49" charset="0"/>
                <a:cs typeface="Consolas" panose="020B0609020204030204" pitchFamily="49" charset="0"/>
              </a:rPr>
              <a:t>  %arrayidx3 = </a:t>
            </a:r>
            <a:r>
              <a:rPr lang="en-US" sz="1050" b="1" dirty="0" err="1">
                <a:solidFill>
                  <a:srgbClr val="003C71"/>
                </a:solidFill>
                <a:latin typeface="Consolas" panose="020B0609020204030204" pitchFamily="49" charset="0"/>
                <a:cs typeface="Consolas" panose="020B0609020204030204" pitchFamily="49" charset="0"/>
              </a:rPr>
              <a:t>getelementptr</a:t>
            </a:r>
            <a:r>
              <a:rPr lang="en-US" sz="1050" b="1" dirty="0">
                <a:solidFill>
                  <a:srgbClr val="003C71"/>
                </a:solidFill>
                <a:latin typeface="Consolas" panose="020B0609020204030204" pitchFamily="49" charset="0"/>
                <a:cs typeface="Consolas" panose="020B0609020204030204" pitchFamily="49" charset="0"/>
              </a:rPr>
              <a:t> inbounds i32, i32* %c, i64 %1</a:t>
            </a:r>
          </a:p>
          <a:p>
            <a:r>
              <a:rPr lang="en-US" sz="1050" b="1" dirty="0">
                <a:solidFill>
                  <a:srgbClr val="003C71"/>
                </a:solidFill>
                <a:latin typeface="Consolas" panose="020B0609020204030204" pitchFamily="49" charset="0"/>
                <a:cs typeface="Consolas" panose="020B0609020204030204" pitchFamily="49" charset="0"/>
              </a:rPr>
              <a:t>  %2 = load i32, i32* %arrayidx3, align 4</a:t>
            </a:r>
          </a:p>
          <a:p>
            <a:r>
              <a:rPr lang="en-US" sz="1050" b="1" dirty="0">
                <a:solidFill>
                  <a:srgbClr val="003C71"/>
                </a:solidFill>
                <a:latin typeface="Consolas" panose="020B0609020204030204" pitchFamily="49" charset="0"/>
                <a:cs typeface="Consolas" panose="020B0609020204030204" pitchFamily="49" charset="0"/>
              </a:rPr>
              <a:t>  %mul4 = </a:t>
            </a:r>
            <a:r>
              <a:rPr lang="en-US" sz="1050" b="1" dirty="0" err="1">
                <a:solidFill>
                  <a:srgbClr val="003C71"/>
                </a:solidFill>
                <a:latin typeface="Consolas" panose="020B0609020204030204" pitchFamily="49" charset="0"/>
                <a:cs typeface="Consolas" panose="020B0609020204030204" pitchFamily="49" charset="0"/>
              </a:rPr>
              <a:t>mul</a:t>
            </a:r>
            <a:r>
              <a:rPr lang="en-US" sz="1050" b="1" dirty="0">
                <a:solidFill>
                  <a:srgbClr val="003C71"/>
                </a:solidFill>
                <a:latin typeface="Consolas" panose="020B0609020204030204" pitchFamily="49" charset="0"/>
                <a:cs typeface="Consolas" panose="020B0609020204030204" pitchFamily="49" charset="0"/>
              </a:rPr>
              <a:t> </a:t>
            </a:r>
            <a:r>
              <a:rPr lang="en-US" sz="1050" b="1" dirty="0" err="1">
                <a:solidFill>
                  <a:srgbClr val="003C71"/>
                </a:solidFill>
                <a:latin typeface="Consolas" panose="020B0609020204030204" pitchFamily="49" charset="0"/>
                <a:cs typeface="Consolas" panose="020B0609020204030204" pitchFamily="49" charset="0"/>
              </a:rPr>
              <a:t>nsw</a:t>
            </a:r>
            <a:r>
              <a:rPr lang="en-US" sz="1050" b="1" dirty="0">
                <a:solidFill>
                  <a:srgbClr val="003C71"/>
                </a:solidFill>
                <a:latin typeface="Consolas" panose="020B0609020204030204" pitchFamily="49" charset="0"/>
                <a:cs typeface="Consolas" panose="020B0609020204030204" pitchFamily="49" charset="0"/>
              </a:rPr>
              <a:t> i32 %2, 7</a:t>
            </a:r>
          </a:p>
          <a:p>
            <a:r>
              <a:rPr lang="en-US" sz="1050" b="1" dirty="0">
                <a:solidFill>
                  <a:srgbClr val="003C71"/>
                </a:solidFill>
                <a:latin typeface="Consolas" panose="020B0609020204030204" pitchFamily="49" charset="0"/>
                <a:cs typeface="Consolas" panose="020B0609020204030204" pitchFamily="49" charset="0"/>
              </a:rPr>
              <a:t>  %add = add </a:t>
            </a:r>
            <a:r>
              <a:rPr lang="en-US" sz="1050" b="1" dirty="0" err="1">
                <a:solidFill>
                  <a:srgbClr val="003C71"/>
                </a:solidFill>
                <a:latin typeface="Consolas" panose="020B0609020204030204" pitchFamily="49" charset="0"/>
                <a:cs typeface="Consolas" panose="020B0609020204030204" pitchFamily="49" charset="0"/>
              </a:rPr>
              <a:t>nsw</a:t>
            </a:r>
            <a:r>
              <a:rPr lang="en-US" sz="1050" b="1" dirty="0">
                <a:solidFill>
                  <a:srgbClr val="003C71"/>
                </a:solidFill>
                <a:latin typeface="Consolas" panose="020B0609020204030204" pitchFamily="49" charset="0"/>
                <a:cs typeface="Consolas" panose="020B0609020204030204" pitchFamily="49" charset="0"/>
              </a:rPr>
              <a:t> i32 %mul4, %0</a:t>
            </a:r>
          </a:p>
          <a:p>
            <a:r>
              <a:rPr lang="en-US" sz="1050" b="1" dirty="0">
                <a:solidFill>
                  <a:srgbClr val="003C71"/>
                </a:solidFill>
                <a:latin typeface="Consolas" panose="020B0609020204030204" pitchFamily="49" charset="0"/>
                <a:cs typeface="Consolas" panose="020B0609020204030204" pitchFamily="49" charset="0"/>
              </a:rPr>
              <a:t>  %div = </a:t>
            </a:r>
            <a:r>
              <a:rPr lang="en-US" sz="1050" b="1" dirty="0" err="1">
                <a:solidFill>
                  <a:srgbClr val="003C71"/>
                </a:solidFill>
                <a:latin typeface="Consolas" panose="020B0609020204030204" pitchFamily="49" charset="0"/>
                <a:cs typeface="Consolas" panose="020B0609020204030204" pitchFamily="49" charset="0"/>
              </a:rPr>
              <a:t>sdiv</a:t>
            </a:r>
            <a:r>
              <a:rPr lang="en-US" sz="1050" b="1" dirty="0">
                <a:solidFill>
                  <a:srgbClr val="003C71"/>
                </a:solidFill>
                <a:latin typeface="Consolas" panose="020B0609020204030204" pitchFamily="49" charset="0"/>
                <a:cs typeface="Consolas" panose="020B0609020204030204" pitchFamily="49" charset="0"/>
              </a:rPr>
              <a:t> i32 %add, %b                        </a:t>
            </a:r>
          </a:p>
          <a:p>
            <a:r>
              <a:rPr lang="en-US" sz="1050" b="1" dirty="0">
                <a:solidFill>
                  <a:srgbClr val="003C71"/>
                </a:solidFill>
                <a:latin typeface="Consolas" panose="020B0609020204030204" pitchFamily="49" charset="0"/>
                <a:cs typeface="Consolas" panose="020B0609020204030204" pitchFamily="49" charset="0"/>
              </a:rPr>
              <a:t>  %sub = sub </a:t>
            </a:r>
            <a:r>
              <a:rPr lang="en-US" sz="1050" b="1" dirty="0" err="1">
                <a:solidFill>
                  <a:srgbClr val="003C71"/>
                </a:solidFill>
                <a:latin typeface="Consolas" panose="020B0609020204030204" pitchFamily="49" charset="0"/>
                <a:cs typeface="Consolas" panose="020B0609020204030204" pitchFamily="49" charset="0"/>
              </a:rPr>
              <a:t>nsw</a:t>
            </a:r>
            <a:r>
              <a:rPr lang="en-US" sz="1050" b="1" dirty="0">
                <a:solidFill>
                  <a:srgbClr val="003C71"/>
                </a:solidFill>
                <a:latin typeface="Consolas" panose="020B0609020204030204" pitchFamily="49" charset="0"/>
                <a:cs typeface="Consolas" panose="020B0609020204030204" pitchFamily="49" charset="0"/>
              </a:rPr>
              <a:t> i32 %b, %div</a:t>
            </a:r>
          </a:p>
          <a:p>
            <a:r>
              <a:rPr lang="en-US" sz="1050" b="1" dirty="0">
                <a:solidFill>
                  <a:srgbClr val="003C71"/>
                </a:solidFill>
                <a:latin typeface="Consolas" panose="020B0609020204030204" pitchFamily="49" charset="0"/>
                <a:cs typeface="Consolas" panose="020B0609020204030204" pitchFamily="49" charset="0"/>
              </a:rPr>
              <a:t>  store i32 %sub, i32* %</a:t>
            </a:r>
            <a:r>
              <a:rPr lang="en-US" sz="1050" b="1" dirty="0" err="1">
                <a:solidFill>
                  <a:srgbClr val="003C71"/>
                </a:solidFill>
                <a:latin typeface="Consolas" panose="020B0609020204030204" pitchFamily="49" charset="0"/>
                <a:cs typeface="Consolas" panose="020B0609020204030204" pitchFamily="49" charset="0"/>
              </a:rPr>
              <a:t>arrayidx</a:t>
            </a:r>
            <a:r>
              <a:rPr lang="en-US" sz="1050" b="1" dirty="0">
                <a:solidFill>
                  <a:srgbClr val="003C71"/>
                </a:solidFill>
                <a:latin typeface="Consolas" panose="020B0609020204030204" pitchFamily="49" charset="0"/>
                <a:cs typeface="Consolas" panose="020B0609020204030204" pitchFamily="49" charset="0"/>
              </a:rPr>
              <a:t>, align 4</a:t>
            </a:r>
          </a:p>
          <a:p>
            <a:r>
              <a:rPr lang="en-US" sz="1050" b="1" dirty="0">
                <a:solidFill>
                  <a:srgbClr val="003C71"/>
                </a:solidFill>
                <a:latin typeface="Consolas" panose="020B0609020204030204" pitchFamily="49" charset="0"/>
                <a:cs typeface="Consolas" panose="020B0609020204030204" pitchFamily="49" charset="0"/>
              </a:rPr>
              <a:t>  </a:t>
            </a:r>
            <a:r>
              <a:rPr lang="en-US" sz="1050" b="1" dirty="0" err="1">
                <a:solidFill>
                  <a:srgbClr val="003C71"/>
                </a:solidFill>
                <a:latin typeface="Consolas" panose="020B0609020204030204" pitchFamily="49" charset="0"/>
                <a:cs typeface="Consolas" panose="020B0609020204030204" pitchFamily="49" charset="0"/>
              </a:rPr>
              <a:t>br</a:t>
            </a:r>
            <a:r>
              <a:rPr lang="en-US" sz="1050" b="1" dirty="0">
                <a:solidFill>
                  <a:srgbClr val="003C71"/>
                </a:solidFill>
                <a:latin typeface="Consolas" panose="020B0609020204030204" pitchFamily="49" charset="0"/>
                <a:cs typeface="Consolas" panose="020B0609020204030204" pitchFamily="49" charset="0"/>
              </a:rPr>
              <a:t> label %</a:t>
            </a:r>
            <a:r>
              <a:rPr lang="en-US" sz="1050" b="1" dirty="0" smtClean="0">
                <a:solidFill>
                  <a:srgbClr val="003C71"/>
                </a:solidFill>
                <a:latin typeface="Consolas" panose="020B0609020204030204" pitchFamily="49" charset="0"/>
                <a:cs typeface="Consolas" panose="020B0609020204030204" pitchFamily="49" charset="0"/>
              </a:rPr>
              <a:t>for.inc</a:t>
            </a:r>
            <a:endParaRPr lang="en-US" sz="1050" b="1" dirty="0">
              <a:solidFill>
                <a:srgbClr val="003C71"/>
              </a:solidFill>
              <a:latin typeface="Consolas" panose="020B0609020204030204" pitchFamily="49" charset="0"/>
              <a:cs typeface="Consolas" panose="020B0609020204030204" pitchFamily="49" charset="0"/>
            </a:endParaRPr>
          </a:p>
        </p:txBody>
      </p:sp>
      <p:sp>
        <p:nvSpPr>
          <p:cNvPr id="91" name="Rounded Rectangle 90"/>
          <p:cNvSpPr/>
          <p:nvPr/>
        </p:nvSpPr>
        <p:spPr>
          <a:xfrm>
            <a:off x="217273" y="2283815"/>
            <a:ext cx="4927159" cy="169433"/>
          </a:xfrm>
          <a:prstGeom prst="roundRect">
            <a:avLst/>
          </a:prstGeom>
          <a:solidFill>
            <a:srgbClr val="FF0000">
              <a:alpha val="30000"/>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2" name="Rounded Rectangle 91"/>
          <p:cNvSpPr/>
          <p:nvPr/>
        </p:nvSpPr>
        <p:spPr>
          <a:xfrm>
            <a:off x="217273" y="2454602"/>
            <a:ext cx="4727921" cy="159916"/>
          </a:xfrm>
          <a:prstGeom prst="roundRect">
            <a:avLst/>
          </a:prstGeom>
          <a:solidFill>
            <a:srgbClr val="00B0F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7</a:t>
            </a:fld>
            <a:endParaRPr lang="en-US" dirty="0"/>
          </a:p>
        </p:txBody>
      </p:sp>
      <p:sp>
        <p:nvSpPr>
          <p:cNvPr id="3" name="Title 2"/>
          <p:cNvSpPr>
            <a:spLocks noGrp="1"/>
          </p:cNvSpPr>
          <p:nvPr>
            <p:ph type="title"/>
          </p:nvPr>
        </p:nvSpPr>
        <p:spPr/>
        <p:txBody>
          <a:bodyPr/>
          <a:lstStyle/>
          <a:p>
            <a:r>
              <a:rPr lang="en-US" dirty="0" err="1"/>
              <a:t>VPlan</a:t>
            </a:r>
            <a:r>
              <a:rPr lang="en-US" dirty="0"/>
              <a:t> Model: </a:t>
            </a:r>
            <a:r>
              <a:rPr lang="en-US" dirty="0">
                <a:solidFill>
                  <a:srgbClr val="FF0000"/>
                </a:solidFill>
              </a:rPr>
              <a:t>Current</a:t>
            </a:r>
            <a:r>
              <a:rPr lang="en-US" dirty="0"/>
              <a:t> State</a:t>
            </a:r>
          </a:p>
        </p:txBody>
      </p:sp>
      <p:sp>
        <p:nvSpPr>
          <p:cNvPr id="4" name="Footer Placeholder 3"/>
          <p:cNvSpPr>
            <a:spLocks noGrp="1"/>
          </p:cNvSpPr>
          <p:nvPr>
            <p:ph type="ftr" sz="quarter" idx="3"/>
          </p:nvPr>
        </p:nvSpPr>
        <p:spPr/>
        <p:txBody>
          <a:bodyPr/>
          <a:lstStyle/>
          <a:p>
            <a:endParaRPr lang="en-US" dirty="0"/>
          </a:p>
        </p:txBody>
      </p:sp>
      <p:pic>
        <p:nvPicPr>
          <p:cNvPr id="75" name="Picture 74"/>
          <p:cNvPicPr>
            <a:picLocks noChangeAspect="1"/>
          </p:cNvPicPr>
          <p:nvPr/>
        </p:nvPicPr>
        <p:blipFill rotWithShape="1">
          <a:blip r:embed="rId3">
            <a:extLst>
              <a:ext uri="{28A0092B-C50C-407E-A947-70E740481C1C}">
                <a14:useLocalDpi xmlns:a14="http://schemas.microsoft.com/office/drawing/2010/main" val="0"/>
              </a:ext>
            </a:extLst>
          </a:blip>
          <a:srcRect t="5902" b="6367"/>
          <a:stretch/>
        </p:blipFill>
        <p:spPr>
          <a:xfrm>
            <a:off x="4835100" y="162244"/>
            <a:ext cx="4308900" cy="4546600"/>
          </a:xfrm>
          <a:prstGeom prst="rect">
            <a:avLst/>
          </a:prstGeom>
        </p:spPr>
      </p:pic>
      <p:sp>
        <p:nvSpPr>
          <p:cNvPr id="76" name="Rounded Rectangle 75"/>
          <p:cNvSpPr/>
          <p:nvPr/>
        </p:nvSpPr>
        <p:spPr>
          <a:xfrm>
            <a:off x="6202614" y="347716"/>
            <a:ext cx="2897505" cy="147650"/>
          </a:xfrm>
          <a:prstGeom prst="roundRect">
            <a:avLst/>
          </a:prstGeom>
          <a:solidFill>
            <a:srgbClr val="FF0000">
              <a:alpha val="30000"/>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7" name="Rounded Rectangle 76"/>
          <p:cNvSpPr/>
          <p:nvPr/>
        </p:nvSpPr>
        <p:spPr>
          <a:xfrm>
            <a:off x="6033069" y="4380082"/>
            <a:ext cx="1668780" cy="281232"/>
          </a:xfrm>
          <a:prstGeom prst="roundRect">
            <a:avLst/>
          </a:prstGeom>
          <a:solidFill>
            <a:srgbClr val="00B050">
              <a:alpha val="30000"/>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8" name="Rounded Rectangle 77"/>
          <p:cNvSpPr/>
          <p:nvPr/>
        </p:nvSpPr>
        <p:spPr>
          <a:xfrm>
            <a:off x="5892099" y="3270420"/>
            <a:ext cx="2097641" cy="131681"/>
          </a:xfrm>
          <a:prstGeom prst="roundRect">
            <a:avLst/>
          </a:prstGeom>
          <a:solidFill>
            <a:srgbClr val="7030A0">
              <a:alpha val="30000"/>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9" name="Rounded Rectangle 78"/>
          <p:cNvSpPr/>
          <p:nvPr/>
        </p:nvSpPr>
        <p:spPr>
          <a:xfrm>
            <a:off x="7054968" y="3738067"/>
            <a:ext cx="1580331" cy="145640"/>
          </a:xfrm>
          <a:prstGeom prst="roundRect">
            <a:avLst/>
          </a:prstGeom>
          <a:solidFill>
            <a:srgbClr val="7030A0">
              <a:alpha val="30000"/>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80" name="Rounded Rectangle 79"/>
          <p:cNvSpPr/>
          <p:nvPr/>
        </p:nvSpPr>
        <p:spPr>
          <a:xfrm>
            <a:off x="5420885" y="495366"/>
            <a:ext cx="3236639" cy="147650"/>
          </a:xfrm>
          <a:prstGeom prst="roundRect">
            <a:avLst/>
          </a:prstGeom>
          <a:solidFill>
            <a:srgbClr val="00B0F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81" name="Rounded Rectangle 80"/>
          <p:cNvSpPr/>
          <p:nvPr/>
        </p:nvSpPr>
        <p:spPr>
          <a:xfrm>
            <a:off x="5091999" y="784877"/>
            <a:ext cx="1598071" cy="291042"/>
          </a:xfrm>
          <a:prstGeom prst="roundRect">
            <a:avLst/>
          </a:prstGeom>
          <a:solidFill>
            <a:srgbClr val="00B05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2400" dirty="0"/>
          </a:p>
        </p:txBody>
      </p:sp>
      <p:sp>
        <p:nvSpPr>
          <p:cNvPr id="82" name="Rounded Rectangle 81"/>
          <p:cNvSpPr/>
          <p:nvPr/>
        </p:nvSpPr>
        <p:spPr>
          <a:xfrm>
            <a:off x="6096380" y="1399018"/>
            <a:ext cx="2611914" cy="726349"/>
          </a:xfrm>
          <a:prstGeom prst="roundRect">
            <a:avLst/>
          </a:prstGeom>
          <a:solidFill>
            <a:srgbClr val="00B0F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83" name="Rounded Rectangle 82"/>
          <p:cNvSpPr/>
          <p:nvPr/>
        </p:nvSpPr>
        <p:spPr>
          <a:xfrm>
            <a:off x="7413925" y="2638492"/>
            <a:ext cx="614279" cy="143400"/>
          </a:xfrm>
          <a:prstGeom prst="roundRect">
            <a:avLst/>
          </a:prstGeom>
          <a:solidFill>
            <a:srgbClr val="000000">
              <a:alpha val="29804"/>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84" name="TextBox 83"/>
          <p:cNvSpPr txBox="1"/>
          <p:nvPr/>
        </p:nvSpPr>
        <p:spPr>
          <a:xfrm>
            <a:off x="7845133" y="4062513"/>
            <a:ext cx="1279517" cy="646331"/>
          </a:xfrm>
          <a:prstGeom prst="rect">
            <a:avLst/>
          </a:prstGeom>
          <a:solidFill>
            <a:schemeClr val="bg1"/>
          </a:solidFill>
        </p:spPr>
        <p:txBody>
          <a:bodyPr wrap="none" rtlCol="0">
            <a:spAutoFit/>
          </a:bodyPr>
          <a:lstStyle/>
          <a:p>
            <a:r>
              <a:rPr lang="en-US" dirty="0" err="1">
                <a:solidFill>
                  <a:srgbClr val="002060"/>
                </a:solidFill>
                <a:latin typeface="+mj-lt"/>
                <a:cs typeface="Times New Roman" panose="02020603050405020304" pitchFamily="18" charset="0"/>
              </a:rPr>
              <a:t>VPlan</a:t>
            </a:r>
            <a:r>
              <a:rPr lang="en-US" dirty="0">
                <a:solidFill>
                  <a:srgbClr val="002060"/>
                </a:solidFill>
                <a:latin typeface="+mj-lt"/>
                <a:cs typeface="Times New Roman" panose="02020603050405020304" pitchFamily="18" charset="0"/>
              </a:rPr>
              <a:t> </a:t>
            </a:r>
            <a:r>
              <a:rPr lang="en-US" dirty="0" smtClean="0">
                <a:solidFill>
                  <a:srgbClr val="002060"/>
                </a:solidFill>
                <a:latin typeface="+mj-lt"/>
                <a:cs typeface="Times New Roman" panose="02020603050405020304" pitchFamily="18" charset="0"/>
              </a:rPr>
              <a:t>for</a:t>
            </a:r>
          </a:p>
          <a:p>
            <a:r>
              <a:rPr lang="en-US" dirty="0" smtClean="0">
                <a:solidFill>
                  <a:srgbClr val="002060"/>
                </a:solidFill>
                <a:latin typeface="+mj-lt"/>
                <a:cs typeface="Times New Roman" panose="02020603050405020304" pitchFamily="18" charset="0"/>
              </a:rPr>
              <a:t>VF</a:t>
            </a:r>
            <a:r>
              <a:rPr lang="en-US" dirty="0">
                <a:solidFill>
                  <a:srgbClr val="002060"/>
                </a:solidFill>
                <a:latin typeface="+mj-lt"/>
                <a:cs typeface="Times New Roman" panose="02020603050405020304" pitchFamily="18" charset="0"/>
              </a:rPr>
              <a:t>={2,4,8}</a:t>
            </a:r>
          </a:p>
        </p:txBody>
      </p:sp>
      <p:sp>
        <p:nvSpPr>
          <p:cNvPr id="87" name="TextBox 86"/>
          <p:cNvSpPr txBox="1"/>
          <p:nvPr/>
        </p:nvSpPr>
        <p:spPr>
          <a:xfrm>
            <a:off x="463429" y="1744018"/>
            <a:ext cx="2916568" cy="369332"/>
          </a:xfrm>
          <a:prstGeom prst="rect">
            <a:avLst/>
          </a:prstGeom>
          <a:noFill/>
          <a:ln>
            <a:noFill/>
          </a:ln>
        </p:spPr>
        <p:txBody>
          <a:bodyPr wrap="none" rtlCol="0">
            <a:spAutoFit/>
          </a:bodyPr>
          <a:lstStyle/>
          <a:p>
            <a:r>
              <a:rPr lang="en-US" dirty="0">
                <a:solidFill>
                  <a:srgbClr val="002060"/>
                </a:solidFill>
                <a:latin typeface="+mj-lt"/>
                <a:cs typeface="Times New Roman" panose="02020603050405020304" pitchFamily="18" charset="0"/>
              </a:rPr>
              <a:t>LLVM-IR Before Vectorizer</a:t>
            </a:r>
          </a:p>
        </p:txBody>
      </p:sp>
      <p:sp>
        <p:nvSpPr>
          <p:cNvPr id="88" name="TextBox 87"/>
          <p:cNvSpPr txBox="1"/>
          <p:nvPr/>
        </p:nvSpPr>
        <p:spPr>
          <a:xfrm>
            <a:off x="86512" y="806056"/>
            <a:ext cx="3244478" cy="807913"/>
          </a:xfrm>
          <a:prstGeom prst="rect">
            <a:avLst/>
          </a:prstGeom>
          <a:noFill/>
          <a:ln>
            <a:noFill/>
          </a:ln>
        </p:spPr>
        <p:txBody>
          <a:bodyPr vert="horz" wrap="none" lIns="0" tIns="0" rIns="0" bIns="0" rtlCol="0">
            <a:spAutoFit/>
          </a:bodyPr>
          <a:lstStyle/>
          <a:p>
            <a:r>
              <a:rPr lang="en-US" sz="1050" b="1" dirty="0">
                <a:solidFill>
                  <a:srgbClr val="003C71"/>
                </a:solidFill>
                <a:latin typeface="Consolas" panose="020B0609020204030204" pitchFamily="49" charset="0"/>
                <a:cs typeface="Consolas" panose="020B0609020204030204" pitchFamily="49" charset="0"/>
              </a:rPr>
              <a:t> void foo(</a:t>
            </a:r>
            <a:r>
              <a:rPr lang="en-US" sz="1050" b="1" dirty="0" err="1">
                <a:solidFill>
                  <a:srgbClr val="003C71"/>
                </a:solidFill>
                <a:latin typeface="Consolas" panose="020B0609020204030204" pitchFamily="49" charset="0"/>
                <a:cs typeface="Consolas" panose="020B0609020204030204" pitchFamily="49" charset="0"/>
              </a:rPr>
              <a:t>int</a:t>
            </a:r>
            <a:r>
              <a:rPr lang="en-US" sz="1050" b="1" dirty="0">
                <a:solidFill>
                  <a:srgbClr val="003C71"/>
                </a:solidFill>
                <a:latin typeface="Consolas" panose="020B0609020204030204" pitchFamily="49" charset="0"/>
                <a:cs typeface="Consolas" panose="020B0609020204030204" pitchFamily="49" charset="0"/>
              </a:rPr>
              <a:t> *a, </a:t>
            </a:r>
            <a:r>
              <a:rPr lang="en-US" sz="1050" b="1" dirty="0" err="1">
                <a:solidFill>
                  <a:srgbClr val="003C71"/>
                </a:solidFill>
                <a:latin typeface="Consolas" panose="020B0609020204030204" pitchFamily="49" charset="0"/>
                <a:cs typeface="Consolas" panose="020B0609020204030204" pitchFamily="49" charset="0"/>
              </a:rPr>
              <a:t>int</a:t>
            </a:r>
            <a:r>
              <a:rPr lang="en-US" sz="1050" b="1" dirty="0">
                <a:solidFill>
                  <a:srgbClr val="003C71"/>
                </a:solidFill>
                <a:latin typeface="Consolas" panose="020B0609020204030204" pitchFamily="49" charset="0"/>
                <a:cs typeface="Consolas" panose="020B0609020204030204" pitchFamily="49" charset="0"/>
              </a:rPr>
              <a:t> b, </a:t>
            </a:r>
            <a:r>
              <a:rPr lang="en-US" sz="1050" b="1" dirty="0" err="1">
                <a:solidFill>
                  <a:srgbClr val="003C71"/>
                </a:solidFill>
                <a:latin typeface="Consolas" panose="020B0609020204030204" pitchFamily="49" charset="0"/>
                <a:cs typeface="Consolas" panose="020B0609020204030204" pitchFamily="49" charset="0"/>
              </a:rPr>
              <a:t>int</a:t>
            </a:r>
            <a:r>
              <a:rPr lang="en-US" sz="1050" b="1" dirty="0">
                <a:solidFill>
                  <a:srgbClr val="003C71"/>
                </a:solidFill>
                <a:latin typeface="Consolas" panose="020B0609020204030204" pitchFamily="49" charset="0"/>
                <a:cs typeface="Consolas" panose="020B0609020204030204" pitchFamily="49" charset="0"/>
              </a:rPr>
              <a:t> *c) {</a:t>
            </a:r>
          </a:p>
          <a:p>
            <a:r>
              <a:rPr lang="en-US" sz="1050" b="1" dirty="0">
                <a:solidFill>
                  <a:srgbClr val="003C71"/>
                </a:solidFill>
                <a:latin typeface="Consolas" panose="020B0609020204030204" pitchFamily="49" charset="0"/>
                <a:cs typeface="Consolas" panose="020B0609020204030204" pitchFamily="49" charset="0"/>
              </a:rPr>
              <a:t>   for (</a:t>
            </a:r>
            <a:r>
              <a:rPr lang="en-US" sz="1050" b="1" dirty="0" err="1">
                <a:solidFill>
                  <a:srgbClr val="003C71"/>
                </a:solidFill>
                <a:latin typeface="Consolas" panose="020B0609020204030204" pitchFamily="49" charset="0"/>
                <a:cs typeface="Consolas" panose="020B0609020204030204" pitchFamily="49" charset="0"/>
              </a:rPr>
              <a:t>int</a:t>
            </a:r>
            <a:r>
              <a:rPr lang="en-US" sz="1050" b="1" dirty="0">
                <a:solidFill>
                  <a:srgbClr val="003C71"/>
                </a:solidFill>
                <a:latin typeface="Consolas" panose="020B0609020204030204" pitchFamily="49" charset="0"/>
                <a:cs typeface="Consolas" panose="020B0609020204030204" pitchFamily="49" charset="0"/>
              </a:rPr>
              <a:t> </a:t>
            </a:r>
            <a:r>
              <a:rPr lang="en-US" sz="1050" b="1" dirty="0" err="1">
                <a:solidFill>
                  <a:srgbClr val="003C71"/>
                </a:solidFill>
                <a:latin typeface="Consolas" panose="020B0609020204030204" pitchFamily="49" charset="0"/>
                <a:cs typeface="Consolas" panose="020B0609020204030204" pitchFamily="49" charset="0"/>
              </a:rPr>
              <a:t>i</a:t>
            </a:r>
            <a:r>
              <a:rPr lang="en-US" sz="1050" b="1" dirty="0">
                <a:solidFill>
                  <a:srgbClr val="003C71"/>
                </a:solidFill>
                <a:latin typeface="Consolas" panose="020B0609020204030204" pitchFamily="49" charset="0"/>
                <a:cs typeface="Consolas" panose="020B0609020204030204" pitchFamily="49" charset="0"/>
              </a:rPr>
              <a:t> = 0; </a:t>
            </a:r>
            <a:r>
              <a:rPr lang="en-US" sz="1050" b="1" dirty="0" err="1">
                <a:solidFill>
                  <a:srgbClr val="003C71"/>
                </a:solidFill>
                <a:latin typeface="Consolas" panose="020B0609020204030204" pitchFamily="49" charset="0"/>
                <a:cs typeface="Consolas" panose="020B0609020204030204" pitchFamily="49" charset="0"/>
              </a:rPr>
              <a:t>i</a:t>
            </a:r>
            <a:r>
              <a:rPr lang="en-US" sz="1050" b="1" dirty="0">
                <a:solidFill>
                  <a:srgbClr val="003C71"/>
                </a:solidFill>
                <a:latin typeface="Consolas" panose="020B0609020204030204" pitchFamily="49" charset="0"/>
                <a:cs typeface="Consolas" panose="020B0609020204030204" pitchFamily="49" charset="0"/>
              </a:rPr>
              <a:t> &lt; 10000; ++</a:t>
            </a:r>
            <a:r>
              <a:rPr lang="en-US" sz="1050" b="1" dirty="0" err="1">
                <a:solidFill>
                  <a:srgbClr val="003C71"/>
                </a:solidFill>
                <a:latin typeface="Consolas" panose="020B0609020204030204" pitchFamily="49" charset="0"/>
                <a:cs typeface="Consolas" panose="020B0609020204030204" pitchFamily="49" charset="0"/>
              </a:rPr>
              <a:t>i</a:t>
            </a:r>
            <a:r>
              <a:rPr lang="en-US" sz="1050" b="1" dirty="0">
                <a:solidFill>
                  <a:srgbClr val="003C71"/>
                </a:solidFill>
                <a:latin typeface="Consolas" panose="020B0609020204030204" pitchFamily="49" charset="0"/>
                <a:cs typeface="Consolas" panose="020B0609020204030204" pitchFamily="49" charset="0"/>
              </a:rPr>
              <a:t>)</a:t>
            </a:r>
          </a:p>
          <a:p>
            <a:r>
              <a:rPr lang="en-US" sz="1050" b="1" dirty="0">
                <a:solidFill>
                  <a:srgbClr val="003C71"/>
                </a:solidFill>
                <a:latin typeface="Consolas" panose="020B0609020204030204" pitchFamily="49" charset="0"/>
                <a:cs typeface="Consolas" panose="020B0609020204030204" pitchFamily="49" charset="0"/>
              </a:rPr>
              <a:t>     if (a[</a:t>
            </a:r>
            <a:r>
              <a:rPr lang="en-US" sz="1050" b="1" dirty="0" err="1">
                <a:solidFill>
                  <a:srgbClr val="003C71"/>
                </a:solidFill>
                <a:latin typeface="Consolas" panose="020B0609020204030204" pitchFamily="49" charset="0"/>
                <a:cs typeface="Consolas" panose="020B0609020204030204" pitchFamily="49" charset="0"/>
              </a:rPr>
              <a:t>i</a:t>
            </a:r>
            <a:r>
              <a:rPr lang="en-US" sz="1050" b="1" dirty="0">
                <a:solidFill>
                  <a:srgbClr val="003C71"/>
                </a:solidFill>
                <a:latin typeface="Consolas" panose="020B0609020204030204" pitchFamily="49" charset="0"/>
                <a:cs typeface="Consolas" panose="020B0609020204030204" pitchFamily="49" charset="0"/>
              </a:rPr>
              <a:t>] &gt; 777)</a:t>
            </a:r>
          </a:p>
          <a:p>
            <a:r>
              <a:rPr lang="en-US" sz="1050" b="1" dirty="0">
                <a:solidFill>
                  <a:srgbClr val="003C71"/>
                </a:solidFill>
                <a:latin typeface="Consolas" panose="020B0609020204030204" pitchFamily="49" charset="0"/>
                <a:cs typeface="Consolas" panose="020B0609020204030204" pitchFamily="49" charset="0"/>
              </a:rPr>
              <a:t>       a[</a:t>
            </a:r>
            <a:r>
              <a:rPr lang="en-US" sz="1050" b="1" dirty="0" err="1">
                <a:solidFill>
                  <a:srgbClr val="003C71"/>
                </a:solidFill>
                <a:latin typeface="Consolas" panose="020B0609020204030204" pitchFamily="49" charset="0"/>
                <a:cs typeface="Consolas" panose="020B0609020204030204" pitchFamily="49" charset="0"/>
              </a:rPr>
              <a:t>i</a:t>
            </a:r>
            <a:r>
              <a:rPr lang="en-US" sz="1050" b="1" dirty="0">
                <a:solidFill>
                  <a:srgbClr val="003C71"/>
                </a:solidFill>
                <a:latin typeface="Consolas" panose="020B0609020204030204" pitchFamily="49" charset="0"/>
                <a:cs typeface="Consolas" panose="020B0609020204030204" pitchFamily="49" charset="0"/>
              </a:rPr>
              <a:t>] = b – (c[100*</a:t>
            </a:r>
            <a:r>
              <a:rPr lang="en-US" sz="1050" b="1" dirty="0" err="1">
                <a:solidFill>
                  <a:srgbClr val="003C71"/>
                </a:solidFill>
                <a:latin typeface="Consolas" panose="020B0609020204030204" pitchFamily="49" charset="0"/>
                <a:cs typeface="Consolas" panose="020B0609020204030204" pitchFamily="49" charset="0"/>
              </a:rPr>
              <a:t>i</a:t>
            </a:r>
            <a:r>
              <a:rPr lang="en-US" sz="1050" b="1" dirty="0">
                <a:solidFill>
                  <a:srgbClr val="003C71"/>
                </a:solidFill>
                <a:latin typeface="Consolas" panose="020B0609020204030204" pitchFamily="49" charset="0"/>
                <a:cs typeface="Consolas" panose="020B0609020204030204" pitchFamily="49" charset="0"/>
              </a:rPr>
              <a:t>] * 7 + a[</a:t>
            </a:r>
            <a:r>
              <a:rPr lang="en-US" sz="1050" b="1" dirty="0" err="1">
                <a:solidFill>
                  <a:srgbClr val="003C71"/>
                </a:solidFill>
                <a:latin typeface="Consolas" panose="020B0609020204030204" pitchFamily="49" charset="0"/>
                <a:cs typeface="Consolas" panose="020B0609020204030204" pitchFamily="49" charset="0"/>
              </a:rPr>
              <a:t>i</a:t>
            </a:r>
            <a:r>
              <a:rPr lang="en-US" sz="1050" b="1" dirty="0">
                <a:solidFill>
                  <a:srgbClr val="003C71"/>
                </a:solidFill>
                <a:latin typeface="Consolas" panose="020B0609020204030204" pitchFamily="49" charset="0"/>
                <a:cs typeface="Consolas" panose="020B0609020204030204" pitchFamily="49" charset="0"/>
              </a:rPr>
              <a:t>]) / b;</a:t>
            </a:r>
          </a:p>
          <a:p>
            <a:r>
              <a:rPr lang="en-US" sz="1050" b="1" dirty="0">
                <a:solidFill>
                  <a:srgbClr val="003C71"/>
                </a:solidFill>
                <a:latin typeface="Consolas" panose="020B0609020204030204" pitchFamily="49" charset="0"/>
                <a:cs typeface="Consolas" panose="020B0609020204030204" pitchFamily="49" charset="0"/>
              </a:rPr>
              <a:t> }</a:t>
            </a:r>
          </a:p>
        </p:txBody>
      </p:sp>
      <p:sp>
        <p:nvSpPr>
          <p:cNvPr id="89" name="Striped Right Arrow 88"/>
          <p:cNvSpPr/>
          <p:nvPr/>
        </p:nvSpPr>
        <p:spPr>
          <a:xfrm rot="5400000">
            <a:off x="146344" y="1673526"/>
            <a:ext cx="289959" cy="351815"/>
          </a:xfrm>
          <a:prstGeom prst="stripedRightArrow">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ounded Rectangle 92"/>
          <p:cNvSpPr/>
          <p:nvPr/>
        </p:nvSpPr>
        <p:spPr>
          <a:xfrm>
            <a:off x="217275" y="4195592"/>
            <a:ext cx="2885786" cy="335414"/>
          </a:xfrm>
          <a:prstGeom prst="roundRect">
            <a:avLst/>
          </a:prstGeom>
          <a:solidFill>
            <a:srgbClr val="00B050">
              <a:alpha val="30000"/>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4" name="Rounded Rectangle 93"/>
          <p:cNvSpPr/>
          <p:nvPr/>
        </p:nvSpPr>
        <p:spPr>
          <a:xfrm>
            <a:off x="217273" y="4045227"/>
            <a:ext cx="1788712" cy="150775"/>
          </a:xfrm>
          <a:prstGeom prst="roundRect">
            <a:avLst/>
          </a:prstGeom>
          <a:solidFill>
            <a:srgbClr val="7030A0">
              <a:alpha val="30000"/>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5" name="Rounded Rectangle 94"/>
          <p:cNvSpPr/>
          <p:nvPr/>
        </p:nvSpPr>
        <p:spPr>
          <a:xfrm>
            <a:off x="217273" y="2614518"/>
            <a:ext cx="2813396" cy="298982"/>
          </a:xfrm>
          <a:prstGeom prst="roundRect">
            <a:avLst/>
          </a:prstGeom>
          <a:solidFill>
            <a:srgbClr val="00B05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6" name="Rounded Rectangle 95"/>
          <p:cNvSpPr/>
          <p:nvPr/>
        </p:nvSpPr>
        <p:spPr>
          <a:xfrm>
            <a:off x="217274" y="3234460"/>
            <a:ext cx="4168597" cy="810766"/>
          </a:xfrm>
          <a:prstGeom prst="roundRect">
            <a:avLst/>
          </a:prstGeom>
          <a:solidFill>
            <a:srgbClr val="00B0F0">
              <a:alpha val="29804"/>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7" name="Rounded Rectangle 96"/>
          <p:cNvSpPr/>
          <p:nvPr/>
        </p:nvSpPr>
        <p:spPr>
          <a:xfrm>
            <a:off x="138776" y="3084920"/>
            <a:ext cx="601883" cy="149931"/>
          </a:xfrm>
          <a:prstGeom prst="roundRect">
            <a:avLst/>
          </a:prstGeom>
          <a:solidFill>
            <a:srgbClr val="000000">
              <a:alpha val="29804"/>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8" name="Striped Right Arrow 97"/>
          <p:cNvSpPr/>
          <p:nvPr/>
        </p:nvSpPr>
        <p:spPr>
          <a:xfrm rot="18803954">
            <a:off x="4330957" y="1665812"/>
            <a:ext cx="289959" cy="351815"/>
          </a:xfrm>
          <a:prstGeom prst="stripedRightArrow">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5963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76" grpId="0" animBg="1"/>
      <p:bldP spid="77" grpId="0" animBg="1"/>
      <p:bldP spid="78" grpId="0" animBg="1"/>
      <p:bldP spid="79" grpId="0" animBg="1"/>
      <p:bldP spid="80" grpId="0" animBg="1"/>
      <p:bldP spid="81" grpId="0" animBg="1"/>
      <p:bldP spid="82" grpId="0" animBg="1"/>
      <p:bldP spid="83" grpId="0" animBg="1"/>
      <p:bldP spid="84" grpId="0" animBg="1"/>
      <p:bldP spid="93" grpId="0" animBg="1"/>
      <p:bldP spid="95" grpId="0" animBg="1"/>
      <p:bldP spid="96" grpId="0" animBg="1"/>
      <p:bldP spid="9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8</a:t>
            </a:fld>
            <a:endParaRPr lang="en-US" dirty="0"/>
          </a:p>
        </p:txBody>
      </p:sp>
      <p:sp>
        <p:nvSpPr>
          <p:cNvPr id="3" name="Title 2"/>
          <p:cNvSpPr>
            <a:spLocks noGrp="1"/>
          </p:cNvSpPr>
          <p:nvPr>
            <p:ph type="title"/>
          </p:nvPr>
        </p:nvSpPr>
        <p:spPr/>
        <p:txBody>
          <a:bodyPr/>
          <a:lstStyle/>
          <a:p>
            <a:r>
              <a:rPr lang="en-US" dirty="0" err="1"/>
              <a:t>VPlan</a:t>
            </a:r>
            <a:r>
              <a:rPr lang="en-US" dirty="0"/>
              <a:t> Model: </a:t>
            </a:r>
            <a:r>
              <a:rPr lang="en-US" dirty="0">
                <a:solidFill>
                  <a:srgbClr val="FF0000"/>
                </a:solidFill>
              </a:rPr>
              <a:t>Current</a:t>
            </a:r>
            <a:r>
              <a:rPr lang="en-US" dirty="0"/>
              <a:t> State</a:t>
            </a:r>
          </a:p>
        </p:txBody>
      </p:sp>
      <p:sp>
        <p:nvSpPr>
          <p:cNvPr id="4" name="Footer Placeholder 3"/>
          <p:cNvSpPr>
            <a:spLocks noGrp="1"/>
          </p:cNvSpPr>
          <p:nvPr>
            <p:ph type="ftr" sz="quarter" idx="3"/>
          </p:nvPr>
        </p:nvSpPr>
        <p:spPr/>
        <p:txBody>
          <a:bodyPr/>
          <a:lstStyle/>
          <a:p>
            <a:endParaRPr lang="en-US" dirty="0"/>
          </a:p>
        </p:txBody>
      </p:sp>
      <p:pic>
        <p:nvPicPr>
          <p:cNvPr id="75" name="Picture 74"/>
          <p:cNvPicPr>
            <a:picLocks noChangeAspect="1"/>
          </p:cNvPicPr>
          <p:nvPr/>
        </p:nvPicPr>
        <p:blipFill rotWithShape="1">
          <a:blip r:embed="rId3">
            <a:extLst>
              <a:ext uri="{28A0092B-C50C-407E-A947-70E740481C1C}">
                <a14:useLocalDpi xmlns:a14="http://schemas.microsoft.com/office/drawing/2010/main" val="0"/>
              </a:ext>
            </a:extLst>
          </a:blip>
          <a:srcRect t="5902" b="6367"/>
          <a:stretch/>
        </p:blipFill>
        <p:spPr>
          <a:xfrm>
            <a:off x="4835100" y="162439"/>
            <a:ext cx="4308900" cy="4546600"/>
          </a:xfrm>
          <a:prstGeom prst="rect">
            <a:avLst/>
          </a:prstGeom>
        </p:spPr>
      </p:pic>
      <p:sp>
        <p:nvSpPr>
          <p:cNvPr id="76" name="Rounded Rectangle 75"/>
          <p:cNvSpPr/>
          <p:nvPr/>
        </p:nvSpPr>
        <p:spPr>
          <a:xfrm>
            <a:off x="6202614" y="347716"/>
            <a:ext cx="2897505" cy="147650"/>
          </a:xfrm>
          <a:prstGeom prst="roundRect">
            <a:avLst/>
          </a:prstGeom>
          <a:solidFill>
            <a:schemeClr val="bg1"/>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7" name="Rounded Rectangle 76"/>
          <p:cNvSpPr/>
          <p:nvPr/>
        </p:nvSpPr>
        <p:spPr>
          <a:xfrm>
            <a:off x="6033069" y="4380082"/>
            <a:ext cx="1668780" cy="281232"/>
          </a:xfrm>
          <a:prstGeom prst="roundRect">
            <a:avLst/>
          </a:prstGeom>
          <a:solidFill>
            <a:schemeClr val="bg1"/>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8" name="Rounded Rectangle 77"/>
          <p:cNvSpPr/>
          <p:nvPr/>
        </p:nvSpPr>
        <p:spPr>
          <a:xfrm>
            <a:off x="5892099" y="3270420"/>
            <a:ext cx="2097641" cy="131681"/>
          </a:xfrm>
          <a:prstGeom prst="roundRect">
            <a:avLst/>
          </a:prstGeom>
          <a:solidFill>
            <a:schemeClr val="bg1"/>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9" name="Rounded Rectangle 78"/>
          <p:cNvSpPr/>
          <p:nvPr/>
        </p:nvSpPr>
        <p:spPr>
          <a:xfrm>
            <a:off x="7054968" y="3738067"/>
            <a:ext cx="1580331" cy="145640"/>
          </a:xfrm>
          <a:prstGeom prst="roundRect">
            <a:avLst/>
          </a:prstGeom>
          <a:solidFill>
            <a:schemeClr val="bg1"/>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80" name="Rounded Rectangle 79"/>
          <p:cNvSpPr/>
          <p:nvPr/>
        </p:nvSpPr>
        <p:spPr>
          <a:xfrm>
            <a:off x="5420885" y="495366"/>
            <a:ext cx="3236639" cy="147650"/>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81" name="Rounded Rectangle 80"/>
          <p:cNvSpPr/>
          <p:nvPr/>
        </p:nvSpPr>
        <p:spPr>
          <a:xfrm>
            <a:off x="5091999" y="784877"/>
            <a:ext cx="1598071" cy="291042"/>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2400" dirty="0"/>
          </a:p>
        </p:txBody>
      </p:sp>
      <p:sp>
        <p:nvSpPr>
          <p:cNvPr id="82" name="Rounded Rectangle 81"/>
          <p:cNvSpPr/>
          <p:nvPr/>
        </p:nvSpPr>
        <p:spPr>
          <a:xfrm>
            <a:off x="6096380" y="1399018"/>
            <a:ext cx="2611914" cy="726349"/>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83" name="Rounded Rectangle 82"/>
          <p:cNvSpPr/>
          <p:nvPr/>
        </p:nvSpPr>
        <p:spPr>
          <a:xfrm>
            <a:off x="7413925" y="2638492"/>
            <a:ext cx="614279" cy="143400"/>
          </a:xfrm>
          <a:prstGeom prst="roundRect">
            <a:avLst/>
          </a:prstGeom>
          <a:solidFill>
            <a:schemeClr val="bg1"/>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84" name="TextBox 83"/>
          <p:cNvSpPr txBox="1"/>
          <p:nvPr/>
        </p:nvSpPr>
        <p:spPr>
          <a:xfrm>
            <a:off x="7845133" y="4062513"/>
            <a:ext cx="1279517" cy="646331"/>
          </a:xfrm>
          <a:prstGeom prst="rect">
            <a:avLst/>
          </a:prstGeom>
          <a:solidFill>
            <a:schemeClr val="bg1"/>
          </a:solidFill>
        </p:spPr>
        <p:txBody>
          <a:bodyPr wrap="none" rtlCol="0">
            <a:spAutoFit/>
          </a:bodyPr>
          <a:lstStyle/>
          <a:p>
            <a:r>
              <a:rPr lang="en-US" dirty="0" err="1">
                <a:solidFill>
                  <a:srgbClr val="002060"/>
                </a:solidFill>
                <a:latin typeface="+mj-lt"/>
                <a:cs typeface="Times New Roman" panose="02020603050405020304" pitchFamily="18" charset="0"/>
              </a:rPr>
              <a:t>VPlan</a:t>
            </a:r>
            <a:r>
              <a:rPr lang="en-US" dirty="0">
                <a:solidFill>
                  <a:srgbClr val="002060"/>
                </a:solidFill>
                <a:latin typeface="+mj-lt"/>
                <a:cs typeface="Times New Roman" panose="02020603050405020304" pitchFamily="18" charset="0"/>
              </a:rPr>
              <a:t> </a:t>
            </a:r>
            <a:r>
              <a:rPr lang="en-US" dirty="0" smtClean="0">
                <a:solidFill>
                  <a:srgbClr val="002060"/>
                </a:solidFill>
                <a:latin typeface="+mj-lt"/>
                <a:cs typeface="Times New Roman" panose="02020603050405020304" pitchFamily="18" charset="0"/>
              </a:rPr>
              <a:t>for</a:t>
            </a:r>
          </a:p>
          <a:p>
            <a:r>
              <a:rPr lang="en-US" dirty="0" smtClean="0">
                <a:solidFill>
                  <a:srgbClr val="002060"/>
                </a:solidFill>
                <a:latin typeface="+mj-lt"/>
                <a:cs typeface="Times New Roman" panose="02020603050405020304" pitchFamily="18" charset="0"/>
              </a:rPr>
              <a:t>VF</a:t>
            </a:r>
            <a:r>
              <a:rPr lang="en-US" dirty="0">
                <a:solidFill>
                  <a:srgbClr val="002060"/>
                </a:solidFill>
                <a:latin typeface="+mj-lt"/>
                <a:cs typeface="Times New Roman" panose="02020603050405020304" pitchFamily="18" charset="0"/>
              </a:rPr>
              <a:t>={2,4,8}</a:t>
            </a:r>
          </a:p>
        </p:txBody>
      </p:sp>
      <p:sp>
        <p:nvSpPr>
          <p:cNvPr id="34" name="Rectangle 33"/>
          <p:cNvSpPr/>
          <p:nvPr/>
        </p:nvSpPr>
        <p:spPr>
          <a:xfrm>
            <a:off x="77653" y="1393640"/>
            <a:ext cx="3085483" cy="2031325"/>
          </a:xfrm>
          <a:prstGeom prst="rect">
            <a:avLst/>
          </a:prstGeom>
        </p:spPr>
        <p:txBody>
          <a:bodyPr wrap="square">
            <a:spAutoFit/>
          </a:bodyPr>
          <a:lstStyle/>
          <a:p>
            <a:r>
              <a:rPr lang="en-US" b="1" dirty="0">
                <a:solidFill>
                  <a:srgbClr val="002060"/>
                </a:solidFill>
                <a:latin typeface="+mj-lt"/>
                <a:cs typeface="Times New Roman" panose="02020603050405020304" pitchFamily="18" charset="0"/>
              </a:rPr>
              <a:t>Recipe</a:t>
            </a:r>
            <a:r>
              <a:rPr lang="en-US" dirty="0">
                <a:solidFill>
                  <a:srgbClr val="002060"/>
                </a:solidFill>
                <a:latin typeface="+mj-lt"/>
                <a:cs typeface="Times New Roman" panose="02020603050405020304" pitchFamily="18" charset="0"/>
              </a:rPr>
              <a:t>: models a sequence</a:t>
            </a:r>
          </a:p>
          <a:p>
            <a:r>
              <a:rPr lang="en-US" dirty="0">
                <a:solidFill>
                  <a:srgbClr val="002060"/>
                </a:solidFill>
                <a:latin typeface="+mj-lt"/>
                <a:cs typeface="Times New Roman" panose="02020603050405020304" pitchFamily="18" charset="0"/>
              </a:rPr>
              <a:t>    of </a:t>
            </a:r>
            <a:r>
              <a:rPr lang="en-US" u="sng" dirty="0">
                <a:solidFill>
                  <a:srgbClr val="002060"/>
                </a:solidFill>
                <a:latin typeface="+mj-lt"/>
                <a:cs typeface="Times New Roman" panose="02020603050405020304" pitchFamily="18" charset="0"/>
              </a:rPr>
              <a:t>instructions to appear</a:t>
            </a:r>
          </a:p>
          <a:p>
            <a:r>
              <a:rPr lang="en-US" dirty="0">
                <a:solidFill>
                  <a:srgbClr val="002060"/>
                </a:solidFill>
                <a:latin typeface="+mj-lt"/>
                <a:cs typeface="Times New Roman" panose="02020603050405020304" pitchFamily="18" charset="0"/>
              </a:rPr>
              <a:t>    in the </a:t>
            </a:r>
            <a:r>
              <a:rPr lang="en-US" dirty="0" err="1">
                <a:solidFill>
                  <a:srgbClr val="002060"/>
                </a:solidFill>
                <a:latin typeface="+mj-lt"/>
                <a:cs typeface="Times New Roman" panose="02020603050405020304" pitchFamily="18" charset="0"/>
              </a:rPr>
              <a:t>vectorized</a:t>
            </a:r>
            <a:r>
              <a:rPr lang="en-US" dirty="0">
                <a:solidFill>
                  <a:srgbClr val="002060"/>
                </a:solidFill>
                <a:latin typeface="+mj-lt"/>
                <a:cs typeface="Times New Roman" panose="02020603050405020304" pitchFamily="18" charset="0"/>
              </a:rPr>
              <a:t> code.</a:t>
            </a:r>
          </a:p>
          <a:p>
            <a:r>
              <a:rPr lang="en-US" dirty="0">
                <a:solidFill>
                  <a:srgbClr val="002060"/>
                </a:solidFill>
                <a:latin typeface="+mj-lt"/>
                <a:cs typeface="Times New Roman" panose="02020603050405020304" pitchFamily="18" charset="0"/>
              </a:rPr>
              <a:t>    May refer to Ingredients.</a:t>
            </a:r>
          </a:p>
          <a:p>
            <a:r>
              <a:rPr lang="en-US" b="1" dirty="0">
                <a:solidFill>
                  <a:srgbClr val="002060"/>
                </a:solidFill>
                <a:latin typeface="+mj-lt"/>
                <a:cs typeface="Times New Roman" panose="02020603050405020304" pitchFamily="18" charset="0"/>
              </a:rPr>
              <a:t>Ingredient</a:t>
            </a:r>
            <a:r>
              <a:rPr lang="en-US" dirty="0">
                <a:solidFill>
                  <a:srgbClr val="002060"/>
                </a:solidFill>
                <a:latin typeface="+mj-lt"/>
                <a:cs typeface="Times New Roman" panose="02020603050405020304" pitchFamily="18" charset="0"/>
              </a:rPr>
              <a:t>: element of the</a:t>
            </a:r>
          </a:p>
          <a:p>
            <a:r>
              <a:rPr lang="en-US" dirty="0">
                <a:solidFill>
                  <a:srgbClr val="002060"/>
                </a:solidFill>
                <a:latin typeface="+mj-lt"/>
                <a:cs typeface="Times New Roman" panose="02020603050405020304" pitchFamily="18" charset="0"/>
              </a:rPr>
              <a:t>    original scalar loop, such</a:t>
            </a:r>
          </a:p>
          <a:p>
            <a:r>
              <a:rPr lang="en-US" dirty="0">
                <a:solidFill>
                  <a:srgbClr val="002060"/>
                </a:solidFill>
                <a:latin typeface="+mj-lt"/>
                <a:cs typeface="Times New Roman" panose="02020603050405020304" pitchFamily="18" charset="0"/>
              </a:rPr>
              <a:t>    as an </a:t>
            </a:r>
            <a:r>
              <a:rPr lang="en-US" u="sng" dirty="0">
                <a:solidFill>
                  <a:srgbClr val="002060"/>
                </a:solidFill>
                <a:latin typeface="+mj-lt"/>
                <a:cs typeface="Times New Roman" panose="02020603050405020304" pitchFamily="18" charset="0"/>
              </a:rPr>
              <a:t>existing instruction</a:t>
            </a:r>
            <a:r>
              <a:rPr lang="en-US" dirty="0">
                <a:solidFill>
                  <a:srgbClr val="002060"/>
                </a:solidFill>
                <a:latin typeface="+mj-lt"/>
                <a:cs typeface="Times New Roman" panose="02020603050405020304" pitchFamily="18" charset="0"/>
              </a:rPr>
              <a:t>.</a:t>
            </a:r>
          </a:p>
        </p:txBody>
      </p:sp>
      <p:sp>
        <p:nvSpPr>
          <p:cNvPr id="35" name="TextBox 34"/>
          <p:cNvSpPr txBox="1"/>
          <p:nvPr/>
        </p:nvSpPr>
        <p:spPr>
          <a:xfrm>
            <a:off x="756606" y="4290179"/>
            <a:ext cx="7528195" cy="369332"/>
          </a:xfrm>
          <a:prstGeom prst="rect">
            <a:avLst/>
          </a:prstGeom>
          <a:solidFill>
            <a:srgbClr val="FFC000"/>
          </a:solidFill>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wrap="square" rtlCol="0" anchor="ctr">
            <a:spAutoFit/>
          </a:bodyPr>
          <a:lstStyle>
            <a:defPPr>
              <a:defRPr lang="en-US"/>
            </a:defPPr>
            <a:lvl1pPr algn="ctr">
              <a:defRPr>
                <a:latin typeface="Verdana"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Control-Flow Decisions Explicit, Data-Flow Decisions Implicit</a:t>
            </a:r>
          </a:p>
        </p:txBody>
      </p:sp>
      <p:sp>
        <p:nvSpPr>
          <p:cNvPr id="44" name="Rounded Rectangle 43"/>
          <p:cNvSpPr/>
          <p:nvPr/>
        </p:nvSpPr>
        <p:spPr>
          <a:xfrm>
            <a:off x="3511916" y="2996597"/>
            <a:ext cx="1262336" cy="428368"/>
          </a:xfrm>
          <a:prstGeom prst="roundRect">
            <a:avLst/>
          </a:prstGeom>
          <a:solidFill>
            <a:schemeClr val="bg1"/>
          </a:solidFill>
          <a:ln w="381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p:nvSpPr>
          <p:cNvPr id="45" name="Rounded Rectangle 44"/>
          <p:cNvSpPr/>
          <p:nvPr/>
        </p:nvSpPr>
        <p:spPr>
          <a:xfrm>
            <a:off x="3415001" y="2906746"/>
            <a:ext cx="1258998" cy="428368"/>
          </a:xfrm>
          <a:prstGeom prst="roundRect">
            <a:avLst/>
          </a:prstGeom>
          <a:solidFill>
            <a:schemeClr val="bg1"/>
          </a:solidFill>
          <a:ln w="381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p:nvSpPr>
          <p:cNvPr id="46" name="Rounded Rectangle 45"/>
          <p:cNvSpPr/>
          <p:nvPr/>
        </p:nvSpPr>
        <p:spPr>
          <a:xfrm>
            <a:off x="3101301" y="1443491"/>
            <a:ext cx="1703375" cy="597248"/>
          </a:xfrm>
          <a:prstGeom prst="roundRect">
            <a:avLst/>
          </a:prstGeom>
          <a:noFill/>
          <a:ln w="381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p:nvSpPr>
          <p:cNvPr id="47" name="TextBox 46"/>
          <p:cNvSpPr txBox="1"/>
          <p:nvPr/>
        </p:nvSpPr>
        <p:spPr>
          <a:xfrm>
            <a:off x="3143798" y="1509696"/>
            <a:ext cx="1615474" cy="492443"/>
          </a:xfrm>
          <a:prstGeom prst="rect">
            <a:avLst/>
          </a:prstGeom>
          <a:noFill/>
        </p:spPr>
        <p:txBody>
          <a:bodyPr vert="horz" wrap="square" lIns="0" tIns="0" rIns="0" bIns="0" rtlCol="0">
            <a:spAutoFit/>
          </a:bodyPr>
          <a:lstStyle/>
          <a:p>
            <a:r>
              <a:rPr lang="en-US" sz="1200" b="1" dirty="0">
                <a:solidFill>
                  <a:srgbClr val="003C71"/>
                </a:solidFill>
              </a:rPr>
              <a:t>VPRecipeBase</a:t>
            </a:r>
          </a:p>
          <a:p>
            <a:r>
              <a:rPr lang="en-US" sz="1000" dirty="0">
                <a:solidFill>
                  <a:srgbClr val="003C71"/>
                </a:solidFill>
              </a:rPr>
              <a:t>   void execute()= 0</a:t>
            </a:r>
          </a:p>
          <a:p>
            <a:r>
              <a:rPr lang="en-US" sz="1000" dirty="0"/>
              <a:t>   </a:t>
            </a:r>
            <a:r>
              <a:rPr lang="en-US" sz="1000" dirty="0" err="1">
                <a:solidFill>
                  <a:srgbClr val="003C71"/>
                </a:solidFill>
              </a:rPr>
              <a:t>VPBasicBlock</a:t>
            </a:r>
            <a:r>
              <a:rPr lang="en-US" sz="1000" dirty="0">
                <a:solidFill>
                  <a:srgbClr val="003C71"/>
                </a:solidFill>
              </a:rPr>
              <a:t> *</a:t>
            </a:r>
            <a:r>
              <a:rPr lang="en-US" sz="1000" dirty="0" err="1">
                <a:solidFill>
                  <a:srgbClr val="003C71"/>
                </a:solidFill>
              </a:rPr>
              <a:t>getParent</a:t>
            </a:r>
            <a:r>
              <a:rPr lang="en-US" sz="1000" dirty="0">
                <a:solidFill>
                  <a:srgbClr val="003C71"/>
                </a:solidFill>
              </a:rPr>
              <a:t>()</a:t>
            </a:r>
          </a:p>
        </p:txBody>
      </p:sp>
      <p:sp>
        <p:nvSpPr>
          <p:cNvPr id="48" name="Rounded Rectangle 47"/>
          <p:cNvSpPr/>
          <p:nvPr/>
        </p:nvSpPr>
        <p:spPr>
          <a:xfrm>
            <a:off x="3324236" y="2816895"/>
            <a:ext cx="1258999" cy="428368"/>
          </a:xfrm>
          <a:prstGeom prst="roundRect">
            <a:avLst/>
          </a:prstGeom>
          <a:solidFill>
            <a:schemeClr val="bg1"/>
          </a:solidFill>
          <a:ln w="381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p:nvSpPr>
          <p:cNvPr id="49" name="TextBox 48"/>
          <p:cNvSpPr txBox="1"/>
          <p:nvPr/>
        </p:nvSpPr>
        <p:spPr>
          <a:xfrm>
            <a:off x="3383031" y="2875284"/>
            <a:ext cx="1141407" cy="338554"/>
          </a:xfrm>
          <a:prstGeom prst="rect">
            <a:avLst/>
          </a:prstGeom>
          <a:noFill/>
        </p:spPr>
        <p:txBody>
          <a:bodyPr vert="horz" wrap="square" lIns="0" tIns="0" rIns="0" bIns="0" rtlCol="0">
            <a:spAutoFit/>
          </a:bodyPr>
          <a:lstStyle/>
          <a:p>
            <a:r>
              <a:rPr lang="en-US" sz="1200" b="1" dirty="0" err="1" smtClean="0">
                <a:solidFill>
                  <a:srgbClr val="003C71"/>
                </a:solidFill>
              </a:rPr>
              <a:t>VPWidenRecipe</a:t>
            </a:r>
            <a:endParaRPr lang="en-US" sz="1200" b="1" dirty="0" smtClean="0">
              <a:solidFill>
                <a:srgbClr val="003C71"/>
              </a:solidFill>
            </a:endParaRPr>
          </a:p>
          <a:p>
            <a:r>
              <a:rPr lang="en-US" sz="1000" dirty="0" smtClean="0">
                <a:solidFill>
                  <a:srgbClr val="003C71"/>
                </a:solidFill>
              </a:rPr>
              <a:t>  void execute()</a:t>
            </a:r>
            <a:endParaRPr lang="en-US" sz="1000" dirty="0">
              <a:solidFill>
                <a:srgbClr val="003C71"/>
              </a:solidFill>
            </a:endParaRPr>
          </a:p>
        </p:txBody>
      </p:sp>
      <p:cxnSp>
        <p:nvCxnSpPr>
          <p:cNvPr id="50" name="Straight Arrow Connector 49"/>
          <p:cNvCxnSpPr>
            <a:stCxn id="46" idx="2"/>
            <a:endCxn id="48" idx="0"/>
          </p:cNvCxnSpPr>
          <p:nvPr/>
        </p:nvCxnSpPr>
        <p:spPr>
          <a:xfrm>
            <a:off x="3952989" y="2040739"/>
            <a:ext cx="747" cy="776156"/>
          </a:xfrm>
          <a:prstGeom prst="straightConnector1">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7889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P spid="44" grpId="0" animBg="1"/>
      <p:bldP spid="45" grpId="0" animBg="1"/>
      <p:bldP spid="46" grpId="0" animBg="1"/>
      <p:bldP spid="47" grpId="0"/>
      <p:bldP spid="48"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B.1.	model masking and instructions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5765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1A2B88F0DDE7489B6B6F619F3D52C3" ma:contentTypeVersion="6" ma:contentTypeDescription="Create a new document." ma:contentTypeScope="" ma:versionID="df85cc2b3494327a4f138ca03d56acff">
  <xsd:schema xmlns:xsd="http://www.w3.org/2001/XMLSchema" xmlns:xs="http://www.w3.org/2001/XMLSchema" xmlns:p="http://schemas.microsoft.com/office/2006/metadata/properties" xmlns:ns2="4AEFBF36-FFE5-46EA-83A0-D837B081F387" targetNamespace="http://schemas.microsoft.com/office/2006/metadata/properties" ma:root="true" ma:fieldsID="5e89a1b358aaa2cfdbea5d0fa8ffb74e" ns2:_="">
    <xsd:import namespace="4AEFBF36-FFE5-46EA-83A0-D837B081F387"/>
    <xsd:element name="properties">
      <xsd:complexType>
        <xsd:sequence>
          <xsd:element name="documentManagement">
            <xsd:complexType>
              <xsd:all>
                <xsd:element ref="ns2:OrderID" minOccurs="0"/>
                <xsd:element ref="ns2:DocumentCategory"/>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EFBF36-FFE5-46EA-83A0-D837B081F387" elementFormDefault="qualified">
    <xsd:import namespace="http://schemas.microsoft.com/office/2006/documentManagement/types"/>
    <xsd:import namespace="http://schemas.microsoft.com/office/infopath/2007/PartnerControls"/>
    <xsd:element name="OrderID" ma:index="8" nillable="true" ma:displayName="Order ID" ma:decimals="0" ma:default="0" ma:hidden="true" ma:internalName="OrderID">
      <xsd:simpleType>
        <xsd:restriction base="dms:Number"/>
      </xsd:simpleType>
    </xsd:element>
    <xsd:element name="DocumentCategory" ma:index="9" ma:displayName="Category" ma:default="Unspecified" ma:description="Add a Category to group similar content and enable additional sorting granularity." ma:format="Dropdown" ma:internalName="DocumentCategory">
      <xsd:simpleType>
        <xsd:union memberTypes="dms:Text">
          <xsd:simpleType>
            <xsd:restriction base="dms:Choice">
              <xsd:enumeration value="MBP/iMBO"/>
              <xsd:enumeration value="Miscellaneous Documents"/>
              <xsd:enumeration value="Presentations"/>
              <xsd:enumeration value="Status Reports"/>
              <xsd:enumeration value="Unspecified"/>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OrderID xmlns="4AEFBF36-FFE5-46EA-83A0-D837B081F387">0</OrderID>
    <DocumentCategory xmlns="4AEFBF36-FFE5-46EA-83A0-D837B081F387">Unspecified</Document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FA9B1D-7695-42EC-9E92-FE20A467C2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EFBF36-FFE5-46EA-83A0-D837B081F3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BFB842-A713-4B69-9070-9FE1F649CCAB}">
  <ds:schemaRefs>
    <ds:schemaRef ds:uri="4AEFBF36-FFE5-46EA-83A0-D837B081F387"/>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4E100E9-0FEF-452B-AF75-A0CB2DF569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3375</Words>
  <Application>Microsoft Office PowerPoint</Application>
  <PresentationFormat>On-screen Show (16:9)</PresentationFormat>
  <Paragraphs>416</Paragraphs>
  <Slides>24</Slides>
  <Notes>19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Slide Titles</vt:lpstr>
      </vt:variant>
      <vt:variant>
        <vt:i4>24</vt:i4>
      </vt:variant>
      <vt:variant>
        <vt:lpstr>Custom Shows</vt:lpstr>
      </vt:variant>
      <vt:variant>
        <vt:i4>1</vt:i4>
      </vt:variant>
    </vt:vector>
  </HeadingPairs>
  <TitlesOfParts>
    <vt:vector size="37" baseType="lpstr">
      <vt:lpstr>MS PGothic</vt:lpstr>
      <vt:lpstr>Arial</vt:lpstr>
      <vt:lpstr>Consolas</vt:lpstr>
      <vt:lpstr>Courier New</vt:lpstr>
      <vt:lpstr>Intel Clear</vt:lpstr>
      <vt:lpstr>Intel Clear Light</vt:lpstr>
      <vt:lpstr>Intel Clear Pro</vt:lpstr>
      <vt:lpstr>Neo Sans Intel</vt:lpstr>
      <vt:lpstr>Times New Roman</vt:lpstr>
      <vt:lpstr>Verdana</vt:lpstr>
      <vt:lpstr>Wingdings</vt:lpstr>
      <vt:lpstr>Int_PPT Template_ClearPro_16x9</vt:lpstr>
      <vt:lpstr>Vectorizing Loops with VPlan – Current State and Next Steps</vt:lpstr>
      <vt:lpstr>Legal Disclaimer &amp; Optimization Notice</vt:lpstr>
      <vt:lpstr>Key Takeaways</vt:lpstr>
      <vt:lpstr>Recap: Loop Vectorization Plan</vt:lpstr>
      <vt:lpstr>A.  Current state of vplan</vt:lpstr>
      <vt:lpstr>1st Step Committed: VPlan Refactors Transform</vt:lpstr>
      <vt:lpstr>VPlan Model: Current State</vt:lpstr>
      <vt:lpstr>VPlan Model: Current State</vt:lpstr>
      <vt:lpstr>B.1. model masking and instructions</vt:lpstr>
      <vt:lpstr>VPlan Model: Next Step</vt:lpstr>
      <vt:lpstr>VPlan Model: Next Step (cont’d)</vt:lpstr>
      <vt:lpstr>B.2. From recording decisions    to carrying them out</vt:lpstr>
      <vt:lpstr>Taking Decision (1/4): Interleave Groups</vt:lpstr>
      <vt:lpstr>Taking Decision (2/4): Unravel 1st Order Recurrence</vt:lpstr>
      <vt:lpstr>Taking Decision (3/4): Predication</vt:lpstr>
      <vt:lpstr>Taking Decision (4/4): SinkScalarOperands</vt:lpstr>
      <vt:lpstr>B.3. From CARRYING OUt decisions   to making them</vt:lpstr>
      <vt:lpstr>Use VPlan to also Make Vectorization Decisions</vt:lpstr>
      <vt:lpstr>Expand VPlan’s Scope Beyond Vector Loop Body</vt:lpstr>
      <vt:lpstr>Taking Decision (1/4): Interleave Groups – revisit</vt:lpstr>
      <vt:lpstr>A Model for Vectorized Instructions?</vt:lpstr>
      <vt:lpstr>A Model for Vectorized Instructions?</vt:lpstr>
      <vt:lpstr>Key Takeaways</vt:lpstr>
      <vt:lpstr>PowerPoint Presentation</vt:lpstr>
      <vt:lpstr>Opt Notice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CTPClassification=CTP_PUBLIC:VisualMarkings=</cp:keywords>
  <cp:lastModifiedBy/>
  <cp:revision>1</cp:revision>
  <dcterms:created xsi:type="dcterms:W3CDTF">2015-05-06T16:36:39Z</dcterms:created>
  <dcterms:modified xsi:type="dcterms:W3CDTF">2017-10-22T14:27:30Z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decff21b-6884-46dd-aaa7-af22e29f1ebb</vt:lpwstr>
  </property>
  <property fmtid="{D5CDD505-2E9C-101B-9397-08002B2CF9AE}" pid="3" name="CTP_TimeStamp">
    <vt:lpwstr>2017-10-22 14:27:30Z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ontentTypeId">
    <vt:lpwstr>0x010100C01A2B88F0DDE7489B6B6F619F3D52C3</vt:lpwstr>
  </property>
  <property fmtid="{D5CDD505-2E9C-101B-9397-08002B2CF9AE}" pid="8" name="CTPClassification">
    <vt:lpwstr>CTP_PUBLIC</vt:lpwstr>
  </property>
</Properties>
</file>