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charts/chart1.xml" ContentType="application/vnd.openxmlformats-officedocument.drawingml.chart+xml"/>
  <Override PartName="/ppt/notesSlides/notesSlide237.xml" ContentType="application/vnd.openxmlformats-officedocument.presentationml.notesSlide+xml"/>
  <Override PartName="/ppt/charts/chart2.xml" ContentType="application/vnd.openxmlformats-officedocument.drawingml.chart+xml"/>
  <Override PartName="/ppt/notesSlides/notesSlide2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248"/>
  </p:notesMasterIdLst>
  <p:handoutMasterIdLst>
    <p:handoutMasterId r:id="rId249"/>
  </p:handoutMasterIdLst>
  <p:sldIdLst>
    <p:sldId id="660" r:id="rId2"/>
    <p:sldId id="470" r:id="rId3"/>
    <p:sldId id="477" r:id="rId4"/>
    <p:sldId id="759" r:id="rId5"/>
    <p:sldId id="480" r:id="rId6"/>
    <p:sldId id="481" r:id="rId7"/>
    <p:sldId id="478" r:id="rId8"/>
    <p:sldId id="570" r:id="rId9"/>
    <p:sldId id="571" r:id="rId10"/>
    <p:sldId id="318" r:id="rId11"/>
    <p:sldId id="582" r:id="rId12"/>
    <p:sldId id="319" r:id="rId13"/>
    <p:sldId id="752" r:id="rId14"/>
    <p:sldId id="743" r:id="rId15"/>
    <p:sldId id="744" r:id="rId16"/>
    <p:sldId id="550" r:id="rId17"/>
    <p:sldId id="330" r:id="rId18"/>
    <p:sldId id="549" r:id="rId19"/>
    <p:sldId id="331" r:id="rId20"/>
    <p:sldId id="332" r:id="rId21"/>
    <p:sldId id="333" r:id="rId22"/>
    <p:sldId id="746" r:id="rId23"/>
    <p:sldId id="747" r:id="rId24"/>
    <p:sldId id="745" r:id="rId25"/>
    <p:sldId id="748" r:id="rId26"/>
    <p:sldId id="557" r:id="rId27"/>
    <p:sldId id="372" r:id="rId28"/>
    <p:sldId id="749" r:id="rId29"/>
    <p:sldId id="751" r:id="rId30"/>
    <p:sldId id="343" r:id="rId31"/>
    <p:sldId id="558" r:id="rId32"/>
    <p:sldId id="559" r:id="rId33"/>
    <p:sldId id="375" r:id="rId34"/>
    <p:sldId id="376" r:id="rId35"/>
    <p:sldId id="377" r:id="rId36"/>
    <p:sldId id="378" r:id="rId37"/>
    <p:sldId id="379" r:id="rId38"/>
    <p:sldId id="560" r:id="rId39"/>
    <p:sldId id="753" r:id="rId40"/>
    <p:sldId id="754" r:id="rId41"/>
    <p:sldId id="755" r:id="rId42"/>
    <p:sldId id="380" r:id="rId43"/>
    <p:sldId id="352" r:id="rId44"/>
    <p:sldId id="381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419" r:id="rId53"/>
    <p:sldId id="420" r:id="rId54"/>
    <p:sldId id="756" r:id="rId55"/>
    <p:sldId id="426" r:id="rId56"/>
    <p:sldId id="391" r:id="rId57"/>
    <p:sldId id="421" r:id="rId58"/>
    <p:sldId id="390" r:id="rId59"/>
    <p:sldId id="393" r:id="rId60"/>
    <p:sldId id="392" r:id="rId61"/>
    <p:sldId id="397" r:id="rId62"/>
    <p:sldId id="394" r:id="rId63"/>
    <p:sldId id="396" r:id="rId64"/>
    <p:sldId id="395" r:id="rId65"/>
    <p:sldId id="422" r:id="rId66"/>
    <p:sldId id="423" r:id="rId67"/>
    <p:sldId id="398" r:id="rId68"/>
    <p:sldId id="424" r:id="rId69"/>
    <p:sldId id="399" r:id="rId70"/>
    <p:sldId id="403" r:id="rId71"/>
    <p:sldId id="414" r:id="rId72"/>
    <p:sldId id="405" r:id="rId73"/>
    <p:sldId id="406" r:id="rId74"/>
    <p:sldId id="407" r:id="rId75"/>
    <p:sldId id="408" r:id="rId76"/>
    <p:sldId id="409" r:id="rId77"/>
    <p:sldId id="410" r:id="rId78"/>
    <p:sldId id="411" r:id="rId79"/>
    <p:sldId id="757" r:id="rId80"/>
    <p:sldId id="428" r:id="rId81"/>
    <p:sldId id="579" r:id="rId82"/>
    <p:sldId id="412" r:id="rId83"/>
    <p:sldId id="400" r:id="rId84"/>
    <p:sldId id="401" r:id="rId85"/>
    <p:sldId id="402" r:id="rId86"/>
    <p:sldId id="404" r:id="rId87"/>
    <p:sldId id="413" r:id="rId88"/>
    <p:sldId id="415" r:id="rId89"/>
    <p:sldId id="418" r:id="rId90"/>
    <p:sldId id="416" r:id="rId91"/>
    <p:sldId id="417" r:id="rId92"/>
    <p:sldId id="425" r:id="rId93"/>
    <p:sldId id="429" r:id="rId94"/>
    <p:sldId id="430" r:id="rId95"/>
    <p:sldId id="431" r:id="rId96"/>
    <p:sldId id="433" r:id="rId97"/>
    <p:sldId id="432" r:id="rId98"/>
    <p:sldId id="434" r:id="rId99"/>
    <p:sldId id="435" r:id="rId100"/>
    <p:sldId id="589" r:id="rId101"/>
    <p:sldId id="436" r:id="rId102"/>
    <p:sldId id="437" r:id="rId103"/>
    <p:sldId id="438" r:id="rId104"/>
    <p:sldId id="439" r:id="rId105"/>
    <p:sldId id="440" r:id="rId106"/>
    <p:sldId id="441" r:id="rId107"/>
    <p:sldId id="442" r:id="rId108"/>
    <p:sldId id="443" r:id="rId109"/>
    <p:sldId id="444" r:id="rId110"/>
    <p:sldId id="445" r:id="rId111"/>
    <p:sldId id="446" r:id="rId112"/>
    <p:sldId id="447" r:id="rId113"/>
    <p:sldId id="448" r:id="rId114"/>
    <p:sldId id="449" r:id="rId115"/>
    <p:sldId id="452" r:id="rId116"/>
    <p:sldId id="451" r:id="rId117"/>
    <p:sldId id="450" r:id="rId118"/>
    <p:sldId id="453" r:id="rId119"/>
    <p:sldId id="454" r:id="rId120"/>
    <p:sldId id="758" r:id="rId121"/>
    <p:sldId id="455" r:id="rId122"/>
    <p:sldId id="457" r:id="rId123"/>
    <p:sldId id="459" r:id="rId124"/>
    <p:sldId id="461" r:id="rId125"/>
    <p:sldId id="456" r:id="rId126"/>
    <p:sldId id="462" r:id="rId127"/>
    <p:sldId id="460" r:id="rId128"/>
    <p:sldId id="463" r:id="rId129"/>
    <p:sldId id="464" r:id="rId130"/>
    <p:sldId id="465" r:id="rId131"/>
    <p:sldId id="466" r:id="rId132"/>
    <p:sldId id="467" r:id="rId133"/>
    <p:sldId id="468" r:id="rId134"/>
    <p:sldId id="469" r:id="rId135"/>
    <p:sldId id="583" r:id="rId136"/>
    <p:sldId id="572" r:id="rId137"/>
    <p:sldId id="573" r:id="rId138"/>
    <p:sldId id="574" r:id="rId139"/>
    <p:sldId id="733" r:id="rId140"/>
    <p:sldId id="775" r:id="rId141"/>
    <p:sldId id="580" r:id="rId142"/>
    <p:sldId id="492" r:id="rId143"/>
    <p:sldId id="667" r:id="rId144"/>
    <p:sldId id="614" r:id="rId145"/>
    <p:sldId id="670" r:id="rId146"/>
    <p:sldId id="661" r:id="rId147"/>
    <p:sldId id="662" r:id="rId148"/>
    <p:sldId id="663" r:id="rId149"/>
    <p:sldId id="664" r:id="rId150"/>
    <p:sldId id="616" r:id="rId151"/>
    <p:sldId id="617" r:id="rId152"/>
    <p:sldId id="665" r:id="rId153"/>
    <p:sldId id="491" r:id="rId154"/>
    <p:sldId id="618" r:id="rId155"/>
    <p:sldId id="495" r:id="rId156"/>
    <p:sldId id="619" r:id="rId157"/>
    <p:sldId id="620" r:id="rId158"/>
    <p:sldId id="650" r:id="rId159"/>
    <p:sldId id="653" r:id="rId160"/>
    <p:sldId id="773" r:id="rId161"/>
    <p:sldId id="657" r:id="rId162"/>
    <p:sldId id="654" r:id="rId163"/>
    <p:sldId id="584" r:id="rId164"/>
    <p:sldId id="659" r:id="rId165"/>
    <p:sldId id="760" r:id="rId166"/>
    <p:sldId id="763" r:id="rId167"/>
    <p:sldId id="764" r:id="rId168"/>
    <p:sldId id="768" r:id="rId169"/>
    <p:sldId id="766" r:id="rId170"/>
    <p:sldId id="761" r:id="rId171"/>
    <p:sldId id="767" r:id="rId172"/>
    <p:sldId id="769" r:id="rId173"/>
    <p:sldId id="770" r:id="rId174"/>
    <p:sldId id="771" r:id="rId175"/>
    <p:sldId id="772" r:id="rId176"/>
    <p:sldId id="669" r:id="rId177"/>
    <p:sldId id="774" r:id="rId178"/>
    <p:sldId id="651" r:id="rId179"/>
    <p:sldId id="585" r:id="rId180"/>
    <p:sldId id="673" r:id="rId181"/>
    <p:sldId id="682" r:id="rId182"/>
    <p:sldId id="686" r:id="rId183"/>
    <p:sldId id="607" r:id="rId184"/>
    <p:sldId id="674" r:id="rId185"/>
    <p:sldId id="676" r:id="rId186"/>
    <p:sldId id="677" r:id="rId187"/>
    <p:sldId id="687" r:id="rId188"/>
    <p:sldId id="680" r:id="rId189"/>
    <p:sldId id="678" r:id="rId190"/>
    <p:sldId id="688" r:id="rId191"/>
    <p:sldId id="683" r:id="rId192"/>
    <p:sldId id="684" r:id="rId193"/>
    <p:sldId id="685" r:id="rId194"/>
    <p:sldId id="689" r:id="rId195"/>
    <p:sldId id="690" r:id="rId196"/>
    <p:sldId id="691" r:id="rId197"/>
    <p:sldId id="608" r:id="rId198"/>
    <p:sldId id="603" r:id="rId199"/>
    <p:sldId id="602" r:id="rId200"/>
    <p:sldId id="692" r:id="rId201"/>
    <p:sldId id="693" r:id="rId202"/>
    <p:sldId id="694" r:id="rId203"/>
    <p:sldId id="695" r:id="rId204"/>
    <p:sldId id="696" r:id="rId205"/>
    <p:sldId id="697" r:id="rId206"/>
    <p:sldId id="699" r:id="rId207"/>
    <p:sldId id="698" r:id="rId208"/>
    <p:sldId id="701" r:id="rId209"/>
    <p:sldId id="703" r:id="rId210"/>
    <p:sldId id="704" r:id="rId211"/>
    <p:sldId id="705" r:id="rId212"/>
    <p:sldId id="706" r:id="rId213"/>
    <p:sldId id="702" r:id="rId214"/>
    <p:sldId id="707" r:id="rId215"/>
    <p:sldId id="708" r:id="rId216"/>
    <p:sldId id="709" r:id="rId217"/>
    <p:sldId id="711" r:id="rId218"/>
    <p:sldId id="712" r:id="rId219"/>
    <p:sldId id="713" r:id="rId220"/>
    <p:sldId id="714" r:id="rId221"/>
    <p:sldId id="715" r:id="rId222"/>
    <p:sldId id="716" r:id="rId223"/>
    <p:sldId id="717" r:id="rId224"/>
    <p:sldId id="718" r:id="rId225"/>
    <p:sldId id="719" r:id="rId226"/>
    <p:sldId id="720" r:id="rId227"/>
    <p:sldId id="721" r:id="rId228"/>
    <p:sldId id="722" r:id="rId229"/>
    <p:sldId id="723" r:id="rId230"/>
    <p:sldId id="728" r:id="rId231"/>
    <p:sldId id="727" r:id="rId232"/>
    <p:sldId id="726" r:id="rId233"/>
    <p:sldId id="606" r:id="rId234"/>
    <p:sldId id="595" r:id="rId235"/>
    <p:sldId id="596" r:id="rId236"/>
    <p:sldId id="742" r:id="rId237"/>
    <p:sldId id="730" r:id="rId238"/>
    <p:sldId id="731" r:id="rId239"/>
    <p:sldId id="732" r:id="rId240"/>
    <p:sldId id="729" r:id="rId241"/>
    <p:sldId id="599" r:id="rId242"/>
    <p:sldId id="609" r:id="rId243"/>
    <p:sldId id="612" r:id="rId244"/>
    <p:sldId id="613" r:id="rId245"/>
    <p:sldId id="666" r:id="rId246"/>
    <p:sldId id="590" r:id="rId24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FDF"/>
    <a:srgbClr val="F3D54E"/>
    <a:srgbClr val="641FA1"/>
    <a:srgbClr val="AA8BF9"/>
    <a:srgbClr val="0071C5"/>
    <a:srgbClr val="FD9208"/>
    <a:srgbClr val="003C71"/>
    <a:srgbClr val="F0CE3E"/>
    <a:srgbClr val="F833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9" autoAdjust="0"/>
    <p:restoredTop sz="79456" autoAdjust="0"/>
  </p:normalViewPr>
  <p:slideViewPr>
    <p:cSldViewPr snapToGrid="0">
      <p:cViewPr varScale="1">
        <p:scale>
          <a:sx n="108" d="100"/>
          <a:sy n="108" d="100"/>
        </p:scale>
        <p:origin x="844" y="68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38" Type="http://schemas.openxmlformats.org/officeDocument/2006/relationships/slide" Target="slides/slide237.xml"/><Relationship Id="rId254" Type="http://schemas.openxmlformats.org/officeDocument/2006/relationships/tableStyles" Target="tableStyles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handoutMaster" Target="handoutMasters/handout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commentAuthors" Target="commentAuthors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presProps" Target="pres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viewProps" Target="view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745994736503811E-2"/>
          <c:y val="0.15761922473116835"/>
          <c:w val="0.92795719402903087"/>
          <c:h val="0.584198955518287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003C71"/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rgbClr val="0071C5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rgbClr val="009FDF"/>
              </a:solidFill>
              <a:ln>
                <a:noFill/>
              </a:ln>
              <a:effectLst/>
            </c:spPr>
          </c:dPt>
          <c:dPt>
            <c:idx val="8"/>
            <c:invertIfNegative val="0"/>
            <c:bubble3D val="0"/>
            <c:spPr>
              <a:solidFill>
                <a:srgbClr val="F0CE3E"/>
              </a:solidFill>
              <a:ln>
                <a:noFill/>
              </a:ln>
              <a:effectLst/>
            </c:spPr>
          </c:dPt>
          <c:dPt>
            <c:idx val="9"/>
            <c:invertIfNegative val="0"/>
            <c:bubble3D val="0"/>
            <c:spPr>
              <a:solidFill>
                <a:srgbClr val="FD9208"/>
              </a:solidFill>
              <a:ln>
                <a:noFill/>
              </a:ln>
              <a:effectLst/>
            </c:spPr>
          </c:dPt>
          <c:dPt>
            <c:idx val="10"/>
            <c:invertIfNegative val="0"/>
            <c:bubble3D val="0"/>
            <c:spPr>
              <a:solidFill>
                <a:srgbClr val="003C71"/>
              </a:solidFill>
              <a:ln>
                <a:noFill/>
              </a:ln>
              <a:effectLst/>
            </c:spPr>
          </c:dPt>
          <c:dPt>
            <c:idx val="11"/>
            <c:invertIfNegative val="0"/>
            <c:bubble3D val="0"/>
            <c:spPr>
              <a:solidFill>
                <a:srgbClr val="0071C5"/>
              </a:solidFill>
              <a:ln>
                <a:noFill/>
              </a:ln>
              <a:effectLst/>
            </c:spPr>
          </c:dPt>
          <c:dPt>
            <c:idx val="12"/>
            <c:invertIfNegative val="0"/>
            <c:bubble3D val="0"/>
            <c:spPr>
              <a:solidFill>
                <a:srgbClr val="009FDF"/>
              </a:solidFill>
              <a:ln>
                <a:noFill/>
              </a:ln>
              <a:effectLst/>
            </c:spPr>
          </c:dPt>
          <c:dPt>
            <c:idx val="13"/>
            <c:invertIfNegative val="0"/>
            <c:bubble3D val="0"/>
            <c:spPr>
              <a:solidFill>
                <a:srgbClr val="F3D54E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FD9208"/>
              </a:solidFill>
              <a:ln>
                <a:noFill/>
              </a:ln>
              <a:effectLst/>
            </c:spPr>
          </c:dPt>
          <c:dPt>
            <c:idx val="15"/>
            <c:invertIfNegative val="0"/>
            <c:bubble3D val="0"/>
            <c:spPr>
              <a:solidFill>
                <a:srgbClr val="003C71"/>
              </a:solidFill>
              <a:ln>
                <a:noFill/>
              </a:ln>
              <a:effectLst/>
            </c:spPr>
          </c:dPt>
          <c:dPt>
            <c:idx val="16"/>
            <c:invertIfNegative val="0"/>
            <c:bubble3D val="0"/>
            <c:spPr>
              <a:solidFill>
                <a:srgbClr val="0071C5"/>
              </a:solidFill>
              <a:ln>
                <a:noFill/>
              </a:ln>
              <a:effectLst/>
            </c:spPr>
          </c:dPt>
          <c:dPt>
            <c:idx val="17"/>
            <c:invertIfNegative val="0"/>
            <c:bubble3D val="0"/>
            <c:spPr>
              <a:solidFill>
                <a:srgbClr val="009FDF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>
                    <a:solidFill>
                      <a:schemeClr val="tx2"/>
                    </a:solidFill>
                    <a:latin typeface="+mn-l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Sheet1!$A$2:$A$19</c:f>
              <c:strCache>
                <c:ptCount val="17"/>
                <c:pt idx="0">
                  <c:v>canrdr01</c:v>
                </c:pt>
                <c:pt idx="1">
                  <c:v>qos</c:v>
                </c:pt>
                <c:pt idx="2">
                  <c:v>mp4decodedata2</c:v>
                </c:pt>
                <c:pt idx="3">
                  <c:v>rgbhpgv2data2</c:v>
                </c:pt>
                <c:pt idx="4">
                  <c:v>rgbhpgv2data7</c:v>
                </c:pt>
                <c:pt idx="5">
                  <c:v>rgbhpgv2data1</c:v>
                </c:pt>
                <c:pt idx="6">
                  <c:v>rgbhpgv2data3</c:v>
                </c:pt>
                <c:pt idx="7">
                  <c:v>rgbhpgv2data4</c:v>
                </c:pt>
                <c:pt idx="8">
                  <c:v>rgbhpgv2data5</c:v>
                </c:pt>
                <c:pt idx="9">
                  <c:v>rgbhpgv2data6</c:v>
                </c:pt>
                <c:pt idx="10">
                  <c:v>core</c:v>
                </c:pt>
                <c:pt idx="11">
                  <c:v>AES-single-core</c:v>
                </c:pt>
                <c:pt idx="12">
                  <c:v>djpegv2data5</c:v>
                </c:pt>
                <c:pt idx="13">
                  <c:v>djpegv2data2</c:v>
                </c:pt>
                <c:pt idx="14">
                  <c:v>djpegv2data1</c:v>
                </c:pt>
                <c:pt idx="15">
                  <c:v>djpegv2data7</c:v>
                </c:pt>
                <c:pt idx="16">
                  <c:v>djpegv2data4</c:v>
                </c:pt>
              </c:strCache>
            </c:strRef>
          </c:cat>
          <c:val>
            <c:numRef>
              <c:f>Sheet1!$B$2:$B$19</c:f>
              <c:numCache>
                <c:formatCode>0.00</c:formatCode>
                <c:ptCount val="18"/>
                <c:pt idx="0">
                  <c:v>13.02</c:v>
                </c:pt>
                <c:pt idx="1">
                  <c:v>12.08</c:v>
                </c:pt>
                <c:pt idx="2">
                  <c:v>3.65</c:v>
                </c:pt>
                <c:pt idx="3">
                  <c:v>3.5</c:v>
                </c:pt>
                <c:pt idx="4">
                  <c:v>3.5</c:v>
                </c:pt>
                <c:pt idx="5">
                  <c:v>3.47</c:v>
                </c:pt>
                <c:pt idx="6">
                  <c:v>3.47</c:v>
                </c:pt>
                <c:pt idx="7">
                  <c:v>3.43</c:v>
                </c:pt>
                <c:pt idx="8">
                  <c:v>3.4</c:v>
                </c:pt>
                <c:pt idx="9">
                  <c:v>3.37</c:v>
                </c:pt>
                <c:pt idx="10">
                  <c:v>2.78</c:v>
                </c:pt>
                <c:pt idx="11">
                  <c:v>2.46</c:v>
                </c:pt>
                <c:pt idx="12">
                  <c:v>-2.1800000000000002</c:v>
                </c:pt>
                <c:pt idx="13">
                  <c:v>-2.2999999999999998</c:v>
                </c:pt>
                <c:pt idx="14">
                  <c:v>-2.52</c:v>
                </c:pt>
                <c:pt idx="15">
                  <c:v>-2.64</c:v>
                </c:pt>
                <c:pt idx="16">
                  <c:v>-2.67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24930360"/>
        <c:axId val="624922128"/>
      </c:barChart>
      <c:catAx>
        <c:axId val="6249303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200" b="1" i="0" u="none" strike="noStrike" baseline="0" dirty="0" smtClean="0">
                    <a:effectLst/>
                  </a:rPr>
                  <a:t>Affected workloads</a:t>
                </a:r>
                <a:endParaRPr lang="en-US" sz="1200" dirty="0"/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one"/>
        <c:spPr>
          <a:ln w="25400">
            <a:solidFill>
              <a:schemeClr val="tx2"/>
            </a:solidFill>
          </a:ln>
        </c:spPr>
        <c:txPr>
          <a:bodyPr/>
          <a:lstStyle/>
          <a:p>
            <a:pPr>
              <a:defRPr sz="1000">
                <a:solidFill>
                  <a:schemeClr val="tx2"/>
                </a:solidFill>
                <a:latin typeface="+mn-lt"/>
              </a:defRPr>
            </a:pPr>
            <a:endParaRPr lang="en-US"/>
          </a:p>
        </c:txPr>
        <c:crossAx val="624922128"/>
        <c:crosses val="autoZero"/>
        <c:auto val="1"/>
        <c:lblAlgn val="ctr"/>
        <c:lblOffset val="50"/>
        <c:noMultiLvlLbl val="0"/>
      </c:catAx>
      <c:valAx>
        <c:axId val="624922128"/>
        <c:scaling>
          <c:orientation val="minMax"/>
        </c:scaling>
        <c:delete val="0"/>
        <c:axPos val="l"/>
        <c:majorGridlines>
          <c:spPr>
            <a:ln w="6350">
              <a:solidFill>
                <a:schemeClr val="bg2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sz="1200" b="1" i="0" baseline="0" dirty="0" smtClean="0">
                    <a:effectLst/>
                  </a:rPr>
                  <a:t>Run Time Change (%)</a:t>
                </a:r>
                <a:endParaRPr lang="en-US" sz="1200" dirty="0">
                  <a:effectLst/>
                </a:endParaRPr>
              </a:p>
            </c:rich>
          </c:tx>
          <c:layout/>
          <c:overlay val="0"/>
        </c:title>
        <c:numFmt formatCode="0.00" sourceLinked="1"/>
        <c:majorTickMark val="none"/>
        <c:minorTickMark val="none"/>
        <c:tickLblPos val="none"/>
        <c:spPr>
          <a:ln w="25400">
            <a:solidFill>
              <a:schemeClr val="tx2"/>
            </a:solidFill>
          </a:ln>
        </c:spPr>
        <c:crossAx val="624930360"/>
        <c:crosses val="autoZero"/>
        <c:crossBetween val="between"/>
      </c:valAx>
    </c:plotArea>
    <c:plotVisOnly val="1"/>
    <c:dispBlanksAs val="gap"/>
    <c:showDLblsOverMax val="0"/>
  </c:chart>
  <c:spPr>
    <a:ln w="25400"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745994736503811E-2"/>
          <c:y val="0.15761922473116835"/>
          <c:w val="0.92795719402903087"/>
          <c:h val="0.584198955518287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003C71"/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rgbClr val="0071C5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rgbClr val="009FDF"/>
              </a:solidFill>
              <a:ln>
                <a:noFill/>
              </a:ln>
              <a:effectLst/>
            </c:spPr>
          </c:dPt>
          <c:dPt>
            <c:idx val="8"/>
            <c:invertIfNegative val="0"/>
            <c:bubble3D val="0"/>
            <c:spPr>
              <a:solidFill>
                <a:srgbClr val="F0CE3E"/>
              </a:solidFill>
              <a:ln>
                <a:noFill/>
              </a:ln>
              <a:effectLst/>
            </c:spPr>
          </c:dPt>
          <c:dPt>
            <c:idx val="9"/>
            <c:invertIfNegative val="0"/>
            <c:bubble3D val="0"/>
            <c:spPr>
              <a:solidFill>
                <a:srgbClr val="FD9208"/>
              </a:solidFill>
              <a:ln>
                <a:noFill/>
              </a:ln>
              <a:effectLst/>
            </c:spPr>
          </c:dPt>
          <c:dPt>
            <c:idx val="10"/>
            <c:invertIfNegative val="0"/>
            <c:bubble3D val="0"/>
            <c:spPr>
              <a:solidFill>
                <a:srgbClr val="003C71"/>
              </a:solidFill>
              <a:ln>
                <a:noFill/>
              </a:ln>
              <a:effectLst/>
            </c:spPr>
          </c:dPt>
          <c:dPt>
            <c:idx val="11"/>
            <c:invertIfNegative val="0"/>
            <c:bubble3D val="0"/>
            <c:spPr>
              <a:solidFill>
                <a:srgbClr val="0071C5"/>
              </a:solidFill>
              <a:ln>
                <a:noFill/>
              </a:ln>
              <a:effectLst/>
            </c:spPr>
          </c:dPt>
          <c:dPt>
            <c:idx val="12"/>
            <c:invertIfNegative val="0"/>
            <c:bubble3D val="0"/>
            <c:spPr>
              <a:solidFill>
                <a:srgbClr val="009FDF"/>
              </a:solidFill>
              <a:ln>
                <a:noFill/>
              </a:ln>
              <a:effectLst/>
            </c:spPr>
          </c:dPt>
          <c:dPt>
            <c:idx val="13"/>
            <c:invertIfNegative val="0"/>
            <c:bubble3D val="0"/>
            <c:spPr>
              <a:solidFill>
                <a:srgbClr val="F3D54E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FD9208"/>
              </a:solidFill>
              <a:ln>
                <a:noFill/>
              </a:ln>
              <a:effectLst/>
            </c:spPr>
          </c:dPt>
          <c:dPt>
            <c:idx val="15"/>
            <c:invertIfNegative val="0"/>
            <c:bubble3D val="0"/>
            <c:spPr>
              <a:solidFill>
                <a:srgbClr val="003C71"/>
              </a:solidFill>
              <a:ln>
                <a:noFill/>
              </a:ln>
              <a:effectLst/>
            </c:spPr>
          </c:dPt>
          <c:dPt>
            <c:idx val="16"/>
            <c:invertIfNegative val="0"/>
            <c:bubble3D val="0"/>
            <c:spPr>
              <a:solidFill>
                <a:srgbClr val="0071C5"/>
              </a:solidFill>
              <a:ln>
                <a:noFill/>
              </a:ln>
              <a:effectLst/>
            </c:spPr>
          </c:dPt>
          <c:dPt>
            <c:idx val="17"/>
            <c:invertIfNegative val="0"/>
            <c:bubble3D val="0"/>
            <c:spPr>
              <a:solidFill>
                <a:srgbClr val="009FDF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>
                    <a:solidFill>
                      <a:schemeClr val="tx2"/>
                    </a:solidFill>
                    <a:latin typeface="+mn-l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Sheet1!$A$2:$A$19</c:f>
              <c:strCache>
                <c:ptCount val="17"/>
                <c:pt idx="0">
                  <c:v>rgbyiqv2data1</c:v>
                </c:pt>
                <c:pt idx="1">
                  <c:v>rgbyiqv2data2</c:v>
                </c:pt>
                <c:pt idx="2">
                  <c:v>rgbyiqv2data4</c:v>
                </c:pt>
                <c:pt idx="3">
                  <c:v>rgbyiqv2data7</c:v>
                </c:pt>
                <c:pt idx="4">
                  <c:v>rgbyiqv2data6</c:v>
                </c:pt>
                <c:pt idx="5">
                  <c:v>rgbyiqv2data3</c:v>
                </c:pt>
                <c:pt idx="6">
                  <c:v>rgbyiqv2data5</c:v>
                </c:pt>
                <c:pt idx="7">
                  <c:v>aiifft01</c:v>
                </c:pt>
                <c:pt idx="8">
                  <c:v>aifftr01</c:v>
                </c:pt>
                <c:pt idx="9">
                  <c:v>djpegv2data4</c:v>
                </c:pt>
                <c:pt idx="10">
                  <c:v>djpegv2data7</c:v>
                </c:pt>
                <c:pt idx="11">
                  <c:v>djpegv2data5</c:v>
                </c:pt>
                <c:pt idx="12">
                  <c:v>djpegv2data3</c:v>
                </c:pt>
                <c:pt idx="13">
                  <c:v>djpegv2data6</c:v>
                </c:pt>
                <c:pt idx="14">
                  <c:v>djpegv2data1</c:v>
                </c:pt>
                <c:pt idx="15">
                  <c:v>djpegv2data2</c:v>
                </c:pt>
                <c:pt idx="16">
                  <c:v>Canny-single-core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13.08</c:v>
                </c:pt>
                <c:pt idx="1">
                  <c:v>12.86</c:v>
                </c:pt>
                <c:pt idx="2">
                  <c:v>12.44</c:v>
                </c:pt>
                <c:pt idx="3">
                  <c:v>12.4</c:v>
                </c:pt>
                <c:pt idx="4">
                  <c:v>12.2</c:v>
                </c:pt>
                <c:pt idx="5">
                  <c:v>12.13</c:v>
                </c:pt>
                <c:pt idx="6">
                  <c:v>12.06</c:v>
                </c:pt>
                <c:pt idx="7">
                  <c:v>11.28</c:v>
                </c:pt>
                <c:pt idx="8">
                  <c:v>11.27</c:v>
                </c:pt>
                <c:pt idx="9">
                  <c:v>5.16</c:v>
                </c:pt>
                <c:pt idx="10">
                  <c:v>4.9400000000000004</c:v>
                </c:pt>
                <c:pt idx="11">
                  <c:v>4.42</c:v>
                </c:pt>
                <c:pt idx="12">
                  <c:v>4.3899999999999997</c:v>
                </c:pt>
                <c:pt idx="13">
                  <c:v>4</c:v>
                </c:pt>
                <c:pt idx="14">
                  <c:v>3.26</c:v>
                </c:pt>
                <c:pt idx="15">
                  <c:v>3.03</c:v>
                </c:pt>
                <c:pt idx="16">
                  <c:v>2.1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24924480"/>
        <c:axId val="624924872"/>
      </c:barChart>
      <c:catAx>
        <c:axId val="6249244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200" b="1" i="0" u="none" strike="noStrike" baseline="0" dirty="0" smtClean="0">
                    <a:effectLst/>
                  </a:rPr>
                  <a:t>Affected workloads</a:t>
                </a:r>
                <a:endParaRPr lang="en-US" sz="1200" dirty="0"/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one"/>
        <c:spPr>
          <a:ln w="25400">
            <a:solidFill>
              <a:schemeClr val="tx2"/>
            </a:solidFill>
          </a:ln>
        </c:spPr>
        <c:txPr>
          <a:bodyPr/>
          <a:lstStyle/>
          <a:p>
            <a:pPr>
              <a:defRPr sz="1000">
                <a:solidFill>
                  <a:schemeClr val="tx2"/>
                </a:solidFill>
                <a:latin typeface="+mn-lt"/>
              </a:defRPr>
            </a:pPr>
            <a:endParaRPr lang="en-US"/>
          </a:p>
        </c:txPr>
        <c:crossAx val="624924872"/>
        <c:crosses val="autoZero"/>
        <c:auto val="1"/>
        <c:lblAlgn val="ctr"/>
        <c:lblOffset val="50"/>
        <c:noMultiLvlLbl val="0"/>
      </c:catAx>
      <c:valAx>
        <c:axId val="624924872"/>
        <c:scaling>
          <c:orientation val="minMax"/>
        </c:scaling>
        <c:delete val="0"/>
        <c:axPos val="l"/>
        <c:majorGridlines>
          <c:spPr>
            <a:ln w="6350">
              <a:solidFill>
                <a:schemeClr val="bg2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sz="1200" b="1" i="0" baseline="0" dirty="0" smtClean="0">
                    <a:effectLst/>
                  </a:rPr>
                  <a:t>Run Time Change (%)</a:t>
                </a:r>
                <a:endParaRPr lang="en-US" sz="1200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one"/>
        <c:spPr>
          <a:ln w="25400">
            <a:solidFill>
              <a:schemeClr val="tx2"/>
            </a:solidFill>
          </a:ln>
        </c:spPr>
        <c:crossAx val="624924480"/>
        <c:crosses val="autoZero"/>
        <c:crossBetween val="between"/>
      </c:valAx>
    </c:plotArea>
    <c:plotVisOnly val="1"/>
    <c:dispBlanksAs val="gap"/>
    <c:showDLblsOverMax val="0"/>
  </c:chart>
  <c:spPr>
    <a:ln w="25400"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4/22/2018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llvm</a:t>
            </a:r>
            <a:r>
              <a:rPr lang="en-US" dirty="0" smtClean="0"/>
              <a:t>/test/</a:t>
            </a:r>
            <a:r>
              <a:rPr lang="en-US" dirty="0" err="1" smtClean="0"/>
              <a:t>CodeGen</a:t>
            </a:r>
            <a:r>
              <a:rPr lang="en-US" dirty="0" smtClean="0"/>
              <a:t>/X86/</a:t>
            </a:r>
            <a:r>
              <a:rPr lang="en-US" dirty="0" err="1" smtClean="0"/>
              <a:t>greedy_regalloc_bad_eviction_sequence.ll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33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1748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2615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2216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1690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861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8565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6804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7222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8424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2213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20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7925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1337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3531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826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6576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5665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4381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0251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0271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889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11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5421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7514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889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4596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4639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06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8945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1682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53763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95296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llvm</a:t>
            </a:r>
            <a:r>
              <a:rPr lang="en-US" dirty="0" smtClean="0"/>
              <a:t>/test/</a:t>
            </a:r>
            <a:r>
              <a:rPr lang="en-US" dirty="0" err="1" smtClean="0"/>
              <a:t>CodeGen</a:t>
            </a:r>
            <a:r>
              <a:rPr lang="en-US" dirty="0" smtClean="0"/>
              <a:t>/X86/</a:t>
            </a:r>
            <a:r>
              <a:rPr lang="en-US" dirty="0" err="1" smtClean="0"/>
              <a:t>greedy_regalloc_bad_eviction_sequence.ll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36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04924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llvm</a:t>
            </a:r>
            <a:r>
              <a:rPr lang="en-US" dirty="0" smtClean="0"/>
              <a:t>/test/</a:t>
            </a:r>
            <a:r>
              <a:rPr lang="en-US" dirty="0" err="1" smtClean="0"/>
              <a:t>CodeGen</a:t>
            </a:r>
            <a:r>
              <a:rPr lang="en-US" dirty="0" smtClean="0"/>
              <a:t>/X86/</a:t>
            </a:r>
            <a:r>
              <a:rPr lang="en-US" dirty="0" err="1" smtClean="0"/>
              <a:t>greedy_regalloc_bad_eviction_sequence.ll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14086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llvm</a:t>
            </a:r>
            <a:r>
              <a:rPr lang="en-US" dirty="0" smtClean="0"/>
              <a:t>/test/</a:t>
            </a:r>
            <a:r>
              <a:rPr lang="en-US" dirty="0" err="1" smtClean="0"/>
              <a:t>CodeGen</a:t>
            </a:r>
            <a:r>
              <a:rPr lang="en-US" dirty="0" smtClean="0"/>
              <a:t>/X86/</a:t>
            </a:r>
            <a:r>
              <a:rPr lang="en-US" dirty="0" err="1" smtClean="0"/>
              <a:t>greedy_regalloc_bad_eviction_sequence.ll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07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llvm</a:t>
            </a:r>
            <a:r>
              <a:rPr lang="en-US" dirty="0" smtClean="0"/>
              <a:t>/test/</a:t>
            </a:r>
            <a:r>
              <a:rPr lang="en-US" dirty="0" err="1" smtClean="0"/>
              <a:t>CodeGen</a:t>
            </a:r>
            <a:r>
              <a:rPr lang="en-US" dirty="0" smtClean="0"/>
              <a:t>/X86/</a:t>
            </a:r>
            <a:r>
              <a:rPr lang="en-US" dirty="0" err="1" smtClean="0"/>
              <a:t>greedy_regalloc_bad_eviction_sequence.ll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0602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21888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66554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R0</a:t>
            </a:r>
            <a:r>
              <a:rPr lang="en-US" baseline="0" dirty="0" smtClean="0"/>
              <a:t> - Rn</a:t>
            </a:r>
            <a:r>
              <a:rPr lang="en-US" dirty="0" smtClean="0"/>
              <a:t> are</a:t>
            </a:r>
            <a:r>
              <a:rPr lang="en-US" baseline="0" dirty="0" smtClean="0"/>
              <a:t> the physical registers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0005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47915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32919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9408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06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67084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8372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2107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2716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30757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8775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3255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72523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701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2448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71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13461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45967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02284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33563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360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69156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6672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36747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32154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37151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75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98333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95725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3578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650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83298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32793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20719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21270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4314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11260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34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7816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llvm</a:t>
            </a:r>
            <a:r>
              <a:rPr lang="en-US" dirty="0" smtClean="0"/>
              <a:t>/test/</a:t>
            </a:r>
            <a:r>
              <a:rPr lang="en-US" dirty="0" err="1" smtClean="0"/>
              <a:t>CodeGen</a:t>
            </a:r>
            <a:r>
              <a:rPr lang="en-US" dirty="0" smtClean="0"/>
              <a:t>/X86/</a:t>
            </a:r>
            <a:r>
              <a:rPr lang="en-US" dirty="0" err="1" smtClean="0"/>
              <a:t>greedy_regalloc_bad_eviction_sequence.ll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8668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llvm</a:t>
            </a:r>
            <a:r>
              <a:rPr lang="en-US" dirty="0" smtClean="0"/>
              <a:t>/test/</a:t>
            </a:r>
            <a:r>
              <a:rPr lang="en-US" dirty="0" err="1" smtClean="0"/>
              <a:t>CodeGen</a:t>
            </a:r>
            <a:r>
              <a:rPr lang="en-US" dirty="0" smtClean="0"/>
              <a:t>/X86/</a:t>
            </a:r>
            <a:r>
              <a:rPr lang="en-US" dirty="0" err="1" smtClean="0"/>
              <a:t>greedy_regalloc_bad_eviction_sequence.ll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63933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llvm</a:t>
            </a:r>
            <a:r>
              <a:rPr lang="en-US" dirty="0" smtClean="0"/>
              <a:t>/test/</a:t>
            </a:r>
            <a:r>
              <a:rPr lang="en-US" dirty="0" err="1" smtClean="0"/>
              <a:t>CodeGen</a:t>
            </a:r>
            <a:r>
              <a:rPr lang="en-US" dirty="0" smtClean="0"/>
              <a:t>/X86/</a:t>
            </a:r>
            <a:r>
              <a:rPr lang="en-US" dirty="0" err="1" smtClean="0"/>
              <a:t>greedy_regalloc_bad_eviction_sequence.ll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64412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llvm</a:t>
            </a:r>
            <a:r>
              <a:rPr lang="en-US" dirty="0" smtClean="0"/>
              <a:t>/test/</a:t>
            </a:r>
            <a:r>
              <a:rPr lang="en-US" dirty="0" err="1" smtClean="0"/>
              <a:t>CodeGen</a:t>
            </a:r>
            <a:r>
              <a:rPr lang="en-US" dirty="0" smtClean="0"/>
              <a:t>/X86/</a:t>
            </a:r>
            <a:r>
              <a:rPr lang="en-US" dirty="0" err="1" smtClean="0"/>
              <a:t>greedy_regalloc_bad_eviction_sequence.ll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21562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llvm</a:t>
            </a:r>
            <a:r>
              <a:rPr lang="en-US" dirty="0" smtClean="0"/>
              <a:t>/test/</a:t>
            </a:r>
            <a:r>
              <a:rPr lang="en-US" dirty="0" err="1" smtClean="0"/>
              <a:t>CodeGen</a:t>
            </a:r>
            <a:r>
              <a:rPr lang="en-US" dirty="0" smtClean="0"/>
              <a:t>/X86/</a:t>
            </a:r>
            <a:r>
              <a:rPr lang="en-US" dirty="0" err="1" smtClean="0"/>
              <a:t>greedy_regalloc_bad_eviction_sequence.ll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28952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llvm</a:t>
            </a:r>
            <a:r>
              <a:rPr lang="en-US" dirty="0" smtClean="0"/>
              <a:t>/test/</a:t>
            </a:r>
            <a:r>
              <a:rPr lang="en-US" dirty="0" err="1" smtClean="0"/>
              <a:t>CodeGen</a:t>
            </a:r>
            <a:r>
              <a:rPr lang="en-US" dirty="0" smtClean="0"/>
              <a:t>/X86/</a:t>
            </a:r>
            <a:r>
              <a:rPr lang="en-US" dirty="0" err="1" smtClean="0"/>
              <a:t>greedy_regalloc_bad_eviction_sequence.ll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14460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llvm</a:t>
            </a:r>
            <a:r>
              <a:rPr lang="en-US" dirty="0" smtClean="0"/>
              <a:t>/test/</a:t>
            </a:r>
            <a:r>
              <a:rPr lang="en-US" dirty="0" err="1" smtClean="0"/>
              <a:t>CodeGen</a:t>
            </a:r>
            <a:r>
              <a:rPr lang="en-US" dirty="0" smtClean="0"/>
              <a:t>/X86/</a:t>
            </a:r>
            <a:r>
              <a:rPr lang="en-US" dirty="0" err="1" smtClean="0"/>
              <a:t>greedy_regalloc_bad_eviction_sequence.ll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1120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llvm</a:t>
            </a:r>
            <a:r>
              <a:rPr lang="en-US" dirty="0" smtClean="0"/>
              <a:t>/test/</a:t>
            </a:r>
            <a:r>
              <a:rPr lang="en-US" dirty="0" err="1" smtClean="0"/>
              <a:t>CodeGen</a:t>
            </a:r>
            <a:r>
              <a:rPr lang="en-US" dirty="0" smtClean="0"/>
              <a:t>/X86/</a:t>
            </a:r>
            <a:r>
              <a:rPr lang="en-US" dirty="0" err="1" smtClean="0"/>
              <a:t>greedy_regalloc_bad_eviction_sequence.ll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37816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llvm</a:t>
            </a:r>
            <a:r>
              <a:rPr lang="en-US" dirty="0" smtClean="0"/>
              <a:t>/test/</a:t>
            </a:r>
            <a:r>
              <a:rPr lang="en-US" dirty="0" err="1" smtClean="0"/>
              <a:t>CodeGen</a:t>
            </a:r>
            <a:r>
              <a:rPr lang="en-US" dirty="0" smtClean="0"/>
              <a:t>/X86/</a:t>
            </a:r>
            <a:r>
              <a:rPr lang="en-US" dirty="0" err="1" smtClean="0"/>
              <a:t>greedy_regalloc_bad_eviction_sequence.ll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38205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llvm</a:t>
            </a:r>
            <a:r>
              <a:rPr lang="en-US" dirty="0" smtClean="0"/>
              <a:t>/test/</a:t>
            </a:r>
            <a:r>
              <a:rPr lang="en-US" dirty="0" err="1" smtClean="0"/>
              <a:t>CodeGen</a:t>
            </a:r>
            <a:r>
              <a:rPr lang="en-US" dirty="0" smtClean="0"/>
              <a:t>/X86/</a:t>
            </a:r>
            <a:r>
              <a:rPr lang="en-US" dirty="0" err="1" smtClean="0"/>
              <a:t>greedy_regalloc_bad_eviction_sequence.ll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2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74843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llvm</a:t>
            </a:r>
            <a:r>
              <a:rPr lang="en-US" dirty="0" smtClean="0"/>
              <a:t>/test/</a:t>
            </a:r>
            <a:r>
              <a:rPr lang="en-US" dirty="0" err="1" smtClean="0"/>
              <a:t>CodeGen</a:t>
            </a:r>
            <a:r>
              <a:rPr lang="en-US" dirty="0" smtClean="0"/>
              <a:t>/X86/</a:t>
            </a:r>
            <a:r>
              <a:rPr lang="en-US" dirty="0" err="1" smtClean="0"/>
              <a:t>greedy_regalloc_bad_eviction_sequence.ll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4457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llvm</a:t>
            </a:r>
            <a:r>
              <a:rPr lang="en-US" dirty="0" smtClean="0"/>
              <a:t>/test/</a:t>
            </a:r>
            <a:r>
              <a:rPr lang="en-US" dirty="0" err="1" smtClean="0"/>
              <a:t>CodeGen</a:t>
            </a:r>
            <a:r>
              <a:rPr lang="en-US" dirty="0" smtClean="0"/>
              <a:t>/X86/</a:t>
            </a:r>
            <a:r>
              <a:rPr lang="en-US" dirty="0" err="1" smtClean="0"/>
              <a:t>greedy_regalloc_bad_eviction_sequence.ll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9466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llvm</a:t>
            </a:r>
            <a:r>
              <a:rPr lang="en-US" dirty="0" smtClean="0"/>
              <a:t>/test/</a:t>
            </a:r>
            <a:r>
              <a:rPr lang="en-US" dirty="0" err="1" smtClean="0"/>
              <a:t>CodeGen</a:t>
            </a:r>
            <a:r>
              <a:rPr lang="en-US" dirty="0" smtClean="0"/>
              <a:t>/X86/</a:t>
            </a:r>
            <a:r>
              <a:rPr lang="en-US" dirty="0" err="1" smtClean="0"/>
              <a:t>greedy_regalloc_bad_eviction_sequence.ll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2026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llvm</a:t>
            </a:r>
            <a:r>
              <a:rPr lang="en-US" dirty="0" smtClean="0"/>
              <a:t>/test/</a:t>
            </a:r>
            <a:r>
              <a:rPr lang="en-US" dirty="0" err="1" smtClean="0"/>
              <a:t>CodeGen</a:t>
            </a:r>
            <a:r>
              <a:rPr lang="en-US" dirty="0" smtClean="0"/>
              <a:t>/X86/</a:t>
            </a:r>
            <a:r>
              <a:rPr lang="en-US" dirty="0" err="1" smtClean="0"/>
              <a:t>greedy_regalloc_bad_eviction_sequence.ll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4696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llvm</a:t>
            </a:r>
            <a:r>
              <a:rPr lang="en-US" dirty="0" smtClean="0"/>
              <a:t>/test/</a:t>
            </a:r>
            <a:r>
              <a:rPr lang="en-US" dirty="0" err="1" smtClean="0"/>
              <a:t>CodeGen</a:t>
            </a:r>
            <a:r>
              <a:rPr lang="en-US" dirty="0" smtClean="0"/>
              <a:t>/X86/</a:t>
            </a:r>
            <a:r>
              <a:rPr lang="en-US" dirty="0" err="1" smtClean="0"/>
              <a:t>greedy_regalloc_bad_eviction_sequence.ll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8358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llvm</a:t>
            </a:r>
            <a:r>
              <a:rPr lang="en-US" dirty="0" smtClean="0"/>
              <a:t>/test/</a:t>
            </a:r>
            <a:r>
              <a:rPr lang="en-US" dirty="0" err="1" smtClean="0"/>
              <a:t>CodeGen</a:t>
            </a:r>
            <a:r>
              <a:rPr lang="en-US" dirty="0" smtClean="0"/>
              <a:t>/X86/</a:t>
            </a:r>
            <a:r>
              <a:rPr lang="en-US" dirty="0" err="1" smtClean="0"/>
              <a:t>greedy_regalloc_bad_eviction_sequence.ll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84393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llvm</a:t>
            </a:r>
            <a:r>
              <a:rPr lang="en-US" dirty="0" smtClean="0"/>
              <a:t>/test/</a:t>
            </a:r>
            <a:r>
              <a:rPr lang="en-US" dirty="0" err="1" smtClean="0"/>
              <a:t>CodeGen</a:t>
            </a:r>
            <a:r>
              <a:rPr lang="en-US" dirty="0" smtClean="0"/>
              <a:t>/X86/</a:t>
            </a:r>
            <a:r>
              <a:rPr lang="en-US" dirty="0" err="1" smtClean="0"/>
              <a:t>greedy_regalloc_bad_eviction_sequence.ll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53360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llvm</a:t>
            </a:r>
            <a:r>
              <a:rPr lang="en-US" dirty="0" smtClean="0"/>
              <a:t>/test/</a:t>
            </a:r>
            <a:r>
              <a:rPr lang="en-US" dirty="0" err="1" smtClean="0"/>
              <a:t>CodeGen</a:t>
            </a:r>
            <a:r>
              <a:rPr lang="en-US" dirty="0" smtClean="0"/>
              <a:t>/X86/</a:t>
            </a:r>
            <a:r>
              <a:rPr lang="en-US" dirty="0" err="1" smtClean="0"/>
              <a:t>greedy_regalloc_bad_eviction_sequence.ll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53025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llvm</a:t>
            </a:r>
            <a:r>
              <a:rPr lang="en-US" dirty="0" smtClean="0"/>
              <a:t>/test/</a:t>
            </a:r>
            <a:r>
              <a:rPr lang="en-US" dirty="0" err="1" smtClean="0"/>
              <a:t>CodeGen</a:t>
            </a:r>
            <a:r>
              <a:rPr lang="en-US" dirty="0" smtClean="0"/>
              <a:t>/X86/</a:t>
            </a:r>
            <a:r>
              <a:rPr lang="en-US" dirty="0" err="1" smtClean="0"/>
              <a:t>greedy_regalloc_bad_eviction_sequence.ll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6039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llvm</a:t>
            </a:r>
            <a:r>
              <a:rPr lang="en-US" dirty="0" smtClean="0"/>
              <a:t>/test/</a:t>
            </a:r>
            <a:r>
              <a:rPr lang="en-US" dirty="0" err="1" smtClean="0"/>
              <a:t>CodeGen</a:t>
            </a:r>
            <a:r>
              <a:rPr lang="en-US" dirty="0" smtClean="0"/>
              <a:t>/X86/</a:t>
            </a:r>
            <a:r>
              <a:rPr lang="en-US" dirty="0" err="1" smtClean="0"/>
              <a:t>greedy_regalloc_bad_eviction_sequence.ll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64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9980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llvm</a:t>
            </a:r>
            <a:r>
              <a:rPr lang="en-US" dirty="0" smtClean="0"/>
              <a:t>/test/</a:t>
            </a:r>
            <a:r>
              <a:rPr lang="en-US" dirty="0" err="1" smtClean="0"/>
              <a:t>CodeGen</a:t>
            </a:r>
            <a:r>
              <a:rPr lang="en-US" dirty="0" smtClean="0"/>
              <a:t>/X86/</a:t>
            </a:r>
            <a:r>
              <a:rPr lang="en-US" dirty="0" err="1" smtClean="0"/>
              <a:t>greedy_regalloc_bad_eviction_sequence.ll</a:t>
            </a:r>
            <a:endParaRPr lang="en-US" dirty="0" smtClean="0"/>
          </a:p>
          <a:p>
            <a:r>
              <a:rPr lang="en-US" dirty="0" smtClean="0"/>
              <a:t>The solution is not architecture specific, but is</a:t>
            </a:r>
            <a:r>
              <a:rPr lang="en-US" baseline="0" dirty="0" smtClean="0"/>
              <a:t> currently protected by a flag that is turned on only for x86.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77229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42089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60767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99194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73691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17001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83249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8983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82566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4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llvm</a:t>
            </a:r>
            <a:r>
              <a:rPr lang="en-US" dirty="0" smtClean="0"/>
              <a:t>/test/</a:t>
            </a:r>
            <a:r>
              <a:rPr lang="en-US" dirty="0" err="1" smtClean="0"/>
              <a:t>CodeGen</a:t>
            </a:r>
            <a:r>
              <a:rPr lang="en-US" dirty="0" smtClean="0"/>
              <a:t>/X86/</a:t>
            </a:r>
            <a:r>
              <a:rPr lang="en-US" dirty="0" err="1" smtClean="0"/>
              <a:t>greedy_regalloc_bad_eviction_sequence.ll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190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Based on number of uses/</a:t>
            </a:r>
            <a:r>
              <a:rPr lang="en-US" sz="1200" dirty="0" err="1" smtClean="0"/>
              <a:t>defs</a:t>
            </a:r>
            <a:r>
              <a:rPr lang="en-US" sz="1200" dirty="0" smtClean="0"/>
              <a:t> and their block frequency, if instruction is rematerializable</a:t>
            </a:r>
            <a:r>
              <a:rPr lang="en-US" sz="1200" baseline="0" dirty="0" smtClean="0"/>
              <a:t> or looks like induction variable etc.</a:t>
            </a:r>
            <a:endParaRPr lang="en-US" sz="120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90260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02198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88228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74313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52216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84425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3825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657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61834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38117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92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49594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40643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11801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55519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06672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39155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6932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41599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08530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86482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322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92038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55471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43425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28262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35399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99880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8100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solution is not architecture specific, but is</a:t>
            </a:r>
            <a:r>
              <a:rPr lang="en-US" baseline="0" dirty="0" smtClean="0"/>
              <a:t> currently protected by a flag that is turned on only for x86.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62000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35169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87942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986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26193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Other basic blocks have changed because</a:t>
            </a:r>
            <a:r>
              <a:rPr lang="en-US" baseline="0" dirty="0" smtClean="0"/>
              <a:t> of the higher level change, live ranges of intervals have changed – this is why we see an affect in the allocation decisions in the loop’s MBB as well.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8628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Other basic blocks have changed because</a:t>
            </a:r>
            <a:r>
              <a:rPr lang="en-US" baseline="0" dirty="0" smtClean="0"/>
              <a:t> of the higher level change, live ranges of intervals have changed – this is why we see an affect in the allocation decisions in the loop’s MBB as well.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14286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08617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a lot of uses</a:t>
            </a:r>
            <a:r>
              <a:rPr lang="en-US" baseline="0" dirty="0" smtClean="0"/>
              <a:t> in the basic block that has the interference and this is why we see a lot of reloads.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40054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solution is not architecture specific, but is</a:t>
            </a:r>
            <a:r>
              <a:rPr lang="en-US" baseline="0" dirty="0" smtClean="0"/>
              <a:t> currently protected by a flag that is turned on only for x86.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736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48372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CTMark</a:t>
            </a:r>
            <a:r>
              <a:rPr lang="en-US" dirty="0" smtClean="0"/>
              <a:t> – part</a:t>
            </a:r>
            <a:r>
              <a:rPr lang="en-US" baseline="0" dirty="0" smtClean="0"/>
              <a:t> of the </a:t>
            </a:r>
            <a:r>
              <a:rPr lang="en-US" baseline="0" dirty="0" err="1" smtClean="0"/>
              <a:t>llvm</a:t>
            </a:r>
            <a:r>
              <a:rPr lang="en-US" baseline="0" dirty="0" smtClean="0"/>
              <a:t> test suite, aimed to test compile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509717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CTMark</a:t>
            </a:r>
            <a:r>
              <a:rPr lang="en-US" dirty="0" smtClean="0"/>
              <a:t> – part</a:t>
            </a:r>
            <a:r>
              <a:rPr lang="en-US" baseline="0" dirty="0" smtClean="0"/>
              <a:t> of the </a:t>
            </a:r>
            <a:r>
              <a:rPr lang="en-US" baseline="0" dirty="0" err="1" smtClean="0"/>
              <a:t>llvm</a:t>
            </a:r>
            <a:r>
              <a:rPr lang="en-US" baseline="0" dirty="0" smtClean="0"/>
              <a:t> test suite, aimed to test compile time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63620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solution is not architecture specific, but is</a:t>
            </a:r>
            <a:r>
              <a:rPr lang="en-US" baseline="0" dirty="0" smtClean="0"/>
              <a:t> currently protected by a flag that is turned on only for x86.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245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643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126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119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324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819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953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14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llvm</a:t>
            </a:r>
            <a:r>
              <a:rPr lang="en-US" dirty="0" smtClean="0"/>
              <a:t>/test/</a:t>
            </a:r>
            <a:r>
              <a:rPr lang="en-US" dirty="0" err="1" smtClean="0"/>
              <a:t>CodeGen</a:t>
            </a:r>
            <a:r>
              <a:rPr lang="en-US" dirty="0" smtClean="0"/>
              <a:t>/X86/</a:t>
            </a:r>
            <a:r>
              <a:rPr lang="en-US" dirty="0" err="1" smtClean="0"/>
              <a:t>greedy_regalloc_bad_eviction_sequence.ll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561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769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691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797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834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0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R0, R1 are</a:t>
            </a:r>
            <a:r>
              <a:rPr lang="en-US" baseline="0" dirty="0" smtClean="0"/>
              <a:t> the physical registers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788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562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181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886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53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llvm</a:t>
            </a:r>
            <a:r>
              <a:rPr lang="en-US" dirty="0" smtClean="0"/>
              <a:t>/test/</a:t>
            </a:r>
            <a:r>
              <a:rPr lang="en-US" dirty="0" err="1" smtClean="0"/>
              <a:t>CodeGen</a:t>
            </a:r>
            <a:r>
              <a:rPr lang="en-US" dirty="0" smtClean="0"/>
              <a:t>/X86/</a:t>
            </a:r>
            <a:r>
              <a:rPr lang="en-US" dirty="0" err="1" smtClean="0"/>
              <a:t>greedy_regalloc_bad_eviction_sequence.ll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307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295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237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500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731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808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261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11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618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693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22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llvm</a:t>
            </a:r>
            <a:r>
              <a:rPr lang="en-US" dirty="0" smtClean="0"/>
              <a:t>/test/</a:t>
            </a:r>
            <a:r>
              <a:rPr lang="en-US" dirty="0" err="1" smtClean="0"/>
              <a:t>CodeGen</a:t>
            </a:r>
            <a:r>
              <a:rPr lang="en-US" dirty="0" smtClean="0"/>
              <a:t>/X86/</a:t>
            </a:r>
            <a:r>
              <a:rPr lang="en-US" dirty="0" err="1" smtClean="0"/>
              <a:t>greedy_regalloc_bad_eviction_sequence.ll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791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780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0905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87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921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</a:t>
            </a:r>
            <a:r>
              <a:rPr lang="en-US" baseline="0" dirty="0" smtClean="0"/>
              <a:t> it’s the old allocation priority it means it will probably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 </a:t>
            </a:r>
            <a:r>
              <a:rPr lang="en-US" baseline="0" dirty="0" smtClean="0"/>
              <a:t>with very high priority to the </a:t>
            </a:r>
            <a:r>
              <a:rPr lang="en-US" baseline="0" dirty="0" smtClean="0"/>
              <a:t>beginning </a:t>
            </a:r>
            <a:r>
              <a:rPr lang="en-US" baseline="0" dirty="0" smtClean="0"/>
              <a:t>of the </a:t>
            </a:r>
            <a:r>
              <a:rPr lang="en-US" baseline="0" dirty="0" smtClean="0"/>
              <a:t>queue.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717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077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694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56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052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66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llvm</a:t>
            </a:r>
            <a:r>
              <a:rPr lang="en-US" dirty="0" smtClean="0"/>
              <a:t>/test/</a:t>
            </a:r>
            <a:r>
              <a:rPr lang="en-US" dirty="0" err="1" smtClean="0"/>
              <a:t>CodeGen</a:t>
            </a:r>
            <a:r>
              <a:rPr lang="en-US" dirty="0" smtClean="0"/>
              <a:t>/X86/</a:t>
            </a:r>
            <a:r>
              <a:rPr lang="en-US" dirty="0" err="1" smtClean="0"/>
              <a:t>greedy_regalloc_bad_eviction_sequence.ll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132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9570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3557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9998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0131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7485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3647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2660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049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070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80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llvm</a:t>
            </a:r>
            <a:r>
              <a:rPr lang="en-US" dirty="0" smtClean="0"/>
              <a:t>/test/</a:t>
            </a:r>
            <a:r>
              <a:rPr lang="en-US" dirty="0" err="1" smtClean="0"/>
              <a:t>CodeGen</a:t>
            </a:r>
            <a:r>
              <a:rPr lang="en-US" dirty="0" smtClean="0"/>
              <a:t>/X86/</a:t>
            </a:r>
            <a:r>
              <a:rPr lang="en-US" dirty="0" err="1" smtClean="0"/>
              <a:t>greedy_regalloc_bad_eviction_sequence.ll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1053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5816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2597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5262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9771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786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040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4342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0466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example high use density in the resulted </a:t>
            </a:r>
            <a:r>
              <a:rPr lang="en-US" baseline="0" dirty="0" smtClean="0"/>
              <a:t>interval x2 may cause it to have higher spill weight then the original interval 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4069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30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llvm</a:t>
            </a:r>
            <a:r>
              <a:rPr lang="en-US" dirty="0" smtClean="0"/>
              <a:t>/test/</a:t>
            </a:r>
            <a:r>
              <a:rPr lang="en-US" dirty="0" err="1" smtClean="0"/>
              <a:t>CodeGen</a:t>
            </a:r>
            <a:r>
              <a:rPr lang="en-US" dirty="0" smtClean="0"/>
              <a:t>/X86/</a:t>
            </a:r>
            <a:r>
              <a:rPr lang="en-US" dirty="0" err="1" smtClean="0"/>
              <a:t>greedy_regalloc_bad_eviction_sequence.ll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redundant</a:t>
            </a:r>
            <a:r>
              <a:rPr lang="en-US" baseline="0" dirty="0" smtClean="0"/>
              <a:t> copies were inserted by the greedy register </a:t>
            </a:r>
            <a:r>
              <a:rPr lang="en-US" baseline="0" dirty="0" smtClean="0"/>
              <a:t>allocator.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5050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1059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7374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196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1661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2702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1050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8268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3420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8530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1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9373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3965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5928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379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165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661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0653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287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7687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119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99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blue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07181"/>
            <a:ext cx="8229600" cy="66437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028700"/>
            <a:ext cx="8229600" cy="3429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66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5" name="Picture 4" descr="int_experience_hrz_wht_rgb_1500.pn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93" y="389228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74" r:id="rId3"/>
    <p:sldLayoutId id="2147483650" r:id="rId4"/>
    <p:sldLayoutId id="2147483684" r:id="rId5"/>
    <p:sldLayoutId id="2147483652" r:id="rId6"/>
    <p:sldLayoutId id="2147483660" r:id="rId7"/>
    <p:sldLayoutId id="2147483668" r:id="rId8"/>
    <p:sldLayoutId id="2147483669" r:id="rId9"/>
    <p:sldLayoutId id="2147483670" r:id="rId10"/>
    <p:sldLayoutId id="2147483672" r:id="rId11"/>
    <p:sldLayoutId id="2147483651" r:id="rId12"/>
    <p:sldLayoutId id="2147483677" r:id="rId13"/>
    <p:sldLayoutId id="2147483665" r:id="rId14"/>
    <p:sldLayoutId id="2147483654" r:id="rId15"/>
    <p:sldLayoutId id="2147483655" r:id="rId16"/>
    <p:sldLayoutId id="2147483676" r:id="rId17"/>
    <p:sldLayoutId id="2147483681" r:id="rId18"/>
    <p:sldLayoutId id="2147483687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i="0" kern="1200" spc="0" baseline="0">
          <a:solidFill>
            <a:schemeClr val="tx2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9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9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9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9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9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9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9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9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9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9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9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9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9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9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9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9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9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9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9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9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9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9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9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9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9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9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9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9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9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9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9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9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9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9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9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9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9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9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9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9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9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9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9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9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9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9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9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9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9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9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9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9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9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9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9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9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9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9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9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9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9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9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9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9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9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9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9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9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9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9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19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19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9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9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19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19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9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19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9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19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19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9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19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19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9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19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19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9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ews.llvm.org/rL316295" TargetMode="External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hyperlink" Target="https://bugs.llvm.org/show_bug.cgi?id=26810" TargetMode="External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hyperlink" Target="https://bugs.llvm.org/show_bug.cgi?id=26810" TargetMode="External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9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9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9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19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19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19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19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19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19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19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19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19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19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19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19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19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19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19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19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19.xml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19.xml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19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19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19.xml"/></Relationships>
</file>

<file path=ppt/slides/_rels/slide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19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19.xml"/></Relationships>
</file>

<file path=ppt/slides/_rels/slide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19.xml"/></Relationships>
</file>

<file path=ppt/slides/_rels/slide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19.xml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19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19.xml"/></Relationships>
</file>

<file path=ppt/slides/_rels/slide233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ews.llvm.org/rL316295" TargetMode="External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2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19.xml"/></Relationships>
</file>

<file path=ppt/slides/_rels/slide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19.xml"/></Relationships>
</file>

<file path=ppt/slides/_rels/slide2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19.xml"/></Relationships>
</file>

<file path=ppt/slides/_rels/slide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19.xml"/></Relationships>
</file>

<file path=ppt/slides/_rels/slide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19.xml"/></Relationships>
</file>

<file path=ppt/slides/_rels/slide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19.xml"/></Relationships>
</file>

<file path=ppt/slides/_rels/slide241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ews.llvm.org/rL323870" TargetMode="External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19.xml"/></Relationships>
</file>

<file path=ppt/slides/_rels/slide2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6.xml"/></Relationships>
</file>

<file path=ppt/slides/_rels/slide2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19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9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9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9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9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9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9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9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9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9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9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9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9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9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687" y="2421694"/>
            <a:ext cx="8212886" cy="1102519"/>
          </a:xfrm>
        </p:spPr>
        <p:txBody>
          <a:bodyPr/>
          <a:lstStyle/>
          <a:p>
            <a:r>
              <a:rPr lang="en-US" dirty="0"/>
              <a:t>LLVM Greedy Register Allocator – Improving Region </a:t>
            </a:r>
            <a:r>
              <a:rPr lang="en-US" dirty="0" smtClean="0"/>
              <a:t>Split</a:t>
            </a:r>
            <a:r>
              <a:rPr lang="en-US" dirty="0"/>
              <a:t> </a:t>
            </a:r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 smtClean="0"/>
              <a:t>Marina Yatsina</a:t>
            </a:r>
          </a:p>
          <a:p>
            <a:r>
              <a:rPr lang="en-US" dirty="0" smtClean="0"/>
              <a:t>Intel Corporation, Israel</a:t>
            </a:r>
          </a:p>
          <a:p>
            <a:r>
              <a:rPr lang="en-US" b="0" dirty="0" smtClean="0"/>
              <a:t>April 16-17, 2018 European Developers Meeting</a:t>
            </a:r>
          </a:p>
          <a:p>
            <a:r>
              <a:rPr lang="en-US" dirty="0" smtClean="0"/>
              <a:t>Bristol, United Kingdom</a:t>
            </a:r>
            <a:endParaRPr lang="en-US" b="0" dirty="0" smtClean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6652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Greedy Register Allocator  </a:t>
            </a:r>
            <a:br>
              <a:rPr lang="en-US" altLang="ja-JP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Greedy Register Allocator Overview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Region Split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Encountered Issues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Performance Impact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57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A split artifact can evict original interval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Part of the split-eviction </a:t>
            </a:r>
            <a:br>
              <a:rPr lang="en-US" dirty="0" smtClean="0"/>
            </a:br>
            <a:r>
              <a:rPr lang="en-US" dirty="0" smtClean="0"/>
              <a:t>gradual refinement</a:t>
            </a:r>
            <a:endParaRPr lang="en-US" sz="1350" dirty="0" smtClean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178050" y="2987040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84727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54705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42725" y="147026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x2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65068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56868" y="146283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y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852212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064556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543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Assign x2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178050" y="2987040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84727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54705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96067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56868" y="146283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y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852212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997152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791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84727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54705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96067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30502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3C71"/>
                </a:solidFill>
              </a:rPr>
              <a:t>y</a:t>
            </a:r>
            <a:endParaRPr lang="en-US" sz="1600" b="1" dirty="0" smtClean="0">
              <a:solidFill>
                <a:srgbClr val="003C7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852212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997152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929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Enqueue y back to </a:t>
            </a:r>
            <a:r>
              <a:rPr lang="en-US" dirty="0"/>
              <a:t>the queue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350" dirty="0" smtClean="0"/>
          </a:p>
          <a:p>
            <a:pPr lvl="1" indent="0">
              <a:buNone/>
            </a:pPr>
            <a:endParaRPr lang="en-US" sz="1350" dirty="0" smtClean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84727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54705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96067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30502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3C71"/>
                </a:solidFill>
              </a:rPr>
              <a:t>y</a:t>
            </a:r>
            <a:endParaRPr lang="en-US" sz="1600" b="1" dirty="0" smtClean="0">
              <a:solidFill>
                <a:srgbClr val="003C7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0800000">
            <a:off x="4860888" y="2976275"/>
            <a:ext cx="297366" cy="120061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300000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852212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97152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839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84727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54705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96067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72246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3C71"/>
                </a:solidFill>
              </a:rPr>
              <a:t>y</a:t>
            </a:r>
            <a:endParaRPr lang="en-US" sz="1600" b="1" dirty="0" smtClean="0">
              <a:solidFill>
                <a:srgbClr val="003C7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852212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997152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697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Dequeue </a:t>
            </a:r>
            <a:r>
              <a:rPr lang="en-US" dirty="0"/>
              <a:t>interval with highest priority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84727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54705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96067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26462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y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745770" y="2976275"/>
            <a:ext cx="297366" cy="120061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852212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997152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197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</a:t>
            </a:r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84727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54705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96067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48902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071245" y="2987040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852212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997152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197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Interference </a:t>
            </a:r>
            <a:r>
              <a:rPr lang="en-US" dirty="0"/>
              <a:t>with </a:t>
            </a:r>
            <a:r>
              <a:rPr lang="en-US" dirty="0" smtClean="0"/>
              <a:t>x2 in R0</a:t>
            </a: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u="sng" dirty="0" smtClean="0"/>
              <a:t>R0</a:t>
            </a:r>
            <a:endParaRPr lang="en-US" b="1" u="sng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84727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54705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48902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564275" y="3246585"/>
            <a:ext cx="6265276" cy="0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996067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071245" y="2987040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852212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997152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260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Interference </a:t>
            </a:r>
            <a:r>
              <a:rPr lang="en-US" dirty="0"/>
              <a:t>with </a:t>
            </a:r>
            <a:r>
              <a:rPr lang="en-US" dirty="0" smtClean="0"/>
              <a:t>z in R1</a:t>
            </a: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u="sng" dirty="0" smtClean="0"/>
              <a:t>R1</a:t>
            </a:r>
            <a:endParaRPr lang="en-US" b="1" u="sng" dirty="0" smtClean="0">
              <a:solidFill>
                <a:srgbClr val="003C7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84727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54705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48902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564275" y="3360885"/>
            <a:ext cx="6265276" cy="0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071245" y="2987040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96067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852212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997152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325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Compare </a:t>
            </a:r>
            <a:r>
              <a:rPr lang="en-US" dirty="0"/>
              <a:t>spill weights </a:t>
            </a:r>
            <a:r>
              <a:rPr lang="en-US" dirty="0" smtClean="0"/>
              <a:t>of interfering </a:t>
            </a:r>
            <a:r>
              <a:rPr lang="en-US" dirty="0"/>
              <a:t>intervals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/>
              <a:t>Can we Evict</a:t>
            </a:r>
            <a:r>
              <a:rPr lang="en-US" dirty="0" smtClean="0"/>
              <a:t>?</a:t>
            </a:r>
            <a:endParaRPr lang="en-US" dirty="0"/>
          </a:p>
          <a:p>
            <a:pPr lvl="1" indent="0">
              <a:buNone/>
            </a:pPr>
            <a:endParaRPr lang="en-US" sz="1350" dirty="0" smtClean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84727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54705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96067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48902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071245" y="2987040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704168" y="3920132"/>
            <a:ext cx="883657" cy="755066"/>
            <a:chOff x="7262949" y="3147253"/>
            <a:chExt cx="1036320" cy="989318"/>
          </a:xfrm>
        </p:grpSpPr>
        <p:sp>
          <p:nvSpPr>
            <p:cNvPr id="20" name="Trapezoid 19"/>
            <p:cNvSpPr/>
            <p:nvPr/>
          </p:nvSpPr>
          <p:spPr>
            <a:xfrm>
              <a:off x="7262949" y="3291839"/>
              <a:ext cx="1036320" cy="844732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 smtClean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15 KG</a:t>
              </a:r>
              <a:endParaRPr lang="en-US" sz="15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1" name="Block Arc 20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863629" y="4071155"/>
            <a:ext cx="741374" cy="606127"/>
            <a:chOff x="7262949" y="3147253"/>
            <a:chExt cx="1036320" cy="989318"/>
          </a:xfrm>
        </p:grpSpPr>
        <p:sp>
          <p:nvSpPr>
            <p:cNvPr id="35" name="Trapezoid 34"/>
            <p:cNvSpPr/>
            <p:nvPr/>
          </p:nvSpPr>
          <p:spPr>
            <a:xfrm>
              <a:off x="7262949" y="3291839"/>
              <a:ext cx="1036320" cy="844732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10 KG</a:t>
              </a:r>
            </a:p>
          </p:txBody>
        </p:sp>
        <p:sp>
          <p:nvSpPr>
            <p:cNvPr id="36" name="Block Arc 35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7852212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529773" y="3828370"/>
            <a:ext cx="946846" cy="850996"/>
            <a:chOff x="7262949" y="3147253"/>
            <a:chExt cx="1036320" cy="989318"/>
          </a:xfrm>
        </p:grpSpPr>
        <p:sp>
          <p:nvSpPr>
            <p:cNvPr id="30" name="Trapezoid 29"/>
            <p:cNvSpPr/>
            <p:nvPr/>
          </p:nvSpPr>
          <p:spPr>
            <a:xfrm>
              <a:off x="7262949" y="3291839"/>
              <a:ext cx="1036320" cy="844732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20 KG</a:t>
              </a:r>
            </a:p>
          </p:txBody>
        </p:sp>
        <p:sp>
          <p:nvSpPr>
            <p:cNvPr id="33" name="Block Arc 32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6997152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942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Greedy Register Allocator  </a:t>
            </a:r>
            <a:br>
              <a:rPr lang="en-US" altLang="ja-JP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b="1" dirty="0" smtClean="0"/>
              <a:t>Greedy Register Allocator Overview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Region Split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Encountered Issues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Performance Impact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40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Compare spill weights of interfering intervals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Can </a:t>
            </a:r>
            <a:r>
              <a:rPr lang="en-US" dirty="0"/>
              <a:t>we Evict? No!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y </a:t>
            </a:r>
            <a:r>
              <a:rPr lang="en-US" dirty="0"/>
              <a:t>is the cheapest one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 smtClean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84727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54705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96067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48902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071245" y="2987040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704168" y="3920132"/>
            <a:ext cx="883657" cy="755066"/>
            <a:chOff x="7262949" y="3147253"/>
            <a:chExt cx="1036320" cy="989318"/>
          </a:xfrm>
        </p:grpSpPr>
        <p:sp>
          <p:nvSpPr>
            <p:cNvPr id="20" name="Trapezoid 19"/>
            <p:cNvSpPr/>
            <p:nvPr/>
          </p:nvSpPr>
          <p:spPr>
            <a:xfrm>
              <a:off x="7262949" y="3291839"/>
              <a:ext cx="1036320" cy="844732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 smtClean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15 KG</a:t>
              </a:r>
              <a:endParaRPr lang="en-US" sz="15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1" name="Block Arc 20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863629" y="4071155"/>
            <a:ext cx="741374" cy="606127"/>
            <a:chOff x="7262949" y="3147253"/>
            <a:chExt cx="1036320" cy="989318"/>
          </a:xfrm>
        </p:grpSpPr>
        <p:sp>
          <p:nvSpPr>
            <p:cNvPr id="35" name="Trapezoid 34"/>
            <p:cNvSpPr/>
            <p:nvPr/>
          </p:nvSpPr>
          <p:spPr>
            <a:xfrm>
              <a:off x="7262949" y="3291839"/>
              <a:ext cx="1036320" cy="844732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>
                  <a:solidFill>
                    <a:srgbClr val="FD9208"/>
                  </a:solidFill>
                  <a:latin typeface="Neo Sans Intel" pitchFamily="34" charset="0"/>
                  <a:cs typeface="Arial" pitchFamily="34" charset="0"/>
                </a:rPr>
                <a:t>10 KG</a:t>
              </a:r>
            </a:p>
          </p:txBody>
        </p:sp>
        <p:sp>
          <p:nvSpPr>
            <p:cNvPr id="36" name="Block Arc 35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solidFill>
                  <a:srgbClr val="FD9208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7852212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529773" y="3828370"/>
            <a:ext cx="946846" cy="850996"/>
            <a:chOff x="7262949" y="3147253"/>
            <a:chExt cx="1036320" cy="989318"/>
          </a:xfrm>
        </p:grpSpPr>
        <p:sp>
          <p:nvSpPr>
            <p:cNvPr id="30" name="Trapezoid 29"/>
            <p:cNvSpPr/>
            <p:nvPr/>
          </p:nvSpPr>
          <p:spPr>
            <a:xfrm>
              <a:off x="7262949" y="3291839"/>
              <a:ext cx="1036320" cy="844732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20 KG</a:t>
              </a:r>
            </a:p>
          </p:txBody>
        </p:sp>
        <p:sp>
          <p:nvSpPr>
            <p:cNvPr id="33" name="Block Arc 32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6997152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97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84727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54705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96067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48902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071245" y="2987040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852212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997152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243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Mark y </a:t>
            </a:r>
            <a:r>
              <a:rPr lang="en-US" dirty="0"/>
              <a:t>to be split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 smtClean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84727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54705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96067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48902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y*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071245" y="2987040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852212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997152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26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84727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54705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96067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26462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y*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852212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997152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693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Enqueue y* </a:t>
            </a:r>
            <a:r>
              <a:rPr lang="en-US" dirty="0"/>
              <a:t>back to the queue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 smtClean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84727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54705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96067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26462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y*</a:t>
            </a:r>
          </a:p>
        </p:txBody>
      </p:sp>
      <p:sp>
        <p:nvSpPr>
          <p:cNvPr id="19" name="Right Arrow 18"/>
          <p:cNvSpPr/>
          <p:nvPr/>
        </p:nvSpPr>
        <p:spPr>
          <a:xfrm rot="10800000">
            <a:off x="3745770" y="2976275"/>
            <a:ext cx="297366" cy="120061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852212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997152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694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115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84727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54705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96067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72246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y*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852212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997152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005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116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Dequeue </a:t>
            </a:r>
            <a:r>
              <a:rPr lang="en-US" dirty="0"/>
              <a:t>interval with highest priority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84727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54705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96067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26462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y*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745770" y="2976275"/>
            <a:ext cx="297366" cy="120061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852212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997152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008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117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Register </a:t>
            </a:r>
            <a:r>
              <a:rPr lang="en-US" dirty="0"/>
              <a:t>Assignment</a:t>
            </a: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84727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54705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96067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48902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y*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071245" y="2987040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852212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997152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64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118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Is split beneficial?  </a:t>
            </a:r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84727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54705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96067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48902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y*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071245" y="2987040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852212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997152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858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119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Is split beneficial?  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(</a:t>
            </a:r>
            <a:r>
              <a:rPr lang="en-US" dirty="0"/>
              <a:t>Assume) </a:t>
            </a:r>
            <a:r>
              <a:rPr lang="en-US" dirty="0" smtClean="0"/>
              <a:t>No!</a:t>
            </a: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84727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54705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96067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48902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y*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071245" y="2987040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852212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997152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267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</a:t>
            </a:r>
            <a:r>
              <a:rPr lang="en-US" dirty="0" smtClean="0"/>
              <a:t>Level Design </a:t>
            </a:r>
            <a:r>
              <a:rPr lang="en-US" dirty="0"/>
              <a:t>of </a:t>
            </a:r>
            <a:r>
              <a:rPr lang="en-US" dirty="0" smtClean="0"/>
              <a:t>Code Generator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28625" lvl="1" indent="-257175"/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485900" y="1375833"/>
            <a:ext cx="1620371" cy="712694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Instruction Selection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47335" y="1386733"/>
            <a:ext cx="1620371" cy="712694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Scheduling and Formation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06178" y="2657478"/>
            <a:ext cx="1620371" cy="712694"/>
          </a:xfrm>
          <a:prstGeom prst="roundRect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Late Machine Code Optimizations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747335" y="2657479"/>
            <a:ext cx="1620371" cy="712694"/>
          </a:xfrm>
          <a:prstGeom prst="roundRect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Prolog/Epilog Code Insertion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485900" y="2657479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Register Allocation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06178" y="1385051"/>
            <a:ext cx="1620371" cy="712694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SSA-based Machine Code Optimizations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92624" y="3915619"/>
            <a:ext cx="1620371" cy="712694"/>
          </a:xfrm>
          <a:prstGeom prst="roundRect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Code Emission</a:t>
            </a: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3106271" y="1732180"/>
            <a:ext cx="641064" cy="10900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2" idx="1"/>
          </p:cNvCxnSpPr>
          <p:nvPr/>
        </p:nvCxnSpPr>
        <p:spPr>
          <a:xfrm flipV="1">
            <a:off x="5367708" y="1741399"/>
            <a:ext cx="638473" cy="1682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0" idx="1"/>
          </p:cNvCxnSpPr>
          <p:nvPr/>
        </p:nvCxnSpPr>
        <p:spPr>
          <a:xfrm>
            <a:off x="3106273" y="3013823"/>
            <a:ext cx="641065" cy="0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9" idx="1"/>
          </p:cNvCxnSpPr>
          <p:nvPr/>
        </p:nvCxnSpPr>
        <p:spPr>
          <a:xfrm flipV="1">
            <a:off x="5367708" y="3013825"/>
            <a:ext cx="638473" cy="1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11" idx="1"/>
          </p:cNvCxnSpPr>
          <p:nvPr/>
        </p:nvCxnSpPr>
        <p:spPr>
          <a:xfrm flipH="1">
            <a:off x="1485900" y="1741396"/>
            <a:ext cx="6140649" cy="1272428"/>
          </a:xfrm>
          <a:prstGeom prst="bentConnector5">
            <a:avLst>
              <a:gd name="adj1" fmla="val -3258"/>
              <a:gd name="adj2" fmla="val 50000"/>
              <a:gd name="adj3" fmla="val 104328"/>
            </a:avLst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1"/>
          <p:cNvCxnSpPr/>
          <p:nvPr/>
        </p:nvCxnSpPr>
        <p:spPr>
          <a:xfrm flipH="1">
            <a:off x="1492624" y="3006681"/>
            <a:ext cx="6140649" cy="1272428"/>
          </a:xfrm>
          <a:prstGeom prst="bentConnector5">
            <a:avLst>
              <a:gd name="adj1" fmla="val -3258"/>
              <a:gd name="adj2" fmla="val 50000"/>
              <a:gd name="adj3" fmla="val 104328"/>
            </a:avLst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485900" y="1375831"/>
            <a:ext cx="1620371" cy="712694"/>
          </a:xfrm>
          <a:prstGeom prst="roundRect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Instruction Selection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747335" y="1386731"/>
            <a:ext cx="1620371" cy="712694"/>
          </a:xfrm>
          <a:prstGeom prst="roundRect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Scheduling and Formation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006178" y="1385049"/>
            <a:ext cx="1620371" cy="712694"/>
          </a:xfrm>
          <a:prstGeom prst="roundRect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SSA-based Machine Code Optimizations</a:t>
            </a:r>
          </a:p>
        </p:txBody>
      </p:sp>
    </p:spTree>
    <p:extLst>
      <p:ext uri="{BB962C8B-B14F-4D97-AF65-F5344CB8AC3E}">
        <p14:creationId xmlns:p14="http://schemas.microsoft.com/office/powerpoint/2010/main" val="1738250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120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Register Allocator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General flow</a:t>
            </a:r>
          </a:p>
          <a:p>
            <a:pPr marL="428625" lvl="1" indent="-257175"/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485900" y="1378327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Live Interval Analysis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47335" y="1386733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Spill Weight Calculation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06178" y="2657478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Split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747335" y="2657479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Eviction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485900" y="2657479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Register Assignment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06178" y="1385051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Priority Queue Construction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92624" y="3915619"/>
            <a:ext cx="1620371" cy="712694"/>
          </a:xfrm>
          <a:prstGeom prst="roundRect">
            <a:avLst/>
          </a:prstGeom>
          <a:gradFill>
            <a:gsLst>
              <a:gs pos="5000">
                <a:srgbClr val="AA8BF9"/>
              </a:gs>
              <a:gs pos="95000">
                <a:srgbClr val="6401A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Spill</a:t>
            </a:r>
            <a:endParaRPr lang="en-US" sz="1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3106273" y="1734674"/>
            <a:ext cx="641065" cy="8407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2" idx="1"/>
          </p:cNvCxnSpPr>
          <p:nvPr/>
        </p:nvCxnSpPr>
        <p:spPr>
          <a:xfrm flipV="1">
            <a:off x="5367708" y="1741399"/>
            <a:ext cx="638473" cy="1682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0" idx="1"/>
          </p:cNvCxnSpPr>
          <p:nvPr/>
        </p:nvCxnSpPr>
        <p:spPr>
          <a:xfrm>
            <a:off x="3106273" y="3013823"/>
            <a:ext cx="641065" cy="0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9" idx="1"/>
          </p:cNvCxnSpPr>
          <p:nvPr/>
        </p:nvCxnSpPr>
        <p:spPr>
          <a:xfrm flipV="1">
            <a:off x="5367708" y="3013825"/>
            <a:ext cx="638473" cy="1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1"/>
          <p:cNvCxnSpPr/>
          <p:nvPr/>
        </p:nvCxnSpPr>
        <p:spPr>
          <a:xfrm flipH="1">
            <a:off x="1485900" y="1741396"/>
            <a:ext cx="6140649" cy="1272428"/>
          </a:xfrm>
          <a:prstGeom prst="bentConnector5">
            <a:avLst>
              <a:gd name="adj1" fmla="val -3258"/>
              <a:gd name="adj2" fmla="val 50000"/>
              <a:gd name="adj3" fmla="val 104328"/>
            </a:avLst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1"/>
          <p:cNvCxnSpPr/>
          <p:nvPr/>
        </p:nvCxnSpPr>
        <p:spPr>
          <a:xfrm flipH="1">
            <a:off x="1492624" y="3006681"/>
            <a:ext cx="6140649" cy="1272428"/>
          </a:xfrm>
          <a:prstGeom prst="bentConnector5">
            <a:avLst>
              <a:gd name="adj1" fmla="val -3258"/>
              <a:gd name="adj2" fmla="val 50000"/>
              <a:gd name="adj3" fmla="val 104328"/>
            </a:avLst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92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121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Spill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84727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54705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96067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48902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y*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071245" y="2987040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852212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997152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427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122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Spill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Spill around uses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Spill after </a:t>
            </a:r>
            <a:r>
              <a:rPr lang="en-US" dirty="0" err="1" smtClean="0"/>
              <a:t>def</a:t>
            </a: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Reload before use</a:t>
            </a: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84727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54705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96067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48902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y*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071245" y="2987040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953706" y="3112123"/>
            <a:ext cx="53261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953706" y="3294356"/>
            <a:ext cx="53261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57360" y="3044426"/>
            <a:ext cx="33199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spill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01591" y="3271846"/>
            <a:ext cx="460697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reload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7852212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997152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14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123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Create new intervals for spills and reloads</a:t>
            </a: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84727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54705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96067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48902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y*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071245" y="2987040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89018" y="14665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y</a:t>
            </a:r>
            <a:r>
              <a:rPr lang="en-US" b="1" dirty="0" smtClean="0"/>
              <a:t>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32434" y="147026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y</a:t>
            </a:r>
            <a:r>
              <a:rPr lang="en-US" b="1" dirty="0" smtClean="0"/>
              <a:t>2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4598024" y="2935849"/>
            <a:ext cx="350303" cy="130079"/>
          </a:xfrm>
          <a:prstGeom prst="rightArrow">
            <a:avLst/>
          </a:prstGeom>
          <a:solidFill>
            <a:srgbClr val="F0CE3E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953706" y="3112123"/>
            <a:ext cx="53261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953706" y="3294356"/>
            <a:ext cx="53261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57360" y="3044426"/>
            <a:ext cx="33199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spill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01591" y="3271846"/>
            <a:ext cx="460697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reload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5115756" y="3112123"/>
            <a:ext cx="53261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858706" y="3294356"/>
            <a:ext cx="53261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19410" y="3044426"/>
            <a:ext cx="33199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spill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06591" y="3271846"/>
            <a:ext cx="460697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reload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208790" y="2992152"/>
            <a:ext cx="313508" cy="11997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954777" y="3294356"/>
            <a:ext cx="313508" cy="1467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852212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997152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941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124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84727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54705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96067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89018" y="14665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y</a:t>
            </a:r>
            <a:r>
              <a:rPr lang="en-US" b="1" dirty="0" smtClean="0"/>
              <a:t>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32434" y="147026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y</a:t>
            </a:r>
            <a:r>
              <a:rPr lang="en-US" b="1" dirty="0" smtClean="0"/>
              <a:t>2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208790" y="2992152"/>
            <a:ext cx="313508" cy="11997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954777" y="3294356"/>
            <a:ext cx="313508" cy="1467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852212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97152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744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125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Calculate </a:t>
            </a:r>
            <a:r>
              <a:rPr lang="en-US" dirty="0"/>
              <a:t>spill weights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84727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54705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96067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89018" y="14665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y</a:t>
            </a:r>
            <a:r>
              <a:rPr lang="en-US" b="1" dirty="0" smtClean="0"/>
              <a:t>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32434" y="147026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y</a:t>
            </a:r>
            <a:r>
              <a:rPr lang="en-US" b="1" dirty="0" smtClean="0"/>
              <a:t>2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208790" y="2992152"/>
            <a:ext cx="313508" cy="11997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954777" y="3294356"/>
            <a:ext cx="313508" cy="1467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045083" y="4248150"/>
            <a:ext cx="640921" cy="428628"/>
            <a:chOff x="7262948" y="3147253"/>
            <a:chExt cx="1036320" cy="989320"/>
          </a:xfrm>
        </p:grpSpPr>
        <p:sp>
          <p:nvSpPr>
            <p:cNvPr id="49" name="Trapezoid 48"/>
            <p:cNvSpPr/>
            <p:nvPr/>
          </p:nvSpPr>
          <p:spPr>
            <a:xfrm>
              <a:off x="7262948" y="3291839"/>
              <a:ext cx="1036320" cy="844734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3</a:t>
              </a:r>
              <a:r>
                <a:rPr lang="en-US" sz="1500" b="1" dirty="0" smtClean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 </a:t>
              </a:r>
              <a:r>
                <a:rPr lang="en-US" sz="1500" b="1" dirty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KG</a:t>
              </a:r>
            </a:p>
          </p:txBody>
        </p:sp>
        <p:sp>
          <p:nvSpPr>
            <p:cNvPr id="50" name="Block Arc 49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848641" y="4352918"/>
            <a:ext cx="525780" cy="323860"/>
            <a:chOff x="7262948" y="3147253"/>
            <a:chExt cx="1036320" cy="989320"/>
          </a:xfrm>
        </p:grpSpPr>
        <p:sp>
          <p:nvSpPr>
            <p:cNvPr id="52" name="Trapezoid 51"/>
            <p:cNvSpPr/>
            <p:nvPr/>
          </p:nvSpPr>
          <p:spPr>
            <a:xfrm>
              <a:off x="7262948" y="3291839"/>
              <a:ext cx="1036320" cy="844734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 smtClean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2 </a:t>
              </a:r>
              <a:r>
                <a:rPr lang="en-US" sz="1500" b="1" dirty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KG</a:t>
              </a:r>
            </a:p>
          </p:txBody>
        </p:sp>
        <p:sp>
          <p:nvSpPr>
            <p:cNvPr id="53" name="Block Arc 52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7852212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997152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77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126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Spill</a:t>
            </a: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84727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54705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96067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89018" y="14665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y</a:t>
            </a:r>
            <a:r>
              <a:rPr lang="en-US" b="1" dirty="0" smtClean="0"/>
              <a:t>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32434" y="147026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y</a:t>
            </a:r>
            <a:r>
              <a:rPr lang="en-US" b="1" dirty="0" smtClean="0"/>
              <a:t>2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26859" y="2898328"/>
            <a:ext cx="29436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3C71"/>
                </a:solidFill>
              </a:rPr>
              <a:t>y</a:t>
            </a:r>
            <a:r>
              <a:rPr lang="en-US" sz="1600" b="1" dirty="0" smtClean="0">
                <a:solidFill>
                  <a:srgbClr val="003C71"/>
                </a:solidFill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22881" y="2898328"/>
            <a:ext cx="294367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3C71"/>
                </a:solidFill>
              </a:rPr>
              <a:t>y</a:t>
            </a:r>
            <a:r>
              <a:rPr lang="en-US" sz="1600" b="1" dirty="0" smtClean="0">
                <a:solidFill>
                  <a:srgbClr val="003C71"/>
                </a:solidFill>
              </a:rPr>
              <a:t>1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852212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997152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138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127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Enqueue y1</a:t>
            </a:r>
            <a:r>
              <a:rPr lang="en-US" dirty="0"/>
              <a:t>, </a:t>
            </a:r>
            <a:r>
              <a:rPr lang="en-US" dirty="0" smtClean="0"/>
              <a:t>y2 </a:t>
            </a:r>
            <a:r>
              <a:rPr lang="en-US" dirty="0"/>
              <a:t>into the queue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/>
              <a:t>This will also calculate their allocation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priority</a:t>
            </a: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84727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54705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96067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89018" y="14665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y</a:t>
            </a:r>
            <a:r>
              <a:rPr lang="en-US" b="1" dirty="0" smtClean="0"/>
              <a:t>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32434" y="147026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y</a:t>
            </a:r>
            <a:r>
              <a:rPr lang="en-US" b="1" dirty="0" smtClean="0"/>
              <a:t>2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26859" y="2898328"/>
            <a:ext cx="29436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3C71"/>
                </a:solidFill>
              </a:rPr>
              <a:t>y</a:t>
            </a:r>
            <a:r>
              <a:rPr lang="en-US" sz="1600" b="1" dirty="0" smtClean="0">
                <a:solidFill>
                  <a:srgbClr val="003C71"/>
                </a:solidFill>
              </a:rPr>
              <a:t>2</a:t>
            </a:r>
          </a:p>
        </p:txBody>
      </p:sp>
      <p:sp>
        <p:nvSpPr>
          <p:cNvPr id="31" name="Right Arrow 30"/>
          <p:cNvSpPr/>
          <p:nvPr/>
        </p:nvSpPr>
        <p:spPr>
          <a:xfrm rot="10800000">
            <a:off x="4670727" y="2976275"/>
            <a:ext cx="297366" cy="120061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22881" y="2898328"/>
            <a:ext cx="294367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3C71"/>
                </a:solidFill>
              </a:rPr>
              <a:t>y</a:t>
            </a:r>
            <a:r>
              <a:rPr lang="en-US" sz="1600" b="1" dirty="0" smtClean="0">
                <a:solidFill>
                  <a:srgbClr val="003C71"/>
                </a:solidFill>
              </a:rPr>
              <a:t>1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852212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997152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871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128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84727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54705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96067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49385" y="2898328"/>
            <a:ext cx="263273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3C71"/>
                </a:solidFill>
              </a:rPr>
              <a:t>y</a:t>
            </a:r>
            <a:r>
              <a:rPr lang="en-US" sz="1600" b="1" dirty="0" smtClean="0">
                <a:solidFill>
                  <a:srgbClr val="003C71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73437" y="2898328"/>
            <a:ext cx="281143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y1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852212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997152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793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129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Dequeue </a:t>
            </a:r>
            <a:r>
              <a:rPr lang="en-US" dirty="0"/>
              <a:t>interval with highest priority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84727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54705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96067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49385" y="2898328"/>
            <a:ext cx="263273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y</a:t>
            </a:r>
            <a:r>
              <a:rPr lang="en-US" sz="1600" b="1" dirty="0">
                <a:solidFill>
                  <a:srgbClr val="003C71"/>
                </a:solidFill>
              </a:rPr>
              <a:t>1</a:t>
            </a:r>
            <a:endParaRPr lang="en-US" sz="1600" b="1" dirty="0" smtClean="0">
              <a:solidFill>
                <a:srgbClr val="003C7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26462" y="2898328"/>
            <a:ext cx="277898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3C71"/>
                </a:solidFill>
              </a:rPr>
              <a:t>y</a:t>
            </a:r>
            <a:r>
              <a:rPr lang="en-US" sz="1600" b="1" dirty="0" smtClean="0">
                <a:solidFill>
                  <a:srgbClr val="003C71"/>
                </a:solidFill>
              </a:rPr>
              <a:t>2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745770" y="2976275"/>
            <a:ext cx="297366" cy="120061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852212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97152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235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Register Allocator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General flow</a:t>
            </a:r>
          </a:p>
          <a:p>
            <a:pPr marL="428625" lvl="1" indent="-257175"/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485900" y="1378327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Live Interval Analysis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47335" y="1386733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Spill Weight Calculation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06178" y="2657478"/>
            <a:ext cx="1620371" cy="712694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Split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747335" y="2657479"/>
            <a:ext cx="1620371" cy="712694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Eviction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485900" y="2657479"/>
            <a:ext cx="1620371" cy="712694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Register Assignment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92624" y="3915619"/>
            <a:ext cx="1620371" cy="712694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Spill</a:t>
            </a: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3106273" y="1734674"/>
            <a:ext cx="641065" cy="8407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2" idx="1"/>
          </p:cNvCxnSpPr>
          <p:nvPr/>
        </p:nvCxnSpPr>
        <p:spPr>
          <a:xfrm flipV="1">
            <a:off x="5367708" y="1741399"/>
            <a:ext cx="638473" cy="1682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0" idx="1"/>
          </p:cNvCxnSpPr>
          <p:nvPr/>
        </p:nvCxnSpPr>
        <p:spPr>
          <a:xfrm>
            <a:off x="3106273" y="3013823"/>
            <a:ext cx="641065" cy="0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9" idx="1"/>
          </p:cNvCxnSpPr>
          <p:nvPr/>
        </p:nvCxnSpPr>
        <p:spPr>
          <a:xfrm flipV="1">
            <a:off x="5367708" y="3013825"/>
            <a:ext cx="638473" cy="1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1"/>
          <p:cNvCxnSpPr/>
          <p:nvPr/>
        </p:nvCxnSpPr>
        <p:spPr>
          <a:xfrm flipH="1">
            <a:off x="1485900" y="1741396"/>
            <a:ext cx="6140649" cy="1272428"/>
          </a:xfrm>
          <a:prstGeom prst="bentConnector5">
            <a:avLst>
              <a:gd name="adj1" fmla="val -3258"/>
              <a:gd name="adj2" fmla="val 50000"/>
              <a:gd name="adj3" fmla="val 104328"/>
            </a:avLst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1"/>
          <p:cNvCxnSpPr/>
          <p:nvPr/>
        </p:nvCxnSpPr>
        <p:spPr>
          <a:xfrm flipH="1">
            <a:off x="1492624" y="3006681"/>
            <a:ext cx="6140649" cy="1272428"/>
          </a:xfrm>
          <a:prstGeom prst="bentConnector5">
            <a:avLst>
              <a:gd name="adj1" fmla="val -3258"/>
              <a:gd name="adj2" fmla="val 50000"/>
              <a:gd name="adj3" fmla="val 104328"/>
            </a:avLst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006178" y="1385051"/>
            <a:ext cx="1620371" cy="712694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Priority Queue Construction</a:t>
            </a:r>
          </a:p>
        </p:txBody>
      </p:sp>
    </p:spTree>
    <p:extLst>
      <p:ext uri="{BB962C8B-B14F-4D97-AF65-F5344CB8AC3E}">
        <p14:creationId xmlns:p14="http://schemas.microsoft.com/office/powerpoint/2010/main" val="1215486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130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84727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54705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96067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49385" y="2898328"/>
            <a:ext cx="263273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y</a:t>
            </a:r>
            <a:r>
              <a:rPr lang="en-US" sz="1600" b="1" dirty="0">
                <a:solidFill>
                  <a:srgbClr val="003C71"/>
                </a:solidFill>
              </a:rPr>
              <a:t>1</a:t>
            </a:r>
            <a:endParaRPr lang="en-US" sz="1600" b="1" dirty="0" smtClean="0">
              <a:solidFill>
                <a:srgbClr val="003C7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68827" y="3294356"/>
            <a:ext cx="313508" cy="1467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42725" y="147026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y</a:t>
            </a:r>
            <a:r>
              <a:rPr lang="en-US" b="1" dirty="0" smtClean="0"/>
              <a:t>2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852212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997152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84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131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Assign </a:t>
            </a:r>
            <a:r>
              <a:rPr lang="en-US" dirty="0"/>
              <a:t>to available register if possible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84727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54705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96067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49385" y="2898328"/>
            <a:ext cx="263273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y</a:t>
            </a:r>
            <a:r>
              <a:rPr lang="en-US" sz="1600" b="1" dirty="0">
                <a:solidFill>
                  <a:srgbClr val="003C71"/>
                </a:solidFill>
              </a:rPr>
              <a:t>1</a:t>
            </a:r>
            <a:endParaRPr lang="en-US" sz="1600" b="1" dirty="0" smtClean="0">
              <a:solidFill>
                <a:srgbClr val="003C7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995703" y="3294356"/>
            <a:ext cx="313508" cy="1467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852212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997152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342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132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Dequeue </a:t>
            </a:r>
            <a:r>
              <a:rPr lang="en-US" dirty="0"/>
              <a:t>interval with highest priority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84727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54705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96067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995703" y="3294356"/>
            <a:ext cx="313508" cy="1467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26462" y="2898328"/>
            <a:ext cx="277898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y1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3745770" y="2976275"/>
            <a:ext cx="297366" cy="120061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852212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997152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279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133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84727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54705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96067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995703" y="3294356"/>
            <a:ext cx="313508" cy="1467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42725" y="147026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065790" y="2992152"/>
            <a:ext cx="313508" cy="11997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852212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997152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712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134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Assign </a:t>
            </a:r>
            <a:r>
              <a:rPr lang="en-US" dirty="0"/>
              <a:t>to available register if possible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84727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54705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96067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995703" y="3294356"/>
            <a:ext cx="313508" cy="1467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854039" y="2992152"/>
            <a:ext cx="313508" cy="11997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852212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997152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x2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586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135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Greedy Register Allocator  </a:t>
            </a:r>
            <a:br>
              <a:rPr lang="en-US" altLang="ja-JP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Greedy Register Allocator Overview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b="1" dirty="0" smtClean="0"/>
              <a:t>Region Split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Encountered Issues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Performance Impact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09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136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9608"/>
            <a:ext cx="2103302" cy="2354784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98860" y="1432459"/>
            <a:ext cx="2106216" cy="90119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98860" y="2956459"/>
            <a:ext cx="2106216" cy="90119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28009" y="1327683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ecx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912643" y="1327683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ebx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797277" y="1327683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edi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681911" y="1327683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edx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151709" y="2030679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ebp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036343" y="2023008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ecx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920977" y="2023008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ebx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805611" y="2023008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edi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3" idx="2"/>
            <a:endCxn id="18" idx="0"/>
          </p:cNvCxnSpPr>
          <p:nvPr/>
        </p:nvCxnSpPr>
        <p:spPr>
          <a:xfrm flipH="1">
            <a:off x="4570809" y="1670583"/>
            <a:ext cx="876300" cy="360096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  <a:endCxn id="19" idx="0"/>
          </p:cNvCxnSpPr>
          <p:nvPr/>
        </p:nvCxnSpPr>
        <p:spPr>
          <a:xfrm flipH="1">
            <a:off x="5455443" y="1670583"/>
            <a:ext cx="876300" cy="352425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20" idx="0"/>
          </p:cNvCxnSpPr>
          <p:nvPr/>
        </p:nvCxnSpPr>
        <p:spPr>
          <a:xfrm flipH="1">
            <a:off x="6340077" y="1670583"/>
            <a:ext cx="876300" cy="352425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2"/>
            <a:endCxn id="21" idx="0"/>
          </p:cNvCxnSpPr>
          <p:nvPr/>
        </p:nvCxnSpPr>
        <p:spPr>
          <a:xfrm flipH="1">
            <a:off x="7224711" y="1670583"/>
            <a:ext cx="876300" cy="352425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151709" y="3013608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ebp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5036343" y="3013608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ecx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920977" y="3013608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ebx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805611" y="3013608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edi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5028009" y="3708134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ecx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5912643" y="3708134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ebx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6797277" y="3708134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edi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7681911" y="3708134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edx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1" idx="2"/>
            <a:endCxn id="45" idx="0"/>
          </p:cNvCxnSpPr>
          <p:nvPr/>
        </p:nvCxnSpPr>
        <p:spPr>
          <a:xfrm>
            <a:off x="4570809" y="3356508"/>
            <a:ext cx="876300" cy="351626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2"/>
            <a:endCxn id="46" idx="0"/>
          </p:cNvCxnSpPr>
          <p:nvPr/>
        </p:nvCxnSpPr>
        <p:spPr>
          <a:xfrm>
            <a:off x="5455443" y="3356508"/>
            <a:ext cx="876300" cy="351626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3" idx="2"/>
            <a:endCxn id="47" idx="0"/>
          </p:cNvCxnSpPr>
          <p:nvPr/>
        </p:nvCxnSpPr>
        <p:spPr>
          <a:xfrm>
            <a:off x="6340077" y="3356508"/>
            <a:ext cx="876300" cy="351626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4" idx="2"/>
            <a:endCxn id="48" idx="0"/>
          </p:cNvCxnSpPr>
          <p:nvPr/>
        </p:nvCxnSpPr>
        <p:spPr>
          <a:xfrm>
            <a:off x="7224711" y="3356508"/>
            <a:ext cx="876300" cy="351626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344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137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Why did the register allocator create these redundant </a:t>
            </a:r>
            <a:r>
              <a:rPr lang="en-US" dirty="0" err="1" smtClean="0"/>
              <a:t>mov</a:t>
            </a:r>
            <a:r>
              <a:rPr lang="en-US" dirty="0" smtClean="0"/>
              <a:t> instructions?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71" y="1489608"/>
            <a:ext cx="2103302" cy="2354784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517131" y="1432459"/>
            <a:ext cx="2106216" cy="90119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17131" y="2956459"/>
            <a:ext cx="2106216" cy="90119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964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138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Why did the register allocator create these redundant </a:t>
            </a:r>
            <a:r>
              <a:rPr lang="en-US" dirty="0" err="1"/>
              <a:t>mov</a:t>
            </a:r>
            <a:r>
              <a:rPr lang="en-US" dirty="0"/>
              <a:t> instructions?</a:t>
            </a: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Artifacts of split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71" y="1489608"/>
            <a:ext cx="2103302" cy="23547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07687" y="146283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x*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30030" y="192999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830030" y="2784617"/>
            <a:ext cx="313508" cy="502302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30030" y="3562322"/>
            <a:ext cx="313508" cy="37978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47520" y="14665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969863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3356526" y="2935849"/>
            <a:ext cx="350303" cy="130079"/>
          </a:xfrm>
          <a:prstGeom prst="rightArrow">
            <a:avLst/>
          </a:prstGeom>
          <a:solidFill>
            <a:srgbClr val="F0CE3E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90936" y="147026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x2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705662" y="2929890"/>
            <a:ext cx="53261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937995" y="2929890"/>
            <a:ext cx="110161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969863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713279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65653" y="2743200"/>
            <a:ext cx="1037239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x2 =</a:t>
            </a:r>
          </a:p>
          <a:p>
            <a:r>
              <a:rPr lang="en-US" sz="1100" dirty="0" smtClean="0">
                <a:solidFill>
                  <a:srgbClr val="003C71"/>
                </a:solidFill>
              </a:rPr>
              <a:t>COPY x1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3940267" y="3751030"/>
            <a:ext cx="110161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67925" y="3564340"/>
            <a:ext cx="1037239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x1 =</a:t>
            </a:r>
          </a:p>
          <a:p>
            <a:r>
              <a:rPr lang="en-US" sz="1100" dirty="0" smtClean="0">
                <a:solidFill>
                  <a:srgbClr val="003C71"/>
                </a:solidFill>
              </a:rPr>
              <a:t>COPY x2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705662" y="3752211"/>
            <a:ext cx="53261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713279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969863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517131" y="2126166"/>
            <a:ext cx="2106216" cy="20748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517131" y="2956459"/>
            <a:ext cx="2106216" cy="20305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516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139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Why did the register allocator create these redundant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instructions?</a:t>
            </a: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Artifacts of split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If we would have chosen to do the split differently we </a:t>
            </a:r>
            <a:br>
              <a:rPr lang="en-US" dirty="0" smtClean="0"/>
            </a:br>
            <a:r>
              <a:rPr lang="en-US" dirty="0" smtClean="0"/>
              <a:t>could have avoided the redundant </a:t>
            </a:r>
            <a:r>
              <a:rPr lang="en-US" dirty="0" err="1" smtClean="0"/>
              <a:t>mov</a:t>
            </a:r>
            <a:r>
              <a:rPr lang="en-US" dirty="0" smtClean="0"/>
              <a:t> instructions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/>
              <a:t>Why was this </a:t>
            </a:r>
            <a:r>
              <a:rPr lang="en-US" dirty="0" smtClean="0"/>
              <a:t>way to split was </a:t>
            </a:r>
            <a:r>
              <a:rPr lang="en-US" dirty="0"/>
              <a:t>chosen?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71" y="1489608"/>
            <a:ext cx="2103302" cy="2354784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6517131" y="2126166"/>
            <a:ext cx="2106216" cy="20748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517131" y="2956459"/>
            <a:ext cx="2106216" cy="20305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951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Register Allocator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General flow</a:t>
            </a:r>
          </a:p>
          <a:p>
            <a:pPr marL="428625" lvl="1" indent="-257175"/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485900" y="1378327"/>
            <a:ext cx="1620371" cy="712694"/>
          </a:xfrm>
          <a:prstGeom prst="roundRect">
            <a:avLst/>
          </a:prstGeom>
          <a:gradFill>
            <a:gsLst>
              <a:gs pos="5000">
                <a:srgbClr val="AA8BF9"/>
              </a:gs>
              <a:gs pos="95000">
                <a:srgbClr val="6401A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Live Interval Analysis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47335" y="1386733"/>
            <a:ext cx="1620371" cy="712694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Spill Weight Calculation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06178" y="2657478"/>
            <a:ext cx="1620371" cy="712694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Split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747335" y="2657479"/>
            <a:ext cx="1620371" cy="712694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Eviction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485900" y="2657479"/>
            <a:ext cx="1620371" cy="712694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Register Assignment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92624" y="3915619"/>
            <a:ext cx="1620371" cy="712694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Spill</a:t>
            </a: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3106273" y="1734674"/>
            <a:ext cx="641065" cy="8407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2" idx="1"/>
          </p:cNvCxnSpPr>
          <p:nvPr/>
        </p:nvCxnSpPr>
        <p:spPr>
          <a:xfrm flipV="1">
            <a:off x="5367708" y="1741399"/>
            <a:ext cx="638473" cy="1682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0" idx="1"/>
          </p:cNvCxnSpPr>
          <p:nvPr/>
        </p:nvCxnSpPr>
        <p:spPr>
          <a:xfrm>
            <a:off x="3106273" y="3013823"/>
            <a:ext cx="641065" cy="0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9" idx="1"/>
          </p:cNvCxnSpPr>
          <p:nvPr/>
        </p:nvCxnSpPr>
        <p:spPr>
          <a:xfrm flipV="1">
            <a:off x="5367708" y="3013825"/>
            <a:ext cx="638473" cy="1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1"/>
          <p:cNvCxnSpPr/>
          <p:nvPr/>
        </p:nvCxnSpPr>
        <p:spPr>
          <a:xfrm flipH="1">
            <a:off x="1485900" y="1741396"/>
            <a:ext cx="6140649" cy="1272428"/>
          </a:xfrm>
          <a:prstGeom prst="bentConnector5">
            <a:avLst>
              <a:gd name="adj1" fmla="val -3258"/>
              <a:gd name="adj2" fmla="val 50000"/>
              <a:gd name="adj3" fmla="val 104328"/>
            </a:avLst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1"/>
          <p:cNvCxnSpPr/>
          <p:nvPr/>
        </p:nvCxnSpPr>
        <p:spPr>
          <a:xfrm flipH="1">
            <a:off x="1492624" y="3006681"/>
            <a:ext cx="6140649" cy="1272428"/>
          </a:xfrm>
          <a:prstGeom prst="bentConnector5">
            <a:avLst>
              <a:gd name="adj1" fmla="val -3258"/>
              <a:gd name="adj2" fmla="val 50000"/>
              <a:gd name="adj3" fmla="val 104328"/>
            </a:avLst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006178" y="1385051"/>
            <a:ext cx="1620371" cy="712694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Priority Queue Construction</a:t>
            </a:r>
          </a:p>
        </p:txBody>
      </p:sp>
    </p:spTree>
    <p:extLst>
      <p:ext uri="{BB962C8B-B14F-4D97-AF65-F5344CB8AC3E}">
        <p14:creationId xmlns:p14="http://schemas.microsoft.com/office/powerpoint/2010/main" val="3694299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140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Register Allocator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General flow</a:t>
            </a:r>
          </a:p>
          <a:p>
            <a:pPr marL="428625" lvl="1" indent="-257175"/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485900" y="1378327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Live Interval Analysis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47335" y="1386733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Spill Weight Calculation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06178" y="2657478"/>
            <a:ext cx="1620371" cy="712694"/>
          </a:xfrm>
          <a:prstGeom prst="roundRect">
            <a:avLst/>
          </a:prstGeom>
          <a:gradFill>
            <a:gsLst>
              <a:gs pos="5000">
                <a:srgbClr val="AA8BF9"/>
              </a:gs>
              <a:gs pos="95000">
                <a:srgbClr val="6401A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Split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747335" y="2657479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Eviction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485900" y="2657479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Register Assignment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06178" y="1385051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Priority Queue Construction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92624" y="3915619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Spill</a:t>
            </a:r>
            <a:endParaRPr lang="en-US" sz="1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3106273" y="1734674"/>
            <a:ext cx="641065" cy="8407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2" idx="1"/>
          </p:cNvCxnSpPr>
          <p:nvPr/>
        </p:nvCxnSpPr>
        <p:spPr>
          <a:xfrm flipV="1">
            <a:off x="5367708" y="1741399"/>
            <a:ext cx="638473" cy="1682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0" idx="1"/>
          </p:cNvCxnSpPr>
          <p:nvPr/>
        </p:nvCxnSpPr>
        <p:spPr>
          <a:xfrm>
            <a:off x="3106273" y="3013823"/>
            <a:ext cx="641065" cy="0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9" idx="1"/>
          </p:cNvCxnSpPr>
          <p:nvPr/>
        </p:nvCxnSpPr>
        <p:spPr>
          <a:xfrm flipV="1">
            <a:off x="5367708" y="3013825"/>
            <a:ext cx="638473" cy="1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1"/>
          <p:cNvCxnSpPr/>
          <p:nvPr/>
        </p:nvCxnSpPr>
        <p:spPr>
          <a:xfrm flipH="1">
            <a:off x="1485900" y="1741396"/>
            <a:ext cx="6140649" cy="1272428"/>
          </a:xfrm>
          <a:prstGeom prst="bentConnector5">
            <a:avLst>
              <a:gd name="adj1" fmla="val -3258"/>
              <a:gd name="adj2" fmla="val 50000"/>
              <a:gd name="adj3" fmla="val 104328"/>
            </a:avLst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1"/>
          <p:cNvCxnSpPr/>
          <p:nvPr/>
        </p:nvCxnSpPr>
        <p:spPr>
          <a:xfrm flipH="1">
            <a:off x="1492624" y="3006681"/>
            <a:ext cx="6140649" cy="1272428"/>
          </a:xfrm>
          <a:prstGeom prst="bentConnector5">
            <a:avLst>
              <a:gd name="adj1" fmla="val -3258"/>
              <a:gd name="adj2" fmla="val 50000"/>
              <a:gd name="adj3" fmla="val 104328"/>
            </a:avLst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576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141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Split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How to find the best </a:t>
            </a:r>
            <a:r>
              <a:rPr lang="en-US" dirty="0" smtClean="0"/>
              <a:t>way </a:t>
            </a:r>
            <a:r>
              <a:rPr lang="en-US" dirty="0"/>
              <a:t>to split</a:t>
            </a:r>
            <a:r>
              <a:rPr lang="en-US" dirty="0" smtClean="0"/>
              <a:t>?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How to know if split is </a:t>
            </a:r>
            <a:br>
              <a:rPr lang="en-US" dirty="0" smtClean="0"/>
            </a:br>
            <a:r>
              <a:rPr lang="en-US" dirty="0" smtClean="0"/>
              <a:t>beneficial? </a:t>
            </a:r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49185" y="146283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x*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071528" y="192999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071528" y="2784617"/>
            <a:ext cx="313508" cy="502302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71528" y="3562322"/>
            <a:ext cx="313508" cy="37978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947160" y="2929890"/>
            <a:ext cx="53261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994624" y="2987040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947160" y="3752211"/>
            <a:ext cx="53261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051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142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Best Split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419694" y="2211460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97352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278702" y="2211460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56835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840166" y="1737892"/>
            <a:ext cx="358194" cy="2479272"/>
            <a:chOff x="4049185" y="1462830"/>
            <a:chExt cx="358194" cy="2479272"/>
          </a:xfrm>
        </p:grpSpPr>
        <p:sp>
          <p:nvSpPr>
            <p:cNvPr id="32" name="TextBox 31"/>
            <p:cNvSpPr txBox="1"/>
            <p:nvPr/>
          </p:nvSpPr>
          <p:spPr>
            <a:xfrm>
              <a:off x="4049185" y="1462830"/>
              <a:ext cx="358194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x</a:t>
              </a:r>
              <a:endParaRPr lang="en-US" b="1" dirty="0" smtClean="0">
                <a:solidFill>
                  <a:srgbClr val="003C71"/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071528" y="1929991"/>
              <a:ext cx="313508" cy="487939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071528" y="2784617"/>
              <a:ext cx="313508" cy="502302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071528" y="3562322"/>
              <a:ext cx="313508" cy="379780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6150579" y="2211460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28237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R2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87720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…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919033" y="2205053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96691" y="1731484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Rn</a:t>
            </a:r>
            <a:endParaRPr lang="en-US" b="1" dirty="0" smtClean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613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143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Best Split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The registers already have assigned intervals</a:t>
            </a:r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419694" y="2211460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97352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278702" y="2211460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6835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280657" y="3405098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280657" y="2699610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420526" y="2407595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40166" y="1737892"/>
            <a:ext cx="358194" cy="2479272"/>
            <a:chOff x="4049185" y="1462830"/>
            <a:chExt cx="358194" cy="2479272"/>
          </a:xfrm>
        </p:grpSpPr>
        <p:sp>
          <p:nvSpPr>
            <p:cNvPr id="16" name="TextBox 15"/>
            <p:cNvSpPr txBox="1"/>
            <p:nvPr/>
          </p:nvSpPr>
          <p:spPr>
            <a:xfrm>
              <a:off x="4049185" y="1462830"/>
              <a:ext cx="358194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x</a:t>
              </a:r>
              <a:endParaRPr lang="en-US" b="1" dirty="0" smtClean="0">
                <a:solidFill>
                  <a:srgbClr val="003C7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71528" y="1929991"/>
              <a:ext cx="313508" cy="487939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071528" y="2784617"/>
              <a:ext cx="313508" cy="502302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071528" y="3562322"/>
              <a:ext cx="313508" cy="379780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4422625" y="3262102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150579" y="2211460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8237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R2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87720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…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151411" y="2407595"/>
            <a:ext cx="313508" cy="652084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146076" y="3561980"/>
            <a:ext cx="313508" cy="156117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919033" y="2205053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96691" y="1731484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Rn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913041" y="2567886"/>
            <a:ext cx="313508" cy="347323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914530" y="3202507"/>
            <a:ext cx="313508" cy="850381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916712" y="2348057"/>
            <a:ext cx="313508" cy="173797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148984" y="4040109"/>
            <a:ext cx="313508" cy="254219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095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144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Best Split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The registers already have assigned intervals</a:t>
            </a:r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419694" y="2211460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97352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278702" y="2211460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6835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280657" y="3405098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280657" y="2699610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420526" y="2407595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y</a:t>
            </a:r>
            <a:endParaRPr lang="en-US" sz="1500" b="1" dirty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40166" y="1737892"/>
            <a:ext cx="358194" cy="2479272"/>
            <a:chOff x="4049185" y="1462830"/>
            <a:chExt cx="358194" cy="2479272"/>
          </a:xfrm>
        </p:grpSpPr>
        <p:sp>
          <p:nvSpPr>
            <p:cNvPr id="16" name="TextBox 15"/>
            <p:cNvSpPr txBox="1"/>
            <p:nvPr/>
          </p:nvSpPr>
          <p:spPr>
            <a:xfrm>
              <a:off x="4049185" y="1462830"/>
              <a:ext cx="358194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x</a:t>
              </a:r>
              <a:endParaRPr lang="en-US" b="1" dirty="0" smtClean="0">
                <a:solidFill>
                  <a:srgbClr val="003C7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71528" y="1929991"/>
              <a:ext cx="313508" cy="487939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071528" y="2784617"/>
              <a:ext cx="313508" cy="502302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071528" y="3562322"/>
              <a:ext cx="313508" cy="379780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4422625" y="3262102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w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150579" y="2211460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8237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R2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87720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…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151411" y="2407595"/>
            <a:ext cx="313508" cy="652084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146076" y="3561980"/>
            <a:ext cx="313508" cy="156117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919033" y="2205053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96691" y="1731484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Rn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913041" y="2567886"/>
            <a:ext cx="313508" cy="347323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914530" y="3202507"/>
            <a:ext cx="313508" cy="850381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916712" y="2348057"/>
            <a:ext cx="313508" cy="173797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148984" y="4040109"/>
            <a:ext cx="313508" cy="254219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078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145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Best Split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The registers already have assigned intervals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These intervals impose allocation constraints</a:t>
            </a:r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419694" y="2211460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97352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278702" y="2211460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6835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280657" y="3405098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280657" y="2699610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420526" y="2407595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40166" y="1737892"/>
            <a:ext cx="358194" cy="2479272"/>
            <a:chOff x="4049185" y="1462830"/>
            <a:chExt cx="358194" cy="2479272"/>
          </a:xfrm>
        </p:grpSpPr>
        <p:sp>
          <p:nvSpPr>
            <p:cNvPr id="16" name="TextBox 15"/>
            <p:cNvSpPr txBox="1"/>
            <p:nvPr/>
          </p:nvSpPr>
          <p:spPr>
            <a:xfrm>
              <a:off x="4049185" y="1462830"/>
              <a:ext cx="358194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x</a:t>
              </a:r>
              <a:endParaRPr lang="en-US" b="1" dirty="0" smtClean="0">
                <a:solidFill>
                  <a:srgbClr val="003C7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71528" y="1929991"/>
              <a:ext cx="313508" cy="487939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071528" y="2784617"/>
              <a:ext cx="313508" cy="502302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071528" y="3562322"/>
              <a:ext cx="313508" cy="379780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4422625" y="3262102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150579" y="2211460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8237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R2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87720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…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151411" y="2407595"/>
            <a:ext cx="313508" cy="652084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146076" y="3561980"/>
            <a:ext cx="313508" cy="156117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919033" y="2205053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96691" y="1731484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Rn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913041" y="2567886"/>
            <a:ext cx="313508" cy="347323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914530" y="3202507"/>
            <a:ext cx="313508" cy="850381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916712" y="2348057"/>
            <a:ext cx="313508" cy="173797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148984" y="4040109"/>
            <a:ext cx="313508" cy="254219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9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146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Best Split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Do the split of x for each one of the registers</a:t>
            </a:r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419694" y="2211460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97352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u="sng" dirty="0" smtClean="0"/>
              <a:t>R0</a:t>
            </a:r>
            <a:endParaRPr lang="en-US" b="1" u="sng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278702" y="2211460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6835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280657" y="3405098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280657" y="2699610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420526" y="2407595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40166" y="1737892"/>
            <a:ext cx="358194" cy="2479272"/>
            <a:chOff x="4049185" y="1462830"/>
            <a:chExt cx="358194" cy="2479272"/>
          </a:xfrm>
        </p:grpSpPr>
        <p:sp>
          <p:nvSpPr>
            <p:cNvPr id="16" name="TextBox 15"/>
            <p:cNvSpPr txBox="1"/>
            <p:nvPr/>
          </p:nvSpPr>
          <p:spPr>
            <a:xfrm>
              <a:off x="4049185" y="1462830"/>
              <a:ext cx="358194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x</a:t>
              </a:r>
              <a:endParaRPr lang="en-US" b="1" dirty="0" smtClean="0">
                <a:solidFill>
                  <a:srgbClr val="003C7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71528" y="1929991"/>
              <a:ext cx="313508" cy="487939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071528" y="2784617"/>
              <a:ext cx="313508" cy="502302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071528" y="3562322"/>
              <a:ext cx="313508" cy="379780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4422625" y="3262102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150579" y="2211460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8237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R2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87720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…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151411" y="2407595"/>
            <a:ext cx="313508" cy="652084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146076" y="3561980"/>
            <a:ext cx="313508" cy="156117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919033" y="2205053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96691" y="1731484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Rn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913041" y="2567886"/>
            <a:ext cx="313508" cy="347323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914530" y="3202507"/>
            <a:ext cx="313508" cy="850381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916712" y="2348057"/>
            <a:ext cx="313508" cy="173797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148984" y="4040109"/>
            <a:ext cx="313508" cy="254219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31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147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Best Split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Do the split of x for each one of the registers</a:t>
            </a:r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419694" y="2211460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97352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278702" y="2211460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6835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u="sng" dirty="0" smtClean="0"/>
              <a:t>R1</a:t>
            </a:r>
            <a:endParaRPr lang="en-US" b="1" u="sng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280657" y="3405098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280657" y="2699610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420526" y="2407595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40166" y="1737892"/>
            <a:ext cx="358194" cy="2479272"/>
            <a:chOff x="4049185" y="1462830"/>
            <a:chExt cx="358194" cy="2479272"/>
          </a:xfrm>
        </p:grpSpPr>
        <p:sp>
          <p:nvSpPr>
            <p:cNvPr id="16" name="TextBox 15"/>
            <p:cNvSpPr txBox="1"/>
            <p:nvPr/>
          </p:nvSpPr>
          <p:spPr>
            <a:xfrm>
              <a:off x="4049185" y="1462830"/>
              <a:ext cx="358194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x</a:t>
              </a:r>
              <a:endParaRPr lang="en-US" b="1" dirty="0" smtClean="0">
                <a:solidFill>
                  <a:srgbClr val="003C7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71528" y="1929991"/>
              <a:ext cx="313508" cy="487939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071528" y="2784617"/>
              <a:ext cx="313508" cy="502302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071528" y="3562322"/>
              <a:ext cx="313508" cy="379780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4422625" y="3262102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150579" y="2211460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8237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R2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87720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…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151411" y="2407595"/>
            <a:ext cx="313508" cy="652084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146076" y="3561980"/>
            <a:ext cx="313508" cy="156117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919033" y="2205053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96691" y="1731484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Rn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913041" y="2567886"/>
            <a:ext cx="313508" cy="347323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914530" y="3202507"/>
            <a:ext cx="313508" cy="850381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916712" y="2348057"/>
            <a:ext cx="313508" cy="173797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148984" y="4040109"/>
            <a:ext cx="313508" cy="254219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003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148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Best Split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Do the split of x for each one of the registers</a:t>
            </a:r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419694" y="2211460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97352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278702" y="2211460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6835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280657" y="3405098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280657" y="2699610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420526" y="2407595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40166" y="1737892"/>
            <a:ext cx="358194" cy="2479272"/>
            <a:chOff x="4049185" y="1462830"/>
            <a:chExt cx="358194" cy="2479272"/>
          </a:xfrm>
        </p:grpSpPr>
        <p:sp>
          <p:nvSpPr>
            <p:cNvPr id="16" name="TextBox 15"/>
            <p:cNvSpPr txBox="1"/>
            <p:nvPr/>
          </p:nvSpPr>
          <p:spPr>
            <a:xfrm>
              <a:off x="4049185" y="1462830"/>
              <a:ext cx="358194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x</a:t>
              </a:r>
              <a:endParaRPr lang="en-US" b="1" dirty="0" smtClean="0">
                <a:solidFill>
                  <a:srgbClr val="003C7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71528" y="1929991"/>
              <a:ext cx="313508" cy="487939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071528" y="2784617"/>
              <a:ext cx="313508" cy="502302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071528" y="3562322"/>
              <a:ext cx="313508" cy="379780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4422625" y="3262102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150579" y="2211460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8237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u="sng" dirty="0" smtClean="0"/>
              <a:t>R2</a:t>
            </a:r>
            <a:endParaRPr lang="en-US" b="1" u="sng" dirty="0" smtClean="0">
              <a:solidFill>
                <a:srgbClr val="003C7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87720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…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151411" y="2407595"/>
            <a:ext cx="313508" cy="652084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146076" y="3561980"/>
            <a:ext cx="313508" cy="156117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919033" y="2205053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96691" y="1731484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Rn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913041" y="2567886"/>
            <a:ext cx="313508" cy="347323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914530" y="3202507"/>
            <a:ext cx="313508" cy="850381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916712" y="2348057"/>
            <a:ext cx="313508" cy="173797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148984" y="4040109"/>
            <a:ext cx="313508" cy="254219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041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149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Best Split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Do the split of x for each one of the registers</a:t>
            </a:r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419694" y="2211460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97352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278702" y="2211460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6835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280657" y="3405098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280657" y="2699610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420526" y="2407595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40166" y="1737892"/>
            <a:ext cx="358194" cy="2479272"/>
            <a:chOff x="4049185" y="1462830"/>
            <a:chExt cx="358194" cy="2479272"/>
          </a:xfrm>
        </p:grpSpPr>
        <p:sp>
          <p:nvSpPr>
            <p:cNvPr id="16" name="TextBox 15"/>
            <p:cNvSpPr txBox="1"/>
            <p:nvPr/>
          </p:nvSpPr>
          <p:spPr>
            <a:xfrm>
              <a:off x="4049185" y="1462830"/>
              <a:ext cx="358194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x</a:t>
              </a:r>
              <a:endParaRPr lang="en-US" b="1" dirty="0" smtClean="0">
                <a:solidFill>
                  <a:srgbClr val="003C7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71528" y="1929991"/>
              <a:ext cx="313508" cy="487939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071528" y="2784617"/>
              <a:ext cx="313508" cy="502302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071528" y="3562322"/>
              <a:ext cx="313508" cy="379780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4422625" y="3262102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150579" y="2211460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8237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R2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87720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…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151411" y="2407595"/>
            <a:ext cx="313508" cy="652084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146076" y="3561980"/>
            <a:ext cx="313508" cy="156117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919033" y="2205053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96691" y="1731484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u="sng" dirty="0" smtClean="0"/>
              <a:t>Rn</a:t>
            </a:r>
            <a:endParaRPr lang="en-US" b="1" u="sng" dirty="0" smtClean="0">
              <a:solidFill>
                <a:srgbClr val="003C7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913041" y="2567886"/>
            <a:ext cx="313508" cy="347323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914530" y="3202507"/>
            <a:ext cx="313508" cy="850381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916712" y="2348057"/>
            <a:ext cx="313508" cy="173797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148984" y="4040109"/>
            <a:ext cx="313508" cy="254219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84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Register Allocator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General flow</a:t>
            </a:r>
          </a:p>
          <a:p>
            <a:pPr marL="428625" lvl="1" indent="-257175"/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485900" y="1378327"/>
            <a:ext cx="1620371" cy="712694"/>
          </a:xfrm>
          <a:prstGeom prst="roundRect">
            <a:avLst/>
          </a:prstGeom>
          <a:gradFill>
            <a:gsLst>
              <a:gs pos="5000">
                <a:srgbClr val="AA8BF9"/>
              </a:gs>
              <a:gs pos="95000">
                <a:srgbClr val="6401A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Live Interval Analysis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47335" y="1386733"/>
            <a:ext cx="1620371" cy="712694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Spill Weight Calculation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06178" y="2657478"/>
            <a:ext cx="1620371" cy="712694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Split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747335" y="2657479"/>
            <a:ext cx="1620371" cy="712694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Eviction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485900" y="2657479"/>
            <a:ext cx="1620371" cy="712694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Register Assignment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92624" y="3915619"/>
            <a:ext cx="1620371" cy="712694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Spill</a:t>
            </a: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3106273" y="1734674"/>
            <a:ext cx="641065" cy="8407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2" idx="1"/>
          </p:cNvCxnSpPr>
          <p:nvPr/>
        </p:nvCxnSpPr>
        <p:spPr>
          <a:xfrm flipV="1">
            <a:off x="5367708" y="1741399"/>
            <a:ext cx="638473" cy="1682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0" idx="1"/>
          </p:cNvCxnSpPr>
          <p:nvPr/>
        </p:nvCxnSpPr>
        <p:spPr>
          <a:xfrm>
            <a:off x="3106273" y="3013823"/>
            <a:ext cx="641065" cy="0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9" idx="1"/>
          </p:cNvCxnSpPr>
          <p:nvPr/>
        </p:nvCxnSpPr>
        <p:spPr>
          <a:xfrm flipV="1">
            <a:off x="5367708" y="3013825"/>
            <a:ext cx="638473" cy="1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1"/>
          <p:cNvCxnSpPr/>
          <p:nvPr/>
        </p:nvCxnSpPr>
        <p:spPr>
          <a:xfrm flipH="1">
            <a:off x="1485900" y="1741396"/>
            <a:ext cx="6140649" cy="1272428"/>
          </a:xfrm>
          <a:prstGeom prst="bentConnector5">
            <a:avLst>
              <a:gd name="adj1" fmla="val -3258"/>
              <a:gd name="adj2" fmla="val 50000"/>
              <a:gd name="adj3" fmla="val 104328"/>
            </a:avLst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1"/>
          <p:cNvCxnSpPr/>
          <p:nvPr/>
        </p:nvCxnSpPr>
        <p:spPr>
          <a:xfrm flipH="1">
            <a:off x="1492624" y="3006681"/>
            <a:ext cx="6140649" cy="1272428"/>
          </a:xfrm>
          <a:prstGeom prst="bentConnector5">
            <a:avLst>
              <a:gd name="adj1" fmla="val -3258"/>
              <a:gd name="adj2" fmla="val 50000"/>
              <a:gd name="adj3" fmla="val 104328"/>
            </a:avLst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246183" y="1101365"/>
            <a:ext cx="2113252" cy="1308638"/>
          </a:xfrm>
          <a:prstGeom prst="roundRect">
            <a:avLst/>
          </a:prstGeom>
          <a:gradFill flip="none" rotWithShape="1">
            <a:gsLst>
              <a:gs pos="5000">
                <a:schemeClr val="accent2">
                  <a:alpha val="9000"/>
                </a:schemeClr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>
                <a:alpha val="1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Stand alone </a:t>
            </a:r>
            <a:r>
              <a:rPr lang="en-US" sz="15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</a:t>
            </a:r>
            <a:r>
              <a:rPr lang="en-US" sz="15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ass</a:t>
            </a:r>
            <a:endParaRPr lang="en-US" sz="1500" b="1" dirty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006178" y="1385051"/>
            <a:ext cx="1620371" cy="712694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Priority Queue Construction</a:t>
            </a:r>
          </a:p>
        </p:txBody>
      </p:sp>
    </p:spTree>
    <p:extLst>
      <p:ext uri="{BB962C8B-B14F-4D97-AF65-F5344CB8AC3E}">
        <p14:creationId xmlns:p14="http://schemas.microsoft.com/office/powerpoint/2010/main" val="2567798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150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Best Split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Do the split of x for </a:t>
            </a:r>
            <a:r>
              <a:rPr lang="en-US" dirty="0"/>
              <a:t>e</a:t>
            </a:r>
            <a:r>
              <a:rPr lang="en-US" dirty="0" smtClean="0"/>
              <a:t>ach one of the registers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Estimate split cost, e.g. the amount of spill code this split may cause</a:t>
            </a:r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419694" y="2211460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97352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278702" y="2211460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6835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280657" y="3405098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280657" y="2699610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420526" y="2407595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40166" y="1737892"/>
            <a:ext cx="358194" cy="2479272"/>
            <a:chOff x="4049185" y="1462830"/>
            <a:chExt cx="358194" cy="2479272"/>
          </a:xfrm>
        </p:grpSpPr>
        <p:sp>
          <p:nvSpPr>
            <p:cNvPr id="16" name="TextBox 15"/>
            <p:cNvSpPr txBox="1"/>
            <p:nvPr/>
          </p:nvSpPr>
          <p:spPr>
            <a:xfrm>
              <a:off x="4049185" y="1462830"/>
              <a:ext cx="358194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x</a:t>
              </a:r>
              <a:endParaRPr lang="en-US" b="1" dirty="0" smtClean="0">
                <a:solidFill>
                  <a:srgbClr val="003C7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71528" y="1929991"/>
              <a:ext cx="313508" cy="487939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071528" y="2784617"/>
              <a:ext cx="313508" cy="502302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071528" y="3562322"/>
              <a:ext cx="313508" cy="379780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4422625" y="3262102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150579" y="2211460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8237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R2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87720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…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151411" y="2407595"/>
            <a:ext cx="313508" cy="652084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146076" y="3561980"/>
            <a:ext cx="313508" cy="156117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919033" y="2205053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96691" y="1731484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Rn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913041" y="2567886"/>
            <a:ext cx="313508" cy="347323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914530" y="3202507"/>
            <a:ext cx="313508" cy="850381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916712" y="2348057"/>
            <a:ext cx="313508" cy="173797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148984" y="4040109"/>
            <a:ext cx="313508" cy="254219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9" name="Flowchart: Connector 28"/>
          <p:cNvSpPr/>
          <p:nvPr/>
        </p:nvSpPr>
        <p:spPr>
          <a:xfrm>
            <a:off x="8025533" y="4204174"/>
            <a:ext cx="490858" cy="438773"/>
          </a:xfrm>
          <a:prstGeom prst="flowChartConnector">
            <a:avLst/>
          </a:prstGeom>
          <a:solidFill>
            <a:srgbClr val="F0CE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2</a:t>
            </a:r>
            <a:r>
              <a:rPr lang="en-US" sz="1400" dirty="0" smtClean="0"/>
              <a:t>0$</a:t>
            </a:r>
            <a:endParaRPr lang="en-US" sz="1400" dirty="0"/>
          </a:p>
        </p:txBody>
      </p:sp>
      <p:sp>
        <p:nvSpPr>
          <p:cNvPr id="30" name="Flowchart: Connector 29"/>
          <p:cNvSpPr/>
          <p:nvPr/>
        </p:nvSpPr>
        <p:spPr>
          <a:xfrm>
            <a:off x="6260600" y="4204174"/>
            <a:ext cx="490858" cy="438773"/>
          </a:xfrm>
          <a:prstGeom prst="flowChartConnector">
            <a:avLst/>
          </a:prstGeom>
          <a:solidFill>
            <a:srgbClr val="F0CE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15$</a:t>
            </a:r>
            <a:endParaRPr lang="en-US" sz="1400" dirty="0"/>
          </a:p>
        </p:txBody>
      </p:sp>
      <p:sp>
        <p:nvSpPr>
          <p:cNvPr id="35" name="Flowchart: Connector 34"/>
          <p:cNvSpPr/>
          <p:nvPr/>
        </p:nvSpPr>
        <p:spPr>
          <a:xfrm>
            <a:off x="5393226" y="4208956"/>
            <a:ext cx="490858" cy="438773"/>
          </a:xfrm>
          <a:prstGeom prst="flowChartConnector">
            <a:avLst/>
          </a:prstGeom>
          <a:solidFill>
            <a:srgbClr val="F0CE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1</a:t>
            </a:r>
            <a:r>
              <a:rPr lang="en-US" sz="1400" dirty="0" smtClean="0"/>
              <a:t>0$</a:t>
            </a:r>
            <a:endParaRPr lang="en-US" sz="1400" dirty="0"/>
          </a:p>
        </p:txBody>
      </p:sp>
      <p:sp>
        <p:nvSpPr>
          <p:cNvPr id="36" name="Flowchart: Connector 35"/>
          <p:cNvSpPr/>
          <p:nvPr/>
        </p:nvSpPr>
        <p:spPr>
          <a:xfrm>
            <a:off x="4580897" y="4204174"/>
            <a:ext cx="490858" cy="438773"/>
          </a:xfrm>
          <a:prstGeom prst="flowChartConnector">
            <a:avLst/>
          </a:prstGeom>
          <a:solidFill>
            <a:srgbClr val="F0CE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20$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1035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151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Best Split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Do the split of x for each one of the registers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Choose the cheapest one</a:t>
            </a:r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419694" y="2211460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97352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278702" y="2211460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6835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u="sng" dirty="0" smtClean="0"/>
              <a:t>R1</a:t>
            </a:r>
            <a:endParaRPr lang="en-US" b="1" u="sng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280657" y="3405098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280657" y="2699610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420526" y="2407595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40166" y="1737892"/>
            <a:ext cx="358194" cy="2479272"/>
            <a:chOff x="4049185" y="1462830"/>
            <a:chExt cx="358194" cy="2479272"/>
          </a:xfrm>
        </p:grpSpPr>
        <p:sp>
          <p:nvSpPr>
            <p:cNvPr id="16" name="TextBox 15"/>
            <p:cNvSpPr txBox="1"/>
            <p:nvPr/>
          </p:nvSpPr>
          <p:spPr>
            <a:xfrm>
              <a:off x="4049185" y="1462830"/>
              <a:ext cx="358194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x</a:t>
              </a:r>
              <a:endParaRPr lang="en-US" b="1" dirty="0" smtClean="0">
                <a:solidFill>
                  <a:srgbClr val="003C7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71528" y="1929991"/>
              <a:ext cx="313508" cy="487939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071528" y="2784617"/>
              <a:ext cx="313508" cy="502302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071528" y="3562322"/>
              <a:ext cx="313508" cy="379780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4422625" y="3262102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150579" y="2211460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8237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R2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87720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…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151411" y="2407595"/>
            <a:ext cx="313508" cy="652084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146076" y="3561980"/>
            <a:ext cx="313508" cy="156117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919033" y="2205053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96691" y="1731484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Rn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913041" y="2567886"/>
            <a:ext cx="313508" cy="347323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914530" y="3202507"/>
            <a:ext cx="313508" cy="850381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916712" y="2348057"/>
            <a:ext cx="313508" cy="173797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148984" y="4040109"/>
            <a:ext cx="313508" cy="254219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9" name="Flowchart: Connector 28"/>
          <p:cNvSpPr/>
          <p:nvPr/>
        </p:nvSpPr>
        <p:spPr>
          <a:xfrm>
            <a:off x="8025533" y="4204174"/>
            <a:ext cx="490858" cy="438773"/>
          </a:xfrm>
          <a:prstGeom prst="flowChartConnector">
            <a:avLst/>
          </a:prstGeom>
          <a:solidFill>
            <a:srgbClr val="F0CE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2</a:t>
            </a:r>
            <a:r>
              <a:rPr lang="en-US" sz="1400" dirty="0" smtClean="0"/>
              <a:t>0$</a:t>
            </a:r>
            <a:endParaRPr lang="en-US" sz="1400" dirty="0"/>
          </a:p>
        </p:txBody>
      </p:sp>
      <p:sp>
        <p:nvSpPr>
          <p:cNvPr id="30" name="Flowchart: Connector 29"/>
          <p:cNvSpPr/>
          <p:nvPr/>
        </p:nvSpPr>
        <p:spPr>
          <a:xfrm>
            <a:off x="6260600" y="4204174"/>
            <a:ext cx="490858" cy="438773"/>
          </a:xfrm>
          <a:prstGeom prst="flowChartConnector">
            <a:avLst/>
          </a:prstGeom>
          <a:solidFill>
            <a:srgbClr val="F0CE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15$</a:t>
            </a:r>
            <a:endParaRPr lang="en-US" sz="1400" dirty="0"/>
          </a:p>
        </p:txBody>
      </p:sp>
      <p:sp>
        <p:nvSpPr>
          <p:cNvPr id="35" name="Flowchart: Connector 34"/>
          <p:cNvSpPr/>
          <p:nvPr/>
        </p:nvSpPr>
        <p:spPr>
          <a:xfrm>
            <a:off x="5393226" y="4208956"/>
            <a:ext cx="490858" cy="438773"/>
          </a:xfrm>
          <a:prstGeom prst="flowChartConnector">
            <a:avLst/>
          </a:prstGeom>
          <a:solidFill>
            <a:srgbClr val="FD92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1</a:t>
            </a:r>
            <a:r>
              <a:rPr lang="en-US" sz="1400" dirty="0" smtClean="0"/>
              <a:t>0$</a:t>
            </a:r>
            <a:endParaRPr lang="en-US" sz="1400" dirty="0"/>
          </a:p>
        </p:txBody>
      </p:sp>
      <p:sp>
        <p:nvSpPr>
          <p:cNvPr id="36" name="Flowchart: Connector 35"/>
          <p:cNvSpPr/>
          <p:nvPr/>
        </p:nvSpPr>
        <p:spPr>
          <a:xfrm>
            <a:off x="4580897" y="4204174"/>
            <a:ext cx="490858" cy="438773"/>
          </a:xfrm>
          <a:prstGeom prst="flowChartConnector">
            <a:avLst/>
          </a:prstGeom>
          <a:solidFill>
            <a:srgbClr val="F0CE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20$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67893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152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Best Split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Do the split of x for each one of the registers</a:t>
            </a:r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419694" y="2211460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97352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278702" y="2211460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6835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u="sng" dirty="0" smtClean="0"/>
              <a:t>R1</a:t>
            </a:r>
            <a:endParaRPr lang="en-US" b="1" u="sng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280657" y="3405098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280657" y="2699610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420526" y="2407595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40166" y="1737892"/>
            <a:ext cx="358194" cy="2479272"/>
            <a:chOff x="4049185" y="1462830"/>
            <a:chExt cx="358194" cy="2479272"/>
          </a:xfrm>
        </p:grpSpPr>
        <p:sp>
          <p:nvSpPr>
            <p:cNvPr id="16" name="TextBox 15"/>
            <p:cNvSpPr txBox="1"/>
            <p:nvPr/>
          </p:nvSpPr>
          <p:spPr>
            <a:xfrm>
              <a:off x="4049185" y="1462830"/>
              <a:ext cx="358194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x</a:t>
              </a:r>
              <a:endParaRPr lang="en-US" b="1" dirty="0" smtClean="0">
                <a:solidFill>
                  <a:srgbClr val="003C7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71528" y="1929991"/>
              <a:ext cx="313508" cy="487939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071528" y="2784617"/>
              <a:ext cx="313508" cy="502302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071528" y="3562322"/>
              <a:ext cx="313508" cy="379780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4422625" y="3262102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150579" y="2211460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8237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R2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87720" y="173789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…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151411" y="2407595"/>
            <a:ext cx="313508" cy="652084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146076" y="3561980"/>
            <a:ext cx="313508" cy="156117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919033" y="2205053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96691" y="1731484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Rn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913041" y="2567886"/>
            <a:ext cx="313508" cy="347323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914530" y="3202507"/>
            <a:ext cx="313508" cy="850381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916712" y="2348057"/>
            <a:ext cx="313508" cy="173797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148984" y="4040109"/>
            <a:ext cx="313508" cy="254219"/>
          </a:xfrm>
          <a:prstGeom prst="roundRect">
            <a:avLst/>
          </a:prstGeom>
          <a:gradFill flip="none" rotWithShape="1">
            <a:gsLst>
              <a:gs pos="5000">
                <a:srgbClr val="0071C5"/>
              </a:gs>
              <a:gs pos="95000">
                <a:srgbClr val="003C7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615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Best </a:t>
            </a:r>
            <a:r>
              <a:rPr lang="en-US" dirty="0" smtClean="0"/>
              <a:t>Split for Given Register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How do we do the best split for a given register R1?</a:t>
            </a: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F10CCBB2-23CF-43DD-999B-A7E7F6652AA9}" type="slidenum">
              <a:rPr lang="en-US" smtClean="0"/>
              <a:pPr/>
              <a:t>153</a:t>
            </a:fld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5335976" y="1730667"/>
            <a:ext cx="358194" cy="2479272"/>
            <a:chOff x="4049185" y="1462830"/>
            <a:chExt cx="358194" cy="2479272"/>
          </a:xfrm>
        </p:grpSpPr>
        <p:sp>
          <p:nvSpPr>
            <p:cNvPr id="48" name="TextBox 47"/>
            <p:cNvSpPr txBox="1"/>
            <p:nvPr/>
          </p:nvSpPr>
          <p:spPr>
            <a:xfrm>
              <a:off x="4049185" y="1462830"/>
              <a:ext cx="358194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x</a:t>
              </a:r>
              <a:endParaRPr lang="en-US" b="1" dirty="0" smtClean="0">
                <a:solidFill>
                  <a:srgbClr val="003C71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4071528" y="1929991"/>
              <a:ext cx="313508" cy="487939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071528" y="2784617"/>
              <a:ext cx="313508" cy="502302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071528" y="3562322"/>
              <a:ext cx="313508" cy="379780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385288" y="1715761"/>
            <a:ext cx="358194" cy="2673385"/>
            <a:chOff x="5256835" y="1462829"/>
            <a:chExt cx="358194" cy="2673385"/>
          </a:xfrm>
        </p:grpSpPr>
        <p:sp>
          <p:nvSpPr>
            <p:cNvPr id="70" name="Rounded Rectangle 69"/>
            <p:cNvSpPr/>
            <p:nvPr/>
          </p:nvSpPr>
          <p:spPr>
            <a:xfrm>
              <a:off x="5278702" y="1936398"/>
              <a:ext cx="313508" cy="2199816"/>
            </a:xfrm>
            <a:prstGeom prst="roundRect">
              <a:avLst/>
            </a:prstGeom>
            <a:gradFill>
              <a:gsLst>
                <a:gs pos="5000">
                  <a:srgbClr val="EBD9FF"/>
                </a:gs>
                <a:gs pos="95000">
                  <a:srgbClr val="AA8BF9"/>
                </a:gs>
              </a:gsLst>
              <a:lin ang="16200000" scaled="0"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256835" y="1462829"/>
              <a:ext cx="358194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R1</a:t>
              </a:r>
              <a:endParaRPr lang="en-US" b="1" dirty="0" smtClean="0">
                <a:solidFill>
                  <a:srgbClr val="003C71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280657" y="3130036"/>
              <a:ext cx="313508" cy="622176"/>
            </a:xfrm>
            <a:prstGeom prst="roundRect">
              <a:avLst/>
            </a:prstGeom>
            <a:gradFill flip="none" rotWithShape="1">
              <a:gsLst>
                <a:gs pos="5000">
                  <a:srgbClr val="0071C5"/>
                </a:gs>
                <a:gs pos="95000">
                  <a:srgbClr val="003C7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5280657" y="2424548"/>
              <a:ext cx="313508" cy="291567"/>
            </a:xfrm>
            <a:prstGeom prst="roundRect">
              <a:avLst/>
            </a:prstGeom>
            <a:gradFill flip="none" rotWithShape="1">
              <a:gsLst>
                <a:gs pos="5000">
                  <a:srgbClr val="0071C5"/>
                </a:gs>
                <a:gs pos="95000">
                  <a:srgbClr val="003C7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 dirty="0">
                <a:latin typeface="Neo Sans Inte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2106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The region split is usually divided into 2 intervals</a:t>
            </a: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154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Best Split for Given Register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335976" y="1730667"/>
            <a:ext cx="358194" cy="2479272"/>
            <a:chOff x="4049185" y="1462830"/>
            <a:chExt cx="358194" cy="2479272"/>
          </a:xfrm>
        </p:grpSpPr>
        <p:sp>
          <p:nvSpPr>
            <p:cNvPr id="39" name="TextBox 38"/>
            <p:cNvSpPr txBox="1"/>
            <p:nvPr/>
          </p:nvSpPr>
          <p:spPr>
            <a:xfrm>
              <a:off x="4049185" y="1462830"/>
              <a:ext cx="358194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x</a:t>
              </a:r>
              <a:endParaRPr lang="en-US" b="1" dirty="0" smtClean="0">
                <a:solidFill>
                  <a:srgbClr val="003C7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071528" y="1929991"/>
              <a:ext cx="313508" cy="487939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071528" y="2784617"/>
              <a:ext cx="313508" cy="502302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071528" y="3562322"/>
              <a:ext cx="313508" cy="379780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453412" y="1725997"/>
            <a:ext cx="46116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x1</a:t>
            </a:r>
            <a:endParaRPr lang="en-US" sz="10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6527238" y="2204646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495370" y="3200825"/>
            <a:ext cx="110161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527238" y="3059272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7270654" y="3200825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23028" y="3014135"/>
            <a:ext cx="1037239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x2 =</a:t>
            </a:r>
          </a:p>
          <a:p>
            <a:r>
              <a:rPr lang="en-US" sz="1100" dirty="0" smtClean="0">
                <a:solidFill>
                  <a:srgbClr val="003C71"/>
                </a:solidFill>
              </a:rPr>
              <a:t>COPY x1</a:t>
            </a:r>
          </a:p>
        </p:txBody>
      </p:sp>
      <p:sp>
        <p:nvSpPr>
          <p:cNvPr id="49" name="Right Arrow 48"/>
          <p:cNvSpPr/>
          <p:nvPr/>
        </p:nvSpPr>
        <p:spPr>
          <a:xfrm>
            <a:off x="5913901" y="3206784"/>
            <a:ext cx="350303" cy="130079"/>
          </a:xfrm>
          <a:prstGeom prst="rightArrow">
            <a:avLst/>
          </a:prstGeom>
          <a:solidFill>
            <a:srgbClr val="F0CE3E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144199" y="1725998"/>
            <a:ext cx="566417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x2</a:t>
            </a:r>
            <a:endParaRPr lang="en-US" sz="1000" b="1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6497642" y="4018867"/>
            <a:ext cx="110161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625300" y="3832177"/>
            <a:ext cx="1037239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x1 =</a:t>
            </a:r>
          </a:p>
          <a:p>
            <a:r>
              <a:rPr lang="en-US" sz="1100" dirty="0" smtClean="0">
                <a:solidFill>
                  <a:srgbClr val="003C71"/>
                </a:solidFill>
              </a:rPr>
              <a:t>COPY x2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7270654" y="3837598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527238" y="4012610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8385288" y="1715761"/>
            <a:ext cx="358194" cy="2673385"/>
            <a:chOff x="5256835" y="1462829"/>
            <a:chExt cx="358194" cy="2673385"/>
          </a:xfrm>
        </p:grpSpPr>
        <p:sp>
          <p:nvSpPr>
            <p:cNvPr id="56" name="Rounded Rectangle 55"/>
            <p:cNvSpPr/>
            <p:nvPr/>
          </p:nvSpPr>
          <p:spPr>
            <a:xfrm>
              <a:off x="5278702" y="1936398"/>
              <a:ext cx="313508" cy="2199816"/>
            </a:xfrm>
            <a:prstGeom prst="roundRect">
              <a:avLst/>
            </a:prstGeom>
            <a:gradFill>
              <a:gsLst>
                <a:gs pos="5000">
                  <a:srgbClr val="EBD9FF"/>
                </a:gs>
                <a:gs pos="95000">
                  <a:srgbClr val="AA8BF9"/>
                </a:gs>
              </a:gsLst>
              <a:lin ang="16200000" scaled="0"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256835" y="1462829"/>
              <a:ext cx="358194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R1</a:t>
              </a:r>
              <a:endParaRPr lang="en-US" b="1" dirty="0" smtClean="0">
                <a:solidFill>
                  <a:srgbClr val="003C71"/>
                </a:solidFill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5280657" y="3130036"/>
              <a:ext cx="313508" cy="622176"/>
            </a:xfrm>
            <a:prstGeom prst="roundRect">
              <a:avLst/>
            </a:prstGeom>
            <a:gradFill flip="none" rotWithShape="1">
              <a:gsLst>
                <a:gs pos="5000">
                  <a:srgbClr val="0071C5"/>
                </a:gs>
                <a:gs pos="95000">
                  <a:srgbClr val="003C7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80657" y="2424548"/>
              <a:ext cx="313508" cy="291567"/>
            </a:xfrm>
            <a:prstGeom prst="roundRect">
              <a:avLst/>
            </a:prstGeom>
            <a:gradFill flip="none" rotWithShape="1">
              <a:gsLst>
                <a:gs pos="5000">
                  <a:srgbClr val="0071C5"/>
                </a:gs>
                <a:gs pos="95000">
                  <a:srgbClr val="003C7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 dirty="0">
                <a:latin typeface="Neo Sans Inte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5847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The region split is usually divided into 2 intervals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err="1" smtClean="0"/>
              <a:t>ByReg</a:t>
            </a:r>
            <a:endParaRPr lang="en-US" dirty="0" smtClean="0"/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Parts of x that pass on R1 register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Should comply with current allocation</a:t>
            </a:r>
            <a:br>
              <a:rPr lang="en-US" dirty="0" smtClean="0"/>
            </a:br>
            <a:r>
              <a:rPr lang="en-US" dirty="0" smtClean="0"/>
              <a:t>constraints provided by intervals already</a:t>
            </a:r>
            <a:br>
              <a:rPr lang="en-US" dirty="0" smtClean="0"/>
            </a:br>
            <a:r>
              <a:rPr lang="en-US" dirty="0" smtClean="0"/>
              <a:t>assigned to R1</a:t>
            </a: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err="1" smtClean="0"/>
              <a:t>ByStack</a:t>
            </a: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Parts of x that pass on </a:t>
            </a:r>
            <a:r>
              <a:rPr lang="en-US" dirty="0" smtClean="0"/>
              <a:t>or on the stack</a:t>
            </a: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Usually where the already allocated</a:t>
            </a:r>
            <a:br>
              <a:rPr lang="en-US" dirty="0" smtClean="0"/>
            </a:br>
            <a:r>
              <a:rPr lang="en-US" dirty="0" smtClean="0"/>
              <a:t>R1 intervals interfere with x</a:t>
            </a:r>
          </a:p>
          <a:p>
            <a:pPr marL="1227138" lvl="3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2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sz="1150" dirty="0" smtClean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Best Split for Given Register</a:t>
            </a:r>
          </a:p>
        </p:txBody>
      </p:sp>
      <p:sp>
        <p:nvSpPr>
          <p:cNvPr id="3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F10CCBB2-23CF-43DD-999B-A7E7F6652AA9}" type="slidenum">
              <a:rPr lang="en-US" smtClean="0"/>
              <a:pPr/>
              <a:t>155</a:t>
            </a:fld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5335976" y="1730667"/>
            <a:ext cx="358194" cy="2479272"/>
            <a:chOff x="4049185" y="1462830"/>
            <a:chExt cx="358194" cy="2479272"/>
          </a:xfrm>
        </p:grpSpPr>
        <p:sp>
          <p:nvSpPr>
            <p:cNvPr id="41" name="TextBox 40"/>
            <p:cNvSpPr txBox="1"/>
            <p:nvPr/>
          </p:nvSpPr>
          <p:spPr>
            <a:xfrm>
              <a:off x="4049185" y="1462830"/>
              <a:ext cx="358194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x</a:t>
              </a:r>
              <a:endParaRPr lang="en-US" b="1" dirty="0" smtClean="0">
                <a:solidFill>
                  <a:srgbClr val="003C7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071528" y="1929991"/>
              <a:ext cx="313508" cy="487939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071528" y="2784617"/>
              <a:ext cx="313508" cy="502302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071528" y="3562322"/>
              <a:ext cx="313508" cy="379780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453412" y="1725997"/>
            <a:ext cx="461160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x1</a:t>
            </a:r>
          </a:p>
          <a:p>
            <a:pPr algn="ctr"/>
            <a:r>
              <a:rPr lang="en-US" sz="1000" b="1" dirty="0" err="1" smtClean="0"/>
              <a:t>ByReg</a:t>
            </a:r>
            <a:endParaRPr lang="en-US" sz="1000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6527238" y="2204646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6495370" y="3200825"/>
            <a:ext cx="110161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527238" y="3059272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270654" y="3200825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623028" y="3014135"/>
            <a:ext cx="1037239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x2 =</a:t>
            </a:r>
          </a:p>
          <a:p>
            <a:r>
              <a:rPr lang="en-US" sz="1100" dirty="0" smtClean="0">
                <a:solidFill>
                  <a:srgbClr val="003C71"/>
                </a:solidFill>
              </a:rPr>
              <a:t>COPY x1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5913901" y="3206784"/>
            <a:ext cx="350303" cy="130079"/>
          </a:xfrm>
          <a:prstGeom prst="rightArrow">
            <a:avLst/>
          </a:prstGeom>
          <a:solidFill>
            <a:srgbClr val="F0CE3E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144199" y="1725998"/>
            <a:ext cx="566417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x2</a:t>
            </a:r>
            <a:endParaRPr lang="en-US" sz="1000" b="1" dirty="0"/>
          </a:p>
          <a:p>
            <a:pPr algn="ctr"/>
            <a:r>
              <a:rPr lang="en-US" sz="1000" b="1" dirty="0" err="1" smtClean="0"/>
              <a:t>ByStack</a:t>
            </a:r>
            <a:endParaRPr lang="en-US" sz="1000" b="1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6497642" y="4018867"/>
            <a:ext cx="110161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625300" y="3832177"/>
            <a:ext cx="1037239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x1 =</a:t>
            </a:r>
          </a:p>
          <a:p>
            <a:r>
              <a:rPr lang="en-US" sz="1100" dirty="0" smtClean="0">
                <a:solidFill>
                  <a:srgbClr val="003C71"/>
                </a:solidFill>
              </a:rPr>
              <a:t>COPY x2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7270654" y="3837598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527238" y="4012610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8385288" y="1715761"/>
            <a:ext cx="358194" cy="2673385"/>
            <a:chOff x="5256835" y="1462829"/>
            <a:chExt cx="358194" cy="2673385"/>
          </a:xfrm>
        </p:grpSpPr>
        <p:sp>
          <p:nvSpPr>
            <p:cNvPr id="58" name="Rounded Rectangle 57"/>
            <p:cNvSpPr/>
            <p:nvPr/>
          </p:nvSpPr>
          <p:spPr>
            <a:xfrm>
              <a:off x="5278702" y="1936398"/>
              <a:ext cx="313508" cy="2199816"/>
            </a:xfrm>
            <a:prstGeom prst="roundRect">
              <a:avLst/>
            </a:prstGeom>
            <a:gradFill>
              <a:gsLst>
                <a:gs pos="5000">
                  <a:srgbClr val="EBD9FF"/>
                </a:gs>
                <a:gs pos="95000">
                  <a:srgbClr val="AA8BF9"/>
                </a:gs>
              </a:gsLst>
              <a:lin ang="16200000" scaled="0"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56835" y="1462829"/>
              <a:ext cx="358194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R1</a:t>
              </a:r>
              <a:endParaRPr lang="en-US" b="1" dirty="0" smtClean="0">
                <a:solidFill>
                  <a:srgbClr val="003C71"/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280657" y="3130036"/>
              <a:ext cx="313508" cy="622176"/>
            </a:xfrm>
            <a:prstGeom prst="roundRect">
              <a:avLst/>
            </a:prstGeom>
            <a:gradFill flip="none" rotWithShape="1">
              <a:gsLst>
                <a:gs pos="5000">
                  <a:srgbClr val="0071C5"/>
                </a:gs>
                <a:gs pos="95000">
                  <a:srgbClr val="003C7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5280657" y="2424548"/>
              <a:ext cx="313508" cy="291567"/>
            </a:xfrm>
            <a:prstGeom prst="roundRect">
              <a:avLst/>
            </a:prstGeom>
            <a:gradFill flip="none" rotWithShape="1">
              <a:gsLst>
                <a:gs pos="5000">
                  <a:srgbClr val="0071C5"/>
                </a:gs>
                <a:gs pos="95000">
                  <a:srgbClr val="003C7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 dirty="0">
                <a:latin typeface="Neo Sans Inte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280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A good split</a:t>
            </a:r>
          </a:p>
          <a:p>
            <a:pPr lvl="2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sz="1150" dirty="0" smtClean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Best Split for Given Register</a:t>
            </a:r>
            <a:endParaRPr lang="en-US" dirty="0"/>
          </a:p>
        </p:txBody>
      </p:sp>
      <p:sp>
        <p:nvSpPr>
          <p:cNvPr id="3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F10CCBB2-23CF-43DD-999B-A7E7F6652AA9}" type="slidenum">
              <a:rPr lang="en-US" smtClean="0"/>
              <a:pPr/>
              <a:t>156</a:t>
            </a:fld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5335976" y="1730667"/>
            <a:ext cx="358194" cy="2479272"/>
            <a:chOff x="4049185" y="1462830"/>
            <a:chExt cx="358194" cy="2479272"/>
          </a:xfrm>
        </p:grpSpPr>
        <p:sp>
          <p:nvSpPr>
            <p:cNvPr id="41" name="TextBox 40"/>
            <p:cNvSpPr txBox="1"/>
            <p:nvPr/>
          </p:nvSpPr>
          <p:spPr>
            <a:xfrm>
              <a:off x="4049185" y="1462830"/>
              <a:ext cx="358194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x</a:t>
              </a:r>
              <a:endParaRPr lang="en-US" b="1" dirty="0" smtClean="0">
                <a:solidFill>
                  <a:srgbClr val="003C7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071528" y="1929991"/>
              <a:ext cx="313508" cy="487939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071528" y="2784617"/>
              <a:ext cx="313508" cy="502302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071528" y="3562322"/>
              <a:ext cx="313508" cy="379780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453412" y="1725997"/>
            <a:ext cx="461160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x1</a:t>
            </a:r>
          </a:p>
          <a:p>
            <a:pPr algn="ctr"/>
            <a:r>
              <a:rPr lang="en-US" sz="1000" b="1" dirty="0" err="1" smtClean="0"/>
              <a:t>ByReg</a:t>
            </a:r>
            <a:endParaRPr lang="en-US" sz="1000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6527238" y="2204646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6495370" y="3200825"/>
            <a:ext cx="110161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527238" y="3059272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270654" y="3200825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623028" y="3014135"/>
            <a:ext cx="1037239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x2 =</a:t>
            </a:r>
          </a:p>
          <a:p>
            <a:r>
              <a:rPr lang="en-US" sz="1100" dirty="0" smtClean="0">
                <a:solidFill>
                  <a:srgbClr val="003C71"/>
                </a:solidFill>
              </a:rPr>
              <a:t>COPY x1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5913901" y="3206784"/>
            <a:ext cx="350303" cy="130079"/>
          </a:xfrm>
          <a:prstGeom prst="rightArrow">
            <a:avLst/>
          </a:prstGeom>
          <a:solidFill>
            <a:srgbClr val="F0CE3E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144199" y="1725998"/>
            <a:ext cx="566417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x2</a:t>
            </a:r>
            <a:endParaRPr lang="en-US" sz="1000" b="1" dirty="0"/>
          </a:p>
          <a:p>
            <a:pPr algn="ctr"/>
            <a:r>
              <a:rPr lang="en-US" sz="1000" b="1" dirty="0" err="1" smtClean="0"/>
              <a:t>ByStack</a:t>
            </a:r>
            <a:endParaRPr lang="en-US" sz="1000" b="1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6497642" y="4018867"/>
            <a:ext cx="110161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625300" y="3832177"/>
            <a:ext cx="1037239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x1 =</a:t>
            </a:r>
          </a:p>
          <a:p>
            <a:r>
              <a:rPr lang="en-US" sz="1100" dirty="0" smtClean="0">
                <a:solidFill>
                  <a:srgbClr val="003C71"/>
                </a:solidFill>
              </a:rPr>
              <a:t>COPY x2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7270654" y="3837598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527238" y="4012610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8385288" y="1715761"/>
            <a:ext cx="358194" cy="2673385"/>
            <a:chOff x="5256835" y="1462829"/>
            <a:chExt cx="358194" cy="2673385"/>
          </a:xfrm>
        </p:grpSpPr>
        <p:sp>
          <p:nvSpPr>
            <p:cNvPr id="58" name="Rounded Rectangle 57"/>
            <p:cNvSpPr/>
            <p:nvPr/>
          </p:nvSpPr>
          <p:spPr>
            <a:xfrm>
              <a:off x="5278702" y="1936398"/>
              <a:ext cx="313508" cy="2199816"/>
            </a:xfrm>
            <a:prstGeom prst="roundRect">
              <a:avLst/>
            </a:prstGeom>
            <a:gradFill>
              <a:gsLst>
                <a:gs pos="5000">
                  <a:srgbClr val="EBD9FF"/>
                </a:gs>
                <a:gs pos="95000">
                  <a:srgbClr val="AA8BF9"/>
                </a:gs>
              </a:gsLst>
              <a:lin ang="16200000" scaled="0"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56835" y="1462829"/>
              <a:ext cx="358194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R1</a:t>
              </a:r>
              <a:endParaRPr lang="en-US" b="1" dirty="0" smtClean="0">
                <a:solidFill>
                  <a:srgbClr val="003C71"/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280657" y="3130036"/>
              <a:ext cx="313508" cy="622176"/>
            </a:xfrm>
            <a:prstGeom prst="roundRect">
              <a:avLst/>
            </a:prstGeom>
            <a:gradFill flip="none" rotWithShape="1">
              <a:gsLst>
                <a:gs pos="5000">
                  <a:srgbClr val="0071C5"/>
                </a:gs>
                <a:gs pos="95000">
                  <a:srgbClr val="003C7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5280657" y="2424548"/>
              <a:ext cx="313508" cy="291567"/>
            </a:xfrm>
            <a:prstGeom prst="roundRect">
              <a:avLst/>
            </a:prstGeom>
            <a:gradFill flip="none" rotWithShape="1">
              <a:gsLst>
                <a:gs pos="5000">
                  <a:srgbClr val="0071C5"/>
                </a:gs>
                <a:gs pos="95000">
                  <a:srgbClr val="003C7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 dirty="0">
                <a:latin typeface="Neo Sans Inte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061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A good split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Reduces the transitions between </a:t>
            </a:r>
            <a:r>
              <a:rPr lang="en-US" dirty="0" err="1" smtClean="0"/>
              <a:t>ByReg</a:t>
            </a:r>
            <a:r>
              <a:rPr lang="en-US" dirty="0" smtClean="0"/>
              <a:t> and </a:t>
            </a:r>
            <a:r>
              <a:rPr lang="en-US" dirty="0" err="1" smtClean="0"/>
              <a:t>ByStack</a:t>
            </a:r>
            <a:endParaRPr lang="en-US" dirty="0" smtClean="0"/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Each such </a:t>
            </a:r>
            <a:r>
              <a:rPr lang="en-US" dirty="0"/>
              <a:t>transitions is </a:t>
            </a:r>
            <a:r>
              <a:rPr lang="en-US" dirty="0" smtClean="0"/>
              <a:t>potentially a </a:t>
            </a:r>
            <a:br>
              <a:rPr lang="en-US" dirty="0" smtClean="0"/>
            </a:br>
            <a:r>
              <a:rPr lang="en-US" dirty="0" smtClean="0"/>
              <a:t>spill/reload</a:t>
            </a:r>
            <a:endParaRPr lang="en-US" dirty="0"/>
          </a:p>
          <a:p>
            <a:pPr marL="1227138" lvl="3" indent="-257175">
              <a:buFont typeface="Arial" panose="020B0604020202020204" pitchFamily="34" charset="0"/>
              <a:buChar char="•"/>
            </a:pPr>
            <a:r>
              <a:rPr lang="en-US" dirty="0" smtClean="0"/>
              <a:t>In case </a:t>
            </a:r>
            <a:r>
              <a:rPr lang="en-US" dirty="0" err="1" smtClean="0"/>
              <a:t>ByStack</a:t>
            </a:r>
            <a:r>
              <a:rPr lang="en-US" dirty="0" smtClean="0"/>
              <a:t> is not allocated to</a:t>
            </a:r>
            <a:br>
              <a:rPr lang="en-US" dirty="0" smtClean="0"/>
            </a:br>
            <a:r>
              <a:rPr lang="en-US" dirty="0" smtClean="0"/>
              <a:t>another register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Places the </a:t>
            </a:r>
            <a:r>
              <a:rPr lang="en-US" dirty="0"/>
              <a:t>transitions in </a:t>
            </a:r>
            <a:r>
              <a:rPr lang="en-US" dirty="0" smtClean="0"/>
              <a:t>blocks less </a:t>
            </a:r>
            <a:br>
              <a:rPr lang="en-US" dirty="0" smtClean="0"/>
            </a:br>
            <a:r>
              <a:rPr lang="en-US" dirty="0" smtClean="0"/>
              <a:t>frequently executed</a:t>
            </a:r>
          </a:p>
          <a:p>
            <a:pPr lvl="2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sz="1150" dirty="0" smtClean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Best Split for Given Register</a:t>
            </a:r>
          </a:p>
        </p:txBody>
      </p:sp>
      <p:sp>
        <p:nvSpPr>
          <p:cNvPr id="3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F10CCBB2-23CF-43DD-999B-A7E7F6652AA9}" type="slidenum">
              <a:rPr lang="en-US" smtClean="0"/>
              <a:pPr/>
              <a:t>157</a:t>
            </a:fld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5335976" y="1730667"/>
            <a:ext cx="358194" cy="2479272"/>
            <a:chOff x="4049185" y="1462830"/>
            <a:chExt cx="358194" cy="2479272"/>
          </a:xfrm>
        </p:grpSpPr>
        <p:sp>
          <p:nvSpPr>
            <p:cNvPr id="41" name="TextBox 40"/>
            <p:cNvSpPr txBox="1"/>
            <p:nvPr/>
          </p:nvSpPr>
          <p:spPr>
            <a:xfrm>
              <a:off x="4049185" y="1462830"/>
              <a:ext cx="358194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x</a:t>
              </a:r>
              <a:endParaRPr lang="en-US" b="1" dirty="0" smtClean="0">
                <a:solidFill>
                  <a:srgbClr val="003C7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071528" y="1929991"/>
              <a:ext cx="313508" cy="487939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071528" y="2784617"/>
              <a:ext cx="313508" cy="502302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071528" y="3562322"/>
              <a:ext cx="313508" cy="379780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453412" y="1725997"/>
            <a:ext cx="461160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x1</a:t>
            </a:r>
          </a:p>
          <a:p>
            <a:pPr algn="ctr"/>
            <a:r>
              <a:rPr lang="en-US" sz="1000" b="1" dirty="0" err="1" smtClean="0"/>
              <a:t>ByReg</a:t>
            </a:r>
            <a:endParaRPr lang="en-US" sz="1000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6527238" y="2204646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6495370" y="3200825"/>
            <a:ext cx="110161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527238" y="3059272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270654" y="3200825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623028" y="3014135"/>
            <a:ext cx="1037239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x2 =</a:t>
            </a:r>
          </a:p>
          <a:p>
            <a:r>
              <a:rPr lang="en-US" sz="1100" dirty="0" smtClean="0">
                <a:solidFill>
                  <a:srgbClr val="003C71"/>
                </a:solidFill>
              </a:rPr>
              <a:t>COPY x1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5913901" y="3206784"/>
            <a:ext cx="350303" cy="130079"/>
          </a:xfrm>
          <a:prstGeom prst="rightArrow">
            <a:avLst/>
          </a:prstGeom>
          <a:solidFill>
            <a:srgbClr val="F0CE3E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144199" y="1725998"/>
            <a:ext cx="566417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x2</a:t>
            </a:r>
            <a:endParaRPr lang="en-US" sz="1000" b="1" dirty="0"/>
          </a:p>
          <a:p>
            <a:pPr algn="ctr"/>
            <a:r>
              <a:rPr lang="en-US" sz="1000" b="1" dirty="0" err="1" smtClean="0"/>
              <a:t>ByStack</a:t>
            </a:r>
            <a:endParaRPr lang="en-US" sz="1000" b="1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6497642" y="4018867"/>
            <a:ext cx="110161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625300" y="3832177"/>
            <a:ext cx="1037239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x1 =</a:t>
            </a:r>
          </a:p>
          <a:p>
            <a:r>
              <a:rPr lang="en-US" sz="1100" dirty="0" smtClean="0">
                <a:solidFill>
                  <a:srgbClr val="003C71"/>
                </a:solidFill>
              </a:rPr>
              <a:t>COPY x2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7270654" y="3837598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527238" y="4012610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8385288" y="1715761"/>
            <a:ext cx="358194" cy="2673385"/>
            <a:chOff x="5256835" y="1462829"/>
            <a:chExt cx="358194" cy="2673385"/>
          </a:xfrm>
        </p:grpSpPr>
        <p:sp>
          <p:nvSpPr>
            <p:cNvPr id="58" name="Rounded Rectangle 57"/>
            <p:cNvSpPr/>
            <p:nvPr/>
          </p:nvSpPr>
          <p:spPr>
            <a:xfrm>
              <a:off x="5278702" y="1936398"/>
              <a:ext cx="313508" cy="2199816"/>
            </a:xfrm>
            <a:prstGeom prst="roundRect">
              <a:avLst/>
            </a:prstGeom>
            <a:gradFill>
              <a:gsLst>
                <a:gs pos="5000">
                  <a:srgbClr val="EBD9FF"/>
                </a:gs>
                <a:gs pos="95000">
                  <a:srgbClr val="AA8BF9"/>
                </a:gs>
              </a:gsLst>
              <a:lin ang="16200000" scaled="0"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56835" y="1462829"/>
              <a:ext cx="358194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R1</a:t>
              </a:r>
              <a:endParaRPr lang="en-US" b="1" dirty="0" smtClean="0">
                <a:solidFill>
                  <a:srgbClr val="003C71"/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280657" y="3130036"/>
              <a:ext cx="313508" cy="622176"/>
            </a:xfrm>
            <a:prstGeom prst="roundRect">
              <a:avLst/>
            </a:prstGeom>
            <a:gradFill flip="none" rotWithShape="1">
              <a:gsLst>
                <a:gs pos="5000">
                  <a:srgbClr val="0071C5"/>
                </a:gs>
                <a:gs pos="95000">
                  <a:srgbClr val="003C7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5280657" y="2424548"/>
              <a:ext cx="313508" cy="291567"/>
            </a:xfrm>
            <a:prstGeom prst="roundRect">
              <a:avLst/>
            </a:prstGeom>
            <a:gradFill flip="none" rotWithShape="1">
              <a:gsLst>
                <a:gs pos="5000">
                  <a:srgbClr val="0071C5"/>
                </a:gs>
                <a:gs pos="95000">
                  <a:srgbClr val="003C7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 dirty="0">
                <a:latin typeface="Neo Sans Inte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5044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A good split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Reduces the </a:t>
            </a:r>
            <a:r>
              <a:rPr lang="en-US" dirty="0"/>
              <a:t>transitions between </a:t>
            </a:r>
            <a:r>
              <a:rPr lang="en-US" dirty="0" err="1" smtClean="0"/>
              <a:t>ByReg</a:t>
            </a:r>
            <a:r>
              <a:rPr lang="en-US" dirty="0" smtClean="0"/>
              <a:t> and </a:t>
            </a:r>
            <a:r>
              <a:rPr lang="en-US" dirty="0" err="1" smtClean="0"/>
              <a:t>ByStack</a:t>
            </a:r>
            <a:endParaRPr lang="en-US" dirty="0" smtClean="0"/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Each such </a:t>
            </a:r>
            <a:r>
              <a:rPr lang="en-US" dirty="0"/>
              <a:t>transitions is </a:t>
            </a:r>
            <a:r>
              <a:rPr lang="en-US" dirty="0" smtClean="0"/>
              <a:t>potentially a </a:t>
            </a:r>
            <a:br>
              <a:rPr lang="en-US" dirty="0" smtClean="0"/>
            </a:br>
            <a:r>
              <a:rPr lang="en-US" dirty="0" smtClean="0"/>
              <a:t>spill/reload</a:t>
            </a:r>
            <a:endParaRPr lang="en-US" dirty="0"/>
          </a:p>
          <a:p>
            <a:pPr marL="1227138" lvl="3" indent="-257175">
              <a:buFont typeface="Arial" panose="020B0604020202020204" pitchFamily="34" charset="0"/>
              <a:buChar char="•"/>
            </a:pPr>
            <a:r>
              <a:rPr lang="en-US" dirty="0" smtClean="0"/>
              <a:t>In case </a:t>
            </a:r>
            <a:r>
              <a:rPr lang="en-US" dirty="0" err="1" smtClean="0"/>
              <a:t>ByStack</a:t>
            </a:r>
            <a:r>
              <a:rPr lang="en-US" dirty="0" smtClean="0"/>
              <a:t> is not allocated to</a:t>
            </a:r>
            <a:br>
              <a:rPr lang="en-US" dirty="0" smtClean="0"/>
            </a:br>
            <a:r>
              <a:rPr lang="en-US" dirty="0" smtClean="0"/>
              <a:t>another register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Places the </a:t>
            </a:r>
            <a:r>
              <a:rPr lang="en-US" dirty="0"/>
              <a:t>transitions in </a:t>
            </a:r>
            <a:r>
              <a:rPr lang="en-US" dirty="0" smtClean="0"/>
              <a:t>blocks less </a:t>
            </a:r>
            <a:br>
              <a:rPr lang="en-US" dirty="0" smtClean="0"/>
            </a:br>
            <a:r>
              <a:rPr lang="en-US" dirty="0" smtClean="0"/>
              <a:t>frequently executed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Use Hopfield neural network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Converges to a result that satisfies</a:t>
            </a:r>
            <a:br>
              <a:rPr lang="en-US" dirty="0" smtClean="0"/>
            </a:br>
            <a:r>
              <a:rPr lang="en-US" dirty="0" smtClean="0"/>
              <a:t>the above characteristics</a:t>
            </a:r>
            <a:br>
              <a:rPr lang="en-US" dirty="0" smtClean="0"/>
            </a:br>
            <a:endParaRPr lang="en-US" dirty="0" smtClean="0"/>
          </a:p>
          <a:p>
            <a:pPr lvl="2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sz="1150" dirty="0" smtClean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Best Split for Given Register</a:t>
            </a:r>
          </a:p>
        </p:txBody>
      </p:sp>
      <p:sp>
        <p:nvSpPr>
          <p:cNvPr id="3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F10CCBB2-23CF-43DD-999B-A7E7F6652AA9}" type="slidenum">
              <a:rPr lang="en-US" smtClean="0"/>
              <a:pPr/>
              <a:t>158</a:t>
            </a:fld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5335976" y="1730667"/>
            <a:ext cx="358194" cy="2479272"/>
            <a:chOff x="4049185" y="1462830"/>
            <a:chExt cx="358194" cy="2479272"/>
          </a:xfrm>
        </p:grpSpPr>
        <p:sp>
          <p:nvSpPr>
            <p:cNvPr id="41" name="TextBox 40"/>
            <p:cNvSpPr txBox="1"/>
            <p:nvPr/>
          </p:nvSpPr>
          <p:spPr>
            <a:xfrm>
              <a:off x="4049185" y="1462830"/>
              <a:ext cx="358194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x</a:t>
              </a:r>
              <a:endParaRPr lang="en-US" b="1" dirty="0" smtClean="0">
                <a:solidFill>
                  <a:srgbClr val="003C7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071528" y="1929991"/>
              <a:ext cx="313508" cy="487939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071528" y="2784617"/>
              <a:ext cx="313508" cy="502302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071528" y="3562322"/>
              <a:ext cx="313508" cy="379780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453412" y="1725997"/>
            <a:ext cx="461160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x1</a:t>
            </a:r>
          </a:p>
          <a:p>
            <a:pPr algn="ctr"/>
            <a:r>
              <a:rPr lang="en-US" sz="1000" b="1" dirty="0" err="1" smtClean="0"/>
              <a:t>ByReg</a:t>
            </a:r>
            <a:endParaRPr lang="en-US" sz="1000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6527238" y="2204646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6495370" y="3200825"/>
            <a:ext cx="110161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527238" y="3059272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270654" y="3200825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623028" y="3014135"/>
            <a:ext cx="1037239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x2 =</a:t>
            </a:r>
          </a:p>
          <a:p>
            <a:r>
              <a:rPr lang="en-US" sz="1100" dirty="0" smtClean="0">
                <a:solidFill>
                  <a:srgbClr val="003C71"/>
                </a:solidFill>
              </a:rPr>
              <a:t>COPY x1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5913901" y="3206784"/>
            <a:ext cx="350303" cy="130079"/>
          </a:xfrm>
          <a:prstGeom prst="rightArrow">
            <a:avLst/>
          </a:prstGeom>
          <a:solidFill>
            <a:srgbClr val="F0CE3E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144199" y="1725998"/>
            <a:ext cx="566417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x2</a:t>
            </a:r>
            <a:endParaRPr lang="en-US" sz="1000" b="1" dirty="0"/>
          </a:p>
          <a:p>
            <a:pPr algn="ctr"/>
            <a:r>
              <a:rPr lang="en-US" sz="1000" b="1" dirty="0" err="1" smtClean="0"/>
              <a:t>ByStack</a:t>
            </a:r>
            <a:endParaRPr lang="en-US" sz="1000" b="1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6497642" y="4018867"/>
            <a:ext cx="110161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625300" y="3832177"/>
            <a:ext cx="1037239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x1 =</a:t>
            </a:r>
          </a:p>
          <a:p>
            <a:r>
              <a:rPr lang="en-US" sz="1100" dirty="0" smtClean="0">
                <a:solidFill>
                  <a:srgbClr val="003C71"/>
                </a:solidFill>
              </a:rPr>
              <a:t>COPY x2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7270654" y="3837598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527238" y="4012610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8385288" y="1715761"/>
            <a:ext cx="358194" cy="2673385"/>
            <a:chOff x="5256835" y="1462829"/>
            <a:chExt cx="358194" cy="2673385"/>
          </a:xfrm>
        </p:grpSpPr>
        <p:sp>
          <p:nvSpPr>
            <p:cNvPr id="58" name="Rounded Rectangle 57"/>
            <p:cNvSpPr/>
            <p:nvPr/>
          </p:nvSpPr>
          <p:spPr>
            <a:xfrm>
              <a:off x="5278702" y="1936398"/>
              <a:ext cx="313508" cy="2199816"/>
            </a:xfrm>
            <a:prstGeom prst="roundRect">
              <a:avLst/>
            </a:prstGeom>
            <a:gradFill>
              <a:gsLst>
                <a:gs pos="5000">
                  <a:srgbClr val="EBD9FF"/>
                </a:gs>
                <a:gs pos="95000">
                  <a:srgbClr val="AA8BF9"/>
                </a:gs>
              </a:gsLst>
              <a:lin ang="16200000" scaled="0"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56835" y="1462829"/>
              <a:ext cx="358194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R1</a:t>
              </a:r>
              <a:endParaRPr lang="en-US" b="1" dirty="0" smtClean="0">
                <a:solidFill>
                  <a:srgbClr val="003C71"/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280657" y="3130036"/>
              <a:ext cx="313508" cy="622176"/>
            </a:xfrm>
            <a:prstGeom prst="roundRect">
              <a:avLst/>
            </a:prstGeom>
            <a:gradFill flip="none" rotWithShape="1">
              <a:gsLst>
                <a:gs pos="5000">
                  <a:srgbClr val="0071C5"/>
                </a:gs>
                <a:gs pos="95000">
                  <a:srgbClr val="003C7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5280657" y="2424548"/>
              <a:ext cx="313508" cy="291567"/>
            </a:xfrm>
            <a:prstGeom prst="roundRect">
              <a:avLst/>
            </a:prstGeom>
            <a:gradFill flip="none" rotWithShape="1">
              <a:gsLst>
                <a:gs pos="5000">
                  <a:srgbClr val="0071C5"/>
                </a:gs>
                <a:gs pos="95000">
                  <a:srgbClr val="003C7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 dirty="0">
                <a:latin typeface="Neo Sans Inte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8684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Split reduces the amount of spills compared to </a:t>
            </a:r>
            <a:br>
              <a:rPr lang="en-US" dirty="0" smtClean="0"/>
            </a:br>
            <a:r>
              <a:rPr lang="en-US" dirty="0" smtClean="0"/>
              <a:t>spilling around uses</a:t>
            </a:r>
          </a:p>
          <a:p>
            <a:pPr lvl="2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sz="1150" dirty="0" smtClean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if Split </a:t>
            </a:r>
            <a:r>
              <a:rPr lang="en-US" dirty="0"/>
              <a:t>is </a:t>
            </a:r>
            <a:r>
              <a:rPr lang="en-US" dirty="0" smtClean="0"/>
              <a:t>Beneficial</a:t>
            </a:r>
            <a:endParaRPr lang="en-US" dirty="0"/>
          </a:p>
        </p:txBody>
      </p:sp>
      <p:sp>
        <p:nvSpPr>
          <p:cNvPr id="3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F10CCBB2-23CF-43DD-999B-A7E7F6652AA9}" type="slidenum">
              <a:rPr lang="en-US" smtClean="0"/>
              <a:pPr/>
              <a:t>159</a:t>
            </a:fld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56687" y="2033557"/>
            <a:ext cx="1007132" cy="64633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BB#1:</a:t>
            </a:r>
            <a:endParaRPr lang="en-US" sz="1200" b="1" dirty="0"/>
          </a:p>
          <a:p>
            <a:r>
              <a:rPr lang="en-US" sz="1200" dirty="0"/>
              <a:t>…  = …x…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198556" y="2864707"/>
            <a:ext cx="1007132" cy="461665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BB#2:</a:t>
            </a:r>
            <a:endParaRPr lang="en-US" sz="1200" b="1" dirty="0"/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709253" y="2864707"/>
            <a:ext cx="1007133" cy="461665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BB#3:</a:t>
            </a:r>
            <a:endParaRPr lang="en-US" sz="1200" b="1" dirty="0"/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cxnSp>
        <p:nvCxnSpPr>
          <p:cNvPr id="35" name="Straight Arrow Connector 34"/>
          <p:cNvCxnSpPr>
            <a:stCxn id="32" idx="2"/>
            <a:endCxn id="33" idx="0"/>
          </p:cNvCxnSpPr>
          <p:nvPr/>
        </p:nvCxnSpPr>
        <p:spPr>
          <a:xfrm flipH="1">
            <a:off x="6702122" y="2679888"/>
            <a:ext cx="558131" cy="18481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2"/>
            <a:endCxn id="34" idx="0"/>
          </p:cNvCxnSpPr>
          <p:nvPr/>
        </p:nvCxnSpPr>
        <p:spPr>
          <a:xfrm>
            <a:off x="7260253" y="2679888"/>
            <a:ext cx="952567" cy="184819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56687" y="1129642"/>
            <a:ext cx="1007132" cy="64633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BB#0:</a:t>
            </a:r>
            <a:endParaRPr lang="en-US" sz="1200" b="1" dirty="0"/>
          </a:p>
          <a:p>
            <a:r>
              <a:rPr lang="en-US" sz="1200" dirty="0"/>
              <a:t>x = </a:t>
            </a:r>
            <a:r>
              <a:rPr lang="en-US" sz="1200" dirty="0" smtClean="0"/>
              <a:t>…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198556" y="3487163"/>
            <a:ext cx="1007132" cy="461665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BB#4:</a:t>
            </a:r>
            <a:endParaRPr lang="en-US" sz="1200" b="1" dirty="0"/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7709254" y="3495977"/>
            <a:ext cx="1007132" cy="64633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BB#5:</a:t>
            </a:r>
            <a:endParaRPr lang="en-US" sz="1200" b="1" dirty="0"/>
          </a:p>
          <a:p>
            <a:r>
              <a:rPr lang="en-US" sz="1200" dirty="0" smtClean="0"/>
              <a:t>…  </a:t>
            </a:r>
            <a:r>
              <a:rPr lang="en-US" sz="1200" dirty="0"/>
              <a:t>= …x…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cxnSp>
        <p:nvCxnSpPr>
          <p:cNvPr id="63" name="Straight Arrow Connector 62"/>
          <p:cNvCxnSpPr>
            <a:stCxn id="37" idx="2"/>
            <a:endCxn id="32" idx="0"/>
          </p:cNvCxnSpPr>
          <p:nvPr/>
        </p:nvCxnSpPr>
        <p:spPr>
          <a:xfrm>
            <a:off x="7260253" y="1775973"/>
            <a:ext cx="0" cy="25758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3" idx="2"/>
            <a:endCxn id="38" idx="0"/>
          </p:cNvCxnSpPr>
          <p:nvPr/>
        </p:nvCxnSpPr>
        <p:spPr>
          <a:xfrm>
            <a:off x="6702122" y="3326372"/>
            <a:ext cx="0" cy="16079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4" idx="2"/>
            <a:endCxn id="62" idx="0"/>
          </p:cNvCxnSpPr>
          <p:nvPr/>
        </p:nvCxnSpPr>
        <p:spPr>
          <a:xfrm>
            <a:off x="8212820" y="3326372"/>
            <a:ext cx="0" cy="1696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2" idx="2"/>
          </p:cNvCxnSpPr>
          <p:nvPr/>
        </p:nvCxnSpPr>
        <p:spPr>
          <a:xfrm>
            <a:off x="8212820" y="4142308"/>
            <a:ext cx="1" cy="164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62" idx="3"/>
          </p:cNvCxnSpPr>
          <p:nvPr/>
        </p:nvCxnSpPr>
        <p:spPr>
          <a:xfrm flipV="1">
            <a:off x="8716386" y="3487163"/>
            <a:ext cx="12700" cy="331980"/>
          </a:xfrm>
          <a:prstGeom prst="curvedConnector4">
            <a:avLst>
              <a:gd name="adj1" fmla="val 2622850"/>
              <a:gd name="adj2" fmla="val 98673"/>
            </a:avLst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59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Interval Analysis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336960" y="1478364"/>
            <a:ext cx="2008418" cy="71558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	</a:t>
            </a:r>
            <a:r>
              <a:rPr lang="en-US" sz="1350" b="1" dirty="0"/>
              <a:t>BB#0:</a:t>
            </a:r>
          </a:p>
          <a:p>
            <a:r>
              <a:rPr lang="en-US" sz="1350" dirty="0"/>
              <a:t>	x = …</a:t>
            </a:r>
          </a:p>
          <a:p>
            <a:r>
              <a:rPr lang="en-US" sz="1350" dirty="0"/>
              <a:t>	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85900" y="2723025"/>
            <a:ext cx="2008418" cy="71558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	</a:t>
            </a:r>
            <a:r>
              <a:rPr lang="en-US" sz="1350" b="1" dirty="0"/>
              <a:t>BB#1:</a:t>
            </a:r>
          </a:p>
          <a:p>
            <a:r>
              <a:rPr lang="en-US" sz="1350" dirty="0"/>
              <a:t>	…  = …x…</a:t>
            </a:r>
          </a:p>
          <a:p>
            <a:r>
              <a:rPr lang="en-US" sz="1350" dirty="0"/>
              <a:t>	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41169" y="3555859"/>
            <a:ext cx="2008418" cy="92333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	</a:t>
            </a:r>
            <a:r>
              <a:rPr lang="en-US" sz="1350" b="1" dirty="0"/>
              <a:t>BB#2:</a:t>
            </a:r>
          </a:p>
          <a:p>
            <a:r>
              <a:rPr lang="en-US" sz="1350" dirty="0"/>
              <a:t>	…</a:t>
            </a:r>
          </a:p>
          <a:p>
            <a:r>
              <a:rPr lang="en-US" sz="1350" dirty="0"/>
              <a:t>	…  = …x…</a:t>
            </a:r>
          </a:p>
          <a:p>
            <a:r>
              <a:rPr lang="en-US" sz="1350" dirty="0"/>
              <a:t>	…</a:t>
            </a:r>
          </a:p>
        </p:txBody>
      </p: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 flipH="1">
            <a:off x="2490109" y="2193945"/>
            <a:ext cx="851060" cy="529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16" idx="0"/>
          </p:cNvCxnSpPr>
          <p:nvPr/>
        </p:nvCxnSpPr>
        <p:spPr>
          <a:xfrm>
            <a:off x="3341169" y="2193945"/>
            <a:ext cx="1004209" cy="1361914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747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Split reduces the amount of spills compared to </a:t>
            </a:r>
            <a:br>
              <a:rPr lang="en-US" dirty="0" smtClean="0"/>
            </a:br>
            <a:r>
              <a:rPr lang="en-US" dirty="0"/>
              <a:t>spilling around uses</a:t>
            </a: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Use/</a:t>
            </a:r>
            <a:r>
              <a:rPr lang="en-US" dirty="0" err="1" smtClean="0"/>
              <a:t>def</a:t>
            </a:r>
            <a:r>
              <a:rPr lang="en-US" dirty="0" smtClean="0"/>
              <a:t> blocks must have x in a register</a:t>
            </a:r>
            <a:br>
              <a:rPr lang="en-US" dirty="0" smtClean="0"/>
            </a:br>
            <a:r>
              <a:rPr lang="en-US" dirty="0" smtClean="0"/>
              <a:t>at some point</a:t>
            </a:r>
          </a:p>
          <a:p>
            <a:pPr lvl="2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sz="1150" dirty="0" smtClean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if Split is Beneficial</a:t>
            </a:r>
          </a:p>
        </p:txBody>
      </p:sp>
      <p:sp>
        <p:nvSpPr>
          <p:cNvPr id="3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F10CCBB2-23CF-43DD-999B-A7E7F6652AA9}" type="slidenum">
              <a:rPr lang="en-US" smtClean="0"/>
              <a:pPr/>
              <a:t>160</a:t>
            </a:fld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56687" y="2033557"/>
            <a:ext cx="1007132" cy="64633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BB#1:</a:t>
            </a:r>
            <a:endParaRPr lang="en-US" sz="1200" b="1" dirty="0"/>
          </a:p>
          <a:p>
            <a:r>
              <a:rPr lang="en-US" sz="1200" b="1" dirty="0">
                <a:solidFill>
                  <a:srgbClr val="009FDF"/>
                </a:solidFill>
              </a:rPr>
              <a:t>…  = …x…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198556" y="2864707"/>
            <a:ext cx="1007132" cy="461665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BB#2:</a:t>
            </a:r>
            <a:endParaRPr lang="en-US" sz="1200" b="1" dirty="0"/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709253" y="2864707"/>
            <a:ext cx="1007133" cy="461665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BB#3:</a:t>
            </a:r>
            <a:endParaRPr lang="en-US" sz="1200" b="1" dirty="0"/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cxnSp>
        <p:nvCxnSpPr>
          <p:cNvPr id="35" name="Straight Arrow Connector 34"/>
          <p:cNvCxnSpPr>
            <a:stCxn id="32" idx="2"/>
            <a:endCxn id="33" idx="0"/>
          </p:cNvCxnSpPr>
          <p:nvPr/>
        </p:nvCxnSpPr>
        <p:spPr>
          <a:xfrm flipH="1">
            <a:off x="6702122" y="2679888"/>
            <a:ext cx="558131" cy="18481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2"/>
            <a:endCxn id="34" idx="0"/>
          </p:cNvCxnSpPr>
          <p:nvPr/>
        </p:nvCxnSpPr>
        <p:spPr>
          <a:xfrm>
            <a:off x="7260253" y="2679888"/>
            <a:ext cx="952567" cy="184819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56687" y="1129642"/>
            <a:ext cx="1007132" cy="64633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BB#0:</a:t>
            </a:r>
            <a:endParaRPr lang="en-US" sz="1200" b="1" dirty="0"/>
          </a:p>
          <a:p>
            <a:r>
              <a:rPr lang="en-US" sz="1200" b="1" dirty="0">
                <a:solidFill>
                  <a:srgbClr val="009FDF"/>
                </a:solidFill>
              </a:rPr>
              <a:t>x = </a:t>
            </a:r>
            <a:r>
              <a:rPr lang="en-US" sz="1200" b="1" dirty="0" smtClean="0">
                <a:solidFill>
                  <a:srgbClr val="009FDF"/>
                </a:solidFill>
              </a:rPr>
              <a:t>…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198556" y="3487163"/>
            <a:ext cx="1007132" cy="461665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BB#4:</a:t>
            </a:r>
            <a:endParaRPr lang="en-US" sz="1200" b="1" dirty="0"/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7709254" y="3495977"/>
            <a:ext cx="1007132" cy="64633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BB#5:</a:t>
            </a:r>
            <a:endParaRPr lang="en-US" sz="1200" b="1" dirty="0"/>
          </a:p>
          <a:p>
            <a:r>
              <a:rPr lang="en-US" sz="1200" b="1" dirty="0" smtClean="0">
                <a:solidFill>
                  <a:srgbClr val="009FDF"/>
                </a:solidFill>
              </a:rPr>
              <a:t>…  </a:t>
            </a:r>
            <a:r>
              <a:rPr lang="en-US" sz="1200" b="1" dirty="0">
                <a:solidFill>
                  <a:srgbClr val="009FDF"/>
                </a:solidFill>
              </a:rPr>
              <a:t>= …x…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cxnSp>
        <p:nvCxnSpPr>
          <p:cNvPr id="63" name="Straight Arrow Connector 62"/>
          <p:cNvCxnSpPr>
            <a:stCxn id="37" idx="2"/>
            <a:endCxn id="32" idx="0"/>
          </p:cNvCxnSpPr>
          <p:nvPr/>
        </p:nvCxnSpPr>
        <p:spPr>
          <a:xfrm>
            <a:off x="7260253" y="1775973"/>
            <a:ext cx="0" cy="25758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3" idx="2"/>
            <a:endCxn id="38" idx="0"/>
          </p:cNvCxnSpPr>
          <p:nvPr/>
        </p:nvCxnSpPr>
        <p:spPr>
          <a:xfrm>
            <a:off x="6702122" y="3326372"/>
            <a:ext cx="0" cy="16079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4" idx="2"/>
            <a:endCxn id="62" idx="0"/>
          </p:cNvCxnSpPr>
          <p:nvPr/>
        </p:nvCxnSpPr>
        <p:spPr>
          <a:xfrm>
            <a:off x="8212820" y="3326372"/>
            <a:ext cx="0" cy="1696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2" idx="2"/>
          </p:cNvCxnSpPr>
          <p:nvPr/>
        </p:nvCxnSpPr>
        <p:spPr>
          <a:xfrm>
            <a:off x="8212820" y="4142308"/>
            <a:ext cx="1" cy="164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62" idx="3"/>
          </p:cNvCxnSpPr>
          <p:nvPr/>
        </p:nvCxnSpPr>
        <p:spPr>
          <a:xfrm flipV="1">
            <a:off x="8716386" y="3487163"/>
            <a:ext cx="12700" cy="331980"/>
          </a:xfrm>
          <a:prstGeom prst="curvedConnector4">
            <a:avLst>
              <a:gd name="adj1" fmla="val 2622850"/>
              <a:gd name="adj2" fmla="val 98673"/>
            </a:avLst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756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Split reduces the amount of spills compared to </a:t>
            </a:r>
            <a:br>
              <a:rPr lang="en-US" dirty="0" smtClean="0"/>
            </a:br>
            <a:r>
              <a:rPr lang="en-US" dirty="0"/>
              <a:t>spilling around uses</a:t>
            </a: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Use/</a:t>
            </a:r>
            <a:r>
              <a:rPr lang="en-US" dirty="0" err="1" smtClean="0"/>
              <a:t>def</a:t>
            </a:r>
            <a:r>
              <a:rPr lang="en-US" dirty="0" smtClean="0"/>
              <a:t> blocks must have x in a register</a:t>
            </a:r>
            <a:br>
              <a:rPr lang="en-US" dirty="0" smtClean="0"/>
            </a:br>
            <a:r>
              <a:rPr lang="en-US" dirty="0" smtClean="0"/>
              <a:t>at some point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If the split can create </a:t>
            </a:r>
            <a:r>
              <a:rPr lang="en-US" dirty="0"/>
              <a:t>“regions” of several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basic blocks where </a:t>
            </a:r>
            <a:r>
              <a:rPr lang="en-US" dirty="0"/>
              <a:t>x is passed by </a:t>
            </a:r>
            <a:r>
              <a:rPr lang="en-US" dirty="0" smtClean="0"/>
              <a:t>register</a:t>
            </a:r>
            <a:br>
              <a:rPr lang="en-US" dirty="0" smtClean="0"/>
            </a:br>
            <a:r>
              <a:rPr lang="en-US" dirty="0" smtClean="0"/>
              <a:t>this will reduce the amount of spills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Only if constraints allow it</a:t>
            </a:r>
          </a:p>
          <a:p>
            <a:pPr lvl="2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sz="1150" dirty="0" smtClean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if Split is Beneficial</a:t>
            </a:r>
          </a:p>
        </p:txBody>
      </p:sp>
      <p:sp>
        <p:nvSpPr>
          <p:cNvPr id="3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F10CCBB2-23CF-43DD-999B-A7E7F6652AA9}" type="slidenum">
              <a:rPr lang="en-US" smtClean="0"/>
              <a:pPr/>
              <a:t>161</a:t>
            </a:fld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56687" y="2033557"/>
            <a:ext cx="1007132" cy="64633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BB#1:</a:t>
            </a:r>
            <a:endParaRPr lang="en-US" sz="1200" b="1" dirty="0"/>
          </a:p>
          <a:p>
            <a:r>
              <a:rPr lang="en-US" sz="1200" b="1" dirty="0">
                <a:solidFill>
                  <a:srgbClr val="009FDF"/>
                </a:solidFill>
              </a:rPr>
              <a:t>…  = …x…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198556" y="2864707"/>
            <a:ext cx="1007132" cy="461665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BB#2:</a:t>
            </a:r>
            <a:endParaRPr lang="en-US" sz="1200" b="1" dirty="0"/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709253" y="2864707"/>
            <a:ext cx="1007133" cy="461665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BB#3:</a:t>
            </a:r>
            <a:endParaRPr lang="en-US" sz="1200" b="1" dirty="0"/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cxnSp>
        <p:nvCxnSpPr>
          <p:cNvPr id="35" name="Straight Arrow Connector 34"/>
          <p:cNvCxnSpPr>
            <a:stCxn id="32" idx="2"/>
            <a:endCxn id="33" idx="0"/>
          </p:cNvCxnSpPr>
          <p:nvPr/>
        </p:nvCxnSpPr>
        <p:spPr>
          <a:xfrm flipH="1">
            <a:off x="6702122" y="2679888"/>
            <a:ext cx="558131" cy="18481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2"/>
            <a:endCxn id="34" idx="0"/>
          </p:cNvCxnSpPr>
          <p:nvPr/>
        </p:nvCxnSpPr>
        <p:spPr>
          <a:xfrm>
            <a:off x="7260253" y="2679888"/>
            <a:ext cx="952567" cy="184819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56687" y="1130914"/>
            <a:ext cx="1007132" cy="64633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BB#0:</a:t>
            </a:r>
            <a:endParaRPr lang="en-US" sz="1200" b="1" dirty="0"/>
          </a:p>
          <a:p>
            <a:r>
              <a:rPr lang="en-US" sz="1200" b="1" dirty="0">
                <a:solidFill>
                  <a:srgbClr val="009FDF"/>
                </a:solidFill>
              </a:rPr>
              <a:t>x = </a:t>
            </a:r>
            <a:r>
              <a:rPr lang="en-US" sz="1200" b="1" dirty="0" smtClean="0">
                <a:solidFill>
                  <a:srgbClr val="009FDF"/>
                </a:solidFill>
              </a:rPr>
              <a:t>…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198556" y="3487163"/>
            <a:ext cx="1007132" cy="461665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BB#4:</a:t>
            </a:r>
            <a:endParaRPr lang="en-US" sz="1200" b="1" dirty="0"/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7709254" y="3495977"/>
            <a:ext cx="1007132" cy="64633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BB#5:</a:t>
            </a:r>
            <a:endParaRPr lang="en-US" sz="1200" b="1" dirty="0"/>
          </a:p>
          <a:p>
            <a:r>
              <a:rPr lang="en-US" sz="1200" dirty="0" smtClean="0"/>
              <a:t>…  </a:t>
            </a:r>
            <a:r>
              <a:rPr lang="en-US" sz="1200" dirty="0"/>
              <a:t>= …x…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cxnSp>
        <p:nvCxnSpPr>
          <p:cNvPr id="63" name="Straight Arrow Connector 62"/>
          <p:cNvCxnSpPr>
            <a:stCxn id="37" idx="2"/>
            <a:endCxn id="32" idx="0"/>
          </p:cNvCxnSpPr>
          <p:nvPr/>
        </p:nvCxnSpPr>
        <p:spPr>
          <a:xfrm>
            <a:off x="7260253" y="1777245"/>
            <a:ext cx="0" cy="256312"/>
          </a:xfrm>
          <a:prstGeom prst="straightConnector1">
            <a:avLst/>
          </a:prstGeom>
          <a:ln w="12700">
            <a:solidFill>
              <a:srgbClr val="009FD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3" idx="2"/>
            <a:endCxn id="38" idx="0"/>
          </p:cNvCxnSpPr>
          <p:nvPr/>
        </p:nvCxnSpPr>
        <p:spPr>
          <a:xfrm>
            <a:off x="6702122" y="3326372"/>
            <a:ext cx="0" cy="16079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4" idx="2"/>
            <a:endCxn id="62" idx="0"/>
          </p:cNvCxnSpPr>
          <p:nvPr/>
        </p:nvCxnSpPr>
        <p:spPr>
          <a:xfrm>
            <a:off x="8212820" y="3326372"/>
            <a:ext cx="0" cy="1696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2" idx="2"/>
          </p:cNvCxnSpPr>
          <p:nvPr/>
        </p:nvCxnSpPr>
        <p:spPr>
          <a:xfrm>
            <a:off x="8212820" y="4142308"/>
            <a:ext cx="1" cy="164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62" idx="3"/>
          </p:cNvCxnSpPr>
          <p:nvPr/>
        </p:nvCxnSpPr>
        <p:spPr>
          <a:xfrm flipV="1">
            <a:off x="8716386" y="3487163"/>
            <a:ext cx="12700" cy="331980"/>
          </a:xfrm>
          <a:prstGeom prst="curvedConnector4">
            <a:avLst>
              <a:gd name="adj1" fmla="val 2622850"/>
              <a:gd name="adj2" fmla="val 98673"/>
            </a:avLst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34315" y="1851095"/>
            <a:ext cx="562574" cy="1538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009FDF"/>
                </a:solidFill>
              </a:rPr>
              <a:t>ByReg</a:t>
            </a:r>
            <a:endParaRPr lang="en-US" b="1" dirty="0" smtClean="0">
              <a:solidFill>
                <a:srgbClr val="009FD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004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Split reduces the amount of spills compared to </a:t>
            </a:r>
            <a:br>
              <a:rPr lang="en-US" dirty="0" smtClean="0"/>
            </a:br>
            <a:r>
              <a:rPr lang="en-US" dirty="0"/>
              <a:t>spilling around uses</a:t>
            </a: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Use/</a:t>
            </a:r>
            <a:r>
              <a:rPr lang="en-US" dirty="0" err="1" smtClean="0"/>
              <a:t>def</a:t>
            </a:r>
            <a:r>
              <a:rPr lang="en-US" dirty="0" smtClean="0"/>
              <a:t> blocks must have x in a register</a:t>
            </a:r>
            <a:br>
              <a:rPr lang="en-US" dirty="0" smtClean="0"/>
            </a:br>
            <a:r>
              <a:rPr lang="en-US" dirty="0" smtClean="0"/>
              <a:t>at some point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If the split can create </a:t>
            </a:r>
            <a:r>
              <a:rPr lang="en-US" dirty="0"/>
              <a:t>“regions” of several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basic blocks where </a:t>
            </a:r>
            <a:r>
              <a:rPr lang="en-US" dirty="0"/>
              <a:t>x is passed by </a:t>
            </a:r>
            <a:r>
              <a:rPr lang="en-US" dirty="0" smtClean="0"/>
              <a:t>register</a:t>
            </a:r>
            <a:br>
              <a:rPr lang="en-US" dirty="0" smtClean="0"/>
            </a:br>
            <a:r>
              <a:rPr lang="en-US" dirty="0" smtClean="0"/>
              <a:t>this will reduce the amount of spills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Only if constraints allow it</a:t>
            </a:r>
          </a:p>
          <a:p>
            <a:pPr lvl="2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sz="1150" dirty="0" smtClean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if Split is Beneficial</a:t>
            </a:r>
          </a:p>
        </p:txBody>
      </p:sp>
      <p:sp>
        <p:nvSpPr>
          <p:cNvPr id="3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F10CCBB2-23CF-43DD-999B-A7E7F6652AA9}" type="slidenum">
              <a:rPr lang="en-US" smtClean="0"/>
              <a:pPr/>
              <a:t>162</a:t>
            </a:fld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56687" y="2033557"/>
            <a:ext cx="1007132" cy="64633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BB#1:</a:t>
            </a:r>
            <a:endParaRPr lang="en-US" sz="1200" b="1" dirty="0"/>
          </a:p>
          <a:p>
            <a:r>
              <a:rPr lang="en-US" sz="1200" b="1" dirty="0">
                <a:solidFill>
                  <a:srgbClr val="009FDF"/>
                </a:solidFill>
              </a:rPr>
              <a:t>…  = …x…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198556" y="2864707"/>
            <a:ext cx="1007132" cy="461665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BB#2:</a:t>
            </a:r>
            <a:endParaRPr lang="en-US" sz="1200" b="1" dirty="0"/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709253" y="2864707"/>
            <a:ext cx="1007133" cy="461665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BB#3:</a:t>
            </a:r>
            <a:endParaRPr lang="en-US" sz="1200" b="1" dirty="0"/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cxnSp>
        <p:nvCxnSpPr>
          <p:cNvPr id="35" name="Straight Arrow Connector 34"/>
          <p:cNvCxnSpPr>
            <a:stCxn id="32" idx="2"/>
            <a:endCxn id="33" idx="0"/>
          </p:cNvCxnSpPr>
          <p:nvPr/>
        </p:nvCxnSpPr>
        <p:spPr>
          <a:xfrm flipH="1">
            <a:off x="6702122" y="2679888"/>
            <a:ext cx="558131" cy="18481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2"/>
            <a:endCxn id="34" idx="0"/>
          </p:cNvCxnSpPr>
          <p:nvPr/>
        </p:nvCxnSpPr>
        <p:spPr>
          <a:xfrm>
            <a:off x="7260253" y="2679888"/>
            <a:ext cx="952567" cy="184819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56687" y="1226284"/>
            <a:ext cx="1007132" cy="64633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BB#0:</a:t>
            </a:r>
            <a:endParaRPr lang="en-US" sz="1200" b="1" dirty="0"/>
          </a:p>
          <a:p>
            <a:r>
              <a:rPr lang="en-US" sz="1200" b="1" dirty="0">
                <a:solidFill>
                  <a:srgbClr val="009FDF"/>
                </a:solidFill>
              </a:rPr>
              <a:t>x = </a:t>
            </a:r>
            <a:r>
              <a:rPr lang="en-US" sz="1200" b="1" dirty="0" smtClean="0">
                <a:solidFill>
                  <a:srgbClr val="009FDF"/>
                </a:solidFill>
              </a:rPr>
              <a:t>…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198556" y="3487163"/>
            <a:ext cx="1007132" cy="461665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BB#4:</a:t>
            </a:r>
            <a:endParaRPr lang="en-US" sz="1200" b="1" dirty="0"/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7709254" y="3495977"/>
            <a:ext cx="1007132" cy="64633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BB#5:</a:t>
            </a:r>
            <a:endParaRPr lang="en-US" sz="1200" b="1" dirty="0"/>
          </a:p>
          <a:p>
            <a:r>
              <a:rPr lang="en-US" sz="1200" dirty="0" smtClean="0"/>
              <a:t>…  </a:t>
            </a:r>
            <a:r>
              <a:rPr lang="en-US" sz="1200" dirty="0"/>
              <a:t>= …x…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cxnSp>
        <p:nvCxnSpPr>
          <p:cNvPr id="63" name="Straight Arrow Connector 62"/>
          <p:cNvCxnSpPr>
            <a:stCxn id="37" idx="2"/>
            <a:endCxn id="32" idx="0"/>
          </p:cNvCxnSpPr>
          <p:nvPr/>
        </p:nvCxnSpPr>
        <p:spPr>
          <a:xfrm>
            <a:off x="7260253" y="1872615"/>
            <a:ext cx="0" cy="160942"/>
          </a:xfrm>
          <a:prstGeom prst="straightConnector1">
            <a:avLst/>
          </a:prstGeom>
          <a:ln w="12700">
            <a:solidFill>
              <a:srgbClr val="009FD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3" idx="2"/>
            <a:endCxn id="38" idx="0"/>
          </p:cNvCxnSpPr>
          <p:nvPr/>
        </p:nvCxnSpPr>
        <p:spPr>
          <a:xfrm>
            <a:off x="6702122" y="3326372"/>
            <a:ext cx="0" cy="16079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4" idx="2"/>
            <a:endCxn id="62" idx="0"/>
          </p:cNvCxnSpPr>
          <p:nvPr/>
        </p:nvCxnSpPr>
        <p:spPr>
          <a:xfrm>
            <a:off x="8212820" y="3326372"/>
            <a:ext cx="0" cy="1696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2" idx="2"/>
          </p:cNvCxnSpPr>
          <p:nvPr/>
        </p:nvCxnSpPr>
        <p:spPr>
          <a:xfrm>
            <a:off x="8212820" y="4142308"/>
            <a:ext cx="1" cy="164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62" idx="3"/>
          </p:cNvCxnSpPr>
          <p:nvPr/>
        </p:nvCxnSpPr>
        <p:spPr>
          <a:xfrm flipV="1">
            <a:off x="8716386" y="3487163"/>
            <a:ext cx="12700" cy="331980"/>
          </a:xfrm>
          <a:prstGeom prst="curvedConnector4">
            <a:avLst>
              <a:gd name="adj1" fmla="val 2622850"/>
              <a:gd name="adj2" fmla="val 98673"/>
            </a:avLst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386242" y="1433216"/>
            <a:ext cx="1826577" cy="1064804"/>
          </a:xfrm>
          <a:prstGeom prst="roundRect">
            <a:avLst/>
          </a:prstGeom>
          <a:gradFill flip="none" rotWithShape="1">
            <a:gsLst>
              <a:gs pos="5000">
                <a:schemeClr val="accent2">
                  <a:alpha val="9000"/>
                </a:schemeClr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>
                <a:alpha val="1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Passed by register</a:t>
            </a:r>
            <a:br>
              <a:rPr lang="en-US" sz="15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</a:br>
            <a:r>
              <a:rPr lang="en-US" sz="15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region</a:t>
            </a:r>
            <a:endParaRPr lang="en-US" sz="1500" b="1" dirty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026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163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Greedy Register Allocator  </a:t>
            </a:r>
            <a:br>
              <a:rPr lang="en-US" altLang="ja-JP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Greedy Register Allocator Overview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Region Split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b="1" dirty="0" smtClean="0"/>
              <a:t>Encountered Issues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Performance Impact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110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Inaccurate split cost calculation</a:t>
            </a:r>
            <a:endParaRPr lang="he-IL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oot cause of the following encountered issues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Does not model the affect of local interference caused by the split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Makes the split cost inaccurate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The “cheapest” split may actually be more expensive than other splits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Can choose suboptimal split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457"/>
            <a:ext cx="8229600" cy="664370"/>
          </a:xfrm>
        </p:spPr>
        <p:txBody>
          <a:bodyPr/>
          <a:lstStyle/>
          <a:p>
            <a:r>
              <a:rPr lang="en-US" dirty="0"/>
              <a:t>Region </a:t>
            </a:r>
            <a:r>
              <a:rPr lang="en-US" dirty="0" smtClean="0"/>
              <a:t>Split Cost Issues</a:t>
            </a:r>
            <a:endParaRPr lang="en-US" dirty="0"/>
          </a:p>
        </p:txBody>
      </p:sp>
      <p:sp>
        <p:nvSpPr>
          <p:cNvPr id="3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F10CCBB2-23CF-43DD-999B-A7E7F6652AA9}" type="slidenum">
              <a:rPr lang="en-US" smtClean="0"/>
              <a:pPr/>
              <a:t>164</a:t>
            </a:fld>
            <a:endParaRPr lang="en-US" dirty="0"/>
          </a:p>
        </p:txBody>
      </p:sp>
      <p:sp>
        <p:nvSpPr>
          <p:cNvPr id="5" name="Flowchart: Connector 4"/>
          <p:cNvSpPr/>
          <p:nvPr/>
        </p:nvSpPr>
        <p:spPr>
          <a:xfrm>
            <a:off x="8025533" y="4204174"/>
            <a:ext cx="490858" cy="438773"/>
          </a:xfrm>
          <a:prstGeom prst="flowChartConnector">
            <a:avLst/>
          </a:prstGeom>
          <a:solidFill>
            <a:srgbClr val="F0CE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2</a:t>
            </a:r>
            <a:r>
              <a:rPr lang="en-US" sz="1400" dirty="0" smtClean="0"/>
              <a:t>0$</a:t>
            </a:r>
            <a:endParaRPr lang="en-US" sz="1400" dirty="0"/>
          </a:p>
        </p:txBody>
      </p:sp>
      <p:sp>
        <p:nvSpPr>
          <p:cNvPr id="6" name="Flowchart: Connector 5"/>
          <p:cNvSpPr/>
          <p:nvPr/>
        </p:nvSpPr>
        <p:spPr>
          <a:xfrm>
            <a:off x="6260600" y="4204174"/>
            <a:ext cx="490858" cy="438773"/>
          </a:xfrm>
          <a:prstGeom prst="flowChartConnector">
            <a:avLst/>
          </a:prstGeom>
          <a:solidFill>
            <a:srgbClr val="F0CE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15$</a:t>
            </a:r>
            <a:endParaRPr lang="en-US" sz="1400" dirty="0"/>
          </a:p>
        </p:txBody>
      </p:sp>
      <p:sp>
        <p:nvSpPr>
          <p:cNvPr id="7" name="Flowchart: Connector 6"/>
          <p:cNvSpPr/>
          <p:nvPr/>
        </p:nvSpPr>
        <p:spPr>
          <a:xfrm>
            <a:off x="5393226" y="4208956"/>
            <a:ext cx="490858" cy="438773"/>
          </a:xfrm>
          <a:prstGeom prst="flowChartConnector">
            <a:avLst/>
          </a:prstGeom>
          <a:solidFill>
            <a:srgbClr val="FD92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1</a:t>
            </a:r>
            <a:r>
              <a:rPr lang="en-US" sz="1400" dirty="0" smtClean="0"/>
              <a:t>0$</a:t>
            </a:r>
            <a:endParaRPr lang="en-US" sz="1400" dirty="0"/>
          </a:p>
        </p:txBody>
      </p:sp>
      <p:sp>
        <p:nvSpPr>
          <p:cNvPr id="8" name="Flowchart: Connector 7"/>
          <p:cNvSpPr/>
          <p:nvPr/>
        </p:nvSpPr>
        <p:spPr>
          <a:xfrm>
            <a:off x="4580897" y="4204174"/>
            <a:ext cx="490858" cy="438773"/>
          </a:xfrm>
          <a:prstGeom prst="flowChartConnector">
            <a:avLst/>
          </a:prstGeom>
          <a:solidFill>
            <a:srgbClr val="F0CE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20$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6604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Find best split of interval x for R1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Using Hopfield neural network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sz="1350" dirty="0" smtClean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457"/>
            <a:ext cx="8229600" cy="664370"/>
          </a:xfrm>
        </p:spPr>
        <p:txBody>
          <a:bodyPr/>
          <a:lstStyle/>
          <a:p>
            <a:r>
              <a:rPr lang="en-US" dirty="0" smtClean="0"/>
              <a:t>Local Interference</a:t>
            </a:r>
            <a:endParaRPr lang="en-US" dirty="0"/>
          </a:p>
        </p:txBody>
      </p:sp>
      <p:sp>
        <p:nvSpPr>
          <p:cNvPr id="3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F10CCBB2-23CF-43DD-999B-A7E7F6652AA9}" type="slidenum">
              <a:rPr lang="en-US" smtClean="0"/>
              <a:pPr/>
              <a:t>165</a:t>
            </a:fld>
            <a:endParaRPr lang="en-US" dirty="0"/>
          </a:p>
        </p:txBody>
      </p:sp>
      <p:cxnSp>
        <p:nvCxnSpPr>
          <p:cNvPr id="32" name="Straight Arrow Connector 31"/>
          <p:cNvCxnSpPr>
            <a:stCxn id="29" idx="2"/>
          </p:cNvCxnSpPr>
          <p:nvPr/>
        </p:nvCxnSpPr>
        <p:spPr>
          <a:xfrm>
            <a:off x="7375918" y="3819524"/>
            <a:ext cx="959190" cy="305303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0"/>
          </p:cNvCxnSpPr>
          <p:nvPr/>
        </p:nvCxnSpPr>
        <p:spPr>
          <a:xfrm>
            <a:off x="7375918" y="1992280"/>
            <a:ext cx="0" cy="25758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2"/>
          </p:cNvCxnSpPr>
          <p:nvPr/>
        </p:nvCxnSpPr>
        <p:spPr>
          <a:xfrm flipH="1">
            <a:off x="6490684" y="3819524"/>
            <a:ext cx="885234" cy="30530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72352" y="2249864"/>
            <a:ext cx="1007132" cy="156966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BB#1:</a:t>
            </a:r>
          </a:p>
          <a:p>
            <a:r>
              <a:rPr lang="en-US" sz="1200" dirty="0"/>
              <a:t>… </a:t>
            </a:r>
            <a:endParaRPr lang="en-US" sz="1200" b="1" dirty="0"/>
          </a:p>
          <a:p>
            <a:r>
              <a:rPr lang="en-US" sz="1200" dirty="0"/>
              <a:t>…</a:t>
            </a:r>
            <a:br>
              <a:rPr lang="en-US" sz="1200" dirty="0"/>
            </a:br>
            <a:r>
              <a:rPr lang="en-US" sz="1200" dirty="0"/>
              <a:t>…</a:t>
            </a:r>
          </a:p>
          <a:p>
            <a:r>
              <a:rPr lang="en-US" sz="1200" dirty="0" smtClean="0"/>
              <a:t>… </a:t>
            </a:r>
          </a:p>
          <a:p>
            <a:r>
              <a:rPr lang="en-US" sz="1200" dirty="0"/>
              <a:t>… </a:t>
            </a:r>
            <a:endParaRPr lang="en-US" sz="1200" b="1" dirty="0"/>
          </a:p>
          <a:p>
            <a:r>
              <a:rPr lang="en-US" sz="1200" dirty="0" smtClean="0"/>
              <a:t>…</a:t>
            </a:r>
            <a:br>
              <a:rPr lang="en-US" sz="1200" dirty="0" smtClean="0"/>
            </a:br>
            <a:r>
              <a:rPr lang="en-US" sz="1200" dirty="0" smtClean="0"/>
              <a:t>…</a:t>
            </a:r>
            <a:endParaRPr lang="en-US" sz="12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6368787" y="997058"/>
            <a:ext cx="358194" cy="2673385"/>
            <a:chOff x="5256835" y="1462829"/>
            <a:chExt cx="358194" cy="2673385"/>
          </a:xfrm>
        </p:grpSpPr>
        <p:sp>
          <p:nvSpPr>
            <p:cNvPr id="63" name="Rounded Rectangle 62"/>
            <p:cNvSpPr/>
            <p:nvPr/>
          </p:nvSpPr>
          <p:spPr>
            <a:xfrm>
              <a:off x="5278702" y="1936398"/>
              <a:ext cx="313508" cy="2199816"/>
            </a:xfrm>
            <a:prstGeom prst="roundRect">
              <a:avLst/>
            </a:prstGeom>
            <a:gradFill>
              <a:gsLst>
                <a:gs pos="5000">
                  <a:srgbClr val="EBD9FF"/>
                </a:gs>
                <a:gs pos="95000">
                  <a:srgbClr val="AA8BF9"/>
                </a:gs>
              </a:gsLst>
              <a:lin ang="16200000" scaled="0"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256835" y="1462829"/>
              <a:ext cx="358194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R1</a:t>
              </a:r>
              <a:endParaRPr lang="en-US" b="1" dirty="0" smtClean="0">
                <a:solidFill>
                  <a:srgbClr val="003C71"/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5280657" y="3130036"/>
              <a:ext cx="313508" cy="622176"/>
            </a:xfrm>
            <a:prstGeom prst="roundRect">
              <a:avLst/>
            </a:prstGeom>
            <a:gradFill flip="none" rotWithShape="1">
              <a:gsLst>
                <a:gs pos="5000">
                  <a:srgbClr val="0071C5"/>
                </a:gs>
                <a:gs pos="95000">
                  <a:srgbClr val="003C7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5280657" y="2424548"/>
              <a:ext cx="313508" cy="291567"/>
            </a:xfrm>
            <a:prstGeom prst="roundRect">
              <a:avLst/>
            </a:prstGeom>
            <a:gradFill flip="none" rotWithShape="1">
              <a:gsLst>
                <a:gs pos="5000">
                  <a:srgbClr val="0071C5"/>
                </a:gs>
                <a:gs pos="95000">
                  <a:srgbClr val="003C7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 dirty="0">
                <a:latin typeface="Neo Sans Inte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848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Find best split of interval x for R1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Using Hopfield neural network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The network determines </a:t>
            </a:r>
            <a:r>
              <a:rPr lang="en-US" dirty="0"/>
              <a:t>how </a:t>
            </a:r>
            <a:r>
              <a:rPr lang="en-US" dirty="0" smtClean="0"/>
              <a:t>x will </a:t>
            </a:r>
            <a:r>
              <a:rPr lang="en-US" dirty="0"/>
              <a:t>be passed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</a:t>
            </a:r>
            <a:r>
              <a:rPr lang="en-US" dirty="0"/>
              <a:t>the CFG edges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sz="1350" dirty="0" smtClean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457"/>
            <a:ext cx="8229600" cy="664370"/>
          </a:xfrm>
        </p:spPr>
        <p:txBody>
          <a:bodyPr/>
          <a:lstStyle/>
          <a:p>
            <a:r>
              <a:rPr lang="en-US" dirty="0" smtClean="0"/>
              <a:t>Local Interference</a:t>
            </a:r>
            <a:endParaRPr lang="en-US" dirty="0"/>
          </a:p>
        </p:txBody>
      </p:sp>
      <p:sp>
        <p:nvSpPr>
          <p:cNvPr id="3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F10CCBB2-23CF-43DD-999B-A7E7F6652AA9}" type="slidenum">
              <a:rPr lang="en-US" smtClean="0"/>
              <a:pPr/>
              <a:t>166</a:t>
            </a:fld>
            <a:endParaRPr lang="en-US" dirty="0"/>
          </a:p>
        </p:txBody>
      </p:sp>
      <p:cxnSp>
        <p:nvCxnSpPr>
          <p:cNvPr id="32" name="Straight Arrow Connector 31"/>
          <p:cNvCxnSpPr>
            <a:stCxn id="29" idx="2"/>
          </p:cNvCxnSpPr>
          <p:nvPr/>
        </p:nvCxnSpPr>
        <p:spPr>
          <a:xfrm>
            <a:off x="7375918" y="3819524"/>
            <a:ext cx="959190" cy="305303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0"/>
          </p:cNvCxnSpPr>
          <p:nvPr/>
        </p:nvCxnSpPr>
        <p:spPr>
          <a:xfrm>
            <a:off x="7375918" y="1992280"/>
            <a:ext cx="0" cy="25758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2"/>
          </p:cNvCxnSpPr>
          <p:nvPr/>
        </p:nvCxnSpPr>
        <p:spPr>
          <a:xfrm flipH="1">
            <a:off x="6490684" y="3819524"/>
            <a:ext cx="885234" cy="30530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72352" y="2249864"/>
            <a:ext cx="1007132" cy="156966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BB#1:</a:t>
            </a:r>
          </a:p>
          <a:p>
            <a:r>
              <a:rPr lang="en-US" sz="1200" dirty="0"/>
              <a:t>… </a:t>
            </a:r>
            <a:endParaRPr lang="en-US" sz="1200" b="1" dirty="0"/>
          </a:p>
          <a:p>
            <a:r>
              <a:rPr lang="en-US" sz="1200" dirty="0"/>
              <a:t>…</a:t>
            </a:r>
            <a:br>
              <a:rPr lang="en-US" sz="1200" dirty="0"/>
            </a:br>
            <a:r>
              <a:rPr lang="en-US" sz="1200" dirty="0"/>
              <a:t>…</a:t>
            </a:r>
          </a:p>
          <a:p>
            <a:r>
              <a:rPr lang="en-US" sz="1200" dirty="0" smtClean="0"/>
              <a:t>… </a:t>
            </a:r>
          </a:p>
          <a:p>
            <a:r>
              <a:rPr lang="en-US" sz="1200" dirty="0"/>
              <a:t>… </a:t>
            </a:r>
            <a:endParaRPr lang="en-US" sz="1200" b="1" dirty="0"/>
          </a:p>
          <a:p>
            <a:r>
              <a:rPr lang="en-US" sz="1200" dirty="0" smtClean="0"/>
              <a:t>…</a:t>
            </a:r>
            <a:br>
              <a:rPr lang="en-US" sz="1200" dirty="0" smtClean="0"/>
            </a:br>
            <a:r>
              <a:rPr lang="en-US" sz="1200" dirty="0" smtClean="0"/>
              <a:t>…</a:t>
            </a:r>
            <a:endParaRPr lang="en-US" sz="12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6368787" y="997058"/>
            <a:ext cx="358194" cy="2673385"/>
            <a:chOff x="5256835" y="1462829"/>
            <a:chExt cx="358194" cy="2673385"/>
          </a:xfrm>
        </p:grpSpPr>
        <p:sp>
          <p:nvSpPr>
            <p:cNvPr id="63" name="Rounded Rectangle 62"/>
            <p:cNvSpPr/>
            <p:nvPr/>
          </p:nvSpPr>
          <p:spPr>
            <a:xfrm>
              <a:off x="5278702" y="1936398"/>
              <a:ext cx="313508" cy="2199816"/>
            </a:xfrm>
            <a:prstGeom prst="roundRect">
              <a:avLst/>
            </a:prstGeom>
            <a:gradFill>
              <a:gsLst>
                <a:gs pos="5000">
                  <a:srgbClr val="EBD9FF"/>
                </a:gs>
                <a:gs pos="95000">
                  <a:srgbClr val="AA8BF9"/>
                </a:gs>
              </a:gsLst>
              <a:lin ang="16200000" scaled="0"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256835" y="1462829"/>
              <a:ext cx="358194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R1</a:t>
              </a:r>
              <a:endParaRPr lang="en-US" b="1" dirty="0" smtClean="0">
                <a:solidFill>
                  <a:srgbClr val="003C71"/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5280657" y="3130036"/>
              <a:ext cx="313508" cy="622176"/>
            </a:xfrm>
            <a:prstGeom prst="roundRect">
              <a:avLst/>
            </a:prstGeom>
            <a:gradFill flip="none" rotWithShape="1">
              <a:gsLst>
                <a:gs pos="5000">
                  <a:srgbClr val="0071C5"/>
                </a:gs>
                <a:gs pos="95000">
                  <a:srgbClr val="003C7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5280657" y="2424548"/>
              <a:ext cx="313508" cy="291567"/>
            </a:xfrm>
            <a:prstGeom prst="roundRect">
              <a:avLst/>
            </a:prstGeom>
            <a:gradFill flip="none" rotWithShape="1">
              <a:gsLst>
                <a:gs pos="5000">
                  <a:srgbClr val="0071C5"/>
                </a:gs>
                <a:gs pos="95000">
                  <a:srgbClr val="003C7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 dirty="0">
                <a:latin typeface="Neo Sans Inte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8439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Find best split of interval x for R1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Using </a:t>
            </a:r>
            <a:r>
              <a:rPr lang="en-US" dirty="0"/>
              <a:t>Hopfield neural network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/>
              <a:t>The network determines how x will be passed </a:t>
            </a:r>
            <a:br>
              <a:rPr lang="en-US" dirty="0"/>
            </a:br>
            <a:r>
              <a:rPr lang="en-US" dirty="0"/>
              <a:t>on the CFG edges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ByReg</a:t>
            </a:r>
            <a:r>
              <a:rPr lang="en-US" dirty="0" smtClean="0"/>
              <a:t>” interval or “By stack” interval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sz="1350" dirty="0" smtClean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457"/>
            <a:ext cx="8229600" cy="664370"/>
          </a:xfrm>
        </p:spPr>
        <p:txBody>
          <a:bodyPr/>
          <a:lstStyle/>
          <a:p>
            <a:r>
              <a:rPr lang="en-US" dirty="0" smtClean="0"/>
              <a:t>Local Interference</a:t>
            </a:r>
            <a:endParaRPr lang="en-US" dirty="0"/>
          </a:p>
        </p:txBody>
      </p:sp>
      <p:sp>
        <p:nvSpPr>
          <p:cNvPr id="3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F10CCBB2-23CF-43DD-999B-A7E7F6652AA9}" type="slidenum">
              <a:rPr lang="en-US" smtClean="0"/>
              <a:pPr/>
              <a:t>167</a:t>
            </a:fld>
            <a:endParaRPr lang="en-US" dirty="0"/>
          </a:p>
        </p:txBody>
      </p:sp>
      <p:cxnSp>
        <p:nvCxnSpPr>
          <p:cNvPr id="32" name="Straight Arrow Connector 31"/>
          <p:cNvCxnSpPr>
            <a:stCxn id="29" idx="2"/>
          </p:cNvCxnSpPr>
          <p:nvPr/>
        </p:nvCxnSpPr>
        <p:spPr>
          <a:xfrm>
            <a:off x="7375918" y="3819524"/>
            <a:ext cx="959190" cy="305303"/>
          </a:xfrm>
          <a:prstGeom prst="straightConnector1">
            <a:avLst/>
          </a:prstGeom>
          <a:ln w="12700">
            <a:solidFill>
              <a:schemeClr val="accent2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0"/>
          </p:cNvCxnSpPr>
          <p:nvPr/>
        </p:nvCxnSpPr>
        <p:spPr>
          <a:xfrm>
            <a:off x="7375918" y="1992280"/>
            <a:ext cx="0" cy="25758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2"/>
          </p:cNvCxnSpPr>
          <p:nvPr/>
        </p:nvCxnSpPr>
        <p:spPr>
          <a:xfrm flipH="1">
            <a:off x="6490684" y="3819524"/>
            <a:ext cx="885234" cy="305303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72352" y="2249864"/>
            <a:ext cx="1007132" cy="156966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BB#1:</a:t>
            </a:r>
          </a:p>
          <a:p>
            <a:r>
              <a:rPr lang="en-US" sz="1200" dirty="0" smtClean="0"/>
              <a:t>…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r>
              <a:rPr lang="en-US" sz="1200" dirty="0"/>
              <a:t>…</a:t>
            </a:r>
          </a:p>
          <a:p>
            <a:r>
              <a:rPr lang="en-US" sz="1200" dirty="0" smtClean="0"/>
              <a:t>… </a:t>
            </a:r>
            <a:endParaRPr lang="en-US" sz="1200" b="1" dirty="0"/>
          </a:p>
          <a:p>
            <a:r>
              <a:rPr lang="en-US" sz="1200" dirty="0"/>
              <a:t>…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6368787" y="997058"/>
            <a:ext cx="358194" cy="2673385"/>
            <a:chOff x="5256835" y="1462829"/>
            <a:chExt cx="358194" cy="2673385"/>
          </a:xfrm>
        </p:grpSpPr>
        <p:sp>
          <p:nvSpPr>
            <p:cNvPr id="63" name="Rounded Rectangle 62"/>
            <p:cNvSpPr/>
            <p:nvPr/>
          </p:nvSpPr>
          <p:spPr>
            <a:xfrm>
              <a:off x="5278702" y="1936398"/>
              <a:ext cx="313508" cy="2199816"/>
            </a:xfrm>
            <a:prstGeom prst="roundRect">
              <a:avLst/>
            </a:prstGeom>
            <a:gradFill>
              <a:gsLst>
                <a:gs pos="5000">
                  <a:srgbClr val="EBD9FF"/>
                </a:gs>
                <a:gs pos="95000">
                  <a:srgbClr val="AA8BF9"/>
                </a:gs>
              </a:gsLst>
              <a:lin ang="16200000" scaled="0"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256835" y="1462829"/>
              <a:ext cx="358194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R1</a:t>
              </a:r>
              <a:endParaRPr lang="en-US" b="1" dirty="0" smtClean="0">
                <a:solidFill>
                  <a:srgbClr val="003C71"/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5280657" y="3130036"/>
              <a:ext cx="313508" cy="622176"/>
            </a:xfrm>
            <a:prstGeom prst="roundRect">
              <a:avLst/>
            </a:prstGeom>
            <a:gradFill flip="none" rotWithShape="1">
              <a:gsLst>
                <a:gs pos="5000">
                  <a:srgbClr val="0071C5"/>
                </a:gs>
                <a:gs pos="95000">
                  <a:srgbClr val="003C7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5280657" y="2424548"/>
              <a:ext cx="313508" cy="291567"/>
            </a:xfrm>
            <a:prstGeom prst="roundRect">
              <a:avLst/>
            </a:prstGeom>
            <a:gradFill flip="none" rotWithShape="1">
              <a:gsLst>
                <a:gs pos="5000">
                  <a:srgbClr val="0071C5"/>
                </a:gs>
                <a:gs pos="95000">
                  <a:srgbClr val="003C7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 dirty="0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080513" y="2027616"/>
            <a:ext cx="562574" cy="1538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9FDF"/>
                </a:solidFill>
              </a:rPr>
              <a:t>x1 </a:t>
            </a:r>
            <a:r>
              <a:rPr lang="en-US" sz="1000" b="1" dirty="0" err="1" smtClean="0">
                <a:solidFill>
                  <a:srgbClr val="009FDF"/>
                </a:solidFill>
              </a:rPr>
              <a:t>ByReg</a:t>
            </a:r>
            <a:endParaRPr lang="en-US" b="1" dirty="0" smtClean="0">
              <a:solidFill>
                <a:srgbClr val="009FD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80513" y="3745253"/>
            <a:ext cx="684205" cy="1538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9FDF"/>
                </a:solidFill>
              </a:rPr>
              <a:t>x2 </a:t>
            </a:r>
            <a:r>
              <a:rPr lang="en-US" sz="1000" b="1" dirty="0" err="1" smtClean="0">
                <a:solidFill>
                  <a:srgbClr val="009FDF"/>
                </a:solidFill>
              </a:rPr>
              <a:t>ByStack</a:t>
            </a:r>
            <a:endParaRPr lang="en-US" b="1" dirty="0" smtClean="0">
              <a:solidFill>
                <a:srgbClr val="009FD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16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Find best split of interval x for R1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Using </a:t>
            </a:r>
            <a:r>
              <a:rPr lang="en-US" dirty="0"/>
              <a:t>Hopfield neural network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/>
              <a:t>The network determines how x will be passed </a:t>
            </a:r>
            <a:br>
              <a:rPr lang="en-US" dirty="0"/>
            </a:br>
            <a:r>
              <a:rPr lang="en-US" dirty="0"/>
              <a:t>on the CFG edges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ByReg</a:t>
            </a:r>
            <a:r>
              <a:rPr lang="en-US" dirty="0" smtClean="0"/>
              <a:t>” interval or “By stack” interval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Determined which basic block will have a copy</a:t>
            </a:r>
            <a:br>
              <a:rPr lang="en-US" dirty="0" smtClean="0"/>
            </a:br>
            <a:r>
              <a:rPr lang="en-US" dirty="0" smtClean="0"/>
              <a:t>between these two intervals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sz="1350" dirty="0" smtClean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457"/>
            <a:ext cx="8229600" cy="664370"/>
          </a:xfrm>
        </p:spPr>
        <p:txBody>
          <a:bodyPr/>
          <a:lstStyle/>
          <a:p>
            <a:r>
              <a:rPr lang="en-US" dirty="0" smtClean="0"/>
              <a:t>Local Interference</a:t>
            </a:r>
            <a:endParaRPr lang="en-US" dirty="0"/>
          </a:p>
        </p:txBody>
      </p:sp>
      <p:sp>
        <p:nvSpPr>
          <p:cNvPr id="3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F10CCBB2-23CF-43DD-999B-A7E7F6652AA9}" type="slidenum">
              <a:rPr lang="en-US" smtClean="0"/>
              <a:pPr/>
              <a:t>168</a:t>
            </a:fld>
            <a:endParaRPr lang="en-US" dirty="0"/>
          </a:p>
        </p:txBody>
      </p:sp>
      <p:cxnSp>
        <p:nvCxnSpPr>
          <p:cNvPr id="32" name="Straight Arrow Connector 31"/>
          <p:cNvCxnSpPr>
            <a:stCxn id="29" idx="2"/>
          </p:cNvCxnSpPr>
          <p:nvPr/>
        </p:nvCxnSpPr>
        <p:spPr>
          <a:xfrm>
            <a:off x="7375918" y="3819524"/>
            <a:ext cx="959190" cy="305303"/>
          </a:xfrm>
          <a:prstGeom prst="straightConnector1">
            <a:avLst/>
          </a:prstGeom>
          <a:ln w="12700">
            <a:solidFill>
              <a:schemeClr val="accent2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0"/>
          </p:cNvCxnSpPr>
          <p:nvPr/>
        </p:nvCxnSpPr>
        <p:spPr>
          <a:xfrm>
            <a:off x="7375918" y="1992280"/>
            <a:ext cx="0" cy="25758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2"/>
          </p:cNvCxnSpPr>
          <p:nvPr/>
        </p:nvCxnSpPr>
        <p:spPr>
          <a:xfrm flipH="1">
            <a:off x="6490684" y="3819524"/>
            <a:ext cx="885234" cy="305303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72352" y="2249864"/>
            <a:ext cx="1007132" cy="156966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BB#1:</a:t>
            </a:r>
          </a:p>
          <a:p>
            <a:r>
              <a:rPr lang="en-US" sz="1200" dirty="0" smtClean="0"/>
              <a:t>…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r>
              <a:rPr lang="en-US" sz="1200" b="1" dirty="0" smtClean="0">
                <a:solidFill>
                  <a:srgbClr val="009FDF"/>
                </a:solidFill>
              </a:rPr>
              <a:t>x2 = x1</a:t>
            </a:r>
            <a:endParaRPr lang="en-US" sz="1200" b="1" dirty="0">
              <a:solidFill>
                <a:srgbClr val="009FDF"/>
              </a:solidFill>
            </a:endParaRPr>
          </a:p>
          <a:p>
            <a:r>
              <a:rPr lang="en-US" sz="1200" dirty="0" smtClean="0"/>
              <a:t>… </a:t>
            </a:r>
            <a:endParaRPr lang="en-US" sz="1200" b="1" dirty="0"/>
          </a:p>
          <a:p>
            <a:r>
              <a:rPr lang="en-US" sz="1200" dirty="0"/>
              <a:t>…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6368787" y="997058"/>
            <a:ext cx="358194" cy="2673385"/>
            <a:chOff x="5256835" y="1462829"/>
            <a:chExt cx="358194" cy="2673385"/>
          </a:xfrm>
        </p:grpSpPr>
        <p:sp>
          <p:nvSpPr>
            <p:cNvPr id="63" name="Rounded Rectangle 62"/>
            <p:cNvSpPr/>
            <p:nvPr/>
          </p:nvSpPr>
          <p:spPr>
            <a:xfrm>
              <a:off x="5278702" y="1936398"/>
              <a:ext cx="313508" cy="2199816"/>
            </a:xfrm>
            <a:prstGeom prst="roundRect">
              <a:avLst/>
            </a:prstGeom>
            <a:gradFill>
              <a:gsLst>
                <a:gs pos="5000">
                  <a:srgbClr val="EBD9FF"/>
                </a:gs>
                <a:gs pos="95000">
                  <a:srgbClr val="AA8BF9"/>
                </a:gs>
              </a:gsLst>
              <a:lin ang="16200000" scaled="0"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256835" y="1462829"/>
              <a:ext cx="358194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R1</a:t>
              </a:r>
              <a:endParaRPr lang="en-US" b="1" dirty="0" smtClean="0">
                <a:solidFill>
                  <a:srgbClr val="003C71"/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5280657" y="3130036"/>
              <a:ext cx="313508" cy="622176"/>
            </a:xfrm>
            <a:prstGeom prst="roundRect">
              <a:avLst/>
            </a:prstGeom>
            <a:gradFill flip="none" rotWithShape="1">
              <a:gsLst>
                <a:gs pos="5000">
                  <a:srgbClr val="0071C5"/>
                </a:gs>
                <a:gs pos="95000">
                  <a:srgbClr val="003C7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5280657" y="2424548"/>
              <a:ext cx="313508" cy="291567"/>
            </a:xfrm>
            <a:prstGeom prst="roundRect">
              <a:avLst/>
            </a:prstGeom>
            <a:gradFill flip="none" rotWithShape="1">
              <a:gsLst>
                <a:gs pos="5000">
                  <a:srgbClr val="0071C5"/>
                </a:gs>
                <a:gs pos="95000">
                  <a:srgbClr val="003C7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 dirty="0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080513" y="2027616"/>
            <a:ext cx="562574" cy="1538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9FDF"/>
                </a:solidFill>
              </a:rPr>
              <a:t>x1 </a:t>
            </a:r>
            <a:r>
              <a:rPr lang="en-US" sz="1000" b="1" dirty="0" err="1" smtClean="0">
                <a:solidFill>
                  <a:srgbClr val="009FDF"/>
                </a:solidFill>
              </a:rPr>
              <a:t>ByReg</a:t>
            </a:r>
            <a:endParaRPr lang="en-US" b="1" dirty="0" smtClean="0">
              <a:solidFill>
                <a:srgbClr val="009FD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80513" y="3745253"/>
            <a:ext cx="684205" cy="1538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9FDF"/>
                </a:solidFill>
              </a:rPr>
              <a:t>x2 </a:t>
            </a:r>
            <a:r>
              <a:rPr lang="en-US" sz="1000" b="1" dirty="0" err="1" smtClean="0">
                <a:solidFill>
                  <a:srgbClr val="009FDF"/>
                </a:solidFill>
              </a:rPr>
              <a:t>ByStack</a:t>
            </a:r>
            <a:endParaRPr lang="en-US" b="1" dirty="0" smtClean="0">
              <a:solidFill>
                <a:srgbClr val="009FD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858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Find best split of interval x for R1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Using </a:t>
            </a:r>
            <a:r>
              <a:rPr lang="en-US" dirty="0"/>
              <a:t>Hopfield neural network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/>
              <a:t>The network determines how x will be passed </a:t>
            </a:r>
            <a:br>
              <a:rPr lang="en-US" dirty="0"/>
            </a:br>
            <a:r>
              <a:rPr lang="en-US" dirty="0"/>
              <a:t>on the CFG edges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ByReg</a:t>
            </a:r>
            <a:r>
              <a:rPr lang="en-US" dirty="0" smtClean="0"/>
              <a:t>” interval or “By stack” interval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Determined which basic block will have a copy</a:t>
            </a:r>
            <a:br>
              <a:rPr lang="en-US" dirty="0"/>
            </a:br>
            <a:r>
              <a:rPr lang="en-US" dirty="0"/>
              <a:t>between these two </a:t>
            </a:r>
            <a:r>
              <a:rPr lang="en-US" dirty="0" smtClean="0"/>
              <a:t>intervals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The Hopfield neural network does not model </a:t>
            </a:r>
            <a:br>
              <a:rPr lang="en-US" dirty="0" smtClean="0"/>
            </a:br>
            <a:r>
              <a:rPr lang="en-US" dirty="0" smtClean="0"/>
              <a:t>what happens to x inside the basic block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sz="1350" dirty="0" smtClean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457"/>
            <a:ext cx="8229600" cy="664370"/>
          </a:xfrm>
        </p:spPr>
        <p:txBody>
          <a:bodyPr/>
          <a:lstStyle/>
          <a:p>
            <a:r>
              <a:rPr lang="en-US" dirty="0" smtClean="0"/>
              <a:t>Local Interference</a:t>
            </a:r>
            <a:endParaRPr lang="en-US" dirty="0"/>
          </a:p>
        </p:txBody>
      </p:sp>
      <p:sp>
        <p:nvSpPr>
          <p:cNvPr id="3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F10CCBB2-23CF-43DD-999B-A7E7F6652AA9}" type="slidenum">
              <a:rPr lang="en-US" smtClean="0"/>
              <a:pPr/>
              <a:t>169</a:t>
            </a:fld>
            <a:endParaRPr lang="en-US" dirty="0"/>
          </a:p>
        </p:txBody>
      </p:sp>
      <p:cxnSp>
        <p:nvCxnSpPr>
          <p:cNvPr id="32" name="Straight Arrow Connector 31"/>
          <p:cNvCxnSpPr>
            <a:stCxn id="29" idx="2"/>
          </p:cNvCxnSpPr>
          <p:nvPr/>
        </p:nvCxnSpPr>
        <p:spPr>
          <a:xfrm>
            <a:off x="7375918" y="3819524"/>
            <a:ext cx="959190" cy="305303"/>
          </a:xfrm>
          <a:prstGeom prst="straightConnector1">
            <a:avLst/>
          </a:prstGeom>
          <a:ln w="12700">
            <a:solidFill>
              <a:schemeClr val="accent2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0"/>
          </p:cNvCxnSpPr>
          <p:nvPr/>
        </p:nvCxnSpPr>
        <p:spPr>
          <a:xfrm>
            <a:off x="7375918" y="1992280"/>
            <a:ext cx="0" cy="25758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2"/>
          </p:cNvCxnSpPr>
          <p:nvPr/>
        </p:nvCxnSpPr>
        <p:spPr>
          <a:xfrm flipH="1">
            <a:off x="6490684" y="3819524"/>
            <a:ext cx="885234" cy="305303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807052" y="3277902"/>
            <a:ext cx="2226011" cy="13753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820295" y="2656908"/>
            <a:ext cx="2226011" cy="13753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72352" y="2249864"/>
            <a:ext cx="1007132" cy="156966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BB#1:</a:t>
            </a:r>
          </a:p>
          <a:p>
            <a:r>
              <a:rPr lang="en-US" sz="1200" dirty="0" smtClean="0"/>
              <a:t>…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r>
              <a:rPr lang="en-US" sz="1200" dirty="0"/>
              <a:t>…</a:t>
            </a:r>
          </a:p>
          <a:p>
            <a:r>
              <a:rPr lang="en-US" sz="1200" dirty="0" smtClean="0"/>
              <a:t>… </a:t>
            </a:r>
            <a:endParaRPr lang="en-US" sz="1200" b="1" dirty="0"/>
          </a:p>
          <a:p>
            <a:r>
              <a:rPr lang="en-US" sz="1200" dirty="0"/>
              <a:t>…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6368787" y="997058"/>
            <a:ext cx="358194" cy="2673385"/>
            <a:chOff x="5256835" y="1462829"/>
            <a:chExt cx="358194" cy="2673385"/>
          </a:xfrm>
        </p:grpSpPr>
        <p:sp>
          <p:nvSpPr>
            <p:cNvPr id="63" name="Rounded Rectangle 62"/>
            <p:cNvSpPr/>
            <p:nvPr/>
          </p:nvSpPr>
          <p:spPr>
            <a:xfrm>
              <a:off x="5278702" y="1936398"/>
              <a:ext cx="313508" cy="2199816"/>
            </a:xfrm>
            <a:prstGeom prst="roundRect">
              <a:avLst/>
            </a:prstGeom>
            <a:gradFill>
              <a:gsLst>
                <a:gs pos="5000">
                  <a:srgbClr val="EBD9FF"/>
                </a:gs>
                <a:gs pos="95000">
                  <a:srgbClr val="AA8BF9"/>
                </a:gs>
              </a:gsLst>
              <a:lin ang="16200000" scaled="0"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256835" y="1462829"/>
              <a:ext cx="358194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R1</a:t>
              </a:r>
              <a:endParaRPr lang="en-US" b="1" dirty="0" smtClean="0">
                <a:solidFill>
                  <a:srgbClr val="003C71"/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5280657" y="3130036"/>
              <a:ext cx="313508" cy="622176"/>
            </a:xfrm>
            <a:prstGeom prst="roundRect">
              <a:avLst/>
            </a:prstGeom>
            <a:gradFill flip="none" rotWithShape="1">
              <a:gsLst>
                <a:gs pos="5000">
                  <a:srgbClr val="0071C5"/>
                </a:gs>
                <a:gs pos="95000">
                  <a:srgbClr val="003C7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5280657" y="2424548"/>
              <a:ext cx="313508" cy="291567"/>
            </a:xfrm>
            <a:prstGeom prst="roundRect">
              <a:avLst/>
            </a:prstGeom>
            <a:gradFill flip="none" rotWithShape="1">
              <a:gsLst>
                <a:gs pos="5000">
                  <a:srgbClr val="0071C5"/>
                </a:gs>
                <a:gs pos="95000">
                  <a:srgbClr val="003C7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 dirty="0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080513" y="2027616"/>
            <a:ext cx="562574" cy="1538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9FDF"/>
                </a:solidFill>
              </a:rPr>
              <a:t>x1 </a:t>
            </a:r>
            <a:r>
              <a:rPr lang="en-US" sz="1000" b="1" dirty="0" err="1" smtClean="0">
                <a:solidFill>
                  <a:srgbClr val="009FDF"/>
                </a:solidFill>
              </a:rPr>
              <a:t>ByReg</a:t>
            </a:r>
            <a:endParaRPr lang="en-US" b="1" dirty="0" smtClean="0">
              <a:solidFill>
                <a:srgbClr val="009FD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80513" y="3745253"/>
            <a:ext cx="684205" cy="1538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9FDF"/>
                </a:solidFill>
              </a:rPr>
              <a:t>x2 </a:t>
            </a:r>
            <a:r>
              <a:rPr lang="en-US" sz="1000" b="1" dirty="0" err="1" smtClean="0">
                <a:solidFill>
                  <a:srgbClr val="009FDF"/>
                </a:solidFill>
              </a:rPr>
              <a:t>ByStack</a:t>
            </a:r>
            <a:endParaRPr lang="en-US" b="1" dirty="0" smtClean="0">
              <a:solidFill>
                <a:srgbClr val="009FD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167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Interval Analysis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Earlier pass named </a:t>
            </a:r>
            <a:r>
              <a:rPr lang="en-US" dirty="0" err="1" smtClean="0"/>
              <a:t>SlotIndexes</a:t>
            </a:r>
            <a:r>
              <a:rPr lang="en-US" dirty="0" smtClean="0"/>
              <a:t> added numbering to the instructions</a:t>
            </a: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336960" y="1478364"/>
            <a:ext cx="2008418" cy="71558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000	</a:t>
            </a:r>
            <a:r>
              <a:rPr lang="en-US" sz="1350" b="1" dirty="0"/>
              <a:t>BB#0:</a:t>
            </a:r>
          </a:p>
          <a:p>
            <a:r>
              <a:rPr lang="en-US" sz="1350" dirty="0"/>
              <a:t>001	x = …</a:t>
            </a:r>
          </a:p>
          <a:p>
            <a:r>
              <a:rPr lang="en-US" sz="1350" dirty="0"/>
              <a:t>002	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85900" y="2723025"/>
            <a:ext cx="2008418" cy="71558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003	</a:t>
            </a:r>
            <a:r>
              <a:rPr lang="en-US" sz="1350" b="1" dirty="0"/>
              <a:t>BB#1:</a:t>
            </a:r>
          </a:p>
          <a:p>
            <a:r>
              <a:rPr lang="en-US" sz="1350" dirty="0"/>
              <a:t>004	…  = …x…</a:t>
            </a:r>
          </a:p>
          <a:p>
            <a:r>
              <a:rPr lang="en-US" sz="1350" dirty="0"/>
              <a:t>005	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41169" y="3555859"/>
            <a:ext cx="2008418" cy="92333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006	</a:t>
            </a:r>
            <a:r>
              <a:rPr lang="en-US" sz="1350" b="1" dirty="0"/>
              <a:t>BB#2:</a:t>
            </a:r>
          </a:p>
          <a:p>
            <a:r>
              <a:rPr lang="en-US" sz="1350" dirty="0"/>
              <a:t>007 	…</a:t>
            </a:r>
          </a:p>
          <a:p>
            <a:r>
              <a:rPr lang="en-US" sz="1350" dirty="0"/>
              <a:t>008	…  = …x…</a:t>
            </a:r>
          </a:p>
          <a:p>
            <a:r>
              <a:rPr lang="en-US" sz="1350" dirty="0"/>
              <a:t>009	…</a:t>
            </a:r>
          </a:p>
        </p:txBody>
      </p: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 flipH="1">
            <a:off x="2490109" y="2193945"/>
            <a:ext cx="851060" cy="529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16" idx="0"/>
          </p:cNvCxnSpPr>
          <p:nvPr/>
        </p:nvCxnSpPr>
        <p:spPr>
          <a:xfrm>
            <a:off x="3341169" y="2193945"/>
            <a:ext cx="1004209" cy="1361914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452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Hopfield neural network does not model </a:t>
            </a:r>
            <a:br>
              <a:rPr lang="en-US" dirty="0"/>
            </a:br>
            <a:r>
              <a:rPr lang="en-US" dirty="0"/>
              <a:t>what happens to x inside the basic block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sz="1350" dirty="0" smtClean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457"/>
            <a:ext cx="8229600" cy="664370"/>
          </a:xfrm>
        </p:spPr>
        <p:txBody>
          <a:bodyPr/>
          <a:lstStyle/>
          <a:p>
            <a:r>
              <a:rPr lang="en-US" dirty="0" smtClean="0"/>
              <a:t>Local Interference</a:t>
            </a:r>
            <a:endParaRPr lang="en-US" dirty="0"/>
          </a:p>
        </p:txBody>
      </p:sp>
      <p:sp>
        <p:nvSpPr>
          <p:cNvPr id="3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F10CCBB2-23CF-43DD-999B-A7E7F6652AA9}" type="slidenum">
              <a:rPr lang="en-US" smtClean="0"/>
              <a:pPr/>
              <a:t>170</a:t>
            </a:fld>
            <a:endParaRPr lang="en-US" dirty="0"/>
          </a:p>
        </p:txBody>
      </p:sp>
      <p:cxnSp>
        <p:nvCxnSpPr>
          <p:cNvPr id="32" name="Straight Arrow Connector 31"/>
          <p:cNvCxnSpPr>
            <a:stCxn id="29" idx="2"/>
          </p:cNvCxnSpPr>
          <p:nvPr/>
        </p:nvCxnSpPr>
        <p:spPr>
          <a:xfrm>
            <a:off x="7375918" y="3820004"/>
            <a:ext cx="959190" cy="305303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0"/>
          </p:cNvCxnSpPr>
          <p:nvPr/>
        </p:nvCxnSpPr>
        <p:spPr>
          <a:xfrm>
            <a:off x="7375918" y="1992760"/>
            <a:ext cx="0" cy="25758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2"/>
          </p:cNvCxnSpPr>
          <p:nvPr/>
        </p:nvCxnSpPr>
        <p:spPr>
          <a:xfrm flipH="1">
            <a:off x="6490684" y="3820004"/>
            <a:ext cx="885234" cy="30530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72352" y="2250344"/>
            <a:ext cx="1007132" cy="156966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BB#1:</a:t>
            </a:r>
          </a:p>
          <a:p>
            <a:r>
              <a:rPr lang="en-US" sz="1200" dirty="0" smtClean="0"/>
              <a:t>…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r>
              <a:rPr lang="en-US" sz="1200" dirty="0"/>
              <a:t>…</a:t>
            </a:r>
          </a:p>
          <a:p>
            <a:r>
              <a:rPr lang="en-US" sz="1200" dirty="0" smtClean="0"/>
              <a:t>… </a:t>
            </a:r>
            <a:endParaRPr lang="en-US" sz="1200" b="1" dirty="0"/>
          </a:p>
          <a:p>
            <a:r>
              <a:rPr lang="en-US" sz="1200" dirty="0"/>
              <a:t>…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6368787" y="997058"/>
            <a:ext cx="358194" cy="2673385"/>
            <a:chOff x="5256835" y="1462829"/>
            <a:chExt cx="358194" cy="2673385"/>
          </a:xfrm>
        </p:grpSpPr>
        <p:sp>
          <p:nvSpPr>
            <p:cNvPr id="63" name="Rounded Rectangle 62"/>
            <p:cNvSpPr/>
            <p:nvPr/>
          </p:nvSpPr>
          <p:spPr>
            <a:xfrm>
              <a:off x="5278702" y="1936398"/>
              <a:ext cx="313508" cy="2199816"/>
            </a:xfrm>
            <a:prstGeom prst="roundRect">
              <a:avLst/>
            </a:prstGeom>
            <a:gradFill>
              <a:gsLst>
                <a:gs pos="5000">
                  <a:srgbClr val="EBD9FF"/>
                </a:gs>
                <a:gs pos="95000">
                  <a:srgbClr val="AA8BF9"/>
                </a:gs>
              </a:gsLst>
              <a:lin ang="16200000" scaled="0"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256835" y="1462829"/>
              <a:ext cx="358194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R1</a:t>
              </a:r>
              <a:endParaRPr lang="en-US" b="1" dirty="0" smtClean="0">
                <a:solidFill>
                  <a:srgbClr val="003C71"/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5280657" y="3130036"/>
              <a:ext cx="313508" cy="622176"/>
            </a:xfrm>
            <a:prstGeom prst="roundRect">
              <a:avLst/>
            </a:prstGeom>
            <a:gradFill flip="none" rotWithShape="1">
              <a:gsLst>
                <a:gs pos="5000">
                  <a:srgbClr val="0071C5"/>
                </a:gs>
                <a:gs pos="95000">
                  <a:srgbClr val="003C7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5280657" y="2424548"/>
              <a:ext cx="313508" cy="291567"/>
            </a:xfrm>
            <a:prstGeom prst="roundRect">
              <a:avLst/>
            </a:prstGeom>
            <a:gradFill flip="none" rotWithShape="1">
              <a:gsLst>
                <a:gs pos="5000">
                  <a:srgbClr val="0071C5"/>
                </a:gs>
                <a:gs pos="95000">
                  <a:srgbClr val="003C7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 dirty="0">
                <a:latin typeface="Neo Sans Inte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8216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Hopfield neural network does not model </a:t>
            </a:r>
            <a:br>
              <a:rPr lang="en-US" dirty="0"/>
            </a:br>
            <a:r>
              <a:rPr lang="en-US" dirty="0"/>
              <a:t>what happens to x inside the basic block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x split for R1 determined x’s  </a:t>
            </a:r>
            <a:r>
              <a:rPr lang="en-US" dirty="0" err="1" smtClean="0"/>
              <a:t>ByReg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interval should enter and leave BB#1</a:t>
            </a:r>
            <a:endParaRPr lang="he-IL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sz="1350" dirty="0" smtClean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457"/>
            <a:ext cx="8229600" cy="664370"/>
          </a:xfrm>
        </p:spPr>
        <p:txBody>
          <a:bodyPr/>
          <a:lstStyle/>
          <a:p>
            <a:r>
              <a:rPr lang="en-US" dirty="0" smtClean="0"/>
              <a:t>Local Interference</a:t>
            </a:r>
            <a:endParaRPr lang="en-US" dirty="0"/>
          </a:p>
        </p:txBody>
      </p:sp>
      <p:sp>
        <p:nvSpPr>
          <p:cNvPr id="3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F10CCBB2-23CF-43DD-999B-A7E7F6652AA9}" type="slidenum">
              <a:rPr lang="en-US" smtClean="0"/>
              <a:pPr/>
              <a:t>171</a:t>
            </a:fld>
            <a:endParaRPr lang="en-US" dirty="0"/>
          </a:p>
        </p:txBody>
      </p:sp>
      <p:cxnSp>
        <p:nvCxnSpPr>
          <p:cNvPr id="32" name="Straight Arrow Connector 31"/>
          <p:cNvCxnSpPr>
            <a:stCxn id="29" idx="2"/>
          </p:cNvCxnSpPr>
          <p:nvPr/>
        </p:nvCxnSpPr>
        <p:spPr>
          <a:xfrm>
            <a:off x="7375918" y="3819524"/>
            <a:ext cx="959190" cy="305303"/>
          </a:xfrm>
          <a:prstGeom prst="straightConnector1">
            <a:avLst/>
          </a:prstGeom>
          <a:ln w="12700">
            <a:solidFill>
              <a:schemeClr val="accent2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0"/>
          </p:cNvCxnSpPr>
          <p:nvPr/>
        </p:nvCxnSpPr>
        <p:spPr>
          <a:xfrm>
            <a:off x="7375918" y="1992280"/>
            <a:ext cx="0" cy="25758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2"/>
          </p:cNvCxnSpPr>
          <p:nvPr/>
        </p:nvCxnSpPr>
        <p:spPr>
          <a:xfrm flipH="1">
            <a:off x="6490684" y="3819524"/>
            <a:ext cx="885234" cy="305303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72352" y="2249864"/>
            <a:ext cx="1007132" cy="156966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BB#1:</a:t>
            </a:r>
          </a:p>
          <a:p>
            <a:r>
              <a:rPr lang="en-US" sz="1200" dirty="0" smtClean="0"/>
              <a:t>…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r>
              <a:rPr lang="en-US" sz="1200" dirty="0"/>
              <a:t>…</a:t>
            </a:r>
          </a:p>
          <a:p>
            <a:r>
              <a:rPr lang="en-US" sz="1200" dirty="0" smtClean="0"/>
              <a:t>… </a:t>
            </a:r>
            <a:endParaRPr lang="en-US" sz="1200" b="1" dirty="0"/>
          </a:p>
          <a:p>
            <a:r>
              <a:rPr lang="en-US" sz="1200" dirty="0"/>
              <a:t>…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6368787" y="997058"/>
            <a:ext cx="358194" cy="2673385"/>
            <a:chOff x="5256835" y="1462829"/>
            <a:chExt cx="358194" cy="2673385"/>
          </a:xfrm>
        </p:grpSpPr>
        <p:sp>
          <p:nvSpPr>
            <p:cNvPr id="63" name="Rounded Rectangle 62"/>
            <p:cNvSpPr/>
            <p:nvPr/>
          </p:nvSpPr>
          <p:spPr>
            <a:xfrm>
              <a:off x="5278702" y="1936398"/>
              <a:ext cx="313508" cy="2199816"/>
            </a:xfrm>
            <a:prstGeom prst="roundRect">
              <a:avLst/>
            </a:prstGeom>
            <a:gradFill>
              <a:gsLst>
                <a:gs pos="5000">
                  <a:srgbClr val="EBD9FF"/>
                </a:gs>
                <a:gs pos="95000">
                  <a:srgbClr val="AA8BF9"/>
                </a:gs>
              </a:gsLst>
              <a:lin ang="16200000" scaled="0"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256835" y="1462829"/>
              <a:ext cx="358194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R1</a:t>
              </a:r>
              <a:endParaRPr lang="en-US" b="1" dirty="0" smtClean="0">
                <a:solidFill>
                  <a:srgbClr val="003C71"/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5280657" y="3130036"/>
              <a:ext cx="313508" cy="622176"/>
            </a:xfrm>
            <a:prstGeom prst="roundRect">
              <a:avLst/>
            </a:prstGeom>
            <a:gradFill flip="none" rotWithShape="1">
              <a:gsLst>
                <a:gs pos="5000">
                  <a:srgbClr val="0071C5"/>
                </a:gs>
                <a:gs pos="95000">
                  <a:srgbClr val="003C7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5280657" y="2424548"/>
              <a:ext cx="313508" cy="291567"/>
            </a:xfrm>
            <a:prstGeom prst="roundRect">
              <a:avLst/>
            </a:prstGeom>
            <a:gradFill flip="none" rotWithShape="1">
              <a:gsLst>
                <a:gs pos="5000">
                  <a:srgbClr val="0071C5"/>
                </a:gs>
                <a:gs pos="95000">
                  <a:srgbClr val="003C7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 dirty="0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080513" y="3745253"/>
            <a:ext cx="684205" cy="1538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9FDF"/>
                </a:solidFill>
              </a:rPr>
              <a:t>x1 </a:t>
            </a:r>
            <a:r>
              <a:rPr lang="en-US" sz="1000" b="1" dirty="0" err="1" smtClean="0">
                <a:solidFill>
                  <a:srgbClr val="009FDF"/>
                </a:solidFill>
              </a:rPr>
              <a:t>ByReg</a:t>
            </a:r>
            <a:endParaRPr lang="en-US" b="1" dirty="0" smtClean="0">
              <a:solidFill>
                <a:srgbClr val="009FD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9297" y="2024962"/>
            <a:ext cx="684205" cy="1538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9FDF"/>
                </a:solidFill>
              </a:rPr>
              <a:t>x1 </a:t>
            </a:r>
            <a:r>
              <a:rPr lang="en-US" sz="1000" b="1" dirty="0" err="1" smtClean="0">
                <a:solidFill>
                  <a:srgbClr val="009FDF"/>
                </a:solidFill>
              </a:rPr>
              <a:t>ByReg</a:t>
            </a:r>
            <a:endParaRPr lang="en-US" b="1" dirty="0" smtClean="0">
              <a:solidFill>
                <a:srgbClr val="009FD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203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Hopfield neural network does not model </a:t>
            </a:r>
            <a:br>
              <a:rPr lang="en-US" dirty="0"/>
            </a:br>
            <a:r>
              <a:rPr lang="en-US" dirty="0"/>
              <a:t>what happens to x inside the basic block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x split for R1 determined x’s  </a:t>
            </a:r>
            <a:r>
              <a:rPr lang="en-US" dirty="0" err="1" smtClean="0"/>
              <a:t>ByReg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interval should enter and leave BB#1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/>
              <a:t>y in </a:t>
            </a:r>
            <a:r>
              <a:rPr lang="en-US" dirty="0" smtClean="0"/>
              <a:t>BB#1 </a:t>
            </a:r>
            <a:r>
              <a:rPr lang="en-US" dirty="0"/>
              <a:t>is already assigned to R1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he-IL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sz="1350" dirty="0" smtClean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457"/>
            <a:ext cx="8229600" cy="664370"/>
          </a:xfrm>
        </p:spPr>
        <p:txBody>
          <a:bodyPr/>
          <a:lstStyle/>
          <a:p>
            <a:r>
              <a:rPr lang="en-US" dirty="0" smtClean="0"/>
              <a:t>Local Interference</a:t>
            </a:r>
            <a:endParaRPr lang="en-US" dirty="0"/>
          </a:p>
        </p:txBody>
      </p:sp>
      <p:sp>
        <p:nvSpPr>
          <p:cNvPr id="3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F10CCBB2-23CF-43DD-999B-A7E7F6652AA9}" type="slidenum">
              <a:rPr lang="en-US" smtClean="0"/>
              <a:pPr/>
              <a:t>172</a:t>
            </a:fld>
            <a:endParaRPr lang="en-US" dirty="0"/>
          </a:p>
        </p:txBody>
      </p:sp>
      <p:cxnSp>
        <p:nvCxnSpPr>
          <p:cNvPr id="32" name="Straight Arrow Connector 31"/>
          <p:cNvCxnSpPr>
            <a:stCxn id="29" idx="2"/>
          </p:cNvCxnSpPr>
          <p:nvPr/>
        </p:nvCxnSpPr>
        <p:spPr>
          <a:xfrm>
            <a:off x="7375918" y="3819524"/>
            <a:ext cx="959190" cy="305303"/>
          </a:xfrm>
          <a:prstGeom prst="straightConnector1">
            <a:avLst/>
          </a:prstGeom>
          <a:ln w="12700">
            <a:solidFill>
              <a:schemeClr val="accent2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0"/>
          </p:cNvCxnSpPr>
          <p:nvPr/>
        </p:nvCxnSpPr>
        <p:spPr>
          <a:xfrm>
            <a:off x="7375918" y="1992280"/>
            <a:ext cx="0" cy="25758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2"/>
          </p:cNvCxnSpPr>
          <p:nvPr/>
        </p:nvCxnSpPr>
        <p:spPr>
          <a:xfrm flipH="1">
            <a:off x="6490684" y="3819524"/>
            <a:ext cx="885234" cy="305303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72352" y="2249864"/>
            <a:ext cx="1007132" cy="156966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BB#1:</a:t>
            </a:r>
          </a:p>
          <a:p>
            <a:r>
              <a:rPr lang="en-US" sz="1200" dirty="0"/>
              <a:t>…</a:t>
            </a:r>
          </a:p>
          <a:p>
            <a:r>
              <a:rPr lang="en-US" sz="1200" b="1" dirty="0" smtClean="0"/>
              <a:t>y </a:t>
            </a:r>
            <a:r>
              <a:rPr lang="en-US" sz="1200" b="1" dirty="0"/>
              <a:t>= </a:t>
            </a:r>
            <a:r>
              <a:rPr lang="en-US" sz="1200" b="1" dirty="0" smtClean="0"/>
              <a:t>…</a:t>
            </a:r>
          </a:p>
          <a:p>
            <a:r>
              <a:rPr lang="en-US" sz="1200" dirty="0" smtClean="0"/>
              <a:t>…</a:t>
            </a:r>
          </a:p>
          <a:p>
            <a:r>
              <a:rPr lang="en-US" sz="1200" b="1" dirty="0" smtClean="0"/>
              <a:t>… </a:t>
            </a:r>
            <a:r>
              <a:rPr lang="en-US" sz="1200" b="1" dirty="0"/>
              <a:t>= …y…</a:t>
            </a:r>
          </a:p>
          <a:p>
            <a:r>
              <a:rPr lang="en-US" sz="1200" dirty="0"/>
              <a:t>… </a:t>
            </a:r>
            <a:endParaRPr lang="en-US" sz="1200" b="1" dirty="0"/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…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368787" y="997058"/>
            <a:ext cx="358194" cy="2673385"/>
            <a:chOff x="5256835" y="1462829"/>
            <a:chExt cx="358194" cy="2673385"/>
          </a:xfrm>
        </p:grpSpPr>
        <p:sp>
          <p:nvSpPr>
            <p:cNvPr id="63" name="Rounded Rectangle 62"/>
            <p:cNvSpPr/>
            <p:nvPr/>
          </p:nvSpPr>
          <p:spPr>
            <a:xfrm>
              <a:off x="5278702" y="1936398"/>
              <a:ext cx="313508" cy="2199816"/>
            </a:xfrm>
            <a:prstGeom prst="roundRect">
              <a:avLst/>
            </a:prstGeom>
            <a:gradFill>
              <a:gsLst>
                <a:gs pos="5000">
                  <a:srgbClr val="EBD9FF"/>
                </a:gs>
                <a:gs pos="95000">
                  <a:srgbClr val="AA8BF9"/>
                </a:gs>
              </a:gsLst>
              <a:lin ang="16200000" scaled="0"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256835" y="1462829"/>
              <a:ext cx="358194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R1</a:t>
              </a:r>
              <a:endParaRPr lang="en-US" b="1" dirty="0" smtClean="0">
                <a:solidFill>
                  <a:srgbClr val="003C71"/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5280657" y="3130036"/>
              <a:ext cx="313508" cy="622176"/>
            </a:xfrm>
            <a:prstGeom prst="roundRect">
              <a:avLst/>
            </a:prstGeom>
            <a:gradFill flip="none" rotWithShape="1">
              <a:gsLst>
                <a:gs pos="5000">
                  <a:srgbClr val="0071C5"/>
                </a:gs>
                <a:gs pos="95000">
                  <a:srgbClr val="003C7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 smtClean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y</a:t>
              </a:r>
              <a:endParaRPr lang="en-US" sz="15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5280657" y="2424548"/>
              <a:ext cx="313508" cy="291567"/>
            </a:xfrm>
            <a:prstGeom prst="roundRect">
              <a:avLst/>
            </a:prstGeom>
            <a:gradFill flip="none" rotWithShape="1">
              <a:gsLst>
                <a:gs pos="5000">
                  <a:srgbClr val="0071C5"/>
                </a:gs>
                <a:gs pos="95000">
                  <a:srgbClr val="003C7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 dirty="0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080513" y="3745253"/>
            <a:ext cx="684205" cy="1538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9FDF"/>
                </a:solidFill>
              </a:rPr>
              <a:t>x1 </a:t>
            </a:r>
            <a:r>
              <a:rPr lang="en-US" sz="1000" b="1" dirty="0" err="1" smtClean="0">
                <a:solidFill>
                  <a:srgbClr val="009FDF"/>
                </a:solidFill>
              </a:rPr>
              <a:t>ByReg</a:t>
            </a:r>
            <a:endParaRPr lang="en-US" b="1" dirty="0" smtClean="0">
              <a:solidFill>
                <a:srgbClr val="009FD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79297" y="2024962"/>
            <a:ext cx="684205" cy="1538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9FDF"/>
                </a:solidFill>
              </a:rPr>
              <a:t>x1 </a:t>
            </a:r>
            <a:r>
              <a:rPr lang="en-US" sz="1000" b="1" dirty="0" err="1" smtClean="0">
                <a:solidFill>
                  <a:srgbClr val="009FDF"/>
                </a:solidFill>
              </a:rPr>
              <a:t>ByReg</a:t>
            </a:r>
            <a:endParaRPr lang="en-US" b="1" dirty="0" smtClean="0">
              <a:solidFill>
                <a:srgbClr val="009FD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0268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Hopfield neural network does not model </a:t>
            </a:r>
            <a:br>
              <a:rPr lang="en-US" dirty="0"/>
            </a:br>
            <a:r>
              <a:rPr lang="en-US" dirty="0"/>
              <a:t>what happens to x inside the basic block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x split for R1 determined x’s  </a:t>
            </a:r>
            <a:r>
              <a:rPr lang="en-US" dirty="0" err="1" smtClean="0"/>
              <a:t>ByReg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interval should enter and leave BB#1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/>
              <a:t>y in </a:t>
            </a:r>
            <a:r>
              <a:rPr lang="en-US" dirty="0" smtClean="0"/>
              <a:t>BB#1 </a:t>
            </a:r>
            <a:r>
              <a:rPr lang="en-US" dirty="0"/>
              <a:t>is already assigned to </a:t>
            </a:r>
            <a:r>
              <a:rPr lang="en-US" dirty="0" smtClean="0"/>
              <a:t>R1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/>
              <a:t>x</a:t>
            </a:r>
            <a:r>
              <a:rPr lang="he-IL" dirty="0"/>
              <a:t> </a:t>
            </a:r>
            <a:r>
              <a:rPr lang="en-US" dirty="0"/>
              <a:t> is used in </a:t>
            </a:r>
            <a:r>
              <a:rPr lang="en-US" dirty="0" smtClean="0"/>
              <a:t>BB#1</a:t>
            </a: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he-IL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sz="1350" dirty="0" smtClean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457"/>
            <a:ext cx="8229600" cy="664370"/>
          </a:xfrm>
        </p:spPr>
        <p:txBody>
          <a:bodyPr/>
          <a:lstStyle/>
          <a:p>
            <a:r>
              <a:rPr lang="en-US" dirty="0" smtClean="0"/>
              <a:t>Local Interference</a:t>
            </a:r>
            <a:endParaRPr lang="en-US" dirty="0"/>
          </a:p>
        </p:txBody>
      </p:sp>
      <p:sp>
        <p:nvSpPr>
          <p:cNvPr id="3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F10CCBB2-23CF-43DD-999B-A7E7F6652AA9}" type="slidenum">
              <a:rPr lang="en-US" smtClean="0"/>
              <a:pPr/>
              <a:t>173</a:t>
            </a:fld>
            <a:endParaRPr lang="en-US" dirty="0"/>
          </a:p>
        </p:txBody>
      </p:sp>
      <p:cxnSp>
        <p:nvCxnSpPr>
          <p:cNvPr id="32" name="Straight Arrow Connector 31"/>
          <p:cNvCxnSpPr>
            <a:stCxn id="29" idx="2"/>
          </p:cNvCxnSpPr>
          <p:nvPr/>
        </p:nvCxnSpPr>
        <p:spPr>
          <a:xfrm>
            <a:off x="7375918" y="3819524"/>
            <a:ext cx="959190" cy="305303"/>
          </a:xfrm>
          <a:prstGeom prst="straightConnector1">
            <a:avLst/>
          </a:prstGeom>
          <a:ln w="12700">
            <a:solidFill>
              <a:schemeClr val="accent2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0"/>
          </p:cNvCxnSpPr>
          <p:nvPr/>
        </p:nvCxnSpPr>
        <p:spPr>
          <a:xfrm>
            <a:off x="7375918" y="1992280"/>
            <a:ext cx="0" cy="25758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2"/>
          </p:cNvCxnSpPr>
          <p:nvPr/>
        </p:nvCxnSpPr>
        <p:spPr>
          <a:xfrm flipH="1">
            <a:off x="6490684" y="3819524"/>
            <a:ext cx="885234" cy="305303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72352" y="2249864"/>
            <a:ext cx="1007132" cy="156966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BB#1:</a:t>
            </a:r>
          </a:p>
          <a:p>
            <a:r>
              <a:rPr lang="en-US" sz="1200" b="1" dirty="0">
                <a:solidFill>
                  <a:srgbClr val="009FDF"/>
                </a:solidFill>
              </a:rPr>
              <a:t>…  = …x…</a:t>
            </a:r>
            <a:endParaRPr lang="en-US" sz="1200" dirty="0"/>
          </a:p>
          <a:p>
            <a:r>
              <a:rPr lang="en-US" sz="1200" b="1" dirty="0" smtClean="0"/>
              <a:t>y </a:t>
            </a:r>
            <a:r>
              <a:rPr lang="en-US" sz="1200" b="1" dirty="0"/>
              <a:t>= </a:t>
            </a:r>
            <a:r>
              <a:rPr lang="en-US" sz="1200" b="1" dirty="0" smtClean="0"/>
              <a:t>…</a:t>
            </a:r>
          </a:p>
          <a:p>
            <a:r>
              <a:rPr lang="en-US" sz="1200" b="1" dirty="0">
                <a:solidFill>
                  <a:srgbClr val="009FDF"/>
                </a:solidFill>
              </a:rPr>
              <a:t>…  = …x</a:t>
            </a:r>
            <a:r>
              <a:rPr lang="en-US" sz="1200" b="1" dirty="0" smtClean="0">
                <a:solidFill>
                  <a:srgbClr val="009FDF"/>
                </a:solidFill>
              </a:rPr>
              <a:t>…</a:t>
            </a:r>
            <a:endParaRPr lang="en-US" sz="1200" dirty="0" smtClean="0"/>
          </a:p>
          <a:p>
            <a:r>
              <a:rPr lang="en-US" sz="1200" b="1" dirty="0" smtClean="0"/>
              <a:t>… </a:t>
            </a:r>
            <a:r>
              <a:rPr lang="en-US" sz="1200" b="1" dirty="0"/>
              <a:t>= …y</a:t>
            </a:r>
            <a:r>
              <a:rPr lang="en-US" sz="1200" b="1" dirty="0" smtClean="0"/>
              <a:t>…</a:t>
            </a:r>
          </a:p>
          <a:p>
            <a:r>
              <a:rPr lang="en-US" sz="1200" dirty="0"/>
              <a:t>…</a:t>
            </a:r>
            <a:br>
              <a:rPr lang="en-US" sz="1200" dirty="0"/>
            </a:br>
            <a:r>
              <a:rPr lang="en-US" sz="1200" b="1" dirty="0">
                <a:solidFill>
                  <a:srgbClr val="009FDF"/>
                </a:solidFill>
              </a:rPr>
              <a:t>…  = …x…</a:t>
            </a:r>
            <a:endParaRPr lang="en-US" sz="1200" dirty="0"/>
          </a:p>
          <a:p>
            <a:r>
              <a:rPr lang="en-US" sz="1200" dirty="0"/>
              <a:t>…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368787" y="997058"/>
            <a:ext cx="358194" cy="2673385"/>
            <a:chOff x="5256835" y="1462829"/>
            <a:chExt cx="358194" cy="2673385"/>
          </a:xfrm>
        </p:grpSpPr>
        <p:sp>
          <p:nvSpPr>
            <p:cNvPr id="63" name="Rounded Rectangle 62"/>
            <p:cNvSpPr/>
            <p:nvPr/>
          </p:nvSpPr>
          <p:spPr>
            <a:xfrm>
              <a:off x="5278702" y="1936398"/>
              <a:ext cx="313508" cy="2199816"/>
            </a:xfrm>
            <a:prstGeom prst="roundRect">
              <a:avLst/>
            </a:prstGeom>
            <a:gradFill>
              <a:gsLst>
                <a:gs pos="5000">
                  <a:srgbClr val="EBD9FF"/>
                </a:gs>
                <a:gs pos="95000">
                  <a:srgbClr val="AA8BF9"/>
                </a:gs>
              </a:gsLst>
              <a:lin ang="16200000" scaled="0"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256835" y="1462829"/>
              <a:ext cx="358194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R1</a:t>
              </a:r>
              <a:endParaRPr lang="en-US" b="1" dirty="0" smtClean="0">
                <a:solidFill>
                  <a:srgbClr val="003C71"/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5280657" y="3130036"/>
              <a:ext cx="313508" cy="622176"/>
            </a:xfrm>
            <a:prstGeom prst="roundRect">
              <a:avLst/>
            </a:prstGeom>
            <a:gradFill flip="none" rotWithShape="1">
              <a:gsLst>
                <a:gs pos="5000">
                  <a:srgbClr val="0071C5"/>
                </a:gs>
                <a:gs pos="95000">
                  <a:srgbClr val="003C7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 smtClean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y</a:t>
              </a:r>
              <a:endParaRPr lang="en-US" sz="15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5280657" y="2424548"/>
              <a:ext cx="313508" cy="291567"/>
            </a:xfrm>
            <a:prstGeom prst="roundRect">
              <a:avLst/>
            </a:prstGeom>
            <a:gradFill flip="none" rotWithShape="1">
              <a:gsLst>
                <a:gs pos="5000">
                  <a:srgbClr val="0071C5"/>
                </a:gs>
                <a:gs pos="95000">
                  <a:srgbClr val="003C7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 dirty="0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080513" y="3745253"/>
            <a:ext cx="684205" cy="1538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9FDF"/>
                </a:solidFill>
              </a:rPr>
              <a:t>x1 </a:t>
            </a:r>
            <a:r>
              <a:rPr lang="en-US" sz="1000" b="1" dirty="0" err="1" smtClean="0">
                <a:solidFill>
                  <a:srgbClr val="009FDF"/>
                </a:solidFill>
              </a:rPr>
              <a:t>ByReg</a:t>
            </a:r>
            <a:endParaRPr lang="en-US" b="1" dirty="0" smtClean="0">
              <a:solidFill>
                <a:srgbClr val="009FD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79297" y="2024962"/>
            <a:ext cx="684205" cy="1538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9FDF"/>
                </a:solidFill>
              </a:rPr>
              <a:t>x1 </a:t>
            </a:r>
            <a:r>
              <a:rPr lang="en-US" sz="1000" b="1" dirty="0" err="1" smtClean="0">
                <a:solidFill>
                  <a:srgbClr val="009FDF"/>
                </a:solidFill>
              </a:rPr>
              <a:t>ByReg</a:t>
            </a:r>
            <a:endParaRPr lang="en-US" b="1" dirty="0" smtClean="0">
              <a:solidFill>
                <a:srgbClr val="009FD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030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Hopfield neural network does not model </a:t>
            </a:r>
            <a:br>
              <a:rPr lang="en-US" dirty="0"/>
            </a:br>
            <a:r>
              <a:rPr lang="en-US" dirty="0"/>
              <a:t>what happens to x inside the basic block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x split for R1 determined x’s  </a:t>
            </a:r>
            <a:r>
              <a:rPr lang="en-US" dirty="0" err="1" smtClean="0"/>
              <a:t>ByReg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interval should enter and leave BB#1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/>
              <a:t>y in BB#1 is already assigned to R1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/>
              <a:t>x</a:t>
            </a:r>
            <a:r>
              <a:rPr lang="he-IL" dirty="0"/>
              <a:t> </a:t>
            </a:r>
            <a:r>
              <a:rPr lang="en-US" dirty="0"/>
              <a:t> is used in BB#1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y </a:t>
            </a:r>
            <a:r>
              <a:rPr lang="en-US" dirty="0"/>
              <a:t>interferes with assigning x to R1 locally in BB#1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he-IL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sz="1350" dirty="0" smtClean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457"/>
            <a:ext cx="8229600" cy="664370"/>
          </a:xfrm>
        </p:spPr>
        <p:txBody>
          <a:bodyPr/>
          <a:lstStyle/>
          <a:p>
            <a:r>
              <a:rPr lang="en-US" dirty="0" smtClean="0"/>
              <a:t>Local Interference</a:t>
            </a:r>
            <a:endParaRPr lang="en-US" dirty="0"/>
          </a:p>
        </p:txBody>
      </p:sp>
      <p:sp>
        <p:nvSpPr>
          <p:cNvPr id="3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F10CCBB2-23CF-43DD-999B-A7E7F6652AA9}" type="slidenum">
              <a:rPr lang="en-US" smtClean="0"/>
              <a:pPr/>
              <a:t>174</a:t>
            </a:fld>
            <a:endParaRPr lang="en-US" dirty="0"/>
          </a:p>
        </p:txBody>
      </p:sp>
      <p:cxnSp>
        <p:nvCxnSpPr>
          <p:cNvPr id="32" name="Straight Arrow Connector 31"/>
          <p:cNvCxnSpPr>
            <a:stCxn id="29" idx="2"/>
          </p:cNvCxnSpPr>
          <p:nvPr/>
        </p:nvCxnSpPr>
        <p:spPr>
          <a:xfrm>
            <a:off x="7375918" y="3819524"/>
            <a:ext cx="959190" cy="305303"/>
          </a:xfrm>
          <a:prstGeom prst="straightConnector1">
            <a:avLst/>
          </a:prstGeom>
          <a:ln w="12700">
            <a:solidFill>
              <a:schemeClr val="accent2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0"/>
          </p:cNvCxnSpPr>
          <p:nvPr/>
        </p:nvCxnSpPr>
        <p:spPr>
          <a:xfrm>
            <a:off x="7375918" y="1992280"/>
            <a:ext cx="0" cy="25758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2"/>
          </p:cNvCxnSpPr>
          <p:nvPr/>
        </p:nvCxnSpPr>
        <p:spPr>
          <a:xfrm flipH="1">
            <a:off x="6490684" y="3819524"/>
            <a:ext cx="885234" cy="305303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820295" y="2656908"/>
            <a:ext cx="2226011" cy="13753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807052" y="3277902"/>
            <a:ext cx="2226011" cy="13753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72352" y="2249864"/>
            <a:ext cx="1007132" cy="156966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BB#1:</a:t>
            </a:r>
          </a:p>
          <a:p>
            <a:r>
              <a:rPr lang="en-US" sz="1200" b="1" dirty="0">
                <a:solidFill>
                  <a:srgbClr val="009FDF"/>
                </a:solidFill>
              </a:rPr>
              <a:t>…  = …x…</a:t>
            </a:r>
            <a:endParaRPr lang="en-US" sz="1200" dirty="0"/>
          </a:p>
          <a:p>
            <a:r>
              <a:rPr lang="en-US" sz="1200" b="1" dirty="0" smtClean="0"/>
              <a:t>y </a:t>
            </a:r>
            <a:r>
              <a:rPr lang="en-US" sz="1200" b="1" dirty="0"/>
              <a:t>= </a:t>
            </a:r>
            <a:r>
              <a:rPr lang="en-US" sz="1200" b="1" dirty="0" smtClean="0"/>
              <a:t>…</a:t>
            </a:r>
          </a:p>
          <a:p>
            <a:r>
              <a:rPr lang="en-US" sz="1200" b="1" dirty="0">
                <a:solidFill>
                  <a:srgbClr val="009FDF"/>
                </a:solidFill>
              </a:rPr>
              <a:t>…  = …x</a:t>
            </a:r>
            <a:r>
              <a:rPr lang="en-US" sz="1200" b="1" dirty="0" smtClean="0">
                <a:solidFill>
                  <a:srgbClr val="009FDF"/>
                </a:solidFill>
              </a:rPr>
              <a:t>…</a:t>
            </a:r>
            <a:endParaRPr lang="en-US" sz="1200" dirty="0" smtClean="0"/>
          </a:p>
          <a:p>
            <a:r>
              <a:rPr lang="en-US" sz="1200" b="1" dirty="0" smtClean="0"/>
              <a:t>… </a:t>
            </a:r>
            <a:r>
              <a:rPr lang="en-US" sz="1200" b="1" dirty="0"/>
              <a:t>= …y</a:t>
            </a:r>
            <a:r>
              <a:rPr lang="en-US" sz="1200" b="1" dirty="0" smtClean="0"/>
              <a:t>…</a:t>
            </a:r>
          </a:p>
          <a:p>
            <a:r>
              <a:rPr lang="en-US" sz="1200" dirty="0"/>
              <a:t>…</a:t>
            </a:r>
            <a:br>
              <a:rPr lang="en-US" sz="1200" dirty="0"/>
            </a:br>
            <a:r>
              <a:rPr lang="en-US" sz="1200" b="1" dirty="0">
                <a:solidFill>
                  <a:srgbClr val="009FDF"/>
                </a:solidFill>
              </a:rPr>
              <a:t>…  = …x…</a:t>
            </a:r>
            <a:endParaRPr lang="en-US" sz="1200" dirty="0"/>
          </a:p>
          <a:p>
            <a:r>
              <a:rPr lang="en-US" sz="1200" dirty="0"/>
              <a:t>…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368787" y="997058"/>
            <a:ext cx="358194" cy="2673385"/>
            <a:chOff x="5256835" y="1462829"/>
            <a:chExt cx="358194" cy="2673385"/>
          </a:xfrm>
        </p:grpSpPr>
        <p:sp>
          <p:nvSpPr>
            <p:cNvPr id="63" name="Rounded Rectangle 62"/>
            <p:cNvSpPr/>
            <p:nvPr/>
          </p:nvSpPr>
          <p:spPr>
            <a:xfrm>
              <a:off x="5278702" y="1936398"/>
              <a:ext cx="313508" cy="2199816"/>
            </a:xfrm>
            <a:prstGeom prst="roundRect">
              <a:avLst/>
            </a:prstGeom>
            <a:gradFill>
              <a:gsLst>
                <a:gs pos="5000">
                  <a:srgbClr val="EBD9FF"/>
                </a:gs>
                <a:gs pos="95000">
                  <a:srgbClr val="AA8BF9"/>
                </a:gs>
              </a:gsLst>
              <a:lin ang="16200000" scaled="0"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256835" y="1462829"/>
              <a:ext cx="358194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R1</a:t>
              </a:r>
              <a:endParaRPr lang="en-US" b="1" dirty="0" smtClean="0">
                <a:solidFill>
                  <a:srgbClr val="003C71"/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5280657" y="3130036"/>
              <a:ext cx="313508" cy="622176"/>
            </a:xfrm>
            <a:prstGeom prst="roundRect">
              <a:avLst/>
            </a:prstGeom>
            <a:gradFill flip="none" rotWithShape="1">
              <a:gsLst>
                <a:gs pos="5000">
                  <a:srgbClr val="0071C5"/>
                </a:gs>
                <a:gs pos="95000">
                  <a:srgbClr val="003C7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 smtClean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y</a:t>
              </a:r>
              <a:endParaRPr lang="en-US" sz="15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5280657" y="2424548"/>
              <a:ext cx="313508" cy="291567"/>
            </a:xfrm>
            <a:prstGeom prst="roundRect">
              <a:avLst/>
            </a:prstGeom>
            <a:gradFill flip="none" rotWithShape="1">
              <a:gsLst>
                <a:gs pos="5000">
                  <a:srgbClr val="0071C5"/>
                </a:gs>
                <a:gs pos="95000">
                  <a:srgbClr val="003C7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 dirty="0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080513" y="3745253"/>
            <a:ext cx="684205" cy="1538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9FDF"/>
                </a:solidFill>
              </a:rPr>
              <a:t>x1 </a:t>
            </a:r>
            <a:r>
              <a:rPr lang="en-US" sz="1000" b="1" dirty="0" err="1" smtClean="0">
                <a:solidFill>
                  <a:srgbClr val="009FDF"/>
                </a:solidFill>
              </a:rPr>
              <a:t>ByReg</a:t>
            </a:r>
            <a:endParaRPr lang="en-US" b="1" dirty="0" smtClean="0">
              <a:solidFill>
                <a:srgbClr val="009FD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79297" y="2024962"/>
            <a:ext cx="684205" cy="1538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9FDF"/>
                </a:solidFill>
              </a:rPr>
              <a:t>x1 </a:t>
            </a:r>
            <a:r>
              <a:rPr lang="en-US" sz="1000" b="1" dirty="0" err="1" smtClean="0">
                <a:solidFill>
                  <a:srgbClr val="009FDF"/>
                </a:solidFill>
              </a:rPr>
              <a:t>ByReg</a:t>
            </a:r>
            <a:endParaRPr lang="en-US" b="1" dirty="0" smtClean="0">
              <a:solidFill>
                <a:srgbClr val="009FD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273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Hopfield neural network does not model </a:t>
            </a:r>
            <a:br>
              <a:rPr lang="en-US" dirty="0"/>
            </a:br>
            <a:r>
              <a:rPr lang="en-US" dirty="0"/>
              <a:t>what happens to x inside the basic block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x split for R1 determined x’s  </a:t>
            </a:r>
            <a:r>
              <a:rPr lang="en-US" dirty="0" err="1" smtClean="0"/>
              <a:t>ByReg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interval should enter and leave BB#1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/>
              <a:t>y in BB#1 is already assigned to R1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/>
              <a:t>x</a:t>
            </a:r>
            <a:r>
              <a:rPr lang="he-IL" dirty="0"/>
              <a:t> </a:t>
            </a:r>
            <a:r>
              <a:rPr lang="en-US" dirty="0"/>
              <a:t> is used in BB#1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y </a:t>
            </a:r>
            <a:r>
              <a:rPr lang="en-US" dirty="0"/>
              <a:t>interferes with assigning x to R1 locally in BB#1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The part of x that contains this local interference</a:t>
            </a:r>
            <a:br>
              <a:rPr lang="en-US" dirty="0"/>
            </a:br>
            <a:r>
              <a:rPr lang="en-US" dirty="0"/>
              <a:t>will be added to x’s “</a:t>
            </a:r>
            <a:r>
              <a:rPr lang="en-US" dirty="0" err="1"/>
              <a:t>ByStack</a:t>
            </a:r>
            <a:r>
              <a:rPr lang="en-US" dirty="0"/>
              <a:t>” split artifact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he-IL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sz="1350" dirty="0" smtClean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457"/>
            <a:ext cx="8229600" cy="664370"/>
          </a:xfrm>
        </p:spPr>
        <p:txBody>
          <a:bodyPr/>
          <a:lstStyle/>
          <a:p>
            <a:r>
              <a:rPr lang="en-US" dirty="0" smtClean="0"/>
              <a:t>Local Interference</a:t>
            </a:r>
            <a:endParaRPr lang="en-US" dirty="0"/>
          </a:p>
        </p:txBody>
      </p:sp>
      <p:sp>
        <p:nvSpPr>
          <p:cNvPr id="3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F10CCBB2-23CF-43DD-999B-A7E7F6652AA9}" type="slidenum">
              <a:rPr lang="en-US" smtClean="0"/>
              <a:pPr/>
              <a:t>175</a:t>
            </a:fld>
            <a:endParaRPr lang="en-US" dirty="0"/>
          </a:p>
        </p:txBody>
      </p:sp>
      <p:cxnSp>
        <p:nvCxnSpPr>
          <p:cNvPr id="32" name="Straight Arrow Connector 31"/>
          <p:cNvCxnSpPr>
            <a:stCxn id="29" idx="2"/>
          </p:cNvCxnSpPr>
          <p:nvPr/>
        </p:nvCxnSpPr>
        <p:spPr>
          <a:xfrm>
            <a:off x="7375918" y="3819524"/>
            <a:ext cx="959190" cy="305303"/>
          </a:xfrm>
          <a:prstGeom prst="straightConnector1">
            <a:avLst/>
          </a:prstGeom>
          <a:ln w="12700">
            <a:solidFill>
              <a:schemeClr val="accent2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0"/>
          </p:cNvCxnSpPr>
          <p:nvPr/>
        </p:nvCxnSpPr>
        <p:spPr>
          <a:xfrm>
            <a:off x="7375918" y="1992280"/>
            <a:ext cx="0" cy="25758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2"/>
          </p:cNvCxnSpPr>
          <p:nvPr/>
        </p:nvCxnSpPr>
        <p:spPr>
          <a:xfrm flipH="1">
            <a:off x="6490684" y="3819524"/>
            <a:ext cx="885234" cy="305303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820295" y="2656908"/>
            <a:ext cx="2226011" cy="13753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807052" y="3277902"/>
            <a:ext cx="2226011" cy="13753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72352" y="2249864"/>
            <a:ext cx="1007132" cy="156966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BB#1:</a:t>
            </a:r>
          </a:p>
          <a:p>
            <a:r>
              <a:rPr lang="en-US" sz="1200" b="1" dirty="0">
                <a:solidFill>
                  <a:srgbClr val="009FDF"/>
                </a:solidFill>
              </a:rPr>
              <a:t>…  = …x…</a:t>
            </a:r>
            <a:endParaRPr lang="en-US" sz="1200" dirty="0"/>
          </a:p>
          <a:p>
            <a:r>
              <a:rPr lang="en-US" sz="1200" b="1" dirty="0" smtClean="0"/>
              <a:t>y </a:t>
            </a:r>
            <a:r>
              <a:rPr lang="en-US" sz="1200" b="1" dirty="0"/>
              <a:t>= </a:t>
            </a:r>
            <a:r>
              <a:rPr lang="en-US" sz="1200" b="1" dirty="0" smtClean="0"/>
              <a:t>…</a:t>
            </a:r>
          </a:p>
          <a:p>
            <a:r>
              <a:rPr lang="en-US" sz="1200" b="1" dirty="0">
                <a:solidFill>
                  <a:srgbClr val="009FDF"/>
                </a:solidFill>
              </a:rPr>
              <a:t>…  = …x</a:t>
            </a:r>
            <a:r>
              <a:rPr lang="en-US" sz="1200" b="1" dirty="0" smtClean="0">
                <a:solidFill>
                  <a:srgbClr val="009FDF"/>
                </a:solidFill>
              </a:rPr>
              <a:t>…</a:t>
            </a:r>
            <a:endParaRPr lang="en-US" sz="1200" dirty="0" smtClean="0"/>
          </a:p>
          <a:p>
            <a:r>
              <a:rPr lang="en-US" sz="1200" b="1" dirty="0" smtClean="0"/>
              <a:t>… </a:t>
            </a:r>
            <a:r>
              <a:rPr lang="en-US" sz="1200" b="1" dirty="0"/>
              <a:t>= …y…</a:t>
            </a:r>
          </a:p>
          <a:p>
            <a:r>
              <a:rPr lang="en-US" sz="1200" dirty="0" smtClean="0"/>
              <a:t>…</a:t>
            </a:r>
            <a:br>
              <a:rPr lang="en-US" sz="1200" dirty="0" smtClean="0"/>
            </a:br>
            <a:r>
              <a:rPr lang="en-US" sz="1200" b="1" dirty="0">
                <a:solidFill>
                  <a:srgbClr val="009FDF"/>
                </a:solidFill>
              </a:rPr>
              <a:t>…  = …x</a:t>
            </a:r>
            <a:r>
              <a:rPr lang="en-US" sz="1200" b="1" dirty="0" smtClean="0">
                <a:solidFill>
                  <a:srgbClr val="009FDF"/>
                </a:solidFill>
              </a:rPr>
              <a:t>…</a:t>
            </a:r>
            <a:endParaRPr lang="en-US" sz="1200" dirty="0" smtClean="0"/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6368787" y="997058"/>
            <a:ext cx="358194" cy="2673385"/>
            <a:chOff x="5256835" y="1462829"/>
            <a:chExt cx="358194" cy="2673385"/>
          </a:xfrm>
        </p:grpSpPr>
        <p:sp>
          <p:nvSpPr>
            <p:cNvPr id="63" name="Rounded Rectangle 62"/>
            <p:cNvSpPr/>
            <p:nvPr/>
          </p:nvSpPr>
          <p:spPr>
            <a:xfrm>
              <a:off x="5278702" y="1936398"/>
              <a:ext cx="313508" cy="2199816"/>
            </a:xfrm>
            <a:prstGeom prst="roundRect">
              <a:avLst/>
            </a:prstGeom>
            <a:gradFill>
              <a:gsLst>
                <a:gs pos="5000">
                  <a:srgbClr val="EBD9FF"/>
                </a:gs>
                <a:gs pos="95000">
                  <a:srgbClr val="AA8BF9"/>
                </a:gs>
              </a:gsLst>
              <a:lin ang="16200000" scaled="0"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256835" y="1462829"/>
              <a:ext cx="358194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R1</a:t>
              </a:r>
              <a:endParaRPr lang="en-US" b="1" dirty="0" smtClean="0">
                <a:solidFill>
                  <a:srgbClr val="003C71"/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5280657" y="3130036"/>
              <a:ext cx="313508" cy="622176"/>
            </a:xfrm>
            <a:prstGeom prst="roundRect">
              <a:avLst/>
            </a:prstGeom>
            <a:gradFill flip="none" rotWithShape="1">
              <a:gsLst>
                <a:gs pos="5000">
                  <a:srgbClr val="0071C5"/>
                </a:gs>
                <a:gs pos="95000">
                  <a:srgbClr val="003C7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 smtClean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y</a:t>
              </a:r>
              <a:endParaRPr lang="en-US" sz="15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5280657" y="2424548"/>
              <a:ext cx="313508" cy="291567"/>
            </a:xfrm>
            <a:prstGeom prst="roundRect">
              <a:avLst/>
            </a:prstGeom>
            <a:gradFill flip="none" rotWithShape="1">
              <a:gsLst>
                <a:gs pos="5000">
                  <a:srgbClr val="0071C5"/>
                </a:gs>
                <a:gs pos="95000">
                  <a:srgbClr val="003C7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 dirty="0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080513" y="3745253"/>
            <a:ext cx="684205" cy="1538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9FDF"/>
                </a:solidFill>
              </a:rPr>
              <a:t>x1 </a:t>
            </a:r>
            <a:r>
              <a:rPr lang="en-US" sz="1000" b="1" dirty="0" err="1" smtClean="0">
                <a:solidFill>
                  <a:srgbClr val="009FDF"/>
                </a:solidFill>
              </a:rPr>
              <a:t>ByReg</a:t>
            </a:r>
            <a:endParaRPr lang="en-US" b="1" dirty="0" smtClean="0">
              <a:solidFill>
                <a:srgbClr val="009FD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80512" y="2898409"/>
            <a:ext cx="684206" cy="1538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9FDF"/>
                </a:solidFill>
              </a:rPr>
              <a:t>x2 </a:t>
            </a:r>
            <a:r>
              <a:rPr lang="en-US" sz="1000" b="1" dirty="0" err="1" smtClean="0">
                <a:solidFill>
                  <a:srgbClr val="009FDF"/>
                </a:solidFill>
              </a:rPr>
              <a:t>ByStack</a:t>
            </a:r>
            <a:endParaRPr lang="en-US" b="1" dirty="0" smtClean="0">
              <a:solidFill>
                <a:srgbClr val="009FD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79297" y="2024962"/>
            <a:ext cx="684205" cy="1538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9FDF"/>
                </a:solidFill>
              </a:rPr>
              <a:t>x1 </a:t>
            </a:r>
            <a:r>
              <a:rPr lang="en-US" sz="1000" b="1" dirty="0" err="1" smtClean="0">
                <a:solidFill>
                  <a:srgbClr val="009FDF"/>
                </a:solidFill>
              </a:rPr>
              <a:t>ByReg</a:t>
            </a:r>
            <a:endParaRPr lang="en-US" b="1" dirty="0" smtClean="0">
              <a:solidFill>
                <a:srgbClr val="009FD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539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Local interferences may have very negative affects</a:t>
            </a:r>
            <a:br>
              <a:rPr lang="en-US" dirty="0" smtClean="0"/>
            </a:br>
            <a:r>
              <a:rPr lang="en-US" dirty="0" smtClean="0"/>
              <a:t>on assignment of the “</a:t>
            </a:r>
            <a:r>
              <a:rPr lang="en-US" dirty="0" err="1" smtClean="0"/>
              <a:t>ByStack</a:t>
            </a:r>
            <a:r>
              <a:rPr lang="en-US" dirty="0"/>
              <a:t>” split artifact</a:t>
            </a: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Can cause bad eviction chains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Encountered issues #1, #2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Can cause a lot of reloads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Encountered </a:t>
            </a:r>
            <a:r>
              <a:rPr lang="en-US" dirty="0" smtClean="0"/>
              <a:t>issue #3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This affect is not considered during split cost </a:t>
            </a:r>
            <a:br>
              <a:rPr lang="en-US" dirty="0" smtClean="0"/>
            </a:br>
            <a:r>
              <a:rPr lang="en-US" dirty="0" smtClean="0"/>
              <a:t>calculation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sz="1350" dirty="0" smtClean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457"/>
            <a:ext cx="8229600" cy="664370"/>
          </a:xfrm>
        </p:spPr>
        <p:txBody>
          <a:bodyPr/>
          <a:lstStyle/>
          <a:p>
            <a:r>
              <a:rPr lang="en-US" dirty="0" smtClean="0"/>
              <a:t>Local Interference</a:t>
            </a:r>
            <a:endParaRPr lang="en-US" dirty="0"/>
          </a:p>
        </p:txBody>
      </p:sp>
      <p:sp>
        <p:nvSpPr>
          <p:cNvPr id="3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F10CCBB2-23CF-43DD-999B-A7E7F6652AA9}" type="slidenum">
              <a:rPr lang="en-US" smtClean="0"/>
              <a:pPr/>
              <a:t>176</a:t>
            </a:fld>
            <a:endParaRPr lang="en-US" dirty="0"/>
          </a:p>
        </p:txBody>
      </p:sp>
      <p:cxnSp>
        <p:nvCxnSpPr>
          <p:cNvPr id="32" name="Straight Arrow Connector 31"/>
          <p:cNvCxnSpPr>
            <a:stCxn id="29" idx="2"/>
          </p:cNvCxnSpPr>
          <p:nvPr/>
        </p:nvCxnSpPr>
        <p:spPr>
          <a:xfrm>
            <a:off x="7375918" y="3819524"/>
            <a:ext cx="959190" cy="305303"/>
          </a:xfrm>
          <a:prstGeom prst="straightConnector1">
            <a:avLst/>
          </a:prstGeom>
          <a:ln w="12700">
            <a:solidFill>
              <a:schemeClr val="accent2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0"/>
          </p:cNvCxnSpPr>
          <p:nvPr/>
        </p:nvCxnSpPr>
        <p:spPr>
          <a:xfrm>
            <a:off x="7375918" y="1992280"/>
            <a:ext cx="0" cy="25758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2"/>
          </p:cNvCxnSpPr>
          <p:nvPr/>
        </p:nvCxnSpPr>
        <p:spPr>
          <a:xfrm flipH="1">
            <a:off x="6490684" y="3819524"/>
            <a:ext cx="885234" cy="305303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5820295" y="2656908"/>
            <a:ext cx="2226011" cy="13753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5799101" y="3277902"/>
            <a:ext cx="2226011" cy="13753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72352" y="2249864"/>
            <a:ext cx="1007132" cy="156966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BB#1:</a:t>
            </a:r>
          </a:p>
          <a:p>
            <a:r>
              <a:rPr lang="en-US" sz="1200" b="1" dirty="0" smtClean="0">
                <a:solidFill>
                  <a:srgbClr val="009FDF"/>
                </a:solidFill>
              </a:rPr>
              <a:t>…  </a:t>
            </a:r>
            <a:r>
              <a:rPr lang="en-US" sz="1200" b="1" dirty="0">
                <a:solidFill>
                  <a:srgbClr val="009FDF"/>
                </a:solidFill>
              </a:rPr>
              <a:t>= …x</a:t>
            </a:r>
            <a:r>
              <a:rPr lang="en-US" sz="1200" b="1" dirty="0" smtClean="0">
                <a:solidFill>
                  <a:srgbClr val="009FDF"/>
                </a:solidFill>
              </a:rPr>
              <a:t>…</a:t>
            </a:r>
            <a:endParaRPr lang="en-US" sz="1200" dirty="0" smtClean="0"/>
          </a:p>
          <a:p>
            <a:r>
              <a:rPr lang="en-US" sz="1200" b="1" dirty="0" smtClean="0"/>
              <a:t>… </a:t>
            </a:r>
            <a:r>
              <a:rPr lang="en-US" sz="1200" b="1" dirty="0"/>
              <a:t>= …y…</a:t>
            </a:r>
          </a:p>
          <a:p>
            <a:r>
              <a:rPr lang="en-US" sz="1200" b="1" dirty="0" smtClean="0">
                <a:solidFill>
                  <a:srgbClr val="009FDF"/>
                </a:solidFill>
              </a:rPr>
              <a:t>…  </a:t>
            </a:r>
            <a:r>
              <a:rPr lang="en-US" sz="1200" b="1" dirty="0">
                <a:solidFill>
                  <a:srgbClr val="009FDF"/>
                </a:solidFill>
              </a:rPr>
              <a:t>= …x…</a:t>
            </a:r>
          </a:p>
          <a:p>
            <a:r>
              <a:rPr lang="en-US" sz="1200" b="1" dirty="0"/>
              <a:t>… = …y</a:t>
            </a:r>
            <a:r>
              <a:rPr lang="en-US" sz="1200" b="1" dirty="0" smtClean="0"/>
              <a:t>…</a:t>
            </a:r>
          </a:p>
          <a:p>
            <a:r>
              <a:rPr lang="en-US" sz="1200" dirty="0"/>
              <a:t>…</a:t>
            </a:r>
            <a:br>
              <a:rPr lang="en-US" sz="1200" dirty="0"/>
            </a:br>
            <a:r>
              <a:rPr lang="en-US" sz="1200" b="1" dirty="0">
                <a:solidFill>
                  <a:srgbClr val="009FDF"/>
                </a:solidFill>
              </a:rPr>
              <a:t>…  = …x…</a:t>
            </a:r>
            <a:endParaRPr lang="en-US" sz="1200" dirty="0"/>
          </a:p>
          <a:p>
            <a:r>
              <a:rPr lang="en-US" sz="1200" dirty="0"/>
              <a:t>…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368787" y="997058"/>
            <a:ext cx="358194" cy="2673385"/>
            <a:chOff x="5256835" y="1462829"/>
            <a:chExt cx="358194" cy="2673385"/>
          </a:xfrm>
        </p:grpSpPr>
        <p:sp>
          <p:nvSpPr>
            <p:cNvPr id="63" name="Rounded Rectangle 62"/>
            <p:cNvSpPr/>
            <p:nvPr/>
          </p:nvSpPr>
          <p:spPr>
            <a:xfrm>
              <a:off x="5278702" y="1936398"/>
              <a:ext cx="313508" cy="2199816"/>
            </a:xfrm>
            <a:prstGeom prst="roundRect">
              <a:avLst/>
            </a:prstGeom>
            <a:gradFill>
              <a:gsLst>
                <a:gs pos="5000">
                  <a:srgbClr val="EBD9FF"/>
                </a:gs>
                <a:gs pos="95000">
                  <a:srgbClr val="AA8BF9"/>
                </a:gs>
              </a:gsLst>
              <a:lin ang="16200000" scaled="0"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256835" y="1462829"/>
              <a:ext cx="358194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R1</a:t>
              </a:r>
              <a:endParaRPr lang="en-US" b="1" dirty="0" smtClean="0">
                <a:solidFill>
                  <a:srgbClr val="003C71"/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5280657" y="3130036"/>
              <a:ext cx="313508" cy="622176"/>
            </a:xfrm>
            <a:prstGeom prst="roundRect">
              <a:avLst/>
            </a:prstGeom>
            <a:gradFill flip="none" rotWithShape="1">
              <a:gsLst>
                <a:gs pos="5000">
                  <a:srgbClr val="0071C5"/>
                </a:gs>
                <a:gs pos="95000">
                  <a:srgbClr val="003C7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 smtClean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y</a:t>
              </a:r>
              <a:endParaRPr lang="en-US" sz="15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5280657" y="2424548"/>
              <a:ext cx="313508" cy="291567"/>
            </a:xfrm>
            <a:prstGeom prst="roundRect">
              <a:avLst/>
            </a:prstGeom>
            <a:gradFill flip="none" rotWithShape="1">
              <a:gsLst>
                <a:gs pos="5000">
                  <a:srgbClr val="0071C5"/>
                </a:gs>
                <a:gs pos="95000">
                  <a:srgbClr val="003C7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 dirty="0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080513" y="3745253"/>
            <a:ext cx="684205" cy="1538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9FDF"/>
                </a:solidFill>
              </a:rPr>
              <a:t>x1 </a:t>
            </a:r>
            <a:r>
              <a:rPr lang="en-US" sz="1000" b="1" dirty="0" err="1" smtClean="0">
                <a:solidFill>
                  <a:srgbClr val="009FDF"/>
                </a:solidFill>
              </a:rPr>
              <a:t>ByReg</a:t>
            </a:r>
            <a:endParaRPr lang="en-US" b="1" dirty="0" smtClean="0">
              <a:solidFill>
                <a:srgbClr val="009FD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80512" y="2898409"/>
            <a:ext cx="684206" cy="1538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000" b="1" u="sng" dirty="0" smtClean="0">
                <a:solidFill>
                  <a:srgbClr val="009FDF"/>
                </a:solidFill>
              </a:rPr>
              <a:t>x2 </a:t>
            </a:r>
            <a:r>
              <a:rPr lang="en-US" sz="1000" b="1" u="sng" dirty="0" err="1" smtClean="0">
                <a:solidFill>
                  <a:srgbClr val="009FDF"/>
                </a:solidFill>
              </a:rPr>
              <a:t>ByStack</a:t>
            </a:r>
            <a:endParaRPr lang="en-US" b="1" u="sng" dirty="0" smtClean="0">
              <a:solidFill>
                <a:srgbClr val="009FD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79297" y="2024962"/>
            <a:ext cx="684205" cy="1538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9FDF"/>
                </a:solidFill>
              </a:rPr>
              <a:t>x1 </a:t>
            </a:r>
            <a:r>
              <a:rPr lang="en-US" sz="1000" b="1" dirty="0" err="1" smtClean="0">
                <a:solidFill>
                  <a:srgbClr val="009FDF"/>
                </a:solidFill>
              </a:rPr>
              <a:t>ByReg</a:t>
            </a:r>
            <a:endParaRPr lang="en-US" b="1" dirty="0" smtClean="0">
              <a:solidFill>
                <a:srgbClr val="009FD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973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177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eviction chain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/>
              <a:t>Cyclic eviction/split </a:t>
            </a:r>
            <a:r>
              <a:rPr lang="en-US" dirty="0" smtClean="0"/>
              <a:t>chain – Issue #1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/>
              <a:t>Domino effect </a:t>
            </a:r>
            <a:r>
              <a:rPr lang="en-US" dirty="0" smtClean="0"/>
              <a:t>eviction – Issue #2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Multiple reloads from the same </a:t>
            </a:r>
            <a:r>
              <a:rPr lang="en-US" dirty="0" smtClean="0"/>
              <a:t>location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Issue #3</a:t>
            </a: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45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178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eviction chain – scenario 1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err="1" smtClean="0"/>
              <a:t>llvm</a:t>
            </a:r>
            <a:r>
              <a:rPr lang="en-US" dirty="0" smtClean="0"/>
              <a:t>/test/</a:t>
            </a:r>
            <a:r>
              <a:rPr lang="en-US" dirty="0" err="1" smtClean="0"/>
              <a:t>CodeGen</a:t>
            </a:r>
            <a:r>
              <a:rPr lang="en-US" dirty="0" smtClean="0"/>
              <a:t>/X86/</a:t>
            </a:r>
            <a:br>
              <a:rPr lang="en-US" dirty="0" smtClean="0"/>
            </a:br>
            <a:r>
              <a:rPr lang="en-US" dirty="0" err="1" smtClean="0"/>
              <a:t>greedy_regalloc_bad_eviction_sequence.ll</a:t>
            </a: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71" y="1489608"/>
            <a:ext cx="2103302" cy="23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12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179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eviction chain – scenario 1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err="1" smtClean="0"/>
              <a:t>llvm</a:t>
            </a:r>
            <a:r>
              <a:rPr lang="en-US" dirty="0" smtClean="0"/>
              <a:t>/test/</a:t>
            </a:r>
            <a:r>
              <a:rPr lang="en-US" dirty="0" err="1" smtClean="0"/>
              <a:t>CodeGen</a:t>
            </a:r>
            <a:r>
              <a:rPr lang="en-US" dirty="0" smtClean="0"/>
              <a:t>/X86/</a:t>
            </a:r>
            <a:br>
              <a:rPr lang="en-US" dirty="0" smtClean="0"/>
            </a:br>
            <a:r>
              <a:rPr lang="en-US" dirty="0" err="1" smtClean="0"/>
              <a:t>greedy_regalloc_bad_eviction_sequence.ll</a:t>
            </a: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71" y="1489608"/>
            <a:ext cx="2103302" cy="235478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560315" y="2946650"/>
            <a:ext cx="2106216" cy="90119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560315" y="1456515"/>
            <a:ext cx="2106216" cy="90119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852076" y="1989404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ecx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3736710" y="1989404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ebx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4621344" y="1989404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edi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505978" y="1989404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edx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1975776" y="2692400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ebp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2860410" y="2684729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ecx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3745044" y="2684729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ebx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4629678" y="2684729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edi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0" idx="2"/>
            <a:endCxn id="44" idx="0"/>
          </p:cNvCxnSpPr>
          <p:nvPr/>
        </p:nvCxnSpPr>
        <p:spPr>
          <a:xfrm flipH="1">
            <a:off x="2394876" y="2332304"/>
            <a:ext cx="876300" cy="360096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  <a:endCxn id="45" idx="0"/>
          </p:cNvCxnSpPr>
          <p:nvPr/>
        </p:nvCxnSpPr>
        <p:spPr>
          <a:xfrm flipH="1">
            <a:off x="3279510" y="2332304"/>
            <a:ext cx="876300" cy="352425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2"/>
            <a:endCxn id="46" idx="0"/>
          </p:cNvCxnSpPr>
          <p:nvPr/>
        </p:nvCxnSpPr>
        <p:spPr>
          <a:xfrm flipH="1">
            <a:off x="4164144" y="2332304"/>
            <a:ext cx="876300" cy="352425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3" idx="2"/>
            <a:endCxn id="47" idx="0"/>
          </p:cNvCxnSpPr>
          <p:nvPr/>
        </p:nvCxnSpPr>
        <p:spPr>
          <a:xfrm flipH="1">
            <a:off x="5048778" y="2332304"/>
            <a:ext cx="876300" cy="352425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975776" y="3675329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ebp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2860410" y="3675329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ecx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3745044" y="3675329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ebx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4629678" y="3675329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edi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2852076" y="4369855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ecx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3736710" y="4369855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ebx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4621344" y="4369855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edi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5505978" y="4369855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edx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52" idx="2"/>
            <a:endCxn id="56" idx="0"/>
          </p:cNvCxnSpPr>
          <p:nvPr/>
        </p:nvCxnSpPr>
        <p:spPr>
          <a:xfrm>
            <a:off x="2394876" y="4018229"/>
            <a:ext cx="876300" cy="351626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3" idx="2"/>
            <a:endCxn id="57" idx="0"/>
          </p:cNvCxnSpPr>
          <p:nvPr/>
        </p:nvCxnSpPr>
        <p:spPr>
          <a:xfrm>
            <a:off x="3279510" y="4018229"/>
            <a:ext cx="876300" cy="351626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4" idx="2"/>
            <a:endCxn id="58" idx="0"/>
          </p:cNvCxnSpPr>
          <p:nvPr/>
        </p:nvCxnSpPr>
        <p:spPr>
          <a:xfrm>
            <a:off x="4164144" y="4018229"/>
            <a:ext cx="876300" cy="351626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5" idx="2"/>
            <a:endCxn id="59" idx="0"/>
          </p:cNvCxnSpPr>
          <p:nvPr/>
        </p:nvCxnSpPr>
        <p:spPr>
          <a:xfrm>
            <a:off x="5048778" y="4018229"/>
            <a:ext cx="876300" cy="351626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914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Interval Analysis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Analyze x’s live interval</a:t>
            </a: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336960" y="1478364"/>
            <a:ext cx="2008418" cy="71558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000	</a:t>
            </a:r>
            <a:r>
              <a:rPr lang="en-US" sz="1350" b="1" dirty="0"/>
              <a:t>BB#0:</a:t>
            </a:r>
          </a:p>
          <a:p>
            <a:r>
              <a:rPr lang="en-US" sz="1350" dirty="0"/>
              <a:t>001	x = …</a:t>
            </a:r>
          </a:p>
          <a:p>
            <a:r>
              <a:rPr lang="en-US" sz="1350" dirty="0"/>
              <a:t>002	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85900" y="2723025"/>
            <a:ext cx="2008418" cy="71558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003	</a:t>
            </a:r>
            <a:r>
              <a:rPr lang="en-US" sz="1350" b="1" dirty="0"/>
              <a:t>BB#1:</a:t>
            </a:r>
          </a:p>
          <a:p>
            <a:r>
              <a:rPr lang="en-US" sz="1350" dirty="0"/>
              <a:t>004	…  = …x…</a:t>
            </a:r>
          </a:p>
          <a:p>
            <a:r>
              <a:rPr lang="en-US" sz="1350" dirty="0"/>
              <a:t>005	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41169" y="3555859"/>
            <a:ext cx="2008418" cy="92333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006	</a:t>
            </a:r>
            <a:r>
              <a:rPr lang="en-US" sz="1350" b="1" dirty="0"/>
              <a:t>BB#2:</a:t>
            </a:r>
          </a:p>
          <a:p>
            <a:r>
              <a:rPr lang="en-US" sz="1350" dirty="0"/>
              <a:t>007 	…</a:t>
            </a:r>
          </a:p>
          <a:p>
            <a:r>
              <a:rPr lang="en-US" sz="1350" dirty="0"/>
              <a:t>008	…  = …x…</a:t>
            </a:r>
          </a:p>
          <a:p>
            <a:r>
              <a:rPr lang="en-US" sz="1350" dirty="0"/>
              <a:t>009	…</a:t>
            </a:r>
          </a:p>
        </p:txBody>
      </p: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 flipH="1">
            <a:off x="2490109" y="2193945"/>
            <a:ext cx="851060" cy="529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16" idx="0"/>
          </p:cNvCxnSpPr>
          <p:nvPr/>
        </p:nvCxnSpPr>
        <p:spPr>
          <a:xfrm>
            <a:off x="3341169" y="2193945"/>
            <a:ext cx="1004209" cy="1361914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8307" y="1315805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x</a:t>
            </a:r>
            <a:endParaRPr lang="en-US" b="1" dirty="0" smtClean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96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180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eviction chain – scenario 1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Cyclic eviction/split </a:t>
            </a:r>
            <a:r>
              <a:rPr lang="en-US" dirty="0"/>
              <a:t>chain</a:t>
            </a: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71" y="1489608"/>
            <a:ext cx="2103302" cy="2354784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560315" y="2946650"/>
            <a:ext cx="2106216" cy="90119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60315" y="1456515"/>
            <a:ext cx="2106216" cy="90119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878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181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eviction chain – scenario 1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Cyclic eviction/split </a:t>
            </a:r>
            <a:r>
              <a:rPr lang="en-US" dirty="0"/>
              <a:t>chain</a:t>
            </a: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71" y="1489608"/>
            <a:ext cx="2103302" cy="2354784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560315" y="2103119"/>
            <a:ext cx="2106216" cy="25458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60315" y="2946650"/>
            <a:ext cx="2106216" cy="25458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01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182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eviction chain – scenario 1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Cyclic eviction/split </a:t>
            </a:r>
            <a:r>
              <a:rPr lang="en-US" dirty="0"/>
              <a:t>chain</a:t>
            </a:r>
            <a:endParaRPr lang="en-US" dirty="0" smtClean="0"/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b="1" dirty="0"/>
              <a:t>y</a:t>
            </a:r>
            <a:r>
              <a:rPr lang="en-US" b="1" dirty="0" smtClean="0"/>
              <a:t> evicts x</a:t>
            </a:r>
            <a:r>
              <a:rPr lang="en-US" dirty="0" smtClean="0"/>
              <a:t> from </a:t>
            </a:r>
            <a:r>
              <a:rPr lang="en-US" dirty="0" err="1" smtClean="0"/>
              <a:t>edi</a:t>
            </a: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71" y="1489608"/>
            <a:ext cx="2103302" cy="2354784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6560315" y="2103119"/>
            <a:ext cx="2106216" cy="25458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560315" y="2946650"/>
            <a:ext cx="2106216" cy="25458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003710" y="3315773"/>
            <a:ext cx="313508" cy="1378100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81366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err="1" smtClean="0"/>
              <a:t>edi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198024" y="3834752"/>
            <a:ext cx="313508" cy="33086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72934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001254" y="3582369"/>
            <a:ext cx="313508" cy="7926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158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183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eviction chain – scenario 1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Cyclic eviction/split </a:t>
            </a:r>
            <a:r>
              <a:rPr lang="en-US" dirty="0"/>
              <a:t>chain</a:t>
            </a:r>
            <a:endParaRPr lang="en-US" dirty="0" smtClean="0"/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b="1" dirty="0"/>
              <a:t>y</a:t>
            </a:r>
            <a:r>
              <a:rPr lang="en-US" b="1" dirty="0" smtClean="0"/>
              <a:t> evicts x</a:t>
            </a:r>
            <a:r>
              <a:rPr lang="en-US" dirty="0" smtClean="0"/>
              <a:t> from </a:t>
            </a:r>
            <a:r>
              <a:rPr lang="en-US" dirty="0" err="1" smtClean="0"/>
              <a:t>edi</a:t>
            </a: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71" y="1489608"/>
            <a:ext cx="2103302" cy="2354784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6560315" y="2103119"/>
            <a:ext cx="2106216" cy="25458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560315" y="2946650"/>
            <a:ext cx="2106216" cy="25458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003710" y="3315773"/>
            <a:ext cx="313508" cy="1378100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81366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err="1" smtClean="0"/>
              <a:t>edi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198024" y="3834752"/>
            <a:ext cx="313508" cy="33086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72934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001254" y="3582369"/>
            <a:ext cx="313508" cy="7926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001526" y="4312920"/>
            <a:ext cx="701010" cy="549382"/>
            <a:chOff x="7262949" y="3147253"/>
            <a:chExt cx="1036320" cy="989318"/>
          </a:xfrm>
        </p:grpSpPr>
        <p:sp>
          <p:nvSpPr>
            <p:cNvPr id="25" name="Trapezoid 24"/>
            <p:cNvSpPr/>
            <p:nvPr/>
          </p:nvSpPr>
          <p:spPr>
            <a:xfrm>
              <a:off x="7262949" y="3291838"/>
              <a:ext cx="1036320" cy="844733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 smtClean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2 KG</a:t>
              </a:r>
              <a:endParaRPr lang="en-US" sz="15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6" name="Block Arc 25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908291" y="4482481"/>
            <a:ext cx="519683" cy="379821"/>
            <a:chOff x="7262949" y="3147253"/>
            <a:chExt cx="1036320" cy="989318"/>
          </a:xfrm>
        </p:grpSpPr>
        <p:sp>
          <p:nvSpPr>
            <p:cNvPr id="29" name="Trapezoid 28"/>
            <p:cNvSpPr/>
            <p:nvPr/>
          </p:nvSpPr>
          <p:spPr>
            <a:xfrm>
              <a:off x="7262949" y="3291840"/>
              <a:ext cx="1036320" cy="844731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>
                  <a:solidFill>
                    <a:srgbClr val="FD9208"/>
                  </a:solidFill>
                  <a:latin typeface="Neo Sans Intel" pitchFamily="34" charset="0"/>
                  <a:cs typeface="Arial" pitchFamily="34" charset="0"/>
                </a:rPr>
                <a:t>1</a:t>
              </a:r>
              <a:r>
                <a:rPr lang="en-US" sz="1500" b="1" dirty="0" smtClean="0">
                  <a:solidFill>
                    <a:srgbClr val="FD9208"/>
                  </a:solidFill>
                  <a:latin typeface="Neo Sans Intel" pitchFamily="34" charset="0"/>
                  <a:cs typeface="Arial" pitchFamily="34" charset="0"/>
                </a:rPr>
                <a:t> </a:t>
              </a:r>
              <a:r>
                <a:rPr lang="en-US" sz="1500" b="1" dirty="0">
                  <a:solidFill>
                    <a:srgbClr val="FD9208"/>
                  </a:solidFill>
                  <a:latin typeface="Neo Sans Intel" pitchFamily="34" charset="0"/>
                  <a:cs typeface="Arial" pitchFamily="34" charset="0"/>
                </a:rPr>
                <a:t>KG</a:t>
              </a:r>
            </a:p>
          </p:txBody>
        </p:sp>
        <p:sp>
          <p:nvSpPr>
            <p:cNvPr id="30" name="Block Arc 29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solidFill>
                  <a:srgbClr val="FD9208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6329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184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eviction chain – scenario 1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Cyclic eviction/split </a:t>
            </a:r>
            <a:r>
              <a:rPr lang="en-US" dirty="0"/>
              <a:t>chain</a:t>
            </a:r>
            <a:endParaRPr lang="en-US" dirty="0" smtClean="0"/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b="1" dirty="0"/>
              <a:t>y</a:t>
            </a:r>
            <a:r>
              <a:rPr lang="en-US" b="1" dirty="0" smtClean="0"/>
              <a:t> evicts x</a:t>
            </a:r>
            <a:r>
              <a:rPr lang="en-US" dirty="0" smtClean="0"/>
              <a:t> from </a:t>
            </a:r>
            <a:r>
              <a:rPr lang="en-US" dirty="0" err="1" smtClean="0"/>
              <a:t>edi</a:t>
            </a: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71" y="1489608"/>
            <a:ext cx="2103302" cy="2354784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6560315" y="2103119"/>
            <a:ext cx="2106216" cy="25458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560315" y="2946650"/>
            <a:ext cx="2106216" cy="25458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003710" y="3315773"/>
            <a:ext cx="313508" cy="1378100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81366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err="1" smtClean="0"/>
              <a:t>edi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67039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x</a:t>
            </a:r>
            <a:endParaRPr lang="en-US" b="1" dirty="0" smtClean="0"/>
          </a:p>
        </p:txBody>
      </p:sp>
      <p:sp>
        <p:nvSpPr>
          <p:cNvPr id="55" name="Rounded Rectangle 54"/>
          <p:cNvSpPr/>
          <p:nvPr/>
        </p:nvSpPr>
        <p:spPr>
          <a:xfrm>
            <a:off x="4198024" y="3834752"/>
            <a:ext cx="313508" cy="33086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172934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4789674" y="3582369"/>
            <a:ext cx="313508" cy="7926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70953" y="3332470"/>
            <a:ext cx="5715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62" name="Arc 61"/>
          <p:cNvSpPr/>
          <p:nvPr/>
        </p:nvSpPr>
        <p:spPr>
          <a:xfrm rot="18839628">
            <a:off x="564695" y="3514171"/>
            <a:ext cx="1001045" cy="1055902"/>
          </a:xfrm>
          <a:prstGeom prst="arc">
            <a:avLst>
              <a:gd name="adj1" fmla="val 15529624"/>
              <a:gd name="adj2" fmla="val 1089285"/>
            </a:avLst>
          </a:prstGeom>
          <a:ln>
            <a:solidFill>
              <a:srgbClr val="0071C5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23000" y="3771765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77241" y="3802036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49650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185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eviction chain – scenario 1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Cyclic eviction/split </a:t>
            </a:r>
            <a:r>
              <a:rPr lang="en-US" dirty="0"/>
              <a:t>chain</a:t>
            </a:r>
            <a:endParaRPr lang="en-US" dirty="0" smtClean="0"/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b="1" dirty="0"/>
              <a:t>y</a:t>
            </a:r>
            <a:r>
              <a:rPr lang="en-US" b="1" dirty="0" smtClean="0"/>
              <a:t> evicts x</a:t>
            </a:r>
            <a:r>
              <a:rPr lang="en-US" dirty="0" smtClean="0"/>
              <a:t> from </a:t>
            </a:r>
            <a:r>
              <a:rPr lang="en-US" dirty="0" err="1" smtClean="0"/>
              <a:t>edi</a:t>
            </a: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71" y="1489608"/>
            <a:ext cx="2103302" cy="2354784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6560315" y="2103119"/>
            <a:ext cx="2106216" cy="25458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560315" y="2946650"/>
            <a:ext cx="2106216" cy="25458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003710" y="3315773"/>
            <a:ext cx="313508" cy="1378100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1366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err="1" smtClean="0"/>
              <a:t>edi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67039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003964" y="3834752"/>
            <a:ext cx="313508" cy="33086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789674" y="3582369"/>
            <a:ext cx="313508" cy="7926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0953" y="3332470"/>
            <a:ext cx="5715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33" name="Arc 32"/>
          <p:cNvSpPr/>
          <p:nvPr/>
        </p:nvSpPr>
        <p:spPr>
          <a:xfrm rot="18839628">
            <a:off x="564695" y="3514171"/>
            <a:ext cx="1001045" cy="1055902"/>
          </a:xfrm>
          <a:prstGeom prst="arc">
            <a:avLst>
              <a:gd name="adj1" fmla="val 15529624"/>
              <a:gd name="adj2" fmla="val 1089285"/>
            </a:avLst>
          </a:prstGeom>
          <a:ln>
            <a:solidFill>
              <a:srgbClr val="0071C5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23000" y="3771765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77241" y="3802036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79897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186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eviction chain – scenario 1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Cyclic eviction/split </a:t>
            </a:r>
            <a:r>
              <a:rPr lang="en-US" dirty="0"/>
              <a:t>chain</a:t>
            </a:r>
            <a:endParaRPr lang="en-US" dirty="0" smtClean="0"/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b="1" dirty="0"/>
              <a:t>y</a:t>
            </a:r>
            <a:r>
              <a:rPr lang="en-US" b="1" dirty="0" smtClean="0"/>
              <a:t> evicts x</a:t>
            </a:r>
            <a:r>
              <a:rPr lang="en-US" dirty="0" smtClean="0"/>
              <a:t> from </a:t>
            </a:r>
            <a:r>
              <a:rPr lang="en-US" dirty="0" err="1" smtClean="0"/>
              <a:t>edi</a:t>
            </a:r>
            <a:endParaRPr lang="en-US" dirty="0" smtClean="0"/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x is split into x1 and x2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71" y="1489608"/>
            <a:ext cx="2103302" cy="2354784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6560315" y="2103119"/>
            <a:ext cx="2106216" cy="25458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560315" y="2946650"/>
            <a:ext cx="2106216" cy="25458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003710" y="3315773"/>
            <a:ext cx="313508" cy="1378100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81366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err="1" smtClean="0"/>
              <a:t>edi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67039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003964" y="3834752"/>
            <a:ext cx="313508" cy="33086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789674" y="3582369"/>
            <a:ext cx="313508" cy="7926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70953" y="3332470"/>
            <a:ext cx="5715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36" name="Arc 35"/>
          <p:cNvSpPr/>
          <p:nvPr/>
        </p:nvSpPr>
        <p:spPr>
          <a:xfrm rot="18839628">
            <a:off x="564695" y="3514171"/>
            <a:ext cx="1001045" cy="1055902"/>
          </a:xfrm>
          <a:prstGeom prst="arc">
            <a:avLst>
              <a:gd name="adj1" fmla="val 15529624"/>
              <a:gd name="adj2" fmla="val 1089285"/>
            </a:avLst>
          </a:prstGeom>
          <a:ln>
            <a:solidFill>
              <a:srgbClr val="0071C5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23000" y="3771765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77241" y="3802036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97810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187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eviction chain – scenario 1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Cyclic eviction/split </a:t>
            </a:r>
            <a:r>
              <a:rPr lang="en-US" dirty="0"/>
              <a:t>chain</a:t>
            </a:r>
            <a:endParaRPr lang="en-US" dirty="0" smtClean="0"/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b="1" dirty="0"/>
              <a:t>y</a:t>
            </a:r>
            <a:r>
              <a:rPr lang="en-US" b="1" dirty="0" smtClean="0"/>
              <a:t> evicts x</a:t>
            </a:r>
            <a:r>
              <a:rPr lang="en-US" dirty="0" smtClean="0"/>
              <a:t> from </a:t>
            </a:r>
            <a:r>
              <a:rPr lang="en-US" dirty="0" err="1" smtClean="0"/>
              <a:t>edi</a:t>
            </a:r>
            <a:endParaRPr lang="en-US" dirty="0" smtClean="0"/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x is split into x1 and x2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71" y="1489608"/>
            <a:ext cx="2103302" cy="2354784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6560315" y="2103119"/>
            <a:ext cx="2106216" cy="25458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560315" y="2946650"/>
            <a:ext cx="2106216" cy="25458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003710" y="3315773"/>
            <a:ext cx="313508" cy="1378100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81366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err="1" smtClean="0"/>
              <a:t>edi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67039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003964" y="3834752"/>
            <a:ext cx="313508" cy="33086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789674" y="3582369"/>
            <a:ext cx="313508" cy="7926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686300" y="3820654"/>
            <a:ext cx="53261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86300" y="4165621"/>
            <a:ext cx="53261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rot="18839628">
            <a:off x="564695" y="3514171"/>
            <a:ext cx="1001045" cy="1055902"/>
          </a:xfrm>
          <a:prstGeom prst="arc">
            <a:avLst>
              <a:gd name="adj1" fmla="val 15529624"/>
              <a:gd name="adj2" fmla="val 1089285"/>
            </a:avLst>
          </a:prstGeom>
          <a:ln>
            <a:solidFill>
              <a:srgbClr val="0071C5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23000" y="3771765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77241" y="3802036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0953" y="3332470"/>
            <a:ext cx="5715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/>
              <a:t>Evicts</a:t>
            </a:r>
          </a:p>
        </p:txBody>
      </p:sp>
    </p:spTree>
    <p:extLst>
      <p:ext uri="{BB962C8B-B14F-4D97-AF65-F5344CB8AC3E}">
        <p14:creationId xmlns:p14="http://schemas.microsoft.com/office/powerpoint/2010/main" val="3655233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188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eviction chain – scenario 1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Cyclic eviction/split </a:t>
            </a:r>
            <a:r>
              <a:rPr lang="en-US" dirty="0"/>
              <a:t>chain</a:t>
            </a:r>
            <a:endParaRPr lang="en-US" dirty="0" smtClean="0"/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b="1" dirty="0"/>
              <a:t>y</a:t>
            </a:r>
            <a:r>
              <a:rPr lang="en-US" b="1" dirty="0" smtClean="0"/>
              <a:t> evicts x</a:t>
            </a:r>
            <a:r>
              <a:rPr lang="en-US" dirty="0" smtClean="0"/>
              <a:t> from </a:t>
            </a:r>
            <a:r>
              <a:rPr lang="en-US" dirty="0" err="1" smtClean="0"/>
              <a:t>edi</a:t>
            </a:r>
            <a:endParaRPr lang="en-US" dirty="0" smtClean="0"/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x is split into x1 and x2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71" y="1489608"/>
            <a:ext cx="2103302" cy="2354784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6560315" y="2103119"/>
            <a:ext cx="2106216" cy="25458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560315" y="2946650"/>
            <a:ext cx="2106216" cy="25458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003710" y="3315773"/>
            <a:ext cx="313508" cy="1378100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81366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err="1" smtClean="0"/>
              <a:t>edi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67039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x2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003964" y="3834752"/>
            <a:ext cx="313508" cy="33086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789674" y="3582369"/>
            <a:ext cx="313508" cy="234475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789674" y="4183531"/>
            <a:ext cx="313508" cy="191505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72934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x1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4195277" y="3816844"/>
            <a:ext cx="313508" cy="36668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6" name="Arc 45"/>
          <p:cNvSpPr/>
          <p:nvPr/>
        </p:nvSpPr>
        <p:spPr>
          <a:xfrm rot="18839628">
            <a:off x="564695" y="3514171"/>
            <a:ext cx="1001045" cy="1055902"/>
          </a:xfrm>
          <a:prstGeom prst="arc">
            <a:avLst>
              <a:gd name="adj1" fmla="val 15529624"/>
              <a:gd name="adj2" fmla="val 1089285"/>
            </a:avLst>
          </a:prstGeom>
          <a:ln>
            <a:solidFill>
              <a:srgbClr val="0071C5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 rot="6167122">
            <a:off x="700889" y="3746036"/>
            <a:ext cx="886508" cy="839169"/>
          </a:xfrm>
          <a:prstGeom prst="arc">
            <a:avLst>
              <a:gd name="adj1" fmla="val 15186714"/>
              <a:gd name="adj2" fmla="val 20568882"/>
            </a:avLst>
          </a:prstGeom>
          <a:ln>
            <a:solidFill>
              <a:srgbClr val="0071C5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23000" y="3771765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77241" y="3802036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511587" y="4232654"/>
            <a:ext cx="1072191" cy="553998"/>
            <a:chOff x="2120647" y="3782308"/>
            <a:chExt cx="1072191" cy="553998"/>
          </a:xfrm>
        </p:grpSpPr>
        <p:sp>
          <p:nvSpPr>
            <p:cNvPr id="53" name="TextBox 52"/>
            <p:cNvSpPr txBox="1"/>
            <p:nvPr/>
          </p:nvSpPr>
          <p:spPr>
            <a:xfrm>
              <a:off x="2138521" y="4045859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x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120647" y="3782308"/>
              <a:ext cx="106502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/>
                <a:t/>
              </a:r>
              <a:br>
                <a:rPr lang="en-US" sz="1000" b="1" dirty="0" smtClean="0"/>
              </a:br>
              <a:r>
                <a:rPr lang="en-US" sz="1000" b="1" dirty="0" smtClean="0"/>
                <a:t>part </a:t>
              </a:r>
              <a:r>
                <a:rPr lang="en-US" sz="1000" b="1" dirty="0"/>
                <a:t>of</a:t>
              </a:r>
              <a:br>
                <a:rPr lang="en-US" sz="1000" b="1" dirty="0"/>
              </a:br>
              <a:endParaRPr lang="en-US" sz="1000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601308" y="4223764"/>
            <a:ext cx="5715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70953" y="3332470"/>
            <a:ext cx="5715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/>
              <a:t>Evicts</a:t>
            </a:r>
          </a:p>
        </p:txBody>
      </p:sp>
    </p:spTree>
    <p:extLst>
      <p:ext uri="{BB962C8B-B14F-4D97-AF65-F5344CB8AC3E}">
        <p14:creationId xmlns:p14="http://schemas.microsoft.com/office/powerpoint/2010/main" val="140056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189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eviction chain – scenario 1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Cyclic eviction/split </a:t>
            </a:r>
            <a:r>
              <a:rPr lang="en-US" dirty="0"/>
              <a:t>chain</a:t>
            </a:r>
            <a:endParaRPr lang="en-US" dirty="0" smtClean="0"/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b="1" dirty="0"/>
              <a:t>y</a:t>
            </a:r>
            <a:r>
              <a:rPr lang="en-US" b="1" dirty="0" smtClean="0"/>
              <a:t> evicts x</a:t>
            </a:r>
            <a:r>
              <a:rPr lang="en-US" dirty="0" smtClean="0"/>
              <a:t> from </a:t>
            </a:r>
            <a:r>
              <a:rPr lang="en-US" dirty="0" err="1" smtClean="0"/>
              <a:t>edi</a:t>
            </a:r>
            <a:endParaRPr lang="en-US" dirty="0" smtClean="0"/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x is split into x1 and x2</a:t>
            </a:r>
          </a:p>
          <a:p>
            <a:pPr marL="1227138" lvl="3" indent="-257175">
              <a:buFont typeface="Arial" panose="020B0604020202020204" pitchFamily="34" charset="0"/>
              <a:buChar char="•"/>
            </a:pPr>
            <a:r>
              <a:rPr lang="en-US" dirty="0"/>
              <a:t>x1 represent </a:t>
            </a:r>
            <a:r>
              <a:rPr lang="en-US" dirty="0" smtClean="0"/>
              <a:t>the part of the split </a:t>
            </a:r>
            <a:br>
              <a:rPr lang="en-US" dirty="0" smtClean="0"/>
            </a:br>
            <a:r>
              <a:rPr lang="en-US" dirty="0" smtClean="0"/>
              <a:t>that has local interference with y</a:t>
            </a: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71" y="1489608"/>
            <a:ext cx="2103302" cy="2354784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6560315" y="2103119"/>
            <a:ext cx="2106216" cy="25458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560315" y="2946650"/>
            <a:ext cx="2106216" cy="25458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003710" y="3315773"/>
            <a:ext cx="313508" cy="1378100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81366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err="1" smtClean="0"/>
              <a:t>edi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72934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x1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4113549" y="3841418"/>
            <a:ext cx="2226011" cy="13753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113549" y="4160053"/>
            <a:ext cx="2226011" cy="13753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c 41"/>
          <p:cNvSpPr/>
          <p:nvPr/>
        </p:nvSpPr>
        <p:spPr>
          <a:xfrm rot="18839628">
            <a:off x="564695" y="3514171"/>
            <a:ext cx="1001045" cy="1055902"/>
          </a:xfrm>
          <a:prstGeom prst="arc">
            <a:avLst>
              <a:gd name="adj1" fmla="val 15529624"/>
              <a:gd name="adj2" fmla="val 1089285"/>
            </a:avLst>
          </a:prstGeom>
          <a:ln>
            <a:solidFill>
              <a:srgbClr val="0071C5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/>
          <p:cNvSpPr/>
          <p:nvPr/>
        </p:nvSpPr>
        <p:spPr>
          <a:xfrm rot="6167122">
            <a:off x="700889" y="3746036"/>
            <a:ext cx="886508" cy="839169"/>
          </a:xfrm>
          <a:prstGeom prst="arc">
            <a:avLst>
              <a:gd name="adj1" fmla="val 15186714"/>
              <a:gd name="adj2" fmla="val 20568882"/>
            </a:avLst>
          </a:prstGeom>
          <a:ln>
            <a:solidFill>
              <a:srgbClr val="0071C5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23000" y="3771765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77241" y="3802036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511587" y="4232654"/>
            <a:ext cx="1072191" cy="553998"/>
            <a:chOff x="2120647" y="3782308"/>
            <a:chExt cx="1072191" cy="553998"/>
          </a:xfrm>
        </p:grpSpPr>
        <p:sp>
          <p:nvSpPr>
            <p:cNvPr id="51" name="TextBox 50"/>
            <p:cNvSpPr txBox="1"/>
            <p:nvPr/>
          </p:nvSpPr>
          <p:spPr>
            <a:xfrm>
              <a:off x="2138521" y="4045859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x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20647" y="3782308"/>
              <a:ext cx="106502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/>
                <a:t>Interfering part of</a:t>
              </a:r>
              <a:br>
                <a:rPr lang="en-US" sz="1000" b="1" dirty="0"/>
              </a:br>
              <a:endParaRPr lang="en-US" sz="1000" dirty="0"/>
            </a:p>
          </p:txBody>
        </p:sp>
      </p:grpSp>
      <p:sp>
        <p:nvSpPr>
          <p:cNvPr id="53" name="Rounded Rectangle 52"/>
          <p:cNvSpPr/>
          <p:nvPr/>
        </p:nvSpPr>
        <p:spPr>
          <a:xfrm>
            <a:off x="6003964" y="3834752"/>
            <a:ext cx="313508" cy="33086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195277" y="3816844"/>
            <a:ext cx="313508" cy="36668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601308" y="4223764"/>
            <a:ext cx="5715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70953" y="3332470"/>
            <a:ext cx="5715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/>
              <a:t>Evicts</a:t>
            </a:r>
          </a:p>
        </p:txBody>
      </p:sp>
    </p:spTree>
    <p:extLst>
      <p:ext uri="{BB962C8B-B14F-4D97-AF65-F5344CB8AC3E}">
        <p14:creationId xmlns:p14="http://schemas.microsoft.com/office/powerpoint/2010/main" val="3274429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Interval Analysis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Look for uses and </a:t>
            </a:r>
            <a:r>
              <a:rPr lang="en-US" dirty="0" err="1" smtClean="0"/>
              <a:t>defs</a:t>
            </a: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378707" y="1941113"/>
            <a:ext cx="6265276" cy="0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38366" y="3183621"/>
            <a:ext cx="6265276" cy="0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46433" y="4200217"/>
            <a:ext cx="6265276" cy="0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59689" y="3549637"/>
            <a:ext cx="6265276" cy="0"/>
          </a:xfrm>
          <a:prstGeom prst="line">
            <a:avLst/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36960" y="1478364"/>
            <a:ext cx="2008418" cy="71558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000	</a:t>
            </a:r>
            <a:r>
              <a:rPr lang="en-US" sz="1350" b="1" dirty="0"/>
              <a:t>BB#0:</a:t>
            </a:r>
          </a:p>
          <a:p>
            <a:r>
              <a:rPr lang="en-US" sz="1350" b="1" dirty="0"/>
              <a:t>001	x = …</a:t>
            </a:r>
          </a:p>
          <a:p>
            <a:r>
              <a:rPr lang="en-US" sz="1350" dirty="0"/>
              <a:t>002	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85900" y="2723025"/>
            <a:ext cx="2008418" cy="71558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003	</a:t>
            </a:r>
            <a:r>
              <a:rPr lang="en-US" sz="1350" b="1" dirty="0"/>
              <a:t>BB#1:</a:t>
            </a:r>
          </a:p>
          <a:p>
            <a:r>
              <a:rPr lang="en-US" sz="1350" b="1" dirty="0"/>
              <a:t>004	…  = …x…</a:t>
            </a:r>
          </a:p>
          <a:p>
            <a:r>
              <a:rPr lang="en-US" sz="1350" dirty="0"/>
              <a:t>005	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41169" y="3555859"/>
            <a:ext cx="2008418" cy="92333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006	</a:t>
            </a:r>
            <a:r>
              <a:rPr lang="en-US" sz="1350" b="1" dirty="0"/>
              <a:t>BB#2:</a:t>
            </a:r>
          </a:p>
          <a:p>
            <a:r>
              <a:rPr lang="en-US" sz="1350" dirty="0"/>
              <a:t>007 	…</a:t>
            </a:r>
          </a:p>
          <a:p>
            <a:r>
              <a:rPr lang="en-US" sz="1350" b="1" dirty="0"/>
              <a:t>008	…  = …x…</a:t>
            </a:r>
          </a:p>
          <a:p>
            <a:r>
              <a:rPr lang="en-US" sz="1350" dirty="0"/>
              <a:t>009	…</a:t>
            </a:r>
          </a:p>
        </p:txBody>
      </p:sp>
      <p:cxnSp>
        <p:nvCxnSpPr>
          <p:cNvPr id="18" name="Straight Arrow Connector 17"/>
          <p:cNvCxnSpPr>
            <a:stCxn id="15" idx="2"/>
            <a:endCxn id="16" idx="0"/>
          </p:cNvCxnSpPr>
          <p:nvPr/>
        </p:nvCxnSpPr>
        <p:spPr>
          <a:xfrm flipH="1">
            <a:off x="2490109" y="2193945"/>
            <a:ext cx="851060" cy="529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  <a:endCxn id="17" idx="0"/>
          </p:cNvCxnSpPr>
          <p:nvPr/>
        </p:nvCxnSpPr>
        <p:spPr>
          <a:xfrm>
            <a:off x="3341169" y="2193945"/>
            <a:ext cx="1004209" cy="1361914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8307" y="1315805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x</a:t>
            </a:r>
            <a:endParaRPr lang="en-US" b="1" dirty="0" smtClean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324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190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eviction chain – scenario 1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Cyclic eviction/split </a:t>
            </a:r>
            <a:r>
              <a:rPr lang="en-US" dirty="0"/>
              <a:t>chain</a:t>
            </a:r>
            <a:endParaRPr lang="en-US" dirty="0" smtClean="0"/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b="1" dirty="0"/>
              <a:t>y</a:t>
            </a:r>
            <a:r>
              <a:rPr lang="en-US" b="1" dirty="0" smtClean="0"/>
              <a:t> evicts x</a:t>
            </a:r>
            <a:r>
              <a:rPr lang="en-US" dirty="0" smtClean="0"/>
              <a:t> from </a:t>
            </a:r>
            <a:r>
              <a:rPr lang="en-US" dirty="0" err="1" smtClean="0"/>
              <a:t>edi</a:t>
            </a:r>
            <a:endParaRPr lang="en-US" dirty="0" smtClean="0"/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x is split into x1 and </a:t>
            </a:r>
            <a:r>
              <a:rPr lang="en-US" dirty="0" smtClean="0"/>
              <a:t>x2</a:t>
            </a:r>
            <a:endParaRPr lang="he-IL" dirty="0" smtClean="0"/>
          </a:p>
          <a:p>
            <a:pPr marL="1227138" lvl="3" indent="-257175">
              <a:buFont typeface="Arial" panose="020B0604020202020204" pitchFamily="34" charset="0"/>
              <a:buChar char="•"/>
            </a:pPr>
            <a:r>
              <a:rPr lang="en-US" dirty="0"/>
              <a:t>x1 represent the part of the split </a:t>
            </a:r>
            <a:br>
              <a:rPr lang="en-US" dirty="0"/>
            </a:br>
            <a:r>
              <a:rPr lang="en-US" dirty="0"/>
              <a:t>that has local interference with y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71" y="1489608"/>
            <a:ext cx="2103302" cy="2354784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6560315" y="2103119"/>
            <a:ext cx="2106216" cy="25458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560315" y="2946650"/>
            <a:ext cx="2106216" cy="25458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003710" y="3315773"/>
            <a:ext cx="313508" cy="1378100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81366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err="1" smtClean="0"/>
              <a:t>edi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003964" y="3834752"/>
            <a:ext cx="313508" cy="33086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72934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x1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4195277" y="3816844"/>
            <a:ext cx="313508" cy="36668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3" name="Arc 62"/>
          <p:cNvSpPr/>
          <p:nvPr/>
        </p:nvSpPr>
        <p:spPr>
          <a:xfrm rot="18839628">
            <a:off x="564695" y="3514171"/>
            <a:ext cx="1001045" cy="1055902"/>
          </a:xfrm>
          <a:prstGeom prst="arc">
            <a:avLst>
              <a:gd name="adj1" fmla="val 15529624"/>
              <a:gd name="adj2" fmla="val 1089285"/>
            </a:avLst>
          </a:prstGeom>
          <a:ln>
            <a:solidFill>
              <a:srgbClr val="0071C5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63"/>
          <p:cNvSpPr/>
          <p:nvPr/>
        </p:nvSpPr>
        <p:spPr>
          <a:xfrm rot="6167122">
            <a:off x="700889" y="3746036"/>
            <a:ext cx="886508" cy="839169"/>
          </a:xfrm>
          <a:prstGeom prst="arc">
            <a:avLst>
              <a:gd name="adj1" fmla="val 15186714"/>
              <a:gd name="adj2" fmla="val 20568882"/>
            </a:avLst>
          </a:prstGeom>
          <a:ln>
            <a:solidFill>
              <a:srgbClr val="0071C5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23000" y="3771765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377241" y="3802036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511587" y="4232654"/>
            <a:ext cx="1072191" cy="553998"/>
            <a:chOff x="2120647" y="3782308"/>
            <a:chExt cx="1072191" cy="553998"/>
          </a:xfrm>
        </p:grpSpPr>
        <p:sp>
          <p:nvSpPr>
            <p:cNvPr id="70" name="TextBox 69"/>
            <p:cNvSpPr txBox="1"/>
            <p:nvPr/>
          </p:nvSpPr>
          <p:spPr>
            <a:xfrm>
              <a:off x="2138521" y="4045859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x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120647" y="3782308"/>
              <a:ext cx="106502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/>
                <a:t>Interfering part of</a:t>
              </a:r>
              <a:br>
                <a:rPr lang="en-US" sz="1000" b="1" dirty="0"/>
              </a:br>
              <a:endParaRPr lang="en-US" sz="1000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601308" y="4223764"/>
            <a:ext cx="5715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70953" y="3332470"/>
            <a:ext cx="5715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/>
              <a:t>Evicts</a:t>
            </a:r>
          </a:p>
        </p:txBody>
      </p:sp>
    </p:spTree>
    <p:extLst>
      <p:ext uri="{BB962C8B-B14F-4D97-AF65-F5344CB8AC3E}">
        <p14:creationId xmlns:p14="http://schemas.microsoft.com/office/powerpoint/2010/main" val="49055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191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eviction chain – scenario 1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Cyclic eviction/split </a:t>
            </a:r>
            <a:r>
              <a:rPr lang="en-US" dirty="0"/>
              <a:t>chain</a:t>
            </a:r>
            <a:endParaRPr lang="en-US" dirty="0" smtClean="0"/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b="1" dirty="0"/>
              <a:t>y</a:t>
            </a:r>
            <a:r>
              <a:rPr lang="en-US" b="1" dirty="0" smtClean="0"/>
              <a:t> evicts x</a:t>
            </a:r>
            <a:r>
              <a:rPr lang="en-US" dirty="0" smtClean="0"/>
              <a:t> from </a:t>
            </a:r>
            <a:r>
              <a:rPr lang="en-US" dirty="0" err="1" smtClean="0"/>
              <a:t>edi</a:t>
            </a:r>
            <a:endParaRPr lang="en-US" dirty="0" smtClean="0"/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x is split into x1 and x2</a:t>
            </a:r>
          </a:p>
          <a:p>
            <a:pPr marL="1227138" lvl="3" indent="-257175">
              <a:buFont typeface="Arial" panose="020B0604020202020204" pitchFamily="34" charset="0"/>
              <a:buChar char="•"/>
            </a:pPr>
            <a:r>
              <a:rPr lang="en-US" dirty="0"/>
              <a:t>x1 represent the part of the split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has local interference with y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b="1" dirty="0"/>
              <a:t>x1 evicts y</a:t>
            </a:r>
            <a:r>
              <a:rPr lang="en-US" dirty="0"/>
              <a:t> from </a:t>
            </a:r>
            <a:r>
              <a:rPr lang="en-US" dirty="0" err="1"/>
              <a:t>edi</a:t>
            </a: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71" y="1489608"/>
            <a:ext cx="2103302" cy="2354784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6560315" y="2103119"/>
            <a:ext cx="2106216" cy="25458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560315" y="2946650"/>
            <a:ext cx="2106216" cy="25458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003710" y="3315773"/>
            <a:ext cx="313508" cy="1378100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81366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err="1" smtClean="0"/>
              <a:t>edi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003964" y="3834752"/>
            <a:ext cx="313508" cy="33086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72934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4195277" y="3816844"/>
            <a:ext cx="313508" cy="36668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945336" y="4267937"/>
            <a:ext cx="813390" cy="602722"/>
            <a:chOff x="7262949" y="3147253"/>
            <a:chExt cx="1036320" cy="989318"/>
          </a:xfrm>
        </p:grpSpPr>
        <p:sp>
          <p:nvSpPr>
            <p:cNvPr id="46" name="Trapezoid 45"/>
            <p:cNvSpPr/>
            <p:nvPr/>
          </p:nvSpPr>
          <p:spPr>
            <a:xfrm>
              <a:off x="7262949" y="3291838"/>
              <a:ext cx="1036320" cy="844733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he-IL" sz="1500" b="1" dirty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3</a:t>
              </a:r>
              <a:r>
                <a:rPr lang="en-US" sz="1500" b="1" dirty="0" smtClean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 KG</a:t>
              </a:r>
              <a:endParaRPr lang="en-US" sz="15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7" name="Block Arc 46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809958" y="4316289"/>
            <a:ext cx="701010" cy="549382"/>
            <a:chOff x="7262949" y="3147253"/>
            <a:chExt cx="1036320" cy="989318"/>
          </a:xfrm>
        </p:grpSpPr>
        <p:sp>
          <p:nvSpPr>
            <p:cNvPr id="49" name="Trapezoid 48"/>
            <p:cNvSpPr/>
            <p:nvPr/>
          </p:nvSpPr>
          <p:spPr>
            <a:xfrm>
              <a:off x="7262949" y="3291838"/>
              <a:ext cx="1036320" cy="844733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 smtClean="0">
                  <a:solidFill>
                    <a:srgbClr val="FD9208"/>
                  </a:solidFill>
                  <a:latin typeface="Neo Sans Intel" pitchFamily="34" charset="0"/>
                  <a:cs typeface="Arial" pitchFamily="34" charset="0"/>
                </a:rPr>
                <a:t>2 KG</a:t>
              </a:r>
              <a:endParaRPr lang="en-US" sz="1500" b="1" dirty="0">
                <a:solidFill>
                  <a:srgbClr val="FD9208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0" name="Block Arc 49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solidFill>
                  <a:srgbClr val="FD9208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61" name="Arc 60"/>
          <p:cNvSpPr/>
          <p:nvPr/>
        </p:nvSpPr>
        <p:spPr>
          <a:xfrm rot="18839628">
            <a:off x="564695" y="3514171"/>
            <a:ext cx="1001045" cy="1055902"/>
          </a:xfrm>
          <a:prstGeom prst="arc">
            <a:avLst>
              <a:gd name="adj1" fmla="val 15529624"/>
              <a:gd name="adj2" fmla="val 1089285"/>
            </a:avLst>
          </a:prstGeom>
          <a:ln>
            <a:solidFill>
              <a:srgbClr val="0071C5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/>
          <p:cNvSpPr/>
          <p:nvPr/>
        </p:nvSpPr>
        <p:spPr>
          <a:xfrm rot="6167122">
            <a:off x="700889" y="3746036"/>
            <a:ext cx="886508" cy="839169"/>
          </a:xfrm>
          <a:prstGeom prst="arc">
            <a:avLst>
              <a:gd name="adj1" fmla="val 15186714"/>
              <a:gd name="adj2" fmla="val 20568882"/>
            </a:avLst>
          </a:prstGeom>
          <a:ln>
            <a:solidFill>
              <a:srgbClr val="0071C5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23000" y="3771765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77241" y="3802036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511587" y="4232654"/>
            <a:ext cx="1072191" cy="553998"/>
            <a:chOff x="2120647" y="3782308"/>
            <a:chExt cx="1072191" cy="553998"/>
          </a:xfrm>
        </p:grpSpPr>
        <p:sp>
          <p:nvSpPr>
            <p:cNvPr id="68" name="TextBox 67"/>
            <p:cNvSpPr txBox="1"/>
            <p:nvPr/>
          </p:nvSpPr>
          <p:spPr>
            <a:xfrm>
              <a:off x="2138521" y="4045859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x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120647" y="3782308"/>
              <a:ext cx="106502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/>
                <a:t>Interfering part of</a:t>
              </a:r>
              <a:br>
                <a:rPr lang="en-US" sz="1000" b="1" dirty="0"/>
              </a:br>
              <a:endParaRPr lang="en-US" sz="1000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601308" y="4223764"/>
            <a:ext cx="5715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70953" y="3332470"/>
            <a:ext cx="5715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/>
              <a:t>Evicts</a:t>
            </a:r>
          </a:p>
        </p:txBody>
      </p:sp>
    </p:spTree>
    <p:extLst>
      <p:ext uri="{BB962C8B-B14F-4D97-AF65-F5344CB8AC3E}">
        <p14:creationId xmlns:p14="http://schemas.microsoft.com/office/powerpoint/2010/main" val="3528872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192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eviction chain – scenario 1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Cyclic eviction/split </a:t>
            </a:r>
            <a:r>
              <a:rPr lang="en-US" dirty="0"/>
              <a:t>chain</a:t>
            </a:r>
            <a:endParaRPr lang="en-US" dirty="0" smtClean="0"/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b="1" dirty="0"/>
              <a:t>y</a:t>
            </a:r>
            <a:r>
              <a:rPr lang="en-US" b="1" dirty="0" smtClean="0"/>
              <a:t> evicts x</a:t>
            </a:r>
            <a:r>
              <a:rPr lang="en-US" dirty="0" smtClean="0"/>
              <a:t> from </a:t>
            </a:r>
            <a:r>
              <a:rPr lang="en-US" dirty="0" err="1" smtClean="0"/>
              <a:t>edi</a:t>
            </a:r>
            <a:endParaRPr lang="en-US" dirty="0" smtClean="0"/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x is split into x1 and x2</a:t>
            </a:r>
          </a:p>
          <a:p>
            <a:pPr marL="1227138" lvl="3" indent="-257175">
              <a:buFont typeface="Arial" panose="020B0604020202020204" pitchFamily="34" charset="0"/>
              <a:buChar char="•"/>
            </a:pPr>
            <a:r>
              <a:rPr lang="en-US" dirty="0"/>
              <a:t>x1 represent the part of the split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has local interference with y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b="1" dirty="0"/>
              <a:t>x1 evicts y</a:t>
            </a:r>
            <a:r>
              <a:rPr lang="en-US" dirty="0"/>
              <a:t> from </a:t>
            </a:r>
            <a:r>
              <a:rPr lang="en-US" dirty="0" err="1"/>
              <a:t>edi</a:t>
            </a: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71" y="1489608"/>
            <a:ext cx="2103302" cy="2354784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003710" y="3315773"/>
            <a:ext cx="313508" cy="1378100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366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err="1" smtClean="0"/>
              <a:t>edi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87261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409604" y="3834752"/>
            <a:ext cx="313508" cy="33086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560315" y="2103119"/>
            <a:ext cx="2106216" cy="25458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560315" y="2946650"/>
            <a:ext cx="2106216" cy="25458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72934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195277" y="3816844"/>
            <a:ext cx="313508" cy="36668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4" name="Arc 43"/>
          <p:cNvSpPr/>
          <p:nvPr/>
        </p:nvSpPr>
        <p:spPr>
          <a:xfrm rot="18839628">
            <a:off x="564695" y="3514171"/>
            <a:ext cx="1001045" cy="1055902"/>
          </a:xfrm>
          <a:prstGeom prst="arc">
            <a:avLst>
              <a:gd name="adj1" fmla="val 15529624"/>
              <a:gd name="adj2" fmla="val 1089285"/>
            </a:avLst>
          </a:prstGeom>
          <a:ln>
            <a:solidFill>
              <a:srgbClr val="0071C5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/>
          <p:cNvSpPr/>
          <p:nvPr/>
        </p:nvSpPr>
        <p:spPr>
          <a:xfrm rot="6167122">
            <a:off x="700889" y="3746036"/>
            <a:ext cx="886508" cy="839169"/>
          </a:xfrm>
          <a:prstGeom prst="arc">
            <a:avLst>
              <a:gd name="adj1" fmla="val 15186714"/>
              <a:gd name="adj2" fmla="val 20568882"/>
            </a:avLst>
          </a:prstGeom>
          <a:ln>
            <a:solidFill>
              <a:srgbClr val="0071C5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23000" y="3771765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77241" y="3802036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  <p:sp>
        <p:nvSpPr>
          <p:cNvPr id="49" name="Arc 48"/>
          <p:cNvSpPr/>
          <p:nvPr/>
        </p:nvSpPr>
        <p:spPr>
          <a:xfrm rot="10352231">
            <a:off x="531476" y="3771765"/>
            <a:ext cx="886508" cy="839169"/>
          </a:xfrm>
          <a:prstGeom prst="arc">
            <a:avLst>
              <a:gd name="adj1" fmla="val 17612687"/>
              <a:gd name="adj2" fmla="val 863124"/>
            </a:avLst>
          </a:prstGeom>
          <a:ln>
            <a:solidFill>
              <a:srgbClr val="0071C5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11587" y="4232654"/>
            <a:ext cx="1072191" cy="553998"/>
            <a:chOff x="2120647" y="3782308"/>
            <a:chExt cx="1072191" cy="553998"/>
          </a:xfrm>
        </p:grpSpPr>
        <p:sp>
          <p:nvSpPr>
            <p:cNvPr id="52" name="TextBox 51"/>
            <p:cNvSpPr txBox="1"/>
            <p:nvPr/>
          </p:nvSpPr>
          <p:spPr>
            <a:xfrm>
              <a:off x="2138521" y="4045859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x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120647" y="3782308"/>
              <a:ext cx="106502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/>
                <a:t>Interfering part of</a:t>
              </a:r>
              <a:br>
                <a:rPr lang="en-US" sz="1000" b="1" dirty="0"/>
              </a:br>
              <a:endParaRPr lang="en-US" sz="1000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62499" y="4222459"/>
            <a:ext cx="5715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01308" y="4223764"/>
            <a:ext cx="5715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70953" y="3332470"/>
            <a:ext cx="5715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/>
              <a:t>Evicts</a:t>
            </a:r>
          </a:p>
        </p:txBody>
      </p:sp>
    </p:spTree>
    <p:extLst>
      <p:ext uri="{BB962C8B-B14F-4D97-AF65-F5344CB8AC3E}">
        <p14:creationId xmlns:p14="http://schemas.microsoft.com/office/powerpoint/2010/main" val="4125313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193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eviction chain – scenario 1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Cyclic eviction/split </a:t>
            </a:r>
            <a:r>
              <a:rPr lang="en-US" dirty="0"/>
              <a:t>chain</a:t>
            </a:r>
            <a:endParaRPr lang="en-US" dirty="0" smtClean="0"/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b="1" dirty="0"/>
              <a:t>y</a:t>
            </a:r>
            <a:r>
              <a:rPr lang="en-US" b="1" dirty="0" smtClean="0"/>
              <a:t> evicts x</a:t>
            </a:r>
            <a:r>
              <a:rPr lang="en-US" dirty="0" smtClean="0"/>
              <a:t> from </a:t>
            </a:r>
            <a:r>
              <a:rPr lang="en-US" dirty="0" err="1" smtClean="0"/>
              <a:t>edi</a:t>
            </a:r>
            <a:endParaRPr lang="en-US" dirty="0" smtClean="0"/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x is split into x1 and x2</a:t>
            </a:r>
          </a:p>
          <a:p>
            <a:pPr marL="1227138" lvl="3" indent="-257175">
              <a:buFont typeface="Arial" panose="020B0604020202020204" pitchFamily="34" charset="0"/>
              <a:buChar char="•"/>
            </a:pPr>
            <a:r>
              <a:rPr lang="en-US" dirty="0"/>
              <a:t>x1 represent the part of the split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has local interference with y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b="1" dirty="0"/>
              <a:t>x1 evicts y</a:t>
            </a:r>
            <a:r>
              <a:rPr lang="en-US" dirty="0"/>
              <a:t> from </a:t>
            </a:r>
            <a:r>
              <a:rPr lang="en-US" dirty="0" err="1"/>
              <a:t>edi</a:t>
            </a: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71" y="1489608"/>
            <a:ext cx="2103302" cy="2354784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003710" y="3315773"/>
            <a:ext cx="313508" cy="1378100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366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err="1" smtClean="0"/>
              <a:t>edi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87261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409604" y="3834752"/>
            <a:ext cx="313508" cy="33086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560315" y="2103119"/>
            <a:ext cx="2106216" cy="25458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560315" y="2946650"/>
            <a:ext cx="2106216" cy="25458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001217" y="3816844"/>
            <a:ext cx="313508" cy="36668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499" y="4222459"/>
            <a:ext cx="5715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01308" y="4223764"/>
            <a:ext cx="5715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70953" y="3332470"/>
            <a:ext cx="5715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/>
              <a:t>Evicts</a:t>
            </a:r>
          </a:p>
        </p:txBody>
      </p:sp>
      <p:sp>
        <p:nvSpPr>
          <p:cNvPr id="34" name="Arc 33"/>
          <p:cNvSpPr/>
          <p:nvPr/>
        </p:nvSpPr>
        <p:spPr>
          <a:xfrm rot="18839628">
            <a:off x="564695" y="3514171"/>
            <a:ext cx="1001045" cy="1055902"/>
          </a:xfrm>
          <a:prstGeom prst="arc">
            <a:avLst>
              <a:gd name="adj1" fmla="val 15529624"/>
              <a:gd name="adj2" fmla="val 1089285"/>
            </a:avLst>
          </a:prstGeom>
          <a:ln>
            <a:solidFill>
              <a:srgbClr val="0071C5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/>
          <p:cNvSpPr/>
          <p:nvPr/>
        </p:nvSpPr>
        <p:spPr>
          <a:xfrm rot="6167122">
            <a:off x="700889" y="3746036"/>
            <a:ext cx="886508" cy="839169"/>
          </a:xfrm>
          <a:prstGeom prst="arc">
            <a:avLst>
              <a:gd name="adj1" fmla="val 15186714"/>
              <a:gd name="adj2" fmla="val 20568882"/>
            </a:avLst>
          </a:prstGeom>
          <a:ln>
            <a:solidFill>
              <a:srgbClr val="0071C5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23000" y="3771765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77241" y="3802036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  <p:sp>
        <p:nvSpPr>
          <p:cNvPr id="39" name="Arc 38"/>
          <p:cNvSpPr/>
          <p:nvPr/>
        </p:nvSpPr>
        <p:spPr>
          <a:xfrm rot="10352231">
            <a:off x="531476" y="3771765"/>
            <a:ext cx="886508" cy="839169"/>
          </a:xfrm>
          <a:prstGeom prst="arc">
            <a:avLst>
              <a:gd name="adj1" fmla="val 17612687"/>
              <a:gd name="adj2" fmla="val 863124"/>
            </a:avLst>
          </a:prstGeom>
          <a:ln>
            <a:solidFill>
              <a:srgbClr val="0071C5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11587" y="4232654"/>
            <a:ext cx="1072191" cy="553998"/>
            <a:chOff x="2120647" y="3782308"/>
            <a:chExt cx="1072191" cy="553998"/>
          </a:xfrm>
        </p:grpSpPr>
        <p:sp>
          <p:nvSpPr>
            <p:cNvPr id="38" name="TextBox 37"/>
            <p:cNvSpPr txBox="1"/>
            <p:nvPr/>
          </p:nvSpPr>
          <p:spPr>
            <a:xfrm>
              <a:off x="2138521" y="4045859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x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20647" y="3782308"/>
              <a:ext cx="106502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/>
                <a:t>Interfering part of</a:t>
              </a:r>
              <a:br>
                <a:rPr lang="en-US" sz="1000" b="1" dirty="0"/>
              </a:b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0516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194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eviction chain – scenario 1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Cyclic eviction/split chain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Every such “</a:t>
            </a:r>
            <a:r>
              <a:rPr lang="en-US" dirty="0" err="1" smtClean="0"/>
              <a:t>movl</a:t>
            </a:r>
            <a:r>
              <a:rPr lang="en-US" dirty="0" smtClean="0"/>
              <a:t>” duo was </a:t>
            </a:r>
            <a:r>
              <a:rPr lang="en-US" dirty="0"/>
              <a:t>created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cyclic eviction/split chain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71" y="1489608"/>
            <a:ext cx="2103302" cy="2354784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6560315" y="2103119"/>
            <a:ext cx="2106216" cy="25458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560315" y="2946650"/>
            <a:ext cx="2106216" cy="25458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05225" y="2495535"/>
            <a:ext cx="5715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/>
              <a:t>Evicts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44034" y="2496840"/>
            <a:ext cx="5715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/>
              <a:t>Split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13679" y="1605546"/>
            <a:ext cx="5715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/>
              <a:t>Evicts</a:t>
            </a:r>
          </a:p>
        </p:txBody>
      </p:sp>
      <p:sp>
        <p:nvSpPr>
          <p:cNvPr id="34" name="Arc 33"/>
          <p:cNvSpPr/>
          <p:nvPr/>
        </p:nvSpPr>
        <p:spPr>
          <a:xfrm rot="18839628">
            <a:off x="5107421" y="1787247"/>
            <a:ext cx="1001045" cy="1055902"/>
          </a:xfrm>
          <a:prstGeom prst="arc">
            <a:avLst>
              <a:gd name="adj1" fmla="val 15529624"/>
              <a:gd name="adj2" fmla="val 1089285"/>
            </a:avLst>
          </a:prstGeom>
          <a:ln>
            <a:solidFill>
              <a:srgbClr val="0071C5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/>
          <p:cNvSpPr/>
          <p:nvPr/>
        </p:nvSpPr>
        <p:spPr>
          <a:xfrm rot="6167122">
            <a:off x="5243615" y="2019112"/>
            <a:ext cx="886508" cy="839169"/>
          </a:xfrm>
          <a:prstGeom prst="arc">
            <a:avLst>
              <a:gd name="adj1" fmla="val 15186714"/>
              <a:gd name="adj2" fmla="val 20568882"/>
            </a:avLst>
          </a:prstGeom>
          <a:ln>
            <a:solidFill>
              <a:srgbClr val="0071C5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865726" y="204484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19967" y="2075112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  <p:sp>
        <p:nvSpPr>
          <p:cNvPr id="39" name="Arc 38"/>
          <p:cNvSpPr/>
          <p:nvPr/>
        </p:nvSpPr>
        <p:spPr>
          <a:xfrm rot="10352231">
            <a:off x="5074202" y="2044841"/>
            <a:ext cx="886508" cy="839169"/>
          </a:xfrm>
          <a:prstGeom prst="arc">
            <a:avLst>
              <a:gd name="adj1" fmla="val 17612687"/>
              <a:gd name="adj2" fmla="val 863124"/>
            </a:avLst>
          </a:prstGeom>
          <a:ln>
            <a:solidFill>
              <a:srgbClr val="0071C5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054313" y="2505730"/>
            <a:ext cx="1072191" cy="553998"/>
            <a:chOff x="2120647" y="3782308"/>
            <a:chExt cx="1072191" cy="553998"/>
          </a:xfrm>
        </p:grpSpPr>
        <p:sp>
          <p:nvSpPr>
            <p:cNvPr id="38" name="TextBox 37"/>
            <p:cNvSpPr txBox="1"/>
            <p:nvPr/>
          </p:nvSpPr>
          <p:spPr>
            <a:xfrm>
              <a:off x="2138521" y="4045859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x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20647" y="3782308"/>
              <a:ext cx="106502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/>
                <a:t>Interfering part of</a:t>
              </a:r>
              <a:br>
                <a:rPr lang="en-US" sz="1000" b="1" dirty="0"/>
              </a:b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1252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030247" y="2913073"/>
            <a:ext cx="1072191" cy="553998"/>
            <a:chOff x="3666268" y="2929634"/>
            <a:chExt cx="1072191" cy="553998"/>
          </a:xfrm>
        </p:grpSpPr>
        <p:sp>
          <p:nvSpPr>
            <p:cNvPr id="38" name="TextBox 37"/>
            <p:cNvSpPr txBox="1"/>
            <p:nvPr/>
          </p:nvSpPr>
          <p:spPr>
            <a:xfrm>
              <a:off x="3684142" y="3193185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w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66268" y="2929634"/>
              <a:ext cx="106502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/>
                <a:t>Interfering part of</a:t>
              </a:r>
              <a:br>
                <a:rPr lang="en-US" sz="1000" b="1" dirty="0"/>
              </a:br>
              <a:endParaRPr lang="en-US" sz="1000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195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eviction chain – scenario 1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Cyclic eviction/split chain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Every such </a:t>
            </a:r>
            <a:r>
              <a:rPr lang="en-US" dirty="0" smtClean="0"/>
              <a:t>“</a:t>
            </a:r>
            <a:r>
              <a:rPr lang="en-US" dirty="0" err="1" smtClean="0"/>
              <a:t>movl</a:t>
            </a:r>
            <a:r>
              <a:rPr lang="en-US" dirty="0" smtClean="0"/>
              <a:t>” </a:t>
            </a:r>
            <a:r>
              <a:rPr lang="en-US" dirty="0"/>
              <a:t>duo was </a:t>
            </a:r>
            <a:r>
              <a:rPr lang="en-US" dirty="0" smtClean="0"/>
              <a:t>created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by cyclic eviction/split chain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71" y="1489608"/>
            <a:ext cx="2103302" cy="235478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581159" y="2902878"/>
            <a:ext cx="5715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19968" y="2904183"/>
            <a:ext cx="5715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/>
              <a:t>Split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89613" y="2012889"/>
            <a:ext cx="5715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34" name="Arc 33"/>
          <p:cNvSpPr/>
          <p:nvPr/>
        </p:nvSpPr>
        <p:spPr>
          <a:xfrm rot="18839628">
            <a:off x="5083355" y="2194590"/>
            <a:ext cx="1001045" cy="1055902"/>
          </a:xfrm>
          <a:prstGeom prst="arc">
            <a:avLst>
              <a:gd name="adj1" fmla="val 15529624"/>
              <a:gd name="adj2" fmla="val 1089285"/>
            </a:avLst>
          </a:prstGeom>
          <a:ln>
            <a:solidFill>
              <a:srgbClr val="0071C5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/>
          <p:cNvSpPr/>
          <p:nvPr/>
        </p:nvSpPr>
        <p:spPr>
          <a:xfrm rot="6167122">
            <a:off x="5219549" y="2426455"/>
            <a:ext cx="886508" cy="839169"/>
          </a:xfrm>
          <a:prstGeom prst="arc">
            <a:avLst>
              <a:gd name="adj1" fmla="val 15186714"/>
              <a:gd name="adj2" fmla="val 20568882"/>
            </a:avLst>
          </a:prstGeom>
          <a:ln>
            <a:solidFill>
              <a:srgbClr val="0071C5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841660" y="2452184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z</a:t>
            </a:r>
            <a:endParaRPr lang="en-US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5895901" y="2482455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w</a:t>
            </a:r>
            <a:endParaRPr lang="en-US" b="1" dirty="0" smtClean="0"/>
          </a:p>
        </p:txBody>
      </p:sp>
      <p:sp>
        <p:nvSpPr>
          <p:cNvPr id="39" name="Arc 38"/>
          <p:cNvSpPr/>
          <p:nvPr/>
        </p:nvSpPr>
        <p:spPr>
          <a:xfrm rot="10352231">
            <a:off x="5050136" y="2452184"/>
            <a:ext cx="886508" cy="839169"/>
          </a:xfrm>
          <a:prstGeom prst="arc">
            <a:avLst>
              <a:gd name="adj1" fmla="val 17612687"/>
              <a:gd name="adj2" fmla="val 863124"/>
            </a:avLst>
          </a:prstGeom>
          <a:ln>
            <a:solidFill>
              <a:srgbClr val="0071C5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560315" y="1904999"/>
            <a:ext cx="2106216" cy="25458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560315" y="3160010"/>
            <a:ext cx="2106216" cy="25458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834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030247" y="3371824"/>
            <a:ext cx="1072191" cy="553998"/>
            <a:chOff x="5030247" y="3371824"/>
            <a:chExt cx="1072191" cy="553998"/>
          </a:xfrm>
        </p:grpSpPr>
        <p:sp>
          <p:nvSpPr>
            <p:cNvPr id="38" name="TextBox 37"/>
            <p:cNvSpPr txBox="1"/>
            <p:nvPr/>
          </p:nvSpPr>
          <p:spPr>
            <a:xfrm>
              <a:off x="5048121" y="3635375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b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030247" y="3371824"/>
              <a:ext cx="106502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/>
                <a:t>Interfering part of</a:t>
              </a:r>
              <a:br>
                <a:rPr lang="en-US" sz="1000" b="1" dirty="0"/>
              </a:br>
              <a:endParaRPr lang="en-US" sz="1000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196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eviction chain – scenario 1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Cyclic eviction/split chain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Every such </a:t>
            </a:r>
            <a:r>
              <a:rPr lang="en-US" dirty="0" smtClean="0"/>
              <a:t>“</a:t>
            </a:r>
            <a:r>
              <a:rPr lang="en-US" dirty="0" err="1" smtClean="0"/>
              <a:t>movl</a:t>
            </a:r>
            <a:r>
              <a:rPr lang="en-US" dirty="0" smtClean="0"/>
              <a:t>” </a:t>
            </a:r>
            <a:r>
              <a:rPr lang="en-US" dirty="0"/>
              <a:t>duo was </a:t>
            </a:r>
            <a:r>
              <a:rPr lang="en-US" dirty="0" smtClean="0"/>
              <a:t>created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by cyclic eviction/split chain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71" y="1489608"/>
            <a:ext cx="2103302" cy="2354784"/>
          </a:xfrm>
          <a:prstGeom prst="rect">
            <a:avLst/>
          </a:prstGeom>
        </p:spPr>
      </p:pic>
      <p:sp>
        <p:nvSpPr>
          <p:cNvPr id="34" name="Arc 33"/>
          <p:cNvSpPr/>
          <p:nvPr/>
        </p:nvSpPr>
        <p:spPr>
          <a:xfrm rot="18839628">
            <a:off x="5083355" y="2653341"/>
            <a:ext cx="1001045" cy="1055902"/>
          </a:xfrm>
          <a:prstGeom prst="arc">
            <a:avLst>
              <a:gd name="adj1" fmla="val 15529624"/>
              <a:gd name="adj2" fmla="val 1089285"/>
            </a:avLst>
          </a:prstGeom>
          <a:ln>
            <a:solidFill>
              <a:srgbClr val="0071C5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6560315" y="1684019"/>
            <a:ext cx="2106216" cy="25458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560315" y="3365750"/>
            <a:ext cx="2106216" cy="25458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81159" y="3361629"/>
            <a:ext cx="5715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/>
              <a:t>Evicts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19968" y="3362934"/>
            <a:ext cx="5715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89613" y="2471640"/>
            <a:ext cx="5715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35" name="Arc 34"/>
          <p:cNvSpPr/>
          <p:nvPr/>
        </p:nvSpPr>
        <p:spPr>
          <a:xfrm rot="6167122">
            <a:off x="5219549" y="2885206"/>
            <a:ext cx="886508" cy="839169"/>
          </a:xfrm>
          <a:prstGeom prst="arc">
            <a:avLst>
              <a:gd name="adj1" fmla="val 15186714"/>
              <a:gd name="adj2" fmla="val 20568882"/>
            </a:avLst>
          </a:prstGeom>
          <a:ln>
            <a:solidFill>
              <a:srgbClr val="0071C5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841660" y="2910935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95901" y="2941206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b</a:t>
            </a:r>
          </a:p>
        </p:txBody>
      </p:sp>
      <p:sp>
        <p:nvSpPr>
          <p:cNvPr id="39" name="Arc 38"/>
          <p:cNvSpPr/>
          <p:nvPr/>
        </p:nvSpPr>
        <p:spPr>
          <a:xfrm rot="10352231">
            <a:off x="5050136" y="2910935"/>
            <a:ext cx="886508" cy="839169"/>
          </a:xfrm>
          <a:prstGeom prst="arc">
            <a:avLst>
              <a:gd name="adj1" fmla="val 17612687"/>
              <a:gd name="adj2" fmla="val 863124"/>
            </a:avLst>
          </a:prstGeom>
          <a:ln>
            <a:solidFill>
              <a:srgbClr val="0071C5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28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197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eviction chain – scenario 1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The problem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x is split in such a way that creates local </a:t>
            </a:r>
            <a:br>
              <a:rPr lang="en-US" dirty="0" smtClean="0"/>
            </a:br>
            <a:r>
              <a:rPr lang="en-US" dirty="0" smtClean="0"/>
              <a:t>interference split artifact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That artifact causes cyclic eviction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The solution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Tailored for this case</a:t>
            </a:r>
          </a:p>
          <a:p>
            <a:pPr marL="1227138" lvl="3" indent="-257175">
              <a:buFont typeface="Arial" panose="020B0604020202020204" pitchFamily="34" charset="0"/>
              <a:buChar char="•"/>
            </a:pPr>
            <a:r>
              <a:rPr lang="en-US" dirty="0" smtClean="0"/>
              <a:t>Identify if a split will create a local interference artifact</a:t>
            </a:r>
          </a:p>
          <a:p>
            <a:pPr marL="1227138" lvl="3" indent="-257175">
              <a:buFont typeface="Arial" panose="020B0604020202020204" pitchFamily="34" charset="0"/>
              <a:buChar char="•"/>
            </a:pPr>
            <a:r>
              <a:rPr lang="en-US" dirty="0" smtClean="0"/>
              <a:t>Identify if that split artifact will cause a cyclic eviction</a:t>
            </a:r>
          </a:p>
          <a:p>
            <a:pPr marL="1227138" lvl="3" indent="-257175">
              <a:buFont typeface="Arial" panose="020B0604020202020204" pitchFamily="34" charset="0"/>
              <a:buChar char="•"/>
            </a:pPr>
            <a:r>
              <a:rPr lang="en-US" dirty="0" smtClean="0"/>
              <a:t>Increase split cost </a:t>
            </a:r>
          </a:p>
          <a:p>
            <a:pPr marL="1576388" lvl="4" indent="-257175">
              <a:buFont typeface="Arial" panose="020B0604020202020204" pitchFamily="34" charset="0"/>
              <a:buChar char="•"/>
            </a:pPr>
            <a:r>
              <a:rPr lang="en-US" dirty="0" smtClean="0"/>
              <a:t>Make this split less attractive compared to other splits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Commit: </a:t>
            </a:r>
            <a:r>
              <a:rPr lang="en-US" u="sng" dirty="0" smtClean="0">
                <a:hlinkClick r:id="rId3"/>
              </a:rPr>
              <a:t>https://reviews.llvm.org/rL316295</a:t>
            </a:r>
            <a:endParaRPr lang="en-US" u="sng" dirty="0" smtClean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71" y="1489608"/>
            <a:ext cx="2103302" cy="2354784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560315" y="2946650"/>
            <a:ext cx="2106216" cy="90119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60315" y="1456515"/>
            <a:ext cx="2106216" cy="90119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3188714" y="3874873"/>
            <a:ext cx="385066" cy="361848"/>
          </a:xfrm>
          <a:prstGeom prst="flowChartConnector">
            <a:avLst/>
          </a:prstGeom>
          <a:solidFill>
            <a:srgbClr val="F0CE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2</a:t>
            </a:r>
            <a:r>
              <a:rPr lang="en-US" sz="1200" dirty="0" smtClean="0"/>
              <a:t>0$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605225" y="2495535"/>
            <a:ext cx="5715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44034" y="2496840"/>
            <a:ext cx="5715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/>
              <a:t>Split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13679" y="1605546"/>
            <a:ext cx="5715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29" name="Arc 28"/>
          <p:cNvSpPr/>
          <p:nvPr/>
        </p:nvSpPr>
        <p:spPr>
          <a:xfrm rot="18839628">
            <a:off x="5107421" y="1787247"/>
            <a:ext cx="1001045" cy="1055902"/>
          </a:xfrm>
          <a:prstGeom prst="arc">
            <a:avLst>
              <a:gd name="adj1" fmla="val 15529624"/>
              <a:gd name="adj2" fmla="val 1089285"/>
            </a:avLst>
          </a:prstGeom>
          <a:ln>
            <a:solidFill>
              <a:srgbClr val="0071C5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 rot="6167122">
            <a:off x="5243615" y="2019112"/>
            <a:ext cx="886508" cy="839169"/>
          </a:xfrm>
          <a:prstGeom prst="arc">
            <a:avLst>
              <a:gd name="adj1" fmla="val 15186714"/>
              <a:gd name="adj2" fmla="val 20568882"/>
            </a:avLst>
          </a:prstGeom>
          <a:ln>
            <a:solidFill>
              <a:srgbClr val="0071C5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865726" y="2044841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9967" y="2075112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  <p:sp>
        <p:nvSpPr>
          <p:cNvPr id="33" name="Arc 32"/>
          <p:cNvSpPr/>
          <p:nvPr/>
        </p:nvSpPr>
        <p:spPr>
          <a:xfrm rot="10352231">
            <a:off x="5074202" y="2044841"/>
            <a:ext cx="886508" cy="839169"/>
          </a:xfrm>
          <a:prstGeom prst="arc">
            <a:avLst>
              <a:gd name="adj1" fmla="val 17612687"/>
              <a:gd name="adj2" fmla="val 863124"/>
            </a:avLst>
          </a:prstGeom>
          <a:ln>
            <a:solidFill>
              <a:srgbClr val="0071C5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5054313" y="2505730"/>
            <a:ext cx="1072191" cy="553998"/>
            <a:chOff x="2120647" y="3782308"/>
            <a:chExt cx="1072191" cy="553998"/>
          </a:xfrm>
        </p:grpSpPr>
        <p:sp>
          <p:nvSpPr>
            <p:cNvPr id="35" name="TextBox 34"/>
            <p:cNvSpPr txBox="1"/>
            <p:nvPr/>
          </p:nvSpPr>
          <p:spPr>
            <a:xfrm>
              <a:off x="2138521" y="4045859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x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20647" y="3782308"/>
              <a:ext cx="106502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/>
                <a:t>Interfering part of</a:t>
              </a:r>
              <a:br>
                <a:rPr lang="en-US" sz="1000" b="1" dirty="0"/>
              </a:b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8408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198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Bad eviction chain – scenario </a:t>
            </a:r>
            <a:r>
              <a:rPr lang="en-US" dirty="0" smtClean="0"/>
              <a:t>2</a:t>
            </a: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bugs.llvm.org/show_bug.cgi?id=26810</a:t>
            </a: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15" y="1161549"/>
            <a:ext cx="2263702" cy="317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11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199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</a:t>
            </a:r>
            <a:r>
              <a:rPr lang="en-US" dirty="0"/>
              <a:t>eviction </a:t>
            </a:r>
            <a:r>
              <a:rPr lang="en-US" dirty="0" smtClean="0"/>
              <a:t>chain</a:t>
            </a:r>
            <a:r>
              <a:rPr lang="en-US" dirty="0"/>
              <a:t> – scenario </a:t>
            </a:r>
            <a:r>
              <a:rPr lang="en-US" dirty="0" smtClean="0"/>
              <a:t>2</a:t>
            </a: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bugs.llvm.org/show_bug.cgi?id=26810</a:t>
            </a: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This time parts of </a:t>
            </a:r>
            <a:br>
              <a:rPr lang="en-US" dirty="0" smtClean="0"/>
            </a:br>
            <a:r>
              <a:rPr lang="en-US" dirty="0" smtClean="0"/>
              <a:t>the chain are </a:t>
            </a:r>
            <a:br>
              <a:rPr lang="en-US" dirty="0" smtClean="0"/>
            </a:br>
            <a:r>
              <a:rPr lang="en-US" dirty="0" smtClean="0"/>
              <a:t>spread around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15" y="1161549"/>
            <a:ext cx="2263702" cy="317101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560315" y="3463122"/>
            <a:ext cx="2106216" cy="90119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60315" y="1108148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60315" y="1955215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852076" y="1989404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%</a:t>
            </a:r>
            <a:r>
              <a:rPr lang="en-US" sz="1600" dirty="0" smtClean="0"/>
              <a:t>xmm5</a:t>
            </a:r>
            <a:endParaRPr lang="en-US" sz="1600" dirty="0"/>
          </a:p>
        </p:txBody>
      </p:sp>
      <p:sp>
        <p:nvSpPr>
          <p:cNvPr id="35" name="Rounded Rectangle 34"/>
          <p:cNvSpPr/>
          <p:nvPr/>
        </p:nvSpPr>
        <p:spPr>
          <a:xfrm>
            <a:off x="3736710" y="1989404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%</a:t>
            </a:r>
            <a:r>
              <a:rPr lang="en-US" sz="1600" dirty="0" smtClean="0"/>
              <a:t>xmm4</a:t>
            </a:r>
            <a:endParaRPr lang="en-US" sz="1600" dirty="0"/>
          </a:p>
        </p:txBody>
      </p:sp>
      <p:sp>
        <p:nvSpPr>
          <p:cNvPr id="36" name="Rounded Rectangle 35"/>
          <p:cNvSpPr/>
          <p:nvPr/>
        </p:nvSpPr>
        <p:spPr>
          <a:xfrm>
            <a:off x="4621344" y="1989404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%</a:t>
            </a:r>
            <a:r>
              <a:rPr lang="en-US" sz="1600" dirty="0" smtClean="0"/>
              <a:t>xmm3</a:t>
            </a:r>
            <a:endParaRPr lang="en-US" sz="1600" dirty="0"/>
          </a:p>
        </p:txBody>
      </p:sp>
      <p:sp>
        <p:nvSpPr>
          <p:cNvPr id="37" name="Rounded Rectangle 36"/>
          <p:cNvSpPr/>
          <p:nvPr/>
        </p:nvSpPr>
        <p:spPr>
          <a:xfrm>
            <a:off x="5505978" y="1989404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%</a:t>
            </a:r>
            <a:r>
              <a:rPr lang="en-US" sz="1600" dirty="0" smtClean="0"/>
              <a:t>xmm2</a:t>
            </a:r>
            <a:endParaRPr lang="en-US" sz="1600" dirty="0"/>
          </a:p>
        </p:txBody>
      </p:sp>
      <p:sp>
        <p:nvSpPr>
          <p:cNvPr id="38" name="Rounded Rectangle 37"/>
          <p:cNvSpPr/>
          <p:nvPr/>
        </p:nvSpPr>
        <p:spPr>
          <a:xfrm>
            <a:off x="1975776" y="2692400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%</a:t>
            </a:r>
            <a:r>
              <a:rPr lang="en-US" sz="1600" dirty="0" smtClean="0"/>
              <a:t>xmm7</a:t>
            </a:r>
            <a:endParaRPr lang="en-US" sz="1600" dirty="0"/>
          </a:p>
        </p:txBody>
      </p:sp>
      <p:sp>
        <p:nvSpPr>
          <p:cNvPr id="39" name="Rounded Rectangle 38"/>
          <p:cNvSpPr/>
          <p:nvPr/>
        </p:nvSpPr>
        <p:spPr>
          <a:xfrm>
            <a:off x="2860410" y="2684729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%</a:t>
            </a:r>
            <a:r>
              <a:rPr lang="en-US" sz="1600" dirty="0" smtClean="0"/>
              <a:t>xmm5</a:t>
            </a:r>
            <a:endParaRPr lang="en-US" sz="1600" dirty="0"/>
          </a:p>
        </p:txBody>
      </p:sp>
      <p:sp>
        <p:nvSpPr>
          <p:cNvPr id="40" name="Rounded Rectangle 39"/>
          <p:cNvSpPr/>
          <p:nvPr/>
        </p:nvSpPr>
        <p:spPr>
          <a:xfrm>
            <a:off x="3745044" y="2684729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%</a:t>
            </a:r>
            <a:r>
              <a:rPr lang="en-US" sz="1600" dirty="0" smtClean="0"/>
              <a:t>xmm4</a:t>
            </a:r>
            <a:endParaRPr lang="en-US" sz="1600" dirty="0"/>
          </a:p>
        </p:txBody>
      </p:sp>
      <p:sp>
        <p:nvSpPr>
          <p:cNvPr id="41" name="Rounded Rectangle 40"/>
          <p:cNvSpPr/>
          <p:nvPr/>
        </p:nvSpPr>
        <p:spPr>
          <a:xfrm>
            <a:off x="4629678" y="2684729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%</a:t>
            </a:r>
            <a:r>
              <a:rPr lang="en-US" sz="1600" dirty="0" smtClean="0"/>
              <a:t>xmm3</a:t>
            </a:r>
            <a:endParaRPr lang="en-US" sz="1600" dirty="0"/>
          </a:p>
        </p:txBody>
      </p:sp>
      <p:cxnSp>
        <p:nvCxnSpPr>
          <p:cNvPr id="42" name="Straight Arrow Connector 41"/>
          <p:cNvCxnSpPr>
            <a:stCxn id="34" idx="2"/>
            <a:endCxn id="38" idx="0"/>
          </p:cNvCxnSpPr>
          <p:nvPr/>
        </p:nvCxnSpPr>
        <p:spPr>
          <a:xfrm flipH="1">
            <a:off x="2394876" y="2332304"/>
            <a:ext cx="876300" cy="360096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2"/>
            <a:endCxn id="39" idx="0"/>
          </p:cNvCxnSpPr>
          <p:nvPr/>
        </p:nvCxnSpPr>
        <p:spPr>
          <a:xfrm flipH="1">
            <a:off x="3279510" y="2332304"/>
            <a:ext cx="876300" cy="352425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2"/>
            <a:endCxn id="40" idx="0"/>
          </p:cNvCxnSpPr>
          <p:nvPr/>
        </p:nvCxnSpPr>
        <p:spPr>
          <a:xfrm flipH="1">
            <a:off x="4164144" y="2332304"/>
            <a:ext cx="876300" cy="352425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7" idx="2"/>
            <a:endCxn id="41" idx="0"/>
          </p:cNvCxnSpPr>
          <p:nvPr/>
        </p:nvCxnSpPr>
        <p:spPr>
          <a:xfrm flipH="1">
            <a:off x="5048778" y="2332304"/>
            <a:ext cx="876300" cy="352425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1975776" y="3675329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%</a:t>
            </a:r>
            <a:r>
              <a:rPr lang="en-US" sz="1600" dirty="0" smtClean="0"/>
              <a:t>xmm7</a:t>
            </a:r>
            <a:endParaRPr lang="en-US" sz="1600" dirty="0"/>
          </a:p>
        </p:txBody>
      </p:sp>
      <p:sp>
        <p:nvSpPr>
          <p:cNvPr id="47" name="Rounded Rectangle 46"/>
          <p:cNvSpPr/>
          <p:nvPr/>
        </p:nvSpPr>
        <p:spPr>
          <a:xfrm>
            <a:off x="2860410" y="3675329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%</a:t>
            </a:r>
            <a:r>
              <a:rPr lang="en-US" sz="1600" dirty="0" smtClean="0"/>
              <a:t>xmm5</a:t>
            </a:r>
            <a:endParaRPr lang="en-US" sz="1600" dirty="0"/>
          </a:p>
        </p:txBody>
      </p:sp>
      <p:sp>
        <p:nvSpPr>
          <p:cNvPr id="48" name="Rounded Rectangle 47"/>
          <p:cNvSpPr/>
          <p:nvPr/>
        </p:nvSpPr>
        <p:spPr>
          <a:xfrm>
            <a:off x="3745044" y="3675329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%</a:t>
            </a:r>
            <a:r>
              <a:rPr lang="en-US" sz="1600" dirty="0" smtClean="0"/>
              <a:t>xmm4</a:t>
            </a:r>
            <a:endParaRPr lang="en-US" sz="1600" dirty="0"/>
          </a:p>
        </p:txBody>
      </p:sp>
      <p:sp>
        <p:nvSpPr>
          <p:cNvPr id="49" name="Rounded Rectangle 48"/>
          <p:cNvSpPr/>
          <p:nvPr/>
        </p:nvSpPr>
        <p:spPr>
          <a:xfrm>
            <a:off x="4629678" y="3675329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%</a:t>
            </a:r>
            <a:r>
              <a:rPr lang="en-US" sz="1600" dirty="0" smtClean="0"/>
              <a:t>xmm3</a:t>
            </a:r>
            <a:endParaRPr lang="en-US" sz="1600" dirty="0"/>
          </a:p>
        </p:txBody>
      </p:sp>
      <p:sp>
        <p:nvSpPr>
          <p:cNvPr id="50" name="Rounded Rectangle 49"/>
          <p:cNvSpPr/>
          <p:nvPr/>
        </p:nvSpPr>
        <p:spPr>
          <a:xfrm>
            <a:off x="2852076" y="4369855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%xmm5</a:t>
            </a:r>
            <a:endParaRPr lang="en-US" sz="1600" dirty="0"/>
          </a:p>
        </p:txBody>
      </p:sp>
      <p:sp>
        <p:nvSpPr>
          <p:cNvPr id="51" name="Rounded Rectangle 50"/>
          <p:cNvSpPr/>
          <p:nvPr/>
        </p:nvSpPr>
        <p:spPr>
          <a:xfrm>
            <a:off x="3736710" y="4369855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%</a:t>
            </a:r>
            <a:r>
              <a:rPr lang="en-US" sz="1600" dirty="0" smtClean="0"/>
              <a:t>xmm4</a:t>
            </a:r>
            <a:endParaRPr lang="en-US" sz="1600" dirty="0"/>
          </a:p>
        </p:txBody>
      </p:sp>
      <p:sp>
        <p:nvSpPr>
          <p:cNvPr id="52" name="Rounded Rectangle 51"/>
          <p:cNvSpPr/>
          <p:nvPr/>
        </p:nvSpPr>
        <p:spPr>
          <a:xfrm>
            <a:off x="4621344" y="4369855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%</a:t>
            </a:r>
            <a:r>
              <a:rPr lang="en-US" sz="1600" dirty="0" smtClean="0"/>
              <a:t>xmm3</a:t>
            </a:r>
            <a:endParaRPr lang="en-US" sz="1600" dirty="0"/>
          </a:p>
        </p:txBody>
      </p:sp>
      <p:sp>
        <p:nvSpPr>
          <p:cNvPr id="53" name="Rounded Rectangle 52"/>
          <p:cNvSpPr/>
          <p:nvPr/>
        </p:nvSpPr>
        <p:spPr>
          <a:xfrm>
            <a:off x="5505978" y="4369855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%</a:t>
            </a:r>
            <a:r>
              <a:rPr lang="en-US" sz="1600" dirty="0" smtClean="0"/>
              <a:t>xmm2</a:t>
            </a:r>
            <a:endParaRPr lang="en-US" sz="1600" dirty="0"/>
          </a:p>
        </p:txBody>
      </p:sp>
      <p:cxnSp>
        <p:nvCxnSpPr>
          <p:cNvPr id="54" name="Straight Arrow Connector 53"/>
          <p:cNvCxnSpPr>
            <a:stCxn id="46" idx="2"/>
            <a:endCxn id="50" idx="0"/>
          </p:cNvCxnSpPr>
          <p:nvPr/>
        </p:nvCxnSpPr>
        <p:spPr>
          <a:xfrm>
            <a:off x="2394876" y="4018229"/>
            <a:ext cx="876300" cy="351626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7" idx="2"/>
            <a:endCxn id="51" idx="0"/>
          </p:cNvCxnSpPr>
          <p:nvPr/>
        </p:nvCxnSpPr>
        <p:spPr>
          <a:xfrm>
            <a:off x="3279510" y="4018229"/>
            <a:ext cx="876300" cy="351626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2"/>
            <a:endCxn id="52" idx="0"/>
          </p:cNvCxnSpPr>
          <p:nvPr/>
        </p:nvCxnSpPr>
        <p:spPr>
          <a:xfrm>
            <a:off x="4164144" y="4018229"/>
            <a:ext cx="876300" cy="351626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2"/>
            <a:endCxn id="53" idx="0"/>
          </p:cNvCxnSpPr>
          <p:nvPr/>
        </p:nvCxnSpPr>
        <p:spPr>
          <a:xfrm>
            <a:off x="5048778" y="4018229"/>
            <a:ext cx="876300" cy="351626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228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9249" y="307181"/>
            <a:ext cx="8229600" cy="66437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9608"/>
            <a:ext cx="2103302" cy="23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08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359689" y="3549637"/>
            <a:ext cx="6265276" cy="0"/>
          </a:xfrm>
          <a:prstGeom prst="line">
            <a:avLst/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Interval Analysis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Connect them into intervals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378707" y="1941113"/>
            <a:ext cx="6265276" cy="0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38366" y="3183621"/>
            <a:ext cx="6265276" cy="0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46433" y="4200217"/>
            <a:ext cx="6265276" cy="0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200650" y="1941116"/>
            <a:ext cx="313508" cy="1242508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200650" y="3552156"/>
            <a:ext cx="313508" cy="64422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36960" y="1478364"/>
            <a:ext cx="2008418" cy="71558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000	</a:t>
            </a:r>
            <a:r>
              <a:rPr lang="en-US" sz="1350" b="1" dirty="0"/>
              <a:t>BB#0:</a:t>
            </a:r>
          </a:p>
          <a:p>
            <a:r>
              <a:rPr lang="en-US" sz="1350" b="1" dirty="0"/>
              <a:t>001	x = …</a:t>
            </a:r>
          </a:p>
          <a:p>
            <a:r>
              <a:rPr lang="en-US" sz="1350" dirty="0"/>
              <a:t>002	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85900" y="2723025"/>
            <a:ext cx="2008418" cy="71558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003	</a:t>
            </a:r>
            <a:r>
              <a:rPr lang="en-US" sz="1350" b="1" dirty="0"/>
              <a:t>BB#1:</a:t>
            </a:r>
          </a:p>
          <a:p>
            <a:r>
              <a:rPr lang="en-US" sz="1350" b="1" dirty="0"/>
              <a:t>004	…  = …x…</a:t>
            </a:r>
          </a:p>
          <a:p>
            <a:r>
              <a:rPr lang="en-US" sz="1350" dirty="0"/>
              <a:t>005	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41169" y="3555859"/>
            <a:ext cx="2008418" cy="92333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006	</a:t>
            </a:r>
            <a:r>
              <a:rPr lang="en-US" sz="1350" b="1" dirty="0"/>
              <a:t>BB#2:</a:t>
            </a:r>
          </a:p>
          <a:p>
            <a:r>
              <a:rPr lang="en-US" sz="1350" dirty="0"/>
              <a:t>007 	…</a:t>
            </a:r>
          </a:p>
          <a:p>
            <a:r>
              <a:rPr lang="en-US" sz="1350" b="1" dirty="0"/>
              <a:t>008	…  = …x…</a:t>
            </a:r>
          </a:p>
          <a:p>
            <a:r>
              <a:rPr lang="en-US" sz="1350" dirty="0"/>
              <a:t>009	…</a:t>
            </a:r>
          </a:p>
        </p:txBody>
      </p:sp>
      <p:cxnSp>
        <p:nvCxnSpPr>
          <p:cNvPr id="21" name="Straight Arrow Connector 20"/>
          <p:cNvCxnSpPr>
            <a:stCxn id="17" idx="2"/>
            <a:endCxn id="18" idx="0"/>
          </p:cNvCxnSpPr>
          <p:nvPr/>
        </p:nvCxnSpPr>
        <p:spPr>
          <a:xfrm flipH="1">
            <a:off x="2490109" y="2193945"/>
            <a:ext cx="851060" cy="529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2"/>
            <a:endCxn id="19" idx="0"/>
          </p:cNvCxnSpPr>
          <p:nvPr/>
        </p:nvCxnSpPr>
        <p:spPr>
          <a:xfrm>
            <a:off x="3341169" y="2193945"/>
            <a:ext cx="1004209" cy="1361914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178307" y="1315805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x</a:t>
            </a:r>
            <a:endParaRPr lang="en-US" b="1" dirty="0" smtClean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463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200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</a:t>
            </a:r>
            <a:r>
              <a:rPr lang="en-US" dirty="0"/>
              <a:t>eviction </a:t>
            </a:r>
            <a:r>
              <a:rPr lang="en-US" dirty="0" smtClean="0"/>
              <a:t>chain</a:t>
            </a:r>
            <a:r>
              <a:rPr lang="en-US" dirty="0"/>
              <a:t> – scenario </a:t>
            </a:r>
            <a:r>
              <a:rPr lang="en-US" dirty="0" smtClean="0"/>
              <a:t>2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Domino effect eviction</a:t>
            </a: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15" y="1161549"/>
            <a:ext cx="2263702" cy="317101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560315" y="3453424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60315" y="1955215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616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201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</a:t>
            </a:r>
            <a:r>
              <a:rPr lang="en-US" dirty="0"/>
              <a:t>eviction </a:t>
            </a:r>
            <a:r>
              <a:rPr lang="en-US" dirty="0" smtClean="0"/>
              <a:t>chain</a:t>
            </a:r>
            <a:r>
              <a:rPr lang="en-US" dirty="0"/>
              <a:t> – scenario </a:t>
            </a:r>
            <a:r>
              <a:rPr lang="en-US" dirty="0" smtClean="0"/>
              <a:t>2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Domino effect eviction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x evicts y from </a:t>
            </a:r>
            <a:r>
              <a:rPr lang="en-US" dirty="0" smtClean="0"/>
              <a:t>xmm2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15" y="1161549"/>
            <a:ext cx="2263702" cy="317101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560315" y="3453424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60315" y="1955215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03710" y="3315773"/>
            <a:ext cx="313508" cy="1378100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9667" y="2946650"/>
            <a:ext cx="740379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xmm2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98024" y="3834752"/>
            <a:ext cx="313508" cy="33086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72934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x</a:t>
            </a:r>
            <a:endParaRPr lang="en-US" b="1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6001254" y="3582369"/>
            <a:ext cx="313508" cy="7926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latin typeface="Neo Sans Intel" pitchFamily="34" charset="0"/>
                <a:cs typeface="Arial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547088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202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</a:t>
            </a:r>
            <a:r>
              <a:rPr lang="en-US" dirty="0"/>
              <a:t>eviction </a:t>
            </a:r>
            <a:r>
              <a:rPr lang="en-US" dirty="0" smtClean="0"/>
              <a:t>chain</a:t>
            </a:r>
            <a:r>
              <a:rPr lang="en-US" dirty="0"/>
              <a:t> – scenario </a:t>
            </a:r>
            <a:r>
              <a:rPr lang="en-US" dirty="0" smtClean="0"/>
              <a:t>2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Domino effect eviction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x evicts y from </a:t>
            </a:r>
            <a:r>
              <a:rPr lang="en-US" dirty="0" smtClean="0"/>
              <a:t>xmm2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15" y="1161549"/>
            <a:ext cx="2263702" cy="317101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560315" y="3453424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60315" y="1955215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003710" y="3315773"/>
            <a:ext cx="313508" cy="1378100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198024" y="3834752"/>
            <a:ext cx="313508" cy="33086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72934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001254" y="3582369"/>
            <a:ext cx="313508" cy="7926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latin typeface="Neo Sans Intel" pitchFamily="34" charset="0"/>
                <a:cs typeface="Arial" pitchFamily="34" charset="0"/>
              </a:rPr>
              <a:t>y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001526" y="4312920"/>
            <a:ext cx="701010" cy="549382"/>
            <a:chOff x="7262949" y="3147253"/>
            <a:chExt cx="1036320" cy="989318"/>
          </a:xfrm>
        </p:grpSpPr>
        <p:sp>
          <p:nvSpPr>
            <p:cNvPr id="21" name="Trapezoid 20"/>
            <p:cNvSpPr/>
            <p:nvPr/>
          </p:nvSpPr>
          <p:spPr>
            <a:xfrm>
              <a:off x="7262949" y="3291838"/>
              <a:ext cx="1036320" cy="844733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 smtClean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4 KG</a:t>
              </a:r>
              <a:endParaRPr lang="en-US" sz="15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2" name="Block Arc 21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08291" y="4482481"/>
            <a:ext cx="519683" cy="379821"/>
            <a:chOff x="7262949" y="3147253"/>
            <a:chExt cx="1036320" cy="989318"/>
          </a:xfrm>
        </p:grpSpPr>
        <p:sp>
          <p:nvSpPr>
            <p:cNvPr id="24" name="Trapezoid 23"/>
            <p:cNvSpPr/>
            <p:nvPr/>
          </p:nvSpPr>
          <p:spPr>
            <a:xfrm>
              <a:off x="7262949" y="3291840"/>
              <a:ext cx="1036320" cy="844731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>
                  <a:solidFill>
                    <a:srgbClr val="FD9208"/>
                  </a:solidFill>
                  <a:latin typeface="Neo Sans Intel" pitchFamily="34" charset="0"/>
                  <a:cs typeface="Arial" pitchFamily="34" charset="0"/>
                </a:rPr>
                <a:t>1</a:t>
              </a:r>
              <a:r>
                <a:rPr lang="en-US" sz="1500" b="1" dirty="0" smtClean="0">
                  <a:solidFill>
                    <a:srgbClr val="FD9208"/>
                  </a:solidFill>
                  <a:latin typeface="Neo Sans Intel" pitchFamily="34" charset="0"/>
                  <a:cs typeface="Arial" pitchFamily="34" charset="0"/>
                </a:rPr>
                <a:t> </a:t>
              </a:r>
              <a:r>
                <a:rPr lang="en-US" sz="1500" b="1" dirty="0">
                  <a:solidFill>
                    <a:srgbClr val="FD9208"/>
                  </a:solidFill>
                  <a:latin typeface="Neo Sans Intel" pitchFamily="34" charset="0"/>
                  <a:cs typeface="Arial" pitchFamily="34" charset="0"/>
                </a:rPr>
                <a:t>KG</a:t>
              </a:r>
            </a:p>
          </p:txBody>
        </p:sp>
        <p:sp>
          <p:nvSpPr>
            <p:cNvPr id="25" name="Block Arc 24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solidFill>
                  <a:srgbClr val="FD9208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799667" y="2946650"/>
            <a:ext cx="740379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xmm2</a:t>
            </a:r>
            <a:endParaRPr lang="en-US" b="1" dirty="0" smtClean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258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203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</a:t>
            </a:r>
            <a:r>
              <a:rPr lang="en-US" dirty="0"/>
              <a:t>eviction </a:t>
            </a:r>
            <a:r>
              <a:rPr lang="en-US" dirty="0" smtClean="0"/>
              <a:t>chain</a:t>
            </a:r>
            <a:r>
              <a:rPr lang="en-US" dirty="0"/>
              <a:t> – scenario </a:t>
            </a:r>
            <a:r>
              <a:rPr lang="en-US" dirty="0" smtClean="0"/>
              <a:t>2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Domino effect eviction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x evicts y from </a:t>
            </a:r>
            <a:r>
              <a:rPr lang="en-US" dirty="0" smtClean="0"/>
              <a:t>xmm2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15" y="1161549"/>
            <a:ext cx="2263702" cy="317101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560315" y="3453424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60315" y="1955215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03710" y="3315773"/>
            <a:ext cx="313508" cy="1378100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9667" y="2946650"/>
            <a:ext cx="740379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xmm2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98024" y="3834752"/>
            <a:ext cx="313508" cy="33086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72934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x</a:t>
            </a:r>
            <a:endParaRPr lang="en-US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767039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89674" y="3582369"/>
            <a:ext cx="313508" cy="7926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0374" y="3449318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9684" y="3415401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cxnSp>
        <p:nvCxnSpPr>
          <p:cNvPr id="20" name="Elbow Connector 19"/>
          <p:cNvCxnSpPr/>
          <p:nvPr/>
        </p:nvCxnSpPr>
        <p:spPr>
          <a:xfrm rot="16200000" flipH="1">
            <a:off x="592776" y="338881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3076" y="3197015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09230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204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</a:t>
            </a:r>
            <a:r>
              <a:rPr lang="en-US" dirty="0"/>
              <a:t>eviction </a:t>
            </a:r>
            <a:r>
              <a:rPr lang="en-US" dirty="0" smtClean="0"/>
              <a:t>chain</a:t>
            </a:r>
            <a:r>
              <a:rPr lang="en-US" dirty="0"/>
              <a:t> – scenario </a:t>
            </a:r>
            <a:r>
              <a:rPr lang="en-US" dirty="0" smtClean="0"/>
              <a:t>2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Domino effect eviction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x evicts y from </a:t>
            </a:r>
            <a:r>
              <a:rPr lang="en-US" dirty="0" smtClean="0"/>
              <a:t>xmm2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15" y="1161549"/>
            <a:ext cx="2263702" cy="317101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560315" y="3453424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60315" y="1955215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03710" y="3315773"/>
            <a:ext cx="313508" cy="1378100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9667" y="2946650"/>
            <a:ext cx="740379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xmm2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67039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89674" y="3582369"/>
            <a:ext cx="313508" cy="7926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03964" y="3834752"/>
            <a:ext cx="313508" cy="33086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latin typeface="Neo Sans Intel" pitchFamily="34" charset="0"/>
                <a:cs typeface="Arial" pitchFamily="34" charset="0"/>
              </a:rPr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0374" y="3449318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9684" y="3415401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cxnSp>
        <p:nvCxnSpPr>
          <p:cNvPr id="20" name="Elbow Connector 19"/>
          <p:cNvCxnSpPr/>
          <p:nvPr/>
        </p:nvCxnSpPr>
        <p:spPr>
          <a:xfrm rot="16200000" flipH="1">
            <a:off x="592776" y="338881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3076" y="3197015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71236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205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</a:t>
            </a:r>
            <a:r>
              <a:rPr lang="en-US" dirty="0"/>
              <a:t>eviction </a:t>
            </a:r>
            <a:r>
              <a:rPr lang="en-US" dirty="0" smtClean="0"/>
              <a:t>chain</a:t>
            </a:r>
            <a:r>
              <a:rPr lang="en-US" dirty="0"/>
              <a:t> – scenario </a:t>
            </a:r>
            <a:r>
              <a:rPr lang="en-US" dirty="0" smtClean="0"/>
              <a:t>2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Domino effect eviction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x evicts y from </a:t>
            </a:r>
            <a:r>
              <a:rPr lang="en-US" dirty="0" smtClean="0"/>
              <a:t>xmm2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y </a:t>
            </a:r>
            <a:r>
              <a:rPr lang="en-US" dirty="0"/>
              <a:t>is split into </a:t>
            </a:r>
            <a:r>
              <a:rPr lang="en-US" dirty="0" smtClean="0"/>
              <a:t>y1 </a:t>
            </a:r>
            <a:r>
              <a:rPr lang="en-US" dirty="0"/>
              <a:t>and </a:t>
            </a:r>
            <a:r>
              <a:rPr lang="en-US" dirty="0" smtClean="0"/>
              <a:t>y2 for xmm2</a:t>
            </a: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15" y="1161549"/>
            <a:ext cx="2263702" cy="317101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560315" y="3453424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60315" y="1955215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03710" y="3315773"/>
            <a:ext cx="313508" cy="1378100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9667" y="2946650"/>
            <a:ext cx="740379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xmm2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67039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89674" y="3582369"/>
            <a:ext cx="313508" cy="7926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03964" y="3834752"/>
            <a:ext cx="313508" cy="33086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latin typeface="Neo Sans Intel" pitchFamily="34" charset="0"/>
                <a:cs typeface="Arial" pitchFamily="34" charset="0"/>
              </a:rPr>
              <a:t>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0374" y="3449318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9684" y="3415401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cxnSp>
        <p:nvCxnSpPr>
          <p:cNvPr id="21" name="Elbow Connector 20"/>
          <p:cNvCxnSpPr/>
          <p:nvPr/>
        </p:nvCxnSpPr>
        <p:spPr>
          <a:xfrm rot="16200000" flipH="1">
            <a:off x="592776" y="338881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3076" y="3197015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06482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206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</a:t>
            </a:r>
            <a:r>
              <a:rPr lang="en-US" dirty="0"/>
              <a:t>eviction </a:t>
            </a:r>
            <a:r>
              <a:rPr lang="en-US" dirty="0" smtClean="0"/>
              <a:t>chain</a:t>
            </a:r>
            <a:r>
              <a:rPr lang="en-US" dirty="0"/>
              <a:t> – scenario </a:t>
            </a:r>
            <a:r>
              <a:rPr lang="en-US" dirty="0" smtClean="0"/>
              <a:t>2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Domino effect eviction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x evicts y from </a:t>
            </a:r>
            <a:r>
              <a:rPr lang="en-US" dirty="0" smtClean="0"/>
              <a:t>xmm2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y </a:t>
            </a:r>
            <a:r>
              <a:rPr lang="en-US" dirty="0"/>
              <a:t>is split into </a:t>
            </a:r>
            <a:r>
              <a:rPr lang="en-US" dirty="0" smtClean="0"/>
              <a:t>y1 </a:t>
            </a:r>
            <a:r>
              <a:rPr lang="en-US" dirty="0"/>
              <a:t>and </a:t>
            </a:r>
            <a:r>
              <a:rPr lang="en-US" dirty="0" smtClean="0"/>
              <a:t>y2</a:t>
            </a:r>
            <a:r>
              <a:rPr lang="en-US" dirty="0"/>
              <a:t> for xmm2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15" y="1161549"/>
            <a:ext cx="2263702" cy="317101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560315" y="3453424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60315" y="1955215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03710" y="3315773"/>
            <a:ext cx="313508" cy="1378100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9667" y="2946650"/>
            <a:ext cx="740379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xmm2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67039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89674" y="3582369"/>
            <a:ext cx="313508" cy="7926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03964" y="3834752"/>
            <a:ext cx="313508" cy="33086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latin typeface="Neo Sans Intel" pitchFamily="34" charset="0"/>
                <a:cs typeface="Arial" pitchFamily="34" charset="0"/>
              </a:rPr>
              <a:t>x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686300" y="3820654"/>
            <a:ext cx="53261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86300" y="4165621"/>
            <a:ext cx="53261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0374" y="3449318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9684" y="3415401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cxnSp>
        <p:nvCxnSpPr>
          <p:cNvPr id="21" name="Elbow Connector 20"/>
          <p:cNvCxnSpPr/>
          <p:nvPr/>
        </p:nvCxnSpPr>
        <p:spPr>
          <a:xfrm rot="16200000" flipH="1">
            <a:off x="592776" y="338881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3076" y="3197015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8224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207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</a:t>
            </a:r>
            <a:r>
              <a:rPr lang="en-US" dirty="0"/>
              <a:t>eviction </a:t>
            </a:r>
            <a:r>
              <a:rPr lang="en-US" dirty="0" smtClean="0"/>
              <a:t>chain</a:t>
            </a:r>
            <a:r>
              <a:rPr lang="en-US" dirty="0"/>
              <a:t> – scenario </a:t>
            </a:r>
            <a:r>
              <a:rPr lang="en-US" dirty="0" smtClean="0"/>
              <a:t>2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Domino effect eviction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x evicts y from </a:t>
            </a:r>
            <a:r>
              <a:rPr lang="en-US" dirty="0" smtClean="0"/>
              <a:t>xmm2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y </a:t>
            </a:r>
            <a:r>
              <a:rPr lang="en-US" dirty="0"/>
              <a:t>is split into </a:t>
            </a:r>
            <a:r>
              <a:rPr lang="en-US" dirty="0" smtClean="0"/>
              <a:t>y1 </a:t>
            </a:r>
            <a:r>
              <a:rPr lang="en-US" dirty="0"/>
              <a:t>and </a:t>
            </a:r>
            <a:r>
              <a:rPr lang="en-US" dirty="0" smtClean="0"/>
              <a:t>y2</a:t>
            </a:r>
            <a:r>
              <a:rPr lang="en-US" dirty="0"/>
              <a:t> for xmm2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15" y="1161549"/>
            <a:ext cx="2263702" cy="317101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560315" y="3453424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60315" y="1955215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03710" y="3315773"/>
            <a:ext cx="313508" cy="1378100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9667" y="2946650"/>
            <a:ext cx="740379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xmm2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03964" y="3834752"/>
            <a:ext cx="313508" cy="33086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latin typeface="Neo Sans Intel" pitchFamily="34" charset="0"/>
                <a:cs typeface="Arial" pitchFamily="34" charset="0"/>
              </a:rPr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67039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y</a:t>
            </a:r>
            <a:r>
              <a:rPr lang="en-US" b="1" dirty="0" smtClean="0"/>
              <a:t>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789674" y="3582369"/>
            <a:ext cx="313508" cy="234475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789674" y="4183531"/>
            <a:ext cx="313508" cy="191505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2934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y</a:t>
            </a:r>
            <a:r>
              <a:rPr lang="en-US" b="1" dirty="0" smtClean="0"/>
              <a:t>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195277" y="3816844"/>
            <a:ext cx="313508" cy="36668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0374" y="3449318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9684" y="3415401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cxnSp>
        <p:nvCxnSpPr>
          <p:cNvPr id="24" name="Elbow Connector 23"/>
          <p:cNvCxnSpPr/>
          <p:nvPr/>
        </p:nvCxnSpPr>
        <p:spPr>
          <a:xfrm rot="16200000" flipH="1">
            <a:off x="592776" y="338881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3824" y="3689203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26" name="Elbow Connector 25"/>
          <p:cNvCxnSpPr/>
          <p:nvPr/>
        </p:nvCxnSpPr>
        <p:spPr>
          <a:xfrm rot="16200000" flipH="1">
            <a:off x="878943" y="3633455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57604" y="3602894"/>
            <a:ext cx="1531229" cy="553998"/>
            <a:chOff x="757604" y="3602894"/>
            <a:chExt cx="1531229" cy="553998"/>
          </a:xfrm>
        </p:grpSpPr>
        <p:sp>
          <p:nvSpPr>
            <p:cNvPr id="28" name="Rectangle 27"/>
            <p:cNvSpPr/>
            <p:nvPr/>
          </p:nvSpPr>
          <p:spPr>
            <a:xfrm>
              <a:off x="984777" y="3602894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7604" y="3728214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/>
                <a:t>y</a:t>
              </a:r>
              <a:endParaRPr lang="en-US" b="1" dirty="0" smtClean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3076" y="3197015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28463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208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</a:t>
            </a:r>
            <a:r>
              <a:rPr lang="en-US" dirty="0"/>
              <a:t>eviction </a:t>
            </a:r>
            <a:r>
              <a:rPr lang="en-US" dirty="0" smtClean="0"/>
              <a:t>chain</a:t>
            </a:r>
            <a:r>
              <a:rPr lang="en-US" dirty="0"/>
              <a:t> – scenario </a:t>
            </a:r>
            <a:r>
              <a:rPr lang="en-US" dirty="0" smtClean="0"/>
              <a:t>2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Domino effect eviction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x evicts y from </a:t>
            </a:r>
            <a:r>
              <a:rPr lang="en-US" dirty="0" smtClean="0"/>
              <a:t>xmm2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y </a:t>
            </a:r>
            <a:r>
              <a:rPr lang="en-US" dirty="0"/>
              <a:t>is split into </a:t>
            </a:r>
            <a:r>
              <a:rPr lang="en-US" dirty="0" smtClean="0"/>
              <a:t>y1 </a:t>
            </a:r>
            <a:r>
              <a:rPr lang="en-US" dirty="0"/>
              <a:t>and </a:t>
            </a:r>
            <a:r>
              <a:rPr lang="en-US" dirty="0" smtClean="0"/>
              <a:t>y2</a:t>
            </a:r>
            <a:r>
              <a:rPr lang="en-US" dirty="0"/>
              <a:t> for </a:t>
            </a:r>
            <a:r>
              <a:rPr lang="en-US" dirty="0" smtClean="0"/>
              <a:t>xmm2</a:t>
            </a:r>
            <a:endParaRPr lang="en-US" dirty="0"/>
          </a:p>
          <a:p>
            <a:pPr marL="1227138" lvl="3" indent="-257175">
              <a:buFont typeface="Arial" panose="020B0604020202020204" pitchFamily="34" charset="0"/>
              <a:buChar char="•"/>
            </a:pPr>
            <a:r>
              <a:rPr lang="en-US" dirty="0" smtClean="0"/>
              <a:t>y1 </a:t>
            </a:r>
            <a:r>
              <a:rPr lang="en-US" dirty="0"/>
              <a:t>represent the part of the split </a:t>
            </a:r>
            <a:br>
              <a:rPr lang="en-US" dirty="0"/>
            </a:br>
            <a:r>
              <a:rPr lang="en-US" dirty="0"/>
              <a:t>that has local interference with </a:t>
            </a:r>
            <a:r>
              <a:rPr lang="en-US" dirty="0" smtClean="0"/>
              <a:t>x</a:t>
            </a: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15" y="1161549"/>
            <a:ext cx="2263702" cy="317101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560315" y="3453424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60315" y="1955215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03710" y="3315773"/>
            <a:ext cx="313508" cy="1378100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9667" y="2946650"/>
            <a:ext cx="740379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xmm2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2934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y</a:t>
            </a:r>
            <a:r>
              <a:rPr lang="en-US" b="1" dirty="0" smtClean="0"/>
              <a:t>1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113549" y="3841418"/>
            <a:ext cx="2226011" cy="13753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113549" y="4160053"/>
            <a:ext cx="2226011" cy="13753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003964" y="3834752"/>
            <a:ext cx="313508" cy="33086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latin typeface="Neo Sans Intel" pitchFamily="34" charset="0"/>
                <a:cs typeface="Arial" pitchFamily="34" charset="0"/>
              </a:rPr>
              <a:t>x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195277" y="3816844"/>
            <a:ext cx="313508" cy="36668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0374" y="3449318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9684" y="3415401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cxnSp>
        <p:nvCxnSpPr>
          <p:cNvPr id="29" name="Elbow Connector 28"/>
          <p:cNvCxnSpPr/>
          <p:nvPr/>
        </p:nvCxnSpPr>
        <p:spPr>
          <a:xfrm rot="16200000" flipH="1">
            <a:off x="592776" y="338881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3824" y="3689203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31" name="Elbow Connector 30"/>
          <p:cNvCxnSpPr/>
          <p:nvPr/>
        </p:nvCxnSpPr>
        <p:spPr>
          <a:xfrm rot="16200000" flipH="1">
            <a:off x="878943" y="3633455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757604" y="3602894"/>
            <a:ext cx="1531229" cy="553998"/>
            <a:chOff x="757604" y="3602894"/>
            <a:chExt cx="1531229" cy="553998"/>
          </a:xfrm>
        </p:grpSpPr>
        <p:sp>
          <p:nvSpPr>
            <p:cNvPr id="33" name="Rectangle 32"/>
            <p:cNvSpPr/>
            <p:nvPr/>
          </p:nvSpPr>
          <p:spPr>
            <a:xfrm>
              <a:off x="984777" y="3602894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Interfering 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57604" y="3728214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/>
                <a:t>y</a:t>
              </a:r>
              <a:endParaRPr lang="en-US" b="1" dirty="0" smtClean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3076" y="3197015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12371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209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</a:t>
            </a:r>
            <a:r>
              <a:rPr lang="en-US" dirty="0"/>
              <a:t>eviction </a:t>
            </a:r>
            <a:r>
              <a:rPr lang="en-US" dirty="0" smtClean="0"/>
              <a:t>chain</a:t>
            </a:r>
            <a:r>
              <a:rPr lang="en-US" dirty="0"/>
              <a:t> – scenario </a:t>
            </a:r>
            <a:r>
              <a:rPr lang="en-US" dirty="0" smtClean="0"/>
              <a:t>2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Domino effect eviction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x evicts y from </a:t>
            </a:r>
            <a:r>
              <a:rPr lang="en-US" dirty="0" smtClean="0"/>
              <a:t>xmm2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y </a:t>
            </a:r>
            <a:r>
              <a:rPr lang="en-US" dirty="0"/>
              <a:t>is split into </a:t>
            </a:r>
            <a:r>
              <a:rPr lang="en-US" dirty="0" smtClean="0"/>
              <a:t>y1 </a:t>
            </a:r>
            <a:r>
              <a:rPr lang="en-US" dirty="0"/>
              <a:t>and </a:t>
            </a:r>
            <a:r>
              <a:rPr lang="en-US" dirty="0" smtClean="0"/>
              <a:t>y2</a:t>
            </a:r>
            <a:r>
              <a:rPr lang="en-US" dirty="0"/>
              <a:t> for </a:t>
            </a:r>
            <a:r>
              <a:rPr lang="en-US" dirty="0" smtClean="0"/>
              <a:t>xmm2</a:t>
            </a:r>
          </a:p>
          <a:p>
            <a:pPr marL="1227138" lvl="3" indent="-257175">
              <a:buFont typeface="Arial" panose="020B0604020202020204" pitchFamily="34" charset="0"/>
              <a:buChar char="•"/>
            </a:pPr>
            <a:r>
              <a:rPr lang="en-US" dirty="0"/>
              <a:t>y1 represent the part of the split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has local interference with </a:t>
            </a:r>
            <a:r>
              <a:rPr lang="en-US" dirty="0" smtClean="0"/>
              <a:t>x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15" y="1161549"/>
            <a:ext cx="2263702" cy="317101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560315" y="3453424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60315" y="1955215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03710" y="3315773"/>
            <a:ext cx="313508" cy="1378100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9667" y="2946650"/>
            <a:ext cx="740379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xmm2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03964" y="3834752"/>
            <a:ext cx="313508" cy="33086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latin typeface="Neo Sans Intel" pitchFamily="34" charset="0"/>
                <a:cs typeface="Arial" pitchFamily="34" charset="0"/>
              </a:rPr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72934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y</a:t>
            </a:r>
            <a:r>
              <a:rPr lang="en-US" b="1" dirty="0" smtClean="0"/>
              <a:t>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195277" y="3816844"/>
            <a:ext cx="313508" cy="36668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0374" y="3449318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9684" y="3415401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cxnSp>
        <p:nvCxnSpPr>
          <p:cNvPr id="23" name="Elbow Connector 22"/>
          <p:cNvCxnSpPr/>
          <p:nvPr/>
        </p:nvCxnSpPr>
        <p:spPr>
          <a:xfrm rot="16200000" flipH="1">
            <a:off x="592776" y="338881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3824" y="3689203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25" name="Elbow Connector 24"/>
          <p:cNvCxnSpPr/>
          <p:nvPr/>
        </p:nvCxnSpPr>
        <p:spPr>
          <a:xfrm rot="16200000" flipH="1">
            <a:off x="878943" y="3633455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757604" y="3602894"/>
            <a:ext cx="1531229" cy="553998"/>
            <a:chOff x="757604" y="3602894"/>
            <a:chExt cx="1531229" cy="553998"/>
          </a:xfrm>
        </p:grpSpPr>
        <p:sp>
          <p:nvSpPr>
            <p:cNvPr id="27" name="Rectangle 26"/>
            <p:cNvSpPr/>
            <p:nvPr/>
          </p:nvSpPr>
          <p:spPr>
            <a:xfrm>
              <a:off x="984777" y="3602894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Interfering 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7604" y="3728214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/>
                <a:t>y</a:t>
              </a:r>
              <a:endParaRPr lang="en-US" b="1" dirty="0" smtClean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83076" y="3197015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01528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Interval Analysis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3483" y="1050189"/>
            <a:ext cx="8229600" cy="3429000"/>
          </a:xfrm>
        </p:spPr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Represented  x’s liveness as a collection of segments</a:t>
            </a: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sz="2100" dirty="0"/>
          </a:p>
          <a:p>
            <a:pPr lvl="1" indent="0">
              <a:buNone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867010" y="1315803"/>
            <a:ext cx="2982979" cy="83099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  <a:p>
            <a:pPr algn="ctr"/>
            <a:r>
              <a:rPr lang="en-US" dirty="0" smtClean="0"/>
              <a:t> </a:t>
            </a:r>
            <a:r>
              <a:rPr lang="en-US" dirty="0"/>
              <a:t>[001, 004), [006, 008)</a:t>
            </a:r>
          </a:p>
          <a:p>
            <a:pPr algn="ctr"/>
            <a:endParaRPr lang="en-US" b="1" dirty="0" smtClean="0">
              <a:solidFill>
                <a:srgbClr val="003C71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359689" y="3549637"/>
            <a:ext cx="6265276" cy="0"/>
          </a:xfrm>
          <a:prstGeom prst="line">
            <a:avLst/>
          </a:prstGeom>
          <a:ln w="12700">
            <a:solidFill>
              <a:schemeClr val="bg2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78707" y="1941113"/>
            <a:ext cx="6265276" cy="0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338366" y="3183621"/>
            <a:ext cx="6265276" cy="0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346433" y="4200217"/>
            <a:ext cx="6265276" cy="0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6200650" y="1941116"/>
            <a:ext cx="313508" cy="1242508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200650" y="3552156"/>
            <a:ext cx="313508" cy="64422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36960" y="1478364"/>
            <a:ext cx="2008418" cy="71558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000	</a:t>
            </a:r>
            <a:r>
              <a:rPr lang="en-US" sz="1350" b="1" dirty="0"/>
              <a:t>BB#0:</a:t>
            </a:r>
          </a:p>
          <a:p>
            <a:r>
              <a:rPr lang="en-US" sz="1350" b="1" dirty="0"/>
              <a:t>001	x = …</a:t>
            </a:r>
          </a:p>
          <a:p>
            <a:r>
              <a:rPr lang="en-US" sz="1350" dirty="0"/>
              <a:t>002	…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485900" y="2723025"/>
            <a:ext cx="2008418" cy="71558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003	</a:t>
            </a:r>
            <a:r>
              <a:rPr lang="en-US" sz="1350" b="1" dirty="0"/>
              <a:t>BB#1:</a:t>
            </a:r>
          </a:p>
          <a:p>
            <a:r>
              <a:rPr lang="en-US" sz="1350" b="1" dirty="0"/>
              <a:t>004	…  = …x…</a:t>
            </a:r>
          </a:p>
          <a:p>
            <a:r>
              <a:rPr lang="en-US" sz="1350" dirty="0"/>
              <a:t>005	…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41169" y="3555859"/>
            <a:ext cx="2008418" cy="92333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006	</a:t>
            </a:r>
            <a:r>
              <a:rPr lang="en-US" sz="1350" b="1" dirty="0"/>
              <a:t>BB#2:</a:t>
            </a:r>
          </a:p>
          <a:p>
            <a:r>
              <a:rPr lang="en-US" sz="1350" dirty="0"/>
              <a:t>007 	…</a:t>
            </a:r>
          </a:p>
          <a:p>
            <a:r>
              <a:rPr lang="en-US" sz="1350" b="1" dirty="0"/>
              <a:t>008	…  = …x…</a:t>
            </a:r>
          </a:p>
          <a:p>
            <a:r>
              <a:rPr lang="en-US" sz="1350" dirty="0"/>
              <a:t>009	…</a:t>
            </a:r>
          </a:p>
        </p:txBody>
      </p:sp>
      <p:cxnSp>
        <p:nvCxnSpPr>
          <p:cNvPr id="43" name="Straight Arrow Connector 42"/>
          <p:cNvCxnSpPr>
            <a:stCxn id="40" idx="2"/>
            <a:endCxn id="41" idx="0"/>
          </p:cNvCxnSpPr>
          <p:nvPr/>
        </p:nvCxnSpPr>
        <p:spPr>
          <a:xfrm flipH="1">
            <a:off x="2490109" y="2193945"/>
            <a:ext cx="851060" cy="529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2"/>
            <a:endCxn id="42" idx="0"/>
          </p:cNvCxnSpPr>
          <p:nvPr/>
        </p:nvCxnSpPr>
        <p:spPr>
          <a:xfrm>
            <a:off x="3341169" y="2193945"/>
            <a:ext cx="1004209" cy="1361914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347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</a:t>
            </a:r>
            <a:r>
              <a:rPr lang="en-US" dirty="0"/>
              <a:t>eviction </a:t>
            </a:r>
            <a:r>
              <a:rPr lang="en-US" dirty="0" smtClean="0"/>
              <a:t>chain</a:t>
            </a:r>
            <a:r>
              <a:rPr lang="en-US" dirty="0"/>
              <a:t> – scenario </a:t>
            </a:r>
            <a:r>
              <a:rPr lang="en-US" dirty="0" smtClean="0"/>
              <a:t>2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Domino effect eviction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x evicts y from </a:t>
            </a:r>
            <a:r>
              <a:rPr lang="en-US" dirty="0" smtClean="0"/>
              <a:t>xmm2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y </a:t>
            </a:r>
            <a:r>
              <a:rPr lang="en-US" dirty="0"/>
              <a:t>is split into </a:t>
            </a:r>
            <a:r>
              <a:rPr lang="en-US" dirty="0" smtClean="0"/>
              <a:t>y1 </a:t>
            </a:r>
            <a:r>
              <a:rPr lang="en-US" dirty="0"/>
              <a:t>and </a:t>
            </a:r>
            <a:r>
              <a:rPr lang="en-US" dirty="0" smtClean="0"/>
              <a:t>y2</a:t>
            </a:r>
            <a:r>
              <a:rPr lang="en-US" dirty="0"/>
              <a:t> for </a:t>
            </a:r>
            <a:r>
              <a:rPr lang="en-US" dirty="0" smtClean="0"/>
              <a:t>xmm2</a:t>
            </a:r>
          </a:p>
          <a:p>
            <a:pPr marL="1227138" lvl="3" indent="-257175">
              <a:buFont typeface="Arial" panose="020B0604020202020204" pitchFamily="34" charset="0"/>
              <a:buChar char="•"/>
            </a:pPr>
            <a:r>
              <a:rPr lang="en-US" dirty="0"/>
              <a:t>y1 represent the part of the split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has local interference with </a:t>
            </a:r>
            <a:r>
              <a:rPr lang="en-US" dirty="0" smtClean="0"/>
              <a:t>x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y1 cannot evict x from xmm2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15" y="1161549"/>
            <a:ext cx="2263702" cy="317101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560315" y="3453424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60315" y="1955215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03710" y="3315773"/>
            <a:ext cx="313508" cy="1378100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9667" y="2946650"/>
            <a:ext cx="740379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xmm2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03964" y="3834752"/>
            <a:ext cx="313508" cy="33086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latin typeface="Neo Sans Intel" pitchFamily="34" charset="0"/>
                <a:cs typeface="Arial" pitchFamily="34" charset="0"/>
              </a:rPr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72934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y</a:t>
            </a:r>
            <a:r>
              <a:rPr lang="en-US" b="1" dirty="0" smtClean="0"/>
              <a:t>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195277" y="3816844"/>
            <a:ext cx="313508" cy="36668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796513" y="4312920"/>
            <a:ext cx="701010" cy="549382"/>
            <a:chOff x="7262949" y="3147253"/>
            <a:chExt cx="1036320" cy="989318"/>
          </a:xfrm>
        </p:grpSpPr>
        <p:sp>
          <p:nvSpPr>
            <p:cNvPr id="27" name="Trapezoid 26"/>
            <p:cNvSpPr/>
            <p:nvPr/>
          </p:nvSpPr>
          <p:spPr>
            <a:xfrm>
              <a:off x="7262949" y="3291838"/>
              <a:ext cx="1036320" cy="844733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 smtClean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4 KG</a:t>
              </a:r>
              <a:endParaRPr lang="en-US" sz="15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8" name="Block Arc 27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021667" y="4393210"/>
            <a:ext cx="662120" cy="469093"/>
            <a:chOff x="7262949" y="3147253"/>
            <a:chExt cx="1036320" cy="989318"/>
          </a:xfrm>
        </p:grpSpPr>
        <p:sp>
          <p:nvSpPr>
            <p:cNvPr id="30" name="Trapezoid 29"/>
            <p:cNvSpPr/>
            <p:nvPr/>
          </p:nvSpPr>
          <p:spPr>
            <a:xfrm>
              <a:off x="7262949" y="3291840"/>
              <a:ext cx="1036320" cy="844731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>
                  <a:solidFill>
                    <a:srgbClr val="FD9208"/>
                  </a:solidFill>
                  <a:latin typeface="Neo Sans Intel" pitchFamily="34" charset="0"/>
                  <a:cs typeface="Arial" pitchFamily="34" charset="0"/>
                </a:rPr>
                <a:t>3</a:t>
              </a:r>
              <a:r>
                <a:rPr lang="en-US" sz="1500" b="1" dirty="0" smtClean="0">
                  <a:solidFill>
                    <a:srgbClr val="FD9208"/>
                  </a:solidFill>
                  <a:latin typeface="Neo Sans Intel" pitchFamily="34" charset="0"/>
                  <a:cs typeface="Arial" pitchFamily="34" charset="0"/>
                </a:rPr>
                <a:t> </a:t>
              </a:r>
              <a:r>
                <a:rPr lang="en-US" sz="1500" b="1" dirty="0">
                  <a:solidFill>
                    <a:srgbClr val="FD9208"/>
                  </a:solidFill>
                  <a:latin typeface="Neo Sans Intel" pitchFamily="34" charset="0"/>
                  <a:cs typeface="Arial" pitchFamily="34" charset="0"/>
                </a:rPr>
                <a:t>KG</a:t>
              </a:r>
            </a:p>
          </p:txBody>
        </p:sp>
        <p:sp>
          <p:nvSpPr>
            <p:cNvPr id="31" name="Block Arc 30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solidFill>
                  <a:srgbClr val="FD9208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50374" y="3449318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9684" y="3415401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cxnSp>
        <p:nvCxnSpPr>
          <p:cNvPr id="35" name="Elbow Connector 34"/>
          <p:cNvCxnSpPr/>
          <p:nvPr/>
        </p:nvCxnSpPr>
        <p:spPr>
          <a:xfrm rot="16200000" flipH="1">
            <a:off x="592776" y="338881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3824" y="3689203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37" name="Elbow Connector 36"/>
          <p:cNvCxnSpPr/>
          <p:nvPr/>
        </p:nvCxnSpPr>
        <p:spPr>
          <a:xfrm rot="16200000" flipH="1">
            <a:off x="878943" y="3633455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757604" y="3602894"/>
            <a:ext cx="1531229" cy="553998"/>
            <a:chOff x="757604" y="3602894"/>
            <a:chExt cx="1531229" cy="553998"/>
          </a:xfrm>
        </p:grpSpPr>
        <p:sp>
          <p:nvSpPr>
            <p:cNvPr id="39" name="Rectangle 38"/>
            <p:cNvSpPr/>
            <p:nvPr/>
          </p:nvSpPr>
          <p:spPr>
            <a:xfrm>
              <a:off x="984777" y="3602894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Interfering 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7604" y="3728214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/>
                <a:t>y</a:t>
              </a:r>
              <a:endParaRPr lang="en-US" b="1" dirty="0" smtClean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83076" y="3197015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21351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</a:t>
            </a:r>
            <a:r>
              <a:rPr lang="en-US" dirty="0"/>
              <a:t>eviction </a:t>
            </a:r>
            <a:r>
              <a:rPr lang="en-US" dirty="0" smtClean="0"/>
              <a:t>chain</a:t>
            </a:r>
            <a:r>
              <a:rPr lang="en-US" dirty="0"/>
              <a:t> – scenario </a:t>
            </a:r>
            <a:r>
              <a:rPr lang="en-US" dirty="0" smtClean="0"/>
              <a:t>2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Domino effect eviction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x evicts y from </a:t>
            </a:r>
            <a:r>
              <a:rPr lang="en-US" dirty="0" smtClean="0"/>
              <a:t>xmm2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y </a:t>
            </a:r>
            <a:r>
              <a:rPr lang="en-US" dirty="0"/>
              <a:t>is split into </a:t>
            </a:r>
            <a:r>
              <a:rPr lang="en-US" dirty="0" smtClean="0"/>
              <a:t>y1 </a:t>
            </a:r>
            <a:r>
              <a:rPr lang="en-US" dirty="0"/>
              <a:t>and </a:t>
            </a:r>
            <a:r>
              <a:rPr lang="en-US" dirty="0" smtClean="0"/>
              <a:t>y2</a:t>
            </a:r>
            <a:r>
              <a:rPr lang="en-US" dirty="0"/>
              <a:t> for </a:t>
            </a:r>
            <a:r>
              <a:rPr lang="en-US" dirty="0" smtClean="0"/>
              <a:t>xmm2</a:t>
            </a:r>
          </a:p>
          <a:p>
            <a:pPr marL="1227138" lvl="3" indent="-257175">
              <a:buFont typeface="Arial" panose="020B0604020202020204" pitchFamily="34" charset="0"/>
              <a:buChar char="•"/>
            </a:pPr>
            <a:r>
              <a:rPr lang="en-US" dirty="0"/>
              <a:t>y1 represent the part of the split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has local interference with </a:t>
            </a:r>
            <a:r>
              <a:rPr lang="en-US" dirty="0" smtClean="0"/>
              <a:t>x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y1 cannot evict x from xmm2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15" y="1161549"/>
            <a:ext cx="2263702" cy="317101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560315" y="3453424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60315" y="1955215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03710" y="3315773"/>
            <a:ext cx="313508" cy="1378100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9667" y="2946650"/>
            <a:ext cx="740379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xmm2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03964" y="3834752"/>
            <a:ext cx="313508" cy="33086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latin typeface="Neo Sans Intel" pitchFamily="34" charset="0"/>
                <a:cs typeface="Arial" pitchFamily="34" charset="0"/>
              </a:rPr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72934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y</a:t>
            </a:r>
            <a:r>
              <a:rPr lang="en-US" b="1" dirty="0" smtClean="0"/>
              <a:t>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195277" y="3816844"/>
            <a:ext cx="313508" cy="36668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0374" y="3449318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9684" y="3415401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cxnSp>
        <p:nvCxnSpPr>
          <p:cNvPr id="23" name="Elbow Connector 22"/>
          <p:cNvCxnSpPr/>
          <p:nvPr/>
        </p:nvCxnSpPr>
        <p:spPr>
          <a:xfrm rot="16200000" flipH="1">
            <a:off x="592776" y="338881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3824" y="3689203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25" name="Elbow Connector 24"/>
          <p:cNvCxnSpPr/>
          <p:nvPr/>
        </p:nvCxnSpPr>
        <p:spPr>
          <a:xfrm rot="16200000" flipH="1">
            <a:off x="878943" y="3633455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757604" y="3602894"/>
            <a:ext cx="1531229" cy="553998"/>
            <a:chOff x="757604" y="3602894"/>
            <a:chExt cx="1531229" cy="553998"/>
          </a:xfrm>
        </p:grpSpPr>
        <p:sp>
          <p:nvSpPr>
            <p:cNvPr id="27" name="Rectangle 26"/>
            <p:cNvSpPr/>
            <p:nvPr/>
          </p:nvSpPr>
          <p:spPr>
            <a:xfrm>
              <a:off x="984777" y="3602894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Interfering 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7604" y="3728214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/>
                <a:t>y</a:t>
              </a:r>
              <a:endParaRPr lang="en-US" b="1" dirty="0" smtClean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83076" y="3197015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77254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</a:t>
            </a:r>
            <a:r>
              <a:rPr lang="en-US" dirty="0"/>
              <a:t>eviction </a:t>
            </a:r>
            <a:r>
              <a:rPr lang="en-US" dirty="0" smtClean="0"/>
              <a:t>chain</a:t>
            </a:r>
            <a:r>
              <a:rPr lang="en-US" dirty="0"/>
              <a:t> – scenario </a:t>
            </a:r>
            <a:r>
              <a:rPr lang="en-US" dirty="0" smtClean="0"/>
              <a:t>2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Domino effect eviction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x evicts y from </a:t>
            </a:r>
            <a:r>
              <a:rPr lang="en-US" dirty="0" smtClean="0"/>
              <a:t>xmm2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y </a:t>
            </a:r>
            <a:r>
              <a:rPr lang="en-US" dirty="0"/>
              <a:t>is split into </a:t>
            </a:r>
            <a:r>
              <a:rPr lang="en-US" dirty="0" smtClean="0"/>
              <a:t>y1 </a:t>
            </a:r>
            <a:r>
              <a:rPr lang="en-US" dirty="0"/>
              <a:t>and </a:t>
            </a:r>
            <a:r>
              <a:rPr lang="en-US" dirty="0" smtClean="0"/>
              <a:t>y2</a:t>
            </a:r>
            <a:r>
              <a:rPr lang="en-US" dirty="0"/>
              <a:t> for </a:t>
            </a:r>
            <a:r>
              <a:rPr lang="en-US" dirty="0" smtClean="0"/>
              <a:t>xmm2</a:t>
            </a:r>
          </a:p>
          <a:p>
            <a:pPr marL="1227138" lvl="3" indent="-257175">
              <a:buFont typeface="Arial" panose="020B0604020202020204" pitchFamily="34" charset="0"/>
              <a:buChar char="•"/>
            </a:pPr>
            <a:r>
              <a:rPr lang="en-US" dirty="0"/>
              <a:t>y1 represent the part of the split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has local interference with </a:t>
            </a:r>
            <a:r>
              <a:rPr lang="en-US" dirty="0" smtClean="0"/>
              <a:t>x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y1 cannot evict x from xmm2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15" y="1161549"/>
            <a:ext cx="2263702" cy="317101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560315" y="3453424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60315" y="1955215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2934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y</a:t>
            </a:r>
            <a:r>
              <a:rPr lang="en-US" b="1" dirty="0" smtClean="0"/>
              <a:t>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195277" y="3816844"/>
            <a:ext cx="313508" cy="36668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0374" y="3449318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9684" y="3415401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cxnSp>
        <p:nvCxnSpPr>
          <p:cNvPr id="23" name="Elbow Connector 22"/>
          <p:cNvCxnSpPr/>
          <p:nvPr/>
        </p:nvCxnSpPr>
        <p:spPr>
          <a:xfrm rot="16200000" flipH="1">
            <a:off x="592776" y="338881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3824" y="3689203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25" name="Elbow Connector 24"/>
          <p:cNvCxnSpPr/>
          <p:nvPr/>
        </p:nvCxnSpPr>
        <p:spPr>
          <a:xfrm rot="16200000" flipH="1">
            <a:off x="878943" y="3633455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757604" y="3602894"/>
            <a:ext cx="1531229" cy="553998"/>
            <a:chOff x="757604" y="3602894"/>
            <a:chExt cx="1531229" cy="553998"/>
          </a:xfrm>
        </p:grpSpPr>
        <p:sp>
          <p:nvSpPr>
            <p:cNvPr id="27" name="Rectangle 26"/>
            <p:cNvSpPr/>
            <p:nvPr/>
          </p:nvSpPr>
          <p:spPr>
            <a:xfrm>
              <a:off x="984777" y="3602894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Interfering 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7604" y="3728214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/>
                <a:t>y</a:t>
              </a:r>
              <a:endParaRPr lang="en-US" b="1" dirty="0" smtClean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83076" y="3197015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58219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</a:t>
            </a:r>
            <a:r>
              <a:rPr lang="en-US" dirty="0"/>
              <a:t>eviction </a:t>
            </a:r>
            <a:r>
              <a:rPr lang="en-US" dirty="0" smtClean="0"/>
              <a:t>chain</a:t>
            </a:r>
            <a:r>
              <a:rPr lang="en-US" dirty="0"/>
              <a:t> – scenario </a:t>
            </a:r>
            <a:r>
              <a:rPr lang="en-US" dirty="0" smtClean="0"/>
              <a:t>2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Domino effect eviction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x evicts y from </a:t>
            </a:r>
            <a:r>
              <a:rPr lang="en-US" dirty="0" smtClean="0"/>
              <a:t>xmm2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y </a:t>
            </a:r>
            <a:r>
              <a:rPr lang="en-US" dirty="0"/>
              <a:t>is split into </a:t>
            </a:r>
            <a:r>
              <a:rPr lang="en-US" dirty="0" smtClean="0"/>
              <a:t>y1 </a:t>
            </a:r>
            <a:r>
              <a:rPr lang="en-US" dirty="0"/>
              <a:t>and </a:t>
            </a:r>
            <a:r>
              <a:rPr lang="en-US" dirty="0" smtClean="0"/>
              <a:t>y2</a:t>
            </a:r>
            <a:r>
              <a:rPr lang="en-US" dirty="0"/>
              <a:t> for </a:t>
            </a:r>
            <a:r>
              <a:rPr lang="en-US" dirty="0" smtClean="0"/>
              <a:t>xmm2</a:t>
            </a:r>
          </a:p>
          <a:p>
            <a:pPr marL="1227138" lvl="3" indent="-257175">
              <a:buFont typeface="Arial" panose="020B0604020202020204" pitchFamily="34" charset="0"/>
              <a:buChar char="•"/>
            </a:pPr>
            <a:r>
              <a:rPr lang="en-US" dirty="0"/>
              <a:t>y1 represent the part of the split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has local interference with </a:t>
            </a:r>
            <a:r>
              <a:rPr lang="en-US" dirty="0" smtClean="0"/>
              <a:t>x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y1 cannot evict x from xmm2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y1 evicts z from xmm3</a:t>
            </a: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15" y="1161549"/>
            <a:ext cx="2263702" cy="317101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560315" y="3453424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60315" y="1955215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03710" y="3315773"/>
            <a:ext cx="313508" cy="1378100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9667" y="2946650"/>
            <a:ext cx="740379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xmm3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2934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y</a:t>
            </a:r>
            <a:r>
              <a:rPr lang="en-US" b="1" dirty="0" smtClean="0"/>
              <a:t>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195277" y="3816844"/>
            <a:ext cx="313508" cy="36668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003964" y="3657600"/>
            <a:ext cx="313508" cy="656452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0374" y="3449318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9684" y="3415401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cxnSp>
        <p:nvCxnSpPr>
          <p:cNvPr id="24" name="Elbow Connector 23"/>
          <p:cNvCxnSpPr/>
          <p:nvPr/>
        </p:nvCxnSpPr>
        <p:spPr>
          <a:xfrm rot="16200000" flipH="1">
            <a:off x="592776" y="338881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3824" y="3689203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26" name="Elbow Connector 25"/>
          <p:cNvCxnSpPr/>
          <p:nvPr/>
        </p:nvCxnSpPr>
        <p:spPr>
          <a:xfrm rot="16200000" flipH="1">
            <a:off x="878943" y="3633455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57604" y="3602894"/>
            <a:ext cx="1531229" cy="553998"/>
            <a:chOff x="757604" y="3602894"/>
            <a:chExt cx="1531229" cy="553998"/>
          </a:xfrm>
        </p:grpSpPr>
        <p:sp>
          <p:nvSpPr>
            <p:cNvPr id="28" name="Rectangle 27"/>
            <p:cNvSpPr/>
            <p:nvPr/>
          </p:nvSpPr>
          <p:spPr>
            <a:xfrm>
              <a:off x="984777" y="3602894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Interfering 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7604" y="3728214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/>
                <a:t>y</a:t>
              </a:r>
              <a:endParaRPr lang="en-US" b="1" dirty="0" smtClean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3076" y="3197015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09354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</a:t>
            </a:r>
            <a:r>
              <a:rPr lang="en-US" dirty="0"/>
              <a:t>eviction </a:t>
            </a:r>
            <a:r>
              <a:rPr lang="en-US" dirty="0" smtClean="0"/>
              <a:t>chain</a:t>
            </a:r>
            <a:r>
              <a:rPr lang="en-US" dirty="0"/>
              <a:t> – scenario </a:t>
            </a:r>
            <a:r>
              <a:rPr lang="en-US" dirty="0" smtClean="0"/>
              <a:t>2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Domino effect eviction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x evicts y from </a:t>
            </a:r>
            <a:r>
              <a:rPr lang="en-US" dirty="0" smtClean="0"/>
              <a:t>xmm2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y </a:t>
            </a:r>
            <a:r>
              <a:rPr lang="en-US" dirty="0"/>
              <a:t>is split into </a:t>
            </a:r>
            <a:r>
              <a:rPr lang="en-US" dirty="0" smtClean="0"/>
              <a:t>y1 </a:t>
            </a:r>
            <a:r>
              <a:rPr lang="en-US" dirty="0"/>
              <a:t>and </a:t>
            </a:r>
            <a:r>
              <a:rPr lang="en-US" dirty="0" smtClean="0"/>
              <a:t>y2</a:t>
            </a:r>
            <a:r>
              <a:rPr lang="en-US" dirty="0"/>
              <a:t> for </a:t>
            </a:r>
            <a:r>
              <a:rPr lang="en-US" dirty="0" smtClean="0"/>
              <a:t>xmm2</a:t>
            </a:r>
          </a:p>
          <a:p>
            <a:pPr marL="1227138" lvl="3" indent="-257175">
              <a:buFont typeface="Arial" panose="020B0604020202020204" pitchFamily="34" charset="0"/>
              <a:buChar char="•"/>
            </a:pPr>
            <a:r>
              <a:rPr lang="en-US" dirty="0"/>
              <a:t>y1 represent the part of the split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has local interference with </a:t>
            </a:r>
            <a:r>
              <a:rPr lang="en-US" dirty="0" smtClean="0"/>
              <a:t>x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y1 cannot evict x from xmm2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y1 evicts z from xmm3</a:t>
            </a: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15" y="1161549"/>
            <a:ext cx="2263702" cy="317101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560315" y="3453424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60315" y="1955215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03710" y="3315773"/>
            <a:ext cx="313508" cy="1378100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9667" y="2946650"/>
            <a:ext cx="740379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xmm3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03964" y="3657600"/>
            <a:ext cx="313508" cy="656452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2934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y</a:t>
            </a:r>
            <a:r>
              <a:rPr lang="en-US" b="1" dirty="0" smtClean="0"/>
              <a:t>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195277" y="3816844"/>
            <a:ext cx="313508" cy="36668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908291" y="4482481"/>
            <a:ext cx="519683" cy="379821"/>
            <a:chOff x="7262949" y="3147253"/>
            <a:chExt cx="1036320" cy="989318"/>
          </a:xfrm>
        </p:grpSpPr>
        <p:sp>
          <p:nvSpPr>
            <p:cNvPr id="24" name="Trapezoid 23"/>
            <p:cNvSpPr/>
            <p:nvPr/>
          </p:nvSpPr>
          <p:spPr>
            <a:xfrm>
              <a:off x="7262949" y="3291840"/>
              <a:ext cx="1036320" cy="844731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>
                  <a:solidFill>
                    <a:srgbClr val="FD9208"/>
                  </a:solidFill>
                  <a:latin typeface="Neo Sans Intel" pitchFamily="34" charset="0"/>
                  <a:cs typeface="Arial" pitchFamily="34" charset="0"/>
                </a:rPr>
                <a:t>1</a:t>
              </a:r>
              <a:r>
                <a:rPr lang="en-US" sz="1500" b="1" dirty="0" smtClean="0">
                  <a:solidFill>
                    <a:srgbClr val="FD9208"/>
                  </a:solidFill>
                  <a:latin typeface="Neo Sans Intel" pitchFamily="34" charset="0"/>
                  <a:cs typeface="Arial" pitchFamily="34" charset="0"/>
                </a:rPr>
                <a:t> </a:t>
              </a:r>
              <a:r>
                <a:rPr lang="en-US" sz="1500" b="1" dirty="0">
                  <a:solidFill>
                    <a:srgbClr val="FD9208"/>
                  </a:solidFill>
                  <a:latin typeface="Neo Sans Intel" pitchFamily="34" charset="0"/>
                  <a:cs typeface="Arial" pitchFamily="34" charset="0"/>
                </a:rPr>
                <a:t>KG</a:t>
              </a:r>
            </a:p>
          </p:txBody>
        </p:sp>
        <p:sp>
          <p:nvSpPr>
            <p:cNvPr id="25" name="Block Arc 24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solidFill>
                  <a:srgbClr val="FD9208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021667" y="4393210"/>
            <a:ext cx="662120" cy="469093"/>
            <a:chOff x="7262949" y="3147253"/>
            <a:chExt cx="1036320" cy="989318"/>
          </a:xfrm>
        </p:grpSpPr>
        <p:sp>
          <p:nvSpPr>
            <p:cNvPr id="27" name="Trapezoid 26"/>
            <p:cNvSpPr/>
            <p:nvPr/>
          </p:nvSpPr>
          <p:spPr>
            <a:xfrm>
              <a:off x="7262949" y="3291840"/>
              <a:ext cx="1036320" cy="844731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3</a:t>
              </a:r>
              <a:r>
                <a:rPr lang="en-US" sz="1500" b="1" dirty="0" smtClean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 </a:t>
              </a:r>
              <a:r>
                <a:rPr lang="en-US" sz="1500" b="1" dirty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KG</a:t>
              </a:r>
            </a:p>
          </p:txBody>
        </p:sp>
        <p:sp>
          <p:nvSpPr>
            <p:cNvPr id="28" name="Block Arc 27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solidFill>
                  <a:srgbClr val="FD9208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50374" y="3449318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9684" y="3415401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cxnSp>
        <p:nvCxnSpPr>
          <p:cNvPr id="32" name="Elbow Connector 31"/>
          <p:cNvCxnSpPr/>
          <p:nvPr/>
        </p:nvCxnSpPr>
        <p:spPr>
          <a:xfrm rot="16200000" flipH="1">
            <a:off x="592776" y="338881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3824" y="3689203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34" name="Elbow Connector 33"/>
          <p:cNvCxnSpPr/>
          <p:nvPr/>
        </p:nvCxnSpPr>
        <p:spPr>
          <a:xfrm rot="16200000" flipH="1">
            <a:off x="878943" y="3633455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757604" y="3602894"/>
            <a:ext cx="1531229" cy="553998"/>
            <a:chOff x="757604" y="3602894"/>
            <a:chExt cx="1531229" cy="553998"/>
          </a:xfrm>
        </p:grpSpPr>
        <p:sp>
          <p:nvSpPr>
            <p:cNvPr id="40" name="Rectangle 39"/>
            <p:cNvSpPr/>
            <p:nvPr/>
          </p:nvSpPr>
          <p:spPr>
            <a:xfrm>
              <a:off x="984777" y="3602894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Interfering 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57604" y="3728214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/>
                <a:t>y</a:t>
              </a:r>
              <a:endParaRPr lang="en-US" b="1" dirty="0" smtClean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83076" y="3197015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81178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215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</a:t>
            </a:r>
            <a:r>
              <a:rPr lang="en-US" dirty="0"/>
              <a:t>eviction </a:t>
            </a:r>
            <a:r>
              <a:rPr lang="en-US" dirty="0" smtClean="0"/>
              <a:t>chain</a:t>
            </a:r>
            <a:r>
              <a:rPr lang="en-US" dirty="0"/>
              <a:t> – scenario </a:t>
            </a:r>
            <a:r>
              <a:rPr lang="en-US" dirty="0" smtClean="0"/>
              <a:t>2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Domino effect eviction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x evicts y from </a:t>
            </a:r>
            <a:r>
              <a:rPr lang="en-US" dirty="0" smtClean="0"/>
              <a:t>xmm2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y </a:t>
            </a:r>
            <a:r>
              <a:rPr lang="en-US" dirty="0"/>
              <a:t>is split into </a:t>
            </a:r>
            <a:r>
              <a:rPr lang="en-US" dirty="0" smtClean="0"/>
              <a:t>y1 </a:t>
            </a:r>
            <a:r>
              <a:rPr lang="en-US" dirty="0"/>
              <a:t>and </a:t>
            </a:r>
            <a:r>
              <a:rPr lang="en-US" dirty="0" smtClean="0"/>
              <a:t>y2</a:t>
            </a:r>
            <a:r>
              <a:rPr lang="en-US" dirty="0"/>
              <a:t> for </a:t>
            </a:r>
            <a:r>
              <a:rPr lang="en-US" dirty="0" smtClean="0"/>
              <a:t>xmm2</a:t>
            </a:r>
          </a:p>
          <a:p>
            <a:pPr marL="1227138" lvl="3" indent="-257175">
              <a:buFont typeface="Arial" panose="020B0604020202020204" pitchFamily="34" charset="0"/>
              <a:buChar char="•"/>
            </a:pPr>
            <a:r>
              <a:rPr lang="en-US" dirty="0"/>
              <a:t>y1 represent the part of the split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has local interference with </a:t>
            </a:r>
            <a:r>
              <a:rPr lang="en-US" dirty="0" smtClean="0"/>
              <a:t>x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y1 cannot evict x from xmm2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y1 evicts z from xmm3</a:t>
            </a: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15" y="1161549"/>
            <a:ext cx="2263702" cy="317101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560315" y="3453424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60315" y="1955215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03710" y="3315773"/>
            <a:ext cx="313508" cy="1378100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9667" y="2946650"/>
            <a:ext cx="740379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xmm3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2934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y</a:t>
            </a:r>
            <a:r>
              <a:rPr lang="en-US" b="1" dirty="0" smtClean="0"/>
              <a:t>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195277" y="3816844"/>
            <a:ext cx="313508" cy="36668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67039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z</a:t>
            </a:r>
            <a:endParaRPr lang="en-US" b="1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4793228" y="3657600"/>
            <a:ext cx="313508" cy="656452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0374" y="3449318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9684" y="3415401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cxnSp>
        <p:nvCxnSpPr>
          <p:cNvPr id="23" name="Elbow Connector 22"/>
          <p:cNvCxnSpPr/>
          <p:nvPr/>
        </p:nvCxnSpPr>
        <p:spPr>
          <a:xfrm rot="16200000" flipH="1">
            <a:off x="592776" y="338881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3824" y="3689203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25" name="Elbow Connector 24"/>
          <p:cNvCxnSpPr/>
          <p:nvPr/>
        </p:nvCxnSpPr>
        <p:spPr>
          <a:xfrm rot="16200000" flipH="1">
            <a:off x="878943" y="3633455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42268" y="4014733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46202" y="3980816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z</a:t>
            </a:r>
          </a:p>
        </p:txBody>
      </p:sp>
      <p:cxnSp>
        <p:nvCxnSpPr>
          <p:cNvPr id="28" name="Elbow Connector 27"/>
          <p:cNvCxnSpPr/>
          <p:nvPr/>
        </p:nvCxnSpPr>
        <p:spPr>
          <a:xfrm rot="16200000" flipH="1">
            <a:off x="1284670" y="3954226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757604" y="3602894"/>
            <a:ext cx="1531229" cy="553998"/>
            <a:chOff x="757604" y="3602894"/>
            <a:chExt cx="1531229" cy="553998"/>
          </a:xfrm>
        </p:grpSpPr>
        <p:sp>
          <p:nvSpPr>
            <p:cNvPr id="30" name="TextBox 29"/>
            <p:cNvSpPr txBox="1"/>
            <p:nvPr/>
          </p:nvSpPr>
          <p:spPr>
            <a:xfrm>
              <a:off x="757604" y="3728214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/>
                <a:t>y</a:t>
              </a:r>
              <a:endParaRPr lang="en-US" b="1" dirty="0" smtClean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84777" y="3602894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Interfering 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83076" y="3197015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2423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216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</a:t>
            </a:r>
            <a:r>
              <a:rPr lang="en-US" dirty="0"/>
              <a:t>eviction </a:t>
            </a:r>
            <a:r>
              <a:rPr lang="en-US" dirty="0" smtClean="0"/>
              <a:t>chain</a:t>
            </a:r>
            <a:r>
              <a:rPr lang="en-US" dirty="0"/>
              <a:t> – scenario </a:t>
            </a:r>
            <a:r>
              <a:rPr lang="en-US" dirty="0" smtClean="0"/>
              <a:t>2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Domino effect eviction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x evicts y from xmm2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y is split into y1 and y2 for xmm2</a:t>
            </a:r>
          </a:p>
          <a:p>
            <a:pPr marL="1227138" lvl="3" indent="-257175">
              <a:buFont typeface="Arial" panose="020B0604020202020204" pitchFamily="34" charset="0"/>
              <a:buChar char="•"/>
            </a:pPr>
            <a:r>
              <a:rPr lang="en-US" dirty="0" smtClean="0"/>
              <a:t>y1 represent the part of the split </a:t>
            </a:r>
            <a:br>
              <a:rPr lang="en-US" dirty="0" smtClean="0"/>
            </a:br>
            <a:r>
              <a:rPr lang="en-US" dirty="0" smtClean="0"/>
              <a:t>that has local interference with x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y1 cannot evict x from xmm2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y1 evicts z from xmm3</a:t>
            </a: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15" y="1161549"/>
            <a:ext cx="2263702" cy="317101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560315" y="3453424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60315" y="1955215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03710" y="3315773"/>
            <a:ext cx="313508" cy="1378100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9667" y="2946650"/>
            <a:ext cx="740379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xmm3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998679" y="3816844"/>
            <a:ext cx="313508" cy="36668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67039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z</a:t>
            </a:r>
            <a:endParaRPr lang="en-US" b="1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4793228" y="3657600"/>
            <a:ext cx="313508" cy="656452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0374" y="3449318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9684" y="3415401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cxnSp>
        <p:nvCxnSpPr>
          <p:cNvPr id="21" name="Elbow Connector 20"/>
          <p:cNvCxnSpPr/>
          <p:nvPr/>
        </p:nvCxnSpPr>
        <p:spPr>
          <a:xfrm rot="16200000" flipH="1">
            <a:off x="592776" y="338881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3824" y="3689203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23" name="Elbow Connector 22"/>
          <p:cNvCxnSpPr/>
          <p:nvPr/>
        </p:nvCxnSpPr>
        <p:spPr>
          <a:xfrm rot="16200000" flipH="1">
            <a:off x="878943" y="3633455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2268" y="4014733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6202" y="3980816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z</a:t>
            </a:r>
          </a:p>
        </p:txBody>
      </p:sp>
      <p:cxnSp>
        <p:nvCxnSpPr>
          <p:cNvPr id="26" name="Elbow Connector 25"/>
          <p:cNvCxnSpPr/>
          <p:nvPr/>
        </p:nvCxnSpPr>
        <p:spPr>
          <a:xfrm rot="16200000" flipH="1">
            <a:off x="1284670" y="3954226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57604" y="3602894"/>
            <a:ext cx="1531229" cy="553998"/>
            <a:chOff x="757604" y="3602894"/>
            <a:chExt cx="1531229" cy="553998"/>
          </a:xfrm>
        </p:grpSpPr>
        <p:sp>
          <p:nvSpPr>
            <p:cNvPr id="28" name="TextBox 27"/>
            <p:cNvSpPr txBox="1"/>
            <p:nvPr/>
          </p:nvSpPr>
          <p:spPr>
            <a:xfrm>
              <a:off x="757604" y="3728214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/>
                <a:t>y</a:t>
              </a:r>
              <a:endParaRPr lang="en-US" b="1" dirty="0" smtClean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84777" y="3602894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Interfering 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3076" y="3197015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34511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217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</a:t>
            </a:r>
            <a:r>
              <a:rPr lang="en-US" dirty="0"/>
              <a:t>eviction </a:t>
            </a:r>
            <a:r>
              <a:rPr lang="en-US" dirty="0" smtClean="0"/>
              <a:t>chain</a:t>
            </a:r>
            <a:r>
              <a:rPr lang="en-US" dirty="0"/>
              <a:t> – scenario </a:t>
            </a:r>
            <a:r>
              <a:rPr lang="en-US" dirty="0" smtClean="0"/>
              <a:t>2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Domino effect eviction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y1 evicts z from xmm3</a:t>
            </a: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15" y="1161549"/>
            <a:ext cx="2263702" cy="317101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560315" y="3453424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60315" y="1955215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03710" y="3315773"/>
            <a:ext cx="313508" cy="1378100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9667" y="2946650"/>
            <a:ext cx="740379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xmm3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998679" y="3816844"/>
            <a:ext cx="313508" cy="36668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67039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z</a:t>
            </a:r>
            <a:endParaRPr lang="en-US" b="1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4793228" y="3657600"/>
            <a:ext cx="313508" cy="656452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0374" y="3449318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9684" y="3415401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cxnSp>
        <p:nvCxnSpPr>
          <p:cNvPr id="19" name="Elbow Connector 18"/>
          <p:cNvCxnSpPr/>
          <p:nvPr/>
        </p:nvCxnSpPr>
        <p:spPr>
          <a:xfrm rot="16200000" flipH="1">
            <a:off x="592776" y="338881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3824" y="3689203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878943" y="3633455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42268" y="4014733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46202" y="3980816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z</a:t>
            </a:r>
          </a:p>
        </p:txBody>
      </p:sp>
      <p:cxnSp>
        <p:nvCxnSpPr>
          <p:cNvPr id="25" name="Elbow Connector 24"/>
          <p:cNvCxnSpPr/>
          <p:nvPr/>
        </p:nvCxnSpPr>
        <p:spPr>
          <a:xfrm rot="16200000" flipH="1">
            <a:off x="1284670" y="3954226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757604" y="3602894"/>
            <a:ext cx="1531229" cy="553998"/>
            <a:chOff x="757604" y="3602894"/>
            <a:chExt cx="1531229" cy="553998"/>
          </a:xfrm>
        </p:grpSpPr>
        <p:sp>
          <p:nvSpPr>
            <p:cNvPr id="27" name="TextBox 26"/>
            <p:cNvSpPr txBox="1"/>
            <p:nvPr/>
          </p:nvSpPr>
          <p:spPr>
            <a:xfrm>
              <a:off x="757604" y="3728214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/>
                <a:t>y</a:t>
              </a:r>
              <a:endParaRPr lang="en-US" b="1" dirty="0" smtClean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84777" y="3602894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Interfering 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83076" y="3197015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22138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218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</a:t>
            </a:r>
            <a:r>
              <a:rPr lang="en-US" dirty="0"/>
              <a:t>eviction </a:t>
            </a:r>
            <a:r>
              <a:rPr lang="en-US" dirty="0" smtClean="0"/>
              <a:t>chain</a:t>
            </a:r>
            <a:r>
              <a:rPr lang="en-US" dirty="0"/>
              <a:t> – scenario </a:t>
            </a:r>
            <a:r>
              <a:rPr lang="en-US" dirty="0" smtClean="0"/>
              <a:t>2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Domino effect eviction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y1 evicts z from xmm3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z </a:t>
            </a:r>
            <a:r>
              <a:rPr lang="en-US" dirty="0"/>
              <a:t>is split into </a:t>
            </a:r>
            <a:r>
              <a:rPr lang="en-US" dirty="0" smtClean="0"/>
              <a:t>z1 </a:t>
            </a:r>
            <a:r>
              <a:rPr lang="en-US" dirty="0"/>
              <a:t>and </a:t>
            </a:r>
            <a:r>
              <a:rPr lang="en-US" dirty="0" smtClean="0"/>
              <a:t>z2 for xmm3</a:t>
            </a: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15" y="1161549"/>
            <a:ext cx="2263702" cy="317101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560315" y="3453424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60315" y="1955215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03710" y="3315773"/>
            <a:ext cx="313508" cy="1378100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9667" y="2946650"/>
            <a:ext cx="740379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xmm3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67039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z</a:t>
            </a:r>
            <a:endParaRPr lang="en-US" b="1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5998679" y="3816844"/>
            <a:ext cx="313508" cy="36668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793228" y="3657600"/>
            <a:ext cx="313508" cy="656452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0374" y="3449318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9684" y="3415401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cxnSp>
        <p:nvCxnSpPr>
          <p:cNvPr id="21" name="Elbow Connector 20"/>
          <p:cNvCxnSpPr/>
          <p:nvPr/>
        </p:nvCxnSpPr>
        <p:spPr>
          <a:xfrm rot="16200000" flipH="1">
            <a:off x="592776" y="338881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3824" y="3689203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23" name="Elbow Connector 22"/>
          <p:cNvCxnSpPr/>
          <p:nvPr/>
        </p:nvCxnSpPr>
        <p:spPr>
          <a:xfrm rot="16200000" flipH="1">
            <a:off x="878943" y="3633455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2268" y="4014733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6202" y="3980816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z</a:t>
            </a:r>
          </a:p>
        </p:txBody>
      </p:sp>
      <p:cxnSp>
        <p:nvCxnSpPr>
          <p:cNvPr id="26" name="Elbow Connector 25"/>
          <p:cNvCxnSpPr/>
          <p:nvPr/>
        </p:nvCxnSpPr>
        <p:spPr>
          <a:xfrm rot="16200000" flipH="1">
            <a:off x="1284670" y="3954226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57604" y="3602894"/>
            <a:ext cx="1531229" cy="553998"/>
            <a:chOff x="757604" y="3602894"/>
            <a:chExt cx="1531229" cy="553998"/>
          </a:xfrm>
        </p:grpSpPr>
        <p:sp>
          <p:nvSpPr>
            <p:cNvPr id="28" name="TextBox 27"/>
            <p:cNvSpPr txBox="1"/>
            <p:nvPr/>
          </p:nvSpPr>
          <p:spPr>
            <a:xfrm>
              <a:off x="757604" y="3728214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/>
                <a:t>y</a:t>
              </a:r>
              <a:endParaRPr lang="en-US" b="1" dirty="0" smtClean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84777" y="3602894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Interfering 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3076" y="3197015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417580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219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</a:t>
            </a:r>
            <a:r>
              <a:rPr lang="en-US" dirty="0"/>
              <a:t>eviction </a:t>
            </a:r>
            <a:r>
              <a:rPr lang="en-US" dirty="0" smtClean="0"/>
              <a:t>chain</a:t>
            </a:r>
            <a:r>
              <a:rPr lang="en-US" dirty="0"/>
              <a:t> – scenario </a:t>
            </a:r>
            <a:r>
              <a:rPr lang="en-US" dirty="0" smtClean="0"/>
              <a:t>2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Domino effect eviction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y1 evicts z from xmm3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z is split into z1 and z2 for xmm3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15" y="1161549"/>
            <a:ext cx="2263702" cy="317101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560315" y="3453424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60315" y="1955215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03710" y="3315773"/>
            <a:ext cx="313508" cy="1378100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9667" y="2946650"/>
            <a:ext cx="740379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xmm3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67039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z</a:t>
            </a:r>
            <a:endParaRPr lang="en-US" b="1" dirty="0" smtClean="0"/>
          </a:p>
        </p:txBody>
      </p:sp>
      <p:sp>
        <p:nvSpPr>
          <p:cNvPr id="18" name="Rounded Rectangle 17"/>
          <p:cNvSpPr/>
          <p:nvPr/>
        </p:nvSpPr>
        <p:spPr>
          <a:xfrm>
            <a:off x="5998679" y="3816844"/>
            <a:ext cx="313508" cy="36668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793228" y="3657600"/>
            <a:ext cx="313508" cy="656452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686300" y="3820654"/>
            <a:ext cx="53261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86300" y="4165621"/>
            <a:ext cx="53261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0374" y="3449318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9684" y="3415401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cxnSp>
        <p:nvCxnSpPr>
          <p:cNvPr id="43" name="Elbow Connector 42"/>
          <p:cNvCxnSpPr/>
          <p:nvPr/>
        </p:nvCxnSpPr>
        <p:spPr>
          <a:xfrm rot="16200000" flipH="1">
            <a:off x="592776" y="338881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3824" y="3689203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45" name="Elbow Connector 44"/>
          <p:cNvCxnSpPr/>
          <p:nvPr/>
        </p:nvCxnSpPr>
        <p:spPr>
          <a:xfrm rot="16200000" flipH="1">
            <a:off x="878943" y="3633455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42268" y="4014733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46202" y="3980816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z</a:t>
            </a:r>
          </a:p>
        </p:txBody>
      </p:sp>
      <p:cxnSp>
        <p:nvCxnSpPr>
          <p:cNvPr id="48" name="Elbow Connector 47"/>
          <p:cNvCxnSpPr/>
          <p:nvPr/>
        </p:nvCxnSpPr>
        <p:spPr>
          <a:xfrm rot="16200000" flipH="1">
            <a:off x="1284670" y="3954226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57604" y="3602894"/>
            <a:ext cx="1531229" cy="553998"/>
            <a:chOff x="757604" y="3602894"/>
            <a:chExt cx="1531229" cy="553998"/>
          </a:xfrm>
        </p:grpSpPr>
        <p:sp>
          <p:nvSpPr>
            <p:cNvPr id="52" name="TextBox 51"/>
            <p:cNvSpPr txBox="1"/>
            <p:nvPr/>
          </p:nvSpPr>
          <p:spPr>
            <a:xfrm>
              <a:off x="757604" y="3728214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/>
                <a:t>y</a:t>
              </a:r>
              <a:endParaRPr lang="en-US" b="1" dirty="0" smtClean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84777" y="3602894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Interfering 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83076" y="3197015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24504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Register Allocator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General flow</a:t>
            </a:r>
          </a:p>
          <a:p>
            <a:pPr marL="428625" lvl="1" indent="-257175"/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485900" y="1378327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Live Interval Analysis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47335" y="1386733"/>
            <a:ext cx="1620371" cy="712694"/>
          </a:xfrm>
          <a:prstGeom prst="roundRect">
            <a:avLst/>
          </a:prstGeom>
          <a:gradFill>
            <a:gsLst>
              <a:gs pos="5000">
                <a:srgbClr val="AA8BF9"/>
              </a:gs>
              <a:gs pos="95000">
                <a:srgbClr val="6401A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Spill Weight Calculation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06178" y="2657478"/>
            <a:ext cx="1620371" cy="712694"/>
          </a:xfrm>
          <a:prstGeom prst="roundRect">
            <a:avLst/>
          </a:prstGeom>
          <a:gradFill>
            <a:gsLst>
              <a:gs pos="5000">
                <a:srgbClr val="AA8BF9"/>
              </a:gs>
              <a:gs pos="95000">
                <a:srgbClr val="6401A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Split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747335" y="2657479"/>
            <a:ext cx="1620371" cy="712694"/>
          </a:xfrm>
          <a:prstGeom prst="roundRect">
            <a:avLst/>
          </a:prstGeom>
          <a:gradFill>
            <a:gsLst>
              <a:gs pos="5000">
                <a:srgbClr val="AA8BF9"/>
              </a:gs>
              <a:gs pos="95000">
                <a:srgbClr val="6401A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Eviction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485900" y="2657479"/>
            <a:ext cx="1620371" cy="712694"/>
          </a:xfrm>
          <a:prstGeom prst="roundRect">
            <a:avLst/>
          </a:prstGeom>
          <a:gradFill>
            <a:gsLst>
              <a:gs pos="5000">
                <a:srgbClr val="AA8BF9"/>
              </a:gs>
              <a:gs pos="95000">
                <a:srgbClr val="6401A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Register Assignment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92624" y="3915619"/>
            <a:ext cx="1620371" cy="712694"/>
          </a:xfrm>
          <a:prstGeom prst="roundRect">
            <a:avLst/>
          </a:prstGeom>
          <a:gradFill>
            <a:gsLst>
              <a:gs pos="5000">
                <a:srgbClr val="AA8BF9"/>
              </a:gs>
              <a:gs pos="95000">
                <a:srgbClr val="6401A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Spill</a:t>
            </a: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3106273" y="1734674"/>
            <a:ext cx="641065" cy="8407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2" idx="1"/>
          </p:cNvCxnSpPr>
          <p:nvPr/>
        </p:nvCxnSpPr>
        <p:spPr>
          <a:xfrm flipV="1">
            <a:off x="5367708" y="1741399"/>
            <a:ext cx="638473" cy="1682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0" idx="1"/>
          </p:cNvCxnSpPr>
          <p:nvPr/>
        </p:nvCxnSpPr>
        <p:spPr>
          <a:xfrm>
            <a:off x="3106273" y="3013823"/>
            <a:ext cx="641065" cy="0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9" idx="1"/>
          </p:cNvCxnSpPr>
          <p:nvPr/>
        </p:nvCxnSpPr>
        <p:spPr>
          <a:xfrm flipV="1">
            <a:off x="5367708" y="3013825"/>
            <a:ext cx="638473" cy="1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1"/>
          <p:cNvCxnSpPr/>
          <p:nvPr/>
        </p:nvCxnSpPr>
        <p:spPr>
          <a:xfrm flipH="1">
            <a:off x="1485900" y="1741396"/>
            <a:ext cx="6140649" cy="1272428"/>
          </a:xfrm>
          <a:prstGeom prst="bentConnector5">
            <a:avLst>
              <a:gd name="adj1" fmla="val -3258"/>
              <a:gd name="adj2" fmla="val 50000"/>
              <a:gd name="adj3" fmla="val 104328"/>
            </a:avLst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1"/>
          <p:cNvCxnSpPr/>
          <p:nvPr/>
        </p:nvCxnSpPr>
        <p:spPr>
          <a:xfrm flipH="1">
            <a:off x="1492624" y="3006681"/>
            <a:ext cx="6140649" cy="1272428"/>
          </a:xfrm>
          <a:prstGeom prst="bentConnector5">
            <a:avLst>
              <a:gd name="adj1" fmla="val -3258"/>
              <a:gd name="adj2" fmla="val 50000"/>
              <a:gd name="adj3" fmla="val 104328"/>
            </a:avLst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006178" y="1385051"/>
            <a:ext cx="1620371" cy="712694"/>
          </a:xfrm>
          <a:prstGeom prst="roundRect">
            <a:avLst/>
          </a:prstGeom>
          <a:gradFill>
            <a:gsLst>
              <a:gs pos="5000">
                <a:srgbClr val="AA8BF9"/>
              </a:gs>
              <a:gs pos="95000">
                <a:srgbClr val="6401A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Priority Queue Construction</a:t>
            </a:r>
          </a:p>
        </p:txBody>
      </p:sp>
    </p:spTree>
    <p:extLst>
      <p:ext uri="{BB962C8B-B14F-4D97-AF65-F5344CB8AC3E}">
        <p14:creationId xmlns:p14="http://schemas.microsoft.com/office/powerpoint/2010/main" val="3715213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220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</a:t>
            </a:r>
            <a:r>
              <a:rPr lang="en-US" dirty="0"/>
              <a:t>eviction </a:t>
            </a:r>
            <a:r>
              <a:rPr lang="en-US" dirty="0" smtClean="0"/>
              <a:t>chain</a:t>
            </a:r>
            <a:r>
              <a:rPr lang="en-US" dirty="0"/>
              <a:t> – scenario </a:t>
            </a:r>
            <a:r>
              <a:rPr lang="en-US" dirty="0" smtClean="0"/>
              <a:t>2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Domino effect eviction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y1 evicts z from xmm3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z is split into z1 and z2 for xmm3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15" y="1161549"/>
            <a:ext cx="2263702" cy="317101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560315" y="3453424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60315" y="1955215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03710" y="3315773"/>
            <a:ext cx="313508" cy="1378100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9667" y="2946650"/>
            <a:ext cx="740379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xmm3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67039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z2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789674" y="3582369"/>
            <a:ext cx="313508" cy="234475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2934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z1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195277" y="3816844"/>
            <a:ext cx="313508" cy="36668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998679" y="3816844"/>
            <a:ext cx="313508" cy="36668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789674" y="4183531"/>
            <a:ext cx="313508" cy="1305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415892" y="4121434"/>
            <a:ext cx="1531229" cy="553998"/>
            <a:chOff x="1415892" y="4121434"/>
            <a:chExt cx="1531229" cy="553998"/>
          </a:xfrm>
        </p:grpSpPr>
        <p:sp>
          <p:nvSpPr>
            <p:cNvPr id="23" name="TextBox 22"/>
            <p:cNvSpPr txBox="1"/>
            <p:nvPr/>
          </p:nvSpPr>
          <p:spPr>
            <a:xfrm>
              <a:off x="1415892" y="4246754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z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43065" y="4121434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50374" y="3449318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9684" y="3415401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cxnSp>
        <p:nvCxnSpPr>
          <p:cNvPr id="28" name="Elbow Connector 27"/>
          <p:cNvCxnSpPr/>
          <p:nvPr/>
        </p:nvCxnSpPr>
        <p:spPr>
          <a:xfrm rot="16200000" flipH="1">
            <a:off x="592776" y="338881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3824" y="3689203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30" name="Elbow Connector 29"/>
          <p:cNvCxnSpPr/>
          <p:nvPr/>
        </p:nvCxnSpPr>
        <p:spPr>
          <a:xfrm rot="16200000" flipH="1">
            <a:off x="878943" y="3633455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42268" y="4014733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46202" y="3980816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z</a:t>
            </a:r>
          </a:p>
        </p:txBody>
      </p:sp>
      <p:cxnSp>
        <p:nvCxnSpPr>
          <p:cNvPr id="33" name="Elbow Connector 32"/>
          <p:cNvCxnSpPr/>
          <p:nvPr/>
        </p:nvCxnSpPr>
        <p:spPr>
          <a:xfrm rot="16200000" flipH="1">
            <a:off x="1284670" y="3954226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90342" y="4254619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35" name="Elbow Connector 34"/>
          <p:cNvCxnSpPr/>
          <p:nvPr/>
        </p:nvCxnSpPr>
        <p:spPr>
          <a:xfrm rot="16200000" flipH="1">
            <a:off x="1555461" y="419887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757604" y="3602894"/>
            <a:ext cx="1531229" cy="553998"/>
            <a:chOff x="757604" y="3602894"/>
            <a:chExt cx="1531229" cy="553998"/>
          </a:xfrm>
        </p:grpSpPr>
        <p:sp>
          <p:nvSpPr>
            <p:cNvPr id="37" name="TextBox 36"/>
            <p:cNvSpPr txBox="1"/>
            <p:nvPr/>
          </p:nvSpPr>
          <p:spPr>
            <a:xfrm>
              <a:off x="757604" y="3728214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/>
                <a:t>y</a:t>
              </a:r>
              <a:endParaRPr lang="en-US" b="1" dirty="0" smtClean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84777" y="3602894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Interfering 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83076" y="3197015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48569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221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</a:t>
            </a:r>
            <a:r>
              <a:rPr lang="en-US" dirty="0"/>
              <a:t>eviction </a:t>
            </a:r>
            <a:r>
              <a:rPr lang="en-US" dirty="0" smtClean="0"/>
              <a:t>chain</a:t>
            </a:r>
            <a:r>
              <a:rPr lang="en-US" dirty="0"/>
              <a:t> – scenario </a:t>
            </a:r>
            <a:r>
              <a:rPr lang="en-US" dirty="0" smtClean="0"/>
              <a:t>2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Domino effect eviction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y1 evicts z from xmm3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z is split into z1 and z2 for xmm3</a:t>
            </a:r>
          </a:p>
          <a:p>
            <a:pPr marL="1227138" lvl="3" indent="-257175">
              <a:buFont typeface="Arial" panose="020B0604020202020204" pitchFamily="34" charset="0"/>
              <a:buChar char="•"/>
            </a:pPr>
            <a:r>
              <a:rPr lang="en-US" dirty="0" smtClean="0"/>
              <a:t>z1 </a:t>
            </a:r>
            <a:r>
              <a:rPr lang="en-US" dirty="0"/>
              <a:t>represent the part of the split </a:t>
            </a:r>
            <a:br>
              <a:rPr lang="en-US" dirty="0"/>
            </a:br>
            <a:r>
              <a:rPr lang="en-US" dirty="0"/>
              <a:t>that has local interference with </a:t>
            </a:r>
            <a:r>
              <a:rPr lang="en-US" dirty="0" smtClean="0"/>
              <a:t>y1</a:t>
            </a: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15" y="1161549"/>
            <a:ext cx="2263702" cy="317101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560315" y="3453424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60315" y="1955215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03710" y="3315773"/>
            <a:ext cx="313508" cy="1378100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9667" y="2946650"/>
            <a:ext cx="740379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xmm3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2934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z1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113549" y="3849885"/>
            <a:ext cx="2226011" cy="13753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113549" y="4168520"/>
            <a:ext cx="2226011" cy="13753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195277" y="3816844"/>
            <a:ext cx="313508" cy="36668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998679" y="3816844"/>
            <a:ext cx="313508" cy="36668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15892" y="4121434"/>
            <a:ext cx="1531229" cy="553998"/>
            <a:chOff x="1415892" y="4121434"/>
            <a:chExt cx="1531229" cy="553998"/>
          </a:xfrm>
        </p:grpSpPr>
        <p:sp>
          <p:nvSpPr>
            <p:cNvPr id="18" name="TextBox 17"/>
            <p:cNvSpPr txBox="1"/>
            <p:nvPr/>
          </p:nvSpPr>
          <p:spPr>
            <a:xfrm>
              <a:off x="1415892" y="4246754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z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43065" y="4121434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Interfering 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50374" y="3449318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9684" y="3415401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cxnSp>
        <p:nvCxnSpPr>
          <p:cNvPr id="27" name="Elbow Connector 26"/>
          <p:cNvCxnSpPr/>
          <p:nvPr/>
        </p:nvCxnSpPr>
        <p:spPr>
          <a:xfrm rot="16200000" flipH="1">
            <a:off x="592776" y="338881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3824" y="3689203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29" name="Elbow Connector 28"/>
          <p:cNvCxnSpPr/>
          <p:nvPr/>
        </p:nvCxnSpPr>
        <p:spPr>
          <a:xfrm rot="16200000" flipH="1">
            <a:off x="878943" y="3633455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2268" y="4014733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6202" y="3980816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z</a:t>
            </a:r>
          </a:p>
        </p:txBody>
      </p:sp>
      <p:cxnSp>
        <p:nvCxnSpPr>
          <p:cNvPr id="32" name="Elbow Connector 31"/>
          <p:cNvCxnSpPr/>
          <p:nvPr/>
        </p:nvCxnSpPr>
        <p:spPr>
          <a:xfrm rot="16200000" flipH="1">
            <a:off x="1284670" y="3954226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90342" y="4254619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34" name="Elbow Connector 33"/>
          <p:cNvCxnSpPr/>
          <p:nvPr/>
        </p:nvCxnSpPr>
        <p:spPr>
          <a:xfrm rot="16200000" flipH="1">
            <a:off x="1555461" y="419887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757604" y="3602894"/>
            <a:ext cx="1531229" cy="553998"/>
            <a:chOff x="757604" y="3602894"/>
            <a:chExt cx="1531229" cy="553998"/>
          </a:xfrm>
        </p:grpSpPr>
        <p:sp>
          <p:nvSpPr>
            <p:cNvPr id="36" name="TextBox 35"/>
            <p:cNvSpPr txBox="1"/>
            <p:nvPr/>
          </p:nvSpPr>
          <p:spPr>
            <a:xfrm>
              <a:off x="757604" y="3728214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/>
                <a:t>y</a:t>
              </a:r>
              <a:endParaRPr lang="en-US" b="1" dirty="0" smtClean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84777" y="3602894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Interfering 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83076" y="3197015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70741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222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</a:t>
            </a:r>
            <a:r>
              <a:rPr lang="en-US" dirty="0"/>
              <a:t>eviction </a:t>
            </a:r>
            <a:r>
              <a:rPr lang="en-US" dirty="0" smtClean="0"/>
              <a:t>chain</a:t>
            </a:r>
            <a:r>
              <a:rPr lang="en-US" dirty="0"/>
              <a:t> – scenario </a:t>
            </a:r>
            <a:r>
              <a:rPr lang="en-US" dirty="0" smtClean="0"/>
              <a:t>2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Domino effect eviction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y1 evicts z from xmm3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z is split into z1 and z2 for xmm3</a:t>
            </a:r>
          </a:p>
          <a:p>
            <a:pPr marL="1227138" lvl="3" indent="-257175">
              <a:buFont typeface="Arial" panose="020B0604020202020204" pitchFamily="34" charset="0"/>
              <a:buChar char="•"/>
            </a:pPr>
            <a:r>
              <a:rPr lang="en-US" dirty="0"/>
              <a:t>z1 represent the part of the split </a:t>
            </a:r>
            <a:br>
              <a:rPr lang="en-US" dirty="0"/>
            </a:br>
            <a:r>
              <a:rPr lang="en-US" dirty="0"/>
              <a:t>that has local interference with y1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15" y="1161549"/>
            <a:ext cx="2263702" cy="317101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560315" y="3453424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60315" y="1955215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03710" y="3315773"/>
            <a:ext cx="313508" cy="1378100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9667" y="2946650"/>
            <a:ext cx="740379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xmm3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2934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z1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195277" y="3816844"/>
            <a:ext cx="313508" cy="36668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998679" y="3816844"/>
            <a:ext cx="313508" cy="36668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415892" y="4121434"/>
            <a:ext cx="1531229" cy="553998"/>
            <a:chOff x="1415892" y="4121434"/>
            <a:chExt cx="1531229" cy="553998"/>
          </a:xfrm>
        </p:grpSpPr>
        <p:sp>
          <p:nvSpPr>
            <p:cNvPr id="16" name="TextBox 15"/>
            <p:cNvSpPr txBox="1"/>
            <p:nvPr/>
          </p:nvSpPr>
          <p:spPr>
            <a:xfrm>
              <a:off x="1415892" y="4246754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z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643065" y="4121434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Interfering 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0374" y="3449318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9684" y="3415401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cxnSp>
        <p:nvCxnSpPr>
          <p:cNvPr id="23" name="Elbow Connector 22"/>
          <p:cNvCxnSpPr/>
          <p:nvPr/>
        </p:nvCxnSpPr>
        <p:spPr>
          <a:xfrm rot="16200000" flipH="1">
            <a:off x="592776" y="338881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3824" y="3689203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25" name="Elbow Connector 24"/>
          <p:cNvCxnSpPr/>
          <p:nvPr/>
        </p:nvCxnSpPr>
        <p:spPr>
          <a:xfrm rot="16200000" flipH="1">
            <a:off x="878943" y="3633455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42268" y="4014733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46202" y="3980816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z</a:t>
            </a:r>
          </a:p>
        </p:txBody>
      </p:sp>
      <p:cxnSp>
        <p:nvCxnSpPr>
          <p:cNvPr id="28" name="Elbow Connector 27"/>
          <p:cNvCxnSpPr/>
          <p:nvPr/>
        </p:nvCxnSpPr>
        <p:spPr>
          <a:xfrm rot="16200000" flipH="1">
            <a:off x="1284670" y="3954226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90342" y="4254619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30" name="Elbow Connector 29"/>
          <p:cNvCxnSpPr/>
          <p:nvPr/>
        </p:nvCxnSpPr>
        <p:spPr>
          <a:xfrm rot="16200000" flipH="1">
            <a:off x="1555461" y="419887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57604" y="3602894"/>
            <a:ext cx="1531229" cy="553998"/>
            <a:chOff x="757604" y="3602894"/>
            <a:chExt cx="1531229" cy="553998"/>
          </a:xfrm>
        </p:grpSpPr>
        <p:sp>
          <p:nvSpPr>
            <p:cNvPr id="32" name="TextBox 31"/>
            <p:cNvSpPr txBox="1"/>
            <p:nvPr/>
          </p:nvSpPr>
          <p:spPr>
            <a:xfrm>
              <a:off x="757604" y="3728214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/>
                <a:t>y</a:t>
              </a:r>
              <a:endParaRPr lang="en-US" b="1" dirty="0" smtClean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84777" y="3602894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Interfering 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83076" y="3197015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26792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223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</a:t>
            </a:r>
            <a:r>
              <a:rPr lang="en-US" dirty="0"/>
              <a:t>eviction </a:t>
            </a:r>
            <a:r>
              <a:rPr lang="en-US" dirty="0" smtClean="0"/>
              <a:t>chain</a:t>
            </a:r>
            <a:r>
              <a:rPr lang="en-US" dirty="0"/>
              <a:t> – scenario </a:t>
            </a:r>
            <a:r>
              <a:rPr lang="en-US" dirty="0" smtClean="0"/>
              <a:t>2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Domino effect eviction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y1 evicts z from xmm3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z is split into z1 and z2 for xmm3</a:t>
            </a:r>
          </a:p>
          <a:p>
            <a:pPr marL="1227138" lvl="3" indent="-257175">
              <a:buFont typeface="Arial" panose="020B0604020202020204" pitchFamily="34" charset="0"/>
              <a:buChar char="•"/>
            </a:pPr>
            <a:r>
              <a:rPr lang="en-US" dirty="0"/>
              <a:t>z1 represent the part of the split </a:t>
            </a:r>
            <a:br>
              <a:rPr lang="en-US" dirty="0"/>
            </a:br>
            <a:r>
              <a:rPr lang="en-US" dirty="0"/>
              <a:t>that has local interference with y1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z1 cannot evict y1 from xmm3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15" y="1161549"/>
            <a:ext cx="2263702" cy="317101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560315" y="3453424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60315" y="1955215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03710" y="3315773"/>
            <a:ext cx="313508" cy="1378100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9667" y="2946650"/>
            <a:ext cx="740379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xmm3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2934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z1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195277" y="3816844"/>
            <a:ext cx="313508" cy="36668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998679" y="3816844"/>
            <a:ext cx="313508" cy="36668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092189" y="4482482"/>
            <a:ext cx="519683" cy="379821"/>
            <a:chOff x="7262949" y="3147253"/>
            <a:chExt cx="1036320" cy="989318"/>
          </a:xfrm>
        </p:grpSpPr>
        <p:sp>
          <p:nvSpPr>
            <p:cNvPr id="23" name="Trapezoid 22"/>
            <p:cNvSpPr/>
            <p:nvPr/>
          </p:nvSpPr>
          <p:spPr>
            <a:xfrm>
              <a:off x="7262949" y="3291840"/>
              <a:ext cx="1036320" cy="844731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 smtClean="0">
                  <a:solidFill>
                    <a:srgbClr val="FD9208"/>
                  </a:solidFill>
                  <a:latin typeface="Neo Sans Intel" pitchFamily="34" charset="0"/>
                  <a:cs typeface="Arial" pitchFamily="34" charset="0"/>
                </a:rPr>
                <a:t>2 </a:t>
              </a:r>
              <a:r>
                <a:rPr lang="en-US" sz="1500" b="1" dirty="0">
                  <a:solidFill>
                    <a:srgbClr val="FD9208"/>
                  </a:solidFill>
                  <a:latin typeface="Neo Sans Intel" pitchFamily="34" charset="0"/>
                  <a:cs typeface="Arial" pitchFamily="34" charset="0"/>
                </a:rPr>
                <a:t>KG</a:t>
              </a:r>
            </a:p>
          </p:txBody>
        </p:sp>
        <p:sp>
          <p:nvSpPr>
            <p:cNvPr id="24" name="Block Arc 23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solidFill>
                  <a:schemeClr val="bg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838796" y="4393210"/>
            <a:ext cx="662120" cy="469093"/>
            <a:chOff x="7262949" y="3147253"/>
            <a:chExt cx="1036320" cy="989318"/>
          </a:xfrm>
        </p:grpSpPr>
        <p:sp>
          <p:nvSpPr>
            <p:cNvPr id="35" name="Trapezoid 34"/>
            <p:cNvSpPr/>
            <p:nvPr/>
          </p:nvSpPr>
          <p:spPr>
            <a:xfrm>
              <a:off x="7262949" y="3291840"/>
              <a:ext cx="1036320" cy="844731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3</a:t>
              </a:r>
              <a:r>
                <a:rPr lang="en-US" sz="1500" b="1" dirty="0" smtClean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 </a:t>
              </a:r>
              <a:r>
                <a:rPr lang="en-US" sz="1500" b="1" dirty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KG</a:t>
              </a:r>
            </a:p>
          </p:txBody>
        </p:sp>
        <p:sp>
          <p:nvSpPr>
            <p:cNvPr id="36" name="Block Arc 35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solidFill>
                  <a:srgbClr val="FD9208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415892" y="4121434"/>
            <a:ext cx="1531229" cy="553998"/>
            <a:chOff x="1415892" y="4121434"/>
            <a:chExt cx="1531229" cy="553998"/>
          </a:xfrm>
        </p:grpSpPr>
        <p:sp>
          <p:nvSpPr>
            <p:cNvPr id="38" name="TextBox 37"/>
            <p:cNvSpPr txBox="1"/>
            <p:nvPr/>
          </p:nvSpPr>
          <p:spPr>
            <a:xfrm>
              <a:off x="1415892" y="4246754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z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643065" y="4121434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Interfering 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50374" y="3449318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9684" y="3415401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cxnSp>
        <p:nvCxnSpPr>
          <p:cNvPr id="43" name="Elbow Connector 42"/>
          <p:cNvCxnSpPr/>
          <p:nvPr/>
        </p:nvCxnSpPr>
        <p:spPr>
          <a:xfrm rot="16200000" flipH="1">
            <a:off x="592776" y="338881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3824" y="3689203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45" name="Elbow Connector 44"/>
          <p:cNvCxnSpPr/>
          <p:nvPr/>
        </p:nvCxnSpPr>
        <p:spPr>
          <a:xfrm rot="16200000" flipH="1">
            <a:off x="878943" y="3633455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42268" y="4014733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46202" y="3980816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z</a:t>
            </a:r>
          </a:p>
        </p:txBody>
      </p:sp>
      <p:cxnSp>
        <p:nvCxnSpPr>
          <p:cNvPr id="48" name="Elbow Connector 47"/>
          <p:cNvCxnSpPr/>
          <p:nvPr/>
        </p:nvCxnSpPr>
        <p:spPr>
          <a:xfrm rot="16200000" flipH="1">
            <a:off x="1284670" y="3954226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90342" y="4254619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50" name="Elbow Connector 49"/>
          <p:cNvCxnSpPr/>
          <p:nvPr/>
        </p:nvCxnSpPr>
        <p:spPr>
          <a:xfrm rot="16200000" flipH="1">
            <a:off x="1555461" y="419887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57604" y="3602894"/>
            <a:ext cx="1531229" cy="553998"/>
            <a:chOff x="757604" y="3602894"/>
            <a:chExt cx="1531229" cy="553998"/>
          </a:xfrm>
        </p:grpSpPr>
        <p:sp>
          <p:nvSpPr>
            <p:cNvPr id="52" name="TextBox 51"/>
            <p:cNvSpPr txBox="1"/>
            <p:nvPr/>
          </p:nvSpPr>
          <p:spPr>
            <a:xfrm>
              <a:off x="757604" y="3728214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/>
                <a:t>y</a:t>
              </a:r>
              <a:endParaRPr lang="en-US" b="1" dirty="0" smtClean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84777" y="3602894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Interfering 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83076" y="3197015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35508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224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</a:t>
            </a:r>
            <a:r>
              <a:rPr lang="en-US" dirty="0"/>
              <a:t>eviction </a:t>
            </a:r>
            <a:r>
              <a:rPr lang="en-US" dirty="0" smtClean="0"/>
              <a:t>chain</a:t>
            </a:r>
            <a:r>
              <a:rPr lang="en-US" dirty="0"/>
              <a:t> – scenario </a:t>
            </a:r>
            <a:r>
              <a:rPr lang="en-US" dirty="0" smtClean="0"/>
              <a:t>2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Domino effect eviction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y1 evicts z from xmm3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z is split into z1 and z2 for xmm3</a:t>
            </a:r>
          </a:p>
          <a:p>
            <a:pPr marL="1227138" lvl="3" indent="-257175">
              <a:buFont typeface="Arial" panose="020B0604020202020204" pitchFamily="34" charset="0"/>
              <a:buChar char="•"/>
            </a:pPr>
            <a:r>
              <a:rPr lang="en-US" dirty="0"/>
              <a:t>z1 represent the part of the split </a:t>
            </a:r>
            <a:br>
              <a:rPr lang="en-US" dirty="0"/>
            </a:br>
            <a:r>
              <a:rPr lang="en-US" dirty="0"/>
              <a:t>that has local interference with y1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z1 cannot evict y1 from xmm3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15" y="1161549"/>
            <a:ext cx="2263702" cy="317101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560315" y="3453424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60315" y="1955215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03710" y="3315773"/>
            <a:ext cx="313508" cy="1378100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9667" y="2946650"/>
            <a:ext cx="740379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xmm3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2934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z1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195277" y="3816844"/>
            <a:ext cx="313508" cy="36668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998679" y="3816844"/>
            <a:ext cx="313508" cy="36668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415892" y="4121434"/>
            <a:ext cx="1531229" cy="553998"/>
            <a:chOff x="1415892" y="4121434"/>
            <a:chExt cx="1531229" cy="553998"/>
          </a:xfrm>
        </p:grpSpPr>
        <p:sp>
          <p:nvSpPr>
            <p:cNvPr id="16" name="TextBox 15"/>
            <p:cNvSpPr txBox="1"/>
            <p:nvPr/>
          </p:nvSpPr>
          <p:spPr>
            <a:xfrm>
              <a:off x="1415892" y="4246754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z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643065" y="4121434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Interfering 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0374" y="3449318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9684" y="3415401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cxnSp>
        <p:nvCxnSpPr>
          <p:cNvPr id="23" name="Elbow Connector 22"/>
          <p:cNvCxnSpPr/>
          <p:nvPr/>
        </p:nvCxnSpPr>
        <p:spPr>
          <a:xfrm rot="16200000" flipH="1">
            <a:off x="592776" y="338881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3824" y="3689203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25" name="Elbow Connector 24"/>
          <p:cNvCxnSpPr/>
          <p:nvPr/>
        </p:nvCxnSpPr>
        <p:spPr>
          <a:xfrm rot="16200000" flipH="1">
            <a:off x="878943" y="3633455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42268" y="4014733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46202" y="3980816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z</a:t>
            </a:r>
          </a:p>
        </p:txBody>
      </p:sp>
      <p:cxnSp>
        <p:nvCxnSpPr>
          <p:cNvPr id="28" name="Elbow Connector 27"/>
          <p:cNvCxnSpPr/>
          <p:nvPr/>
        </p:nvCxnSpPr>
        <p:spPr>
          <a:xfrm rot="16200000" flipH="1">
            <a:off x="1284670" y="3954226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90342" y="4254619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30" name="Elbow Connector 29"/>
          <p:cNvCxnSpPr/>
          <p:nvPr/>
        </p:nvCxnSpPr>
        <p:spPr>
          <a:xfrm rot="16200000" flipH="1">
            <a:off x="1555461" y="419887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57604" y="3602894"/>
            <a:ext cx="1531229" cy="553998"/>
            <a:chOff x="757604" y="3602894"/>
            <a:chExt cx="1531229" cy="553998"/>
          </a:xfrm>
        </p:grpSpPr>
        <p:sp>
          <p:nvSpPr>
            <p:cNvPr id="32" name="TextBox 31"/>
            <p:cNvSpPr txBox="1"/>
            <p:nvPr/>
          </p:nvSpPr>
          <p:spPr>
            <a:xfrm>
              <a:off x="757604" y="3728214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/>
                <a:t>y</a:t>
              </a:r>
              <a:endParaRPr lang="en-US" b="1" dirty="0" smtClean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84777" y="3602894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Interfering 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83076" y="3197015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94911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225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</a:t>
            </a:r>
            <a:r>
              <a:rPr lang="en-US" dirty="0"/>
              <a:t>eviction </a:t>
            </a:r>
            <a:r>
              <a:rPr lang="en-US" dirty="0" smtClean="0"/>
              <a:t>chain</a:t>
            </a:r>
            <a:r>
              <a:rPr lang="en-US" dirty="0"/>
              <a:t> – scenario </a:t>
            </a:r>
            <a:r>
              <a:rPr lang="en-US" dirty="0" smtClean="0"/>
              <a:t>2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Domino effect eviction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y1 evicts z from xmm3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z is split into z1 and z2 for xmm3</a:t>
            </a:r>
          </a:p>
          <a:p>
            <a:pPr marL="1227138" lvl="3" indent="-257175">
              <a:buFont typeface="Arial" panose="020B0604020202020204" pitchFamily="34" charset="0"/>
              <a:buChar char="•"/>
            </a:pPr>
            <a:r>
              <a:rPr lang="en-US" dirty="0"/>
              <a:t>z1 represent the part of the split </a:t>
            </a:r>
            <a:br>
              <a:rPr lang="en-US" dirty="0"/>
            </a:br>
            <a:r>
              <a:rPr lang="en-US" dirty="0"/>
              <a:t>that has local interference with y1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z1 cannot evict y1 from xmm3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15" y="1161549"/>
            <a:ext cx="2263702" cy="317101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560315" y="3453424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60315" y="1955215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2934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z1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195277" y="3816844"/>
            <a:ext cx="313508" cy="36668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415892" y="4121434"/>
            <a:ext cx="1531229" cy="553998"/>
            <a:chOff x="1415892" y="4121434"/>
            <a:chExt cx="1531229" cy="553998"/>
          </a:xfrm>
        </p:grpSpPr>
        <p:sp>
          <p:nvSpPr>
            <p:cNvPr id="11" name="TextBox 10"/>
            <p:cNvSpPr txBox="1"/>
            <p:nvPr/>
          </p:nvSpPr>
          <p:spPr>
            <a:xfrm>
              <a:off x="1415892" y="4246754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z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43065" y="4121434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Interfering 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50374" y="3449318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9684" y="3415401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cxnSp>
        <p:nvCxnSpPr>
          <p:cNvPr id="16" name="Elbow Connector 15"/>
          <p:cNvCxnSpPr/>
          <p:nvPr/>
        </p:nvCxnSpPr>
        <p:spPr>
          <a:xfrm rot="16200000" flipH="1">
            <a:off x="592776" y="338881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3824" y="3689203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18" name="Elbow Connector 17"/>
          <p:cNvCxnSpPr/>
          <p:nvPr/>
        </p:nvCxnSpPr>
        <p:spPr>
          <a:xfrm rot="16200000" flipH="1">
            <a:off x="878943" y="3633455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42268" y="4014733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6202" y="3980816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z</a:t>
            </a:r>
          </a:p>
        </p:txBody>
      </p:sp>
      <p:cxnSp>
        <p:nvCxnSpPr>
          <p:cNvPr id="23" name="Elbow Connector 22"/>
          <p:cNvCxnSpPr/>
          <p:nvPr/>
        </p:nvCxnSpPr>
        <p:spPr>
          <a:xfrm rot="16200000" flipH="1">
            <a:off x="1284670" y="3954226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90342" y="4254619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25" name="Elbow Connector 24"/>
          <p:cNvCxnSpPr/>
          <p:nvPr/>
        </p:nvCxnSpPr>
        <p:spPr>
          <a:xfrm rot="16200000" flipH="1">
            <a:off x="1555461" y="419887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757604" y="3602894"/>
            <a:ext cx="1531229" cy="553998"/>
            <a:chOff x="757604" y="3602894"/>
            <a:chExt cx="1531229" cy="553998"/>
          </a:xfrm>
        </p:grpSpPr>
        <p:sp>
          <p:nvSpPr>
            <p:cNvPr id="27" name="TextBox 26"/>
            <p:cNvSpPr txBox="1"/>
            <p:nvPr/>
          </p:nvSpPr>
          <p:spPr>
            <a:xfrm>
              <a:off x="757604" y="3728214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/>
                <a:t>y</a:t>
              </a:r>
              <a:endParaRPr lang="en-US" b="1" dirty="0" smtClean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84777" y="3602894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Interfering 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83076" y="3197015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58387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226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</a:t>
            </a:r>
            <a:r>
              <a:rPr lang="en-US" dirty="0"/>
              <a:t>eviction </a:t>
            </a:r>
            <a:r>
              <a:rPr lang="en-US" dirty="0" smtClean="0"/>
              <a:t>chain</a:t>
            </a:r>
            <a:r>
              <a:rPr lang="en-US" dirty="0"/>
              <a:t> – scenario </a:t>
            </a:r>
            <a:r>
              <a:rPr lang="en-US" dirty="0" smtClean="0"/>
              <a:t>2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Domino effect eviction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y1 evicts z from xmm3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z is split into z1 and z2 for xmm3</a:t>
            </a:r>
          </a:p>
          <a:p>
            <a:pPr marL="1227138" lvl="3" indent="-257175">
              <a:buFont typeface="Arial" panose="020B0604020202020204" pitchFamily="34" charset="0"/>
              <a:buChar char="•"/>
            </a:pPr>
            <a:r>
              <a:rPr lang="en-US" dirty="0"/>
              <a:t>z1 represent the part of the split </a:t>
            </a:r>
            <a:br>
              <a:rPr lang="en-US" dirty="0"/>
            </a:br>
            <a:r>
              <a:rPr lang="en-US" dirty="0"/>
              <a:t>that has local interference with y1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z1 cannot evict y1 from xmm3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z1 evicts w from xmm4</a:t>
            </a: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15" y="1161549"/>
            <a:ext cx="2263702" cy="317101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560315" y="3453424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60315" y="1955215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03710" y="3315773"/>
            <a:ext cx="313508" cy="1378100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9667" y="2946650"/>
            <a:ext cx="740379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xmm4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03964" y="3657600"/>
            <a:ext cx="313508" cy="674964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latin typeface="Neo Sans Intel" pitchFamily="34" charset="0"/>
                <a:cs typeface="Arial" pitchFamily="34" charset="0"/>
              </a:rPr>
              <a:t>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72934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z1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195277" y="3816844"/>
            <a:ext cx="313508" cy="36668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415892" y="4121434"/>
            <a:ext cx="1531229" cy="553998"/>
            <a:chOff x="1415892" y="4121434"/>
            <a:chExt cx="1531229" cy="553998"/>
          </a:xfrm>
        </p:grpSpPr>
        <p:sp>
          <p:nvSpPr>
            <p:cNvPr id="15" name="TextBox 14"/>
            <p:cNvSpPr txBox="1"/>
            <p:nvPr/>
          </p:nvSpPr>
          <p:spPr>
            <a:xfrm>
              <a:off x="1415892" y="4246754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z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43065" y="4121434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Interfering 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50374" y="3449318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9684" y="3415401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592776" y="338881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3824" y="3689203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24" name="Elbow Connector 23"/>
          <p:cNvCxnSpPr/>
          <p:nvPr/>
        </p:nvCxnSpPr>
        <p:spPr>
          <a:xfrm rot="16200000" flipH="1">
            <a:off x="878943" y="3633455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2268" y="4014733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46202" y="3980816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z</a:t>
            </a:r>
          </a:p>
        </p:txBody>
      </p:sp>
      <p:cxnSp>
        <p:nvCxnSpPr>
          <p:cNvPr id="27" name="Elbow Connector 26"/>
          <p:cNvCxnSpPr/>
          <p:nvPr/>
        </p:nvCxnSpPr>
        <p:spPr>
          <a:xfrm rot="16200000" flipH="1">
            <a:off x="1284670" y="3954226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90342" y="4254619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29" name="Elbow Connector 28"/>
          <p:cNvCxnSpPr/>
          <p:nvPr/>
        </p:nvCxnSpPr>
        <p:spPr>
          <a:xfrm rot="16200000" flipH="1">
            <a:off x="1555461" y="419887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757604" y="3602894"/>
            <a:ext cx="1531229" cy="553998"/>
            <a:chOff x="757604" y="3602894"/>
            <a:chExt cx="1531229" cy="553998"/>
          </a:xfrm>
        </p:grpSpPr>
        <p:sp>
          <p:nvSpPr>
            <p:cNvPr id="31" name="TextBox 30"/>
            <p:cNvSpPr txBox="1"/>
            <p:nvPr/>
          </p:nvSpPr>
          <p:spPr>
            <a:xfrm>
              <a:off x="757604" y="3728214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/>
                <a:t>y</a:t>
              </a:r>
              <a:endParaRPr lang="en-US" b="1" dirty="0" smtClean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84777" y="3602894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Interfering 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83076" y="3197015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73909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227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</a:t>
            </a:r>
            <a:r>
              <a:rPr lang="en-US" dirty="0"/>
              <a:t>eviction </a:t>
            </a:r>
            <a:r>
              <a:rPr lang="en-US" dirty="0" smtClean="0"/>
              <a:t>chain</a:t>
            </a:r>
            <a:r>
              <a:rPr lang="en-US" dirty="0"/>
              <a:t> – scenario </a:t>
            </a:r>
            <a:r>
              <a:rPr lang="en-US" dirty="0" smtClean="0"/>
              <a:t>2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Domino effect eviction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y1 evicts z from xmm3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z is split into z1 and z2 for xmm3</a:t>
            </a:r>
          </a:p>
          <a:p>
            <a:pPr marL="1227138" lvl="3" indent="-257175">
              <a:buFont typeface="Arial" panose="020B0604020202020204" pitchFamily="34" charset="0"/>
              <a:buChar char="•"/>
            </a:pPr>
            <a:r>
              <a:rPr lang="en-US" dirty="0"/>
              <a:t>z1 represent the part of the split </a:t>
            </a:r>
            <a:br>
              <a:rPr lang="en-US" dirty="0"/>
            </a:br>
            <a:r>
              <a:rPr lang="en-US" dirty="0"/>
              <a:t>that has local interference with y1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z1 cannot evict y1 from xmm3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z1 evicts w from xmm4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15" y="1161549"/>
            <a:ext cx="2263702" cy="317101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560315" y="3453424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60315" y="1955215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03710" y="3315773"/>
            <a:ext cx="313508" cy="1378100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9667" y="2946650"/>
            <a:ext cx="740379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xmm4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2934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z1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195277" y="3816844"/>
            <a:ext cx="313508" cy="36668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096370" y="4482481"/>
            <a:ext cx="519683" cy="379821"/>
            <a:chOff x="7262949" y="3147253"/>
            <a:chExt cx="1036320" cy="989318"/>
          </a:xfrm>
        </p:grpSpPr>
        <p:sp>
          <p:nvSpPr>
            <p:cNvPr id="21" name="Trapezoid 20"/>
            <p:cNvSpPr/>
            <p:nvPr/>
          </p:nvSpPr>
          <p:spPr>
            <a:xfrm>
              <a:off x="7262949" y="3291840"/>
              <a:ext cx="1036320" cy="844731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 smtClean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2 </a:t>
              </a:r>
              <a:r>
                <a:rPr lang="en-US" sz="1500" b="1" dirty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KG</a:t>
              </a:r>
            </a:p>
          </p:txBody>
        </p:sp>
        <p:sp>
          <p:nvSpPr>
            <p:cNvPr id="22" name="Block Arc 21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solidFill>
                  <a:schemeClr val="bg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08291" y="4599500"/>
            <a:ext cx="519683" cy="262802"/>
            <a:chOff x="7262949" y="3147253"/>
            <a:chExt cx="1036320" cy="989318"/>
          </a:xfrm>
        </p:grpSpPr>
        <p:sp>
          <p:nvSpPr>
            <p:cNvPr id="24" name="Trapezoid 23"/>
            <p:cNvSpPr/>
            <p:nvPr/>
          </p:nvSpPr>
          <p:spPr>
            <a:xfrm>
              <a:off x="7262949" y="3291840"/>
              <a:ext cx="1036320" cy="844731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>
                  <a:solidFill>
                    <a:srgbClr val="FD9208"/>
                  </a:solidFill>
                  <a:latin typeface="Neo Sans Intel" pitchFamily="34" charset="0"/>
                  <a:cs typeface="Arial" pitchFamily="34" charset="0"/>
                </a:rPr>
                <a:t>1</a:t>
              </a:r>
              <a:r>
                <a:rPr lang="en-US" sz="1500" b="1" dirty="0" smtClean="0">
                  <a:solidFill>
                    <a:srgbClr val="FD9208"/>
                  </a:solidFill>
                  <a:latin typeface="Neo Sans Intel" pitchFamily="34" charset="0"/>
                  <a:cs typeface="Arial" pitchFamily="34" charset="0"/>
                </a:rPr>
                <a:t> </a:t>
              </a:r>
              <a:r>
                <a:rPr lang="en-US" sz="1500" b="1" dirty="0">
                  <a:solidFill>
                    <a:srgbClr val="FD9208"/>
                  </a:solidFill>
                  <a:latin typeface="Neo Sans Intel" pitchFamily="34" charset="0"/>
                  <a:cs typeface="Arial" pitchFamily="34" charset="0"/>
                </a:rPr>
                <a:t>KG</a:t>
              </a:r>
            </a:p>
          </p:txBody>
        </p:sp>
        <p:sp>
          <p:nvSpPr>
            <p:cNvPr id="25" name="Block Arc 24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solidFill>
                  <a:srgbClr val="FD9208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6003964" y="3657600"/>
            <a:ext cx="313508" cy="674964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latin typeface="Neo Sans Intel" pitchFamily="34" charset="0"/>
                <a:cs typeface="Arial" pitchFamily="34" charset="0"/>
              </a:rPr>
              <a:t>w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415892" y="4121434"/>
            <a:ext cx="1531229" cy="553998"/>
            <a:chOff x="1415892" y="4121434"/>
            <a:chExt cx="1531229" cy="553998"/>
          </a:xfrm>
        </p:grpSpPr>
        <p:sp>
          <p:nvSpPr>
            <p:cNvPr id="31" name="TextBox 30"/>
            <p:cNvSpPr txBox="1"/>
            <p:nvPr/>
          </p:nvSpPr>
          <p:spPr>
            <a:xfrm>
              <a:off x="1415892" y="4246754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z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643065" y="4121434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Interfering 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50374" y="3449318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9684" y="3415401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cxnSp>
        <p:nvCxnSpPr>
          <p:cNvPr id="36" name="Elbow Connector 35"/>
          <p:cNvCxnSpPr/>
          <p:nvPr/>
        </p:nvCxnSpPr>
        <p:spPr>
          <a:xfrm rot="16200000" flipH="1">
            <a:off x="592776" y="338881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3824" y="3689203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38" name="Elbow Connector 37"/>
          <p:cNvCxnSpPr/>
          <p:nvPr/>
        </p:nvCxnSpPr>
        <p:spPr>
          <a:xfrm rot="16200000" flipH="1">
            <a:off x="878943" y="3633455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2268" y="4014733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46202" y="3980816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z</a:t>
            </a:r>
          </a:p>
        </p:txBody>
      </p:sp>
      <p:cxnSp>
        <p:nvCxnSpPr>
          <p:cNvPr id="41" name="Elbow Connector 40"/>
          <p:cNvCxnSpPr/>
          <p:nvPr/>
        </p:nvCxnSpPr>
        <p:spPr>
          <a:xfrm rot="16200000" flipH="1">
            <a:off x="1284670" y="3954226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90342" y="4254619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43" name="Elbow Connector 42"/>
          <p:cNvCxnSpPr/>
          <p:nvPr/>
        </p:nvCxnSpPr>
        <p:spPr>
          <a:xfrm rot="16200000" flipH="1">
            <a:off x="1555461" y="419887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757604" y="3602894"/>
            <a:ext cx="1531229" cy="553998"/>
            <a:chOff x="757604" y="3602894"/>
            <a:chExt cx="1531229" cy="553998"/>
          </a:xfrm>
        </p:grpSpPr>
        <p:sp>
          <p:nvSpPr>
            <p:cNvPr id="48" name="TextBox 47"/>
            <p:cNvSpPr txBox="1"/>
            <p:nvPr/>
          </p:nvSpPr>
          <p:spPr>
            <a:xfrm>
              <a:off x="757604" y="3728214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/>
                <a:t>y</a:t>
              </a:r>
              <a:endParaRPr lang="en-US" b="1" dirty="0" smtClean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84777" y="3602894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Interfering 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83076" y="3197015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54583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228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</a:t>
            </a:r>
            <a:r>
              <a:rPr lang="en-US" dirty="0"/>
              <a:t>eviction </a:t>
            </a:r>
            <a:r>
              <a:rPr lang="en-US" dirty="0" smtClean="0"/>
              <a:t>chain</a:t>
            </a:r>
            <a:r>
              <a:rPr lang="en-US" dirty="0"/>
              <a:t> – scenario </a:t>
            </a:r>
            <a:r>
              <a:rPr lang="en-US" dirty="0" smtClean="0"/>
              <a:t>2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Domino effect eviction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y1 evicts z from xmm3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z is split into z1 and z2 for xmm3</a:t>
            </a:r>
          </a:p>
          <a:p>
            <a:pPr marL="1227138" lvl="3" indent="-257175">
              <a:buFont typeface="Arial" panose="020B0604020202020204" pitchFamily="34" charset="0"/>
              <a:buChar char="•"/>
            </a:pPr>
            <a:r>
              <a:rPr lang="en-US" dirty="0"/>
              <a:t>z1 represent the part of the split </a:t>
            </a:r>
            <a:br>
              <a:rPr lang="en-US" dirty="0"/>
            </a:br>
            <a:r>
              <a:rPr lang="en-US" dirty="0"/>
              <a:t>that has local interference with y1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z1 cannot evict y1 from xmm3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z1 evicts w from xmm4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15" y="1161549"/>
            <a:ext cx="2263702" cy="317101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560315" y="3453424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60315" y="1955215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03710" y="3315773"/>
            <a:ext cx="313508" cy="1378100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9667" y="2946650"/>
            <a:ext cx="740379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xmm4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2934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z1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195277" y="3816844"/>
            <a:ext cx="313508" cy="36668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67039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w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415892" y="4121434"/>
            <a:ext cx="1531229" cy="553998"/>
            <a:chOff x="1415892" y="4121434"/>
            <a:chExt cx="1531229" cy="553998"/>
          </a:xfrm>
        </p:grpSpPr>
        <p:sp>
          <p:nvSpPr>
            <p:cNvPr id="16" name="TextBox 15"/>
            <p:cNvSpPr txBox="1"/>
            <p:nvPr/>
          </p:nvSpPr>
          <p:spPr>
            <a:xfrm>
              <a:off x="1415892" y="4246754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z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643065" y="4121434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Interfering 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0374" y="3449318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9684" y="3415401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cxnSp>
        <p:nvCxnSpPr>
          <p:cNvPr id="23" name="Elbow Connector 22"/>
          <p:cNvCxnSpPr/>
          <p:nvPr/>
        </p:nvCxnSpPr>
        <p:spPr>
          <a:xfrm rot="16200000" flipH="1">
            <a:off x="592776" y="338881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3824" y="3689203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25" name="Elbow Connector 24"/>
          <p:cNvCxnSpPr/>
          <p:nvPr/>
        </p:nvCxnSpPr>
        <p:spPr>
          <a:xfrm rot="16200000" flipH="1">
            <a:off x="878943" y="3633455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42268" y="4014733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46202" y="3980816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z</a:t>
            </a:r>
          </a:p>
        </p:txBody>
      </p:sp>
      <p:cxnSp>
        <p:nvCxnSpPr>
          <p:cNvPr id="28" name="Elbow Connector 27"/>
          <p:cNvCxnSpPr/>
          <p:nvPr/>
        </p:nvCxnSpPr>
        <p:spPr>
          <a:xfrm rot="16200000" flipH="1">
            <a:off x="1284670" y="3954226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90342" y="4254619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30" name="Elbow Connector 29"/>
          <p:cNvCxnSpPr/>
          <p:nvPr/>
        </p:nvCxnSpPr>
        <p:spPr>
          <a:xfrm rot="16200000" flipH="1">
            <a:off x="1555461" y="419887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24881" y="4553583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cxnSp>
        <p:nvCxnSpPr>
          <p:cNvPr id="33" name="Elbow Connector 32"/>
          <p:cNvCxnSpPr/>
          <p:nvPr/>
        </p:nvCxnSpPr>
        <p:spPr>
          <a:xfrm rot="16200000" flipH="1">
            <a:off x="1967283" y="4493076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57604" y="3602894"/>
            <a:ext cx="1531229" cy="553998"/>
            <a:chOff x="757604" y="3602894"/>
            <a:chExt cx="1531229" cy="553998"/>
          </a:xfrm>
        </p:grpSpPr>
        <p:sp>
          <p:nvSpPr>
            <p:cNvPr id="35" name="TextBox 34"/>
            <p:cNvSpPr txBox="1"/>
            <p:nvPr/>
          </p:nvSpPr>
          <p:spPr>
            <a:xfrm>
              <a:off x="757604" y="3728214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/>
                <a:t>y</a:t>
              </a:r>
              <a:endParaRPr lang="en-US" b="1" dirty="0" smtClean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84777" y="3602894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Interfering 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83076" y="3197015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49498" y="4496926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w</a:t>
            </a:r>
            <a:endParaRPr lang="en-US" b="1" dirty="0" smtClean="0"/>
          </a:p>
        </p:txBody>
      </p:sp>
      <p:sp>
        <p:nvSpPr>
          <p:cNvPr id="39" name="Rounded Rectangle 38"/>
          <p:cNvSpPr/>
          <p:nvPr/>
        </p:nvSpPr>
        <p:spPr>
          <a:xfrm>
            <a:off x="4796601" y="3657600"/>
            <a:ext cx="313508" cy="674964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805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229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</a:t>
            </a:r>
            <a:r>
              <a:rPr lang="en-US" dirty="0"/>
              <a:t>eviction </a:t>
            </a:r>
            <a:r>
              <a:rPr lang="en-US" dirty="0" smtClean="0"/>
              <a:t>chain</a:t>
            </a:r>
            <a:r>
              <a:rPr lang="en-US" dirty="0"/>
              <a:t> – scenario </a:t>
            </a:r>
            <a:r>
              <a:rPr lang="en-US" dirty="0" smtClean="0"/>
              <a:t>2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Domino effect eviction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y1 evicts z from xmm3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z is split into z1 and z2 for xmm3</a:t>
            </a:r>
          </a:p>
          <a:p>
            <a:pPr marL="1227138" lvl="3" indent="-257175">
              <a:buFont typeface="Arial" panose="020B0604020202020204" pitchFamily="34" charset="0"/>
              <a:buChar char="•"/>
            </a:pPr>
            <a:r>
              <a:rPr lang="en-US" dirty="0"/>
              <a:t>z1 represent the part of the split </a:t>
            </a:r>
            <a:br>
              <a:rPr lang="en-US" dirty="0"/>
            </a:br>
            <a:r>
              <a:rPr lang="en-US" dirty="0"/>
              <a:t>that has local interference with y1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z1 cannot evict y1 from xmm3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z1 evicts w from xmm4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15" y="1161549"/>
            <a:ext cx="2263702" cy="317101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560315" y="3453424"/>
            <a:ext cx="2106216" cy="458176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60315" y="1955215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03710" y="3315773"/>
            <a:ext cx="313508" cy="1378100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9667" y="2946650"/>
            <a:ext cx="740379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xmm4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998679" y="3816844"/>
            <a:ext cx="313508" cy="36668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latin typeface="Neo Sans Intel" pitchFamily="34" charset="0"/>
                <a:cs typeface="Arial" pitchFamily="34" charset="0"/>
              </a:rPr>
              <a:t>z</a:t>
            </a: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67039" y="29466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w</a:t>
            </a:r>
            <a:endParaRPr lang="en-US" b="1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6560315" y="1108148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415892" y="4121434"/>
            <a:ext cx="1531229" cy="553998"/>
            <a:chOff x="1415892" y="4121434"/>
            <a:chExt cx="1531229" cy="553998"/>
          </a:xfrm>
        </p:grpSpPr>
        <p:sp>
          <p:nvSpPr>
            <p:cNvPr id="17" name="TextBox 16"/>
            <p:cNvSpPr txBox="1"/>
            <p:nvPr/>
          </p:nvSpPr>
          <p:spPr>
            <a:xfrm>
              <a:off x="1415892" y="4246754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z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43065" y="4121434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Interfering 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50374" y="3449318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9684" y="3415401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cxnSp>
        <p:nvCxnSpPr>
          <p:cNvPr id="23" name="Elbow Connector 22"/>
          <p:cNvCxnSpPr/>
          <p:nvPr/>
        </p:nvCxnSpPr>
        <p:spPr>
          <a:xfrm rot="16200000" flipH="1">
            <a:off x="592776" y="338881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3824" y="3689203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25" name="Elbow Connector 24"/>
          <p:cNvCxnSpPr/>
          <p:nvPr/>
        </p:nvCxnSpPr>
        <p:spPr>
          <a:xfrm rot="16200000" flipH="1">
            <a:off x="878943" y="3633455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42268" y="4014733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46202" y="3980816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z</a:t>
            </a:r>
          </a:p>
        </p:txBody>
      </p:sp>
      <p:cxnSp>
        <p:nvCxnSpPr>
          <p:cNvPr id="28" name="Elbow Connector 27"/>
          <p:cNvCxnSpPr/>
          <p:nvPr/>
        </p:nvCxnSpPr>
        <p:spPr>
          <a:xfrm rot="16200000" flipH="1">
            <a:off x="1284670" y="3954226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90342" y="4254619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30" name="Elbow Connector 29"/>
          <p:cNvCxnSpPr/>
          <p:nvPr/>
        </p:nvCxnSpPr>
        <p:spPr>
          <a:xfrm rot="16200000" flipH="1">
            <a:off x="1555461" y="419887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24881" y="4553583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cxnSp>
        <p:nvCxnSpPr>
          <p:cNvPr id="33" name="Elbow Connector 32"/>
          <p:cNvCxnSpPr/>
          <p:nvPr/>
        </p:nvCxnSpPr>
        <p:spPr>
          <a:xfrm rot="16200000" flipH="1">
            <a:off x="1967283" y="4493076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57604" y="3602894"/>
            <a:ext cx="1531229" cy="553998"/>
            <a:chOff x="757604" y="3602894"/>
            <a:chExt cx="1531229" cy="553998"/>
          </a:xfrm>
        </p:grpSpPr>
        <p:sp>
          <p:nvSpPr>
            <p:cNvPr id="35" name="TextBox 34"/>
            <p:cNvSpPr txBox="1"/>
            <p:nvPr/>
          </p:nvSpPr>
          <p:spPr>
            <a:xfrm>
              <a:off x="757604" y="3728214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/>
                <a:t>y</a:t>
              </a:r>
              <a:endParaRPr lang="en-US" b="1" dirty="0" smtClean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84777" y="3602894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Interfering 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83076" y="3197015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49498" y="4496926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w</a:t>
            </a:r>
            <a:endParaRPr lang="en-US" b="1" dirty="0" smtClean="0"/>
          </a:p>
        </p:txBody>
      </p:sp>
      <p:sp>
        <p:nvSpPr>
          <p:cNvPr id="39" name="Rounded Rectangle 38"/>
          <p:cNvSpPr/>
          <p:nvPr/>
        </p:nvSpPr>
        <p:spPr>
          <a:xfrm>
            <a:off x="4796601" y="3657600"/>
            <a:ext cx="313508" cy="674964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364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Register Allocator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General flow</a:t>
            </a:r>
          </a:p>
          <a:p>
            <a:pPr marL="428625" lvl="1" indent="-257175"/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485900" y="1378327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Live Interval Analysis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47335" y="1386733"/>
            <a:ext cx="1620371" cy="712694"/>
          </a:xfrm>
          <a:prstGeom prst="roundRect">
            <a:avLst/>
          </a:prstGeom>
          <a:gradFill>
            <a:gsLst>
              <a:gs pos="5000">
                <a:srgbClr val="AA8BF9"/>
              </a:gs>
              <a:gs pos="95000">
                <a:srgbClr val="6401A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Spill Weight Calculation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06178" y="2657478"/>
            <a:ext cx="1620371" cy="712694"/>
          </a:xfrm>
          <a:prstGeom prst="roundRect">
            <a:avLst/>
          </a:prstGeom>
          <a:gradFill>
            <a:gsLst>
              <a:gs pos="5000">
                <a:srgbClr val="AA8BF9"/>
              </a:gs>
              <a:gs pos="95000">
                <a:srgbClr val="6401A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Split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747335" y="2657479"/>
            <a:ext cx="1620371" cy="712694"/>
          </a:xfrm>
          <a:prstGeom prst="roundRect">
            <a:avLst/>
          </a:prstGeom>
          <a:gradFill>
            <a:gsLst>
              <a:gs pos="5000">
                <a:srgbClr val="AA8BF9"/>
              </a:gs>
              <a:gs pos="95000">
                <a:srgbClr val="6401A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Eviction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485900" y="2657479"/>
            <a:ext cx="1620371" cy="712694"/>
          </a:xfrm>
          <a:prstGeom prst="roundRect">
            <a:avLst/>
          </a:prstGeom>
          <a:gradFill>
            <a:gsLst>
              <a:gs pos="5000">
                <a:srgbClr val="AA8BF9"/>
              </a:gs>
              <a:gs pos="95000">
                <a:srgbClr val="6401A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Register Assignment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92624" y="3915619"/>
            <a:ext cx="1620371" cy="712694"/>
          </a:xfrm>
          <a:prstGeom prst="roundRect">
            <a:avLst/>
          </a:prstGeom>
          <a:gradFill>
            <a:gsLst>
              <a:gs pos="5000">
                <a:srgbClr val="AA8BF9"/>
              </a:gs>
              <a:gs pos="95000">
                <a:srgbClr val="6401A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Spill</a:t>
            </a: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3106273" y="1734674"/>
            <a:ext cx="641065" cy="8407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2" idx="1"/>
          </p:cNvCxnSpPr>
          <p:nvPr/>
        </p:nvCxnSpPr>
        <p:spPr>
          <a:xfrm flipV="1">
            <a:off x="5367708" y="1741399"/>
            <a:ext cx="638473" cy="1682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0" idx="1"/>
          </p:cNvCxnSpPr>
          <p:nvPr/>
        </p:nvCxnSpPr>
        <p:spPr>
          <a:xfrm>
            <a:off x="3106273" y="3013823"/>
            <a:ext cx="641065" cy="0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9" idx="1"/>
          </p:cNvCxnSpPr>
          <p:nvPr/>
        </p:nvCxnSpPr>
        <p:spPr>
          <a:xfrm flipV="1">
            <a:off x="5367708" y="3013825"/>
            <a:ext cx="638473" cy="1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1"/>
          <p:cNvCxnSpPr/>
          <p:nvPr/>
        </p:nvCxnSpPr>
        <p:spPr>
          <a:xfrm flipH="1">
            <a:off x="1485900" y="1741396"/>
            <a:ext cx="6140649" cy="1272428"/>
          </a:xfrm>
          <a:prstGeom prst="bentConnector5">
            <a:avLst>
              <a:gd name="adj1" fmla="val -3258"/>
              <a:gd name="adj2" fmla="val 50000"/>
              <a:gd name="adj3" fmla="val 104328"/>
            </a:avLst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1"/>
          <p:cNvCxnSpPr/>
          <p:nvPr/>
        </p:nvCxnSpPr>
        <p:spPr>
          <a:xfrm flipH="1">
            <a:off x="1492624" y="3006681"/>
            <a:ext cx="6140649" cy="1272428"/>
          </a:xfrm>
          <a:prstGeom prst="bentConnector5">
            <a:avLst>
              <a:gd name="adj1" fmla="val -3258"/>
              <a:gd name="adj2" fmla="val 50000"/>
              <a:gd name="adj3" fmla="val 104328"/>
            </a:avLst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006178" y="1385051"/>
            <a:ext cx="1620371" cy="712694"/>
          </a:xfrm>
          <a:prstGeom prst="roundRect">
            <a:avLst/>
          </a:prstGeom>
          <a:gradFill>
            <a:gsLst>
              <a:gs pos="5000">
                <a:srgbClr val="AA8BF9"/>
              </a:gs>
              <a:gs pos="95000">
                <a:srgbClr val="6401A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Priority Queue Construction</a:t>
            </a:r>
          </a:p>
        </p:txBody>
      </p:sp>
      <p:sp>
        <p:nvSpPr>
          <p:cNvPr id="28" name="Freeform 27"/>
          <p:cNvSpPr/>
          <p:nvPr/>
        </p:nvSpPr>
        <p:spPr>
          <a:xfrm>
            <a:off x="743415" y="967986"/>
            <a:ext cx="7160768" cy="3760129"/>
          </a:xfrm>
          <a:custGeom>
            <a:avLst/>
            <a:gdLst>
              <a:gd name="connsiteX0" fmla="*/ 3078643 w 7160768"/>
              <a:gd name="connsiteY0" fmla="*/ 0 h 3760129"/>
              <a:gd name="connsiteX1" fmla="*/ 5394613 w 7160768"/>
              <a:gd name="connsiteY1" fmla="*/ 0 h 3760129"/>
              <a:gd name="connsiteX2" fmla="*/ 5429957 w 7160768"/>
              <a:gd name="connsiteY2" fmla="*/ 3563 h 3760129"/>
              <a:gd name="connsiteX3" fmla="*/ 6808552 w 7160768"/>
              <a:gd name="connsiteY3" fmla="*/ 3563 h 3760129"/>
              <a:gd name="connsiteX4" fmla="*/ 7160768 w 7160768"/>
              <a:gd name="connsiteY4" fmla="*/ 355779 h 3760129"/>
              <a:gd name="connsiteX5" fmla="*/ 7160768 w 7160768"/>
              <a:gd name="connsiteY5" fmla="*/ 1728573 h 3760129"/>
              <a:gd name="connsiteX6" fmla="*/ 7160768 w 7160768"/>
              <a:gd name="connsiteY6" fmla="*/ 1824440 h 3760129"/>
              <a:gd name="connsiteX7" fmla="*/ 7160768 w 7160768"/>
              <a:gd name="connsiteY7" fmla="*/ 3353808 h 3760129"/>
              <a:gd name="connsiteX8" fmla="*/ 6754447 w 7160768"/>
              <a:gd name="connsiteY8" fmla="*/ 3760129 h 3760129"/>
              <a:gd name="connsiteX9" fmla="*/ 406321 w 7160768"/>
              <a:gd name="connsiteY9" fmla="*/ 3760129 h 3760129"/>
              <a:gd name="connsiteX10" fmla="*/ 0 w 7160768"/>
              <a:gd name="connsiteY10" fmla="*/ 3353808 h 3760129"/>
              <a:gd name="connsiteX11" fmla="*/ 0 w 7160768"/>
              <a:gd name="connsiteY11" fmla="*/ 1728573 h 3760129"/>
              <a:gd name="connsiteX12" fmla="*/ 406321 w 7160768"/>
              <a:gd name="connsiteY12" fmla="*/ 1322252 h 3760129"/>
              <a:gd name="connsiteX13" fmla="*/ 2799969 w 7160768"/>
              <a:gd name="connsiteY13" fmla="*/ 1322252 h 3760129"/>
              <a:gd name="connsiteX14" fmla="*/ 2799969 w 7160768"/>
              <a:gd name="connsiteY14" fmla="*/ 278674 h 3760129"/>
              <a:gd name="connsiteX15" fmla="*/ 3078643 w 7160768"/>
              <a:gd name="connsiteY15" fmla="*/ 0 h 3760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60768" h="3760129">
                <a:moveTo>
                  <a:pt x="3078643" y="0"/>
                </a:moveTo>
                <a:lnTo>
                  <a:pt x="5394613" y="0"/>
                </a:lnTo>
                <a:lnTo>
                  <a:pt x="5429957" y="3563"/>
                </a:lnTo>
                <a:lnTo>
                  <a:pt x="6808552" y="3563"/>
                </a:lnTo>
                <a:cubicBezTo>
                  <a:pt x="7003076" y="3563"/>
                  <a:pt x="7160768" y="161255"/>
                  <a:pt x="7160768" y="355779"/>
                </a:cubicBezTo>
                <a:lnTo>
                  <a:pt x="7160768" y="1728573"/>
                </a:lnTo>
                <a:lnTo>
                  <a:pt x="7160768" y="1824440"/>
                </a:lnTo>
                <a:lnTo>
                  <a:pt x="7160768" y="3353808"/>
                </a:lnTo>
                <a:cubicBezTo>
                  <a:pt x="7160768" y="3578213"/>
                  <a:pt x="6978852" y="3760129"/>
                  <a:pt x="6754447" y="3760129"/>
                </a:cubicBezTo>
                <a:lnTo>
                  <a:pt x="406321" y="3760129"/>
                </a:lnTo>
                <a:cubicBezTo>
                  <a:pt x="181916" y="3760129"/>
                  <a:pt x="0" y="3578213"/>
                  <a:pt x="0" y="3353808"/>
                </a:cubicBezTo>
                <a:lnTo>
                  <a:pt x="0" y="1728573"/>
                </a:lnTo>
                <a:cubicBezTo>
                  <a:pt x="0" y="1504168"/>
                  <a:pt x="181916" y="1322252"/>
                  <a:pt x="406321" y="1322252"/>
                </a:cubicBezTo>
                <a:lnTo>
                  <a:pt x="2799969" y="1322252"/>
                </a:lnTo>
                <a:lnTo>
                  <a:pt x="2799969" y="278674"/>
                </a:lnTo>
                <a:cubicBezTo>
                  <a:pt x="2799969" y="124767"/>
                  <a:pt x="2924736" y="0"/>
                  <a:pt x="3078643" y="0"/>
                </a:cubicBezTo>
                <a:close/>
              </a:path>
            </a:pathLst>
          </a:custGeom>
          <a:gradFill flip="none" rotWithShape="1">
            <a:gsLst>
              <a:gs pos="5000">
                <a:schemeClr val="accent2">
                  <a:alpha val="9000"/>
                </a:schemeClr>
              </a:gs>
              <a:gs pos="95000">
                <a:schemeClr val="accent1">
                  <a:alpha val="80000"/>
                </a:schemeClr>
              </a:gs>
            </a:gsLst>
            <a:lin ang="16200000" scaled="0"/>
            <a:tileRect/>
          </a:gradFill>
          <a:ln w="3175" cap="flat" cmpd="sng" algn="ctr">
            <a:solidFill>
              <a:schemeClr val="tx1">
                <a:alpha val="1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2700000" tIns="34290" rIns="68580" bIns="3429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err="1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RegAllocGreedy</a:t>
            </a:r>
            <a:r>
              <a:rPr lang="en-US" sz="15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 Pass</a:t>
            </a:r>
            <a:endParaRPr lang="en-US" sz="1500" b="1" dirty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13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230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</a:t>
            </a:r>
            <a:r>
              <a:rPr lang="en-US" dirty="0"/>
              <a:t>eviction </a:t>
            </a:r>
            <a:r>
              <a:rPr lang="en-US" dirty="0" smtClean="0"/>
              <a:t>chain</a:t>
            </a:r>
            <a:r>
              <a:rPr lang="en-US" dirty="0"/>
              <a:t> – scenario </a:t>
            </a:r>
            <a:r>
              <a:rPr lang="en-US" dirty="0" smtClean="0"/>
              <a:t>2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Domino effect eviction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Every such “</a:t>
            </a:r>
            <a:r>
              <a:rPr lang="en-US" dirty="0" err="1"/>
              <a:t>movl</a:t>
            </a:r>
            <a:r>
              <a:rPr lang="en-US" dirty="0"/>
              <a:t>” duo was created</a:t>
            </a:r>
            <a:br>
              <a:rPr lang="en-US" dirty="0"/>
            </a:br>
            <a:r>
              <a:rPr lang="en-US" dirty="0"/>
              <a:t>by </a:t>
            </a:r>
            <a:r>
              <a:rPr lang="en-US" dirty="0" smtClean="0"/>
              <a:t>the domino effect</a:t>
            </a: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15" y="1161549"/>
            <a:ext cx="2263702" cy="317101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560315" y="1955215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560315" y="1108148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532252" y="3148309"/>
            <a:ext cx="1531229" cy="553998"/>
            <a:chOff x="1415892" y="4121434"/>
            <a:chExt cx="1531229" cy="553998"/>
          </a:xfrm>
        </p:grpSpPr>
        <p:sp>
          <p:nvSpPr>
            <p:cNvPr id="17" name="TextBox 16"/>
            <p:cNvSpPr txBox="1"/>
            <p:nvPr/>
          </p:nvSpPr>
          <p:spPr>
            <a:xfrm>
              <a:off x="1415892" y="4246754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z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43065" y="4121434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Interfering 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66734" y="2476193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6044" y="2442276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cxnSp>
        <p:nvCxnSpPr>
          <p:cNvPr id="23" name="Elbow Connector 22"/>
          <p:cNvCxnSpPr/>
          <p:nvPr/>
        </p:nvCxnSpPr>
        <p:spPr>
          <a:xfrm rot="16200000" flipH="1">
            <a:off x="709136" y="2415686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0184" y="2716078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25" name="Elbow Connector 24"/>
          <p:cNvCxnSpPr/>
          <p:nvPr/>
        </p:nvCxnSpPr>
        <p:spPr>
          <a:xfrm rot="16200000" flipH="1">
            <a:off x="995303" y="2660330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58628" y="3041608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62562" y="3007691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z</a:t>
            </a:r>
          </a:p>
        </p:txBody>
      </p:sp>
      <p:cxnSp>
        <p:nvCxnSpPr>
          <p:cNvPr id="28" name="Elbow Connector 27"/>
          <p:cNvCxnSpPr/>
          <p:nvPr/>
        </p:nvCxnSpPr>
        <p:spPr>
          <a:xfrm rot="16200000" flipH="1">
            <a:off x="1401030" y="298110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06702" y="3281494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30" name="Elbow Connector 29"/>
          <p:cNvCxnSpPr/>
          <p:nvPr/>
        </p:nvCxnSpPr>
        <p:spPr>
          <a:xfrm rot="16200000" flipH="1">
            <a:off x="1671821" y="3225746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41241" y="3580458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cxnSp>
        <p:nvCxnSpPr>
          <p:cNvPr id="33" name="Elbow Connector 32"/>
          <p:cNvCxnSpPr/>
          <p:nvPr/>
        </p:nvCxnSpPr>
        <p:spPr>
          <a:xfrm rot="16200000" flipH="1">
            <a:off x="2083643" y="351995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873964" y="2629769"/>
            <a:ext cx="1531229" cy="553998"/>
            <a:chOff x="757604" y="3602894"/>
            <a:chExt cx="1531229" cy="553998"/>
          </a:xfrm>
        </p:grpSpPr>
        <p:sp>
          <p:nvSpPr>
            <p:cNvPr id="35" name="TextBox 34"/>
            <p:cNvSpPr txBox="1"/>
            <p:nvPr/>
          </p:nvSpPr>
          <p:spPr>
            <a:xfrm>
              <a:off x="757604" y="3728214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/>
                <a:t>y</a:t>
              </a:r>
              <a:endParaRPr lang="en-US" b="1" dirty="0" smtClean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84777" y="3602894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Interfering 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99436" y="2223890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65858" y="3523801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w</a:t>
            </a:r>
            <a:endParaRPr lang="en-US" b="1" dirty="0" smtClean="0"/>
          </a:p>
        </p:txBody>
      </p:sp>
      <p:sp>
        <p:nvSpPr>
          <p:cNvPr id="46" name="Rounded Rectangle 45"/>
          <p:cNvSpPr/>
          <p:nvPr/>
        </p:nvSpPr>
        <p:spPr>
          <a:xfrm>
            <a:off x="6560315" y="3453424"/>
            <a:ext cx="2106216" cy="458176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007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231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</a:t>
            </a:r>
            <a:r>
              <a:rPr lang="en-US" dirty="0"/>
              <a:t>eviction </a:t>
            </a:r>
            <a:r>
              <a:rPr lang="en-US" dirty="0" smtClean="0"/>
              <a:t>chain</a:t>
            </a:r>
            <a:r>
              <a:rPr lang="en-US" dirty="0"/>
              <a:t> – scenario </a:t>
            </a:r>
            <a:r>
              <a:rPr lang="en-US" dirty="0" smtClean="0"/>
              <a:t>2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Domino effect eviction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Every such “</a:t>
            </a:r>
            <a:r>
              <a:rPr lang="en-US" dirty="0" err="1"/>
              <a:t>movl</a:t>
            </a:r>
            <a:r>
              <a:rPr lang="en-US" dirty="0"/>
              <a:t>” duo was created</a:t>
            </a:r>
            <a:br>
              <a:rPr lang="en-US" dirty="0"/>
            </a:br>
            <a:r>
              <a:rPr lang="en-US" dirty="0"/>
              <a:t>by </a:t>
            </a:r>
            <a:r>
              <a:rPr lang="en-US" dirty="0" smtClean="0"/>
              <a:t>the domino effect</a:t>
            </a: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15" y="1161549"/>
            <a:ext cx="2263702" cy="317101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560315" y="1955215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560315" y="1108148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532252" y="3148309"/>
            <a:ext cx="1531229" cy="553998"/>
            <a:chOff x="1415892" y="4121434"/>
            <a:chExt cx="1531229" cy="553998"/>
          </a:xfrm>
        </p:grpSpPr>
        <p:sp>
          <p:nvSpPr>
            <p:cNvPr id="17" name="TextBox 16"/>
            <p:cNvSpPr txBox="1"/>
            <p:nvPr/>
          </p:nvSpPr>
          <p:spPr>
            <a:xfrm>
              <a:off x="1415892" y="4246754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z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43065" y="4121434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Interfering 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66734" y="2476193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6044" y="2442276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cxnSp>
        <p:nvCxnSpPr>
          <p:cNvPr id="23" name="Elbow Connector 22"/>
          <p:cNvCxnSpPr/>
          <p:nvPr/>
        </p:nvCxnSpPr>
        <p:spPr>
          <a:xfrm rot="16200000" flipH="1">
            <a:off x="709136" y="2415686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0184" y="2716078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25" name="Elbow Connector 24"/>
          <p:cNvCxnSpPr/>
          <p:nvPr/>
        </p:nvCxnSpPr>
        <p:spPr>
          <a:xfrm rot="16200000" flipH="1">
            <a:off x="995303" y="2660330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58628" y="3041608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62562" y="3007691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z</a:t>
            </a:r>
          </a:p>
        </p:txBody>
      </p:sp>
      <p:cxnSp>
        <p:nvCxnSpPr>
          <p:cNvPr id="28" name="Elbow Connector 27"/>
          <p:cNvCxnSpPr/>
          <p:nvPr/>
        </p:nvCxnSpPr>
        <p:spPr>
          <a:xfrm rot="16200000" flipH="1">
            <a:off x="1401030" y="298110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06702" y="3281494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30" name="Elbow Connector 29"/>
          <p:cNvCxnSpPr/>
          <p:nvPr/>
        </p:nvCxnSpPr>
        <p:spPr>
          <a:xfrm rot="16200000" flipH="1">
            <a:off x="1671821" y="3225746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41241" y="3580458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cxnSp>
        <p:nvCxnSpPr>
          <p:cNvPr id="33" name="Elbow Connector 32"/>
          <p:cNvCxnSpPr/>
          <p:nvPr/>
        </p:nvCxnSpPr>
        <p:spPr>
          <a:xfrm rot="16200000" flipH="1">
            <a:off x="2083643" y="351995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873964" y="2629769"/>
            <a:ext cx="1531229" cy="553998"/>
            <a:chOff x="757604" y="3602894"/>
            <a:chExt cx="1531229" cy="553998"/>
          </a:xfrm>
        </p:grpSpPr>
        <p:sp>
          <p:nvSpPr>
            <p:cNvPr id="35" name="TextBox 34"/>
            <p:cNvSpPr txBox="1"/>
            <p:nvPr/>
          </p:nvSpPr>
          <p:spPr>
            <a:xfrm>
              <a:off x="757604" y="3728214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/>
                <a:t>y</a:t>
              </a:r>
              <a:endParaRPr lang="en-US" b="1" dirty="0" smtClean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84777" y="3602894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Interfering 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99436" y="2223890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65858" y="3523801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w</a:t>
            </a:r>
            <a:endParaRPr lang="en-US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011879" y="3799487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42" name="Elbow Connector 41"/>
          <p:cNvCxnSpPr/>
          <p:nvPr/>
        </p:nvCxnSpPr>
        <p:spPr>
          <a:xfrm rot="16200000" flipH="1">
            <a:off x="2376998" y="3743739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346418" y="4098451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cxnSp>
        <p:nvCxnSpPr>
          <p:cNvPr id="44" name="Elbow Connector 43"/>
          <p:cNvCxnSpPr/>
          <p:nvPr/>
        </p:nvCxnSpPr>
        <p:spPr>
          <a:xfrm rot="16200000" flipH="1">
            <a:off x="2788820" y="4037944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71035" y="4041794"/>
            <a:ext cx="32523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a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6560315" y="3463122"/>
            <a:ext cx="2106216" cy="635329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37429" y="3666302"/>
            <a:ext cx="1531229" cy="553998"/>
            <a:chOff x="2237429" y="3666302"/>
            <a:chExt cx="1531229" cy="553998"/>
          </a:xfrm>
        </p:grpSpPr>
        <p:sp>
          <p:nvSpPr>
            <p:cNvPr id="39" name="TextBox 38"/>
            <p:cNvSpPr txBox="1"/>
            <p:nvPr/>
          </p:nvSpPr>
          <p:spPr>
            <a:xfrm>
              <a:off x="2237429" y="3791622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 w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464602" y="3666302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Interfering 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13923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232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</a:t>
            </a:r>
            <a:r>
              <a:rPr lang="en-US" dirty="0"/>
              <a:t>eviction </a:t>
            </a:r>
            <a:r>
              <a:rPr lang="en-US" dirty="0" smtClean="0"/>
              <a:t>chain</a:t>
            </a:r>
            <a:r>
              <a:rPr lang="en-US" dirty="0"/>
              <a:t> – scenario </a:t>
            </a:r>
            <a:r>
              <a:rPr lang="en-US" dirty="0" smtClean="0"/>
              <a:t>2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Domino effect eviction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Every such “</a:t>
            </a:r>
            <a:r>
              <a:rPr lang="en-US" dirty="0" err="1"/>
              <a:t>movl</a:t>
            </a:r>
            <a:r>
              <a:rPr lang="en-US" dirty="0"/>
              <a:t>” duo was created</a:t>
            </a:r>
            <a:br>
              <a:rPr lang="en-US" dirty="0"/>
            </a:br>
            <a:r>
              <a:rPr lang="en-US" dirty="0"/>
              <a:t>by </a:t>
            </a:r>
            <a:r>
              <a:rPr lang="en-US" dirty="0" smtClean="0"/>
              <a:t>the domino effect</a:t>
            </a: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15" y="1161549"/>
            <a:ext cx="2263702" cy="317101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560315" y="1955215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560315" y="1108148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532252" y="3148309"/>
            <a:ext cx="1531229" cy="553998"/>
            <a:chOff x="1415892" y="4121434"/>
            <a:chExt cx="1531229" cy="553998"/>
          </a:xfrm>
        </p:grpSpPr>
        <p:sp>
          <p:nvSpPr>
            <p:cNvPr id="17" name="TextBox 16"/>
            <p:cNvSpPr txBox="1"/>
            <p:nvPr/>
          </p:nvSpPr>
          <p:spPr>
            <a:xfrm>
              <a:off x="1415892" y="4246754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z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43065" y="4121434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Interfering 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66734" y="2476193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6044" y="2442276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cxnSp>
        <p:nvCxnSpPr>
          <p:cNvPr id="23" name="Elbow Connector 22"/>
          <p:cNvCxnSpPr/>
          <p:nvPr/>
        </p:nvCxnSpPr>
        <p:spPr>
          <a:xfrm rot="16200000" flipH="1">
            <a:off x="709136" y="2415686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0184" y="2716078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25" name="Elbow Connector 24"/>
          <p:cNvCxnSpPr/>
          <p:nvPr/>
        </p:nvCxnSpPr>
        <p:spPr>
          <a:xfrm rot="16200000" flipH="1">
            <a:off x="995303" y="2660330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58628" y="3041608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62562" y="3007691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z</a:t>
            </a:r>
          </a:p>
        </p:txBody>
      </p:sp>
      <p:cxnSp>
        <p:nvCxnSpPr>
          <p:cNvPr id="28" name="Elbow Connector 27"/>
          <p:cNvCxnSpPr/>
          <p:nvPr/>
        </p:nvCxnSpPr>
        <p:spPr>
          <a:xfrm rot="16200000" flipH="1">
            <a:off x="1401030" y="298110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06702" y="3281494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30" name="Elbow Connector 29"/>
          <p:cNvCxnSpPr/>
          <p:nvPr/>
        </p:nvCxnSpPr>
        <p:spPr>
          <a:xfrm rot="16200000" flipH="1">
            <a:off x="1671821" y="3225746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41241" y="3580458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cxnSp>
        <p:nvCxnSpPr>
          <p:cNvPr id="33" name="Elbow Connector 32"/>
          <p:cNvCxnSpPr/>
          <p:nvPr/>
        </p:nvCxnSpPr>
        <p:spPr>
          <a:xfrm rot="16200000" flipH="1">
            <a:off x="2083643" y="351995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873964" y="2629769"/>
            <a:ext cx="1531229" cy="553998"/>
            <a:chOff x="757604" y="3602894"/>
            <a:chExt cx="1531229" cy="553998"/>
          </a:xfrm>
        </p:grpSpPr>
        <p:sp>
          <p:nvSpPr>
            <p:cNvPr id="35" name="TextBox 34"/>
            <p:cNvSpPr txBox="1"/>
            <p:nvPr/>
          </p:nvSpPr>
          <p:spPr>
            <a:xfrm>
              <a:off x="757604" y="3728214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/>
                <a:t>y</a:t>
              </a:r>
              <a:endParaRPr lang="en-US" b="1" dirty="0" smtClean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84777" y="3602894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Interfering 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99436" y="2223890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65858" y="3523801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w</a:t>
            </a:r>
            <a:endParaRPr lang="en-US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011879" y="3799487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42" name="Elbow Connector 41"/>
          <p:cNvCxnSpPr/>
          <p:nvPr/>
        </p:nvCxnSpPr>
        <p:spPr>
          <a:xfrm rot="16200000" flipH="1">
            <a:off x="2376998" y="3743739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346418" y="4098451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cxnSp>
        <p:nvCxnSpPr>
          <p:cNvPr id="44" name="Elbow Connector 43"/>
          <p:cNvCxnSpPr/>
          <p:nvPr/>
        </p:nvCxnSpPr>
        <p:spPr>
          <a:xfrm rot="16200000" flipH="1">
            <a:off x="2788820" y="4037944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71035" y="4041794"/>
            <a:ext cx="32523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717056" y="4317480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57" name="Elbow Connector 56"/>
          <p:cNvCxnSpPr/>
          <p:nvPr/>
        </p:nvCxnSpPr>
        <p:spPr>
          <a:xfrm rot="16200000" flipH="1">
            <a:off x="3082175" y="4261732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051595" y="4580932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cxnSp>
        <p:nvCxnSpPr>
          <p:cNvPr id="59" name="Elbow Connector 58"/>
          <p:cNvCxnSpPr/>
          <p:nvPr/>
        </p:nvCxnSpPr>
        <p:spPr>
          <a:xfrm rot="16200000" flipH="1">
            <a:off x="3493997" y="4520425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76212" y="4524275"/>
            <a:ext cx="32523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b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6560315" y="3463122"/>
            <a:ext cx="2106216" cy="90119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37429" y="3666302"/>
            <a:ext cx="1531229" cy="553998"/>
            <a:chOff x="2237429" y="3666302"/>
            <a:chExt cx="1531229" cy="553998"/>
          </a:xfrm>
        </p:grpSpPr>
        <p:sp>
          <p:nvSpPr>
            <p:cNvPr id="39" name="TextBox 38"/>
            <p:cNvSpPr txBox="1"/>
            <p:nvPr/>
          </p:nvSpPr>
          <p:spPr>
            <a:xfrm>
              <a:off x="2237429" y="3791622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 w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464602" y="3666302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Interfering 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42606" y="4184295"/>
            <a:ext cx="1531229" cy="553998"/>
            <a:chOff x="2942606" y="4184295"/>
            <a:chExt cx="1531229" cy="553998"/>
          </a:xfrm>
        </p:grpSpPr>
        <p:sp>
          <p:nvSpPr>
            <p:cNvPr id="54" name="TextBox 53"/>
            <p:cNvSpPr txBox="1"/>
            <p:nvPr/>
          </p:nvSpPr>
          <p:spPr>
            <a:xfrm>
              <a:off x="2942606" y="4309615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/>
                <a:t>a</a:t>
              </a:r>
              <a:endParaRPr lang="en-US" b="1" dirty="0" smtClean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69779" y="4184295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Interfering 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0971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233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Bad </a:t>
            </a:r>
            <a:r>
              <a:rPr lang="en-US" dirty="0"/>
              <a:t>eviction </a:t>
            </a:r>
            <a:r>
              <a:rPr lang="en-US" dirty="0" smtClean="0"/>
              <a:t>chain</a:t>
            </a:r>
            <a:r>
              <a:rPr lang="en-US" dirty="0"/>
              <a:t> – scenario </a:t>
            </a:r>
            <a:r>
              <a:rPr lang="en-US" dirty="0" smtClean="0"/>
              <a:t>2</a:t>
            </a: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/>
              <a:t>The problem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y </a:t>
            </a:r>
            <a:r>
              <a:rPr lang="en-US" dirty="0"/>
              <a:t>is split </a:t>
            </a:r>
            <a:r>
              <a:rPr lang="en-US" dirty="0" smtClean="0"/>
              <a:t>to fit the register it was evicted from</a:t>
            </a: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This  split creates </a:t>
            </a:r>
            <a:r>
              <a:rPr lang="en-US" dirty="0"/>
              <a:t>local </a:t>
            </a:r>
            <a:r>
              <a:rPr lang="en-US" dirty="0" smtClean="0"/>
              <a:t>interference </a:t>
            </a:r>
            <a:r>
              <a:rPr lang="en-US" dirty="0"/>
              <a:t>split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artifact that causes domino effect eviction</a:t>
            </a: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/>
              <a:t>The solution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Tailored for this case</a:t>
            </a:r>
          </a:p>
          <a:p>
            <a:pPr marL="1227138" lvl="3" indent="-257175">
              <a:buFont typeface="Arial" panose="020B0604020202020204" pitchFamily="34" charset="0"/>
              <a:buChar char="•"/>
            </a:pPr>
            <a:r>
              <a:rPr lang="en-US" dirty="0"/>
              <a:t>Identify if </a:t>
            </a:r>
            <a:r>
              <a:rPr lang="en-US" dirty="0" smtClean="0"/>
              <a:t>a split for evicted register creates local interference </a:t>
            </a:r>
            <a:r>
              <a:rPr lang="en-US" dirty="0"/>
              <a:t>artifact</a:t>
            </a:r>
          </a:p>
          <a:p>
            <a:pPr marL="1227138" lvl="3" indent="-257175">
              <a:buFont typeface="Arial" panose="020B0604020202020204" pitchFamily="34" charset="0"/>
              <a:buChar char="•"/>
            </a:pPr>
            <a:r>
              <a:rPr lang="en-US" dirty="0"/>
              <a:t>Identify if that split artifact will </a:t>
            </a:r>
            <a:r>
              <a:rPr lang="en-US" dirty="0" smtClean="0"/>
              <a:t>cause domino effect eviction</a:t>
            </a:r>
            <a:endParaRPr lang="en-US" dirty="0"/>
          </a:p>
          <a:p>
            <a:pPr marL="1227138" lvl="3" indent="-257175">
              <a:buFont typeface="Arial" panose="020B0604020202020204" pitchFamily="34" charset="0"/>
              <a:buChar char="•"/>
            </a:pPr>
            <a:r>
              <a:rPr lang="en-US" dirty="0"/>
              <a:t>Increase split cost </a:t>
            </a:r>
          </a:p>
          <a:p>
            <a:pPr marL="1576388" lvl="4" indent="-257175">
              <a:buFont typeface="Arial" panose="020B0604020202020204" pitchFamily="34" charset="0"/>
              <a:buChar char="•"/>
            </a:pPr>
            <a:r>
              <a:rPr lang="en-US" dirty="0"/>
              <a:t>Make this split less attractive compared to other splits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Commit</a:t>
            </a:r>
            <a:r>
              <a:rPr lang="en-US" dirty="0" smtClean="0"/>
              <a:t>: </a:t>
            </a:r>
            <a:r>
              <a:rPr lang="en-US" u="sng" dirty="0">
                <a:hlinkClick r:id="rId3"/>
              </a:rPr>
              <a:t>https://</a:t>
            </a:r>
            <a:r>
              <a:rPr lang="en-US" u="sng" dirty="0" smtClean="0">
                <a:hlinkClick r:id="rId3"/>
              </a:rPr>
              <a:t>reviews.llvm.org/rL316295</a:t>
            </a:r>
            <a:endParaRPr lang="en-US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15" y="1161549"/>
            <a:ext cx="2263702" cy="317101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560315" y="3463122"/>
            <a:ext cx="2106216" cy="90119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60315" y="1108148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60315" y="1955215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3188714" y="3874873"/>
            <a:ext cx="385066" cy="361848"/>
          </a:xfrm>
          <a:prstGeom prst="flowChartConnector">
            <a:avLst/>
          </a:prstGeom>
          <a:solidFill>
            <a:srgbClr val="F0CE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2</a:t>
            </a:r>
            <a:r>
              <a:rPr lang="en-US" sz="1200" dirty="0" smtClean="0"/>
              <a:t>0$</a:t>
            </a:r>
            <a:endParaRPr lang="en-US" sz="1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5385513" y="1506530"/>
            <a:ext cx="1531229" cy="553998"/>
            <a:chOff x="1415892" y="4121434"/>
            <a:chExt cx="1531229" cy="553998"/>
          </a:xfrm>
        </p:grpSpPr>
        <p:sp>
          <p:nvSpPr>
            <p:cNvPr id="12" name="TextBox 11"/>
            <p:cNvSpPr txBox="1"/>
            <p:nvPr/>
          </p:nvSpPr>
          <p:spPr>
            <a:xfrm>
              <a:off x="1415892" y="4246754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 smtClean="0"/>
                <a:t>z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43065" y="4121434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Interfering 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119995" y="834414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39305" y="800497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</a:p>
        </p:txBody>
      </p:sp>
      <p:cxnSp>
        <p:nvCxnSpPr>
          <p:cNvPr id="16" name="Elbow Connector 15"/>
          <p:cNvCxnSpPr/>
          <p:nvPr/>
        </p:nvCxnSpPr>
        <p:spPr>
          <a:xfrm rot="16200000" flipH="1">
            <a:off x="4562397" y="773907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83445" y="1074299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18" name="Elbow Connector 17"/>
          <p:cNvCxnSpPr/>
          <p:nvPr/>
        </p:nvCxnSpPr>
        <p:spPr>
          <a:xfrm rot="16200000" flipH="1">
            <a:off x="4848564" y="1018551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11889" y="1399829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15823" y="1365912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z</a:t>
            </a:r>
          </a:p>
        </p:txBody>
      </p:sp>
      <p:cxnSp>
        <p:nvCxnSpPr>
          <p:cNvPr id="21" name="Elbow Connector 20"/>
          <p:cNvCxnSpPr/>
          <p:nvPr/>
        </p:nvCxnSpPr>
        <p:spPr>
          <a:xfrm rot="16200000" flipH="1">
            <a:off x="5254291" y="1339322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59963" y="1639715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plit</a:t>
            </a:r>
          </a:p>
        </p:txBody>
      </p:sp>
      <p:cxnSp>
        <p:nvCxnSpPr>
          <p:cNvPr id="23" name="Elbow Connector 22"/>
          <p:cNvCxnSpPr/>
          <p:nvPr/>
        </p:nvCxnSpPr>
        <p:spPr>
          <a:xfrm rot="16200000" flipH="1">
            <a:off x="5525082" y="1583967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94502" y="1938679"/>
            <a:ext cx="518905" cy="1304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dirty="0" smtClean="0"/>
              <a:t>victs</a:t>
            </a:r>
          </a:p>
        </p:txBody>
      </p:sp>
      <p:cxnSp>
        <p:nvCxnSpPr>
          <p:cNvPr id="25" name="Elbow Connector 24"/>
          <p:cNvCxnSpPr/>
          <p:nvPr/>
        </p:nvCxnSpPr>
        <p:spPr>
          <a:xfrm rot="16200000" flipH="1">
            <a:off x="5936904" y="1878172"/>
            <a:ext cx="106701" cy="200871"/>
          </a:xfrm>
          <a:prstGeom prst="bentConnector2">
            <a:avLst/>
          </a:prstGeom>
          <a:ln>
            <a:solidFill>
              <a:srgbClr val="0071C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727225" y="987990"/>
            <a:ext cx="1531229" cy="553998"/>
            <a:chOff x="757604" y="3602894"/>
            <a:chExt cx="1531229" cy="553998"/>
          </a:xfrm>
        </p:grpSpPr>
        <p:sp>
          <p:nvSpPr>
            <p:cNvPr id="27" name="TextBox 26"/>
            <p:cNvSpPr txBox="1"/>
            <p:nvPr/>
          </p:nvSpPr>
          <p:spPr>
            <a:xfrm>
              <a:off x="757604" y="3728214"/>
              <a:ext cx="105431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b="1" dirty="0"/>
                <a:t>y</a:t>
              </a:r>
              <a:endParaRPr lang="en-US" b="1" dirty="0" smtClean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84777" y="3602894"/>
              <a:ext cx="13040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/>
                <a:t>Interfering part </a:t>
              </a:r>
              <a:br>
                <a:rPr lang="en-US" sz="1000" b="1" dirty="0" smtClean="0"/>
              </a:br>
              <a:r>
                <a:rPr lang="en-US" sz="1000" b="1" dirty="0" smtClean="0"/>
                <a:t>of</a:t>
              </a:r>
              <a:r>
                <a:rPr lang="en-US" sz="1000" b="1" dirty="0"/>
                <a:t/>
              </a:r>
              <a:br>
                <a:rPr lang="en-US" sz="1000" b="1" dirty="0"/>
              </a:br>
              <a:endParaRPr lang="en-US" sz="10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352697" y="582111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19119" y="1882022"/>
            <a:ext cx="325230" cy="213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w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81892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234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Multiple reloads from the same location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115" y="1518183"/>
            <a:ext cx="4463685" cy="23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21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235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Multiple reloads from the same location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All the reloads are from the same </a:t>
            </a:r>
            <a:br>
              <a:rPr lang="en-US" dirty="0" smtClean="0"/>
            </a:br>
            <a:r>
              <a:rPr lang="en-US" dirty="0" smtClean="0"/>
              <a:t>location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115" y="1518183"/>
            <a:ext cx="4463685" cy="231484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223114" y="1484482"/>
            <a:ext cx="4463685" cy="20748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23114" y="2322682"/>
            <a:ext cx="4463685" cy="20748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23113" y="3417782"/>
            <a:ext cx="4463685" cy="20748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763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236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Multiple reloads from the same location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All the reloads are from the same </a:t>
            </a:r>
            <a:br>
              <a:rPr lang="en-US" dirty="0" smtClean="0"/>
            </a:br>
            <a:r>
              <a:rPr lang="en-US" dirty="0" smtClean="0"/>
              <a:t>location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/>
              <a:t>Appeared in a hot loop after a </a:t>
            </a:r>
            <a:br>
              <a:rPr lang="en-US" dirty="0"/>
            </a:br>
            <a:r>
              <a:rPr lang="en-US" dirty="0"/>
              <a:t>higher level </a:t>
            </a:r>
            <a:r>
              <a:rPr lang="en-US" dirty="0" smtClean="0"/>
              <a:t>change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115" y="1518183"/>
            <a:ext cx="4463685" cy="231484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223114" y="1484482"/>
            <a:ext cx="4463685" cy="20748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23114" y="2322682"/>
            <a:ext cx="4463685" cy="20748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23113" y="3417782"/>
            <a:ext cx="4463685" cy="20748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001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237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Multiple reloads from the same location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115" y="1518183"/>
            <a:ext cx="4463685" cy="231484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223114" y="1484482"/>
            <a:ext cx="4463685" cy="20748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23114" y="2322682"/>
            <a:ext cx="4463685" cy="20748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23113" y="3417782"/>
            <a:ext cx="4463685" cy="20748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728162"/>
              </p:ext>
            </p:extLst>
          </p:nvPr>
        </p:nvGraphicFramePr>
        <p:xfrm>
          <a:off x="234562" y="1367884"/>
          <a:ext cx="376591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956"/>
                <a:gridCol w="1882956"/>
              </a:tblGrid>
              <a:tr h="23161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Before Change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After Change</a:t>
                      </a:r>
                      <a:endParaRPr lang="en-US" sz="1800" dirty="0"/>
                    </a:p>
                  </a:txBody>
                  <a:tcPr/>
                </a:tc>
              </a:tr>
              <a:tr h="148217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Loop MBB is the same until Greedy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Loop MBB is the same until Greedy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749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238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Multiple reloads from the same location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115" y="1518183"/>
            <a:ext cx="4463685" cy="231484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223114" y="1484482"/>
            <a:ext cx="4463685" cy="20748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23114" y="2322682"/>
            <a:ext cx="4463685" cy="20748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23113" y="3417782"/>
            <a:ext cx="4463685" cy="20748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833023"/>
              </p:ext>
            </p:extLst>
          </p:nvPr>
        </p:nvGraphicFramePr>
        <p:xfrm>
          <a:off x="234562" y="1367884"/>
          <a:ext cx="376591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956"/>
                <a:gridCol w="1882956"/>
              </a:tblGrid>
              <a:tr h="23161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Before Change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After Change</a:t>
                      </a:r>
                      <a:endParaRPr lang="en-US" sz="1800" dirty="0"/>
                    </a:p>
                  </a:txBody>
                  <a:tcPr/>
                </a:tc>
              </a:tr>
              <a:tr h="148217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Loop MBB is the same until Greedy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x is split for R0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Loop MBB is the same until Greedy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x is split for R1</a:t>
                      </a:r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170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239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Multiple reloads from the same location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115" y="1518183"/>
            <a:ext cx="4463685" cy="231484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223114" y="1484482"/>
            <a:ext cx="4463685" cy="20748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23114" y="2322682"/>
            <a:ext cx="4463685" cy="20748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23113" y="3417782"/>
            <a:ext cx="4463685" cy="20748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864130"/>
              </p:ext>
            </p:extLst>
          </p:nvPr>
        </p:nvGraphicFramePr>
        <p:xfrm>
          <a:off x="234562" y="1367884"/>
          <a:ext cx="376591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956"/>
                <a:gridCol w="1882956"/>
              </a:tblGrid>
              <a:tr h="23161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Before Change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After Change</a:t>
                      </a:r>
                      <a:endParaRPr lang="en-US" sz="1800" dirty="0"/>
                    </a:p>
                  </a:txBody>
                  <a:tcPr/>
                </a:tc>
              </a:tr>
              <a:tr h="148217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Loop MBB is the same until Greedy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x is split for R0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Split doesn’t have local interferences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Loop MBB is the same until Greedy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x is split for R1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Split has local interference in Loop’s MBB</a:t>
                      </a:r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672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Register Allocator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General flow</a:t>
            </a:r>
          </a:p>
          <a:p>
            <a:pPr marL="428625" lvl="1" indent="-257175"/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485900" y="1378327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Live Interval Analysis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47335" y="1386733"/>
            <a:ext cx="1620371" cy="712694"/>
          </a:xfrm>
          <a:prstGeom prst="roundRect">
            <a:avLst/>
          </a:prstGeom>
          <a:gradFill>
            <a:gsLst>
              <a:gs pos="5000">
                <a:srgbClr val="AA8BF9"/>
              </a:gs>
              <a:gs pos="95000">
                <a:srgbClr val="6401A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Spill Weight Calculation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06178" y="2657478"/>
            <a:ext cx="1620371" cy="712694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Split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747335" y="2657479"/>
            <a:ext cx="1620371" cy="712694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Eviction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485900" y="2657479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Register Assignment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92624" y="3915619"/>
            <a:ext cx="1620371" cy="712694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Spill</a:t>
            </a: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3106273" y="1734674"/>
            <a:ext cx="641065" cy="8407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2" idx="1"/>
          </p:cNvCxnSpPr>
          <p:nvPr/>
        </p:nvCxnSpPr>
        <p:spPr>
          <a:xfrm flipV="1">
            <a:off x="5367708" y="1741399"/>
            <a:ext cx="638473" cy="1682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0" idx="1"/>
          </p:cNvCxnSpPr>
          <p:nvPr/>
        </p:nvCxnSpPr>
        <p:spPr>
          <a:xfrm>
            <a:off x="3106273" y="3013823"/>
            <a:ext cx="641065" cy="0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9" idx="1"/>
          </p:cNvCxnSpPr>
          <p:nvPr/>
        </p:nvCxnSpPr>
        <p:spPr>
          <a:xfrm flipV="1">
            <a:off x="5367708" y="3013825"/>
            <a:ext cx="638473" cy="1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1"/>
          <p:cNvCxnSpPr/>
          <p:nvPr/>
        </p:nvCxnSpPr>
        <p:spPr>
          <a:xfrm flipH="1">
            <a:off x="1485900" y="1741396"/>
            <a:ext cx="6140649" cy="1272428"/>
          </a:xfrm>
          <a:prstGeom prst="bentConnector5">
            <a:avLst>
              <a:gd name="adj1" fmla="val -3258"/>
              <a:gd name="adj2" fmla="val 50000"/>
              <a:gd name="adj3" fmla="val 104328"/>
            </a:avLst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1"/>
          <p:cNvCxnSpPr/>
          <p:nvPr/>
        </p:nvCxnSpPr>
        <p:spPr>
          <a:xfrm flipH="1">
            <a:off x="1492624" y="3006681"/>
            <a:ext cx="6140649" cy="1272428"/>
          </a:xfrm>
          <a:prstGeom prst="bentConnector5">
            <a:avLst>
              <a:gd name="adj1" fmla="val -3258"/>
              <a:gd name="adj2" fmla="val 50000"/>
              <a:gd name="adj3" fmla="val 104328"/>
            </a:avLst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006178" y="1385051"/>
            <a:ext cx="1620371" cy="712694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Priority Queue Construction</a:t>
            </a:r>
          </a:p>
        </p:txBody>
      </p:sp>
    </p:spTree>
    <p:extLst>
      <p:ext uri="{BB962C8B-B14F-4D97-AF65-F5344CB8AC3E}">
        <p14:creationId xmlns:p14="http://schemas.microsoft.com/office/powerpoint/2010/main" val="1511849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240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Multiple reloads from the same location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115" y="1518183"/>
            <a:ext cx="4463685" cy="231484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223114" y="1484482"/>
            <a:ext cx="4463685" cy="20748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23114" y="2322682"/>
            <a:ext cx="4463685" cy="20748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23113" y="3417782"/>
            <a:ext cx="4463685" cy="20748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387460"/>
              </p:ext>
            </p:extLst>
          </p:nvPr>
        </p:nvGraphicFramePr>
        <p:xfrm>
          <a:off x="234562" y="1367884"/>
          <a:ext cx="376591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956"/>
                <a:gridCol w="1882956"/>
              </a:tblGrid>
              <a:tr h="23161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Before Change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After Change</a:t>
                      </a:r>
                      <a:endParaRPr lang="en-US" sz="1800" dirty="0"/>
                    </a:p>
                  </a:txBody>
                  <a:tcPr/>
                </a:tc>
              </a:tr>
              <a:tr h="148217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Loop MBB is the same until Greedy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x is split for R0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Split doesn’t have local interferences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Loop MBB is the same until Greedy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x is split for R1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Split has local interference in Loop’s MBB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Local interference</a:t>
                      </a:r>
                      <a:r>
                        <a:rPr lang="en-US" sz="1600" baseline="0" dirty="0" smtClean="0"/>
                        <a:t> spilled &amp; reloaded around uses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591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241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Encountered Issue #3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Multiple reloads from the same location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The problem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Local interference</a:t>
            </a:r>
            <a:br>
              <a:rPr lang="en-US" dirty="0" smtClean="0"/>
            </a:br>
            <a:r>
              <a:rPr lang="en-US" dirty="0" smtClean="0"/>
              <a:t>interval has a lot of uses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This interval is spilled and</a:t>
            </a:r>
            <a:br>
              <a:rPr lang="en-US" dirty="0" smtClean="0"/>
            </a:br>
            <a:r>
              <a:rPr lang="en-US" dirty="0" smtClean="0"/>
              <a:t>reloaded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Solution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Identify if the created local </a:t>
            </a:r>
            <a:br>
              <a:rPr lang="en-US" dirty="0" smtClean="0"/>
            </a:br>
            <a:r>
              <a:rPr lang="en-US" dirty="0" smtClean="0"/>
              <a:t>interference interval will spill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Increase split cost </a:t>
            </a:r>
          </a:p>
          <a:p>
            <a:pPr marL="1227138" lvl="3" indent="-257175">
              <a:buFont typeface="Arial" panose="020B0604020202020204" pitchFamily="34" charset="0"/>
              <a:buChar char="•"/>
            </a:pPr>
            <a:r>
              <a:rPr lang="en-US" dirty="0"/>
              <a:t>Make this split less attractive compared to other splits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/>
              <a:t>Commit: </a:t>
            </a:r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://reviews.llvm.org/rL323870</a:t>
            </a:r>
            <a:endParaRPr lang="en-US" dirty="0"/>
          </a:p>
          <a:p>
            <a:pPr lvl="2" indent="0">
              <a:buNone/>
            </a:pPr>
            <a:endParaRPr lang="en-US" dirty="0" smtClean="0"/>
          </a:p>
          <a:p>
            <a:pPr marL="828675" lvl="2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115" y="1518183"/>
            <a:ext cx="4463685" cy="231484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223114" y="1484482"/>
            <a:ext cx="4463685" cy="20748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23114" y="2322682"/>
            <a:ext cx="4463685" cy="20748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23113" y="3417782"/>
            <a:ext cx="4463685" cy="20748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3188714" y="3879411"/>
            <a:ext cx="385066" cy="361848"/>
          </a:xfrm>
          <a:prstGeom prst="flowChartConnector">
            <a:avLst/>
          </a:prstGeom>
          <a:solidFill>
            <a:srgbClr val="F0CE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2</a:t>
            </a:r>
            <a:r>
              <a:rPr lang="en-US" sz="1200" dirty="0" smtClean="0"/>
              <a:t>0$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88964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242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Greedy Register Allocator  </a:t>
            </a:r>
            <a:br>
              <a:rPr lang="en-US" altLang="ja-JP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Greedy Register Allocator Overview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Region Split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Encountered Issues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b="1" dirty="0" smtClean="0"/>
              <a:t>Performance Impact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27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203324"/>
            <a:ext cx="8228012" cy="3425825"/>
          </a:xfrm>
        </p:spPr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Fix affected mostly EEMBC workloads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Regressions unrelated to this change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No actual compile  time impact on </a:t>
            </a:r>
            <a:r>
              <a:rPr lang="en-US" dirty="0" err="1"/>
              <a:t>CTMark</a:t>
            </a: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8012" cy="868680"/>
          </a:xfrm>
        </p:spPr>
        <p:txBody>
          <a:bodyPr/>
          <a:lstStyle/>
          <a:p>
            <a:r>
              <a:rPr lang="en-US" dirty="0"/>
              <a:t>Fix for Bad </a:t>
            </a:r>
            <a:r>
              <a:rPr lang="en-US" dirty="0" smtClean="0"/>
              <a:t>Eviction Chains - Issues #1, #2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16090500"/>
              </p:ext>
            </p:extLst>
          </p:nvPr>
        </p:nvGraphicFramePr>
        <p:xfrm>
          <a:off x="93134" y="2420347"/>
          <a:ext cx="8479155" cy="2677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7620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203324"/>
            <a:ext cx="8309246" cy="3425825"/>
          </a:xfrm>
        </p:spPr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Fix affected mostly EEMBC workloads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No </a:t>
            </a:r>
            <a:r>
              <a:rPr lang="en-US" dirty="0"/>
              <a:t>actual compile </a:t>
            </a:r>
            <a:r>
              <a:rPr lang="en-US" dirty="0" smtClean="0"/>
              <a:t> time </a:t>
            </a:r>
            <a:r>
              <a:rPr lang="en-US" dirty="0"/>
              <a:t>impact on </a:t>
            </a:r>
            <a:r>
              <a:rPr lang="en-US" dirty="0" err="1"/>
              <a:t>CTMark</a:t>
            </a: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8012" cy="868680"/>
          </a:xfrm>
        </p:spPr>
        <p:txBody>
          <a:bodyPr/>
          <a:lstStyle/>
          <a:p>
            <a:r>
              <a:rPr lang="en-US" dirty="0" smtClean="0"/>
              <a:t>Fix for Multiple Reloads - Issue #3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166473611"/>
              </p:ext>
            </p:extLst>
          </p:nvPr>
        </p:nvGraphicFramePr>
        <p:xfrm>
          <a:off x="93134" y="2420347"/>
          <a:ext cx="8479155" cy="2677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6906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245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Conclusions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Local interference caused by split may have a negative affect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Current split cost does not take this affect into account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Committed solutions tailored to catch 3 specific scenarios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Need a more holistic approach for quantifying the cost of local interferences caused by split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87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2231" y="3460090"/>
            <a:ext cx="2062886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marina.yatsina@intel.com</a:t>
            </a:r>
          </a:p>
        </p:txBody>
      </p:sp>
    </p:spTree>
    <p:extLst>
      <p:ext uri="{BB962C8B-B14F-4D97-AF65-F5344CB8AC3E}">
        <p14:creationId xmlns:p14="http://schemas.microsoft.com/office/powerpoint/2010/main" val="213775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Register Allocator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General flow</a:t>
            </a:r>
          </a:p>
          <a:p>
            <a:pPr marL="428625" lvl="1" indent="-257175"/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485900" y="1378327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Live Interval Analysis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47335" y="1386733"/>
            <a:ext cx="1620371" cy="712694"/>
          </a:xfrm>
          <a:prstGeom prst="roundRect">
            <a:avLst/>
          </a:prstGeom>
          <a:gradFill>
            <a:gsLst>
              <a:gs pos="5000">
                <a:srgbClr val="AA8BF9"/>
              </a:gs>
              <a:gs pos="95000">
                <a:srgbClr val="6401A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Spill Weight Calculation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06178" y="2657478"/>
            <a:ext cx="1620371" cy="712694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Split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747335" y="2657479"/>
            <a:ext cx="1620371" cy="712694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Eviction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485900" y="2657479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Register Assignment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06178" y="1385051"/>
            <a:ext cx="1620371" cy="712694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Priority Queue Construction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92624" y="3915619"/>
            <a:ext cx="1620371" cy="712694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Spill</a:t>
            </a: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3106273" y="1734674"/>
            <a:ext cx="641065" cy="8407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2" idx="1"/>
          </p:cNvCxnSpPr>
          <p:nvPr/>
        </p:nvCxnSpPr>
        <p:spPr>
          <a:xfrm flipV="1">
            <a:off x="5367708" y="1741399"/>
            <a:ext cx="638473" cy="1682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0" idx="1"/>
          </p:cNvCxnSpPr>
          <p:nvPr/>
        </p:nvCxnSpPr>
        <p:spPr>
          <a:xfrm>
            <a:off x="3106273" y="3013823"/>
            <a:ext cx="641065" cy="0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9" idx="1"/>
          </p:cNvCxnSpPr>
          <p:nvPr/>
        </p:nvCxnSpPr>
        <p:spPr>
          <a:xfrm flipV="1">
            <a:off x="5367708" y="3013825"/>
            <a:ext cx="638473" cy="1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1"/>
          <p:cNvCxnSpPr/>
          <p:nvPr/>
        </p:nvCxnSpPr>
        <p:spPr>
          <a:xfrm flipH="1">
            <a:off x="1485900" y="1741396"/>
            <a:ext cx="6140649" cy="1272428"/>
          </a:xfrm>
          <a:prstGeom prst="bentConnector5">
            <a:avLst>
              <a:gd name="adj1" fmla="val -3258"/>
              <a:gd name="adj2" fmla="val 50000"/>
              <a:gd name="adj3" fmla="val 104328"/>
            </a:avLst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1"/>
          <p:cNvCxnSpPr/>
          <p:nvPr/>
        </p:nvCxnSpPr>
        <p:spPr>
          <a:xfrm flipH="1">
            <a:off x="1492624" y="3006681"/>
            <a:ext cx="6140649" cy="1272428"/>
          </a:xfrm>
          <a:prstGeom prst="bentConnector5">
            <a:avLst>
              <a:gd name="adj1" fmla="val -3258"/>
              <a:gd name="adj2" fmla="val 50000"/>
              <a:gd name="adj3" fmla="val 104328"/>
            </a:avLst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500951" y="971551"/>
            <a:ext cx="2113252" cy="1308638"/>
          </a:xfrm>
          <a:prstGeom prst="roundRect">
            <a:avLst/>
          </a:prstGeom>
          <a:gradFill flip="none" rotWithShape="1">
            <a:gsLst>
              <a:gs pos="5000">
                <a:schemeClr val="accent2">
                  <a:alpha val="9000"/>
                </a:schemeClr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>
                <a:alpha val="1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For every interval</a:t>
            </a:r>
          </a:p>
        </p:txBody>
      </p:sp>
    </p:spTree>
    <p:extLst>
      <p:ext uri="{BB962C8B-B14F-4D97-AF65-F5344CB8AC3E}">
        <p14:creationId xmlns:p14="http://schemas.microsoft.com/office/powerpoint/2010/main" val="4030080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Spill Weight Calculation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Intervals calculated by Live Interval Analysis</a:t>
            </a: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b="1" dirty="0"/>
          </a:p>
          <a:p>
            <a:pPr lvl="1" indent="0">
              <a:buNone/>
            </a:pPr>
            <a:endParaRPr lang="en-US" sz="1350" b="1" dirty="0"/>
          </a:p>
          <a:p>
            <a:pPr lvl="1" indent="0">
              <a:buNone/>
            </a:pPr>
            <a:endParaRPr lang="en-US" sz="1350" b="1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379709" y="1291845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w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65744" y="1291845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x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53602" y="1291844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024817" y="1291844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z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047160" y="2959051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588087" y="1759006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588087" y="2613632"/>
            <a:ext cx="313508" cy="502302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588087" y="3391337"/>
            <a:ext cx="313508" cy="37978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8047160" y="2253563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402052" y="1961549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875945" y="2816055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211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Spill Weight Calculation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Estimate spill weight of each interval based on interval characteristics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w has uses in a hot loop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Higher spill weight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x is cheaply rematerializable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Lower spill weight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b="1" dirty="0"/>
          </a:p>
          <a:p>
            <a:pPr lvl="1" indent="0">
              <a:buNone/>
            </a:pPr>
            <a:endParaRPr lang="en-US" sz="1350" b="1" dirty="0"/>
          </a:p>
          <a:p>
            <a:pPr lvl="1" indent="0">
              <a:buNone/>
            </a:pPr>
            <a:endParaRPr lang="en-US" sz="1350" b="1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038897" y="3682712"/>
            <a:ext cx="1031449" cy="996654"/>
            <a:chOff x="7262949" y="3147253"/>
            <a:chExt cx="1036320" cy="989318"/>
          </a:xfrm>
        </p:grpSpPr>
        <p:sp>
          <p:nvSpPr>
            <p:cNvPr id="27" name="Trapezoid 26"/>
            <p:cNvSpPr/>
            <p:nvPr/>
          </p:nvSpPr>
          <p:spPr>
            <a:xfrm>
              <a:off x="7262949" y="3291839"/>
              <a:ext cx="1036320" cy="844732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30 KG</a:t>
              </a:r>
            </a:p>
          </p:txBody>
        </p:sp>
        <p:sp>
          <p:nvSpPr>
            <p:cNvPr id="28" name="Block Arc 27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485048" y="4262970"/>
            <a:ext cx="519585" cy="422057"/>
            <a:chOff x="7262949" y="3147253"/>
            <a:chExt cx="1036320" cy="989318"/>
          </a:xfrm>
        </p:grpSpPr>
        <p:sp>
          <p:nvSpPr>
            <p:cNvPr id="30" name="Trapezoid 29"/>
            <p:cNvSpPr/>
            <p:nvPr/>
          </p:nvSpPr>
          <p:spPr>
            <a:xfrm>
              <a:off x="7262949" y="3291839"/>
              <a:ext cx="1036320" cy="844732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5 KG</a:t>
              </a:r>
            </a:p>
          </p:txBody>
        </p:sp>
        <p:sp>
          <p:nvSpPr>
            <p:cNvPr id="31" name="Block Arc 30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662012" y="4073239"/>
            <a:ext cx="741374" cy="606127"/>
            <a:chOff x="7262949" y="3147253"/>
            <a:chExt cx="1036320" cy="989318"/>
          </a:xfrm>
        </p:grpSpPr>
        <p:sp>
          <p:nvSpPr>
            <p:cNvPr id="33" name="Trapezoid 32"/>
            <p:cNvSpPr/>
            <p:nvPr/>
          </p:nvSpPr>
          <p:spPr>
            <a:xfrm>
              <a:off x="7262949" y="3291839"/>
              <a:ext cx="1036320" cy="844732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10 KG</a:t>
              </a:r>
            </a:p>
          </p:txBody>
        </p:sp>
        <p:sp>
          <p:nvSpPr>
            <p:cNvPr id="34" name="Block Arc 33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379709" y="1291845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w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65744" y="1291845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x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53602" y="1291844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024817" y="1291844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z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047160" y="2959051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588087" y="1759006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588087" y="2613632"/>
            <a:ext cx="313508" cy="502302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588087" y="3391337"/>
            <a:ext cx="313508" cy="37978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8047160" y="2253563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402052" y="1961549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875945" y="2816055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730491" y="3828370"/>
            <a:ext cx="946846" cy="850996"/>
            <a:chOff x="7262949" y="3147253"/>
            <a:chExt cx="1036320" cy="989318"/>
          </a:xfrm>
        </p:grpSpPr>
        <p:sp>
          <p:nvSpPr>
            <p:cNvPr id="23" name="Trapezoid 22"/>
            <p:cNvSpPr/>
            <p:nvPr/>
          </p:nvSpPr>
          <p:spPr>
            <a:xfrm>
              <a:off x="7262949" y="3291839"/>
              <a:ext cx="1036320" cy="844732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20 KG</a:t>
              </a:r>
            </a:p>
          </p:txBody>
        </p:sp>
        <p:sp>
          <p:nvSpPr>
            <p:cNvPr id="25" name="Block Arc 24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09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Register Allocator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General flow</a:t>
            </a:r>
          </a:p>
          <a:p>
            <a:pPr marL="428625" lvl="1" indent="-257175"/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485900" y="1378327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Live Interval Analysis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47335" y="1386733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Spill Weight Calculation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06178" y="2657478"/>
            <a:ext cx="1620371" cy="712694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Split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747335" y="2657479"/>
            <a:ext cx="1620371" cy="712694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Eviction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485900" y="2657479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Register Assignment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06178" y="1385051"/>
            <a:ext cx="1620371" cy="712694"/>
          </a:xfrm>
          <a:prstGeom prst="roundRect">
            <a:avLst/>
          </a:prstGeom>
          <a:gradFill>
            <a:gsLst>
              <a:gs pos="5000">
                <a:srgbClr val="AA8BF9"/>
              </a:gs>
              <a:gs pos="95000">
                <a:srgbClr val="6401A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Priority Queue Construction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92624" y="3915619"/>
            <a:ext cx="1620371" cy="712694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Spill</a:t>
            </a: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3106273" y="1734674"/>
            <a:ext cx="641065" cy="8407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2" idx="1"/>
          </p:cNvCxnSpPr>
          <p:nvPr/>
        </p:nvCxnSpPr>
        <p:spPr>
          <a:xfrm flipV="1">
            <a:off x="5367708" y="1741399"/>
            <a:ext cx="638473" cy="1682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0" idx="1"/>
          </p:cNvCxnSpPr>
          <p:nvPr/>
        </p:nvCxnSpPr>
        <p:spPr>
          <a:xfrm>
            <a:off x="3106273" y="3013823"/>
            <a:ext cx="641065" cy="0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9" idx="1"/>
          </p:cNvCxnSpPr>
          <p:nvPr/>
        </p:nvCxnSpPr>
        <p:spPr>
          <a:xfrm flipV="1">
            <a:off x="5367708" y="3013825"/>
            <a:ext cx="638473" cy="1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1"/>
          <p:cNvCxnSpPr/>
          <p:nvPr/>
        </p:nvCxnSpPr>
        <p:spPr>
          <a:xfrm flipH="1">
            <a:off x="1485900" y="1741396"/>
            <a:ext cx="6140649" cy="1272428"/>
          </a:xfrm>
          <a:prstGeom prst="bentConnector5">
            <a:avLst>
              <a:gd name="adj1" fmla="val -3258"/>
              <a:gd name="adj2" fmla="val 50000"/>
              <a:gd name="adj3" fmla="val 104328"/>
            </a:avLst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1"/>
          <p:cNvCxnSpPr/>
          <p:nvPr/>
        </p:nvCxnSpPr>
        <p:spPr>
          <a:xfrm flipH="1">
            <a:off x="1492624" y="3006681"/>
            <a:ext cx="6140649" cy="1272428"/>
          </a:xfrm>
          <a:prstGeom prst="bentConnector5">
            <a:avLst>
              <a:gd name="adj1" fmla="val -3258"/>
              <a:gd name="adj2" fmla="val 50000"/>
              <a:gd name="adj3" fmla="val 104328"/>
            </a:avLst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417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Register Allocator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General flow</a:t>
            </a:r>
          </a:p>
          <a:p>
            <a:pPr marL="428625" lvl="1" indent="-257175"/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485900" y="1378327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Live Interval Analysis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47335" y="1386733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Spill Weight Calculation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06178" y="2657478"/>
            <a:ext cx="1620371" cy="712694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Split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747335" y="2657479"/>
            <a:ext cx="1620371" cy="712694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Eviction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485900" y="2657479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Register Assignment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92624" y="3915619"/>
            <a:ext cx="1620371" cy="712694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Spill</a:t>
            </a: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3106273" y="1734674"/>
            <a:ext cx="641065" cy="8407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2" idx="1"/>
          </p:cNvCxnSpPr>
          <p:nvPr/>
        </p:nvCxnSpPr>
        <p:spPr>
          <a:xfrm flipV="1">
            <a:off x="5367708" y="1741399"/>
            <a:ext cx="638473" cy="1682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0" idx="1"/>
          </p:cNvCxnSpPr>
          <p:nvPr/>
        </p:nvCxnSpPr>
        <p:spPr>
          <a:xfrm>
            <a:off x="3106273" y="3013823"/>
            <a:ext cx="641065" cy="0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9" idx="1"/>
          </p:cNvCxnSpPr>
          <p:nvPr/>
        </p:nvCxnSpPr>
        <p:spPr>
          <a:xfrm flipV="1">
            <a:off x="5367708" y="3013825"/>
            <a:ext cx="638473" cy="1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1"/>
          <p:cNvCxnSpPr/>
          <p:nvPr/>
        </p:nvCxnSpPr>
        <p:spPr>
          <a:xfrm flipH="1">
            <a:off x="1485900" y="1741396"/>
            <a:ext cx="6140649" cy="1272428"/>
          </a:xfrm>
          <a:prstGeom prst="bentConnector5">
            <a:avLst>
              <a:gd name="adj1" fmla="val -3258"/>
              <a:gd name="adj2" fmla="val 50000"/>
              <a:gd name="adj3" fmla="val 104328"/>
            </a:avLst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1"/>
          <p:cNvCxnSpPr/>
          <p:nvPr/>
        </p:nvCxnSpPr>
        <p:spPr>
          <a:xfrm flipH="1">
            <a:off x="1492624" y="3006681"/>
            <a:ext cx="6140649" cy="1272428"/>
          </a:xfrm>
          <a:prstGeom prst="bentConnector5">
            <a:avLst>
              <a:gd name="adj1" fmla="val -3258"/>
              <a:gd name="adj2" fmla="val 50000"/>
              <a:gd name="adj3" fmla="val 104328"/>
            </a:avLst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006178" y="1385051"/>
            <a:ext cx="1620371" cy="712694"/>
          </a:xfrm>
          <a:prstGeom prst="roundRect">
            <a:avLst/>
          </a:prstGeom>
          <a:gradFill>
            <a:gsLst>
              <a:gs pos="5000">
                <a:srgbClr val="AA8BF9"/>
              </a:gs>
              <a:gs pos="95000">
                <a:srgbClr val="6401A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Priority Queue Construction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751171" y="971551"/>
            <a:ext cx="2113252" cy="1308638"/>
          </a:xfrm>
          <a:prstGeom prst="roundRect">
            <a:avLst/>
          </a:prstGeom>
          <a:gradFill flip="none" rotWithShape="1">
            <a:gsLst>
              <a:gs pos="5000">
                <a:schemeClr val="accent2">
                  <a:alpha val="9000"/>
                </a:schemeClr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>
                <a:alpha val="1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For every interval</a:t>
            </a:r>
          </a:p>
        </p:txBody>
      </p:sp>
    </p:spTree>
    <p:extLst>
      <p:ext uri="{BB962C8B-B14F-4D97-AF65-F5344CB8AC3E}">
        <p14:creationId xmlns:p14="http://schemas.microsoft.com/office/powerpoint/2010/main" val="1601990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9608"/>
            <a:ext cx="2103302" cy="2354784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98860" y="1432459"/>
            <a:ext cx="2106216" cy="90119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98860" y="2956459"/>
            <a:ext cx="2106216" cy="90119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73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</a:t>
            </a:r>
            <a:r>
              <a:rPr lang="en-US" dirty="0" smtClean="0"/>
              <a:t>Construction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79709" y="1291845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w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5744" y="1291845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x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53602" y="1291844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24817" y="1291844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z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047160" y="2959051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588087" y="1759006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588087" y="2613632"/>
            <a:ext cx="313508" cy="502302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588087" y="3391337"/>
            <a:ext cx="313508" cy="37978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047160" y="2253563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402052" y="1961549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875945" y="2816055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68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Construction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79709" y="1291845"/>
            <a:ext cx="358194" cy="276999"/>
          </a:xfrm>
          <a:prstGeom prst="rect">
            <a:avLst/>
          </a:prstGeom>
          <a:solidFill>
            <a:srgbClr val="F3D54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w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5744" y="1291845"/>
            <a:ext cx="358194" cy="276999"/>
          </a:xfrm>
          <a:prstGeom prst="rect">
            <a:avLst/>
          </a:prstGeom>
          <a:solidFill>
            <a:srgbClr val="F3D54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x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53602" y="1291844"/>
            <a:ext cx="358194" cy="276999"/>
          </a:xfrm>
          <a:prstGeom prst="rect">
            <a:avLst/>
          </a:prstGeom>
          <a:solidFill>
            <a:srgbClr val="F3D54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24817" y="1291844"/>
            <a:ext cx="358194" cy="276999"/>
          </a:xfrm>
          <a:prstGeom prst="rect">
            <a:avLst/>
          </a:prstGeom>
          <a:solidFill>
            <a:srgbClr val="F3D54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z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047160" y="2959051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588087" y="1759006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588087" y="2613632"/>
            <a:ext cx="313508" cy="502302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588087" y="3391337"/>
            <a:ext cx="313508" cy="37978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047160" y="2253563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402052" y="1961549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875945" y="2816055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249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Construction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79709" y="1291845"/>
            <a:ext cx="358194" cy="276999"/>
          </a:xfrm>
          <a:prstGeom prst="rect">
            <a:avLst/>
          </a:prstGeom>
          <a:solidFill>
            <a:srgbClr val="F3D54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w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5744" y="1291845"/>
            <a:ext cx="358194" cy="276999"/>
          </a:xfrm>
          <a:prstGeom prst="rect">
            <a:avLst/>
          </a:prstGeom>
          <a:solidFill>
            <a:srgbClr val="F3D54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x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53602" y="1291844"/>
            <a:ext cx="358194" cy="276999"/>
          </a:xfrm>
          <a:prstGeom prst="rect">
            <a:avLst/>
          </a:prstGeom>
          <a:solidFill>
            <a:srgbClr val="F3D54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24817" y="1291844"/>
            <a:ext cx="358194" cy="276999"/>
          </a:xfrm>
          <a:prstGeom prst="rect">
            <a:avLst/>
          </a:prstGeom>
          <a:solidFill>
            <a:srgbClr val="F3D54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z</a:t>
            </a:r>
            <a:endParaRPr lang="en-US" b="1" dirty="0" smtClean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478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Construction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Calculate interval allocation priority and insert into the queue</a:t>
            </a:r>
            <a:endParaRPr lang="en-US" sz="15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9" name="Striped Right Arrow 8"/>
          <p:cNvSpPr/>
          <p:nvPr/>
        </p:nvSpPr>
        <p:spPr>
          <a:xfrm>
            <a:off x="1773620" y="2418256"/>
            <a:ext cx="5561175" cy="1521824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79709" y="1291845"/>
            <a:ext cx="358194" cy="276999"/>
          </a:xfrm>
          <a:prstGeom prst="rect">
            <a:avLst/>
          </a:prstGeom>
          <a:solidFill>
            <a:srgbClr val="F3D54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w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5744" y="1291845"/>
            <a:ext cx="358194" cy="276999"/>
          </a:xfrm>
          <a:prstGeom prst="rect">
            <a:avLst/>
          </a:prstGeom>
          <a:solidFill>
            <a:srgbClr val="F3D54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x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3602" y="1291844"/>
            <a:ext cx="358194" cy="276999"/>
          </a:xfrm>
          <a:prstGeom prst="rect">
            <a:avLst/>
          </a:prstGeom>
          <a:solidFill>
            <a:srgbClr val="F3D54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24817" y="1291844"/>
            <a:ext cx="358194" cy="276999"/>
          </a:xfrm>
          <a:prstGeom prst="rect">
            <a:avLst/>
          </a:prstGeom>
          <a:solidFill>
            <a:srgbClr val="F3D54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z</a:t>
            </a:r>
            <a:endParaRPr lang="en-US" b="1" dirty="0" smtClean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980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Construction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Calculate </a:t>
            </a:r>
            <a:r>
              <a:rPr lang="en-US" dirty="0"/>
              <a:t>interval allocation </a:t>
            </a:r>
            <a:r>
              <a:rPr lang="en-US" dirty="0" smtClean="0"/>
              <a:t>priority and </a:t>
            </a:r>
            <a:r>
              <a:rPr lang="en-US" dirty="0"/>
              <a:t>insert into the </a:t>
            </a:r>
            <a:r>
              <a:rPr lang="en-US" dirty="0" smtClean="0"/>
              <a:t>queue</a:t>
            </a: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/>
              <a:t>w is </a:t>
            </a:r>
            <a:r>
              <a:rPr lang="en-US" dirty="0" smtClean="0"/>
              <a:t>local in </a:t>
            </a:r>
            <a:r>
              <a:rPr lang="en-US" dirty="0"/>
              <a:t>one basic </a:t>
            </a:r>
            <a:r>
              <a:rPr lang="en-US" dirty="0" smtClean="0"/>
              <a:t>block</a:t>
            </a:r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Lower allocation priority</a:t>
            </a: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350" dirty="0"/>
          </a:p>
          <a:p>
            <a:pPr lvl="1" indent="0">
              <a:buNone/>
            </a:pPr>
            <a:endParaRPr lang="en-US" sz="1350" dirty="0" smtClean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9" name="Striped Right Arrow 8"/>
          <p:cNvSpPr/>
          <p:nvPr/>
        </p:nvSpPr>
        <p:spPr>
          <a:xfrm>
            <a:off x="1773620" y="2418256"/>
            <a:ext cx="5561175" cy="1521824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49110" y="3114516"/>
            <a:ext cx="358194" cy="276999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3C71"/>
                </a:solidFill>
              </a:rPr>
              <a:t>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65744" y="1291845"/>
            <a:ext cx="358194" cy="276999"/>
          </a:xfrm>
          <a:prstGeom prst="rect">
            <a:avLst/>
          </a:prstGeom>
          <a:solidFill>
            <a:srgbClr val="F3D54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x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3602" y="1291844"/>
            <a:ext cx="358194" cy="276999"/>
          </a:xfrm>
          <a:prstGeom prst="rect">
            <a:avLst/>
          </a:prstGeom>
          <a:solidFill>
            <a:srgbClr val="F3D54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24817" y="1291844"/>
            <a:ext cx="358194" cy="276999"/>
          </a:xfrm>
          <a:prstGeom prst="rect">
            <a:avLst/>
          </a:prstGeom>
          <a:solidFill>
            <a:srgbClr val="F3D54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z</a:t>
            </a:r>
            <a:endParaRPr lang="en-US" b="1" dirty="0" smtClean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076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Construction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Calculate </a:t>
            </a:r>
            <a:r>
              <a:rPr lang="en-US" dirty="0"/>
              <a:t>interval allocation </a:t>
            </a:r>
            <a:r>
              <a:rPr lang="en-US" dirty="0" smtClean="0"/>
              <a:t>priority and </a:t>
            </a:r>
            <a:r>
              <a:rPr lang="en-US" dirty="0"/>
              <a:t>insert into the queue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/>
              <a:t>x</a:t>
            </a:r>
            <a:r>
              <a:rPr lang="en-US" dirty="0" smtClean="0"/>
              <a:t> is global and spans across a lot of instructions</a:t>
            </a:r>
            <a:endParaRPr lang="en-US" dirty="0"/>
          </a:p>
          <a:p>
            <a:pPr marL="828675" lvl="2" indent="-257175">
              <a:buFont typeface="Arial" panose="020B0604020202020204" pitchFamily="34" charset="0"/>
              <a:buChar char="•"/>
            </a:pPr>
            <a:r>
              <a:rPr lang="en-US" dirty="0" smtClean="0"/>
              <a:t>Higher allocation </a:t>
            </a:r>
            <a:r>
              <a:rPr lang="en-US" dirty="0"/>
              <a:t>priority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9" name="Striped Right Arrow 8"/>
          <p:cNvSpPr/>
          <p:nvPr/>
        </p:nvSpPr>
        <p:spPr>
          <a:xfrm>
            <a:off x="1773620" y="2418256"/>
            <a:ext cx="5561175" cy="1521824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49110" y="3114516"/>
            <a:ext cx="358194" cy="276999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3C71"/>
                </a:solidFill>
              </a:rPr>
              <a:t>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44906" y="3114516"/>
            <a:ext cx="358194" cy="276999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003C71"/>
                </a:solidFill>
              </a:rPr>
              <a:t>x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3602" y="1291844"/>
            <a:ext cx="358194" cy="276999"/>
          </a:xfrm>
          <a:prstGeom prst="rect">
            <a:avLst/>
          </a:prstGeom>
          <a:solidFill>
            <a:srgbClr val="F3D54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24817" y="1291844"/>
            <a:ext cx="358194" cy="276999"/>
          </a:xfrm>
          <a:prstGeom prst="rect">
            <a:avLst/>
          </a:prstGeom>
          <a:solidFill>
            <a:srgbClr val="F3D54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z</a:t>
            </a:r>
            <a:endParaRPr lang="en-US" b="1" dirty="0" smtClean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709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</a:t>
            </a:r>
            <a:r>
              <a:rPr lang="en-US" dirty="0" smtClean="0"/>
              <a:t>Construction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Calculate </a:t>
            </a:r>
            <a:r>
              <a:rPr lang="en-US" dirty="0"/>
              <a:t>interval allocation </a:t>
            </a:r>
            <a:r>
              <a:rPr lang="en-US" dirty="0" smtClean="0"/>
              <a:t>priority and </a:t>
            </a:r>
            <a:r>
              <a:rPr lang="en-US" dirty="0"/>
              <a:t>insert into the queue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9" name="Striped Right Arrow 8"/>
          <p:cNvSpPr/>
          <p:nvPr/>
        </p:nvSpPr>
        <p:spPr>
          <a:xfrm>
            <a:off x="1773620" y="2418256"/>
            <a:ext cx="5561175" cy="1521824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49110" y="3114516"/>
            <a:ext cx="358194" cy="276999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3C71"/>
                </a:solidFill>
              </a:rPr>
              <a:t>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44906" y="3114516"/>
            <a:ext cx="358194" cy="276999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003C71"/>
                </a:solidFill>
              </a:rPr>
              <a:t>x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01212" y="3114516"/>
            <a:ext cx="358194" cy="276999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3C71"/>
                </a:solidFill>
              </a:rPr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24817" y="1291844"/>
            <a:ext cx="358194" cy="276999"/>
          </a:xfrm>
          <a:prstGeom prst="rect">
            <a:avLst/>
          </a:prstGeom>
          <a:solidFill>
            <a:srgbClr val="F3D54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z</a:t>
            </a:r>
            <a:endParaRPr lang="en-US" b="1" dirty="0" smtClean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Construction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Calculate </a:t>
            </a:r>
            <a:r>
              <a:rPr lang="en-US" dirty="0"/>
              <a:t>interval allocation </a:t>
            </a:r>
            <a:r>
              <a:rPr lang="en-US" dirty="0" smtClean="0"/>
              <a:t>priority and </a:t>
            </a:r>
            <a:r>
              <a:rPr lang="en-US" dirty="0"/>
              <a:t>insert into the </a:t>
            </a:r>
            <a:r>
              <a:rPr lang="en-US" dirty="0" smtClean="0"/>
              <a:t>queue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9" name="Striped Right Arrow 8"/>
          <p:cNvSpPr/>
          <p:nvPr/>
        </p:nvSpPr>
        <p:spPr>
          <a:xfrm>
            <a:off x="1773620" y="2418256"/>
            <a:ext cx="5561175" cy="1521824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49110" y="3114516"/>
            <a:ext cx="358194" cy="276999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3C71"/>
                </a:solidFill>
              </a:rPr>
              <a:t>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4906" y="3114516"/>
            <a:ext cx="358194" cy="276999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003C71"/>
                </a:solidFill>
              </a:rPr>
              <a:t>x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01212" y="3114516"/>
            <a:ext cx="358194" cy="276999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3C71"/>
                </a:solidFill>
              </a:rPr>
              <a:t>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97008" y="3114516"/>
            <a:ext cx="358194" cy="276999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003C71"/>
                </a:solidFill>
              </a:rPr>
              <a:t>z</a:t>
            </a:r>
            <a:endParaRPr lang="en-US" b="1" dirty="0" smtClean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371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Construction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Priority Queue will always dequeue </a:t>
            </a:r>
            <a:r>
              <a:rPr lang="en-US" dirty="0" smtClean="0"/>
              <a:t> the </a:t>
            </a:r>
            <a:r>
              <a:rPr lang="en-US" dirty="0"/>
              <a:t>interval with the highest priority</a:t>
            </a:r>
            <a:endParaRPr lang="en-US" sz="15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9" name="Striped Right Arrow 8"/>
          <p:cNvSpPr/>
          <p:nvPr/>
        </p:nvSpPr>
        <p:spPr>
          <a:xfrm>
            <a:off x="1773620" y="2418256"/>
            <a:ext cx="5561175" cy="1521824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49110" y="3114516"/>
            <a:ext cx="358194" cy="276999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3C71"/>
                </a:solidFill>
              </a:rPr>
              <a:t>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4906" y="3114516"/>
            <a:ext cx="358194" cy="276999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003C71"/>
                </a:solidFill>
              </a:rPr>
              <a:t>x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01212" y="3114516"/>
            <a:ext cx="358194" cy="276999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3C71"/>
                </a:solidFill>
              </a:rPr>
              <a:t>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97008" y="3114516"/>
            <a:ext cx="358194" cy="276999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003C71"/>
                </a:solidFill>
              </a:rPr>
              <a:t>z</a:t>
            </a:r>
            <a:endParaRPr lang="en-US" b="1" dirty="0" smtClean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57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Register Allocator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General flow</a:t>
            </a:r>
          </a:p>
          <a:p>
            <a:pPr marL="428625" lvl="1" indent="-257175"/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485900" y="1378327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Live Interval Analysis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47335" y="1386733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Spill Weight Calculation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06178" y="2657478"/>
            <a:ext cx="1620371" cy="712694"/>
          </a:xfrm>
          <a:prstGeom prst="roundRect">
            <a:avLst/>
          </a:prstGeom>
          <a:gradFill>
            <a:gsLst>
              <a:gs pos="5000">
                <a:srgbClr val="AA8BF9"/>
              </a:gs>
              <a:gs pos="95000">
                <a:srgbClr val="6401A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Split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747335" y="2657479"/>
            <a:ext cx="1620371" cy="712694"/>
          </a:xfrm>
          <a:prstGeom prst="roundRect">
            <a:avLst/>
          </a:prstGeom>
          <a:gradFill>
            <a:gsLst>
              <a:gs pos="5000">
                <a:srgbClr val="AA8BF9"/>
              </a:gs>
              <a:gs pos="95000">
                <a:srgbClr val="6401A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Eviction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485900" y="2657479"/>
            <a:ext cx="1620371" cy="712694"/>
          </a:xfrm>
          <a:prstGeom prst="roundRect">
            <a:avLst/>
          </a:prstGeom>
          <a:gradFill>
            <a:gsLst>
              <a:gs pos="5000">
                <a:srgbClr val="AA8BF9"/>
              </a:gs>
              <a:gs pos="95000">
                <a:srgbClr val="6401A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Register Assignment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06178" y="1385051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Priority Queue Construction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92624" y="3915619"/>
            <a:ext cx="1620371" cy="712694"/>
          </a:xfrm>
          <a:prstGeom prst="roundRect">
            <a:avLst/>
          </a:prstGeom>
          <a:gradFill>
            <a:gsLst>
              <a:gs pos="5000">
                <a:srgbClr val="AA8BF9"/>
              </a:gs>
              <a:gs pos="95000">
                <a:srgbClr val="6401A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Spill</a:t>
            </a: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3106273" y="1734674"/>
            <a:ext cx="641065" cy="8407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2" idx="1"/>
          </p:cNvCxnSpPr>
          <p:nvPr/>
        </p:nvCxnSpPr>
        <p:spPr>
          <a:xfrm flipV="1">
            <a:off x="5367708" y="1741399"/>
            <a:ext cx="638473" cy="1682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0" idx="1"/>
          </p:cNvCxnSpPr>
          <p:nvPr/>
        </p:nvCxnSpPr>
        <p:spPr>
          <a:xfrm>
            <a:off x="3106273" y="3013823"/>
            <a:ext cx="641065" cy="0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9" idx="1"/>
          </p:cNvCxnSpPr>
          <p:nvPr/>
        </p:nvCxnSpPr>
        <p:spPr>
          <a:xfrm flipV="1">
            <a:off x="5367708" y="3013825"/>
            <a:ext cx="638473" cy="1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1"/>
          <p:cNvCxnSpPr/>
          <p:nvPr/>
        </p:nvCxnSpPr>
        <p:spPr>
          <a:xfrm flipH="1">
            <a:off x="1485900" y="1741396"/>
            <a:ext cx="6140649" cy="1272428"/>
          </a:xfrm>
          <a:prstGeom prst="bentConnector5">
            <a:avLst>
              <a:gd name="adj1" fmla="val -3258"/>
              <a:gd name="adj2" fmla="val 50000"/>
              <a:gd name="adj3" fmla="val 104328"/>
            </a:avLst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1"/>
          <p:cNvCxnSpPr/>
          <p:nvPr/>
        </p:nvCxnSpPr>
        <p:spPr>
          <a:xfrm flipH="1">
            <a:off x="1492624" y="3006681"/>
            <a:ext cx="6140649" cy="1272428"/>
          </a:xfrm>
          <a:prstGeom prst="bentConnector5">
            <a:avLst>
              <a:gd name="adj1" fmla="val -3258"/>
              <a:gd name="adj2" fmla="val 50000"/>
              <a:gd name="adj3" fmla="val 104328"/>
            </a:avLst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611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9608"/>
            <a:ext cx="2103302" cy="2354784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98860" y="1432459"/>
            <a:ext cx="2106216" cy="90119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98860" y="2956459"/>
            <a:ext cx="2106216" cy="90119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88423"/>
            <a:ext cx="2875496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* </a:t>
            </a:r>
            <a:r>
              <a:rPr lang="en-US" sz="1100" dirty="0" err="1" smtClean="0">
                <a:solidFill>
                  <a:srgbClr val="003C71"/>
                </a:solidFill>
              </a:rPr>
              <a:t>idiv</a:t>
            </a:r>
            <a:r>
              <a:rPr lang="en-US" sz="1100" dirty="0" smtClean="0">
                <a:solidFill>
                  <a:srgbClr val="003C71"/>
                </a:solidFill>
              </a:rPr>
              <a:t> implicitly clobbers %</a:t>
            </a:r>
            <a:r>
              <a:rPr lang="en-US" sz="1100" dirty="0" err="1" smtClean="0">
                <a:solidFill>
                  <a:srgbClr val="003C71"/>
                </a:solidFill>
              </a:rPr>
              <a:t>edx</a:t>
            </a:r>
            <a:endParaRPr lang="en-US" sz="1100" dirty="0" smtClean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138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Register Allocator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General flow</a:t>
            </a:r>
          </a:p>
          <a:p>
            <a:pPr marL="428625" lvl="1" indent="-257175"/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485900" y="1378327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Live Interval Analysis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47335" y="1386733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Spill Weight Calculation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06178" y="2657478"/>
            <a:ext cx="1620371" cy="712694"/>
          </a:xfrm>
          <a:prstGeom prst="roundRect">
            <a:avLst/>
          </a:prstGeom>
          <a:gradFill>
            <a:gsLst>
              <a:gs pos="5000">
                <a:srgbClr val="AA8BF9"/>
              </a:gs>
              <a:gs pos="95000">
                <a:srgbClr val="6401A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Split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747335" y="2657479"/>
            <a:ext cx="1620371" cy="712694"/>
          </a:xfrm>
          <a:prstGeom prst="roundRect">
            <a:avLst/>
          </a:prstGeom>
          <a:gradFill>
            <a:gsLst>
              <a:gs pos="5000">
                <a:srgbClr val="AA8BF9"/>
              </a:gs>
              <a:gs pos="95000">
                <a:srgbClr val="6401A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Eviction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485900" y="2657479"/>
            <a:ext cx="1620371" cy="712694"/>
          </a:xfrm>
          <a:prstGeom prst="roundRect">
            <a:avLst/>
          </a:prstGeom>
          <a:gradFill>
            <a:gsLst>
              <a:gs pos="5000">
                <a:srgbClr val="AA8BF9"/>
              </a:gs>
              <a:gs pos="95000">
                <a:srgbClr val="6401A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Register Assignment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06178" y="1385051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Priority Queue Construction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92624" y="3915619"/>
            <a:ext cx="1620371" cy="712694"/>
          </a:xfrm>
          <a:prstGeom prst="roundRect">
            <a:avLst/>
          </a:prstGeom>
          <a:gradFill>
            <a:gsLst>
              <a:gs pos="5000">
                <a:srgbClr val="AA8BF9"/>
              </a:gs>
              <a:gs pos="95000">
                <a:srgbClr val="6401A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Spill</a:t>
            </a: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3106273" y="1734674"/>
            <a:ext cx="641065" cy="8407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2" idx="1"/>
          </p:cNvCxnSpPr>
          <p:nvPr/>
        </p:nvCxnSpPr>
        <p:spPr>
          <a:xfrm flipV="1">
            <a:off x="5367708" y="1741399"/>
            <a:ext cx="638473" cy="1682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0" idx="1"/>
          </p:cNvCxnSpPr>
          <p:nvPr/>
        </p:nvCxnSpPr>
        <p:spPr>
          <a:xfrm>
            <a:off x="3106273" y="3013823"/>
            <a:ext cx="641065" cy="0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9" idx="1"/>
          </p:cNvCxnSpPr>
          <p:nvPr/>
        </p:nvCxnSpPr>
        <p:spPr>
          <a:xfrm flipV="1">
            <a:off x="5367708" y="3013825"/>
            <a:ext cx="638473" cy="1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1"/>
          <p:cNvCxnSpPr/>
          <p:nvPr/>
        </p:nvCxnSpPr>
        <p:spPr>
          <a:xfrm flipH="1">
            <a:off x="1485900" y="1741396"/>
            <a:ext cx="6140649" cy="1272428"/>
          </a:xfrm>
          <a:prstGeom prst="bentConnector5">
            <a:avLst>
              <a:gd name="adj1" fmla="val -3258"/>
              <a:gd name="adj2" fmla="val 50000"/>
              <a:gd name="adj3" fmla="val 104328"/>
            </a:avLst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1"/>
          <p:cNvCxnSpPr/>
          <p:nvPr/>
        </p:nvCxnSpPr>
        <p:spPr>
          <a:xfrm flipH="1">
            <a:off x="1492624" y="3006681"/>
            <a:ext cx="6140649" cy="1272428"/>
          </a:xfrm>
          <a:prstGeom prst="bentConnector5">
            <a:avLst>
              <a:gd name="adj1" fmla="val -3258"/>
              <a:gd name="adj2" fmla="val 50000"/>
              <a:gd name="adj3" fmla="val 104328"/>
            </a:avLst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42999" y="2258644"/>
            <a:ext cx="6728909" cy="2475438"/>
          </a:xfrm>
          <a:prstGeom prst="roundRect">
            <a:avLst/>
          </a:prstGeom>
          <a:gradFill flip="none" rotWithShape="1">
            <a:gsLst>
              <a:gs pos="5000">
                <a:schemeClr val="accent2">
                  <a:alpha val="9000"/>
                </a:schemeClr>
              </a:gs>
              <a:gs pos="95000">
                <a:schemeClr val="accent1">
                  <a:alpha val="80000"/>
                </a:schemeClr>
              </a:gs>
            </a:gsLst>
            <a:lin ang="16200000" scaled="0"/>
            <a:tileRect/>
          </a:gradFill>
          <a:ln w="3175" cap="flat" cmpd="sng" algn="ctr">
            <a:solidFill>
              <a:schemeClr val="tx1">
                <a:alpha val="1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For every interval  in queue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665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Register Allocator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General flow</a:t>
            </a:r>
          </a:p>
          <a:p>
            <a:pPr marL="428625" lvl="1" indent="-257175"/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485900" y="1378327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Live Interval Analysis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47335" y="1386733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Spill Weight Calculation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06178" y="2657478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Split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747335" y="2657479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Eviction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485900" y="2657479"/>
            <a:ext cx="1620371" cy="712694"/>
          </a:xfrm>
          <a:prstGeom prst="roundRect">
            <a:avLst/>
          </a:prstGeom>
          <a:gradFill>
            <a:gsLst>
              <a:gs pos="5000">
                <a:srgbClr val="AA8BF9"/>
              </a:gs>
              <a:gs pos="95000">
                <a:srgbClr val="6401A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Register Assignment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06178" y="1385051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Priority Queue Construction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92624" y="3915619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Spill</a:t>
            </a: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3106273" y="1734674"/>
            <a:ext cx="641065" cy="8407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2" idx="1"/>
          </p:cNvCxnSpPr>
          <p:nvPr/>
        </p:nvCxnSpPr>
        <p:spPr>
          <a:xfrm flipV="1">
            <a:off x="5367708" y="1741399"/>
            <a:ext cx="638473" cy="1682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0" idx="1"/>
          </p:cNvCxnSpPr>
          <p:nvPr/>
        </p:nvCxnSpPr>
        <p:spPr>
          <a:xfrm>
            <a:off x="3106273" y="3013823"/>
            <a:ext cx="641065" cy="0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9" idx="1"/>
          </p:cNvCxnSpPr>
          <p:nvPr/>
        </p:nvCxnSpPr>
        <p:spPr>
          <a:xfrm flipV="1">
            <a:off x="5367708" y="3013825"/>
            <a:ext cx="638473" cy="1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1"/>
          <p:cNvCxnSpPr/>
          <p:nvPr/>
        </p:nvCxnSpPr>
        <p:spPr>
          <a:xfrm flipH="1">
            <a:off x="1485900" y="1741396"/>
            <a:ext cx="6140649" cy="1272428"/>
          </a:xfrm>
          <a:prstGeom prst="bentConnector5">
            <a:avLst>
              <a:gd name="adj1" fmla="val -3258"/>
              <a:gd name="adj2" fmla="val 50000"/>
              <a:gd name="adj3" fmla="val 104328"/>
            </a:avLst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1"/>
          <p:cNvCxnSpPr/>
          <p:nvPr/>
        </p:nvCxnSpPr>
        <p:spPr>
          <a:xfrm flipH="1">
            <a:off x="1492624" y="3006681"/>
            <a:ext cx="6140649" cy="1272428"/>
          </a:xfrm>
          <a:prstGeom prst="bentConnector5">
            <a:avLst>
              <a:gd name="adj1" fmla="val -3258"/>
              <a:gd name="adj2" fmla="val 50000"/>
              <a:gd name="adj3" fmla="val 104328"/>
            </a:avLst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565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</a:t>
            </a:r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R0, R1 are the physical registers in the system</a:t>
            </a: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79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15953" y="2452339"/>
            <a:ext cx="3274740" cy="974803"/>
            <a:chOff x="1773620" y="2418256"/>
            <a:chExt cx="5561175" cy="1521824"/>
          </a:xfrm>
        </p:grpSpPr>
        <p:sp>
          <p:nvSpPr>
            <p:cNvPr id="16" name="Striped Right Arrow 15"/>
            <p:cNvSpPr/>
            <p:nvPr/>
          </p:nvSpPr>
          <p:spPr>
            <a:xfrm>
              <a:off x="1773620" y="2418256"/>
              <a:ext cx="5561175" cy="1521824"/>
            </a:xfrm>
            <a:prstGeom prst="stripedRightArrow">
              <a:avLst/>
            </a:prstGeom>
            <a:solidFill>
              <a:srgbClr val="003C7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Priority Queue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49110" y="3114516"/>
              <a:ext cx="358195" cy="384391"/>
            </a:xfrm>
            <a:prstGeom prst="rect">
              <a:avLst/>
            </a:prstGeom>
            <a:solidFill>
              <a:srgbClr val="F0CE3E"/>
            </a:solidFill>
            <a:ln>
              <a:solidFill>
                <a:srgbClr val="003C71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3C71"/>
                  </a:solidFill>
                </a:rPr>
                <a:t>w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44905" y="3114516"/>
              <a:ext cx="358195" cy="384391"/>
            </a:xfrm>
            <a:prstGeom prst="rect">
              <a:avLst/>
            </a:prstGeom>
            <a:solidFill>
              <a:srgbClr val="F0CE3E"/>
            </a:solidFill>
            <a:ln>
              <a:solidFill>
                <a:srgbClr val="003C71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3C71"/>
                  </a:solidFill>
                </a:rPr>
                <a:t>x</a:t>
              </a:r>
              <a:endParaRPr lang="en-US" sz="1600" b="1" dirty="0" smtClean="0">
                <a:solidFill>
                  <a:srgbClr val="003C7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01212" y="3114516"/>
              <a:ext cx="358195" cy="384391"/>
            </a:xfrm>
            <a:prstGeom prst="rect">
              <a:avLst/>
            </a:prstGeom>
            <a:solidFill>
              <a:srgbClr val="F0CE3E"/>
            </a:solidFill>
            <a:ln>
              <a:solidFill>
                <a:srgbClr val="003C71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3C71"/>
                  </a:solidFill>
                </a:rPr>
                <a:t>y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97008" y="3114516"/>
              <a:ext cx="358195" cy="384391"/>
            </a:xfrm>
            <a:prstGeom prst="rect">
              <a:avLst/>
            </a:prstGeom>
            <a:solidFill>
              <a:srgbClr val="F0CE3E"/>
            </a:solidFill>
            <a:ln>
              <a:solidFill>
                <a:srgbClr val="003C71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3C71"/>
                  </a:solidFill>
                </a:rPr>
                <a:t>z</a:t>
              </a:r>
              <a:endParaRPr lang="en-US" sz="1600" b="1" dirty="0" smtClean="0">
                <a:solidFill>
                  <a:srgbClr val="003C71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976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Dequeue interval with highest priority</a:t>
            </a: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6" name="Striped Right Arrow 15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20349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72246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z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96298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26462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3C71"/>
                </a:solidFill>
              </a:rPr>
              <a:t>x</a:t>
            </a:r>
            <a:endParaRPr lang="en-US" sz="1600" b="1" dirty="0" smtClean="0">
              <a:solidFill>
                <a:srgbClr val="003C7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745770" y="2976275"/>
            <a:ext cx="297366" cy="120061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12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20349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72246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z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96298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49185" y="146283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x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71528" y="192999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071528" y="2784617"/>
            <a:ext cx="313508" cy="502302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071528" y="3562322"/>
            <a:ext cx="313508" cy="37978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114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Assign to available register if possible</a:t>
            </a: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20349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72246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z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96298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w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993131" y="192999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993131" y="2784617"/>
            <a:ext cx="313508" cy="502302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993131" y="3562322"/>
            <a:ext cx="313508" cy="37978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886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Dequeue </a:t>
            </a:r>
            <a:r>
              <a:rPr lang="en-US" dirty="0"/>
              <a:t>interval with highest priority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 smtClean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72246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96298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3C71"/>
                </a:solidFill>
              </a:rPr>
              <a:t>y</a:t>
            </a:r>
            <a:endParaRPr lang="en-US" sz="1600" b="1" dirty="0" smtClean="0">
              <a:solidFill>
                <a:srgbClr val="003C7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93131" y="192999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993131" y="2784617"/>
            <a:ext cx="313508" cy="502302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993131" y="3562322"/>
            <a:ext cx="313508" cy="37978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26462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z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3745770" y="2976275"/>
            <a:ext cx="297366" cy="120061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96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72246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96298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3C71"/>
                </a:solidFill>
              </a:rPr>
              <a:t>y</a:t>
            </a:r>
            <a:endParaRPr lang="en-US" sz="1600" b="1" dirty="0" smtClean="0">
              <a:solidFill>
                <a:srgbClr val="003C7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93131" y="192999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993131" y="2784617"/>
            <a:ext cx="313508" cy="502302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993131" y="3562322"/>
            <a:ext cx="313508" cy="37978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55003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z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07734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07734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610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Assign </a:t>
            </a:r>
            <a:r>
              <a:rPr lang="en-US" dirty="0"/>
              <a:t>to available register if possible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72246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96298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3C71"/>
                </a:solidFill>
              </a:rPr>
              <a:t>y</a:t>
            </a:r>
            <a:endParaRPr lang="en-US" sz="1600" b="1" dirty="0" smtClean="0">
              <a:solidFill>
                <a:srgbClr val="003C7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93131" y="192999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993131" y="2784617"/>
            <a:ext cx="313508" cy="502302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993131" y="3562322"/>
            <a:ext cx="313508" cy="37978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654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9608"/>
            <a:ext cx="2103302" cy="2354784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98860" y="1432459"/>
            <a:ext cx="2106216" cy="90119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98860" y="2956459"/>
            <a:ext cx="2106216" cy="90119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28009" y="1327683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ecx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912643" y="1327683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ebx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797277" y="1327683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edi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681911" y="1327683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edx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151709" y="2030679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ebp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036343" y="2023008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ecx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920977" y="2023008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ebx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805611" y="2023008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edi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3" idx="2"/>
            <a:endCxn id="18" idx="0"/>
          </p:cNvCxnSpPr>
          <p:nvPr/>
        </p:nvCxnSpPr>
        <p:spPr>
          <a:xfrm flipH="1">
            <a:off x="4570809" y="1670583"/>
            <a:ext cx="876300" cy="360096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  <a:endCxn id="19" idx="0"/>
          </p:cNvCxnSpPr>
          <p:nvPr/>
        </p:nvCxnSpPr>
        <p:spPr>
          <a:xfrm flipH="1">
            <a:off x="5455443" y="1670583"/>
            <a:ext cx="876300" cy="352425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20" idx="0"/>
          </p:cNvCxnSpPr>
          <p:nvPr/>
        </p:nvCxnSpPr>
        <p:spPr>
          <a:xfrm flipH="1">
            <a:off x="6340077" y="1670583"/>
            <a:ext cx="876300" cy="352425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2"/>
            <a:endCxn id="21" idx="0"/>
          </p:cNvCxnSpPr>
          <p:nvPr/>
        </p:nvCxnSpPr>
        <p:spPr>
          <a:xfrm flipH="1">
            <a:off x="7224711" y="1670583"/>
            <a:ext cx="876300" cy="352425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151709" y="3013608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ebp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5036343" y="3013608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ecx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920977" y="3013608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ebx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805611" y="3013608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edi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5028009" y="3708134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ecx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5912643" y="3708134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ebx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6797277" y="3708134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edi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7681911" y="3708134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edx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1" idx="2"/>
            <a:endCxn id="45" idx="0"/>
          </p:cNvCxnSpPr>
          <p:nvPr/>
        </p:nvCxnSpPr>
        <p:spPr>
          <a:xfrm>
            <a:off x="4570809" y="3356508"/>
            <a:ext cx="876300" cy="351626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2"/>
            <a:endCxn id="46" idx="0"/>
          </p:cNvCxnSpPr>
          <p:nvPr/>
        </p:nvCxnSpPr>
        <p:spPr>
          <a:xfrm>
            <a:off x="5455443" y="3356508"/>
            <a:ext cx="876300" cy="351626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3" idx="2"/>
            <a:endCxn id="47" idx="0"/>
          </p:cNvCxnSpPr>
          <p:nvPr/>
        </p:nvCxnSpPr>
        <p:spPr>
          <a:xfrm>
            <a:off x="6340077" y="3356508"/>
            <a:ext cx="876300" cy="351626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4" idx="2"/>
            <a:endCxn id="48" idx="0"/>
          </p:cNvCxnSpPr>
          <p:nvPr/>
        </p:nvCxnSpPr>
        <p:spPr>
          <a:xfrm>
            <a:off x="7224711" y="3356508"/>
            <a:ext cx="876300" cy="351626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7200" y="4288423"/>
            <a:ext cx="2875496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* </a:t>
            </a:r>
            <a:r>
              <a:rPr lang="en-US" sz="1100" dirty="0" err="1" smtClean="0">
                <a:solidFill>
                  <a:srgbClr val="003C71"/>
                </a:solidFill>
              </a:rPr>
              <a:t>idiv</a:t>
            </a:r>
            <a:r>
              <a:rPr lang="en-US" sz="1100" dirty="0" smtClean="0">
                <a:solidFill>
                  <a:srgbClr val="003C71"/>
                </a:solidFill>
              </a:rPr>
              <a:t> implicitly clobbers %</a:t>
            </a:r>
            <a:r>
              <a:rPr lang="en-US" sz="1100" dirty="0" err="1" smtClean="0">
                <a:solidFill>
                  <a:srgbClr val="003C71"/>
                </a:solidFill>
              </a:rPr>
              <a:t>edx</a:t>
            </a:r>
            <a:endParaRPr lang="en-US" sz="1100" dirty="0" smtClean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07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Dequeue </a:t>
            </a:r>
            <a:r>
              <a:rPr lang="en-US" dirty="0"/>
              <a:t>interval with highest priority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72246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3C71"/>
                </a:solidFill>
              </a:rPr>
              <a:t>y</a:t>
            </a:r>
            <a:endParaRPr lang="en-US" sz="1600" b="1" dirty="0" smtClean="0">
              <a:solidFill>
                <a:srgbClr val="003C7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93131" y="192999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993131" y="2784617"/>
            <a:ext cx="313508" cy="502302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993131" y="3562322"/>
            <a:ext cx="313508" cy="37978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26462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3C71"/>
                </a:solidFill>
              </a:rPr>
              <a:t>w</a:t>
            </a:r>
            <a:endParaRPr lang="en-US" sz="1600" b="1" dirty="0" smtClean="0">
              <a:solidFill>
                <a:srgbClr val="003C7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745770" y="2976275"/>
            <a:ext cx="297366" cy="120061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35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</a:t>
            </a:r>
            <a:r>
              <a:rPr lang="en-US" dirty="0" smtClean="0"/>
              <a:t>Assignment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72246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3C71"/>
                </a:solidFill>
              </a:rPr>
              <a:t>y</a:t>
            </a:r>
            <a:endParaRPr lang="en-US" sz="1600" b="1" dirty="0" smtClean="0">
              <a:solidFill>
                <a:srgbClr val="003C7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93131" y="192999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993131" y="2784617"/>
            <a:ext cx="313508" cy="502302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993131" y="3562322"/>
            <a:ext cx="313508" cy="37978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49185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w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071528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13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Interference with x in R0</a:t>
            </a: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u="sng" dirty="0" smtClean="0"/>
              <a:t>R0</a:t>
            </a:r>
            <a:endParaRPr lang="en-US" b="1" u="sng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72246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3C71"/>
                </a:solidFill>
              </a:rPr>
              <a:t>y</a:t>
            </a:r>
            <a:endParaRPr lang="en-US" sz="1600" b="1" dirty="0" smtClean="0">
              <a:solidFill>
                <a:srgbClr val="003C7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993131" y="2784617"/>
            <a:ext cx="313508" cy="502302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993131" y="3562322"/>
            <a:ext cx="313508" cy="37978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564275" y="2313135"/>
            <a:ext cx="6265276" cy="0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49185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w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071528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92303" y="1936398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510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Interference with z in R1</a:t>
            </a: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 smtClean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u="sng" dirty="0" smtClean="0"/>
              <a:t>R1</a:t>
            </a:r>
            <a:endParaRPr lang="en-US" b="1" u="sng" dirty="0" smtClean="0">
              <a:solidFill>
                <a:srgbClr val="003C71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72246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3C71"/>
                </a:solidFill>
              </a:rPr>
              <a:t>y</a:t>
            </a:r>
            <a:endParaRPr lang="en-US" sz="1600" b="1" dirty="0" smtClean="0">
              <a:solidFill>
                <a:srgbClr val="003C7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993131" y="3562322"/>
            <a:ext cx="313508" cy="37978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49185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w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564275" y="2522685"/>
            <a:ext cx="6265276" cy="0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993131" y="192999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993131" y="2784617"/>
            <a:ext cx="313508" cy="502302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071528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894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Register Allocator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General flow</a:t>
            </a:r>
          </a:p>
          <a:p>
            <a:pPr marL="428625" lvl="1" indent="-257175"/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485900" y="1378327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Live Interval Analysis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47335" y="1386733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Spill Weight Calculation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06178" y="2657478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Split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747335" y="2657479"/>
            <a:ext cx="1620371" cy="712694"/>
          </a:xfrm>
          <a:prstGeom prst="roundRect">
            <a:avLst/>
          </a:prstGeom>
          <a:gradFill>
            <a:gsLst>
              <a:gs pos="5000">
                <a:srgbClr val="AA8BF9"/>
              </a:gs>
              <a:gs pos="95000">
                <a:srgbClr val="6401A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Eviction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485900" y="2657479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Register Assignment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06178" y="1385051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Priority Queue Construction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92624" y="3915619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Spill</a:t>
            </a: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3106273" y="1734674"/>
            <a:ext cx="641065" cy="8407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2" idx="1"/>
          </p:cNvCxnSpPr>
          <p:nvPr/>
        </p:nvCxnSpPr>
        <p:spPr>
          <a:xfrm flipV="1">
            <a:off x="5367708" y="1741399"/>
            <a:ext cx="638473" cy="1682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0" idx="1"/>
          </p:cNvCxnSpPr>
          <p:nvPr/>
        </p:nvCxnSpPr>
        <p:spPr>
          <a:xfrm>
            <a:off x="3106273" y="3013823"/>
            <a:ext cx="641065" cy="0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9" idx="1"/>
          </p:cNvCxnSpPr>
          <p:nvPr/>
        </p:nvCxnSpPr>
        <p:spPr>
          <a:xfrm flipV="1">
            <a:off x="5367708" y="3013825"/>
            <a:ext cx="638473" cy="1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1"/>
          <p:cNvCxnSpPr/>
          <p:nvPr/>
        </p:nvCxnSpPr>
        <p:spPr>
          <a:xfrm flipH="1">
            <a:off x="1485900" y="1741396"/>
            <a:ext cx="6140649" cy="1272428"/>
          </a:xfrm>
          <a:prstGeom prst="bentConnector5">
            <a:avLst>
              <a:gd name="adj1" fmla="val -3258"/>
              <a:gd name="adj2" fmla="val 50000"/>
              <a:gd name="adj3" fmla="val 104328"/>
            </a:avLst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1"/>
          <p:cNvCxnSpPr/>
          <p:nvPr/>
        </p:nvCxnSpPr>
        <p:spPr>
          <a:xfrm flipH="1">
            <a:off x="1492624" y="3006681"/>
            <a:ext cx="6140649" cy="1272428"/>
          </a:xfrm>
          <a:prstGeom prst="bentConnector5">
            <a:avLst>
              <a:gd name="adj1" fmla="val -3258"/>
              <a:gd name="adj2" fmla="val 50000"/>
              <a:gd name="adj3" fmla="val 104328"/>
            </a:avLst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116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025448"/>
            <a:ext cx="8229600" cy="3429000"/>
          </a:xfrm>
        </p:spPr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72246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3C71"/>
                </a:solidFill>
              </a:rPr>
              <a:t>y</a:t>
            </a:r>
            <a:endParaRPr lang="en-US" sz="1600" b="1" dirty="0" smtClean="0">
              <a:solidFill>
                <a:srgbClr val="003C7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93131" y="192999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993131" y="2784617"/>
            <a:ext cx="313508" cy="502302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993131" y="3562322"/>
            <a:ext cx="313508" cy="37978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49185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w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071528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865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Compare spill weights of interfering intervals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72246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3C71"/>
                </a:solidFill>
              </a:rPr>
              <a:t>y</a:t>
            </a:r>
            <a:endParaRPr lang="en-US" sz="1600" b="1" dirty="0" smtClean="0">
              <a:solidFill>
                <a:srgbClr val="003C7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93131" y="192999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993131" y="2784617"/>
            <a:ext cx="313508" cy="502302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993131" y="3562322"/>
            <a:ext cx="313508" cy="37978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49185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w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071528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529773" y="3828370"/>
            <a:ext cx="946846" cy="850996"/>
            <a:chOff x="7262949" y="3147253"/>
            <a:chExt cx="1036320" cy="989318"/>
          </a:xfrm>
        </p:grpSpPr>
        <p:sp>
          <p:nvSpPr>
            <p:cNvPr id="51" name="Trapezoid 50"/>
            <p:cNvSpPr/>
            <p:nvPr/>
          </p:nvSpPr>
          <p:spPr>
            <a:xfrm>
              <a:off x="7262949" y="3291839"/>
              <a:ext cx="1036320" cy="844732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20 KG</a:t>
              </a:r>
            </a:p>
          </p:txBody>
        </p:sp>
        <p:sp>
          <p:nvSpPr>
            <p:cNvPr id="52" name="Block Arc 51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717016" y="3682712"/>
            <a:ext cx="1031449" cy="996654"/>
            <a:chOff x="7262949" y="3147253"/>
            <a:chExt cx="1036320" cy="989318"/>
          </a:xfrm>
        </p:grpSpPr>
        <p:sp>
          <p:nvSpPr>
            <p:cNvPr id="54" name="Trapezoid 53"/>
            <p:cNvSpPr/>
            <p:nvPr/>
          </p:nvSpPr>
          <p:spPr>
            <a:xfrm>
              <a:off x="7262949" y="3291839"/>
              <a:ext cx="1036320" cy="844732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30 KG</a:t>
              </a:r>
            </a:p>
          </p:txBody>
        </p:sp>
        <p:sp>
          <p:nvSpPr>
            <p:cNvPr id="55" name="Block Arc 54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889264" y="4257309"/>
            <a:ext cx="519585" cy="422057"/>
            <a:chOff x="7262949" y="3147253"/>
            <a:chExt cx="1036320" cy="989318"/>
          </a:xfrm>
        </p:grpSpPr>
        <p:sp>
          <p:nvSpPr>
            <p:cNvPr id="57" name="Trapezoid 56"/>
            <p:cNvSpPr/>
            <p:nvPr/>
          </p:nvSpPr>
          <p:spPr>
            <a:xfrm>
              <a:off x="7262949" y="3291839"/>
              <a:ext cx="1036320" cy="844732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5 KG</a:t>
              </a:r>
            </a:p>
          </p:txBody>
        </p:sp>
        <p:sp>
          <p:nvSpPr>
            <p:cNvPr id="58" name="Block Arc 57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362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x cheaper than w</a:t>
            </a: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72246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3C71"/>
                </a:solidFill>
              </a:rPr>
              <a:t>y</a:t>
            </a:r>
            <a:endParaRPr lang="en-US" sz="1600" b="1" dirty="0" smtClean="0">
              <a:solidFill>
                <a:srgbClr val="003C7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93131" y="192999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993131" y="2784617"/>
            <a:ext cx="313508" cy="502302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993131" y="3562322"/>
            <a:ext cx="313508" cy="37978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49185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w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071528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529773" y="3828370"/>
            <a:ext cx="946846" cy="850996"/>
            <a:chOff x="7262949" y="3147253"/>
            <a:chExt cx="1036320" cy="989318"/>
          </a:xfrm>
        </p:grpSpPr>
        <p:sp>
          <p:nvSpPr>
            <p:cNvPr id="51" name="Trapezoid 50"/>
            <p:cNvSpPr/>
            <p:nvPr/>
          </p:nvSpPr>
          <p:spPr>
            <a:xfrm>
              <a:off x="7262949" y="3291839"/>
              <a:ext cx="1036320" cy="844732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20 KG</a:t>
              </a:r>
            </a:p>
          </p:txBody>
        </p:sp>
        <p:sp>
          <p:nvSpPr>
            <p:cNvPr id="52" name="Block Arc 51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717016" y="3682712"/>
            <a:ext cx="1031449" cy="996654"/>
            <a:chOff x="7262949" y="3147253"/>
            <a:chExt cx="1036320" cy="989318"/>
          </a:xfrm>
        </p:grpSpPr>
        <p:sp>
          <p:nvSpPr>
            <p:cNvPr id="54" name="Trapezoid 53"/>
            <p:cNvSpPr/>
            <p:nvPr/>
          </p:nvSpPr>
          <p:spPr>
            <a:xfrm>
              <a:off x="7262949" y="3291839"/>
              <a:ext cx="1036320" cy="844732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30 KG</a:t>
              </a:r>
            </a:p>
          </p:txBody>
        </p:sp>
        <p:sp>
          <p:nvSpPr>
            <p:cNvPr id="55" name="Block Arc 54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889264" y="4257309"/>
            <a:ext cx="519585" cy="422057"/>
            <a:chOff x="7262949" y="3147253"/>
            <a:chExt cx="1036320" cy="989318"/>
          </a:xfrm>
        </p:grpSpPr>
        <p:sp>
          <p:nvSpPr>
            <p:cNvPr id="57" name="Trapezoid 56"/>
            <p:cNvSpPr/>
            <p:nvPr/>
          </p:nvSpPr>
          <p:spPr>
            <a:xfrm>
              <a:off x="7262949" y="3291839"/>
              <a:ext cx="1036320" cy="844732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>
                  <a:solidFill>
                    <a:srgbClr val="FD9208"/>
                  </a:solidFill>
                  <a:latin typeface="Neo Sans Intel" pitchFamily="34" charset="0"/>
                  <a:cs typeface="Arial" pitchFamily="34" charset="0"/>
                </a:rPr>
                <a:t>5 KG</a:t>
              </a:r>
            </a:p>
          </p:txBody>
        </p:sp>
        <p:sp>
          <p:nvSpPr>
            <p:cNvPr id="58" name="Block Arc 57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solidFill>
                  <a:srgbClr val="FD9208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7314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Evict x</a:t>
            </a: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72246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3C71"/>
                </a:solidFill>
              </a:rPr>
              <a:t>y</a:t>
            </a:r>
            <a:endParaRPr lang="en-US" sz="1600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49185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w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071528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56868" y="146283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x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179211" y="192999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179211" y="2784617"/>
            <a:ext cx="313508" cy="502302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179211" y="3562322"/>
            <a:ext cx="313508" cy="37978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314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Assign w</a:t>
            </a:r>
            <a:endParaRPr lang="en-US" sz="11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72246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3C71"/>
                </a:solidFill>
              </a:rPr>
              <a:t>y</a:t>
            </a:r>
            <a:endParaRPr lang="en-US" sz="1600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56868" y="146283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x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179211" y="192999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179211" y="2784617"/>
            <a:ext cx="313508" cy="502302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179211" y="3562322"/>
            <a:ext cx="313508" cy="37978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749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9608"/>
            <a:ext cx="2103302" cy="2354784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98860" y="1432459"/>
            <a:ext cx="2106216" cy="90119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98860" y="2956459"/>
            <a:ext cx="2106216" cy="90119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28009" y="1327683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ecx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912643" y="1327683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ebx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797277" y="1327683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edi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681911" y="1327683"/>
            <a:ext cx="838200" cy="342900"/>
          </a:xfrm>
          <a:prstGeom prst="roundRect">
            <a:avLst/>
          </a:prstGeom>
          <a:solidFill>
            <a:srgbClr val="FD92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edx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151709" y="2030679"/>
            <a:ext cx="838200" cy="342900"/>
          </a:xfrm>
          <a:prstGeom prst="roundRect">
            <a:avLst/>
          </a:prstGeom>
          <a:solidFill>
            <a:srgbClr val="FD92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ebp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036343" y="2023008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ecx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920977" y="2023008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ebx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805611" y="2023008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edi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3" idx="2"/>
            <a:endCxn id="18" idx="0"/>
          </p:cNvCxnSpPr>
          <p:nvPr/>
        </p:nvCxnSpPr>
        <p:spPr>
          <a:xfrm flipH="1">
            <a:off x="4570809" y="1670583"/>
            <a:ext cx="876300" cy="360096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  <a:endCxn id="19" idx="0"/>
          </p:cNvCxnSpPr>
          <p:nvPr/>
        </p:nvCxnSpPr>
        <p:spPr>
          <a:xfrm flipH="1">
            <a:off x="5455443" y="1670583"/>
            <a:ext cx="876300" cy="352425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20" idx="0"/>
          </p:cNvCxnSpPr>
          <p:nvPr/>
        </p:nvCxnSpPr>
        <p:spPr>
          <a:xfrm flipH="1">
            <a:off x="6340077" y="1670583"/>
            <a:ext cx="876300" cy="352425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2"/>
            <a:endCxn id="21" idx="0"/>
          </p:cNvCxnSpPr>
          <p:nvPr/>
        </p:nvCxnSpPr>
        <p:spPr>
          <a:xfrm flipH="1">
            <a:off x="7224711" y="1670583"/>
            <a:ext cx="876300" cy="352425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151709" y="3013608"/>
            <a:ext cx="838200" cy="342900"/>
          </a:xfrm>
          <a:prstGeom prst="roundRect">
            <a:avLst/>
          </a:prstGeom>
          <a:solidFill>
            <a:srgbClr val="FD92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ebp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5036343" y="3013608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ecx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920977" y="3013608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ebx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805611" y="3013608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edi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5028009" y="3708134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ecx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5912643" y="3708134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ebx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6797277" y="3708134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edi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7681911" y="3708134"/>
            <a:ext cx="838200" cy="342900"/>
          </a:xfrm>
          <a:prstGeom prst="roundRect">
            <a:avLst/>
          </a:prstGeom>
          <a:solidFill>
            <a:srgbClr val="FD92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edx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1" idx="2"/>
            <a:endCxn id="45" idx="0"/>
          </p:cNvCxnSpPr>
          <p:nvPr/>
        </p:nvCxnSpPr>
        <p:spPr>
          <a:xfrm>
            <a:off x="4570809" y="3356508"/>
            <a:ext cx="876300" cy="351626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2"/>
            <a:endCxn id="46" idx="0"/>
          </p:cNvCxnSpPr>
          <p:nvPr/>
        </p:nvCxnSpPr>
        <p:spPr>
          <a:xfrm>
            <a:off x="5455443" y="3356508"/>
            <a:ext cx="876300" cy="351626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3" idx="2"/>
            <a:endCxn id="47" idx="0"/>
          </p:cNvCxnSpPr>
          <p:nvPr/>
        </p:nvCxnSpPr>
        <p:spPr>
          <a:xfrm>
            <a:off x="6340077" y="3356508"/>
            <a:ext cx="876300" cy="351626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4" idx="2"/>
            <a:endCxn id="48" idx="0"/>
          </p:cNvCxnSpPr>
          <p:nvPr/>
        </p:nvCxnSpPr>
        <p:spPr>
          <a:xfrm>
            <a:off x="7224711" y="3356508"/>
            <a:ext cx="876300" cy="351626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7200" y="4288423"/>
            <a:ext cx="2875496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* </a:t>
            </a:r>
            <a:r>
              <a:rPr lang="en-US" sz="1100" dirty="0" err="1" smtClean="0">
                <a:solidFill>
                  <a:srgbClr val="003C71"/>
                </a:solidFill>
              </a:rPr>
              <a:t>idiv</a:t>
            </a:r>
            <a:r>
              <a:rPr lang="en-US" sz="1100" dirty="0" smtClean="0">
                <a:solidFill>
                  <a:srgbClr val="003C71"/>
                </a:solidFill>
              </a:rPr>
              <a:t> implicitly clobbers %</a:t>
            </a:r>
            <a:r>
              <a:rPr lang="en-US" sz="1100" dirty="0" err="1" smtClean="0">
                <a:solidFill>
                  <a:srgbClr val="003C71"/>
                </a:solidFill>
              </a:rPr>
              <a:t>edx</a:t>
            </a:r>
            <a:endParaRPr lang="en-US" sz="1100" dirty="0" smtClean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0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72246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3C71"/>
                </a:solidFill>
              </a:rPr>
              <a:t>y</a:t>
            </a:r>
            <a:endParaRPr lang="en-US" sz="1600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46442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46442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30502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86144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Enqueue x back to </a:t>
            </a:r>
            <a:r>
              <a:rPr lang="en-US" dirty="0"/>
              <a:t>the </a:t>
            </a:r>
            <a:r>
              <a:rPr lang="en-US" dirty="0" smtClean="0"/>
              <a:t>queue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Usually </a:t>
            </a:r>
            <a:r>
              <a:rPr lang="en-US" dirty="0"/>
              <a:t>receives the same allocation </a:t>
            </a:r>
            <a:r>
              <a:rPr lang="en-US" dirty="0" smtClean="0"/>
              <a:t>priority</a:t>
            </a:r>
            <a:endParaRPr lang="en-US" sz="11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72246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3C71"/>
                </a:solidFill>
              </a:rPr>
              <a:t>y</a:t>
            </a:r>
            <a:endParaRPr lang="en-US" sz="1600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30502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x</a:t>
            </a:r>
          </a:p>
        </p:txBody>
      </p:sp>
      <p:sp>
        <p:nvSpPr>
          <p:cNvPr id="17" name="Right Arrow 16"/>
          <p:cNvSpPr/>
          <p:nvPr/>
        </p:nvSpPr>
        <p:spPr>
          <a:xfrm rot="10800000">
            <a:off x="4860888" y="2976275"/>
            <a:ext cx="297366" cy="120061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300000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52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72246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96298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3C71"/>
                </a:solidFill>
              </a:rPr>
              <a:t>y</a:t>
            </a:r>
            <a:endParaRPr lang="en-US" sz="1600" b="1" dirty="0" smtClean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913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Dequeue </a:t>
            </a:r>
            <a:r>
              <a:rPr lang="en-US" dirty="0"/>
              <a:t>interval with highest priority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72246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3C71"/>
                </a:solidFill>
              </a:rPr>
              <a:t>y</a:t>
            </a:r>
            <a:endParaRPr lang="en-US" sz="1600" b="1" dirty="0" smtClean="0">
              <a:solidFill>
                <a:srgbClr val="003C7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26462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3C71"/>
                </a:solidFill>
              </a:rPr>
              <a:t>x</a:t>
            </a:r>
            <a:endParaRPr lang="en-US" sz="1600" b="1" dirty="0" smtClean="0">
              <a:solidFill>
                <a:srgbClr val="003C7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745770" y="2976275"/>
            <a:ext cx="297366" cy="120061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12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72246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3C71"/>
                </a:solidFill>
              </a:rPr>
              <a:t>y</a:t>
            </a:r>
            <a:endParaRPr lang="en-US" sz="1600" b="1" dirty="0" smtClean="0">
              <a:solidFill>
                <a:srgbClr val="003C7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49185" y="146283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x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071528" y="192999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071528" y="2784617"/>
            <a:ext cx="313508" cy="502302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71528" y="3562322"/>
            <a:ext cx="313508" cy="37978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201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Interference </a:t>
            </a:r>
            <a:r>
              <a:rPr lang="en-US" dirty="0"/>
              <a:t>with </a:t>
            </a:r>
            <a:r>
              <a:rPr lang="en-US" dirty="0" smtClean="0"/>
              <a:t>w in R0</a:t>
            </a: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u="sng" dirty="0" smtClean="0"/>
              <a:t>R0</a:t>
            </a:r>
            <a:endParaRPr lang="en-US" b="1" u="sng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72246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3C71"/>
                </a:solidFill>
              </a:rPr>
              <a:t>y</a:t>
            </a:r>
            <a:endParaRPr lang="en-US" sz="1600" b="1" dirty="0" smtClean="0">
              <a:solidFill>
                <a:srgbClr val="003C7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49185" y="146283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x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071528" y="2784617"/>
            <a:ext cx="313508" cy="502302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71528" y="3562322"/>
            <a:ext cx="313508" cy="37978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64275" y="2313135"/>
            <a:ext cx="6265276" cy="0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071528" y="192999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982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036134"/>
            <a:ext cx="8229600" cy="3429000"/>
          </a:xfrm>
        </p:spPr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Interference with z in </a:t>
            </a:r>
            <a:r>
              <a:rPr lang="en-US" dirty="0"/>
              <a:t>R1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u="sng" dirty="0" smtClean="0"/>
              <a:t>R1</a:t>
            </a:r>
            <a:endParaRPr lang="en-US" b="1" u="sng" dirty="0" smtClean="0">
              <a:solidFill>
                <a:srgbClr val="003C7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49185" y="146283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x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564275" y="3246585"/>
            <a:ext cx="6265276" cy="0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564275" y="3665685"/>
            <a:ext cx="6265276" cy="0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72246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3C71"/>
                </a:solidFill>
              </a:rPr>
              <a:t>y</a:t>
            </a:r>
            <a:endParaRPr lang="en-US" sz="1600" b="1" dirty="0" smtClean="0">
              <a:solidFill>
                <a:srgbClr val="003C7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071528" y="192999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071528" y="2784617"/>
            <a:ext cx="313508" cy="502302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71528" y="3562322"/>
            <a:ext cx="313508" cy="37978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158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Compare </a:t>
            </a:r>
            <a:r>
              <a:rPr lang="en-US" dirty="0"/>
              <a:t>spill weights </a:t>
            </a:r>
            <a:r>
              <a:rPr lang="en-US" dirty="0" smtClean="0"/>
              <a:t>of interfering intervals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Can we Evict?</a:t>
            </a: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72246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3C71"/>
                </a:solidFill>
              </a:rPr>
              <a:t>y</a:t>
            </a:r>
            <a:endParaRPr lang="en-US" sz="1600" b="1" dirty="0" smtClean="0">
              <a:solidFill>
                <a:srgbClr val="003C7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49185" y="146283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x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071528" y="192999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071528" y="2784617"/>
            <a:ext cx="313508" cy="502302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71528" y="3562322"/>
            <a:ext cx="313508" cy="37978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529773" y="3828370"/>
            <a:ext cx="946846" cy="850996"/>
            <a:chOff x="7262949" y="3147253"/>
            <a:chExt cx="1036320" cy="989318"/>
          </a:xfrm>
        </p:grpSpPr>
        <p:sp>
          <p:nvSpPr>
            <p:cNvPr id="47" name="Trapezoid 46"/>
            <p:cNvSpPr/>
            <p:nvPr/>
          </p:nvSpPr>
          <p:spPr>
            <a:xfrm>
              <a:off x="7262949" y="3291839"/>
              <a:ext cx="1036320" cy="844732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20 KG</a:t>
              </a:r>
            </a:p>
          </p:txBody>
        </p:sp>
        <p:sp>
          <p:nvSpPr>
            <p:cNvPr id="48" name="Block Arc 47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33331" y="3678225"/>
            <a:ext cx="1031449" cy="996654"/>
            <a:chOff x="7262949" y="3147253"/>
            <a:chExt cx="1036320" cy="989318"/>
          </a:xfrm>
        </p:grpSpPr>
        <p:sp>
          <p:nvSpPr>
            <p:cNvPr id="50" name="Trapezoid 49"/>
            <p:cNvSpPr/>
            <p:nvPr/>
          </p:nvSpPr>
          <p:spPr>
            <a:xfrm>
              <a:off x="7262949" y="3291839"/>
              <a:ext cx="1036320" cy="844732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30 KG</a:t>
              </a:r>
            </a:p>
          </p:txBody>
        </p:sp>
        <p:sp>
          <p:nvSpPr>
            <p:cNvPr id="51" name="Block Arc 50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968489" y="4252823"/>
            <a:ext cx="519585" cy="422056"/>
            <a:chOff x="7262948" y="3147253"/>
            <a:chExt cx="1036320" cy="989316"/>
          </a:xfrm>
        </p:grpSpPr>
        <p:sp>
          <p:nvSpPr>
            <p:cNvPr id="53" name="Trapezoid 52"/>
            <p:cNvSpPr/>
            <p:nvPr/>
          </p:nvSpPr>
          <p:spPr>
            <a:xfrm>
              <a:off x="7262948" y="3291836"/>
              <a:ext cx="1036320" cy="844733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5 KG</a:t>
              </a:r>
            </a:p>
          </p:txBody>
        </p:sp>
        <p:sp>
          <p:nvSpPr>
            <p:cNvPr id="54" name="Block Arc 53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6900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Compare spill weights of interfering intervals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/>
              <a:t>Can we Evict</a:t>
            </a:r>
            <a:r>
              <a:rPr lang="en-US" dirty="0" smtClean="0"/>
              <a:t>? No!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x is the cheapest one</a:t>
            </a: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72246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3C71"/>
                </a:solidFill>
              </a:rPr>
              <a:t>y</a:t>
            </a:r>
            <a:endParaRPr lang="en-US" sz="1600" b="1" dirty="0" smtClean="0">
              <a:solidFill>
                <a:srgbClr val="003C7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49185" y="146283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x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071528" y="192999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071528" y="2784617"/>
            <a:ext cx="313508" cy="502302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71528" y="3562322"/>
            <a:ext cx="313508" cy="37978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529773" y="3828370"/>
            <a:ext cx="946846" cy="850996"/>
            <a:chOff x="7262949" y="3147253"/>
            <a:chExt cx="1036320" cy="989318"/>
          </a:xfrm>
        </p:grpSpPr>
        <p:sp>
          <p:nvSpPr>
            <p:cNvPr id="47" name="Trapezoid 46"/>
            <p:cNvSpPr/>
            <p:nvPr/>
          </p:nvSpPr>
          <p:spPr>
            <a:xfrm>
              <a:off x="7262949" y="3291839"/>
              <a:ext cx="1036320" cy="844732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20 KG</a:t>
              </a:r>
            </a:p>
          </p:txBody>
        </p:sp>
        <p:sp>
          <p:nvSpPr>
            <p:cNvPr id="48" name="Block Arc 47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33331" y="3678225"/>
            <a:ext cx="1031449" cy="996654"/>
            <a:chOff x="7262949" y="3147253"/>
            <a:chExt cx="1036320" cy="989318"/>
          </a:xfrm>
        </p:grpSpPr>
        <p:sp>
          <p:nvSpPr>
            <p:cNvPr id="50" name="Trapezoid 49"/>
            <p:cNvSpPr/>
            <p:nvPr/>
          </p:nvSpPr>
          <p:spPr>
            <a:xfrm>
              <a:off x="7262949" y="3291839"/>
              <a:ext cx="1036320" cy="844732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30 KG</a:t>
              </a:r>
            </a:p>
          </p:txBody>
        </p:sp>
        <p:sp>
          <p:nvSpPr>
            <p:cNvPr id="51" name="Block Arc 50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968489" y="4252823"/>
            <a:ext cx="519585" cy="422056"/>
            <a:chOff x="7262948" y="3147253"/>
            <a:chExt cx="1036320" cy="989316"/>
          </a:xfrm>
        </p:grpSpPr>
        <p:sp>
          <p:nvSpPr>
            <p:cNvPr id="53" name="Trapezoid 52"/>
            <p:cNvSpPr/>
            <p:nvPr/>
          </p:nvSpPr>
          <p:spPr>
            <a:xfrm>
              <a:off x="7262948" y="3291836"/>
              <a:ext cx="1036320" cy="844733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>
                  <a:solidFill>
                    <a:srgbClr val="FD9208"/>
                  </a:solidFill>
                  <a:latin typeface="Neo Sans Intel" pitchFamily="34" charset="0"/>
                  <a:cs typeface="Arial" pitchFamily="34" charset="0"/>
                </a:rPr>
                <a:t>5 KG</a:t>
              </a:r>
            </a:p>
          </p:txBody>
        </p:sp>
        <p:sp>
          <p:nvSpPr>
            <p:cNvPr id="54" name="Block Arc 53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4716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</a:t>
            </a:r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72246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3C71"/>
                </a:solidFill>
              </a:rPr>
              <a:t>y</a:t>
            </a:r>
            <a:endParaRPr lang="en-US" sz="1600" b="1" dirty="0" smtClean="0">
              <a:solidFill>
                <a:srgbClr val="003C7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49185" y="146283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x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071528" y="192999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071528" y="2784617"/>
            <a:ext cx="313508" cy="502302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71528" y="3562322"/>
            <a:ext cx="313508" cy="37978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203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9608"/>
            <a:ext cx="2103302" cy="2354784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98860" y="1432459"/>
            <a:ext cx="2106216" cy="90119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98860" y="2956459"/>
            <a:ext cx="2106216" cy="90119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28009" y="1327683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ecx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912643" y="1327683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ebx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797277" y="1327683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edi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681911" y="1327683"/>
            <a:ext cx="838200" cy="342900"/>
          </a:xfrm>
          <a:prstGeom prst="roundRect">
            <a:avLst/>
          </a:prstGeom>
          <a:solidFill>
            <a:srgbClr val="FD92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edx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151709" y="2030679"/>
            <a:ext cx="838200" cy="342900"/>
          </a:xfrm>
          <a:prstGeom prst="roundRect">
            <a:avLst/>
          </a:prstGeom>
          <a:solidFill>
            <a:srgbClr val="FD92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ebp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036343" y="2023008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ecx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920977" y="2023008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ebx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805611" y="2023008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edi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6" idx="2"/>
            <a:endCxn id="18" idx="0"/>
          </p:cNvCxnSpPr>
          <p:nvPr/>
        </p:nvCxnSpPr>
        <p:spPr>
          <a:xfrm flipH="1">
            <a:off x="4570809" y="1670583"/>
            <a:ext cx="3530202" cy="360096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151709" y="3013608"/>
            <a:ext cx="838200" cy="342900"/>
          </a:xfrm>
          <a:prstGeom prst="roundRect">
            <a:avLst/>
          </a:prstGeom>
          <a:solidFill>
            <a:srgbClr val="FD92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ebp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5036343" y="3013608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ecx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920977" y="3013608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ebx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805611" y="3013608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edi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5028009" y="3708134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ecx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5912643" y="3708134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ebx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6797277" y="3708134"/>
            <a:ext cx="838200" cy="342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edi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7681911" y="3708134"/>
            <a:ext cx="838200" cy="342900"/>
          </a:xfrm>
          <a:prstGeom prst="roundRect">
            <a:avLst/>
          </a:prstGeom>
          <a:solidFill>
            <a:srgbClr val="FD92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edx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1" idx="2"/>
            <a:endCxn id="48" idx="0"/>
          </p:cNvCxnSpPr>
          <p:nvPr/>
        </p:nvCxnSpPr>
        <p:spPr>
          <a:xfrm>
            <a:off x="4570809" y="3356508"/>
            <a:ext cx="3530202" cy="351626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" y="4288423"/>
            <a:ext cx="2875496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* </a:t>
            </a:r>
            <a:r>
              <a:rPr lang="en-US" sz="1100" dirty="0" err="1" smtClean="0">
                <a:solidFill>
                  <a:srgbClr val="003C71"/>
                </a:solidFill>
              </a:rPr>
              <a:t>idiv</a:t>
            </a:r>
            <a:r>
              <a:rPr lang="en-US" sz="1100" dirty="0" smtClean="0">
                <a:solidFill>
                  <a:srgbClr val="003C71"/>
                </a:solidFill>
              </a:rPr>
              <a:t> implicitly clobbers %</a:t>
            </a:r>
            <a:r>
              <a:rPr lang="en-US" sz="1100" dirty="0" err="1" smtClean="0">
                <a:solidFill>
                  <a:srgbClr val="003C71"/>
                </a:solidFill>
              </a:rPr>
              <a:t>edx</a:t>
            </a:r>
            <a:endParaRPr lang="en-US" sz="1100" dirty="0" smtClean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116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Mark x to be split</a:t>
            </a: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72246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3C71"/>
                </a:solidFill>
              </a:rPr>
              <a:t>y</a:t>
            </a:r>
            <a:endParaRPr lang="en-US" sz="1600" b="1" dirty="0" smtClean="0">
              <a:solidFill>
                <a:srgbClr val="003C7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49185" y="146283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x*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071528" y="192999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071528" y="2784617"/>
            <a:ext cx="313508" cy="502302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71528" y="3562322"/>
            <a:ext cx="313508" cy="37978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580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72246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3C71"/>
                </a:solidFill>
              </a:rPr>
              <a:t>y</a:t>
            </a:r>
            <a:endParaRPr lang="en-US" sz="1600" b="1" dirty="0" smtClean="0">
              <a:solidFill>
                <a:srgbClr val="003C7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26462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x*</a:t>
            </a:r>
          </a:p>
        </p:txBody>
      </p:sp>
    </p:spTree>
    <p:extLst>
      <p:ext uri="{BB962C8B-B14F-4D97-AF65-F5344CB8AC3E}">
        <p14:creationId xmlns:p14="http://schemas.microsoft.com/office/powerpoint/2010/main" val="4196506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023357"/>
            <a:ext cx="8229600" cy="3429000"/>
          </a:xfrm>
        </p:spPr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Enqueue x* </a:t>
            </a:r>
            <a:r>
              <a:rPr lang="en-US" dirty="0"/>
              <a:t>back to the </a:t>
            </a:r>
            <a:r>
              <a:rPr lang="en-US" dirty="0" smtClean="0"/>
              <a:t>queue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Intervals </a:t>
            </a:r>
            <a:r>
              <a:rPr lang="en-US" dirty="0"/>
              <a:t>marked to be split receive lower allocation priority</a:t>
            </a:r>
            <a:r>
              <a:rPr lang="en-US" dirty="0" smtClean="0"/>
              <a:t> </a:t>
            </a:r>
            <a:endParaRPr lang="en-US" sz="11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72246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3C71"/>
                </a:solidFill>
              </a:rPr>
              <a:t>y</a:t>
            </a:r>
            <a:endParaRPr lang="en-US" sz="1600" b="1" dirty="0" smtClean="0">
              <a:solidFill>
                <a:srgbClr val="003C7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26462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x*</a:t>
            </a:r>
          </a:p>
        </p:txBody>
      </p:sp>
      <p:sp>
        <p:nvSpPr>
          <p:cNvPr id="24" name="Right Arrow 23"/>
          <p:cNvSpPr/>
          <p:nvPr/>
        </p:nvSpPr>
        <p:spPr>
          <a:xfrm rot="10800000">
            <a:off x="3745770" y="2976275"/>
            <a:ext cx="297366" cy="120061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96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72246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96298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x*</a:t>
            </a:r>
          </a:p>
        </p:txBody>
      </p:sp>
    </p:spTree>
    <p:extLst>
      <p:ext uri="{BB962C8B-B14F-4D97-AF65-F5344CB8AC3E}">
        <p14:creationId xmlns:p14="http://schemas.microsoft.com/office/powerpoint/2010/main" val="3828530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Dequeue </a:t>
            </a:r>
            <a:r>
              <a:rPr lang="en-US" dirty="0"/>
              <a:t>interval with highest priority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72246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x*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26462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y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3745770" y="2976275"/>
            <a:ext cx="297366" cy="120061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76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72246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x*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48902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71245" y="2987040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490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Assign </a:t>
            </a:r>
            <a:r>
              <a:rPr lang="en-US" dirty="0"/>
              <a:t>to available register if possible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72246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x*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994624" y="2987040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399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Dequeue </a:t>
            </a:r>
            <a:r>
              <a:rPr lang="en-US" dirty="0"/>
              <a:t>interval with highest priority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26462" y="2898328"/>
            <a:ext cx="21092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x*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3745770" y="2976275"/>
            <a:ext cx="297366" cy="120061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994624" y="2987040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9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x is marked to be split</a:t>
            </a: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49185" y="146283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x*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071528" y="192999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071528" y="2784617"/>
            <a:ext cx="313508" cy="502302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71528" y="3562322"/>
            <a:ext cx="313508" cy="37978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994624" y="2987040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041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Register Allocator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General flow</a:t>
            </a:r>
          </a:p>
          <a:p>
            <a:pPr marL="428625" lvl="1" indent="-257175"/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485900" y="1378327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Live Interval Analysis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47335" y="1386733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Spill Weight Calculation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06178" y="2657478"/>
            <a:ext cx="1620371" cy="712694"/>
          </a:xfrm>
          <a:prstGeom prst="roundRect">
            <a:avLst/>
          </a:prstGeom>
          <a:gradFill>
            <a:gsLst>
              <a:gs pos="5000">
                <a:srgbClr val="AA8BF9"/>
              </a:gs>
              <a:gs pos="95000">
                <a:srgbClr val="6401A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Split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747335" y="2657479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Eviction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485900" y="2657479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Register Assignment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06178" y="1385051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Priority Queue Construction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92624" y="3915619"/>
            <a:ext cx="1620371" cy="712694"/>
          </a:xfrm>
          <a:prstGeom prst="roundRect">
            <a:avLst/>
          </a:prstGeom>
          <a:gradFill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o Sans Intel" pitchFamily="34" charset="0"/>
                <a:cs typeface="Arial" pitchFamily="34" charset="0"/>
              </a:rPr>
              <a:t>Spill</a:t>
            </a:r>
            <a:endParaRPr lang="en-US" sz="1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3106273" y="1734674"/>
            <a:ext cx="641065" cy="8407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2" idx="1"/>
          </p:cNvCxnSpPr>
          <p:nvPr/>
        </p:nvCxnSpPr>
        <p:spPr>
          <a:xfrm flipV="1">
            <a:off x="5367708" y="1741399"/>
            <a:ext cx="638473" cy="1682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0" idx="1"/>
          </p:cNvCxnSpPr>
          <p:nvPr/>
        </p:nvCxnSpPr>
        <p:spPr>
          <a:xfrm>
            <a:off x="3106273" y="3013823"/>
            <a:ext cx="641065" cy="0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9" idx="1"/>
          </p:cNvCxnSpPr>
          <p:nvPr/>
        </p:nvCxnSpPr>
        <p:spPr>
          <a:xfrm flipV="1">
            <a:off x="5367708" y="3013825"/>
            <a:ext cx="638473" cy="1"/>
          </a:xfrm>
          <a:prstGeom prst="straightConnector1">
            <a:avLst/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1"/>
          <p:cNvCxnSpPr/>
          <p:nvPr/>
        </p:nvCxnSpPr>
        <p:spPr>
          <a:xfrm flipH="1">
            <a:off x="1485900" y="1741396"/>
            <a:ext cx="6140649" cy="1272428"/>
          </a:xfrm>
          <a:prstGeom prst="bentConnector5">
            <a:avLst>
              <a:gd name="adj1" fmla="val -3258"/>
              <a:gd name="adj2" fmla="val 50000"/>
              <a:gd name="adj3" fmla="val 104328"/>
            </a:avLst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1"/>
          <p:cNvCxnSpPr/>
          <p:nvPr/>
        </p:nvCxnSpPr>
        <p:spPr>
          <a:xfrm flipH="1">
            <a:off x="1492624" y="3006681"/>
            <a:ext cx="6140649" cy="1272428"/>
          </a:xfrm>
          <a:prstGeom prst="bentConnector5">
            <a:avLst>
              <a:gd name="adj1" fmla="val -3258"/>
              <a:gd name="adj2" fmla="val 50000"/>
              <a:gd name="adj3" fmla="val 104328"/>
            </a:avLst>
          </a:prstGeom>
          <a:ln w="63500">
            <a:gradFill>
              <a:gsLst>
                <a:gs pos="41958">
                  <a:srgbClr val="A8DA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864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9608"/>
            <a:ext cx="2103302" cy="2354784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98860" y="1432459"/>
            <a:ext cx="2106216" cy="90119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98860" y="2956459"/>
            <a:ext cx="2106216" cy="90119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1911" y="1327683"/>
            <a:ext cx="838200" cy="342900"/>
          </a:xfrm>
          <a:prstGeom prst="roundRect">
            <a:avLst/>
          </a:prstGeom>
          <a:solidFill>
            <a:srgbClr val="FD92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edx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151709" y="2030679"/>
            <a:ext cx="838200" cy="342900"/>
          </a:xfrm>
          <a:prstGeom prst="roundRect">
            <a:avLst/>
          </a:prstGeom>
          <a:solidFill>
            <a:srgbClr val="FD92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ebp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6" idx="2"/>
            <a:endCxn id="18" idx="0"/>
          </p:cNvCxnSpPr>
          <p:nvPr/>
        </p:nvCxnSpPr>
        <p:spPr>
          <a:xfrm flipH="1">
            <a:off x="4570809" y="1670583"/>
            <a:ext cx="3530202" cy="360096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151709" y="3013608"/>
            <a:ext cx="838200" cy="342900"/>
          </a:xfrm>
          <a:prstGeom prst="roundRect">
            <a:avLst/>
          </a:prstGeom>
          <a:solidFill>
            <a:srgbClr val="FD92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ebp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7681911" y="3708134"/>
            <a:ext cx="838200" cy="342900"/>
          </a:xfrm>
          <a:prstGeom prst="roundRect">
            <a:avLst/>
          </a:prstGeom>
          <a:solidFill>
            <a:srgbClr val="FD92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edx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1" idx="2"/>
            <a:endCxn id="48" idx="0"/>
          </p:cNvCxnSpPr>
          <p:nvPr/>
        </p:nvCxnSpPr>
        <p:spPr>
          <a:xfrm>
            <a:off x="4570809" y="3356508"/>
            <a:ext cx="3530202" cy="351626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7200" y="4288423"/>
            <a:ext cx="2875496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* </a:t>
            </a:r>
            <a:r>
              <a:rPr lang="en-US" sz="1100" dirty="0" err="1" smtClean="0">
                <a:solidFill>
                  <a:srgbClr val="003C71"/>
                </a:solidFill>
              </a:rPr>
              <a:t>idiv</a:t>
            </a:r>
            <a:r>
              <a:rPr lang="en-US" sz="1100" dirty="0" smtClean="0">
                <a:solidFill>
                  <a:srgbClr val="003C71"/>
                </a:solidFill>
              </a:rPr>
              <a:t> implicitly clobbers %</a:t>
            </a:r>
            <a:r>
              <a:rPr lang="en-US" sz="1100" dirty="0" err="1" smtClean="0">
                <a:solidFill>
                  <a:srgbClr val="003C71"/>
                </a:solidFill>
              </a:rPr>
              <a:t>edx</a:t>
            </a:r>
            <a:endParaRPr lang="en-US" sz="1100" dirty="0" smtClean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049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Is split beneficial? </a:t>
            </a: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49185" y="146283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x*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071528" y="192999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071528" y="2784617"/>
            <a:ext cx="313508" cy="502302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71528" y="3562322"/>
            <a:ext cx="313508" cy="37978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994624" y="2987040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409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Is split beneficial?  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(Assume) Yes!</a:t>
            </a:r>
            <a:endParaRPr lang="en-US" dirty="0"/>
          </a:p>
          <a:p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49185" y="146283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x*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071528" y="192999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071528" y="2784617"/>
            <a:ext cx="313508" cy="502302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71528" y="3562322"/>
            <a:ext cx="313508" cy="37978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994624" y="2987040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142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Is split beneficial?  </a:t>
            </a:r>
            <a:endParaRPr lang="en-US" dirty="0"/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/>
              <a:t>(Assume) Yes!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/>
              <a:t>Find the best way to split</a:t>
            </a:r>
            <a:endParaRPr lang="en-US" sz="9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49185" y="146283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x*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071528" y="192999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071528" y="2784617"/>
            <a:ext cx="313508" cy="502302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71528" y="3562322"/>
            <a:ext cx="313508" cy="37978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947160" y="2929890"/>
            <a:ext cx="53261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994624" y="2987040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947160" y="3752211"/>
            <a:ext cx="53261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657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Do the split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Add COPY instruction</a:t>
            </a:r>
            <a:br>
              <a:rPr lang="en-US" dirty="0" smtClean="0"/>
            </a:br>
            <a:r>
              <a:rPr lang="en-US" dirty="0" smtClean="0"/>
              <a:t>between the intervals</a:t>
            </a:r>
            <a:endParaRPr lang="en-US" sz="10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49185" y="146283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x*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071528" y="192999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071528" y="2784617"/>
            <a:ext cx="313508" cy="502302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71528" y="3562322"/>
            <a:ext cx="313508" cy="37978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89018" y="14665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21136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4598024" y="2935849"/>
            <a:ext cx="350303" cy="130079"/>
          </a:xfrm>
          <a:prstGeom prst="rightArrow">
            <a:avLst/>
          </a:prstGeom>
          <a:solidFill>
            <a:srgbClr val="F0CE3E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32434" y="147026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x2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3947160" y="2929890"/>
            <a:ext cx="53261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994624" y="2987040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5179493" y="2929890"/>
            <a:ext cx="110161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211361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954777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07151" y="2743200"/>
            <a:ext cx="1037239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x2 =</a:t>
            </a:r>
          </a:p>
          <a:p>
            <a:r>
              <a:rPr lang="en-US" sz="1100" dirty="0" smtClean="0">
                <a:solidFill>
                  <a:srgbClr val="003C71"/>
                </a:solidFill>
              </a:rPr>
              <a:t>COPY x1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181765" y="3751030"/>
            <a:ext cx="110161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09423" y="3564340"/>
            <a:ext cx="1037239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x1 =</a:t>
            </a:r>
          </a:p>
          <a:p>
            <a:r>
              <a:rPr lang="en-US" sz="1100" dirty="0" smtClean="0">
                <a:solidFill>
                  <a:srgbClr val="003C71"/>
                </a:solidFill>
              </a:rPr>
              <a:t>COPY x2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947160" y="3752211"/>
            <a:ext cx="53261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5954777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211361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303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89018" y="14665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21136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211361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32434" y="147026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x2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954777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994624" y="2987040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954777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211361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287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019175"/>
            <a:ext cx="8229600" cy="3429000"/>
          </a:xfrm>
        </p:spPr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Calculate spill weights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Split artifacts may receive higher weight</a:t>
            </a:r>
            <a:br>
              <a:rPr lang="en-US" dirty="0" smtClean="0"/>
            </a:br>
            <a:r>
              <a:rPr lang="en-US" dirty="0" smtClean="0"/>
              <a:t>than the original interval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89018" y="146655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21136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211361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32434" y="147026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x2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954777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669702" y="3925937"/>
            <a:ext cx="883657" cy="755066"/>
            <a:chOff x="7262949" y="3147253"/>
            <a:chExt cx="1036320" cy="989318"/>
          </a:xfrm>
        </p:grpSpPr>
        <p:sp>
          <p:nvSpPr>
            <p:cNvPr id="26" name="Trapezoid 25"/>
            <p:cNvSpPr/>
            <p:nvPr/>
          </p:nvSpPr>
          <p:spPr>
            <a:xfrm>
              <a:off x="7262949" y="3291839"/>
              <a:ext cx="1036320" cy="844732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 smtClean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15 KG</a:t>
              </a:r>
              <a:endParaRPr lang="en-US" sz="15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30" name="Block Arc 29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05225" y="4352918"/>
            <a:ext cx="525780" cy="323860"/>
            <a:chOff x="7262948" y="3147253"/>
            <a:chExt cx="1036320" cy="989320"/>
          </a:xfrm>
        </p:grpSpPr>
        <p:sp>
          <p:nvSpPr>
            <p:cNvPr id="40" name="Trapezoid 39"/>
            <p:cNvSpPr/>
            <p:nvPr/>
          </p:nvSpPr>
          <p:spPr>
            <a:xfrm>
              <a:off x="7262948" y="3291839"/>
              <a:ext cx="1036320" cy="844734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 smtClean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2 </a:t>
              </a:r>
              <a:r>
                <a:rPr lang="en-US" sz="1500" b="1" dirty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KG</a:t>
              </a:r>
            </a:p>
          </p:txBody>
        </p:sp>
        <p:sp>
          <p:nvSpPr>
            <p:cNvPr id="41" name="Block Arc 40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50" name="Rounded Rectangle 49"/>
          <p:cNvSpPr/>
          <p:nvPr/>
        </p:nvSpPr>
        <p:spPr>
          <a:xfrm>
            <a:off x="6994624" y="2987040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954777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211361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54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22881" y="2898328"/>
            <a:ext cx="294367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x1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69642" y="2898328"/>
            <a:ext cx="29436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x2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994624" y="2987040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06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Enqueue x1, x2 into </a:t>
            </a:r>
            <a:r>
              <a:rPr lang="en-US" dirty="0"/>
              <a:t>the </a:t>
            </a:r>
            <a:r>
              <a:rPr lang="en-US" dirty="0" smtClean="0"/>
              <a:t>queue</a:t>
            </a:r>
          </a:p>
          <a:p>
            <a:pPr marL="482600" lvl="1" indent="-257175">
              <a:buFont typeface="Arial" panose="020B0604020202020204" pitchFamily="34" charset="0"/>
              <a:buChar char="•"/>
            </a:pPr>
            <a:r>
              <a:rPr lang="en-US" dirty="0" smtClean="0"/>
              <a:t>This will also calculate their allocation priority</a:t>
            </a: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22881" y="2898328"/>
            <a:ext cx="294367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x1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69642" y="2898328"/>
            <a:ext cx="294366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x2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994624" y="2987040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3" name="Right Arrow 32"/>
          <p:cNvSpPr/>
          <p:nvPr/>
        </p:nvSpPr>
        <p:spPr>
          <a:xfrm rot="10800000">
            <a:off x="4713510" y="2976275"/>
            <a:ext cx="297366" cy="120061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73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994624" y="2987040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49385" y="2898328"/>
            <a:ext cx="263273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x1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73437" y="2898328"/>
            <a:ext cx="281143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x2</a:t>
            </a:r>
          </a:p>
        </p:txBody>
      </p:sp>
    </p:spTree>
    <p:extLst>
      <p:ext uri="{BB962C8B-B14F-4D97-AF65-F5344CB8AC3E}">
        <p14:creationId xmlns:p14="http://schemas.microsoft.com/office/powerpoint/2010/main" val="1584087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Dequeue </a:t>
            </a:r>
            <a:r>
              <a:rPr lang="en-US" dirty="0"/>
              <a:t>interval with highest priority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994624" y="2987040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49385" y="2898328"/>
            <a:ext cx="263273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x2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26462" y="2898328"/>
            <a:ext cx="277898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x1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745770" y="2976275"/>
            <a:ext cx="297366" cy="120061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43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681911" y="1327683"/>
            <a:ext cx="838200" cy="342900"/>
          </a:xfrm>
          <a:prstGeom prst="roundRect">
            <a:avLst/>
          </a:prstGeom>
          <a:solidFill>
            <a:srgbClr val="FD92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edx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151709" y="2030679"/>
            <a:ext cx="838200" cy="342900"/>
          </a:xfrm>
          <a:prstGeom prst="roundRect">
            <a:avLst/>
          </a:prstGeom>
          <a:solidFill>
            <a:srgbClr val="FD92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ebp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6" idx="2"/>
            <a:endCxn id="18" idx="0"/>
          </p:cNvCxnSpPr>
          <p:nvPr/>
        </p:nvCxnSpPr>
        <p:spPr>
          <a:xfrm flipH="1">
            <a:off x="4570809" y="1670583"/>
            <a:ext cx="3530202" cy="360096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151709" y="3013608"/>
            <a:ext cx="838200" cy="342900"/>
          </a:xfrm>
          <a:prstGeom prst="roundRect">
            <a:avLst/>
          </a:prstGeom>
          <a:solidFill>
            <a:srgbClr val="FD92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ebp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7681911" y="3708134"/>
            <a:ext cx="838200" cy="342900"/>
          </a:xfrm>
          <a:prstGeom prst="roundRect">
            <a:avLst/>
          </a:prstGeom>
          <a:solidFill>
            <a:srgbClr val="FD92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r>
              <a:rPr lang="en-US" dirty="0" err="1" smtClean="0"/>
              <a:t>edx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1" idx="2"/>
            <a:endCxn id="48" idx="0"/>
          </p:cNvCxnSpPr>
          <p:nvPr/>
        </p:nvCxnSpPr>
        <p:spPr>
          <a:xfrm>
            <a:off x="4570809" y="3356508"/>
            <a:ext cx="3530202" cy="351626"/>
          </a:xfrm>
          <a:prstGeom prst="straightConnector1">
            <a:avLst/>
          </a:prstGeom>
          <a:ln>
            <a:solidFill>
              <a:srgbClr val="009FD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74" y="2122123"/>
            <a:ext cx="2103302" cy="1089754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398860" y="2064973"/>
            <a:ext cx="2106216" cy="26867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98860" y="2956459"/>
            <a:ext cx="2106216" cy="255418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4288423"/>
            <a:ext cx="2875496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* </a:t>
            </a:r>
            <a:r>
              <a:rPr lang="en-US" sz="1100" dirty="0" err="1" smtClean="0">
                <a:solidFill>
                  <a:srgbClr val="003C71"/>
                </a:solidFill>
              </a:rPr>
              <a:t>idiv</a:t>
            </a:r>
            <a:r>
              <a:rPr lang="en-US" sz="1100" dirty="0" smtClean="0">
                <a:solidFill>
                  <a:srgbClr val="003C71"/>
                </a:solidFill>
              </a:rPr>
              <a:t> implicitly clobbers %</a:t>
            </a:r>
            <a:r>
              <a:rPr lang="en-US" sz="1100" dirty="0" err="1" smtClean="0">
                <a:solidFill>
                  <a:srgbClr val="003C71"/>
                </a:solidFill>
              </a:rPr>
              <a:t>edx</a:t>
            </a:r>
            <a:endParaRPr lang="en-US" sz="1100" dirty="0" smtClean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990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994624" y="2987040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49385" y="2898328"/>
            <a:ext cx="263273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x2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06836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068361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49185" y="146283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68361" y="3752212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434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Assign </a:t>
            </a:r>
            <a:r>
              <a:rPr lang="en-US" dirty="0"/>
              <a:t>to available register if possible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994624" y="2987040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49385" y="2898328"/>
            <a:ext cx="263273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x2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84727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54705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852212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84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Dequeue </a:t>
            </a:r>
            <a:r>
              <a:rPr lang="en-US" dirty="0"/>
              <a:t>interval with highest priority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994624" y="2987040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84727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54705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26462" y="2898328"/>
            <a:ext cx="277898" cy="246221"/>
          </a:xfrm>
          <a:prstGeom prst="rect">
            <a:avLst/>
          </a:prstGeom>
          <a:solidFill>
            <a:srgbClr val="F0CE3E"/>
          </a:solidFill>
          <a:ln>
            <a:solidFill>
              <a:srgbClr val="003C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C71"/>
                </a:solidFill>
              </a:rPr>
              <a:t>x2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745770" y="2976275"/>
            <a:ext cx="297366" cy="120061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852212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786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994624" y="2987040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84727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54705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42725" y="147026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x2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65068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852212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64556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426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Interference with y in R0</a:t>
            </a: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u="sng" dirty="0" smtClean="0"/>
              <a:t>R0</a:t>
            </a:r>
            <a:endParaRPr lang="en-US" b="1" u="sng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84727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54705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42725" y="147026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x2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564275" y="3246585"/>
            <a:ext cx="6265276" cy="0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994624" y="2987040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65068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852212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064556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295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Interference with z in </a:t>
            </a:r>
            <a:r>
              <a:rPr lang="en-US" dirty="0"/>
              <a:t>R1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u="sng" dirty="0" smtClean="0"/>
              <a:t>R1</a:t>
            </a:r>
            <a:endParaRPr lang="en-US" b="1" u="sng" dirty="0" smtClean="0">
              <a:solidFill>
                <a:srgbClr val="003C7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84727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54705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42725" y="147026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x2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564275" y="3246585"/>
            <a:ext cx="6265276" cy="0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64275" y="3665685"/>
            <a:ext cx="6265276" cy="0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994624" y="2987040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65068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7852212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064556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991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994624" y="2987040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84727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54705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42725" y="147026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x2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65068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852212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64556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594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Compare </a:t>
            </a:r>
            <a:r>
              <a:rPr lang="en-US" dirty="0"/>
              <a:t>spill weights </a:t>
            </a:r>
            <a:r>
              <a:rPr lang="en-US" dirty="0" smtClean="0"/>
              <a:t>of interfering </a:t>
            </a:r>
            <a:r>
              <a:rPr lang="en-US" dirty="0"/>
              <a:t>intervals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 smtClean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994624" y="2987040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84727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54705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42725" y="147026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x2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65068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779993" y="3926245"/>
            <a:ext cx="883657" cy="755066"/>
            <a:chOff x="7262949" y="3147253"/>
            <a:chExt cx="1036320" cy="989318"/>
          </a:xfrm>
        </p:grpSpPr>
        <p:sp>
          <p:nvSpPr>
            <p:cNvPr id="20" name="Trapezoid 19"/>
            <p:cNvSpPr/>
            <p:nvPr/>
          </p:nvSpPr>
          <p:spPr>
            <a:xfrm>
              <a:off x="7262949" y="3291839"/>
              <a:ext cx="1036320" cy="844732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 smtClean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15 KG</a:t>
              </a:r>
              <a:endParaRPr lang="en-US" sz="15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9" name="Block Arc 28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771422" y="4073239"/>
            <a:ext cx="741374" cy="606127"/>
            <a:chOff x="7262949" y="3147253"/>
            <a:chExt cx="1036320" cy="989318"/>
          </a:xfrm>
        </p:grpSpPr>
        <p:sp>
          <p:nvSpPr>
            <p:cNvPr id="35" name="Trapezoid 34"/>
            <p:cNvSpPr/>
            <p:nvPr/>
          </p:nvSpPr>
          <p:spPr>
            <a:xfrm>
              <a:off x="7262949" y="3291839"/>
              <a:ext cx="1036320" cy="844732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10 KG</a:t>
              </a:r>
            </a:p>
          </p:txBody>
        </p:sp>
        <p:sp>
          <p:nvSpPr>
            <p:cNvPr id="36" name="Block Arc 35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7852212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529773" y="3828370"/>
            <a:ext cx="946846" cy="850996"/>
            <a:chOff x="7262949" y="3147253"/>
            <a:chExt cx="1036320" cy="989318"/>
          </a:xfrm>
        </p:grpSpPr>
        <p:sp>
          <p:nvSpPr>
            <p:cNvPr id="31" name="Trapezoid 30"/>
            <p:cNvSpPr/>
            <p:nvPr/>
          </p:nvSpPr>
          <p:spPr>
            <a:xfrm>
              <a:off x="7262949" y="3291839"/>
              <a:ext cx="1036320" cy="844732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20 KG</a:t>
              </a:r>
            </a:p>
          </p:txBody>
        </p:sp>
        <p:sp>
          <p:nvSpPr>
            <p:cNvPr id="33" name="Block Arc 32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4064556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117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y </a:t>
            </a:r>
            <a:r>
              <a:rPr lang="en-US" dirty="0"/>
              <a:t>cheaper than </a:t>
            </a:r>
            <a:r>
              <a:rPr lang="en-US" dirty="0" smtClean="0"/>
              <a:t>x2</a:t>
            </a: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994624" y="2987040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y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84727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54705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42725" y="147026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x2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65068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779993" y="3926245"/>
            <a:ext cx="883657" cy="755066"/>
            <a:chOff x="7262949" y="3147253"/>
            <a:chExt cx="1036320" cy="989318"/>
          </a:xfrm>
        </p:grpSpPr>
        <p:sp>
          <p:nvSpPr>
            <p:cNvPr id="20" name="Trapezoid 19"/>
            <p:cNvSpPr/>
            <p:nvPr/>
          </p:nvSpPr>
          <p:spPr>
            <a:xfrm>
              <a:off x="7262949" y="3291839"/>
              <a:ext cx="1036320" cy="844732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 smtClean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15 KG</a:t>
              </a:r>
              <a:endParaRPr lang="en-US" sz="15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9" name="Block Arc 28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771422" y="4073239"/>
            <a:ext cx="741374" cy="606127"/>
            <a:chOff x="7262949" y="3147253"/>
            <a:chExt cx="1036320" cy="989318"/>
          </a:xfrm>
        </p:grpSpPr>
        <p:sp>
          <p:nvSpPr>
            <p:cNvPr id="35" name="Trapezoid 34"/>
            <p:cNvSpPr/>
            <p:nvPr/>
          </p:nvSpPr>
          <p:spPr>
            <a:xfrm>
              <a:off x="7262949" y="3291839"/>
              <a:ext cx="1036320" cy="844732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>
                  <a:solidFill>
                    <a:srgbClr val="FD9208"/>
                  </a:solidFill>
                  <a:latin typeface="Neo Sans Intel" pitchFamily="34" charset="0"/>
                  <a:cs typeface="Arial" pitchFamily="34" charset="0"/>
                </a:rPr>
                <a:t>10 KG</a:t>
              </a:r>
            </a:p>
          </p:txBody>
        </p:sp>
        <p:sp>
          <p:nvSpPr>
            <p:cNvPr id="36" name="Block Arc 35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solidFill>
                  <a:srgbClr val="FD9208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7852212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529773" y="3828370"/>
            <a:ext cx="946846" cy="850996"/>
            <a:chOff x="7262949" y="3147253"/>
            <a:chExt cx="1036320" cy="989318"/>
          </a:xfrm>
        </p:grpSpPr>
        <p:sp>
          <p:nvSpPr>
            <p:cNvPr id="31" name="Trapezoid 30"/>
            <p:cNvSpPr/>
            <p:nvPr/>
          </p:nvSpPr>
          <p:spPr>
            <a:xfrm>
              <a:off x="7262949" y="3291839"/>
              <a:ext cx="1036320" cy="844732"/>
            </a:xfrm>
            <a:prstGeom prst="trapezoid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20 KG</a:t>
              </a:r>
            </a:p>
          </p:txBody>
        </p:sp>
        <p:sp>
          <p:nvSpPr>
            <p:cNvPr id="33" name="Block Arc 32"/>
            <p:cNvSpPr/>
            <p:nvPr/>
          </p:nvSpPr>
          <p:spPr>
            <a:xfrm>
              <a:off x="7672252" y="3147253"/>
              <a:ext cx="217714" cy="304798"/>
            </a:xfrm>
            <a:prstGeom prst="blockArc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4064556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158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Evict y</a:t>
            </a:r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lvl="1" indent="0">
              <a:buNone/>
            </a:pPr>
            <a:endParaRPr lang="en-US" sz="135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92303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961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R0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51311" y="1936398"/>
            <a:ext cx="313508" cy="2199816"/>
          </a:xfrm>
          <a:prstGeom prst="roundRect">
            <a:avLst/>
          </a:prstGeom>
          <a:gradFill>
            <a:gsLst>
              <a:gs pos="5000">
                <a:srgbClr val="EBD9FF"/>
              </a:gs>
              <a:gs pos="95000">
                <a:srgbClr val="AA8BF9"/>
              </a:gs>
            </a:gsLst>
            <a:lin ang="16200000" scaled="0"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444" y="146282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R1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53266" y="3130036"/>
            <a:ext cx="313508" cy="62217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853266" y="2424548"/>
            <a:ext cx="313508" cy="2915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z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3135" y="2132533"/>
            <a:ext cx="313508" cy="51402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w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15953" y="2452339"/>
            <a:ext cx="3274740" cy="974803"/>
          </a:xfrm>
          <a:prstGeom prst="stripedRightArrow">
            <a:avLst/>
          </a:prstGeom>
          <a:solidFill>
            <a:srgbClr val="003C7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Priority Queue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178050" y="2987040"/>
            <a:ext cx="313508" cy="455996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847271" y="1933711"/>
            <a:ext cx="313508" cy="48793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54705" y="2788337"/>
            <a:ext cx="313508" cy="141553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42725" y="1470269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x2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65068" y="2929890"/>
            <a:ext cx="313508" cy="364467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56868" y="1462830"/>
            <a:ext cx="358194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b="1" dirty="0"/>
              <a:t>y</a:t>
            </a:r>
            <a:endParaRPr lang="en-US" b="1" dirty="0" smtClean="0">
              <a:solidFill>
                <a:srgbClr val="003C7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852212" y="3744773"/>
            <a:ext cx="313508" cy="197329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latin typeface="Neo Sans Intel" pitchFamily="34" charset="0"/>
                <a:cs typeface="Arial" pitchFamily="34" charset="0"/>
              </a:rPr>
              <a:t>x1</a:t>
            </a:r>
            <a:endParaRPr lang="en-US" sz="15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064556" y="3569761"/>
            <a:ext cx="313508" cy="182450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781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7051</Words>
  <Application>Microsoft Office PowerPoint</Application>
  <PresentationFormat>On-screen Show (16:9)</PresentationFormat>
  <Paragraphs>4803</Paragraphs>
  <Slides>246</Slides>
  <Notes>238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246</vt:i4>
      </vt:variant>
    </vt:vector>
  </HeadingPairs>
  <TitlesOfParts>
    <vt:vector size="252" baseType="lpstr">
      <vt:lpstr>Arial</vt:lpstr>
      <vt:lpstr>Intel Clear</vt:lpstr>
      <vt:lpstr>Intel Clear Pro</vt:lpstr>
      <vt:lpstr>Neo Sans Intel</vt:lpstr>
      <vt:lpstr>Wingdings</vt:lpstr>
      <vt:lpstr>Int_PPT Template_ClearPro_16x9</vt:lpstr>
      <vt:lpstr>LLVM Greedy Register Allocator – Improving Region Split Decisions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Greedy Register Allocator   </vt:lpstr>
      <vt:lpstr>Greedy Register Allocator   </vt:lpstr>
      <vt:lpstr>High Level Design of Code Generator</vt:lpstr>
      <vt:lpstr>Greedy Register Allocator Overview</vt:lpstr>
      <vt:lpstr>Greedy Register Allocator Overview</vt:lpstr>
      <vt:lpstr>Greedy Register Allocator Overview</vt:lpstr>
      <vt:lpstr>Live Interval Analysis</vt:lpstr>
      <vt:lpstr>Live Interval Analysis</vt:lpstr>
      <vt:lpstr>Live Interval Analysis</vt:lpstr>
      <vt:lpstr>Live Interval Analysis</vt:lpstr>
      <vt:lpstr>Live Interval Analysis</vt:lpstr>
      <vt:lpstr>Live Interval Analysis</vt:lpstr>
      <vt:lpstr>Greedy Register Allocator Overview</vt:lpstr>
      <vt:lpstr>Greedy Register Allocator Overview</vt:lpstr>
      <vt:lpstr>Greedy Register Allocator Overview</vt:lpstr>
      <vt:lpstr>Greedy Register Allocator Overview</vt:lpstr>
      <vt:lpstr>Spill Weight Calculation</vt:lpstr>
      <vt:lpstr>Spill Weight Calculation</vt:lpstr>
      <vt:lpstr>Greedy Register Allocator Overview</vt:lpstr>
      <vt:lpstr>Greedy Register Allocator Overview</vt:lpstr>
      <vt:lpstr>Priority Queue Construction</vt:lpstr>
      <vt:lpstr>Priority Queue Construction</vt:lpstr>
      <vt:lpstr>Priority Queue Construction</vt:lpstr>
      <vt:lpstr>Priority Queue Construction</vt:lpstr>
      <vt:lpstr>Priority Queue Construction</vt:lpstr>
      <vt:lpstr>Priority Queue Construction</vt:lpstr>
      <vt:lpstr>Priority Queue Construction</vt:lpstr>
      <vt:lpstr>Priority Queue Construction</vt:lpstr>
      <vt:lpstr>Priority Queue Construction</vt:lpstr>
      <vt:lpstr>Greedy Register Allocator Overview</vt:lpstr>
      <vt:lpstr>Greedy Register Allocator Overview</vt:lpstr>
      <vt:lpstr>Greedy Register Allocator Overview</vt:lpstr>
      <vt:lpstr>Register Assignment</vt:lpstr>
      <vt:lpstr>Register Assignment</vt:lpstr>
      <vt:lpstr>Register Assignment</vt:lpstr>
      <vt:lpstr>Register Assignment</vt:lpstr>
      <vt:lpstr>Register Assignment</vt:lpstr>
      <vt:lpstr>Register Assignment</vt:lpstr>
      <vt:lpstr>Register Assignment</vt:lpstr>
      <vt:lpstr>Register Assignment</vt:lpstr>
      <vt:lpstr>Register Assignment</vt:lpstr>
      <vt:lpstr>Register Assignment </vt:lpstr>
      <vt:lpstr>Register Assignment</vt:lpstr>
      <vt:lpstr>Register Assignment</vt:lpstr>
      <vt:lpstr>Greedy Register Allocator Overview</vt:lpstr>
      <vt:lpstr>Eviction</vt:lpstr>
      <vt:lpstr>Eviction</vt:lpstr>
      <vt:lpstr>Eviction</vt:lpstr>
      <vt:lpstr>Eviction</vt:lpstr>
      <vt:lpstr>Eviction</vt:lpstr>
      <vt:lpstr>Eviction</vt:lpstr>
      <vt:lpstr>Eviction</vt:lpstr>
      <vt:lpstr>Register Assignment </vt:lpstr>
      <vt:lpstr>Register Assignment </vt:lpstr>
      <vt:lpstr>Register Assignment </vt:lpstr>
      <vt:lpstr>Register Assignment </vt:lpstr>
      <vt:lpstr>Register Assignment </vt:lpstr>
      <vt:lpstr>Eviction</vt:lpstr>
      <vt:lpstr>Eviction</vt:lpstr>
      <vt:lpstr>Register Assignment</vt:lpstr>
      <vt:lpstr>Register Assignment</vt:lpstr>
      <vt:lpstr>Register Assignment</vt:lpstr>
      <vt:lpstr>Register Assignment</vt:lpstr>
      <vt:lpstr>Register Assignment</vt:lpstr>
      <vt:lpstr>Register Assignment</vt:lpstr>
      <vt:lpstr>Register Assignment</vt:lpstr>
      <vt:lpstr>Register Assignment</vt:lpstr>
      <vt:lpstr>Register Assignment</vt:lpstr>
      <vt:lpstr>Register Assignment</vt:lpstr>
      <vt:lpstr>Greedy Register Allocator Overview</vt:lpstr>
      <vt:lpstr>Split</vt:lpstr>
      <vt:lpstr>Split</vt:lpstr>
      <vt:lpstr>Split</vt:lpstr>
      <vt:lpstr>Split</vt:lpstr>
      <vt:lpstr>Split</vt:lpstr>
      <vt:lpstr>Split</vt:lpstr>
      <vt:lpstr>Split</vt:lpstr>
      <vt:lpstr>Split</vt:lpstr>
      <vt:lpstr>Register Assignment</vt:lpstr>
      <vt:lpstr>Register Assignment</vt:lpstr>
      <vt:lpstr>Register Assignment</vt:lpstr>
      <vt:lpstr>Register Assignment</vt:lpstr>
      <vt:lpstr>Register Assignment</vt:lpstr>
      <vt:lpstr>Register Assignment</vt:lpstr>
      <vt:lpstr>Register Assignment</vt:lpstr>
      <vt:lpstr>Register Assignment</vt:lpstr>
      <vt:lpstr>Register Assignment</vt:lpstr>
      <vt:lpstr>Eviction</vt:lpstr>
      <vt:lpstr>Eviction</vt:lpstr>
      <vt:lpstr>Eviction</vt:lpstr>
      <vt:lpstr>Eviction</vt:lpstr>
      <vt:lpstr>Eviction</vt:lpstr>
      <vt:lpstr>Eviction</vt:lpstr>
      <vt:lpstr>Eviction</vt:lpstr>
      <vt:lpstr>Register Assignment</vt:lpstr>
      <vt:lpstr>Register Assignment</vt:lpstr>
      <vt:lpstr>Register Assignment</vt:lpstr>
      <vt:lpstr>Register Assignment</vt:lpstr>
      <vt:lpstr>Register Assignment</vt:lpstr>
      <vt:lpstr>Eviction</vt:lpstr>
      <vt:lpstr>Eviction</vt:lpstr>
      <vt:lpstr>Eviction</vt:lpstr>
      <vt:lpstr>Register Assignment</vt:lpstr>
      <vt:lpstr>Register Assignment</vt:lpstr>
      <vt:lpstr>Register Assignment</vt:lpstr>
      <vt:lpstr>Register Assignment</vt:lpstr>
      <vt:lpstr>Register Assignment</vt:lpstr>
      <vt:lpstr>Register Assignment</vt:lpstr>
      <vt:lpstr>Split</vt:lpstr>
      <vt:lpstr>Split</vt:lpstr>
      <vt:lpstr>Greedy Register Allocator Overview</vt:lpstr>
      <vt:lpstr>Spill</vt:lpstr>
      <vt:lpstr>Spill</vt:lpstr>
      <vt:lpstr>Spill</vt:lpstr>
      <vt:lpstr>Spill</vt:lpstr>
      <vt:lpstr>Spill</vt:lpstr>
      <vt:lpstr>Spill</vt:lpstr>
      <vt:lpstr>Spill</vt:lpstr>
      <vt:lpstr>Register Assignment</vt:lpstr>
      <vt:lpstr>Register Assignment</vt:lpstr>
      <vt:lpstr>Register Assignment</vt:lpstr>
      <vt:lpstr>Register Assignment</vt:lpstr>
      <vt:lpstr>Register Assignment</vt:lpstr>
      <vt:lpstr>Register Assignment</vt:lpstr>
      <vt:lpstr>Register Assignment</vt:lpstr>
      <vt:lpstr>Greedy Register Allocator   </vt:lpstr>
      <vt:lpstr>Motivation</vt:lpstr>
      <vt:lpstr>Exploration</vt:lpstr>
      <vt:lpstr>Exploration</vt:lpstr>
      <vt:lpstr>Exploration</vt:lpstr>
      <vt:lpstr>Greedy Register Allocator Overview</vt:lpstr>
      <vt:lpstr>Region Split</vt:lpstr>
      <vt:lpstr>Find Best Split</vt:lpstr>
      <vt:lpstr>Find Best Split</vt:lpstr>
      <vt:lpstr>Find Best Split</vt:lpstr>
      <vt:lpstr>Find Best Split</vt:lpstr>
      <vt:lpstr>Find Best Split</vt:lpstr>
      <vt:lpstr>Find Best Split</vt:lpstr>
      <vt:lpstr>Find Best Split</vt:lpstr>
      <vt:lpstr>Find Best Split</vt:lpstr>
      <vt:lpstr>Find Best Split</vt:lpstr>
      <vt:lpstr>Find Best Split</vt:lpstr>
      <vt:lpstr>Find Best Split</vt:lpstr>
      <vt:lpstr>Find Best Split for Given Register</vt:lpstr>
      <vt:lpstr>Find Best Split for Given Register</vt:lpstr>
      <vt:lpstr>Find Best Split for Given Register</vt:lpstr>
      <vt:lpstr>Find Best Split for Given Register</vt:lpstr>
      <vt:lpstr>Find Best Split for Given Register</vt:lpstr>
      <vt:lpstr>Find Best Split for Given Register</vt:lpstr>
      <vt:lpstr>Determine if Split is Beneficial</vt:lpstr>
      <vt:lpstr>Determine if Split is Beneficial</vt:lpstr>
      <vt:lpstr>Determine if Split is Beneficial</vt:lpstr>
      <vt:lpstr>Determine if Split is Beneficial</vt:lpstr>
      <vt:lpstr>Greedy Register Allocator   </vt:lpstr>
      <vt:lpstr>Region Split Cost Issues</vt:lpstr>
      <vt:lpstr>Local Interference</vt:lpstr>
      <vt:lpstr>Local Interference</vt:lpstr>
      <vt:lpstr>Local Interference</vt:lpstr>
      <vt:lpstr>Local Interference</vt:lpstr>
      <vt:lpstr>Local Interference</vt:lpstr>
      <vt:lpstr>Local Interference</vt:lpstr>
      <vt:lpstr>Local Interference</vt:lpstr>
      <vt:lpstr>Local Interference</vt:lpstr>
      <vt:lpstr>Local Interference</vt:lpstr>
      <vt:lpstr>Local Interference</vt:lpstr>
      <vt:lpstr>Local Interference</vt:lpstr>
      <vt:lpstr>Local Interference</vt:lpstr>
      <vt:lpstr>Encountered Issue</vt:lpstr>
      <vt:lpstr>Encountered Issue #1</vt:lpstr>
      <vt:lpstr>Encountered Issue #1</vt:lpstr>
      <vt:lpstr>Encountered Issue #1</vt:lpstr>
      <vt:lpstr>Encountered Issue #1</vt:lpstr>
      <vt:lpstr>Encountered Issue #1</vt:lpstr>
      <vt:lpstr>Encountered Issue #1</vt:lpstr>
      <vt:lpstr>Encountered Issue #1</vt:lpstr>
      <vt:lpstr>Encountered Issue #1</vt:lpstr>
      <vt:lpstr>Encountered Issue #1</vt:lpstr>
      <vt:lpstr>Encountered Issue #1</vt:lpstr>
      <vt:lpstr>Encountered Issue #1</vt:lpstr>
      <vt:lpstr>Encountered Issue #1</vt:lpstr>
      <vt:lpstr>Encountered Issue #1</vt:lpstr>
      <vt:lpstr>Encountered Issue #1</vt:lpstr>
      <vt:lpstr>Encountered Issue #1</vt:lpstr>
      <vt:lpstr>Encountered Issue #1</vt:lpstr>
      <vt:lpstr>Encountered Issue #1</vt:lpstr>
      <vt:lpstr>Encountered Issue #1</vt:lpstr>
      <vt:lpstr>Encountered Issue #1</vt:lpstr>
      <vt:lpstr>Encountered Issue #1</vt:lpstr>
      <vt:lpstr>Encountered Issue #2</vt:lpstr>
      <vt:lpstr>Encountered Issue #2</vt:lpstr>
      <vt:lpstr>Encountered Issue #2</vt:lpstr>
      <vt:lpstr>Encountered Issue #2</vt:lpstr>
      <vt:lpstr>Encountered Issue #2</vt:lpstr>
      <vt:lpstr>Encountered Issue #2</vt:lpstr>
      <vt:lpstr>Encountered Issue #2</vt:lpstr>
      <vt:lpstr>Encountered Issue #2</vt:lpstr>
      <vt:lpstr>Encountered Issue #2</vt:lpstr>
      <vt:lpstr>Encountered Issue #2</vt:lpstr>
      <vt:lpstr>Encountered Issue #2</vt:lpstr>
      <vt:lpstr>Encountered Issue #2</vt:lpstr>
      <vt:lpstr>Encountered Issue #2</vt:lpstr>
      <vt:lpstr>Encountered Issue #2</vt:lpstr>
      <vt:lpstr>Encountered Issue #2</vt:lpstr>
      <vt:lpstr>Encountered Issue #2</vt:lpstr>
      <vt:lpstr>Encountered Issue #2</vt:lpstr>
      <vt:lpstr>Encountered Issue #2</vt:lpstr>
      <vt:lpstr>Encountered Issue #2</vt:lpstr>
      <vt:lpstr>Encountered Issue #2</vt:lpstr>
      <vt:lpstr>Encountered Issue #2</vt:lpstr>
      <vt:lpstr>Encountered Issue #2</vt:lpstr>
      <vt:lpstr>Encountered Issue #2</vt:lpstr>
      <vt:lpstr>Encountered Issue #2</vt:lpstr>
      <vt:lpstr>Encountered Issue #2</vt:lpstr>
      <vt:lpstr>Encountered Issue #2</vt:lpstr>
      <vt:lpstr>Encountered Issue #2</vt:lpstr>
      <vt:lpstr>Encountered Issue #2</vt:lpstr>
      <vt:lpstr>Encountered Issue #2</vt:lpstr>
      <vt:lpstr>Encountered Issue #2</vt:lpstr>
      <vt:lpstr>Encountered Issue #2</vt:lpstr>
      <vt:lpstr>Encountered Issue #2</vt:lpstr>
      <vt:lpstr>Encountered Issue #2</vt:lpstr>
      <vt:lpstr>Encountered Issue #2</vt:lpstr>
      <vt:lpstr>Encountered Issue #2</vt:lpstr>
      <vt:lpstr>Encountered Issue #2</vt:lpstr>
      <vt:lpstr>Encountered Issue #3</vt:lpstr>
      <vt:lpstr>Encountered Issue #3</vt:lpstr>
      <vt:lpstr>Encountered Issue #3</vt:lpstr>
      <vt:lpstr>Encountered Issue #3</vt:lpstr>
      <vt:lpstr>Encountered Issue #3</vt:lpstr>
      <vt:lpstr>Encountered Issue #3</vt:lpstr>
      <vt:lpstr>Encountered Issue #3</vt:lpstr>
      <vt:lpstr>Encountered Issue #3</vt:lpstr>
      <vt:lpstr>Greedy Register Allocator   </vt:lpstr>
      <vt:lpstr>Fix for Bad Eviction Chains - Issues #1, #2</vt:lpstr>
      <vt:lpstr>Fix for Multiple Reloads - Issue #3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2015-05-06T16:36:39Z</dcterms:created>
  <dcterms:modified xsi:type="dcterms:W3CDTF">2018-04-22T11:32:37Z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ec36d8fd-c050-4801-a01d-da2358bb858a</vt:lpwstr>
  </property>
  <property fmtid="{D5CDD505-2E9C-101B-9397-08002B2CF9AE}" pid="3" name="CTP_TimeStamp">
    <vt:lpwstr>2018-04-22 11:32:35Z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