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26"/>
  </p:notesMasterIdLst>
  <p:handoutMasterIdLst>
    <p:handoutMasterId r:id="rId27"/>
  </p:handoutMasterIdLst>
  <p:sldIdLst>
    <p:sldId id="384" r:id="rId4"/>
    <p:sldId id="396" r:id="rId5"/>
    <p:sldId id="395" r:id="rId6"/>
    <p:sldId id="415" r:id="rId7"/>
    <p:sldId id="431" r:id="rId8"/>
    <p:sldId id="403" r:id="rId9"/>
    <p:sldId id="399" r:id="rId10"/>
    <p:sldId id="416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33" r:id="rId20"/>
    <p:sldId id="430" r:id="rId21"/>
    <p:sldId id="426" r:id="rId22"/>
    <p:sldId id="400" r:id="rId23"/>
    <p:sldId id="428" r:id="rId24"/>
    <p:sldId id="4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7962" autoAdjust="0"/>
    <p:restoredTop sz="83622" autoAdjust="0"/>
  </p:normalViewPr>
  <p:slideViewPr>
    <p:cSldViewPr snapToGrid="0">
      <p:cViewPr varScale="1">
        <p:scale>
          <a:sx n="108" d="100"/>
          <a:sy n="108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9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0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3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24419" y="548217"/>
            <a:ext cx="109431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1615" tIns="40808" rIns="81615" bIns="40808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17406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10585451" y="6575958"/>
            <a:ext cx="967316" cy="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140" tIns="57140" rIns="57140" bIns="57140" anchor="ctr">
            <a:normAutofit lnSpcReduction="10000"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</a:rPr>
              <a:t>© 2018 IBM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 vert="horz" lIns="91426" tIns="91426" rIns="91426" bIns="91426" rtlCol="0" anchor="ctr">
            <a:noAutofit/>
          </a:bodyPr>
          <a:lstStyle>
            <a:lvl1pPr algn="ctr">
              <a:defRPr sz="1000" smtClean="0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pic>
        <p:nvPicPr>
          <p:cNvPr id="1033" name="Picture 47" descr="5300_IBMpos_blac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5" b="-6357"/>
          <a:stretch>
            <a:fillRect/>
          </a:stretch>
        </p:blipFill>
        <p:spPr bwMode="auto">
          <a:xfrm>
            <a:off x="10970686" y="234953"/>
            <a:ext cx="594783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7518" y="6575957"/>
            <a:ext cx="596901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628" tIns="55637" rIns="111628" bIns="55637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33E97C1D-DB32-0547-B2FE-4005103302D9}" type="slidenum">
              <a:rPr lang="en-US" sz="938" smtClean="0"/>
              <a:pPr>
                <a:defRPr/>
              </a:pPr>
              <a:t>‹#›</a:t>
            </a:fld>
            <a:endParaRPr lang="en-US" sz="938" dirty="0"/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73" y="3202257"/>
            <a:ext cx="6998207" cy="1176401"/>
          </a:xfrm>
        </p:spPr>
        <p:txBody>
          <a:bodyPr/>
          <a:lstStyle/>
          <a:p>
            <a:r>
              <a:rPr lang="en-US" dirty="0"/>
              <a:t>Revisiting Loop Fusion and its place in the loop transformation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2" y="4479236"/>
            <a:ext cx="6889751" cy="660400"/>
          </a:xfrm>
        </p:spPr>
        <p:txBody>
          <a:bodyPr/>
          <a:lstStyle/>
          <a:p>
            <a:r>
              <a:rPr lang="en-US" dirty="0"/>
              <a:t>October 18, 2018</a:t>
            </a:r>
          </a:p>
          <a:p>
            <a:endParaRPr lang="en-US" dirty="0"/>
          </a:p>
          <a:p>
            <a:r>
              <a:rPr lang="en-US" dirty="0"/>
              <a:t>Kit Barton, IBM Canada</a:t>
            </a:r>
          </a:p>
          <a:p>
            <a:r>
              <a:rPr lang="en-US" dirty="0"/>
              <a:t>Johannes </a:t>
            </a:r>
            <a:r>
              <a:rPr lang="en-US" dirty="0" err="1"/>
              <a:t>Doerfert</a:t>
            </a:r>
            <a:r>
              <a:rPr lang="en-US" dirty="0"/>
              <a:t>, Argonne National Labs</a:t>
            </a:r>
          </a:p>
          <a:p>
            <a:r>
              <a:rPr lang="en-US" dirty="0"/>
              <a:t>Hal Finkel, Argonne National Labs</a:t>
            </a:r>
          </a:p>
          <a:p>
            <a:r>
              <a:rPr lang="en-US" dirty="0"/>
              <a:t>Michael Kruse, Argonne National Labs</a:t>
            </a:r>
          </a:p>
          <a:p>
            <a:endParaRPr lang="en-US" dirty="0"/>
          </a:p>
          <a:p>
            <a:br>
              <a:rPr lang="en-CA" i="0" dirty="0"/>
            </a:br>
            <a:endParaRPr lang="en-CA" i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532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check trip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do not have identical trip counts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E8C939-6D99-B944-B317-F746451A6849}"/>
              </a:ext>
            </a:extLst>
          </p:cNvPr>
          <p:cNvSpPr txBox="1">
            <a:spLocks/>
          </p:cNvSpPr>
          <p:nvPr/>
        </p:nvSpPr>
        <p:spPr bwMode="auto">
          <a:xfrm>
            <a:off x="6270516" y="1416355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/>
              <a:t>Scalar Evolution (SCEV) is used to determine trip counts</a:t>
            </a:r>
          </a:p>
          <a:p>
            <a:pPr lvl="1"/>
            <a:r>
              <a:rPr lang="en-US" sz="1300" kern="0" dirty="0"/>
              <a:t>If it cannot compute trip counts, or determine that the trip counts are identical, loops are not fused</a:t>
            </a:r>
          </a:p>
          <a:p>
            <a:pPr lvl="1"/>
            <a:endParaRPr lang="en-US" sz="1300" kern="0" dirty="0"/>
          </a:p>
          <a:p>
            <a:r>
              <a:rPr lang="en-US" sz="1600" kern="0" dirty="0"/>
              <a:t>We currently do not try to make trip counts the same via peeling</a:t>
            </a:r>
          </a:p>
          <a:p>
            <a:pPr lvl="1"/>
            <a:r>
              <a:rPr lang="en-US" sz="1300" kern="0" dirty="0"/>
              <a:t>This needs to be added in the future to enable more loop optimizations</a:t>
            </a:r>
          </a:p>
          <a:p>
            <a:pPr lvl="1"/>
            <a:r>
              <a:rPr lang="en-US" sz="1300" kern="0" dirty="0"/>
              <a:t>Interaction with other loop optimizations will be critical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AC30-FD7C-A049-9D19-07035B53F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1587229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check adjacent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 cannot be made adjacent then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ADA3C-4BC9-F549-96DF-C6949712BF73}"/>
              </a:ext>
            </a:extLst>
          </p:cNvPr>
          <p:cNvSpPr txBox="1">
            <a:spLocks/>
          </p:cNvSpPr>
          <p:nvPr/>
        </p:nvSpPr>
        <p:spPr bwMode="auto">
          <a:xfrm>
            <a:off x="6270516" y="1416355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Analyze all instructions between the exit of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the preheader of L</a:t>
            </a:r>
            <a:r>
              <a:rPr lang="en-US" sz="1600" baseline="-25000" dirty="0"/>
              <a:t>k</a:t>
            </a:r>
            <a:r>
              <a:rPr lang="en-US" sz="1600" dirty="0"/>
              <a:t> and determine if they can be move prior to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or past L</a:t>
            </a:r>
            <a:r>
              <a:rPr lang="en-US" sz="1600" baseline="-25000" dirty="0"/>
              <a:t>k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Build a map of all instructions and the location where they can move (prior, past, both, none)</a:t>
            </a:r>
          </a:p>
          <a:p>
            <a:endParaRPr lang="en-US" sz="1600" dirty="0"/>
          </a:p>
          <a:p>
            <a:r>
              <a:rPr lang="en-US" sz="1600" dirty="0"/>
              <a:t>If any instructions cannot be moved, the two loops cannot be made adjacent and thus cannot be fused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F736-4FC2-E342-A2A0-FFF9A7A2C2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187072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check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have invalid dependencies then 	  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1CB53-DFE1-5245-ABB5-7CCEBF16E3AF}"/>
              </a:ext>
            </a:extLst>
          </p:cNvPr>
          <p:cNvSpPr txBox="1">
            <a:spLocks/>
          </p:cNvSpPr>
          <p:nvPr/>
        </p:nvSpPr>
        <p:spPr bwMode="auto">
          <a:xfrm>
            <a:off x="6270516" y="1416355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different algorithms are used to test dependencies for fusion: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Alias Analysis</a:t>
            </a:r>
          </a:p>
          <a:p>
            <a:pPr marL="630231" lvl="1" indent="-342900">
              <a:buFont typeface="+mj-lt"/>
              <a:buAutoNum type="arabicPeriod"/>
            </a:pPr>
            <a:r>
              <a:rPr lang="en-US" dirty="0"/>
              <a:t>Test if two memory locations alias each other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Dependence Info</a:t>
            </a:r>
          </a:p>
          <a:p>
            <a:pPr marL="630231" lvl="1" indent="-342900">
              <a:buFont typeface="+mj-lt"/>
              <a:buAutoNum type="arabicPeriod"/>
            </a:pPr>
            <a:r>
              <a:rPr lang="en-US" dirty="0"/>
              <a:t>Uses the depends interface from Dependence Info</a:t>
            </a:r>
          </a:p>
          <a:p>
            <a:pPr marL="630231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SCEV</a:t>
            </a:r>
          </a:p>
          <a:p>
            <a:pPr marL="630231" lvl="1" indent="-342900">
              <a:buFont typeface="+mj-lt"/>
              <a:buAutoNum type="arabicPeriod"/>
            </a:pPr>
            <a:r>
              <a:rPr lang="en-US" dirty="0"/>
              <a:t>Use SCEV to determine if there could be negative dependencies between the two loops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any</a:t>
            </a:r>
            <a:r>
              <a:rPr lang="en-US" dirty="0"/>
              <a:t> can prove valid dependencies, then fusion is legal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308-1558-A849-B906-9C4268CCE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9671390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profitability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if fusing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/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6D2FB8-597E-0749-BF22-B8DE5F33723D}"/>
              </a:ext>
            </a:extLst>
          </p:cNvPr>
          <p:cNvSpPr txBox="1">
            <a:spLocks/>
          </p:cNvSpPr>
          <p:nvPr/>
        </p:nvSpPr>
        <p:spPr bwMode="auto">
          <a:xfrm>
            <a:off x="6270516" y="1405469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Profitability Analysis</a:t>
            </a:r>
          </a:p>
          <a:p>
            <a:endParaRPr lang="en-US" sz="1600" dirty="0"/>
          </a:p>
          <a:p>
            <a:r>
              <a:rPr lang="en-US" sz="1600" dirty="0"/>
              <a:t>Hook that will allow different heuristics to be used to determine whether loops should be fused</a:t>
            </a:r>
          </a:p>
          <a:p>
            <a:endParaRPr lang="en-US" sz="1600" dirty="0"/>
          </a:p>
          <a:p>
            <a:r>
              <a:rPr lang="en-US" sz="1600" dirty="0"/>
              <a:t>Currently this always returns true, to allow maximal fusion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AD4A-5A0B-9347-9C6B-72187F7E7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6143997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move code to make adjacent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Move intervening code to make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1208-7D13-5B49-96FE-3C2971BDE2CD}"/>
              </a:ext>
            </a:extLst>
          </p:cNvPr>
          <p:cNvSpPr txBox="1"/>
          <p:nvPr/>
        </p:nvSpPr>
        <p:spPr>
          <a:xfrm>
            <a:off x="7436083" y="1517134"/>
            <a:ext cx="707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entry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AFA564-09FA-B34D-9079-7FEE4017D5F3}"/>
              </a:ext>
            </a:extLst>
          </p:cNvPr>
          <p:cNvGrpSpPr/>
          <p:nvPr/>
        </p:nvGrpSpPr>
        <p:grpSpPr>
          <a:xfrm>
            <a:off x="7259331" y="2187247"/>
            <a:ext cx="1062873" cy="677108"/>
            <a:chOff x="1946634" y="2169737"/>
            <a:chExt cx="1062873" cy="677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75E4C-F3D6-6740-A0E7-2ED4C6336FF9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Inconsolata" pitchFamily="49" charset="77"/>
                </a:rPr>
                <a:t>for.cond</a:t>
              </a:r>
              <a:endParaRPr lang="en-US" sz="1600" dirty="0">
                <a:latin typeface="Inconsolata" pitchFamily="49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DBE910-1B87-D848-9965-AB3560FF8C7D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3100F9-3FD3-5444-8D1C-B921F25C1E9B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82FD2E-0AC4-9243-9BB6-C35D56F69E50}"/>
              </a:ext>
            </a:extLst>
          </p:cNvPr>
          <p:cNvSpPr txBox="1"/>
          <p:nvPr/>
        </p:nvSpPr>
        <p:spPr>
          <a:xfrm>
            <a:off x="6436839" y="3186855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for.body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178C6-E944-B04C-8966-EC7726CC2E99}"/>
              </a:ext>
            </a:extLst>
          </p:cNvPr>
          <p:cNvSpPr txBox="1"/>
          <p:nvPr/>
        </p:nvSpPr>
        <p:spPr>
          <a:xfrm>
            <a:off x="6850050" y="3744976"/>
            <a:ext cx="903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for.inc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EE397-EA31-9E40-B3BA-9DE29154AF68}"/>
              </a:ext>
            </a:extLst>
          </p:cNvPr>
          <p:cNvSpPr txBox="1"/>
          <p:nvPr/>
        </p:nvSpPr>
        <p:spPr>
          <a:xfrm>
            <a:off x="8098316" y="3186855"/>
            <a:ext cx="18335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for.cond.cleanup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724E6-D334-9445-8331-C4F751C97A01}"/>
              </a:ext>
            </a:extLst>
          </p:cNvPr>
          <p:cNvSpPr txBox="1"/>
          <p:nvPr/>
        </p:nvSpPr>
        <p:spPr>
          <a:xfrm>
            <a:off x="8516235" y="3762678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for.end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4A9D1-1558-DD41-B876-ED688652CE2B}"/>
              </a:ext>
            </a:extLst>
          </p:cNvPr>
          <p:cNvSpPr txBox="1"/>
          <p:nvPr/>
        </p:nvSpPr>
        <p:spPr>
          <a:xfrm>
            <a:off x="7525638" y="5368531"/>
            <a:ext cx="11673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for.body5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7E9C8-17CE-9740-9B8A-4A3A3960E0E6}"/>
              </a:ext>
            </a:extLst>
          </p:cNvPr>
          <p:cNvSpPr txBox="1"/>
          <p:nvPr/>
        </p:nvSpPr>
        <p:spPr>
          <a:xfrm>
            <a:off x="7910238" y="5961959"/>
            <a:ext cx="11115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for.inc12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DB38E-3167-2943-8517-896DF46249F8}"/>
              </a:ext>
            </a:extLst>
          </p:cNvPr>
          <p:cNvSpPr txBox="1"/>
          <p:nvPr/>
        </p:nvSpPr>
        <p:spPr>
          <a:xfrm>
            <a:off x="9301765" y="5368531"/>
            <a:ext cx="19191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for.cond.cleanup4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C8ED1-4F56-A64E-B7D7-D843A01845C7}"/>
              </a:ext>
            </a:extLst>
          </p:cNvPr>
          <p:cNvSpPr txBox="1"/>
          <p:nvPr/>
        </p:nvSpPr>
        <p:spPr>
          <a:xfrm>
            <a:off x="9708688" y="5983419"/>
            <a:ext cx="1105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for.end14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4FCD6F-0C4F-5548-B4ED-0C6A667D7B8F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7789589" y="1855688"/>
            <a:ext cx="1" cy="3315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47590-6B61-9B4F-A087-3B6DD6645F3F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9015071" y="3525409"/>
            <a:ext cx="3" cy="2372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804C0C-FA84-3F40-9A02-7F0F6651171B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9015071" y="4101232"/>
            <a:ext cx="4247" cy="3138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50AFE1-DB98-E54D-A39B-6AC31830CF2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10261337" y="5707085"/>
            <a:ext cx="0" cy="2763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3276B60B-9DBC-DF4F-9EFC-3AEC4D48F08E}"/>
              </a:ext>
            </a:extLst>
          </p:cNvPr>
          <p:cNvSpPr/>
          <p:nvPr/>
        </p:nvSpPr>
        <p:spPr bwMode="auto">
          <a:xfrm>
            <a:off x="6905238" y="2723003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E652787-7598-6640-8243-0C8C4252A2C2}"/>
              </a:ext>
            </a:extLst>
          </p:cNvPr>
          <p:cNvSpPr/>
          <p:nvPr/>
        </p:nvSpPr>
        <p:spPr bwMode="auto">
          <a:xfrm>
            <a:off x="8329274" y="2694722"/>
            <a:ext cx="697584" cy="499621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2836C51-9F9E-CA4D-A587-5A0CC7EA1445}"/>
              </a:ext>
            </a:extLst>
          </p:cNvPr>
          <p:cNvSpPr/>
          <p:nvPr/>
        </p:nvSpPr>
        <p:spPr bwMode="auto">
          <a:xfrm>
            <a:off x="6924681" y="3524281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8AD5675-F6A8-3A4E-AE75-7E6333BCD11B}"/>
              </a:ext>
            </a:extLst>
          </p:cNvPr>
          <p:cNvSpPr/>
          <p:nvPr/>
        </p:nvSpPr>
        <p:spPr bwMode="auto">
          <a:xfrm>
            <a:off x="7414874" y="2883258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0D42497-4891-3946-898D-571DCDBA9C3A}"/>
              </a:ext>
            </a:extLst>
          </p:cNvPr>
          <p:cNvSpPr/>
          <p:nvPr/>
        </p:nvSpPr>
        <p:spPr bwMode="auto">
          <a:xfrm>
            <a:off x="8060608" y="4899891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0BCF19D-AAD6-CF48-8614-17075F365B0D}"/>
              </a:ext>
            </a:extLst>
          </p:cNvPr>
          <p:cNvSpPr/>
          <p:nvPr/>
        </p:nvSpPr>
        <p:spPr bwMode="auto">
          <a:xfrm>
            <a:off x="9649028" y="4888222"/>
            <a:ext cx="612309" cy="4803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153AF23-A911-1142-A28D-71F759EC7B0F}"/>
              </a:ext>
            </a:extLst>
          </p:cNvPr>
          <p:cNvSpPr/>
          <p:nvPr/>
        </p:nvSpPr>
        <p:spPr bwMode="auto">
          <a:xfrm>
            <a:off x="8089479" y="5731462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3E9F6E0-304A-2343-A56D-3EED5F2E9561}"/>
              </a:ext>
            </a:extLst>
          </p:cNvPr>
          <p:cNvSpPr/>
          <p:nvPr/>
        </p:nvSpPr>
        <p:spPr bwMode="auto">
          <a:xfrm>
            <a:off x="8689414" y="5099461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A5AF10-34D3-F248-AFB9-4109A972427B}"/>
              </a:ext>
            </a:extLst>
          </p:cNvPr>
          <p:cNvGrpSpPr/>
          <p:nvPr/>
        </p:nvGrpSpPr>
        <p:grpSpPr>
          <a:xfrm>
            <a:off x="8404981" y="4407403"/>
            <a:ext cx="1247595" cy="677108"/>
            <a:chOff x="1946634" y="2169737"/>
            <a:chExt cx="1062873" cy="6771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2F61CE-32A9-134D-AF61-D6E9BF7094F8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for.cond2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793B6D-C87C-C743-9DDC-1E53CC37BD84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3F1FB-CD5A-3943-B602-9174DAAC52BA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C682A0BB-0C52-AA4F-9B4C-E7B642B45EB8}"/>
              </a:ext>
            </a:extLst>
          </p:cNvPr>
          <p:cNvSpPr/>
          <p:nvPr/>
        </p:nvSpPr>
        <p:spPr bwMode="auto">
          <a:xfrm>
            <a:off x="8543534" y="878620"/>
            <a:ext cx="1277812" cy="403200"/>
          </a:xfrm>
          <a:prstGeom prst="wedgeRoundRectCallout">
            <a:avLst>
              <a:gd name="adj1" fmla="val -79626"/>
              <a:gd name="adj2" fmla="val 1358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14EB7B73-1336-2C46-ADC1-7D7CD5EE1164}"/>
              </a:ext>
            </a:extLst>
          </p:cNvPr>
          <p:cNvSpPr/>
          <p:nvPr/>
        </p:nvSpPr>
        <p:spPr bwMode="auto">
          <a:xfrm>
            <a:off x="8701079" y="1622442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BE50327F-899E-A147-A4DF-F9CF4E767E79}"/>
              </a:ext>
            </a:extLst>
          </p:cNvPr>
          <p:cNvSpPr/>
          <p:nvPr/>
        </p:nvSpPr>
        <p:spPr bwMode="auto">
          <a:xfrm>
            <a:off x="8956243" y="2342403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A30FC709-10B9-7E48-BAE0-3DBA1DC4B252}"/>
              </a:ext>
            </a:extLst>
          </p:cNvPr>
          <p:cNvSpPr/>
          <p:nvPr/>
        </p:nvSpPr>
        <p:spPr bwMode="auto">
          <a:xfrm>
            <a:off x="10275909" y="2777939"/>
            <a:ext cx="945000" cy="403200"/>
          </a:xfrm>
          <a:prstGeom prst="wedgeRoundRectCallout">
            <a:avLst>
              <a:gd name="adj1" fmla="val -84450"/>
              <a:gd name="adj2" fmla="val 504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BA759E7-F24C-6F4A-8575-BF7122965C33}"/>
              </a:ext>
            </a:extLst>
          </p:cNvPr>
          <p:cNvSpPr/>
          <p:nvPr/>
        </p:nvSpPr>
        <p:spPr bwMode="auto">
          <a:xfrm>
            <a:off x="5993147" y="4349643"/>
            <a:ext cx="843651" cy="403200"/>
          </a:xfrm>
          <a:prstGeom prst="wedgeRoundRectCallout">
            <a:avLst>
              <a:gd name="adj1" fmla="val 54419"/>
              <a:gd name="adj2" fmla="val -1138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C60671E4-551F-9E40-A9F9-BAE15050B326}"/>
              </a:ext>
            </a:extLst>
          </p:cNvPr>
          <p:cNvSpPr/>
          <p:nvPr/>
        </p:nvSpPr>
        <p:spPr bwMode="auto">
          <a:xfrm>
            <a:off x="10132806" y="3413713"/>
            <a:ext cx="1277812" cy="403200"/>
          </a:xfrm>
          <a:prstGeom prst="wedgeRoundRectCallout">
            <a:avLst>
              <a:gd name="adj1" fmla="val -95182"/>
              <a:gd name="adj2" fmla="val 832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CCF8AA4E-FC2F-8444-94B9-58392883FD46}"/>
              </a:ext>
            </a:extLst>
          </p:cNvPr>
          <p:cNvSpPr/>
          <p:nvPr/>
        </p:nvSpPr>
        <p:spPr bwMode="auto">
          <a:xfrm>
            <a:off x="10012742" y="3933574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20CEE869-8272-0447-9322-EFE701AEE360}"/>
              </a:ext>
            </a:extLst>
          </p:cNvPr>
          <p:cNvSpPr/>
          <p:nvPr/>
        </p:nvSpPr>
        <p:spPr bwMode="auto">
          <a:xfrm>
            <a:off x="10275909" y="4563222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84AAB924-E538-5D45-AD4B-4FFA9C08B3DB}"/>
              </a:ext>
            </a:extLst>
          </p:cNvPr>
          <p:cNvSpPr/>
          <p:nvPr/>
        </p:nvSpPr>
        <p:spPr bwMode="auto">
          <a:xfrm>
            <a:off x="11101542" y="5845199"/>
            <a:ext cx="945000" cy="403200"/>
          </a:xfrm>
          <a:prstGeom prst="wedgeRoundRectCallout">
            <a:avLst>
              <a:gd name="adj1" fmla="val -77438"/>
              <a:gd name="adj2" fmla="val -744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90686E95-4945-5148-9EDC-F50B86A8DC9A}"/>
              </a:ext>
            </a:extLst>
          </p:cNvPr>
          <p:cNvSpPr/>
          <p:nvPr/>
        </p:nvSpPr>
        <p:spPr bwMode="auto">
          <a:xfrm>
            <a:off x="6879925" y="6334339"/>
            <a:ext cx="843651" cy="403200"/>
          </a:xfrm>
          <a:prstGeom prst="wedgeRoundRectCallout">
            <a:avLst>
              <a:gd name="adj1" fmla="val 71698"/>
              <a:gd name="adj2" fmla="val -810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8BDB1B7-9F20-C54A-AC9D-A338388B9802}"/>
              </a:ext>
            </a:extLst>
          </p:cNvPr>
          <p:cNvSpPr/>
          <p:nvPr/>
        </p:nvSpPr>
        <p:spPr bwMode="auto">
          <a:xfrm>
            <a:off x="8343934" y="2682168"/>
            <a:ext cx="670351" cy="10832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7CE0E19E-52C8-9C49-901B-0311EBEBB022}"/>
              </a:ext>
            </a:extLst>
          </p:cNvPr>
          <p:cNvSpPr/>
          <p:nvPr/>
        </p:nvSpPr>
        <p:spPr bwMode="auto">
          <a:xfrm>
            <a:off x="9911818" y="2831009"/>
            <a:ext cx="945000" cy="403200"/>
          </a:xfrm>
          <a:prstGeom prst="wedgeRoundRectCallout">
            <a:avLst>
              <a:gd name="adj1" fmla="val -92864"/>
              <a:gd name="adj2" fmla="val 1852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E4447B2-A7A5-2545-B61B-0A89C7783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58073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7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fuse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fuse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AC02D-1C7A-C140-BE7B-0EC4113493A9}"/>
              </a:ext>
            </a:extLst>
          </p:cNvPr>
          <p:cNvSpPr txBox="1"/>
          <p:nvPr/>
        </p:nvSpPr>
        <p:spPr>
          <a:xfrm>
            <a:off x="7436083" y="1517134"/>
            <a:ext cx="707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entry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4BF8E7-374D-0443-B8C8-E6325C0578A6}"/>
              </a:ext>
            </a:extLst>
          </p:cNvPr>
          <p:cNvGrpSpPr/>
          <p:nvPr/>
        </p:nvGrpSpPr>
        <p:grpSpPr>
          <a:xfrm>
            <a:off x="7259331" y="2187247"/>
            <a:ext cx="1062873" cy="677108"/>
            <a:chOff x="1946634" y="2169737"/>
            <a:chExt cx="1062873" cy="67710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7344A9-0501-2D44-8ED1-6629077B31AF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Inconsolata" pitchFamily="49" charset="77"/>
                </a:rPr>
                <a:t>for.cond</a:t>
              </a:r>
              <a:endParaRPr lang="en-US" sz="1600" dirty="0">
                <a:latin typeface="Inconsolata" pitchFamily="49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5C8706-0892-5A47-BF7F-441EC9DC259D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89E340-BA46-534E-B084-9E36E85D5A58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BA0D096-BFC9-F94A-AB71-C14C9B2AC78F}"/>
              </a:ext>
            </a:extLst>
          </p:cNvPr>
          <p:cNvSpPr txBox="1"/>
          <p:nvPr/>
        </p:nvSpPr>
        <p:spPr>
          <a:xfrm>
            <a:off x="6436839" y="3186855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for.body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CB6542-7DF6-AE47-B224-701CAFF8832D}"/>
              </a:ext>
            </a:extLst>
          </p:cNvPr>
          <p:cNvSpPr txBox="1"/>
          <p:nvPr/>
        </p:nvSpPr>
        <p:spPr>
          <a:xfrm>
            <a:off x="6850050" y="3744976"/>
            <a:ext cx="903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for.inc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3CE2C1-45D6-7E42-807F-5BB38E911148}"/>
              </a:ext>
            </a:extLst>
          </p:cNvPr>
          <p:cNvSpPr txBox="1"/>
          <p:nvPr/>
        </p:nvSpPr>
        <p:spPr>
          <a:xfrm>
            <a:off x="8516235" y="3762678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for.end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7651C2-4A66-6A45-B11C-E4225160824A}"/>
              </a:ext>
            </a:extLst>
          </p:cNvPr>
          <p:cNvSpPr txBox="1"/>
          <p:nvPr/>
        </p:nvSpPr>
        <p:spPr>
          <a:xfrm>
            <a:off x="7525638" y="5368531"/>
            <a:ext cx="11673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for.body5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19396A-1C75-7949-98B1-08FDA7E117E1}"/>
              </a:ext>
            </a:extLst>
          </p:cNvPr>
          <p:cNvSpPr txBox="1"/>
          <p:nvPr/>
        </p:nvSpPr>
        <p:spPr>
          <a:xfrm>
            <a:off x="7910238" y="5961959"/>
            <a:ext cx="11115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for.inc12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6291FA-C5D3-5E41-82F3-4CA271327DA7}"/>
              </a:ext>
            </a:extLst>
          </p:cNvPr>
          <p:cNvSpPr txBox="1"/>
          <p:nvPr/>
        </p:nvSpPr>
        <p:spPr>
          <a:xfrm>
            <a:off x="9301765" y="5368531"/>
            <a:ext cx="19191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for.cond.cleanup4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45F12C-29D6-5F4A-A111-D90CDA34224B}"/>
              </a:ext>
            </a:extLst>
          </p:cNvPr>
          <p:cNvSpPr txBox="1"/>
          <p:nvPr/>
        </p:nvSpPr>
        <p:spPr>
          <a:xfrm>
            <a:off x="9708688" y="5983419"/>
            <a:ext cx="1105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for.end14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6AFFCA-0C2F-5744-9921-5785EBC6205A}"/>
              </a:ext>
            </a:extLst>
          </p:cNvPr>
          <p:cNvCxnSpPr>
            <a:stCxn id="64" idx="2"/>
            <a:endCxn id="66" idx="0"/>
          </p:cNvCxnSpPr>
          <p:nvPr/>
        </p:nvCxnSpPr>
        <p:spPr bwMode="auto">
          <a:xfrm>
            <a:off x="7789589" y="1855688"/>
            <a:ext cx="1" cy="3315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057CA3-71C8-344C-84C3-AC32DF2A8819}"/>
              </a:ext>
            </a:extLst>
          </p:cNvPr>
          <p:cNvCxnSpPr>
            <a:cxnSpLocks/>
            <a:stCxn id="72" idx="2"/>
          </p:cNvCxnSpPr>
          <p:nvPr/>
        </p:nvCxnSpPr>
        <p:spPr bwMode="auto">
          <a:xfrm>
            <a:off x="9015071" y="4101232"/>
            <a:ext cx="4247" cy="3138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DE08D6-1438-7548-B967-BCF5A23728E5}"/>
              </a:ext>
            </a:extLst>
          </p:cNvPr>
          <p:cNvCxnSpPr>
            <a:cxnSpLocks/>
            <a:stCxn id="75" idx="2"/>
          </p:cNvCxnSpPr>
          <p:nvPr/>
        </p:nvCxnSpPr>
        <p:spPr bwMode="auto">
          <a:xfrm>
            <a:off x="10261337" y="5707085"/>
            <a:ext cx="0" cy="2763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EDDC00CB-8678-9B41-B0BC-3EA71CF658A5}"/>
              </a:ext>
            </a:extLst>
          </p:cNvPr>
          <p:cNvSpPr/>
          <p:nvPr/>
        </p:nvSpPr>
        <p:spPr bwMode="auto">
          <a:xfrm>
            <a:off x="6905238" y="2723003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0D309B6-5CB3-4840-A5DB-7AE281388B63}"/>
              </a:ext>
            </a:extLst>
          </p:cNvPr>
          <p:cNvSpPr/>
          <p:nvPr/>
        </p:nvSpPr>
        <p:spPr bwMode="auto">
          <a:xfrm>
            <a:off x="6924681" y="3524281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63D22B8-5522-3544-AD8C-8029D95A5DE4}"/>
              </a:ext>
            </a:extLst>
          </p:cNvPr>
          <p:cNvSpPr/>
          <p:nvPr/>
        </p:nvSpPr>
        <p:spPr bwMode="auto">
          <a:xfrm>
            <a:off x="7414874" y="2883258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6C4F8D9-CF10-A945-A392-910ABB1F0B7A}"/>
              </a:ext>
            </a:extLst>
          </p:cNvPr>
          <p:cNvSpPr/>
          <p:nvPr/>
        </p:nvSpPr>
        <p:spPr bwMode="auto">
          <a:xfrm>
            <a:off x="8060608" y="4899891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68CE07F-9585-684B-BD98-17D073E8BFA2}"/>
              </a:ext>
            </a:extLst>
          </p:cNvPr>
          <p:cNvSpPr/>
          <p:nvPr/>
        </p:nvSpPr>
        <p:spPr bwMode="auto">
          <a:xfrm>
            <a:off x="9649028" y="4888222"/>
            <a:ext cx="612309" cy="4803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6C0D789-764B-504D-B4DB-C70ACCEC176B}"/>
              </a:ext>
            </a:extLst>
          </p:cNvPr>
          <p:cNvSpPr/>
          <p:nvPr/>
        </p:nvSpPr>
        <p:spPr bwMode="auto">
          <a:xfrm>
            <a:off x="8089479" y="5731462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E93F0327-431C-D445-B2E1-1B50FEDC7EAF}"/>
              </a:ext>
            </a:extLst>
          </p:cNvPr>
          <p:cNvSpPr/>
          <p:nvPr/>
        </p:nvSpPr>
        <p:spPr bwMode="auto">
          <a:xfrm>
            <a:off x="8689414" y="5099461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9FB4256-DC72-8441-9EB8-14FCB12A3EAF}"/>
              </a:ext>
            </a:extLst>
          </p:cNvPr>
          <p:cNvGrpSpPr/>
          <p:nvPr/>
        </p:nvGrpSpPr>
        <p:grpSpPr>
          <a:xfrm>
            <a:off x="8404981" y="4407403"/>
            <a:ext cx="1247595" cy="677108"/>
            <a:chOff x="1946634" y="2169737"/>
            <a:chExt cx="1062873" cy="67710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768950-C326-3246-B383-34975A6C1EB1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for.cond2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4E3DFA-52E5-AF48-ABCD-46F83EFD766A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15D10E-55B9-5B40-ABFC-3C753D7B3960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93" name="Rounded Rectangular Callout 92">
            <a:extLst>
              <a:ext uri="{FF2B5EF4-FFF2-40B4-BE49-F238E27FC236}">
                <a16:creationId xmlns:a16="http://schemas.microsoft.com/office/drawing/2014/main" id="{2D09BA2F-76C3-254B-94A4-AB9C876610F6}"/>
              </a:ext>
            </a:extLst>
          </p:cNvPr>
          <p:cNvSpPr/>
          <p:nvPr/>
        </p:nvSpPr>
        <p:spPr bwMode="auto">
          <a:xfrm>
            <a:off x="8543534" y="878620"/>
            <a:ext cx="1277812" cy="403200"/>
          </a:xfrm>
          <a:prstGeom prst="wedgeRoundRectCallout">
            <a:avLst>
              <a:gd name="adj1" fmla="val -79626"/>
              <a:gd name="adj2" fmla="val 1358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94" name="Rounded Rectangular Callout 93">
            <a:extLst>
              <a:ext uri="{FF2B5EF4-FFF2-40B4-BE49-F238E27FC236}">
                <a16:creationId xmlns:a16="http://schemas.microsoft.com/office/drawing/2014/main" id="{003A9178-D7A7-024C-930C-EA0F31A1F4C9}"/>
              </a:ext>
            </a:extLst>
          </p:cNvPr>
          <p:cNvSpPr/>
          <p:nvPr/>
        </p:nvSpPr>
        <p:spPr bwMode="auto">
          <a:xfrm>
            <a:off x="8701079" y="1622442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95" name="Rounded Rectangular Callout 94">
            <a:extLst>
              <a:ext uri="{FF2B5EF4-FFF2-40B4-BE49-F238E27FC236}">
                <a16:creationId xmlns:a16="http://schemas.microsoft.com/office/drawing/2014/main" id="{7E6D54BA-EF4E-D144-9143-61137FDA82B0}"/>
              </a:ext>
            </a:extLst>
          </p:cNvPr>
          <p:cNvSpPr/>
          <p:nvPr/>
        </p:nvSpPr>
        <p:spPr bwMode="auto">
          <a:xfrm>
            <a:off x="8956243" y="2342403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29706EF6-3A7F-1641-A492-D693BFDA8167}"/>
              </a:ext>
            </a:extLst>
          </p:cNvPr>
          <p:cNvSpPr/>
          <p:nvPr/>
        </p:nvSpPr>
        <p:spPr bwMode="auto">
          <a:xfrm>
            <a:off x="5993147" y="4349643"/>
            <a:ext cx="843651" cy="403200"/>
          </a:xfrm>
          <a:prstGeom prst="wedgeRoundRectCallout">
            <a:avLst>
              <a:gd name="adj1" fmla="val 54419"/>
              <a:gd name="adj2" fmla="val -1138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2FB45F1C-D29A-3745-AC19-9065D29983A2}"/>
              </a:ext>
            </a:extLst>
          </p:cNvPr>
          <p:cNvSpPr/>
          <p:nvPr/>
        </p:nvSpPr>
        <p:spPr bwMode="auto">
          <a:xfrm>
            <a:off x="10132806" y="3413713"/>
            <a:ext cx="1277812" cy="403200"/>
          </a:xfrm>
          <a:prstGeom prst="wedgeRoundRectCallout">
            <a:avLst>
              <a:gd name="adj1" fmla="val -95182"/>
              <a:gd name="adj2" fmla="val 832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99" name="Rounded Rectangular Callout 98">
            <a:extLst>
              <a:ext uri="{FF2B5EF4-FFF2-40B4-BE49-F238E27FC236}">
                <a16:creationId xmlns:a16="http://schemas.microsoft.com/office/drawing/2014/main" id="{72B2EB2A-FB76-AC4B-BA9E-75A56090E3BB}"/>
              </a:ext>
            </a:extLst>
          </p:cNvPr>
          <p:cNvSpPr/>
          <p:nvPr/>
        </p:nvSpPr>
        <p:spPr bwMode="auto">
          <a:xfrm>
            <a:off x="10012742" y="3933574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100" name="Rounded Rectangular Callout 99">
            <a:extLst>
              <a:ext uri="{FF2B5EF4-FFF2-40B4-BE49-F238E27FC236}">
                <a16:creationId xmlns:a16="http://schemas.microsoft.com/office/drawing/2014/main" id="{4C9395C5-1638-0D4D-A224-BAFB43ED2B3D}"/>
              </a:ext>
            </a:extLst>
          </p:cNvPr>
          <p:cNvSpPr/>
          <p:nvPr/>
        </p:nvSpPr>
        <p:spPr bwMode="auto">
          <a:xfrm>
            <a:off x="10275909" y="4563222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ounded Rectangular Callout 100">
            <a:extLst>
              <a:ext uri="{FF2B5EF4-FFF2-40B4-BE49-F238E27FC236}">
                <a16:creationId xmlns:a16="http://schemas.microsoft.com/office/drawing/2014/main" id="{464779DD-486E-B54F-A5D5-A7ABA60C8458}"/>
              </a:ext>
            </a:extLst>
          </p:cNvPr>
          <p:cNvSpPr/>
          <p:nvPr/>
        </p:nvSpPr>
        <p:spPr bwMode="auto">
          <a:xfrm>
            <a:off x="11101542" y="5845199"/>
            <a:ext cx="945000" cy="403200"/>
          </a:xfrm>
          <a:prstGeom prst="wedgeRoundRectCallout">
            <a:avLst>
              <a:gd name="adj1" fmla="val -77438"/>
              <a:gd name="adj2" fmla="val -744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Rounded Rectangular Callout 101">
            <a:extLst>
              <a:ext uri="{FF2B5EF4-FFF2-40B4-BE49-F238E27FC236}">
                <a16:creationId xmlns:a16="http://schemas.microsoft.com/office/drawing/2014/main" id="{47705112-4416-834F-8A00-59F758D62A06}"/>
              </a:ext>
            </a:extLst>
          </p:cNvPr>
          <p:cNvSpPr/>
          <p:nvPr/>
        </p:nvSpPr>
        <p:spPr bwMode="auto">
          <a:xfrm>
            <a:off x="6879925" y="6334339"/>
            <a:ext cx="843651" cy="403200"/>
          </a:xfrm>
          <a:prstGeom prst="wedgeRoundRectCallout">
            <a:avLst>
              <a:gd name="adj1" fmla="val 71698"/>
              <a:gd name="adj2" fmla="val -810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33A0A5B-B898-5C4D-B70D-E69E7EDE916D}"/>
              </a:ext>
            </a:extLst>
          </p:cNvPr>
          <p:cNvSpPr/>
          <p:nvPr/>
        </p:nvSpPr>
        <p:spPr bwMode="auto">
          <a:xfrm>
            <a:off x="8343934" y="2682168"/>
            <a:ext cx="670351" cy="10832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Rounded Rectangular Callout 103">
            <a:extLst>
              <a:ext uri="{FF2B5EF4-FFF2-40B4-BE49-F238E27FC236}">
                <a16:creationId xmlns:a16="http://schemas.microsoft.com/office/drawing/2014/main" id="{38360410-32D9-7B4A-95E4-4FE808A35EFA}"/>
              </a:ext>
            </a:extLst>
          </p:cNvPr>
          <p:cNvSpPr/>
          <p:nvPr/>
        </p:nvSpPr>
        <p:spPr bwMode="auto">
          <a:xfrm>
            <a:off x="9911818" y="2831009"/>
            <a:ext cx="945000" cy="403200"/>
          </a:xfrm>
          <a:prstGeom prst="wedgeRoundRectCallout">
            <a:avLst>
              <a:gd name="adj1" fmla="val -92864"/>
              <a:gd name="adj2" fmla="val 1852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28AB6FD9-4958-164C-A235-BAB8A9147EB8}"/>
              </a:ext>
            </a:extLst>
          </p:cNvPr>
          <p:cNvSpPr/>
          <p:nvPr/>
        </p:nvSpPr>
        <p:spPr bwMode="auto">
          <a:xfrm>
            <a:off x="7382971" y="4094459"/>
            <a:ext cx="1160563" cy="335645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67396FB-9E95-C743-A9EA-BBB5433E9CED}"/>
              </a:ext>
            </a:extLst>
          </p:cNvPr>
          <p:cNvSpPr/>
          <p:nvPr/>
        </p:nvSpPr>
        <p:spPr bwMode="auto">
          <a:xfrm>
            <a:off x="5761067" y="2279361"/>
            <a:ext cx="2150481" cy="3816639"/>
          </a:xfrm>
          <a:custGeom>
            <a:avLst/>
            <a:gdLst>
              <a:gd name="connsiteX0" fmla="*/ 2150481 w 2150481"/>
              <a:gd name="connsiteY0" fmla="*/ 3816639 h 3816639"/>
              <a:gd name="connsiteX1" fmla="*/ 149403 w 2150481"/>
              <a:gd name="connsiteY1" fmla="*/ 2597439 h 3816639"/>
              <a:gd name="connsiteX2" fmla="*/ 295176 w 2150481"/>
              <a:gd name="connsiteY2" fmla="*/ 424082 h 3816639"/>
              <a:gd name="connsiteX3" fmla="*/ 1487872 w 2150481"/>
              <a:gd name="connsiteY3" fmla="*/ 13 h 3816639"/>
              <a:gd name="connsiteX4" fmla="*/ 1487872 w 2150481"/>
              <a:gd name="connsiteY4" fmla="*/ 13 h 381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481" h="3816639">
                <a:moveTo>
                  <a:pt x="2150481" y="3816639"/>
                </a:moveTo>
                <a:cubicBezTo>
                  <a:pt x="1304550" y="3489752"/>
                  <a:pt x="458620" y="3162865"/>
                  <a:pt x="149403" y="2597439"/>
                </a:cubicBezTo>
                <a:cubicBezTo>
                  <a:pt x="-159814" y="2032013"/>
                  <a:pt x="72098" y="856986"/>
                  <a:pt x="295176" y="424082"/>
                </a:cubicBezTo>
                <a:cubicBezTo>
                  <a:pt x="518254" y="-8822"/>
                  <a:pt x="1487872" y="13"/>
                  <a:pt x="1487872" y="13"/>
                </a:cubicBezTo>
                <a:lnTo>
                  <a:pt x="1487872" y="13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B6362-24C9-934A-A055-35253FD33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1CB7F0C7-9AB3-6744-86E5-EBBBFEF18DDF}"/>
              </a:ext>
            </a:extLst>
          </p:cNvPr>
          <p:cNvSpPr/>
          <p:nvPr/>
        </p:nvSpPr>
        <p:spPr bwMode="auto">
          <a:xfrm>
            <a:off x="8088675" y="2864355"/>
            <a:ext cx="658203" cy="1565749"/>
          </a:xfrm>
          <a:custGeom>
            <a:avLst/>
            <a:gdLst>
              <a:gd name="connsiteX0" fmla="*/ 25806 w 396867"/>
              <a:gd name="connsiteY0" fmla="*/ 0 h 1550504"/>
              <a:gd name="connsiteX1" fmla="*/ 39058 w 396867"/>
              <a:gd name="connsiteY1" fmla="*/ 821635 h 1550504"/>
              <a:gd name="connsiteX2" fmla="*/ 396867 w 396867"/>
              <a:gd name="connsiteY2" fmla="*/ 1550504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867" h="1550504">
                <a:moveTo>
                  <a:pt x="25806" y="0"/>
                </a:moveTo>
                <a:cubicBezTo>
                  <a:pt x="1510" y="281609"/>
                  <a:pt x="-22786" y="563218"/>
                  <a:pt x="39058" y="821635"/>
                </a:cubicBezTo>
                <a:cubicBezTo>
                  <a:pt x="100902" y="1080052"/>
                  <a:pt x="248884" y="1315278"/>
                  <a:pt x="396867" y="1550504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4" grpId="0" animBg="1"/>
      <p:bldP spid="88" grpId="0" animBg="1"/>
      <p:bldP spid="88" grpId="1" animBg="1"/>
      <p:bldP spid="103" grpId="0" animBg="1"/>
      <p:bldP spid="105" grpId="0" animBg="1"/>
      <p:bldP spid="7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update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330D52-2389-0F40-9E4D-482BBB96F03D}"/>
              </a:ext>
            </a:extLst>
          </p:cNvPr>
          <p:cNvSpPr txBox="1">
            <a:spLocks/>
          </p:cNvSpPr>
          <p:nvPr/>
        </p:nvSpPr>
        <p:spPr bwMode="auto">
          <a:xfrm>
            <a:off x="6270516" y="1416355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56D1-66D7-AC47-BD3A-002A11FD0CCE}"/>
              </a:ext>
            </a:extLst>
          </p:cNvPr>
          <p:cNvSpPr txBox="1"/>
          <p:nvPr/>
        </p:nvSpPr>
        <p:spPr>
          <a:xfrm>
            <a:off x="7436083" y="1517134"/>
            <a:ext cx="707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entry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335B1-C2C0-284D-A7DA-710A1FAB691D}"/>
              </a:ext>
            </a:extLst>
          </p:cNvPr>
          <p:cNvGrpSpPr/>
          <p:nvPr/>
        </p:nvGrpSpPr>
        <p:grpSpPr>
          <a:xfrm>
            <a:off x="7259331" y="2187247"/>
            <a:ext cx="1062873" cy="677108"/>
            <a:chOff x="1946634" y="2169737"/>
            <a:chExt cx="1062873" cy="677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DCD3C7-C3FE-994D-9A32-8155BD151BCF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Inconsolata" pitchFamily="49" charset="77"/>
                </a:rPr>
                <a:t>for.cond</a:t>
              </a:r>
              <a:endParaRPr lang="en-US" sz="1600" dirty="0">
                <a:latin typeface="Inconsolata" pitchFamily="49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A408F5-69DE-AA42-9615-39B58F5CE77C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70396-EEBF-BC4A-8510-B08AE263EA65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9AEAE9-05E8-144A-8960-54ADEE3C3E46}"/>
              </a:ext>
            </a:extLst>
          </p:cNvPr>
          <p:cNvSpPr txBox="1"/>
          <p:nvPr/>
        </p:nvSpPr>
        <p:spPr>
          <a:xfrm>
            <a:off x="6436839" y="3186855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for.body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B374E-E528-2B4A-AD86-4DD1C92AB156}"/>
              </a:ext>
            </a:extLst>
          </p:cNvPr>
          <p:cNvSpPr txBox="1"/>
          <p:nvPr/>
        </p:nvSpPr>
        <p:spPr>
          <a:xfrm>
            <a:off x="6850050" y="3744976"/>
            <a:ext cx="903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for.inc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E327E-21D2-0241-B89D-DEF28FEE54A7}"/>
              </a:ext>
            </a:extLst>
          </p:cNvPr>
          <p:cNvSpPr txBox="1"/>
          <p:nvPr/>
        </p:nvSpPr>
        <p:spPr>
          <a:xfrm>
            <a:off x="7525638" y="5368531"/>
            <a:ext cx="11673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for.body5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E0958-65D2-6044-8464-DBC1E91472E6}"/>
              </a:ext>
            </a:extLst>
          </p:cNvPr>
          <p:cNvSpPr txBox="1"/>
          <p:nvPr/>
        </p:nvSpPr>
        <p:spPr>
          <a:xfrm>
            <a:off x="7910238" y="5961959"/>
            <a:ext cx="11115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for.inc12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49A79-9B7B-C743-8D3B-5167836248BE}"/>
              </a:ext>
            </a:extLst>
          </p:cNvPr>
          <p:cNvSpPr txBox="1"/>
          <p:nvPr/>
        </p:nvSpPr>
        <p:spPr>
          <a:xfrm>
            <a:off x="9301765" y="5368531"/>
            <a:ext cx="19191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for.cond.cleanup4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672A6-C074-0946-9829-D3B219BAEEA8}"/>
              </a:ext>
            </a:extLst>
          </p:cNvPr>
          <p:cNvSpPr txBox="1"/>
          <p:nvPr/>
        </p:nvSpPr>
        <p:spPr>
          <a:xfrm>
            <a:off x="9708688" y="5983419"/>
            <a:ext cx="1105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for.end14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DA6C0-8349-2C48-A7EC-3210D6B425B5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7789589" y="1855688"/>
            <a:ext cx="1" cy="3315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BC885-91F0-9B41-B5CE-7B31AC0A559F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10261337" y="5707085"/>
            <a:ext cx="0" cy="2763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FC63EDD4-AC32-C148-96E3-DC86C556527C}"/>
              </a:ext>
            </a:extLst>
          </p:cNvPr>
          <p:cNvSpPr/>
          <p:nvPr/>
        </p:nvSpPr>
        <p:spPr bwMode="auto">
          <a:xfrm>
            <a:off x="6905238" y="2723003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9FD29DC-ED0E-0347-A3AA-00721AE1AF5B}"/>
              </a:ext>
            </a:extLst>
          </p:cNvPr>
          <p:cNvSpPr/>
          <p:nvPr/>
        </p:nvSpPr>
        <p:spPr bwMode="auto">
          <a:xfrm>
            <a:off x="6924681" y="3524281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4887D15-D8C5-4A47-BDBE-6AF92E070B46}"/>
              </a:ext>
            </a:extLst>
          </p:cNvPr>
          <p:cNvSpPr/>
          <p:nvPr/>
        </p:nvSpPr>
        <p:spPr bwMode="auto">
          <a:xfrm>
            <a:off x="8060608" y="4899891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60FF24B-142B-7C45-9A1A-50AD7D11B3E4}"/>
              </a:ext>
            </a:extLst>
          </p:cNvPr>
          <p:cNvSpPr/>
          <p:nvPr/>
        </p:nvSpPr>
        <p:spPr bwMode="auto">
          <a:xfrm>
            <a:off x="9649028" y="4888222"/>
            <a:ext cx="612309" cy="4803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6386404-D7C5-3947-81F3-4B7B4BFB578B}"/>
              </a:ext>
            </a:extLst>
          </p:cNvPr>
          <p:cNvSpPr/>
          <p:nvPr/>
        </p:nvSpPr>
        <p:spPr bwMode="auto">
          <a:xfrm>
            <a:off x="8089479" y="5731462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B7D11-0516-454C-B6BB-2EC7C3BFAF7D}"/>
              </a:ext>
            </a:extLst>
          </p:cNvPr>
          <p:cNvGrpSpPr/>
          <p:nvPr/>
        </p:nvGrpSpPr>
        <p:grpSpPr>
          <a:xfrm>
            <a:off x="8404981" y="4407403"/>
            <a:ext cx="1247595" cy="677108"/>
            <a:chOff x="1946634" y="2169737"/>
            <a:chExt cx="1062873" cy="6771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83D43-31FE-F442-9B95-52CE5526273A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for.cond2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9B4F4E-CBAE-134C-96DE-EA53913D03EB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C7CC48-CEA8-7B43-9A7E-B76B45514266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FBB4D06B-4196-7E4C-B918-BE6EEF43EB87}"/>
              </a:ext>
            </a:extLst>
          </p:cNvPr>
          <p:cNvSpPr/>
          <p:nvPr/>
        </p:nvSpPr>
        <p:spPr bwMode="auto">
          <a:xfrm>
            <a:off x="8543534" y="878620"/>
            <a:ext cx="1277812" cy="403200"/>
          </a:xfrm>
          <a:prstGeom prst="wedgeRoundRectCallout">
            <a:avLst>
              <a:gd name="adj1" fmla="val -79626"/>
              <a:gd name="adj2" fmla="val 1358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2D5E03A-A501-2C4F-9E96-CAEFCD004B76}"/>
              </a:ext>
            </a:extLst>
          </p:cNvPr>
          <p:cNvSpPr/>
          <p:nvPr/>
        </p:nvSpPr>
        <p:spPr bwMode="auto">
          <a:xfrm>
            <a:off x="8701079" y="1622442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625CEE7-E92A-624E-BA3A-72557D847937}"/>
              </a:ext>
            </a:extLst>
          </p:cNvPr>
          <p:cNvSpPr/>
          <p:nvPr/>
        </p:nvSpPr>
        <p:spPr bwMode="auto">
          <a:xfrm>
            <a:off x="8956243" y="2342403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C5B7B424-A8A1-8240-9729-1F5FE4C4DF3C}"/>
              </a:ext>
            </a:extLst>
          </p:cNvPr>
          <p:cNvSpPr/>
          <p:nvPr/>
        </p:nvSpPr>
        <p:spPr bwMode="auto">
          <a:xfrm>
            <a:off x="5993147" y="4349643"/>
            <a:ext cx="843651" cy="403200"/>
          </a:xfrm>
          <a:prstGeom prst="wedgeRoundRectCallout">
            <a:avLst>
              <a:gd name="adj1" fmla="val 54419"/>
              <a:gd name="adj2" fmla="val -1138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BB988039-2E82-B84C-96A0-ADC4D9CA3DE4}"/>
              </a:ext>
            </a:extLst>
          </p:cNvPr>
          <p:cNvSpPr/>
          <p:nvPr/>
        </p:nvSpPr>
        <p:spPr bwMode="auto">
          <a:xfrm>
            <a:off x="10132806" y="3413713"/>
            <a:ext cx="1277812" cy="403200"/>
          </a:xfrm>
          <a:prstGeom prst="wedgeRoundRectCallout">
            <a:avLst>
              <a:gd name="adj1" fmla="val -95182"/>
              <a:gd name="adj2" fmla="val 832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65F3A249-B0A2-AC47-9E78-50C831E42D2C}"/>
              </a:ext>
            </a:extLst>
          </p:cNvPr>
          <p:cNvSpPr/>
          <p:nvPr/>
        </p:nvSpPr>
        <p:spPr bwMode="auto">
          <a:xfrm>
            <a:off x="10012742" y="3933574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D7317A2A-C0AD-EE4A-A82E-B35E6BB2BB41}"/>
              </a:ext>
            </a:extLst>
          </p:cNvPr>
          <p:cNvSpPr/>
          <p:nvPr/>
        </p:nvSpPr>
        <p:spPr bwMode="auto">
          <a:xfrm>
            <a:off x="10275909" y="4563222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B51A77E9-6A6F-4C4F-82C2-C20DB5D4B835}"/>
              </a:ext>
            </a:extLst>
          </p:cNvPr>
          <p:cNvSpPr/>
          <p:nvPr/>
        </p:nvSpPr>
        <p:spPr bwMode="auto">
          <a:xfrm>
            <a:off x="11101542" y="5845199"/>
            <a:ext cx="945000" cy="403200"/>
          </a:xfrm>
          <a:prstGeom prst="wedgeRoundRectCallout">
            <a:avLst>
              <a:gd name="adj1" fmla="val -77438"/>
              <a:gd name="adj2" fmla="val -744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A973E629-6686-FA45-8B9E-3F69B6E4EFEA}"/>
              </a:ext>
            </a:extLst>
          </p:cNvPr>
          <p:cNvSpPr/>
          <p:nvPr/>
        </p:nvSpPr>
        <p:spPr bwMode="auto">
          <a:xfrm>
            <a:off x="6879925" y="6334339"/>
            <a:ext cx="843651" cy="403200"/>
          </a:xfrm>
          <a:prstGeom prst="wedgeRoundRectCallout">
            <a:avLst>
              <a:gd name="adj1" fmla="val 71698"/>
              <a:gd name="adj2" fmla="val -810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A2BA46F9-99A4-9245-924F-C649410049D7}"/>
              </a:ext>
            </a:extLst>
          </p:cNvPr>
          <p:cNvSpPr/>
          <p:nvPr/>
        </p:nvSpPr>
        <p:spPr bwMode="auto">
          <a:xfrm>
            <a:off x="9911818" y="2831009"/>
            <a:ext cx="945000" cy="403200"/>
          </a:xfrm>
          <a:prstGeom prst="wedgeRoundRectCallout">
            <a:avLst>
              <a:gd name="adj1" fmla="val -92864"/>
              <a:gd name="adj2" fmla="val 1852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0D379F0-22A6-7541-89F7-90285E9654AD}"/>
              </a:ext>
            </a:extLst>
          </p:cNvPr>
          <p:cNvSpPr/>
          <p:nvPr/>
        </p:nvSpPr>
        <p:spPr bwMode="auto">
          <a:xfrm>
            <a:off x="7382971" y="4094459"/>
            <a:ext cx="1160563" cy="335645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3DBCBF5-0DEF-5148-AA74-7F2E7E8259B8}"/>
              </a:ext>
            </a:extLst>
          </p:cNvPr>
          <p:cNvSpPr/>
          <p:nvPr/>
        </p:nvSpPr>
        <p:spPr bwMode="auto">
          <a:xfrm>
            <a:off x="8088675" y="2864355"/>
            <a:ext cx="658203" cy="1565749"/>
          </a:xfrm>
          <a:custGeom>
            <a:avLst/>
            <a:gdLst>
              <a:gd name="connsiteX0" fmla="*/ 25806 w 396867"/>
              <a:gd name="connsiteY0" fmla="*/ 0 h 1550504"/>
              <a:gd name="connsiteX1" fmla="*/ 39058 w 396867"/>
              <a:gd name="connsiteY1" fmla="*/ 821635 h 1550504"/>
              <a:gd name="connsiteX2" fmla="*/ 396867 w 396867"/>
              <a:gd name="connsiteY2" fmla="*/ 1550504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867" h="1550504">
                <a:moveTo>
                  <a:pt x="25806" y="0"/>
                </a:moveTo>
                <a:cubicBezTo>
                  <a:pt x="1510" y="281609"/>
                  <a:pt x="-22786" y="563218"/>
                  <a:pt x="39058" y="821635"/>
                </a:cubicBezTo>
                <a:cubicBezTo>
                  <a:pt x="100902" y="1080052"/>
                  <a:pt x="248884" y="1315278"/>
                  <a:pt x="396867" y="1550504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BC18364-0155-7144-88D1-4B93A8EFA25A}"/>
              </a:ext>
            </a:extLst>
          </p:cNvPr>
          <p:cNvSpPr/>
          <p:nvPr/>
        </p:nvSpPr>
        <p:spPr bwMode="auto">
          <a:xfrm>
            <a:off x="5761067" y="2279361"/>
            <a:ext cx="2150481" cy="3816639"/>
          </a:xfrm>
          <a:custGeom>
            <a:avLst/>
            <a:gdLst>
              <a:gd name="connsiteX0" fmla="*/ 2150481 w 2150481"/>
              <a:gd name="connsiteY0" fmla="*/ 3816639 h 3816639"/>
              <a:gd name="connsiteX1" fmla="*/ 149403 w 2150481"/>
              <a:gd name="connsiteY1" fmla="*/ 2597439 h 3816639"/>
              <a:gd name="connsiteX2" fmla="*/ 295176 w 2150481"/>
              <a:gd name="connsiteY2" fmla="*/ 424082 h 3816639"/>
              <a:gd name="connsiteX3" fmla="*/ 1487872 w 2150481"/>
              <a:gd name="connsiteY3" fmla="*/ 13 h 3816639"/>
              <a:gd name="connsiteX4" fmla="*/ 1487872 w 2150481"/>
              <a:gd name="connsiteY4" fmla="*/ 13 h 381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481" h="3816639">
                <a:moveTo>
                  <a:pt x="2150481" y="3816639"/>
                </a:moveTo>
                <a:cubicBezTo>
                  <a:pt x="1304550" y="3489752"/>
                  <a:pt x="458620" y="3162865"/>
                  <a:pt x="149403" y="2597439"/>
                </a:cubicBezTo>
                <a:cubicBezTo>
                  <a:pt x="-159814" y="2032013"/>
                  <a:pt x="72098" y="856986"/>
                  <a:pt x="295176" y="424082"/>
                </a:cubicBezTo>
                <a:cubicBezTo>
                  <a:pt x="518254" y="-8822"/>
                  <a:pt x="1487872" y="13"/>
                  <a:pt x="1487872" y="13"/>
                </a:cubicBezTo>
                <a:lnTo>
                  <a:pt x="1487872" y="13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9F8300-F2C4-F245-A6C6-DB0E8EDE3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923880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After Loop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/>
              <a:t>fuseLoops</a:t>
            </a:r>
            <a:r>
              <a:rPr lang="en-US" dirty="0"/>
              <a:t>(Function F)</a:t>
            </a:r>
          </a:p>
          <a:p>
            <a:pPr lvl="1"/>
            <a:r>
              <a:rPr lang="en-US" sz="1600" dirty="0"/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/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/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/>
              <a:t>for each CFE set</a:t>
            </a:r>
          </a:p>
          <a:p>
            <a:pPr marL="579423" lvl="4" indent="0">
              <a:buNone/>
            </a:pPr>
            <a:r>
              <a:rPr lang="en-US" sz="1600" dirty="0"/>
              <a:t>for each pair of loops,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do not have identical trip counts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 cannot be made adjacent then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have invalid dependencies then 	  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fusing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/>
              <a:t>	    continue</a:t>
            </a:r>
          </a:p>
          <a:p>
            <a:pPr marL="438138" lvl="3" indent="0">
              <a:buNone/>
            </a:pPr>
            <a:r>
              <a:rPr lang="en-US" sz="1600" dirty="0"/>
              <a:t>	Move intervening code to make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adjacent</a:t>
            </a:r>
          </a:p>
          <a:p>
            <a:pPr marL="438138" lvl="3" indent="0">
              <a:buNone/>
            </a:pPr>
            <a:r>
              <a:rPr lang="en-US" sz="1600" dirty="0"/>
              <a:t>	fuse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	</a:t>
            </a:r>
          </a:p>
          <a:p>
            <a:pPr marL="438138" lvl="3" indent="0">
              <a:buNone/>
            </a:pPr>
            <a:r>
              <a:rPr lang="en-US" sz="1600" dirty="0"/>
              <a:t>	Update fusion candidate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56D1-66D7-AC47-BD3A-002A11FD0CCE}"/>
              </a:ext>
            </a:extLst>
          </p:cNvPr>
          <p:cNvSpPr txBox="1"/>
          <p:nvPr/>
        </p:nvSpPr>
        <p:spPr>
          <a:xfrm>
            <a:off x="7436083" y="1517134"/>
            <a:ext cx="707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entry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335B1-C2C0-284D-A7DA-710A1FAB691D}"/>
              </a:ext>
            </a:extLst>
          </p:cNvPr>
          <p:cNvGrpSpPr/>
          <p:nvPr/>
        </p:nvGrpSpPr>
        <p:grpSpPr>
          <a:xfrm>
            <a:off x="7259331" y="2187247"/>
            <a:ext cx="1062873" cy="677108"/>
            <a:chOff x="1946634" y="2169737"/>
            <a:chExt cx="1062873" cy="677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DCD3C7-C3FE-994D-9A32-8155BD151BCF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Inconsolata" pitchFamily="49" charset="77"/>
                </a:rPr>
                <a:t>for.cond</a:t>
              </a:r>
              <a:endParaRPr lang="en-US" sz="1600" dirty="0">
                <a:latin typeface="Inconsolata" pitchFamily="49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A408F5-69DE-AA42-9615-39B58F5CE77C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70396-EEBF-BC4A-8510-B08AE263EA65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9AEAE9-05E8-144A-8960-54ADEE3C3E46}"/>
              </a:ext>
            </a:extLst>
          </p:cNvPr>
          <p:cNvSpPr txBox="1"/>
          <p:nvPr/>
        </p:nvSpPr>
        <p:spPr>
          <a:xfrm>
            <a:off x="6436839" y="3186855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for.body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B374E-E528-2B4A-AD86-4DD1C92AB156}"/>
              </a:ext>
            </a:extLst>
          </p:cNvPr>
          <p:cNvSpPr txBox="1"/>
          <p:nvPr/>
        </p:nvSpPr>
        <p:spPr>
          <a:xfrm>
            <a:off x="6850050" y="3744976"/>
            <a:ext cx="903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for.inc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E327E-21D2-0241-B89D-DEF28FEE54A7}"/>
              </a:ext>
            </a:extLst>
          </p:cNvPr>
          <p:cNvSpPr txBox="1"/>
          <p:nvPr/>
        </p:nvSpPr>
        <p:spPr>
          <a:xfrm>
            <a:off x="7525638" y="5368531"/>
            <a:ext cx="11673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for.body5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E0958-65D2-6044-8464-DBC1E91472E6}"/>
              </a:ext>
            </a:extLst>
          </p:cNvPr>
          <p:cNvSpPr txBox="1"/>
          <p:nvPr/>
        </p:nvSpPr>
        <p:spPr>
          <a:xfrm>
            <a:off x="7910238" y="5961959"/>
            <a:ext cx="11115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for.inc12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49A79-9B7B-C743-8D3B-5167836248BE}"/>
              </a:ext>
            </a:extLst>
          </p:cNvPr>
          <p:cNvSpPr txBox="1"/>
          <p:nvPr/>
        </p:nvSpPr>
        <p:spPr>
          <a:xfrm>
            <a:off x="9301765" y="5368531"/>
            <a:ext cx="19191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for.cond.cleanup4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672A6-C074-0946-9829-D3B219BAEEA8}"/>
              </a:ext>
            </a:extLst>
          </p:cNvPr>
          <p:cNvSpPr txBox="1"/>
          <p:nvPr/>
        </p:nvSpPr>
        <p:spPr>
          <a:xfrm>
            <a:off x="9708688" y="5983419"/>
            <a:ext cx="1105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for.end14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DA6C0-8349-2C48-A7EC-3210D6B425B5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7789589" y="1855688"/>
            <a:ext cx="1" cy="3315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BC885-91F0-9B41-B5CE-7B31AC0A559F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10261337" y="5707085"/>
            <a:ext cx="0" cy="2763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FC63EDD4-AC32-C148-96E3-DC86C556527C}"/>
              </a:ext>
            </a:extLst>
          </p:cNvPr>
          <p:cNvSpPr/>
          <p:nvPr/>
        </p:nvSpPr>
        <p:spPr bwMode="auto">
          <a:xfrm>
            <a:off x="6905238" y="2723003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9FD29DC-ED0E-0347-A3AA-00721AE1AF5B}"/>
              </a:ext>
            </a:extLst>
          </p:cNvPr>
          <p:cNvSpPr/>
          <p:nvPr/>
        </p:nvSpPr>
        <p:spPr bwMode="auto">
          <a:xfrm>
            <a:off x="6924681" y="3524281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4887D15-D8C5-4A47-BDBE-6AF92E070B46}"/>
              </a:ext>
            </a:extLst>
          </p:cNvPr>
          <p:cNvSpPr/>
          <p:nvPr/>
        </p:nvSpPr>
        <p:spPr bwMode="auto">
          <a:xfrm>
            <a:off x="8060608" y="4899891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60FF24B-142B-7C45-9A1A-50AD7D11B3E4}"/>
              </a:ext>
            </a:extLst>
          </p:cNvPr>
          <p:cNvSpPr/>
          <p:nvPr/>
        </p:nvSpPr>
        <p:spPr bwMode="auto">
          <a:xfrm>
            <a:off x="9649028" y="4888222"/>
            <a:ext cx="612309" cy="4803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6386404-D7C5-3947-81F3-4B7B4BFB578B}"/>
              </a:ext>
            </a:extLst>
          </p:cNvPr>
          <p:cNvSpPr/>
          <p:nvPr/>
        </p:nvSpPr>
        <p:spPr bwMode="auto">
          <a:xfrm>
            <a:off x="8089479" y="5731462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B7D11-0516-454C-B6BB-2EC7C3BFAF7D}"/>
              </a:ext>
            </a:extLst>
          </p:cNvPr>
          <p:cNvGrpSpPr/>
          <p:nvPr/>
        </p:nvGrpSpPr>
        <p:grpSpPr>
          <a:xfrm>
            <a:off x="8404981" y="4407403"/>
            <a:ext cx="1247595" cy="677108"/>
            <a:chOff x="1946634" y="2169737"/>
            <a:chExt cx="1062873" cy="6771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83D43-31FE-F442-9B95-52CE5526273A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for.cond2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9B4F4E-CBAE-134C-96DE-EA53913D03EB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C7CC48-CEA8-7B43-9A7E-B76B45514266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FBB4D06B-4196-7E4C-B918-BE6EEF43EB87}"/>
              </a:ext>
            </a:extLst>
          </p:cNvPr>
          <p:cNvSpPr/>
          <p:nvPr/>
        </p:nvSpPr>
        <p:spPr bwMode="auto">
          <a:xfrm>
            <a:off x="8543534" y="878620"/>
            <a:ext cx="1277812" cy="403200"/>
          </a:xfrm>
          <a:prstGeom prst="wedgeRoundRectCallout">
            <a:avLst>
              <a:gd name="adj1" fmla="val -79626"/>
              <a:gd name="adj2" fmla="val 1358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2D5E03A-A501-2C4F-9E96-CAEFCD004B76}"/>
              </a:ext>
            </a:extLst>
          </p:cNvPr>
          <p:cNvSpPr/>
          <p:nvPr/>
        </p:nvSpPr>
        <p:spPr bwMode="auto">
          <a:xfrm>
            <a:off x="8701079" y="1622442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D7317A2A-C0AD-EE4A-A82E-B35E6BB2BB41}"/>
              </a:ext>
            </a:extLst>
          </p:cNvPr>
          <p:cNvSpPr/>
          <p:nvPr/>
        </p:nvSpPr>
        <p:spPr bwMode="auto">
          <a:xfrm>
            <a:off x="10275909" y="4563222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B51A77E9-6A6F-4C4F-82C2-C20DB5D4B835}"/>
              </a:ext>
            </a:extLst>
          </p:cNvPr>
          <p:cNvSpPr/>
          <p:nvPr/>
        </p:nvSpPr>
        <p:spPr bwMode="auto">
          <a:xfrm>
            <a:off x="11101542" y="5845199"/>
            <a:ext cx="945000" cy="403200"/>
          </a:xfrm>
          <a:prstGeom prst="wedgeRoundRectCallout">
            <a:avLst>
              <a:gd name="adj1" fmla="val -77438"/>
              <a:gd name="adj2" fmla="val -744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A973E629-6686-FA45-8B9E-3F69B6E4EFEA}"/>
              </a:ext>
            </a:extLst>
          </p:cNvPr>
          <p:cNvSpPr/>
          <p:nvPr/>
        </p:nvSpPr>
        <p:spPr bwMode="auto">
          <a:xfrm>
            <a:off x="6879925" y="6334339"/>
            <a:ext cx="843651" cy="403200"/>
          </a:xfrm>
          <a:prstGeom prst="wedgeRoundRectCallout">
            <a:avLst>
              <a:gd name="adj1" fmla="val 71698"/>
              <a:gd name="adj2" fmla="val -810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0D379F0-22A6-7541-89F7-90285E9654AD}"/>
              </a:ext>
            </a:extLst>
          </p:cNvPr>
          <p:cNvSpPr/>
          <p:nvPr/>
        </p:nvSpPr>
        <p:spPr bwMode="auto">
          <a:xfrm>
            <a:off x="7382971" y="4094459"/>
            <a:ext cx="1160563" cy="335645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BC18364-0155-7144-88D1-4B93A8EFA25A}"/>
              </a:ext>
            </a:extLst>
          </p:cNvPr>
          <p:cNvSpPr/>
          <p:nvPr/>
        </p:nvSpPr>
        <p:spPr bwMode="auto">
          <a:xfrm>
            <a:off x="5761067" y="2279361"/>
            <a:ext cx="2150481" cy="3816639"/>
          </a:xfrm>
          <a:custGeom>
            <a:avLst/>
            <a:gdLst>
              <a:gd name="connsiteX0" fmla="*/ 2150481 w 2150481"/>
              <a:gd name="connsiteY0" fmla="*/ 3816639 h 3816639"/>
              <a:gd name="connsiteX1" fmla="*/ 149403 w 2150481"/>
              <a:gd name="connsiteY1" fmla="*/ 2597439 h 3816639"/>
              <a:gd name="connsiteX2" fmla="*/ 295176 w 2150481"/>
              <a:gd name="connsiteY2" fmla="*/ 424082 h 3816639"/>
              <a:gd name="connsiteX3" fmla="*/ 1487872 w 2150481"/>
              <a:gd name="connsiteY3" fmla="*/ 13 h 3816639"/>
              <a:gd name="connsiteX4" fmla="*/ 1487872 w 2150481"/>
              <a:gd name="connsiteY4" fmla="*/ 13 h 381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481" h="3816639">
                <a:moveTo>
                  <a:pt x="2150481" y="3816639"/>
                </a:moveTo>
                <a:cubicBezTo>
                  <a:pt x="1304550" y="3489752"/>
                  <a:pt x="458620" y="3162865"/>
                  <a:pt x="149403" y="2597439"/>
                </a:cubicBezTo>
                <a:cubicBezTo>
                  <a:pt x="-159814" y="2032013"/>
                  <a:pt x="72098" y="856986"/>
                  <a:pt x="295176" y="424082"/>
                </a:cubicBezTo>
                <a:cubicBezTo>
                  <a:pt x="518254" y="-8822"/>
                  <a:pt x="1487872" y="13"/>
                  <a:pt x="1487872" y="13"/>
                </a:cubicBezTo>
                <a:lnTo>
                  <a:pt x="1487872" y="13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9B68DC4-52FE-E14F-9BE4-6DE666B2EF19}"/>
              </a:ext>
            </a:extLst>
          </p:cNvPr>
          <p:cNvSpPr/>
          <p:nvPr/>
        </p:nvSpPr>
        <p:spPr bwMode="auto">
          <a:xfrm>
            <a:off x="8088675" y="2864355"/>
            <a:ext cx="658203" cy="1565749"/>
          </a:xfrm>
          <a:custGeom>
            <a:avLst/>
            <a:gdLst>
              <a:gd name="connsiteX0" fmla="*/ 25806 w 396867"/>
              <a:gd name="connsiteY0" fmla="*/ 0 h 1550504"/>
              <a:gd name="connsiteX1" fmla="*/ 39058 w 396867"/>
              <a:gd name="connsiteY1" fmla="*/ 821635 h 1550504"/>
              <a:gd name="connsiteX2" fmla="*/ 396867 w 396867"/>
              <a:gd name="connsiteY2" fmla="*/ 1550504 h 155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867" h="1550504">
                <a:moveTo>
                  <a:pt x="25806" y="0"/>
                </a:moveTo>
                <a:cubicBezTo>
                  <a:pt x="1510" y="281609"/>
                  <a:pt x="-22786" y="563218"/>
                  <a:pt x="39058" y="821635"/>
                </a:cubicBezTo>
                <a:cubicBezTo>
                  <a:pt x="100902" y="1080052"/>
                  <a:pt x="248884" y="1315278"/>
                  <a:pt x="396867" y="1550504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F17C53C-71DA-3B40-ABCC-5ECF929AD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8487660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4485-6628-1748-A2D3-5635A9C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placement of Loop Fusion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9CF-FEC1-0541-A7E3-D4FDB42E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Pass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Pass 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0806BB-BB5D-B84D-85CC-88FDD910D1FA}"/>
              </a:ext>
            </a:extLst>
          </p:cNvPr>
          <p:cNvSpPr/>
          <p:nvPr/>
        </p:nvSpPr>
        <p:spPr bwMode="auto">
          <a:xfrm>
            <a:off x="1498081" y="2216973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Rotate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966153-2159-C44D-B91F-C175C0BCFF17}"/>
              </a:ext>
            </a:extLst>
          </p:cNvPr>
          <p:cNvSpPr/>
          <p:nvPr/>
        </p:nvSpPr>
        <p:spPr bwMode="auto">
          <a:xfrm>
            <a:off x="3403977" y="2216973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Fusion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048193-14DB-D644-8320-EAE3B0422FBC}"/>
              </a:ext>
            </a:extLst>
          </p:cNvPr>
          <p:cNvSpPr/>
          <p:nvPr/>
        </p:nvSpPr>
        <p:spPr bwMode="auto">
          <a:xfrm>
            <a:off x="5289753" y="2216973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Loop Distribution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D73366-1187-0745-BF4F-C22B46BFAD3B}"/>
              </a:ext>
            </a:extLst>
          </p:cNvPr>
          <p:cNvSpPr/>
          <p:nvPr/>
        </p:nvSpPr>
        <p:spPr bwMode="auto">
          <a:xfrm>
            <a:off x="7175529" y="2216973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Vectorization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53F430-7906-194A-856F-1E241B437267}"/>
              </a:ext>
            </a:extLst>
          </p:cNvPr>
          <p:cNvSpPr/>
          <p:nvPr/>
        </p:nvSpPr>
        <p:spPr bwMode="auto">
          <a:xfrm>
            <a:off x="9061305" y="2216973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Load Elimination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9CD32-1E3F-524D-9B7F-3BB2F29E5F77}"/>
              </a:ext>
            </a:extLst>
          </p:cNvPr>
          <p:cNvCxnSpPr/>
          <p:nvPr/>
        </p:nvCxnSpPr>
        <p:spPr bwMode="auto">
          <a:xfrm>
            <a:off x="2962914" y="2495775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848A9-B917-234A-96F0-713911999E3B}"/>
              </a:ext>
            </a:extLst>
          </p:cNvPr>
          <p:cNvCxnSpPr/>
          <p:nvPr/>
        </p:nvCxnSpPr>
        <p:spPr bwMode="auto">
          <a:xfrm>
            <a:off x="1057018" y="2502050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82260-E0A4-E143-AB6C-78C2A8AD7DDE}"/>
              </a:ext>
            </a:extLst>
          </p:cNvPr>
          <p:cNvCxnSpPr/>
          <p:nvPr/>
        </p:nvCxnSpPr>
        <p:spPr bwMode="auto">
          <a:xfrm>
            <a:off x="4864252" y="2502050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87CCDE-F0F6-C249-9362-3DD41603857D}"/>
              </a:ext>
            </a:extLst>
          </p:cNvPr>
          <p:cNvCxnSpPr/>
          <p:nvPr/>
        </p:nvCxnSpPr>
        <p:spPr bwMode="auto">
          <a:xfrm>
            <a:off x="6750028" y="2502050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A7A8CA-710C-7C4B-B586-A45577BFF349}"/>
              </a:ext>
            </a:extLst>
          </p:cNvPr>
          <p:cNvCxnSpPr/>
          <p:nvPr/>
        </p:nvCxnSpPr>
        <p:spPr bwMode="auto">
          <a:xfrm>
            <a:off x="8635804" y="2502050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2F4599-F383-FD4E-9C9A-AE84E343F3F3}"/>
              </a:ext>
            </a:extLst>
          </p:cNvPr>
          <p:cNvCxnSpPr/>
          <p:nvPr/>
        </p:nvCxnSpPr>
        <p:spPr bwMode="auto">
          <a:xfrm>
            <a:off x="10521580" y="2495775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10352A-2558-B94B-8D88-76516806D045}"/>
              </a:ext>
            </a:extLst>
          </p:cNvPr>
          <p:cNvSpPr/>
          <p:nvPr/>
        </p:nvSpPr>
        <p:spPr bwMode="auto">
          <a:xfrm>
            <a:off x="1498081" y="4426577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Data Prefetch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16D7951-FCD7-F449-BC27-96F55B7FEF5B}"/>
              </a:ext>
            </a:extLst>
          </p:cNvPr>
          <p:cNvSpPr/>
          <p:nvPr/>
        </p:nvSpPr>
        <p:spPr bwMode="auto">
          <a:xfrm>
            <a:off x="3403977" y="4426577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Load Elimination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B517D4-415A-1E42-9352-94BB773A61FE}"/>
              </a:ext>
            </a:extLst>
          </p:cNvPr>
          <p:cNvSpPr/>
          <p:nvPr/>
        </p:nvSpPr>
        <p:spPr bwMode="auto">
          <a:xfrm>
            <a:off x="5289753" y="4426577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Loop Fusion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5B34F2B-A173-4B45-BB61-5C7D31B75432}"/>
              </a:ext>
            </a:extLst>
          </p:cNvPr>
          <p:cNvSpPr/>
          <p:nvPr/>
        </p:nvSpPr>
        <p:spPr bwMode="auto">
          <a:xfrm>
            <a:off x="7175529" y="4426577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Distribution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8A45E18-E2D4-1D41-A2B7-36C905547A1C}"/>
              </a:ext>
            </a:extLst>
          </p:cNvPr>
          <p:cNvSpPr/>
          <p:nvPr/>
        </p:nvSpPr>
        <p:spPr bwMode="auto">
          <a:xfrm>
            <a:off x="9061305" y="4426577"/>
            <a:ext cx="1460275" cy="570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Vectorize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B2A4E-CB57-8B47-A409-26D55B8E02A0}"/>
              </a:ext>
            </a:extLst>
          </p:cNvPr>
          <p:cNvCxnSpPr/>
          <p:nvPr/>
        </p:nvCxnSpPr>
        <p:spPr bwMode="auto">
          <a:xfrm>
            <a:off x="2962914" y="4705379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B0BAB3-0519-F94E-942F-22C966290C75}"/>
              </a:ext>
            </a:extLst>
          </p:cNvPr>
          <p:cNvCxnSpPr/>
          <p:nvPr/>
        </p:nvCxnSpPr>
        <p:spPr bwMode="auto">
          <a:xfrm>
            <a:off x="1057018" y="4711654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5603A2-1E2E-EE40-8ADD-59375F1885CE}"/>
              </a:ext>
            </a:extLst>
          </p:cNvPr>
          <p:cNvCxnSpPr/>
          <p:nvPr/>
        </p:nvCxnSpPr>
        <p:spPr bwMode="auto">
          <a:xfrm>
            <a:off x="4864252" y="4711654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400F81-F6F8-7E4E-82EA-4F6FC44D9DFB}"/>
              </a:ext>
            </a:extLst>
          </p:cNvPr>
          <p:cNvCxnSpPr/>
          <p:nvPr/>
        </p:nvCxnSpPr>
        <p:spPr bwMode="auto">
          <a:xfrm>
            <a:off x="6750028" y="4711654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EF99E-646E-204F-A0A7-30EFC94C6E2C}"/>
              </a:ext>
            </a:extLst>
          </p:cNvPr>
          <p:cNvCxnSpPr/>
          <p:nvPr/>
        </p:nvCxnSpPr>
        <p:spPr bwMode="auto">
          <a:xfrm>
            <a:off x="8635804" y="4711654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ADFC0-50A9-9F4C-B729-07D8E2FE8976}"/>
              </a:ext>
            </a:extLst>
          </p:cNvPr>
          <p:cNvCxnSpPr/>
          <p:nvPr/>
        </p:nvCxnSpPr>
        <p:spPr bwMode="auto">
          <a:xfrm>
            <a:off x="10521580" y="4705379"/>
            <a:ext cx="44106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C1E5-2F53-7D43-A755-940ACBDE5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2144670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FB6-481C-8448-AC17-F4BA17A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Loops Fused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237465-C077-0A48-8D6B-13BD1F4DC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02435"/>
              </p:ext>
            </p:extLst>
          </p:nvPr>
        </p:nvGraphicFramePr>
        <p:xfrm>
          <a:off x="1436085" y="1684338"/>
          <a:ext cx="3428149" cy="437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16">
                  <a:extLst>
                    <a:ext uri="{9D8B030D-6E8A-4147-A177-3AD203B41FA5}">
                      <a16:colId xmlns:a16="http://schemas.microsoft.com/office/drawing/2014/main" val="2493228090"/>
                    </a:ext>
                  </a:extLst>
                </a:gridCol>
                <a:gridCol w="1267338">
                  <a:extLst>
                    <a:ext uri="{9D8B030D-6E8A-4147-A177-3AD203B41FA5}">
                      <a16:colId xmlns:a16="http://schemas.microsoft.com/office/drawing/2014/main" val="2840622732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755804452"/>
                    </a:ext>
                  </a:extLst>
                </a:gridCol>
              </a:tblGrid>
              <a:tr h="303896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Candidates for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Loops Fused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232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74607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bzip2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31953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098733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8184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gobmk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672645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1040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soplex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03380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679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857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h264ref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607407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133712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484006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7790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767147-B2BD-8A44-860C-CF84B02C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49885"/>
              </p:ext>
            </p:extLst>
          </p:nvPr>
        </p:nvGraphicFramePr>
        <p:xfrm>
          <a:off x="6494843" y="1662602"/>
          <a:ext cx="3428149" cy="439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16">
                  <a:extLst>
                    <a:ext uri="{9D8B030D-6E8A-4147-A177-3AD203B41FA5}">
                      <a16:colId xmlns:a16="http://schemas.microsoft.com/office/drawing/2014/main" val="1780746476"/>
                    </a:ext>
                  </a:extLst>
                </a:gridCol>
                <a:gridCol w="1248485">
                  <a:extLst>
                    <a:ext uri="{9D8B030D-6E8A-4147-A177-3AD203B41FA5}">
                      <a16:colId xmlns:a16="http://schemas.microsoft.com/office/drawing/2014/main" val="2537525156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4087912691"/>
                    </a:ext>
                  </a:extLst>
                </a:gridCol>
              </a:tblGrid>
              <a:tr h="40951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Candidates for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Loops Fused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265941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perlbench_r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118919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658433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425414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parest_r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553987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34715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lbm_r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961676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omnetpp_r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296129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x264_r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47624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blender_r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225345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deepsjeng_r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342331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imagick_r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357169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nab_r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873880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xz_r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139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05FA69-114F-BF4E-980A-137C763C40F1}"/>
              </a:ext>
            </a:extLst>
          </p:cNvPr>
          <p:cNvSpPr txBox="1"/>
          <p:nvPr/>
        </p:nvSpPr>
        <p:spPr>
          <a:xfrm>
            <a:off x="2535813" y="13150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679D1-11FD-394D-AE3F-6EDACE4D9F15}"/>
              </a:ext>
            </a:extLst>
          </p:cNvPr>
          <p:cNvSpPr txBox="1"/>
          <p:nvPr/>
        </p:nvSpPr>
        <p:spPr>
          <a:xfrm>
            <a:off x="7602133" y="13150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EC3D9-79B3-0A4E-894A-350743E87E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6612940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B29-5DCB-E646-9925-85B4E4E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A10F-61DD-AB46-B3B7-D4F5E9A3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and Goals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representation in LLVM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for loop 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9876-3BEA-7D47-8285-F142B3FA3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7149885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FB6-481C-8448-AC17-F4BA17A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not fusing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321B9B1-8FB0-314A-91EC-11C86D2EF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988063"/>
              </p:ext>
            </p:extLst>
          </p:nvPr>
        </p:nvGraphicFramePr>
        <p:xfrm>
          <a:off x="681940" y="1637204"/>
          <a:ext cx="3965474" cy="424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54">
                  <a:extLst>
                    <a:ext uri="{9D8B030D-6E8A-4147-A177-3AD203B41FA5}">
                      <a16:colId xmlns:a16="http://schemas.microsoft.com/office/drawing/2014/main" val="2493228090"/>
                    </a:ext>
                  </a:extLst>
                </a:gridCol>
                <a:gridCol w="1174081">
                  <a:extLst>
                    <a:ext uri="{9D8B030D-6E8A-4147-A177-3AD203B41FA5}">
                      <a16:colId xmlns:a16="http://schemas.microsoft.com/office/drawing/2014/main" val="2840622732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755804452"/>
                    </a:ext>
                  </a:extLst>
                </a:gridCol>
                <a:gridCol w="908009">
                  <a:extLst>
                    <a:ext uri="{9D8B030D-6E8A-4147-A177-3AD203B41FA5}">
                      <a16:colId xmlns:a16="http://schemas.microsoft.com/office/drawing/2014/main" val="4090215301"/>
                    </a:ext>
                  </a:extLst>
                </a:gridCol>
              </a:tblGrid>
              <a:tr h="303896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Non-equal Trip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Cannot make adjacent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232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74607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bzip2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31953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098733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8184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gobmk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672645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dealII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1040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soplex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03380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679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hmmer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857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h264ref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607407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astar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133712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4840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568CEA-EF25-8B49-B1F2-A2EBC25A34E1}"/>
              </a:ext>
            </a:extLst>
          </p:cNvPr>
          <p:cNvSpPr txBox="1"/>
          <p:nvPr/>
        </p:nvSpPr>
        <p:spPr>
          <a:xfrm>
            <a:off x="7602133" y="13150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231ED-0A8B-2844-9BE8-6E2E16C16AA0}"/>
              </a:ext>
            </a:extLst>
          </p:cNvPr>
          <p:cNvSpPr txBox="1"/>
          <p:nvPr/>
        </p:nvSpPr>
        <p:spPr>
          <a:xfrm>
            <a:off x="2139887" y="128197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2006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C970030-9B2A-6B48-919D-453BED6D0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466284"/>
              </p:ext>
            </p:extLst>
          </p:nvPr>
        </p:nvGraphicFramePr>
        <p:xfrm>
          <a:off x="6314458" y="1684338"/>
          <a:ext cx="3965474" cy="424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54">
                  <a:extLst>
                    <a:ext uri="{9D8B030D-6E8A-4147-A177-3AD203B41FA5}">
                      <a16:colId xmlns:a16="http://schemas.microsoft.com/office/drawing/2014/main" val="2493228090"/>
                    </a:ext>
                  </a:extLst>
                </a:gridCol>
                <a:gridCol w="1174081">
                  <a:extLst>
                    <a:ext uri="{9D8B030D-6E8A-4147-A177-3AD203B41FA5}">
                      <a16:colId xmlns:a16="http://schemas.microsoft.com/office/drawing/2014/main" val="2840622732"/>
                    </a:ext>
                  </a:extLst>
                </a:gridCol>
                <a:gridCol w="864230">
                  <a:extLst>
                    <a:ext uri="{9D8B030D-6E8A-4147-A177-3AD203B41FA5}">
                      <a16:colId xmlns:a16="http://schemas.microsoft.com/office/drawing/2014/main" val="755804452"/>
                    </a:ext>
                  </a:extLst>
                </a:gridCol>
                <a:gridCol w="908009">
                  <a:extLst>
                    <a:ext uri="{9D8B030D-6E8A-4147-A177-3AD203B41FA5}">
                      <a16:colId xmlns:a16="http://schemas.microsoft.com/office/drawing/2014/main" val="4090215301"/>
                    </a:ext>
                  </a:extLst>
                </a:gridCol>
              </a:tblGrid>
              <a:tr h="303896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Non-equal Trip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Cannot make adjacent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232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perlbench_r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74607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319531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3098733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parest_r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88184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672645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omnetpp_r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21040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x264_r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03380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blender_r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67968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deepsjeng_r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857309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imagick_r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607407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nab_r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133712"/>
                  </a:ext>
                </a:extLst>
              </a:tr>
              <a:tr h="303896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xz_r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484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472EA-DE78-3341-B476-B01DFC574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6577664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EFB6-481C-8448-AC17-F4BA17A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Ineligible Loops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022E2EA-FA33-9345-B9D1-F6D1556C0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514935"/>
              </p:ext>
            </p:extLst>
          </p:nvPr>
        </p:nvGraphicFramePr>
        <p:xfrm>
          <a:off x="615951" y="1393678"/>
          <a:ext cx="4842168" cy="5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56">
                  <a:extLst>
                    <a:ext uri="{9D8B030D-6E8A-4147-A177-3AD203B41FA5}">
                      <a16:colId xmlns:a16="http://schemas.microsoft.com/office/drawing/2014/main" val="445461488"/>
                    </a:ext>
                  </a:extLst>
                </a:gridCol>
                <a:gridCol w="881843">
                  <a:extLst>
                    <a:ext uri="{9D8B030D-6E8A-4147-A177-3AD203B41FA5}">
                      <a16:colId xmlns:a16="http://schemas.microsoft.com/office/drawing/2014/main" val="1933276134"/>
                    </a:ext>
                  </a:extLst>
                </a:gridCol>
                <a:gridCol w="805985">
                  <a:extLst>
                    <a:ext uri="{9D8B030D-6E8A-4147-A177-3AD203B41FA5}">
                      <a16:colId xmlns:a16="http://schemas.microsoft.com/office/drawing/2014/main" val="1470779188"/>
                    </a:ext>
                  </a:extLst>
                </a:gridCol>
                <a:gridCol w="673236">
                  <a:extLst>
                    <a:ext uri="{9D8B030D-6E8A-4147-A177-3AD203B41FA5}">
                      <a16:colId xmlns:a16="http://schemas.microsoft.com/office/drawing/2014/main" val="422182809"/>
                    </a:ext>
                  </a:extLst>
                </a:gridCol>
                <a:gridCol w="682716">
                  <a:extLst>
                    <a:ext uri="{9D8B030D-6E8A-4147-A177-3AD203B41FA5}">
                      <a16:colId xmlns:a16="http://schemas.microsoft.com/office/drawing/2014/main" val="2883138182"/>
                    </a:ext>
                  </a:extLst>
                </a:gridCol>
                <a:gridCol w="834432">
                  <a:extLst>
                    <a:ext uri="{9D8B030D-6E8A-4147-A177-3AD203B41FA5}">
                      <a16:colId xmlns:a16="http://schemas.microsoft.com/office/drawing/2014/main" val="44494835"/>
                    </a:ext>
                  </a:extLst>
                </a:gridCol>
              </a:tblGrid>
              <a:tr h="72295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Throw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Contains Volatile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Exiting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Exit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Trip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032664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429270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bzip2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336374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323356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966447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806301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83989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gobmk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561523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275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soplex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71350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296281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232906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libquantum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019909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h264ref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86711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omnetpp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0934712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184542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580077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xalancbmk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7679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CD9D41-EA0E-7846-A594-275E0346C665}"/>
              </a:ext>
            </a:extLst>
          </p:cNvPr>
          <p:cNvSpPr txBox="1"/>
          <p:nvPr/>
        </p:nvSpPr>
        <p:spPr>
          <a:xfrm>
            <a:off x="2450972" y="102434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F138E-EFA8-7447-82C3-D2EC702A6C14}"/>
              </a:ext>
            </a:extLst>
          </p:cNvPr>
          <p:cNvSpPr txBox="1"/>
          <p:nvPr/>
        </p:nvSpPr>
        <p:spPr>
          <a:xfrm>
            <a:off x="8525960" y="10361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2017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8FB2EA7-B110-C14D-A235-EFA27F615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059638"/>
              </p:ext>
            </p:extLst>
          </p:nvPr>
        </p:nvGraphicFramePr>
        <p:xfrm>
          <a:off x="6594115" y="1405439"/>
          <a:ext cx="4842168" cy="455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56">
                  <a:extLst>
                    <a:ext uri="{9D8B030D-6E8A-4147-A177-3AD203B41FA5}">
                      <a16:colId xmlns:a16="http://schemas.microsoft.com/office/drawing/2014/main" val="445461488"/>
                    </a:ext>
                  </a:extLst>
                </a:gridCol>
                <a:gridCol w="881843">
                  <a:extLst>
                    <a:ext uri="{9D8B030D-6E8A-4147-A177-3AD203B41FA5}">
                      <a16:colId xmlns:a16="http://schemas.microsoft.com/office/drawing/2014/main" val="1933276134"/>
                    </a:ext>
                  </a:extLst>
                </a:gridCol>
                <a:gridCol w="805985">
                  <a:extLst>
                    <a:ext uri="{9D8B030D-6E8A-4147-A177-3AD203B41FA5}">
                      <a16:colId xmlns:a16="http://schemas.microsoft.com/office/drawing/2014/main" val="1470779188"/>
                    </a:ext>
                  </a:extLst>
                </a:gridCol>
                <a:gridCol w="673236">
                  <a:extLst>
                    <a:ext uri="{9D8B030D-6E8A-4147-A177-3AD203B41FA5}">
                      <a16:colId xmlns:a16="http://schemas.microsoft.com/office/drawing/2014/main" val="422182809"/>
                    </a:ext>
                  </a:extLst>
                </a:gridCol>
                <a:gridCol w="682716">
                  <a:extLst>
                    <a:ext uri="{9D8B030D-6E8A-4147-A177-3AD203B41FA5}">
                      <a16:colId xmlns:a16="http://schemas.microsoft.com/office/drawing/2014/main" val="2883138182"/>
                    </a:ext>
                  </a:extLst>
                </a:gridCol>
                <a:gridCol w="834432">
                  <a:extLst>
                    <a:ext uri="{9D8B030D-6E8A-4147-A177-3AD203B41FA5}">
                      <a16:colId xmlns:a16="http://schemas.microsoft.com/office/drawing/2014/main" val="44494835"/>
                    </a:ext>
                  </a:extLst>
                </a:gridCol>
              </a:tblGrid>
              <a:tr h="72295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Throw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Contains Volatile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Exiting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Exit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Trip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032664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perlbench_r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429270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336374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mcf_r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323356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namd_r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966447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parest_r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806301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83989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omnetpp_r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2561523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xalancbmk_r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275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x264_r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71350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blender_r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296281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deepsjeng_r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232906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imagick_r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019909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leela_r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867118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nab_r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0934712"/>
                  </a:ext>
                </a:extLst>
              </a:tr>
              <a:tr h="255337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xz_r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18454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971F-02B2-114F-B8B5-937B8FF57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369435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648-2BE3-C849-84E2-C3C92AEC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E643-6E5F-3F42-BD48-BAFF0143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patch</a:t>
            </a:r>
          </a:p>
          <a:p>
            <a:endParaRPr lang="en-US" dirty="0"/>
          </a:p>
          <a:p>
            <a:r>
              <a:rPr lang="en-US" dirty="0"/>
              <a:t>Investigate location to run loop fusion</a:t>
            </a:r>
          </a:p>
          <a:p>
            <a:endParaRPr lang="en-US" dirty="0"/>
          </a:p>
          <a:p>
            <a:r>
              <a:rPr lang="en-US" dirty="0"/>
              <a:t>Enhancements to fuse more</a:t>
            </a:r>
          </a:p>
          <a:p>
            <a:pPr lvl="2"/>
            <a:r>
              <a:rPr lang="en-US" dirty="0"/>
              <a:t>Non-equal trip counts</a:t>
            </a:r>
          </a:p>
          <a:p>
            <a:pPr lvl="3"/>
            <a:r>
              <a:rPr lang="en-US" dirty="0"/>
              <a:t>Loop peeling or splitting</a:t>
            </a:r>
          </a:p>
          <a:p>
            <a:pPr marL="430200" lvl="3" indent="0">
              <a:buNone/>
            </a:pPr>
            <a:endParaRPr lang="en-US" dirty="0"/>
          </a:p>
          <a:p>
            <a:pPr lvl="2"/>
            <a:r>
              <a:rPr lang="en-US" dirty="0"/>
              <a:t>Dependencies</a:t>
            </a:r>
          </a:p>
          <a:p>
            <a:pPr lvl="3"/>
            <a:r>
              <a:rPr lang="en-US" dirty="0"/>
              <a:t>Loop alignment or skewing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DC487-2607-BA48-A49B-2CD92CD63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35067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F7A9-0B4D-A94F-8166-836BE308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FE07-BC06-3344-8AD7-E1A9706A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684368"/>
            <a:ext cx="11113594" cy="4779494"/>
          </a:xfrm>
        </p:spPr>
        <p:txBody>
          <a:bodyPr/>
          <a:lstStyle/>
          <a:p>
            <a:r>
              <a:rPr lang="en-US" dirty="0"/>
              <a:t>Combine two (or more) loops into a single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reuse, parallelism, minimizing bandwidth,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Increase scope for loop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Our Goals</a:t>
            </a:r>
          </a:p>
          <a:p>
            <a:pPr marL="490534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Way to learn how to implement a loop optimization in LLVM</a:t>
            </a:r>
          </a:p>
          <a:p>
            <a:pPr marL="490534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Starting point for establishing a loop optimization pipeline in LLVM</a:t>
            </a:r>
          </a:p>
          <a:p>
            <a:pPr marL="490534" lvl="1" indent="-3429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2B7AB4-C276-2544-A218-CAACF70D27CC}"/>
              </a:ext>
            </a:extLst>
          </p:cNvPr>
          <p:cNvSpPr txBox="1">
            <a:spLocks/>
          </p:cNvSpPr>
          <p:nvPr/>
        </p:nvSpPr>
        <p:spPr bwMode="auto">
          <a:xfrm>
            <a:off x="1375684" y="2094272"/>
            <a:ext cx="4620078" cy="19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Inconsolata" pitchFamily="49" charset="77"/>
              </a:rPr>
              <a:t>for (</a:t>
            </a:r>
            <a:r>
              <a:rPr lang="en-US" kern="0" dirty="0" err="1">
                <a:latin typeface="Inconsolata" pitchFamily="49" charset="77"/>
              </a:rPr>
              <a:t>int</a:t>
            </a:r>
            <a:r>
              <a:rPr lang="en-US" kern="0" dirty="0">
                <a:latin typeface="Inconsolata" pitchFamily="49" charset="77"/>
              </a:rPr>
              <a:t>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=0;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 &lt; N; ++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) {</a:t>
            </a:r>
          </a:p>
          <a:p>
            <a:r>
              <a:rPr lang="en-US" kern="0" dirty="0">
                <a:latin typeface="Inconsolata" pitchFamily="49" charset="77"/>
              </a:rPr>
              <a:t>  A[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] =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;</a:t>
            </a:r>
          </a:p>
          <a:p>
            <a:r>
              <a:rPr lang="en-US" kern="0" dirty="0">
                <a:latin typeface="Inconsolata" pitchFamily="49" charset="77"/>
              </a:rPr>
              <a:t>}</a:t>
            </a:r>
          </a:p>
          <a:p>
            <a:r>
              <a:rPr lang="en-US" kern="0" dirty="0">
                <a:latin typeface="Inconsolata" pitchFamily="49" charset="77"/>
              </a:rPr>
              <a:t>for (</a:t>
            </a:r>
            <a:r>
              <a:rPr lang="en-US" kern="0" dirty="0" err="1">
                <a:latin typeface="Inconsolata" pitchFamily="49" charset="77"/>
              </a:rPr>
              <a:t>int</a:t>
            </a:r>
            <a:r>
              <a:rPr lang="en-US" kern="0" dirty="0">
                <a:latin typeface="Inconsolata" pitchFamily="49" charset="77"/>
              </a:rPr>
              <a:t> j=0; j &lt; N; ++j) {</a:t>
            </a:r>
          </a:p>
          <a:p>
            <a:r>
              <a:rPr lang="en-US" kern="0" dirty="0">
                <a:latin typeface="Inconsolata" pitchFamily="49" charset="77"/>
              </a:rPr>
              <a:t>  B[j] = j;</a:t>
            </a:r>
          </a:p>
          <a:p>
            <a:r>
              <a:rPr lang="en-US" kern="0" dirty="0">
                <a:latin typeface="Inconsolata" pitchFamily="49" charset="77"/>
              </a:rPr>
              <a:t>}</a:t>
            </a:r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8CA14-4479-684E-A6AA-28201A7EE1A4}"/>
              </a:ext>
            </a:extLst>
          </p:cNvPr>
          <p:cNvSpPr txBox="1">
            <a:spLocks/>
          </p:cNvSpPr>
          <p:nvPr/>
        </p:nvSpPr>
        <p:spPr bwMode="auto">
          <a:xfrm>
            <a:off x="5995762" y="2094272"/>
            <a:ext cx="4924878" cy="14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Inconsolata" pitchFamily="49" charset="77"/>
              </a:rPr>
              <a:t>for (</a:t>
            </a:r>
            <a:r>
              <a:rPr lang="en-US" kern="0" dirty="0" err="1">
                <a:latin typeface="Inconsolata" pitchFamily="49" charset="77"/>
              </a:rPr>
              <a:t>int</a:t>
            </a:r>
            <a:r>
              <a:rPr lang="en-US" kern="0" dirty="0">
                <a:latin typeface="Inconsolata" pitchFamily="49" charset="77"/>
              </a:rPr>
              <a:t>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=0, j=0;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 &lt; N &amp;&amp; j &lt; N; ++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,++j) {</a:t>
            </a:r>
          </a:p>
          <a:p>
            <a:r>
              <a:rPr lang="en-US" kern="0" dirty="0">
                <a:latin typeface="Inconsolata" pitchFamily="49" charset="77"/>
              </a:rPr>
              <a:t>  A[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] = </a:t>
            </a:r>
            <a:r>
              <a:rPr lang="en-US" kern="0" dirty="0" err="1">
                <a:latin typeface="Inconsolata" pitchFamily="49" charset="77"/>
              </a:rPr>
              <a:t>i</a:t>
            </a:r>
            <a:r>
              <a:rPr lang="en-US" kern="0" dirty="0">
                <a:latin typeface="Inconsolata" pitchFamily="49" charset="77"/>
              </a:rPr>
              <a:t>;</a:t>
            </a:r>
          </a:p>
          <a:p>
            <a:r>
              <a:rPr lang="en-US" kern="0" dirty="0">
                <a:latin typeface="Inconsolata" pitchFamily="49" charset="77"/>
              </a:rPr>
              <a:t>  B[j] = j;</a:t>
            </a:r>
          </a:p>
          <a:p>
            <a:r>
              <a:rPr lang="en-US" kern="0" dirty="0">
                <a:latin typeface="Inconsolata" pitchFamily="49" charset="77"/>
              </a:rPr>
              <a:t>}</a:t>
            </a:r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E37A-D3B8-154E-AF70-8063D432A6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32946137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CB4C-649F-5346-8530-A9171240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 Loop Optimization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7BF8-6B3A-D74C-9D5C-B5091AE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525343"/>
            <a:ext cx="10949516" cy="4996131"/>
          </a:xfrm>
        </p:spPr>
        <p:txBody>
          <a:bodyPr/>
          <a:lstStyle/>
          <a:p>
            <a:r>
              <a:rPr lang="en-US" dirty="0"/>
              <a:t>IBM’s XL Compiler has a very mature loop optimization pipeline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pipeline begins with </a:t>
            </a:r>
            <a:r>
              <a:rPr lang="en-US" b="1" dirty="0"/>
              <a:t>maximal fusion </a:t>
            </a:r>
            <a:r>
              <a:rPr lang="en-US" dirty="0"/>
              <a:t>– greedily fuse loops to create large loop nests</a:t>
            </a:r>
          </a:p>
          <a:p>
            <a:r>
              <a:rPr lang="en-US" dirty="0"/>
              <a:t>Run a series of loop optimizations on the loop nests created by fusion</a:t>
            </a:r>
          </a:p>
          <a:p>
            <a:r>
              <a:rPr lang="en-US" b="1" dirty="0"/>
              <a:t>Selectively distribute </a:t>
            </a:r>
            <a:r>
              <a:rPr lang="en-US" dirty="0"/>
              <a:t>loops based on a set of heuristics, including: </a:t>
            </a:r>
          </a:p>
          <a:p>
            <a:pPr marL="714365" lvl="2" indent="-285750">
              <a:buFont typeface="Arial" panose="020B0604020202020204" pitchFamily="34" charset="0"/>
              <a:buChar char="•"/>
            </a:pPr>
            <a:r>
              <a:rPr lang="en-US" dirty="0"/>
              <a:t>data reuse</a:t>
            </a:r>
          </a:p>
          <a:p>
            <a:pPr marL="714365" lvl="2" indent="-285750">
              <a:buFont typeface="Arial" panose="020B0604020202020204" pitchFamily="34" charset="0"/>
              <a:buChar char="•"/>
            </a:pPr>
            <a:r>
              <a:rPr lang="en-US" dirty="0"/>
              <a:t>independent loops</a:t>
            </a:r>
          </a:p>
          <a:p>
            <a:pPr marL="714365" lvl="2" indent="-285750">
              <a:buFont typeface="Arial" panose="020B0604020202020204" pitchFamily="34" charset="0"/>
              <a:buChar char="•"/>
            </a:pPr>
            <a:r>
              <a:rPr lang="en-US" dirty="0"/>
              <a:t>perfect loop nests</a:t>
            </a:r>
          </a:p>
          <a:p>
            <a:pPr marL="714365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pressure</a:t>
            </a:r>
          </a:p>
          <a:p>
            <a:pPr marL="714365" lvl="2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3C932E-49D3-5B4A-858A-422983ADC9F4}"/>
              </a:ext>
            </a:extLst>
          </p:cNvPr>
          <p:cNvGrpSpPr/>
          <p:nvPr/>
        </p:nvGrpSpPr>
        <p:grpSpPr>
          <a:xfrm>
            <a:off x="1057018" y="2071201"/>
            <a:ext cx="9840479" cy="1588742"/>
            <a:chOff x="1024745" y="2539702"/>
            <a:chExt cx="9840479" cy="158874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132417F-5ACB-3E49-8F38-5E7A08B79470}"/>
                </a:ext>
              </a:extLst>
            </p:cNvPr>
            <p:cNvSpPr/>
            <p:nvPr/>
          </p:nvSpPr>
          <p:spPr bwMode="auto">
            <a:xfrm>
              <a:off x="1465808" y="2539702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Aggressive Copy Propagation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7BEF50D-7E5A-674C-8D6C-7E3CD4862FDB}"/>
                </a:ext>
              </a:extLst>
            </p:cNvPr>
            <p:cNvSpPr/>
            <p:nvPr/>
          </p:nvSpPr>
          <p:spPr bwMode="auto">
            <a:xfrm>
              <a:off x="3371704" y="2539702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Dead Store Elimination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8A3E2C9-1DC7-8646-B474-E2D584AC0133}"/>
                </a:ext>
              </a:extLst>
            </p:cNvPr>
            <p:cNvSpPr/>
            <p:nvPr/>
          </p:nvSpPr>
          <p:spPr bwMode="auto">
            <a:xfrm>
              <a:off x="5257480" y="2539702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Loop Fusion</a:t>
              </a:r>
              <a:endPara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4F6FAD5-D380-0044-A8DD-9AF3E54CEF8C}"/>
                </a:ext>
              </a:extLst>
            </p:cNvPr>
            <p:cNvSpPr/>
            <p:nvPr/>
          </p:nvSpPr>
          <p:spPr bwMode="auto">
            <a:xfrm>
              <a:off x="7143256" y="2539702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Loop Unroll and Jam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F9596E9-54E6-8844-BAE0-6FEB726178B9}"/>
                </a:ext>
              </a:extLst>
            </p:cNvPr>
            <p:cNvSpPr/>
            <p:nvPr/>
          </p:nvSpPr>
          <p:spPr bwMode="auto">
            <a:xfrm>
              <a:off x="9029032" y="2539702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Node Splitting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2F3FA5-A815-6F4E-A567-80416623ABE7}"/>
                </a:ext>
              </a:extLst>
            </p:cNvPr>
            <p:cNvSpPr/>
            <p:nvPr/>
          </p:nvSpPr>
          <p:spPr bwMode="auto">
            <a:xfrm>
              <a:off x="1911429" y="3558289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Scalar Expansion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234565A-5AA6-8145-8F67-6C3C115D0088}"/>
                </a:ext>
              </a:extLst>
            </p:cNvPr>
            <p:cNvSpPr/>
            <p:nvPr/>
          </p:nvSpPr>
          <p:spPr bwMode="auto">
            <a:xfrm>
              <a:off x="3812767" y="3558289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Loop Distribution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12473F2-46B3-A84E-98F9-F9AEA1B23574}"/>
                </a:ext>
              </a:extLst>
            </p:cNvPr>
            <p:cNvSpPr/>
            <p:nvPr/>
          </p:nvSpPr>
          <p:spPr bwMode="auto">
            <a:xfrm>
              <a:off x="5736762" y="3558289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Loop Permutation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927A28B-659D-C04A-89B1-8AE0A1FB9ABA}"/>
                </a:ext>
              </a:extLst>
            </p:cNvPr>
            <p:cNvSpPr/>
            <p:nvPr/>
          </p:nvSpPr>
          <p:spPr bwMode="auto">
            <a:xfrm>
              <a:off x="7660757" y="3558289"/>
              <a:ext cx="1460275" cy="570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Arial" charset="0"/>
                  <a:cs typeface="Arial" charset="0"/>
                </a:rPr>
                <a:t>Loop Unroll and Jam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F34AA4-D755-5545-BF9D-D3E1CB26BEE3}"/>
                </a:ext>
              </a:extLst>
            </p:cNvPr>
            <p:cNvCxnSpPr/>
            <p:nvPr/>
          </p:nvCxnSpPr>
          <p:spPr bwMode="auto">
            <a:xfrm>
              <a:off x="2930641" y="2818504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DD7448-0D39-E34D-BB67-6FAEAD499416}"/>
                </a:ext>
              </a:extLst>
            </p:cNvPr>
            <p:cNvCxnSpPr/>
            <p:nvPr/>
          </p:nvCxnSpPr>
          <p:spPr bwMode="auto">
            <a:xfrm>
              <a:off x="1024745" y="2824779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BEC64A-68A7-CB4A-9267-6469868E607B}"/>
                </a:ext>
              </a:extLst>
            </p:cNvPr>
            <p:cNvCxnSpPr/>
            <p:nvPr/>
          </p:nvCxnSpPr>
          <p:spPr bwMode="auto">
            <a:xfrm>
              <a:off x="4831979" y="2824779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8CB1D9-48A5-E64D-B392-4F2CF422346F}"/>
                </a:ext>
              </a:extLst>
            </p:cNvPr>
            <p:cNvCxnSpPr/>
            <p:nvPr/>
          </p:nvCxnSpPr>
          <p:spPr bwMode="auto">
            <a:xfrm>
              <a:off x="6717755" y="2824779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405172-4BD1-394F-AEDF-734E7FA53E17}"/>
                </a:ext>
              </a:extLst>
            </p:cNvPr>
            <p:cNvCxnSpPr/>
            <p:nvPr/>
          </p:nvCxnSpPr>
          <p:spPr bwMode="auto">
            <a:xfrm>
              <a:off x="8603531" y="2824779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6B7AC1D-41CD-AD49-8133-C50835A4006E}"/>
                </a:ext>
              </a:extLst>
            </p:cNvPr>
            <p:cNvCxnSpPr/>
            <p:nvPr/>
          </p:nvCxnSpPr>
          <p:spPr bwMode="auto">
            <a:xfrm>
              <a:off x="3371704" y="3843366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807EECC-7FBF-6F47-9E9B-C148AEB153CC}"/>
                </a:ext>
              </a:extLst>
            </p:cNvPr>
            <p:cNvCxnSpPr/>
            <p:nvPr/>
          </p:nvCxnSpPr>
          <p:spPr bwMode="auto">
            <a:xfrm>
              <a:off x="5273042" y="3843366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4AD139B-AE87-A44C-B21B-AD9A4CC483EF}"/>
                </a:ext>
              </a:extLst>
            </p:cNvPr>
            <p:cNvCxnSpPr/>
            <p:nvPr/>
          </p:nvCxnSpPr>
          <p:spPr bwMode="auto">
            <a:xfrm>
              <a:off x="7197037" y="3843366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9888F-16B2-9445-AA89-592560BCF1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89307" y="2818504"/>
              <a:ext cx="37591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D555C-1A49-9A43-A2A6-E1FE44D2DF8E}"/>
                </a:ext>
              </a:extLst>
            </p:cNvPr>
            <p:cNvCxnSpPr/>
            <p:nvPr/>
          </p:nvCxnSpPr>
          <p:spPr bwMode="auto">
            <a:xfrm>
              <a:off x="10854466" y="2818504"/>
              <a:ext cx="0" cy="55939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BCE1AD-0B09-7A4E-AD08-656192E7ED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65808" y="3377901"/>
              <a:ext cx="939941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9DF2B24-EC89-A049-AC99-CE5268ADDA6C}"/>
                </a:ext>
              </a:extLst>
            </p:cNvPr>
            <p:cNvCxnSpPr/>
            <p:nvPr/>
          </p:nvCxnSpPr>
          <p:spPr bwMode="auto">
            <a:xfrm>
              <a:off x="1465808" y="3843366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E578D6-B79B-A04A-9565-4890BBB68293}"/>
                </a:ext>
              </a:extLst>
            </p:cNvPr>
            <p:cNvCxnSpPr/>
            <p:nvPr/>
          </p:nvCxnSpPr>
          <p:spPr bwMode="auto">
            <a:xfrm>
              <a:off x="1465808" y="3377901"/>
              <a:ext cx="0" cy="4654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5B7A75D-4657-034E-98DB-417A06DCCFA3}"/>
                </a:ext>
              </a:extLst>
            </p:cNvPr>
            <p:cNvCxnSpPr/>
            <p:nvPr/>
          </p:nvCxnSpPr>
          <p:spPr bwMode="auto">
            <a:xfrm>
              <a:off x="9121032" y="3843366"/>
              <a:ext cx="44106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795DE5-8C9E-AA47-9344-98E5CFC43ADF}"/>
              </a:ext>
            </a:extLst>
          </p:cNvPr>
          <p:cNvSpPr txBox="1"/>
          <p:nvPr/>
        </p:nvSpPr>
        <p:spPr>
          <a:xfrm>
            <a:off x="615951" y="6334668"/>
            <a:ext cx="10786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Christopher Barton. </a:t>
            </a:r>
            <a:r>
              <a:rPr lang="en-CA" sz="1200" i="1" dirty="0"/>
              <a:t>Code transformations to augment the scope of loop fusion in a production compiler</a:t>
            </a:r>
            <a:r>
              <a:rPr lang="en-CA" sz="1200" dirty="0"/>
              <a:t>. Master's thesis, University of Alberta, January 2003.</a:t>
            </a: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8EBB-FAB8-2445-AD4D-3A941A06F1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2459027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D89-B6E6-0B4A-9AD8-FD8F3D06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6" y="-6910185"/>
            <a:ext cx="10836397" cy="14023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261EA-DF44-5A49-8A82-ADCB4567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Representation in LLVM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5B6EFF3-542E-284B-AEB2-A0211D5A9B2B}"/>
              </a:ext>
            </a:extLst>
          </p:cNvPr>
          <p:cNvSpPr/>
          <p:nvPr/>
        </p:nvSpPr>
        <p:spPr bwMode="auto">
          <a:xfrm>
            <a:off x="3313273" y="1175812"/>
            <a:ext cx="3150577" cy="773048"/>
          </a:xfrm>
          <a:prstGeom prst="wedgeRoundRectCallout">
            <a:avLst>
              <a:gd name="adj1" fmla="val 67819"/>
              <a:gd name="adj2" fmla="val 965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A single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edge to the header of the loop from outside of the loop.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23A17-35DF-BE43-A4C5-27AE14464205}"/>
              </a:ext>
            </a:extLst>
          </p:cNvPr>
          <p:cNvSpPr txBox="1"/>
          <p:nvPr/>
        </p:nvSpPr>
        <p:spPr>
          <a:xfrm>
            <a:off x="8862858" y="1117892"/>
            <a:ext cx="270260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A[1024];</a:t>
            </a:r>
          </a:p>
          <a:p>
            <a:r>
              <a:rPr lang="en-US" sz="1200" dirty="0">
                <a:latin typeface="Inconsolata" pitchFamily="49" charset="77"/>
              </a:rPr>
              <a:t>void example()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N;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++)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BD4835A-98F7-514E-AB41-16E2F46FB0CA}"/>
              </a:ext>
            </a:extLst>
          </p:cNvPr>
          <p:cNvSpPr/>
          <p:nvPr/>
        </p:nvSpPr>
        <p:spPr bwMode="auto">
          <a:xfrm>
            <a:off x="1199709" y="2108340"/>
            <a:ext cx="3006417" cy="764267"/>
          </a:xfrm>
          <a:prstGeom prst="wedgeRoundRectCallout">
            <a:avLst>
              <a:gd name="adj1" fmla="val 78040"/>
              <a:gd name="adj2" fmla="val 682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  <a:p>
            <a:r>
              <a:rPr lang="en-CA" sz="1200" dirty="0"/>
              <a:t>Single entry point to the loop that dominates all other blocks in the loop. 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895AF016-D18E-C94E-8E85-CAD7057D49F7}"/>
              </a:ext>
            </a:extLst>
          </p:cNvPr>
          <p:cNvSpPr/>
          <p:nvPr/>
        </p:nvSpPr>
        <p:spPr bwMode="auto">
          <a:xfrm>
            <a:off x="1055549" y="3054400"/>
            <a:ext cx="3150577" cy="963842"/>
          </a:xfrm>
          <a:prstGeom prst="wedgeRoundRectCallout">
            <a:avLst>
              <a:gd name="adj1" fmla="val 74178"/>
              <a:gd name="adj2" fmla="val -242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Exiting Block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The block within the loop that has successors outside of the loop. If multiple blocks have successors, this is null. 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77D5F127-AED5-9C4A-8B87-41F51D70ADE8}"/>
              </a:ext>
            </a:extLst>
          </p:cNvPr>
          <p:cNvSpPr/>
          <p:nvPr/>
        </p:nvSpPr>
        <p:spPr bwMode="auto">
          <a:xfrm>
            <a:off x="9782725" y="5105217"/>
            <a:ext cx="2186609" cy="1015663"/>
          </a:xfrm>
          <a:prstGeom prst="wedgeRoundRectCallout">
            <a:avLst>
              <a:gd name="adj1" fmla="val -66840"/>
              <a:gd name="adj2" fmla="val -614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Exit Block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The successor block of this loop. If the loop has multiple successors, this is null. 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990B1AB-869B-6848-BE45-0BC4F51D5539}"/>
              </a:ext>
            </a:extLst>
          </p:cNvPr>
          <p:cNvSpPr/>
          <p:nvPr/>
        </p:nvSpPr>
        <p:spPr bwMode="auto">
          <a:xfrm>
            <a:off x="166842" y="5493780"/>
            <a:ext cx="2352325" cy="767123"/>
          </a:xfrm>
          <a:prstGeom prst="wedgeRoundRectCallout">
            <a:avLst>
              <a:gd name="adj1" fmla="val 70103"/>
              <a:gd name="adj2" fmla="val -1286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Latch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Block that contains the branch back to the loop header.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EFAF-1488-E848-A658-871F80752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22008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8761-C05F-BE43-AA0D-B8C3413D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loop fusion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D54E-E9F2-E84A-AB15-7AB433FC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684367"/>
            <a:ext cx="11478078" cy="4901489"/>
          </a:xfrm>
        </p:spPr>
        <p:txBody>
          <a:bodyPr/>
          <a:lstStyle/>
          <a:p>
            <a:r>
              <a:rPr lang="en-US" sz="2000" dirty="0"/>
              <a:t>In order for two loops, </a:t>
            </a:r>
            <a:r>
              <a:rPr lang="en-US" sz="2000" dirty="0" err="1"/>
              <a:t>L</a:t>
            </a:r>
            <a:r>
              <a:rPr lang="en-US" sz="2000" baseline="-25000" dirty="0" err="1"/>
              <a:t>j</a:t>
            </a:r>
            <a:r>
              <a:rPr lang="en-US" sz="2000" dirty="0"/>
              <a:t> and L</a:t>
            </a:r>
            <a:r>
              <a:rPr lang="en-US" sz="2000" baseline="-25000" dirty="0"/>
              <a:t>k</a:t>
            </a:r>
            <a:r>
              <a:rPr lang="en-US" sz="2000" dirty="0"/>
              <a:t> to be fused, they must satisfy the following conditions:</a:t>
            </a:r>
          </a:p>
          <a:p>
            <a:pPr marL="631818" lvl="2" indent="-342900">
              <a:buFont typeface="+mj-lt"/>
              <a:buAutoNum type="arabicPeriod"/>
            </a:pPr>
            <a:r>
              <a:rPr lang="en-US" sz="2000" i="1" dirty="0" err="1"/>
              <a:t>L</a:t>
            </a:r>
            <a:r>
              <a:rPr lang="en-US" sz="2000" i="1" baseline="-25000" dirty="0" err="1"/>
              <a:t>j</a:t>
            </a:r>
            <a:r>
              <a:rPr lang="en-US" sz="2000" i="1" dirty="0"/>
              <a:t> and L</a:t>
            </a:r>
            <a:r>
              <a:rPr lang="en-US" sz="2000" i="1" baseline="-25000" dirty="0"/>
              <a:t>k</a:t>
            </a:r>
            <a:r>
              <a:rPr lang="en-US" sz="2000" i="1" dirty="0"/>
              <a:t> must be adjacent</a:t>
            </a:r>
          </a:p>
          <a:p>
            <a:pPr marL="438138" lvl="3" indent="0">
              <a:buNone/>
            </a:pPr>
            <a:r>
              <a:rPr lang="en-US" i="1" dirty="0"/>
              <a:t>	</a:t>
            </a:r>
            <a:r>
              <a:rPr lang="en-US" sz="1800" i="1" dirty="0"/>
              <a:t>There cannot be any statements that execute between the end of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and the beginning of L</a:t>
            </a:r>
            <a:r>
              <a:rPr lang="en-US" sz="1800" i="1" baseline="-25000" dirty="0"/>
              <a:t>k</a:t>
            </a:r>
            <a:endParaRPr lang="en-US" sz="1400" i="1" dirty="0"/>
          </a:p>
          <a:p>
            <a:pPr marL="631818" lvl="2" indent="-342900">
              <a:buFont typeface="+mj-lt"/>
              <a:buAutoNum type="arabicPeriod"/>
            </a:pPr>
            <a:endParaRPr lang="en-US" sz="1400" i="1" dirty="0"/>
          </a:p>
          <a:p>
            <a:pPr marL="631818" lvl="2" indent="-342900">
              <a:buFont typeface="+mj-lt"/>
              <a:buAutoNum type="arabicPeriod"/>
            </a:pPr>
            <a:r>
              <a:rPr lang="en-US" sz="2000" i="1" dirty="0" err="1"/>
              <a:t>L</a:t>
            </a:r>
            <a:r>
              <a:rPr lang="en-US" sz="2000" i="1" baseline="-25000" dirty="0" err="1"/>
              <a:t>j</a:t>
            </a:r>
            <a:r>
              <a:rPr lang="en-US" sz="2000" i="1" dirty="0"/>
              <a:t> and L</a:t>
            </a:r>
            <a:r>
              <a:rPr lang="en-US" sz="2000" i="1" baseline="-25000" dirty="0"/>
              <a:t>k</a:t>
            </a:r>
            <a:r>
              <a:rPr lang="en-US" sz="2000" i="1" dirty="0"/>
              <a:t> must iterate the same number of times</a:t>
            </a:r>
          </a:p>
          <a:p>
            <a:pPr marL="631818" lvl="2" indent="-342900">
              <a:buFont typeface="+mj-lt"/>
              <a:buAutoNum type="arabicPeriod"/>
            </a:pPr>
            <a:endParaRPr lang="en-US" i="1" dirty="0"/>
          </a:p>
          <a:p>
            <a:pPr marL="631818" lvl="2" indent="-342900">
              <a:buFont typeface="+mj-lt"/>
              <a:buAutoNum type="arabicPeriod"/>
            </a:pPr>
            <a:r>
              <a:rPr lang="en-US" sz="2000" i="1" dirty="0" err="1"/>
              <a:t>L</a:t>
            </a:r>
            <a:r>
              <a:rPr lang="en-US" sz="2000" i="1" baseline="-25000" dirty="0" err="1"/>
              <a:t>j</a:t>
            </a:r>
            <a:r>
              <a:rPr lang="en-US" sz="2000" i="1" dirty="0"/>
              <a:t> and L</a:t>
            </a:r>
            <a:r>
              <a:rPr lang="en-US" sz="2000" i="1" baseline="-25000" dirty="0"/>
              <a:t>k</a:t>
            </a:r>
            <a:r>
              <a:rPr lang="en-US" sz="2000" i="1" dirty="0"/>
              <a:t> must be control flow equivalent</a:t>
            </a:r>
          </a:p>
          <a:p>
            <a:pPr marL="438138" lvl="3" indent="0">
              <a:buNone/>
            </a:pPr>
            <a:r>
              <a:rPr lang="en-US" i="1" dirty="0"/>
              <a:t>	</a:t>
            </a:r>
            <a:r>
              <a:rPr lang="en-US" sz="1800" i="1" dirty="0"/>
              <a:t>When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executes L</a:t>
            </a:r>
            <a:r>
              <a:rPr lang="en-US" sz="1800" i="1" baseline="-25000" dirty="0"/>
              <a:t>k</a:t>
            </a:r>
            <a:r>
              <a:rPr lang="en-US" sz="1800" i="1" dirty="0"/>
              <a:t> also executes or when L</a:t>
            </a:r>
            <a:r>
              <a:rPr lang="en-US" sz="1800" i="1" baseline="-25000" dirty="0"/>
              <a:t>k</a:t>
            </a:r>
            <a:r>
              <a:rPr lang="en-US" sz="1800" i="1" dirty="0"/>
              <a:t> executes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also executes</a:t>
            </a:r>
            <a:endParaRPr lang="en-US" sz="1400" i="1" dirty="0"/>
          </a:p>
          <a:p>
            <a:pPr marL="631818" lvl="2" indent="-342900">
              <a:buFont typeface="+mj-lt"/>
              <a:buAutoNum type="arabicPeriod"/>
            </a:pPr>
            <a:endParaRPr lang="en-US" sz="1400" i="1" dirty="0"/>
          </a:p>
          <a:p>
            <a:pPr marL="631818" lvl="2" indent="-342900">
              <a:buFont typeface="+mj-lt"/>
              <a:buAutoNum type="arabicPeriod"/>
            </a:pPr>
            <a:r>
              <a:rPr lang="en-US" sz="2000" i="1" dirty="0"/>
              <a:t>There cannot be any negative distance dependencies  between </a:t>
            </a:r>
            <a:r>
              <a:rPr lang="en-US" sz="2000" i="1" dirty="0" err="1"/>
              <a:t>L</a:t>
            </a:r>
            <a:r>
              <a:rPr lang="en-US" sz="2000" i="1" baseline="-25000" dirty="0" err="1"/>
              <a:t>j</a:t>
            </a:r>
            <a:r>
              <a:rPr lang="en-US" sz="2000" i="1" dirty="0"/>
              <a:t> and L</a:t>
            </a:r>
            <a:r>
              <a:rPr lang="en-US" sz="2000" i="1" baseline="-25000" dirty="0"/>
              <a:t>k</a:t>
            </a:r>
            <a:endParaRPr lang="en-US" sz="2000" i="1" dirty="0"/>
          </a:p>
          <a:p>
            <a:pPr marL="288918" lvl="2" indent="0">
              <a:buNone/>
            </a:pPr>
            <a:r>
              <a:rPr lang="en-US" i="1" dirty="0"/>
              <a:t>	</a:t>
            </a:r>
            <a:r>
              <a:rPr lang="en-US" sz="1800" i="1" dirty="0"/>
              <a:t>A negative distance dependence occurs between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and L</a:t>
            </a:r>
            <a:r>
              <a:rPr lang="en-US" sz="1800" i="1" baseline="-25000" dirty="0"/>
              <a:t>k</a:t>
            </a:r>
            <a:r>
              <a:rPr lang="en-US" sz="1800" i="1" dirty="0"/>
              <a:t>,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before L</a:t>
            </a:r>
            <a:r>
              <a:rPr lang="en-US" sz="1800" i="1" baseline="-25000" dirty="0"/>
              <a:t>k</a:t>
            </a:r>
            <a:r>
              <a:rPr lang="en-US" sz="1800" i="1" dirty="0"/>
              <a:t>, when at iteration m L</a:t>
            </a:r>
            <a:r>
              <a:rPr lang="en-US" sz="1800" i="1" baseline="-25000" dirty="0"/>
              <a:t>k</a:t>
            </a:r>
            <a:r>
              <a:rPr lang="en-US" sz="1800" i="1" dirty="0"/>
              <a:t> uses a value that is computed by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j</a:t>
            </a:r>
            <a:r>
              <a:rPr lang="en-US" sz="1800" i="1" dirty="0"/>
              <a:t> at a future iteration </a:t>
            </a:r>
            <a:r>
              <a:rPr lang="en-US" sz="1800" i="1" dirty="0" err="1"/>
              <a:t>m+n</a:t>
            </a:r>
            <a:r>
              <a:rPr lang="en-US" sz="1800" i="1" dirty="0"/>
              <a:t> (where n &gt; 0).</a:t>
            </a:r>
          </a:p>
          <a:p>
            <a:pPr marL="631818" lvl="2" indent="-342900">
              <a:buFont typeface="+mj-lt"/>
              <a:buAutoNum type="arabicPeriod"/>
            </a:pPr>
            <a:endParaRPr lang="en-US" sz="1800" i="1" dirty="0"/>
          </a:p>
          <a:p>
            <a:pPr marL="288918" lvl="2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1232-3952-5349-99E2-A4E446768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498265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/>
              <a:t>fuseLoops</a:t>
            </a:r>
            <a:r>
              <a:rPr lang="en-US" dirty="0"/>
              <a:t>(Function F)</a:t>
            </a:r>
          </a:p>
          <a:p>
            <a:pPr lvl="1"/>
            <a:r>
              <a:rPr lang="en-US" sz="1600" dirty="0"/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/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/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/>
              <a:t>for each CFE set</a:t>
            </a:r>
          </a:p>
          <a:p>
            <a:pPr marL="579423" lvl="4" indent="0">
              <a:buNone/>
            </a:pPr>
            <a:r>
              <a:rPr lang="en-US" sz="1600" dirty="0"/>
              <a:t>for each pair of loops,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do not have identical trip counts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 cannot be made adjacent then 	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have invalid dependencies then 	  	    </a:t>
            </a:r>
            <a:r>
              <a:rPr lang="en-US" sz="1600" b="1" dirty="0"/>
              <a:t>continue</a:t>
            </a:r>
          </a:p>
          <a:p>
            <a:pPr marL="438138" lvl="3" indent="0">
              <a:buNone/>
            </a:pPr>
            <a:r>
              <a:rPr lang="en-US" sz="1600" dirty="0"/>
              <a:t>	if fusing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/>
              <a:t>	    continue</a:t>
            </a:r>
          </a:p>
          <a:p>
            <a:pPr marL="438138" lvl="3" indent="0">
              <a:buNone/>
            </a:pPr>
            <a:r>
              <a:rPr lang="en-US" sz="1600" dirty="0"/>
              <a:t>	Move intervening code to make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</a:t>
            </a:r>
            <a:r>
              <a:rPr lang="en-US" sz="1600" dirty="0"/>
              <a:t> adjacent</a:t>
            </a:r>
          </a:p>
          <a:p>
            <a:pPr marL="438138" lvl="3" indent="0">
              <a:buNone/>
            </a:pPr>
            <a:r>
              <a:rPr lang="en-US" sz="1600" dirty="0"/>
              <a:t>	fuse </a:t>
            </a:r>
            <a:r>
              <a:rPr lang="en-US" sz="1600" dirty="0" err="1"/>
              <a:t>L</a:t>
            </a:r>
            <a:r>
              <a:rPr lang="en-US" sz="1600" baseline="-25000" dirty="0" err="1"/>
              <a:t>j</a:t>
            </a:r>
            <a:r>
              <a:rPr lang="en-US" sz="1600" dirty="0"/>
              <a:t> and L</a:t>
            </a:r>
            <a:r>
              <a:rPr lang="en-US" sz="1600" baseline="-25000" dirty="0"/>
              <a:t>k </a:t>
            </a:r>
            <a:r>
              <a:rPr lang="en-US" sz="1600" dirty="0"/>
              <a:t>	</a:t>
            </a:r>
          </a:p>
          <a:p>
            <a:pPr marL="438138" lvl="3" indent="0">
              <a:buNone/>
            </a:pPr>
            <a:r>
              <a:rPr lang="en-US" sz="1600" dirty="0"/>
              <a:t>	Update fusion candidate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9BF0-A443-7040-89C8-C73ABCD4DACC}"/>
              </a:ext>
            </a:extLst>
          </p:cNvPr>
          <p:cNvSpPr txBox="1"/>
          <p:nvPr/>
        </p:nvSpPr>
        <p:spPr>
          <a:xfrm>
            <a:off x="7436083" y="1517134"/>
            <a:ext cx="707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entry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1FE1B1-829A-704A-9E8F-27F72BD8EB3A}"/>
              </a:ext>
            </a:extLst>
          </p:cNvPr>
          <p:cNvGrpSpPr/>
          <p:nvPr/>
        </p:nvGrpSpPr>
        <p:grpSpPr>
          <a:xfrm>
            <a:off x="7259331" y="2187247"/>
            <a:ext cx="1062873" cy="677108"/>
            <a:chOff x="1946634" y="2169737"/>
            <a:chExt cx="1062873" cy="677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3EA55C-CBB6-6149-8771-877E54F20D3C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Inconsolata" pitchFamily="49" charset="77"/>
                </a:rPr>
                <a:t>for.cond</a:t>
              </a:r>
              <a:endParaRPr lang="en-US" sz="1600" dirty="0">
                <a:latin typeface="Inconsolata" pitchFamily="49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6654C0-7EFE-E945-9E0D-A5788FB8DC49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FAFE96-243E-6A4F-8866-168D0844D1F3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97231E-FD76-C746-A596-E234D0609EEF}"/>
              </a:ext>
            </a:extLst>
          </p:cNvPr>
          <p:cNvSpPr txBox="1"/>
          <p:nvPr/>
        </p:nvSpPr>
        <p:spPr>
          <a:xfrm>
            <a:off x="6436839" y="3186855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for.body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4332D-1EC3-B641-A37D-2947427D5BB2}"/>
              </a:ext>
            </a:extLst>
          </p:cNvPr>
          <p:cNvSpPr txBox="1"/>
          <p:nvPr/>
        </p:nvSpPr>
        <p:spPr>
          <a:xfrm>
            <a:off x="6850050" y="3744976"/>
            <a:ext cx="903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for.inc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79F44-40B7-1C4C-B64C-C2D205D30BAF}"/>
              </a:ext>
            </a:extLst>
          </p:cNvPr>
          <p:cNvSpPr txBox="1"/>
          <p:nvPr/>
        </p:nvSpPr>
        <p:spPr>
          <a:xfrm>
            <a:off x="8098316" y="3186855"/>
            <a:ext cx="18335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for.cond.cleanup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7264E-7CF0-1943-B62D-4DCA3DF61307}"/>
              </a:ext>
            </a:extLst>
          </p:cNvPr>
          <p:cNvSpPr txBox="1"/>
          <p:nvPr/>
        </p:nvSpPr>
        <p:spPr>
          <a:xfrm>
            <a:off x="8516235" y="3762678"/>
            <a:ext cx="9976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>
                <a:latin typeface="Inconsolata" pitchFamily="49" charset="77"/>
              </a:rPr>
              <a:t>for.end</a:t>
            </a:r>
            <a:endParaRPr lang="en-US" sz="1600" dirty="0">
              <a:latin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F5E9F-7AFD-E04E-849D-57BBCC0E4C19}"/>
              </a:ext>
            </a:extLst>
          </p:cNvPr>
          <p:cNvSpPr txBox="1"/>
          <p:nvPr/>
        </p:nvSpPr>
        <p:spPr>
          <a:xfrm>
            <a:off x="7525638" y="5368531"/>
            <a:ext cx="11673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for.body5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CF18D-8284-BC48-9650-EE971F2D0E1A}"/>
              </a:ext>
            </a:extLst>
          </p:cNvPr>
          <p:cNvSpPr txBox="1"/>
          <p:nvPr/>
        </p:nvSpPr>
        <p:spPr>
          <a:xfrm>
            <a:off x="7910238" y="5961959"/>
            <a:ext cx="11115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for.inc12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F67FC-F43D-2141-9895-2605D44CC3C2}"/>
              </a:ext>
            </a:extLst>
          </p:cNvPr>
          <p:cNvSpPr txBox="1"/>
          <p:nvPr/>
        </p:nvSpPr>
        <p:spPr>
          <a:xfrm>
            <a:off x="9301765" y="5368531"/>
            <a:ext cx="19191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for.cond.cleanup4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48753-73B4-7345-92CF-6310C1B615DD}"/>
              </a:ext>
            </a:extLst>
          </p:cNvPr>
          <p:cNvSpPr txBox="1"/>
          <p:nvPr/>
        </p:nvSpPr>
        <p:spPr>
          <a:xfrm>
            <a:off x="9708688" y="5983419"/>
            <a:ext cx="1105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</a:rPr>
              <a:t>for.end14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A635B5-6184-D94A-9F04-2E65157CF435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7789589" y="1855688"/>
            <a:ext cx="1" cy="3315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80F8F0-C0C7-F348-99C0-4B98E8430287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9015071" y="3525409"/>
            <a:ext cx="3" cy="2372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2ED78-B110-384B-9A27-59850A610CA9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9015071" y="4101232"/>
            <a:ext cx="4247" cy="3138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6C51B1-C35E-7240-991D-169185D2257D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10261337" y="5707085"/>
            <a:ext cx="0" cy="27633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801B31E1-F43A-8449-8AD5-773CF1FD308D}"/>
              </a:ext>
            </a:extLst>
          </p:cNvPr>
          <p:cNvSpPr/>
          <p:nvPr/>
        </p:nvSpPr>
        <p:spPr bwMode="auto">
          <a:xfrm>
            <a:off x="6905238" y="2723003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F90A441-336D-9146-9517-963C2AC38A64}"/>
              </a:ext>
            </a:extLst>
          </p:cNvPr>
          <p:cNvSpPr/>
          <p:nvPr/>
        </p:nvSpPr>
        <p:spPr bwMode="auto">
          <a:xfrm>
            <a:off x="8329274" y="2694722"/>
            <a:ext cx="697584" cy="499621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BCD44EA-C2E9-3144-95CE-1B0D307DEBAB}"/>
              </a:ext>
            </a:extLst>
          </p:cNvPr>
          <p:cNvSpPr/>
          <p:nvPr/>
        </p:nvSpPr>
        <p:spPr bwMode="auto">
          <a:xfrm>
            <a:off x="6924681" y="3524281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BC7EB2C-2942-6D4D-BC11-C968F40E70B9}"/>
              </a:ext>
            </a:extLst>
          </p:cNvPr>
          <p:cNvSpPr/>
          <p:nvPr/>
        </p:nvSpPr>
        <p:spPr bwMode="auto">
          <a:xfrm>
            <a:off x="7414874" y="2883258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7A7DBE5-C913-1B47-8336-D224E106BE38}"/>
              </a:ext>
            </a:extLst>
          </p:cNvPr>
          <p:cNvSpPr/>
          <p:nvPr/>
        </p:nvSpPr>
        <p:spPr bwMode="auto">
          <a:xfrm>
            <a:off x="8060608" y="4899891"/>
            <a:ext cx="339954" cy="471340"/>
          </a:xfrm>
          <a:custGeom>
            <a:avLst/>
            <a:gdLst>
              <a:gd name="connsiteX0" fmla="*/ 339954 w 339954"/>
              <a:gd name="connsiteY0" fmla="*/ 0 h 471340"/>
              <a:gd name="connsiteX1" fmla="*/ 47723 w 339954"/>
              <a:gd name="connsiteY1" fmla="*/ 216816 h 471340"/>
              <a:gd name="connsiteX2" fmla="*/ 589 w 339954"/>
              <a:gd name="connsiteY2" fmla="*/ 471340 h 471340"/>
              <a:gd name="connsiteX3" fmla="*/ 589 w 339954"/>
              <a:gd name="connsiteY3" fmla="*/ 471340 h 47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4" h="471340">
                <a:moveTo>
                  <a:pt x="339954" y="0"/>
                </a:moveTo>
                <a:cubicBezTo>
                  <a:pt x="222119" y="69129"/>
                  <a:pt x="104284" y="138259"/>
                  <a:pt x="47723" y="216816"/>
                </a:cubicBezTo>
                <a:cubicBezTo>
                  <a:pt x="-8838" y="295373"/>
                  <a:pt x="589" y="471340"/>
                  <a:pt x="589" y="471340"/>
                </a:cubicBezTo>
                <a:lnTo>
                  <a:pt x="589" y="471340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381295E-2C17-F548-A8FE-E711CB7C7BD3}"/>
              </a:ext>
            </a:extLst>
          </p:cNvPr>
          <p:cNvSpPr/>
          <p:nvPr/>
        </p:nvSpPr>
        <p:spPr bwMode="auto">
          <a:xfrm>
            <a:off x="9649028" y="4888222"/>
            <a:ext cx="612309" cy="480310"/>
          </a:xfrm>
          <a:custGeom>
            <a:avLst/>
            <a:gdLst>
              <a:gd name="connsiteX0" fmla="*/ 0 w 697584"/>
              <a:gd name="connsiteY0" fmla="*/ 0 h 499621"/>
              <a:gd name="connsiteX1" fmla="*/ 537328 w 697584"/>
              <a:gd name="connsiteY1" fmla="*/ 254524 h 499621"/>
              <a:gd name="connsiteX2" fmla="*/ 697584 w 697584"/>
              <a:gd name="connsiteY2" fmla="*/ 499621 h 499621"/>
              <a:gd name="connsiteX3" fmla="*/ 697584 w 697584"/>
              <a:gd name="connsiteY3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499621">
                <a:moveTo>
                  <a:pt x="0" y="0"/>
                </a:moveTo>
                <a:cubicBezTo>
                  <a:pt x="210532" y="85627"/>
                  <a:pt x="421064" y="171254"/>
                  <a:pt x="537328" y="254524"/>
                </a:cubicBezTo>
                <a:cubicBezTo>
                  <a:pt x="653592" y="337794"/>
                  <a:pt x="697584" y="499621"/>
                  <a:pt x="697584" y="499621"/>
                </a:cubicBezTo>
                <a:lnTo>
                  <a:pt x="697584" y="499621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57E674-B47C-654B-ADE6-C88245403132}"/>
              </a:ext>
            </a:extLst>
          </p:cNvPr>
          <p:cNvSpPr/>
          <p:nvPr/>
        </p:nvSpPr>
        <p:spPr bwMode="auto">
          <a:xfrm>
            <a:off x="8089479" y="5731462"/>
            <a:ext cx="358218" cy="216817"/>
          </a:xfrm>
          <a:custGeom>
            <a:avLst/>
            <a:gdLst>
              <a:gd name="connsiteX0" fmla="*/ 0 w 358218"/>
              <a:gd name="connsiteY0" fmla="*/ 0 h 216817"/>
              <a:gd name="connsiteX1" fmla="*/ 358218 w 358218"/>
              <a:gd name="connsiteY1" fmla="*/ 216817 h 216817"/>
              <a:gd name="connsiteX2" fmla="*/ 358218 w 358218"/>
              <a:gd name="connsiteY2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216817">
                <a:moveTo>
                  <a:pt x="0" y="0"/>
                </a:moveTo>
                <a:lnTo>
                  <a:pt x="358218" y="216817"/>
                </a:lnTo>
                <a:lnTo>
                  <a:pt x="358218" y="216817"/>
                </a:ln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3852373-FB3A-F746-B568-B505D9BEF752}"/>
              </a:ext>
            </a:extLst>
          </p:cNvPr>
          <p:cNvSpPr/>
          <p:nvPr/>
        </p:nvSpPr>
        <p:spPr bwMode="auto">
          <a:xfrm>
            <a:off x="8689414" y="5099461"/>
            <a:ext cx="339365" cy="857840"/>
          </a:xfrm>
          <a:custGeom>
            <a:avLst/>
            <a:gdLst>
              <a:gd name="connsiteX0" fmla="*/ 0 w 339365"/>
              <a:gd name="connsiteY0" fmla="*/ 857840 h 857840"/>
              <a:gd name="connsiteX1" fmla="*/ 273378 w 339365"/>
              <a:gd name="connsiteY1" fmla="*/ 348792 h 857840"/>
              <a:gd name="connsiteX2" fmla="*/ 339365 w 339365"/>
              <a:gd name="connsiteY2" fmla="*/ 0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65" h="857840">
                <a:moveTo>
                  <a:pt x="0" y="857840"/>
                </a:moveTo>
                <a:cubicBezTo>
                  <a:pt x="108408" y="674802"/>
                  <a:pt x="216817" y="491765"/>
                  <a:pt x="273378" y="348792"/>
                </a:cubicBezTo>
                <a:cubicBezTo>
                  <a:pt x="329939" y="205819"/>
                  <a:pt x="334652" y="102909"/>
                  <a:pt x="339365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5C9CCF-C606-4745-A17B-036E610F473E}"/>
              </a:ext>
            </a:extLst>
          </p:cNvPr>
          <p:cNvGrpSpPr/>
          <p:nvPr/>
        </p:nvGrpSpPr>
        <p:grpSpPr>
          <a:xfrm>
            <a:off x="8404981" y="4407403"/>
            <a:ext cx="1247595" cy="677108"/>
            <a:chOff x="1946634" y="2169737"/>
            <a:chExt cx="1062873" cy="6771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9A67CD-5B06-8E44-8012-F0FA7E38CABF}"/>
                </a:ext>
              </a:extLst>
            </p:cNvPr>
            <p:cNvSpPr txBox="1"/>
            <p:nvPr/>
          </p:nvSpPr>
          <p:spPr>
            <a:xfrm>
              <a:off x="1946634" y="2169737"/>
              <a:ext cx="106051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for.cond2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1B833C-8215-4D48-A8B2-113D7E213EDD}"/>
                </a:ext>
              </a:extLst>
            </p:cNvPr>
            <p:cNvSpPr txBox="1"/>
            <p:nvPr/>
          </p:nvSpPr>
          <p:spPr>
            <a:xfrm>
              <a:off x="1946634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599DB0-3BE4-944C-A9CB-8D0B536DBFA5}"/>
                </a:ext>
              </a:extLst>
            </p:cNvPr>
            <p:cNvSpPr txBox="1"/>
            <p:nvPr/>
          </p:nvSpPr>
          <p:spPr>
            <a:xfrm>
              <a:off x="2476892" y="2508291"/>
              <a:ext cx="532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</a:rPr>
                <a:t>F</a:t>
              </a:r>
            </a:p>
          </p:txBody>
        </p:sp>
      </p:grp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671FF98D-66D5-9745-B452-77FA129F5644}"/>
              </a:ext>
            </a:extLst>
          </p:cNvPr>
          <p:cNvSpPr/>
          <p:nvPr/>
        </p:nvSpPr>
        <p:spPr bwMode="auto">
          <a:xfrm>
            <a:off x="8543534" y="878620"/>
            <a:ext cx="1277812" cy="403200"/>
          </a:xfrm>
          <a:prstGeom prst="wedgeRoundRectCallout">
            <a:avLst>
              <a:gd name="adj1" fmla="val -79626"/>
              <a:gd name="adj2" fmla="val 1358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272F5180-2709-9245-A8ED-8834E8CB9DB6}"/>
              </a:ext>
            </a:extLst>
          </p:cNvPr>
          <p:cNvSpPr/>
          <p:nvPr/>
        </p:nvSpPr>
        <p:spPr bwMode="auto">
          <a:xfrm>
            <a:off x="8701079" y="1622442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F9F1E6D4-E507-A644-8177-306BBEC7E068}"/>
              </a:ext>
            </a:extLst>
          </p:cNvPr>
          <p:cNvSpPr/>
          <p:nvPr/>
        </p:nvSpPr>
        <p:spPr bwMode="auto">
          <a:xfrm>
            <a:off x="8956243" y="2342403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47FA3EE2-75F4-9647-957C-48B2F46371E1}"/>
              </a:ext>
            </a:extLst>
          </p:cNvPr>
          <p:cNvSpPr/>
          <p:nvPr/>
        </p:nvSpPr>
        <p:spPr bwMode="auto">
          <a:xfrm>
            <a:off x="10275909" y="2777939"/>
            <a:ext cx="945000" cy="403200"/>
          </a:xfrm>
          <a:prstGeom prst="wedgeRoundRectCallout">
            <a:avLst>
              <a:gd name="adj1" fmla="val -84450"/>
              <a:gd name="adj2" fmla="val 504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E8233E6B-5230-334C-9CA6-49076D32ED18}"/>
              </a:ext>
            </a:extLst>
          </p:cNvPr>
          <p:cNvSpPr/>
          <p:nvPr/>
        </p:nvSpPr>
        <p:spPr bwMode="auto">
          <a:xfrm>
            <a:off x="5993147" y="4349643"/>
            <a:ext cx="843651" cy="403200"/>
          </a:xfrm>
          <a:prstGeom prst="wedgeRoundRectCallout">
            <a:avLst>
              <a:gd name="adj1" fmla="val 54419"/>
              <a:gd name="adj2" fmla="val -1138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AA41BB8-ED92-9049-8FA7-5B5E767F2627}"/>
              </a:ext>
            </a:extLst>
          </p:cNvPr>
          <p:cNvSpPr/>
          <p:nvPr/>
        </p:nvSpPr>
        <p:spPr bwMode="auto">
          <a:xfrm>
            <a:off x="10132806" y="3413713"/>
            <a:ext cx="1277812" cy="403200"/>
          </a:xfrm>
          <a:prstGeom prst="wedgeRoundRectCallout">
            <a:avLst>
              <a:gd name="adj1" fmla="val -95182"/>
              <a:gd name="adj2" fmla="val 832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Preheader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4CD6A885-39BB-0B41-89E5-4EDA21EDA503}"/>
              </a:ext>
            </a:extLst>
          </p:cNvPr>
          <p:cNvSpPr/>
          <p:nvPr/>
        </p:nvSpPr>
        <p:spPr bwMode="auto">
          <a:xfrm>
            <a:off x="10012742" y="3933574"/>
            <a:ext cx="947946" cy="403200"/>
          </a:xfrm>
          <a:prstGeom prst="wedgeRoundRectCallout">
            <a:avLst>
              <a:gd name="adj1" fmla="val -87142"/>
              <a:gd name="adj2" fmla="val 1152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eader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F1007671-38DD-1147-AEDE-F0F8B9CB7FB3}"/>
              </a:ext>
            </a:extLst>
          </p:cNvPr>
          <p:cNvSpPr/>
          <p:nvPr/>
        </p:nvSpPr>
        <p:spPr bwMode="auto">
          <a:xfrm>
            <a:off x="10275909" y="4563222"/>
            <a:ext cx="1154697" cy="403200"/>
          </a:xfrm>
          <a:prstGeom prst="wedgeRoundRectCallout">
            <a:avLst>
              <a:gd name="adj1" fmla="val -101665"/>
              <a:gd name="adj2" fmla="val -152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ExitingBB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8171BA63-FEFB-E441-8653-2CCFD4D10C6A}"/>
              </a:ext>
            </a:extLst>
          </p:cNvPr>
          <p:cNvSpPr/>
          <p:nvPr/>
        </p:nvSpPr>
        <p:spPr bwMode="auto">
          <a:xfrm>
            <a:off x="11101542" y="5845199"/>
            <a:ext cx="945000" cy="403200"/>
          </a:xfrm>
          <a:prstGeom prst="wedgeRoundRectCallout">
            <a:avLst>
              <a:gd name="adj1" fmla="val -77438"/>
              <a:gd name="adj2" fmla="val -744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ExitBB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EBE769A5-F097-C043-B55A-049A3AEF65F1}"/>
              </a:ext>
            </a:extLst>
          </p:cNvPr>
          <p:cNvSpPr/>
          <p:nvPr/>
        </p:nvSpPr>
        <p:spPr bwMode="auto">
          <a:xfrm>
            <a:off x="6879925" y="6334339"/>
            <a:ext cx="843651" cy="403200"/>
          </a:xfrm>
          <a:prstGeom prst="wedgeRoundRectCallout">
            <a:avLst>
              <a:gd name="adj1" fmla="val 71698"/>
              <a:gd name="adj2" fmla="val -810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Latch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BB4698CB-5D2A-B244-AA20-B5BDAC6C9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4247195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collect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/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384EFE-16C7-4840-BF53-D9B3648E0AD6}"/>
              </a:ext>
            </a:extLst>
          </p:cNvPr>
          <p:cNvSpPr txBox="1">
            <a:spLocks/>
          </p:cNvSpPr>
          <p:nvPr/>
        </p:nvSpPr>
        <p:spPr bwMode="auto">
          <a:xfrm>
            <a:off x="6270516" y="1432121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/>
              <a:t>Loops are not candidates for fusion if:</a:t>
            </a:r>
          </a:p>
          <a:p>
            <a:pPr lvl="1"/>
            <a:r>
              <a:rPr lang="en-US" sz="1300" kern="0" dirty="0"/>
              <a:t>They might throw an exception</a:t>
            </a:r>
          </a:p>
          <a:p>
            <a:pPr lvl="1"/>
            <a:r>
              <a:rPr lang="en-US" sz="1300" kern="0" dirty="0"/>
              <a:t>They contain volatile memory accesses</a:t>
            </a:r>
          </a:p>
          <a:p>
            <a:pPr lvl="1"/>
            <a:r>
              <a:rPr lang="en-US" sz="1300" kern="0" dirty="0"/>
              <a:t>They are not in simplified form</a:t>
            </a:r>
          </a:p>
          <a:p>
            <a:pPr lvl="1"/>
            <a:r>
              <a:rPr lang="en-US" sz="1300" kern="0" dirty="0"/>
              <a:t>Any of the necessary information is not available (preheader, header, latch, exiting blocks, exit block)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B57C6-FA0C-1048-A3A0-7D88CE115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7880530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C22-F37B-F44A-B2C6-FBA12B30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Fusion – sort based on control-flow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44A-626F-3E43-ADAF-15B14119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416355"/>
            <a:ext cx="5406477" cy="4905618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fuseLoops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nest level NL, outermost to innermost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Collect loops that are candidates for loop fusion at NL</a:t>
            </a:r>
          </a:p>
          <a:p>
            <a:pPr marL="438138" lvl="3" indent="0">
              <a:buNone/>
            </a:pPr>
            <a:r>
              <a:rPr lang="en-US" sz="1600" dirty="0"/>
              <a:t>Sort candidates into control-flow equivalent sets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CFE set</a:t>
            </a:r>
          </a:p>
          <a:p>
            <a:pPr marL="579423" lvl="4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 each pair of loops,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do not have identical trip counts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cannot be made adjacent then 	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have invalid dependencies then 	  	  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if fusing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is not beneficial then </a:t>
            </a:r>
          </a:p>
          <a:p>
            <a:pPr marL="438138" lvl="3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	    continue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Move intervening code to make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adjacent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fuse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600" baseline="-25000" dirty="0" err="1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and L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</a:rPr>
              <a:t>k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438138" lvl="3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Update fusion candidate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D5C30E-F726-9941-A89B-7B6E142A0638}"/>
              </a:ext>
            </a:extLst>
          </p:cNvPr>
          <p:cNvSpPr txBox="1">
            <a:spLocks/>
          </p:cNvSpPr>
          <p:nvPr/>
        </p:nvSpPr>
        <p:spPr bwMode="auto">
          <a:xfrm>
            <a:off x="6270516" y="1416355"/>
            <a:ext cx="5406477" cy="49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17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7331" indent="-139697" algn="l" defTabSz="815954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–"/>
              <a:defRPr sz="14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428615" indent="-139697" algn="l" defTabSz="815954" rtl="0" fontAlgn="base">
              <a:spcBef>
                <a:spcPct val="20000"/>
              </a:spcBef>
              <a:spcAft>
                <a:spcPct val="0"/>
              </a:spcAft>
              <a:buChar char="•"/>
              <a:defRPr sz="15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7835" indent="-147635" algn="l" defTabSz="815954" rtl="0" fontAlgn="base">
              <a:spcBef>
                <a:spcPct val="20000"/>
              </a:spcBef>
              <a:spcAft>
                <a:spcPct val="0"/>
              </a:spcAft>
              <a:buChar char="–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19120" indent="-139697" algn="l" defTabSz="815954" rtl="0" fontAlgn="base">
              <a:spcBef>
                <a:spcPct val="20000"/>
              </a:spcBef>
              <a:spcAft>
                <a:spcPct val="0"/>
              </a:spcAft>
              <a:buChar char="»"/>
              <a:defRPr sz="13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017475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303141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88799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874458" indent="-204328" algn="l" defTabSz="816311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Dominator and post-dominator trees are used to determine control-flow equivalence:</a:t>
            </a:r>
          </a:p>
          <a:p>
            <a:pPr lvl="1"/>
            <a:r>
              <a:rPr lang="en-US" sz="1300" dirty="0"/>
              <a:t>if </a:t>
            </a:r>
            <a:r>
              <a:rPr lang="en-US" sz="1300" dirty="0" err="1"/>
              <a:t>L</a:t>
            </a:r>
            <a:r>
              <a:rPr lang="en-US" sz="1300" baseline="-25000" dirty="0" err="1"/>
              <a:t>j</a:t>
            </a:r>
            <a:r>
              <a:rPr lang="en-US" sz="1300" dirty="0"/>
              <a:t> dominates L</a:t>
            </a:r>
            <a:r>
              <a:rPr lang="en-US" sz="1300" baseline="-25000" dirty="0"/>
              <a:t>k</a:t>
            </a:r>
            <a:r>
              <a:rPr lang="en-US" sz="1300" dirty="0"/>
              <a:t> and L</a:t>
            </a:r>
            <a:r>
              <a:rPr lang="en-US" sz="1300" baseline="-25000" dirty="0"/>
              <a:t>k</a:t>
            </a:r>
            <a:r>
              <a:rPr lang="en-US" sz="1300" dirty="0"/>
              <a:t> post-dominates </a:t>
            </a:r>
            <a:r>
              <a:rPr lang="en-US" sz="1300" dirty="0" err="1"/>
              <a:t>L</a:t>
            </a:r>
            <a:r>
              <a:rPr lang="en-US" sz="1300" baseline="-25000" dirty="0" err="1"/>
              <a:t>j</a:t>
            </a:r>
            <a:r>
              <a:rPr lang="en-US" sz="1300" dirty="0"/>
              <a:t> then </a:t>
            </a:r>
            <a:r>
              <a:rPr lang="en-US" sz="1300" dirty="0" err="1"/>
              <a:t>L</a:t>
            </a:r>
            <a:r>
              <a:rPr lang="en-US" sz="1300" baseline="-25000" dirty="0" err="1"/>
              <a:t>j</a:t>
            </a:r>
            <a:r>
              <a:rPr lang="en-US" sz="1300" dirty="0"/>
              <a:t> and L</a:t>
            </a:r>
            <a:r>
              <a:rPr lang="en-US" sz="1300" baseline="-25000" dirty="0"/>
              <a:t>k</a:t>
            </a:r>
            <a:r>
              <a:rPr lang="en-US" sz="1300" dirty="0"/>
              <a:t> are control-flow equivalent</a:t>
            </a:r>
          </a:p>
          <a:p>
            <a:endParaRPr lang="en-US" sz="1600" dirty="0"/>
          </a:p>
          <a:p>
            <a:r>
              <a:rPr lang="en-US" sz="1600" dirty="0"/>
              <a:t>Build sets of candidates that are all control flow equivalent by comparing a new loop to the first loop in a set. </a:t>
            </a:r>
          </a:p>
          <a:p>
            <a:endParaRPr lang="en-US" sz="1600" dirty="0"/>
          </a:p>
          <a:p>
            <a:r>
              <a:rPr lang="en-US" sz="1600" dirty="0"/>
              <a:t>Once all loops have been placed into sets, sets with a single loop are discarded.</a:t>
            </a:r>
          </a:p>
          <a:p>
            <a:endParaRPr lang="en-US" sz="1600" dirty="0"/>
          </a:p>
          <a:p>
            <a:r>
              <a:rPr lang="en-US" sz="1600" dirty="0"/>
              <a:t>Remaining set(s) are sorted in dominance order:</a:t>
            </a:r>
          </a:p>
          <a:p>
            <a:pPr lvl="1"/>
            <a:r>
              <a:rPr lang="en-US" sz="1300" dirty="0"/>
              <a:t>if </a:t>
            </a:r>
            <a:r>
              <a:rPr lang="en-US" sz="1300" dirty="0" err="1"/>
              <a:t>L</a:t>
            </a:r>
            <a:r>
              <a:rPr lang="en-US" sz="1300" baseline="-25000" dirty="0" err="1"/>
              <a:t>j</a:t>
            </a:r>
            <a:r>
              <a:rPr lang="en-US" sz="1300" dirty="0"/>
              <a:t> is located in the set before L</a:t>
            </a:r>
            <a:r>
              <a:rPr lang="en-US" sz="1300" baseline="-25000" dirty="0"/>
              <a:t>k</a:t>
            </a:r>
            <a:r>
              <a:rPr lang="en-US" sz="1300" dirty="0"/>
              <a:t>, then </a:t>
            </a:r>
            <a:r>
              <a:rPr lang="en-US" sz="1300" dirty="0" err="1"/>
              <a:t>L</a:t>
            </a:r>
            <a:r>
              <a:rPr lang="en-US" sz="1300" baseline="-25000" dirty="0" err="1"/>
              <a:t>j</a:t>
            </a:r>
            <a:r>
              <a:rPr lang="en-US" sz="1300" dirty="0"/>
              <a:t> dominates L</a:t>
            </a:r>
            <a:r>
              <a:rPr lang="en-US" sz="1300" baseline="-25000" dirty="0"/>
              <a:t>k</a:t>
            </a:r>
            <a:endParaRPr lang="en-US"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E276-5E48-3447-9771-AE3DD8704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/>
              <a:t>LLVM Developers’ Meeting 2018</a:t>
            </a:r>
          </a:p>
        </p:txBody>
      </p:sp>
    </p:spTree>
    <p:extLst>
      <p:ext uri="{BB962C8B-B14F-4D97-AF65-F5344CB8AC3E}">
        <p14:creationId xmlns:p14="http://schemas.microsoft.com/office/powerpoint/2010/main" val="18173891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15403</TotalTime>
  <Words>2285</Words>
  <Application>Microsoft Macintosh PowerPoint</Application>
  <PresentationFormat>Widescreen</PresentationFormat>
  <Paragraphs>885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ＭＳ Ｐゴシック</vt:lpstr>
      <vt:lpstr>SimSun</vt:lpstr>
      <vt:lpstr>Arial</vt:lpstr>
      <vt:lpstr>Calibri</vt:lpstr>
      <vt:lpstr>IBM Plex Sans</vt:lpstr>
      <vt:lpstr>Inconsolata</vt:lpstr>
      <vt:lpstr>Tahoma</vt:lpstr>
      <vt:lpstr>Wingdings</vt:lpstr>
      <vt:lpstr>DCS Light Grey 16x9</vt:lpstr>
      <vt:lpstr>1_Office Theme</vt:lpstr>
      <vt:lpstr>SF Strategy 2012 and Beyond 02272012 v2_1</vt:lpstr>
      <vt:lpstr>Revisiting Loop Fusion and its place in the loop transformation framework</vt:lpstr>
      <vt:lpstr>Agenda</vt:lpstr>
      <vt:lpstr>Loop Fusion</vt:lpstr>
      <vt:lpstr>XL Loop Optimization Pipeline</vt:lpstr>
      <vt:lpstr>Loop Representation in LLVM</vt:lpstr>
      <vt:lpstr>Requirements for loop fusion </vt:lpstr>
      <vt:lpstr>Loop Fusion Algorithm</vt:lpstr>
      <vt:lpstr>Loop Fusion – collect candidates</vt:lpstr>
      <vt:lpstr>Loop Fusion – sort based on control-flow equivalence</vt:lpstr>
      <vt:lpstr>Loop Fusion – check trip counts</vt:lpstr>
      <vt:lpstr>Loop Fusion – check adjacent</vt:lpstr>
      <vt:lpstr>Loop Fusion – check dependencies</vt:lpstr>
      <vt:lpstr>Loop Fusion – profitability analysis</vt:lpstr>
      <vt:lpstr>Loop Fusion – move code to make adjacent</vt:lpstr>
      <vt:lpstr>Loop Fusion – fuse loops</vt:lpstr>
      <vt:lpstr>Loop Fusion – update data structures</vt:lpstr>
      <vt:lpstr>After Loop Fusion</vt:lpstr>
      <vt:lpstr>Current placement of Loop Fusion </vt:lpstr>
      <vt:lpstr>Number of Loops Fused</vt:lpstr>
      <vt:lpstr>Reasons for not fusing</vt:lpstr>
      <vt:lpstr>Ineligible Loops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KIT Barton</cp:lastModifiedBy>
  <cp:revision>624</cp:revision>
  <dcterms:created xsi:type="dcterms:W3CDTF">2018-09-12T16:24:08Z</dcterms:created>
  <dcterms:modified xsi:type="dcterms:W3CDTF">2018-10-19T13:46:58Z</dcterms:modified>
</cp:coreProperties>
</file>