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33"/>
  </p:notesMasterIdLst>
  <p:sldIdLst>
    <p:sldId id="298" r:id="rId2"/>
    <p:sldId id="270" r:id="rId3"/>
    <p:sldId id="271" r:id="rId4"/>
    <p:sldId id="272" r:id="rId5"/>
    <p:sldId id="273" r:id="rId6"/>
    <p:sldId id="299" r:id="rId7"/>
    <p:sldId id="275" r:id="rId8"/>
    <p:sldId id="276" r:id="rId9"/>
    <p:sldId id="277" r:id="rId10"/>
    <p:sldId id="285" r:id="rId11"/>
    <p:sldId id="286" r:id="rId12"/>
    <p:sldId id="306" r:id="rId13"/>
    <p:sldId id="256" r:id="rId14"/>
    <p:sldId id="257" r:id="rId15"/>
    <p:sldId id="259" r:id="rId16"/>
    <p:sldId id="258" r:id="rId17"/>
    <p:sldId id="261" r:id="rId18"/>
    <p:sldId id="262" r:id="rId19"/>
    <p:sldId id="266" r:id="rId20"/>
    <p:sldId id="269" r:id="rId21"/>
    <p:sldId id="300" r:id="rId22"/>
    <p:sldId id="288" r:id="rId23"/>
    <p:sldId id="289" r:id="rId24"/>
    <p:sldId id="290" r:id="rId25"/>
    <p:sldId id="291" r:id="rId26"/>
    <p:sldId id="292" r:id="rId27"/>
    <p:sldId id="293" r:id="rId28"/>
    <p:sldId id="294" r:id="rId29"/>
    <p:sldId id="295" r:id="rId30"/>
    <p:sldId id="296" r:id="rId31"/>
    <p:sldId id="30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2"/>
    <p:restoredTop sz="86434"/>
  </p:normalViewPr>
  <p:slideViewPr>
    <p:cSldViewPr snapToGrid="0">
      <p:cViewPr varScale="1">
        <p:scale>
          <a:sx n="139" d="100"/>
          <a:sy n="139" d="100"/>
        </p:scale>
        <p:origin x="848" y="92"/>
      </p:cViewPr>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3.xml"/><Relationship Id="rId1"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EEB32-7784-4DD0-9779-9345F9E6D6A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CEE124-49BB-40DE-804D-59E19EBAE346}">
      <dgm:prSet/>
      <dgm:spPr/>
      <dgm:t>
        <a:bodyPr/>
        <a:lstStyle/>
        <a:p>
          <a:pPr>
            <a:lnSpc>
              <a:spcPct val="100000"/>
            </a:lnSpc>
          </a:pPr>
          <a:r>
            <a:rPr lang="en-US"/>
            <a:t>Introduction</a:t>
          </a:r>
        </a:p>
      </dgm:t>
    </dgm:pt>
    <dgm:pt modelId="{1EF20BE5-3B8D-475B-9494-9BDF69A76A86}" type="parTrans" cxnId="{F6A8D276-F1A6-41CB-8412-4093F505B53E}">
      <dgm:prSet/>
      <dgm:spPr/>
      <dgm:t>
        <a:bodyPr/>
        <a:lstStyle/>
        <a:p>
          <a:endParaRPr lang="en-US"/>
        </a:p>
      </dgm:t>
    </dgm:pt>
    <dgm:pt modelId="{BF50488F-2A4B-40B1-9DEF-07D50891D3AA}" type="sibTrans" cxnId="{F6A8D276-F1A6-41CB-8412-4093F505B53E}">
      <dgm:prSet/>
      <dgm:spPr/>
      <dgm:t>
        <a:bodyPr/>
        <a:lstStyle/>
        <a:p>
          <a:endParaRPr lang="en-US"/>
        </a:p>
      </dgm:t>
    </dgm:pt>
    <dgm:pt modelId="{ADBEE104-BDF9-406A-B3B6-75534EC0845C}">
      <dgm:prSet/>
      <dgm:spPr/>
      <dgm:t>
        <a:bodyPr/>
        <a:lstStyle/>
        <a:p>
          <a:pPr>
            <a:lnSpc>
              <a:spcPct val="100000"/>
            </a:lnSpc>
          </a:pPr>
          <a:r>
            <a:rPr lang="en-US"/>
            <a:t>Problem Statement</a:t>
          </a:r>
        </a:p>
      </dgm:t>
    </dgm:pt>
    <dgm:pt modelId="{A4C91DE5-CFEC-4BDD-BD36-E0DEEEC70F7B}" type="parTrans" cxnId="{4162ED0D-78CC-4A7F-9C29-678BA3FCB147}">
      <dgm:prSet/>
      <dgm:spPr/>
      <dgm:t>
        <a:bodyPr/>
        <a:lstStyle/>
        <a:p>
          <a:endParaRPr lang="en-US"/>
        </a:p>
      </dgm:t>
    </dgm:pt>
    <dgm:pt modelId="{47D2E7E5-0B32-40F0-A99E-1238DED82D92}" type="sibTrans" cxnId="{4162ED0D-78CC-4A7F-9C29-678BA3FCB147}">
      <dgm:prSet/>
      <dgm:spPr/>
      <dgm:t>
        <a:bodyPr/>
        <a:lstStyle/>
        <a:p>
          <a:endParaRPr lang="en-US"/>
        </a:p>
      </dgm:t>
    </dgm:pt>
    <dgm:pt modelId="{7C5E33DA-63FB-4D1E-9060-4BF06739B9CC}">
      <dgm:prSet/>
      <dgm:spPr/>
      <dgm:t>
        <a:bodyPr/>
        <a:lstStyle/>
        <a:p>
          <a:pPr>
            <a:lnSpc>
              <a:spcPct val="100000"/>
            </a:lnSpc>
          </a:pPr>
          <a:r>
            <a:rPr lang="en-US" dirty="0"/>
            <a:t>Clustering</a:t>
          </a:r>
        </a:p>
      </dgm:t>
    </dgm:pt>
    <dgm:pt modelId="{25251BE0-A2D0-4841-BF04-D7E5EE4EA7CB}" type="parTrans" cxnId="{CE2D6D01-1CB2-40BA-B956-54C50F87F3CD}">
      <dgm:prSet/>
      <dgm:spPr/>
      <dgm:t>
        <a:bodyPr/>
        <a:lstStyle/>
        <a:p>
          <a:endParaRPr lang="en-US"/>
        </a:p>
      </dgm:t>
    </dgm:pt>
    <dgm:pt modelId="{4550292F-CE4A-4096-8EC0-6B243D8834B8}" type="sibTrans" cxnId="{CE2D6D01-1CB2-40BA-B956-54C50F87F3CD}">
      <dgm:prSet/>
      <dgm:spPr/>
      <dgm:t>
        <a:bodyPr/>
        <a:lstStyle/>
        <a:p>
          <a:endParaRPr lang="en-US"/>
        </a:p>
      </dgm:t>
    </dgm:pt>
    <dgm:pt modelId="{8C5006A6-BDB8-4143-83EC-9A80AA4CA9A4}">
      <dgm:prSet/>
      <dgm:spPr/>
      <dgm:t>
        <a:bodyPr/>
        <a:lstStyle/>
        <a:p>
          <a:pPr>
            <a:lnSpc>
              <a:spcPct val="100000"/>
            </a:lnSpc>
          </a:pPr>
          <a:r>
            <a:rPr lang="en-US" dirty="0" err="1"/>
            <a:t>Kmeans</a:t>
          </a:r>
          <a:endParaRPr lang="en-US" dirty="0"/>
        </a:p>
      </dgm:t>
    </dgm:pt>
    <dgm:pt modelId="{8B71D36D-F93B-4009-83F5-D3E0BB703A00}" type="parTrans" cxnId="{065AFD1E-6E71-4969-9DCA-945978201C9B}">
      <dgm:prSet/>
      <dgm:spPr/>
      <dgm:t>
        <a:bodyPr/>
        <a:lstStyle/>
        <a:p>
          <a:endParaRPr lang="en-US"/>
        </a:p>
      </dgm:t>
    </dgm:pt>
    <dgm:pt modelId="{95E91E8E-73C6-40C1-82FA-5EE47F817D62}" type="sibTrans" cxnId="{065AFD1E-6E71-4969-9DCA-945978201C9B}">
      <dgm:prSet/>
      <dgm:spPr/>
      <dgm:t>
        <a:bodyPr/>
        <a:lstStyle/>
        <a:p>
          <a:endParaRPr lang="en-US"/>
        </a:p>
      </dgm:t>
    </dgm:pt>
    <dgm:pt modelId="{59A04F69-B649-4030-A23D-6FF6BC551BBA}">
      <dgm:prSet/>
      <dgm:spPr/>
      <dgm:t>
        <a:bodyPr/>
        <a:lstStyle/>
        <a:p>
          <a:pPr>
            <a:lnSpc>
              <a:spcPct val="100000"/>
            </a:lnSpc>
          </a:pPr>
          <a:r>
            <a:rPr lang="en-US" dirty="0"/>
            <a:t>DBSCAN</a:t>
          </a:r>
        </a:p>
      </dgm:t>
    </dgm:pt>
    <dgm:pt modelId="{E0729830-A5AF-46E2-A605-8145999031AA}" type="parTrans" cxnId="{4D529B48-FF4C-45B0-970B-EF52F130B82C}">
      <dgm:prSet/>
      <dgm:spPr/>
      <dgm:t>
        <a:bodyPr/>
        <a:lstStyle/>
        <a:p>
          <a:endParaRPr lang="en-US"/>
        </a:p>
      </dgm:t>
    </dgm:pt>
    <dgm:pt modelId="{DFC1D1D5-588A-4BC5-B402-E37654CF2933}" type="sibTrans" cxnId="{4D529B48-FF4C-45B0-970B-EF52F130B82C}">
      <dgm:prSet/>
      <dgm:spPr/>
      <dgm:t>
        <a:bodyPr/>
        <a:lstStyle/>
        <a:p>
          <a:endParaRPr lang="en-US"/>
        </a:p>
      </dgm:t>
    </dgm:pt>
    <dgm:pt modelId="{4A8AE025-C014-4206-A921-11305044B13E}">
      <dgm:prSet/>
      <dgm:spPr/>
      <dgm:t>
        <a:bodyPr/>
        <a:lstStyle/>
        <a:p>
          <a:pPr>
            <a:lnSpc>
              <a:spcPct val="100000"/>
            </a:lnSpc>
          </a:pPr>
          <a:r>
            <a:rPr lang="en-US" dirty="0" err="1"/>
            <a:t>RANDom</a:t>
          </a:r>
          <a:r>
            <a:rPr lang="en-US" dirty="0"/>
            <a:t> Forest</a:t>
          </a:r>
        </a:p>
      </dgm:t>
    </dgm:pt>
    <dgm:pt modelId="{4CBAC4F8-6421-4BC1-84DA-FF2366AEC517}" type="parTrans" cxnId="{D86EAE89-CA7A-4ABE-9CBD-18FB35105339}">
      <dgm:prSet/>
      <dgm:spPr/>
      <dgm:t>
        <a:bodyPr/>
        <a:lstStyle/>
        <a:p>
          <a:endParaRPr lang="en-US"/>
        </a:p>
      </dgm:t>
    </dgm:pt>
    <dgm:pt modelId="{D5C23F88-73AF-450F-B0CE-7D05B4A3DD4C}" type="sibTrans" cxnId="{D86EAE89-CA7A-4ABE-9CBD-18FB35105339}">
      <dgm:prSet/>
      <dgm:spPr/>
      <dgm:t>
        <a:bodyPr/>
        <a:lstStyle/>
        <a:p>
          <a:endParaRPr lang="en-US"/>
        </a:p>
      </dgm:t>
    </dgm:pt>
    <dgm:pt modelId="{061D505F-7E52-429C-9A9F-EDEC0366B18D}">
      <dgm:prSet/>
      <dgm:spPr/>
      <dgm:t>
        <a:bodyPr/>
        <a:lstStyle/>
        <a:p>
          <a:pPr>
            <a:lnSpc>
              <a:spcPct val="100000"/>
            </a:lnSpc>
          </a:pPr>
          <a:r>
            <a:rPr lang="en-US" dirty="0"/>
            <a:t>Association</a:t>
          </a:r>
        </a:p>
      </dgm:t>
    </dgm:pt>
    <dgm:pt modelId="{1DAE6D05-6AA8-4743-BE12-C54E6C9B3761}" type="parTrans" cxnId="{3673E15A-D2DF-44D1-9D1E-CAC4C7FE6DE6}">
      <dgm:prSet/>
      <dgm:spPr/>
      <dgm:t>
        <a:bodyPr/>
        <a:lstStyle/>
        <a:p>
          <a:endParaRPr lang="en-US"/>
        </a:p>
      </dgm:t>
    </dgm:pt>
    <dgm:pt modelId="{7CDF1F97-59F1-42CB-8880-D2E354EFC2CF}" type="sibTrans" cxnId="{3673E15A-D2DF-44D1-9D1E-CAC4C7FE6DE6}">
      <dgm:prSet/>
      <dgm:spPr/>
      <dgm:t>
        <a:bodyPr/>
        <a:lstStyle/>
        <a:p>
          <a:endParaRPr lang="en-US"/>
        </a:p>
      </dgm:t>
    </dgm:pt>
    <dgm:pt modelId="{846E0819-756B-4481-BE6C-D0E90AED8610}">
      <dgm:prSet/>
      <dgm:spPr/>
      <dgm:t>
        <a:bodyPr/>
        <a:lstStyle/>
        <a:p>
          <a:pPr>
            <a:lnSpc>
              <a:spcPct val="100000"/>
            </a:lnSpc>
          </a:pPr>
          <a:r>
            <a:rPr lang="en-US"/>
            <a:t>Classification</a:t>
          </a:r>
        </a:p>
      </dgm:t>
    </dgm:pt>
    <dgm:pt modelId="{B54CB5A4-9F64-492D-9212-194776088649}" type="parTrans" cxnId="{0A039AFA-9BF3-4579-B68F-0B64596C7198}">
      <dgm:prSet/>
      <dgm:spPr/>
      <dgm:t>
        <a:bodyPr/>
        <a:lstStyle/>
        <a:p>
          <a:endParaRPr lang="en-US"/>
        </a:p>
      </dgm:t>
    </dgm:pt>
    <dgm:pt modelId="{CB899422-B6A1-4696-9EC7-CBBDFB428455}" type="sibTrans" cxnId="{0A039AFA-9BF3-4579-B68F-0B64596C7198}">
      <dgm:prSet/>
      <dgm:spPr/>
      <dgm:t>
        <a:bodyPr/>
        <a:lstStyle/>
        <a:p>
          <a:endParaRPr lang="en-US"/>
        </a:p>
      </dgm:t>
    </dgm:pt>
    <dgm:pt modelId="{DC6A5C68-0ACE-4A10-A3C7-0442A8B751F9}" type="pres">
      <dgm:prSet presAssocID="{DDAEEB32-7784-4DD0-9779-9345F9E6D6A4}" presName="root" presStyleCnt="0">
        <dgm:presLayoutVars>
          <dgm:dir/>
          <dgm:resizeHandles val="exact"/>
        </dgm:presLayoutVars>
      </dgm:prSet>
      <dgm:spPr/>
    </dgm:pt>
    <dgm:pt modelId="{518C90C3-7D57-4D00-8B1C-58C5C6C5646A}" type="pres">
      <dgm:prSet presAssocID="{45CEE124-49BB-40DE-804D-59E19EBAE346}" presName="compNode" presStyleCnt="0"/>
      <dgm:spPr/>
    </dgm:pt>
    <dgm:pt modelId="{2005D5AF-110E-4F77-9D58-B6DB3C9446C1}" type="pres">
      <dgm:prSet presAssocID="{45CEE124-49BB-40DE-804D-59E19EBAE346}" presName="bgRect" presStyleLbl="bgShp" presStyleIdx="0" presStyleCnt="5"/>
      <dgm:spPr/>
    </dgm:pt>
    <dgm:pt modelId="{3E125547-AADB-4B26-901B-862DBFDD4D89}" type="pres">
      <dgm:prSet presAssocID="{45CEE124-49BB-40DE-804D-59E19EBAE34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F3FABC7F-C419-47F7-B24C-366E8547EC3F}" type="pres">
      <dgm:prSet presAssocID="{45CEE124-49BB-40DE-804D-59E19EBAE346}" presName="spaceRect" presStyleCnt="0"/>
      <dgm:spPr/>
    </dgm:pt>
    <dgm:pt modelId="{AE9FEA35-E7F8-41AF-8A62-3A4C18D52AE4}" type="pres">
      <dgm:prSet presAssocID="{45CEE124-49BB-40DE-804D-59E19EBAE346}" presName="parTx" presStyleLbl="revTx" presStyleIdx="0" presStyleCnt="6">
        <dgm:presLayoutVars>
          <dgm:chMax val="0"/>
          <dgm:chPref val="0"/>
        </dgm:presLayoutVars>
      </dgm:prSet>
      <dgm:spPr/>
    </dgm:pt>
    <dgm:pt modelId="{1CFA024E-6002-428D-9D16-CDDED351DE65}" type="pres">
      <dgm:prSet presAssocID="{BF50488F-2A4B-40B1-9DEF-07D50891D3AA}" presName="sibTrans" presStyleCnt="0"/>
      <dgm:spPr/>
    </dgm:pt>
    <dgm:pt modelId="{7049452D-5582-40CE-A32A-A380DF26DCAF}" type="pres">
      <dgm:prSet presAssocID="{ADBEE104-BDF9-406A-B3B6-75534EC0845C}" presName="compNode" presStyleCnt="0"/>
      <dgm:spPr/>
    </dgm:pt>
    <dgm:pt modelId="{330F6D91-36CF-4DAC-A660-32A0DE0BC914}" type="pres">
      <dgm:prSet presAssocID="{ADBEE104-BDF9-406A-B3B6-75534EC0845C}" presName="bgRect" presStyleLbl="bgShp" presStyleIdx="1" presStyleCnt="5"/>
      <dgm:spPr/>
    </dgm:pt>
    <dgm:pt modelId="{0E4D9D3A-406D-4276-A7B6-AFBFAE7FA7FE}" type="pres">
      <dgm:prSet presAssocID="{ADBEE104-BDF9-406A-B3B6-75534EC084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6FA8DD40-88A7-47DF-B107-E063FBA2830E}" type="pres">
      <dgm:prSet presAssocID="{ADBEE104-BDF9-406A-B3B6-75534EC0845C}" presName="spaceRect" presStyleCnt="0"/>
      <dgm:spPr/>
    </dgm:pt>
    <dgm:pt modelId="{6FB27A98-C6DA-48E5-BDFB-D3DFF075282A}" type="pres">
      <dgm:prSet presAssocID="{ADBEE104-BDF9-406A-B3B6-75534EC0845C}" presName="parTx" presStyleLbl="revTx" presStyleIdx="1" presStyleCnt="6">
        <dgm:presLayoutVars>
          <dgm:chMax val="0"/>
          <dgm:chPref val="0"/>
        </dgm:presLayoutVars>
      </dgm:prSet>
      <dgm:spPr/>
    </dgm:pt>
    <dgm:pt modelId="{047C35F6-874A-4883-86A1-A79200F35895}" type="pres">
      <dgm:prSet presAssocID="{47D2E7E5-0B32-40F0-A99E-1238DED82D92}" presName="sibTrans" presStyleCnt="0"/>
      <dgm:spPr/>
    </dgm:pt>
    <dgm:pt modelId="{17F59024-BD30-4523-80AF-9CE737A84E0F}" type="pres">
      <dgm:prSet presAssocID="{061D505F-7E52-429C-9A9F-EDEC0366B18D}" presName="compNode" presStyleCnt="0"/>
      <dgm:spPr/>
    </dgm:pt>
    <dgm:pt modelId="{D59EAF66-1864-4C2F-9063-6483129C1BF4}" type="pres">
      <dgm:prSet presAssocID="{061D505F-7E52-429C-9A9F-EDEC0366B18D}" presName="bgRect" presStyleLbl="bgShp" presStyleIdx="2" presStyleCnt="5"/>
      <dgm:spPr/>
    </dgm:pt>
    <dgm:pt modelId="{0138431F-A669-46EB-914B-624047B3D8B4}" type="pres">
      <dgm:prSet presAssocID="{061D505F-7E52-429C-9A9F-EDEC0366B1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Group"/>
        </a:ext>
      </dgm:extLst>
    </dgm:pt>
    <dgm:pt modelId="{03443C95-D5DD-4FDB-8A27-B7133BFD8C6B}" type="pres">
      <dgm:prSet presAssocID="{061D505F-7E52-429C-9A9F-EDEC0366B18D}" presName="spaceRect" presStyleCnt="0"/>
      <dgm:spPr/>
    </dgm:pt>
    <dgm:pt modelId="{1CC8D7E9-3E73-4DF3-BC56-D91095B9D69A}" type="pres">
      <dgm:prSet presAssocID="{061D505F-7E52-429C-9A9F-EDEC0366B18D}" presName="parTx" presStyleLbl="revTx" presStyleIdx="2" presStyleCnt="6">
        <dgm:presLayoutVars>
          <dgm:chMax val="0"/>
          <dgm:chPref val="0"/>
        </dgm:presLayoutVars>
      </dgm:prSet>
      <dgm:spPr/>
    </dgm:pt>
    <dgm:pt modelId="{5E3D52C5-5C88-480B-B0B6-BA7D04751DB4}" type="pres">
      <dgm:prSet presAssocID="{7CDF1F97-59F1-42CB-8880-D2E354EFC2CF}" presName="sibTrans" presStyleCnt="0"/>
      <dgm:spPr/>
    </dgm:pt>
    <dgm:pt modelId="{FE0681ED-0D24-4D7E-8BC8-24A692762506}" type="pres">
      <dgm:prSet presAssocID="{7C5E33DA-63FB-4D1E-9060-4BF06739B9CC}" presName="compNode" presStyleCnt="0"/>
      <dgm:spPr/>
    </dgm:pt>
    <dgm:pt modelId="{19B65ACF-B30F-4025-8629-6F36DDD8C15D}" type="pres">
      <dgm:prSet presAssocID="{7C5E33DA-63FB-4D1E-9060-4BF06739B9CC}" presName="bgRect" presStyleLbl="bgShp" presStyleIdx="3" presStyleCnt="5"/>
      <dgm:spPr/>
    </dgm:pt>
    <dgm:pt modelId="{62290E54-5C77-40E5-AC98-C4D823748F5B}" type="pres">
      <dgm:prSet presAssocID="{7C5E33DA-63FB-4D1E-9060-4BF06739B9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lp"/>
        </a:ext>
      </dgm:extLst>
    </dgm:pt>
    <dgm:pt modelId="{F2B5248F-C028-4123-9AA9-7C9F200D9CE7}" type="pres">
      <dgm:prSet presAssocID="{7C5E33DA-63FB-4D1E-9060-4BF06739B9CC}" presName="spaceRect" presStyleCnt="0"/>
      <dgm:spPr/>
    </dgm:pt>
    <dgm:pt modelId="{3640CAB6-85ED-487B-A302-85EEA55290E6}" type="pres">
      <dgm:prSet presAssocID="{7C5E33DA-63FB-4D1E-9060-4BF06739B9CC}" presName="parTx" presStyleLbl="revTx" presStyleIdx="3" presStyleCnt="6">
        <dgm:presLayoutVars>
          <dgm:chMax val="0"/>
          <dgm:chPref val="0"/>
        </dgm:presLayoutVars>
      </dgm:prSet>
      <dgm:spPr/>
    </dgm:pt>
    <dgm:pt modelId="{354909F6-2457-4137-82FF-DCE38FB57629}" type="pres">
      <dgm:prSet presAssocID="{7C5E33DA-63FB-4D1E-9060-4BF06739B9CC}" presName="desTx" presStyleLbl="revTx" presStyleIdx="4" presStyleCnt="6">
        <dgm:presLayoutVars/>
      </dgm:prSet>
      <dgm:spPr/>
    </dgm:pt>
    <dgm:pt modelId="{55C016FB-2B63-4402-B5EE-4D57479C050E}" type="pres">
      <dgm:prSet presAssocID="{4550292F-CE4A-4096-8EC0-6B243D8834B8}" presName="sibTrans" presStyleCnt="0"/>
      <dgm:spPr/>
    </dgm:pt>
    <dgm:pt modelId="{4B6658DA-CD31-4979-A522-547C1A9EE40F}" type="pres">
      <dgm:prSet presAssocID="{846E0819-756B-4481-BE6C-D0E90AED8610}" presName="compNode" presStyleCnt="0"/>
      <dgm:spPr/>
    </dgm:pt>
    <dgm:pt modelId="{59C4BB28-9124-4B31-B541-B325F7D3E308}" type="pres">
      <dgm:prSet presAssocID="{846E0819-756B-4481-BE6C-D0E90AED8610}" presName="bgRect" presStyleLbl="bgShp" presStyleIdx="4" presStyleCnt="5"/>
      <dgm:spPr/>
    </dgm:pt>
    <dgm:pt modelId="{30ED86FA-FFC9-40AD-B231-4498DC7EF8E3}" type="pres">
      <dgm:prSet presAssocID="{846E0819-756B-4481-BE6C-D0E90AED86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567E97C3-0944-4527-A244-0645BA16D296}" type="pres">
      <dgm:prSet presAssocID="{846E0819-756B-4481-BE6C-D0E90AED8610}" presName="spaceRect" presStyleCnt="0"/>
      <dgm:spPr/>
    </dgm:pt>
    <dgm:pt modelId="{1B70E70F-C52A-4536-86EB-047E7F4CB6F1}" type="pres">
      <dgm:prSet presAssocID="{846E0819-756B-4481-BE6C-D0E90AED8610}" presName="parTx" presStyleLbl="revTx" presStyleIdx="5" presStyleCnt="6">
        <dgm:presLayoutVars>
          <dgm:chMax val="0"/>
          <dgm:chPref val="0"/>
        </dgm:presLayoutVars>
      </dgm:prSet>
      <dgm:spPr/>
    </dgm:pt>
  </dgm:ptLst>
  <dgm:cxnLst>
    <dgm:cxn modelId="{CE2D6D01-1CB2-40BA-B956-54C50F87F3CD}" srcId="{DDAEEB32-7784-4DD0-9779-9345F9E6D6A4}" destId="{7C5E33DA-63FB-4D1E-9060-4BF06739B9CC}" srcOrd="3" destOrd="0" parTransId="{25251BE0-A2D0-4841-BF04-D7E5EE4EA7CB}" sibTransId="{4550292F-CE4A-4096-8EC0-6B243D8834B8}"/>
    <dgm:cxn modelId="{4162ED0D-78CC-4A7F-9C29-678BA3FCB147}" srcId="{DDAEEB32-7784-4DD0-9779-9345F9E6D6A4}" destId="{ADBEE104-BDF9-406A-B3B6-75534EC0845C}" srcOrd="1" destOrd="0" parTransId="{A4C91DE5-CFEC-4BDD-BD36-E0DEEEC70F7B}" sibTransId="{47D2E7E5-0B32-40F0-A99E-1238DED82D92}"/>
    <dgm:cxn modelId="{065AFD1E-6E71-4969-9DCA-945978201C9B}" srcId="{7C5E33DA-63FB-4D1E-9060-4BF06739B9CC}" destId="{8C5006A6-BDB8-4143-83EC-9A80AA4CA9A4}" srcOrd="0" destOrd="0" parTransId="{8B71D36D-F93B-4009-83F5-D3E0BB703A00}" sibTransId="{95E91E8E-73C6-40C1-82FA-5EE47F817D62}"/>
    <dgm:cxn modelId="{0BECFD21-1839-7F4F-9663-18046F5FD3C4}" type="presOf" srcId="{ADBEE104-BDF9-406A-B3B6-75534EC0845C}" destId="{6FB27A98-C6DA-48E5-BDFB-D3DFF075282A}" srcOrd="0" destOrd="0" presId="urn:microsoft.com/office/officeart/2018/2/layout/IconVerticalSolidList"/>
    <dgm:cxn modelId="{52A9DA32-867B-4F5C-908D-7E81336D5187}" type="presOf" srcId="{DDAEEB32-7784-4DD0-9779-9345F9E6D6A4}" destId="{DC6A5C68-0ACE-4A10-A3C7-0442A8B751F9}" srcOrd="0" destOrd="0" presId="urn:microsoft.com/office/officeart/2018/2/layout/IconVerticalSolidList"/>
    <dgm:cxn modelId="{4D529B48-FF4C-45B0-970B-EF52F130B82C}" srcId="{7C5E33DA-63FB-4D1E-9060-4BF06739B9CC}" destId="{59A04F69-B649-4030-A23D-6FF6BC551BBA}" srcOrd="1" destOrd="0" parTransId="{E0729830-A5AF-46E2-A605-8145999031AA}" sibTransId="{DFC1D1D5-588A-4BC5-B402-E37654CF2933}"/>
    <dgm:cxn modelId="{2DBFF549-38A9-384D-80D0-8DC4074584EA}" type="presOf" srcId="{8C5006A6-BDB8-4143-83EC-9A80AA4CA9A4}" destId="{354909F6-2457-4137-82FF-DCE38FB57629}" srcOrd="0" destOrd="0" presId="urn:microsoft.com/office/officeart/2018/2/layout/IconVerticalSolidList"/>
    <dgm:cxn modelId="{069D3B6D-7C89-B349-87A0-A5877BB18645}" type="presOf" srcId="{4A8AE025-C014-4206-A921-11305044B13E}" destId="{354909F6-2457-4137-82FF-DCE38FB57629}" srcOrd="0" destOrd="2" presId="urn:microsoft.com/office/officeart/2018/2/layout/IconVerticalSolidList"/>
    <dgm:cxn modelId="{BE3BB171-8797-EE46-AB3B-4679C5BBFC30}" type="presOf" srcId="{061D505F-7E52-429C-9A9F-EDEC0366B18D}" destId="{1CC8D7E9-3E73-4DF3-BC56-D91095B9D69A}" srcOrd="0" destOrd="0" presId="urn:microsoft.com/office/officeart/2018/2/layout/IconVerticalSolidList"/>
    <dgm:cxn modelId="{F6A8D276-F1A6-41CB-8412-4093F505B53E}" srcId="{DDAEEB32-7784-4DD0-9779-9345F9E6D6A4}" destId="{45CEE124-49BB-40DE-804D-59E19EBAE346}" srcOrd="0" destOrd="0" parTransId="{1EF20BE5-3B8D-475B-9494-9BDF69A76A86}" sibTransId="{BF50488F-2A4B-40B1-9DEF-07D50891D3AA}"/>
    <dgm:cxn modelId="{3673E15A-D2DF-44D1-9D1E-CAC4C7FE6DE6}" srcId="{DDAEEB32-7784-4DD0-9779-9345F9E6D6A4}" destId="{061D505F-7E52-429C-9A9F-EDEC0366B18D}" srcOrd="2" destOrd="0" parTransId="{1DAE6D05-6AA8-4743-BE12-C54E6C9B3761}" sibTransId="{7CDF1F97-59F1-42CB-8880-D2E354EFC2CF}"/>
    <dgm:cxn modelId="{D86EAE89-CA7A-4ABE-9CBD-18FB35105339}" srcId="{7C5E33DA-63FB-4D1E-9060-4BF06739B9CC}" destId="{4A8AE025-C014-4206-A921-11305044B13E}" srcOrd="2" destOrd="0" parTransId="{4CBAC4F8-6421-4BC1-84DA-FF2366AEC517}" sibTransId="{D5C23F88-73AF-450F-B0CE-7D05B4A3DD4C}"/>
    <dgm:cxn modelId="{CF32EAE2-92DF-9C4B-95AF-03FA9F69D96E}" type="presOf" srcId="{846E0819-756B-4481-BE6C-D0E90AED8610}" destId="{1B70E70F-C52A-4536-86EB-047E7F4CB6F1}" srcOrd="0" destOrd="0" presId="urn:microsoft.com/office/officeart/2018/2/layout/IconVerticalSolidList"/>
    <dgm:cxn modelId="{F4D248E3-951B-7540-AADD-CA5A043E1C67}" type="presOf" srcId="{45CEE124-49BB-40DE-804D-59E19EBAE346}" destId="{AE9FEA35-E7F8-41AF-8A62-3A4C18D52AE4}" srcOrd="0" destOrd="0" presId="urn:microsoft.com/office/officeart/2018/2/layout/IconVerticalSolidList"/>
    <dgm:cxn modelId="{F99D39EA-7E5D-DD47-BE82-42249C304F37}" type="presOf" srcId="{7C5E33DA-63FB-4D1E-9060-4BF06739B9CC}" destId="{3640CAB6-85ED-487B-A302-85EEA55290E6}" srcOrd="0" destOrd="0" presId="urn:microsoft.com/office/officeart/2018/2/layout/IconVerticalSolidList"/>
    <dgm:cxn modelId="{1B2C06F1-71D4-3240-A670-AEEAAF5AA375}" type="presOf" srcId="{59A04F69-B649-4030-A23D-6FF6BC551BBA}" destId="{354909F6-2457-4137-82FF-DCE38FB57629}" srcOrd="0" destOrd="1" presId="urn:microsoft.com/office/officeart/2018/2/layout/IconVerticalSolidList"/>
    <dgm:cxn modelId="{0A039AFA-9BF3-4579-B68F-0B64596C7198}" srcId="{DDAEEB32-7784-4DD0-9779-9345F9E6D6A4}" destId="{846E0819-756B-4481-BE6C-D0E90AED8610}" srcOrd="4" destOrd="0" parTransId="{B54CB5A4-9F64-492D-9212-194776088649}" sibTransId="{CB899422-B6A1-4696-9EC7-CBBDFB428455}"/>
    <dgm:cxn modelId="{821D58F3-58C6-6445-8BE9-B85EBF573C9B}" type="presParOf" srcId="{DC6A5C68-0ACE-4A10-A3C7-0442A8B751F9}" destId="{518C90C3-7D57-4D00-8B1C-58C5C6C5646A}" srcOrd="0" destOrd="0" presId="urn:microsoft.com/office/officeart/2018/2/layout/IconVerticalSolidList"/>
    <dgm:cxn modelId="{1F234FC0-20C9-0647-A659-B810109C11AD}" type="presParOf" srcId="{518C90C3-7D57-4D00-8B1C-58C5C6C5646A}" destId="{2005D5AF-110E-4F77-9D58-B6DB3C9446C1}" srcOrd="0" destOrd="0" presId="urn:microsoft.com/office/officeart/2018/2/layout/IconVerticalSolidList"/>
    <dgm:cxn modelId="{D3DBF093-37DE-9B4D-80BB-57D891ECB4E3}" type="presParOf" srcId="{518C90C3-7D57-4D00-8B1C-58C5C6C5646A}" destId="{3E125547-AADB-4B26-901B-862DBFDD4D89}" srcOrd="1" destOrd="0" presId="urn:microsoft.com/office/officeart/2018/2/layout/IconVerticalSolidList"/>
    <dgm:cxn modelId="{5F606D3D-EF3C-684F-A3EA-A89755AE43A3}" type="presParOf" srcId="{518C90C3-7D57-4D00-8B1C-58C5C6C5646A}" destId="{F3FABC7F-C419-47F7-B24C-366E8547EC3F}" srcOrd="2" destOrd="0" presId="urn:microsoft.com/office/officeart/2018/2/layout/IconVerticalSolidList"/>
    <dgm:cxn modelId="{050196AF-4E7B-814F-8DB2-25C102E0A118}" type="presParOf" srcId="{518C90C3-7D57-4D00-8B1C-58C5C6C5646A}" destId="{AE9FEA35-E7F8-41AF-8A62-3A4C18D52AE4}" srcOrd="3" destOrd="0" presId="urn:microsoft.com/office/officeart/2018/2/layout/IconVerticalSolidList"/>
    <dgm:cxn modelId="{4CA89C10-7667-2148-AA7B-44C373F406E7}" type="presParOf" srcId="{DC6A5C68-0ACE-4A10-A3C7-0442A8B751F9}" destId="{1CFA024E-6002-428D-9D16-CDDED351DE65}" srcOrd="1" destOrd="0" presId="urn:microsoft.com/office/officeart/2018/2/layout/IconVerticalSolidList"/>
    <dgm:cxn modelId="{8DC0484C-A1B4-CC47-BBFF-DCF443512D51}" type="presParOf" srcId="{DC6A5C68-0ACE-4A10-A3C7-0442A8B751F9}" destId="{7049452D-5582-40CE-A32A-A380DF26DCAF}" srcOrd="2" destOrd="0" presId="urn:microsoft.com/office/officeart/2018/2/layout/IconVerticalSolidList"/>
    <dgm:cxn modelId="{6C06E91C-AF4D-BF40-AD14-B48C6499F579}" type="presParOf" srcId="{7049452D-5582-40CE-A32A-A380DF26DCAF}" destId="{330F6D91-36CF-4DAC-A660-32A0DE0BC914}" srcOrd="0" destOrd="0" presId="urn:microsoft.com/office/officeart/2018/2/layout/IconVerticalSolidList"/>
    <dgm:cxn modelId="{3B817CED-D8FE-E646-A0F3-62123D861758}" type="presParOf" srcId="{7049452D-5582-40CE-A32A-A380DF26DCAF}" destId="{0E4D9D3A-406D-4276-A7B6-AFBFAE7FA7FE}" srcOrd="1" destOrd="0" presId="urn:microsoft.com/office/officeart/2018/2/layout/IconVerticalSolidList"/>
    <dgm:cxn modelId="{489470F9-9BE9-954A-8570-1BB8DAF565CD}" type="presParOf" srcId="{7049452D-5582-40CE-A32A-A380DF26DCAF}" destId="{6FA8DD40-88A7-47DF-B107-E063FBA2830E}" srcOrd="2" destOrd="0" presId="urn:microsoft.com/office/officeart/2018/2/layout/IconVerticalSolidList"/>
    <dgm:cxn modelId="{D462A160-5953-E24E-877D-87CD1F197713}" type="presParOf" srcId="{7049452D-5582-40CE-A32A-A380DF26DCAF}" destId="{6FB27A98-C6DA-48E5-BDFB-D3DFF075282A}" srcOrd="3" destOrd="0" presId="urn:microsoft.com/office/officeart/2018/2/layout/IconVerticalSolidList"/>
    <dgm:cxn modelId="{81E92FE8-D83F-9241-AAA7-5CB3B5DE2F55}" type="presParOf" srcId="{DC6A5C68-0ACE-4A10-A3C7-0442A8B751F9}" destId="{047C35F6-874A-4883-86A1-A79200F35895}" srcOrd="3" destOrd="0" presId="urn:microsoft.com/office/officeart/2018/2/layout/IconVerticalSolidList"/>
    <dgm:cxn modelId="{96F4B14A-BF1C-2D42-B8FF-5385B074A3A5}" type="presParOf" srcId="{DC6A5C68-0ACE-4A10-A3C7-0442A8B751F9}" destId="{17F59024-BD30-4523-80AF-9CE737A84E0F}" srcOrd="4" destOrd="0" presId="urn:microsoft.com/office/officeart/2018/2/layout/IconVerticalSolidList"/>
    <dgm:cxn modelId="{E709F0D4-14F8-A74A-A9EC-3BEFC0DFCB10}" type="presParOf" srcId="{17F59024-BD30-4523-80AF-9CE737A84E0F}" destId="{D59EAF66-1864-4C2F-9063-6483129C1BF4}" srcOrd="0" destOrd="0" presId="urn:microsoft.com/office/officeart/2018/2/layout/IconVerticalSolidList"/>
    <dgm:cxn modelId="{42ABF781-0696-E848-A82E-B85E5D346B8D}" type="presParOf" srcId="{17F59024-BD30-4523-80AF-9CE737A84E0F}" destId="{0138431F-A669-46EB-914B-624047B3D8B4}" srcOrd="1" destOrd="0" presId="urn:microsoft.com/office/officeart/2018/2/layout/IconVerticalSolidList"/>
    <dgm:cxn modelId="{557597E9-81E0-2544-8D4E-B46D0D2A5147}" type="presParOf" srcId="{17F59024-BD30-4523-80AF-9CE737A84E0F}" destId="{03443C95-D5DD-4FDB-8A27-B7133BFD8C6B}" srcOrd="2" destOrd="0" presId="urn:microsoft.com/office/officeart/2018/2/layout/IconVerticalSolidList"/>
    <dgm:cxn modelId="{5EDE7E60-25AD-4C45-B064-CE50EFE4CDBA}" type="presParOf" srcId="{17F59024-BD30-4523-80AF-9CE737A84E0F}" destId="{1CC8D7E9-3E73-4DF3-BC56-D91095B9D69A}" srcOrd="3" destOrd="0" presId="urn:microsoft.com/office/officeart/2018/2/layout/IconVerticalSolidList"/>
    <dgm:cxn modelId="{63249328-014F-9043-B320-EF2EDEC660C5}" type="presParOf" srcId="{DC6A5C68-0ACE-4A10-A3C7-0442A8B751F9}" destId="{5E3D52C5-5C88-480B-B0B6-BA7D04751DB4}" srcOrd="5" destOrd="0" presId="urn:microsoft.com/office/officeart/2018/2/layout/IconVerticalSolidList"/>
    <dgm:cxn modelId="{E15ED744-E71F-6440-B437-D0B92FBED9CC}" type="presParOf" srcId="{DC6A5C68-0ACE-4A10-A3C7-0442A8B751F9}" destId="{FE0681ED-0D24-4D7E-8BC8-24A692762506}" srcOrd="6" destOrd="0" presId="urn:microsoft.com/office/officeart/2018/2/layout/IconVerticalSolidList"/>
    <dgm:cxn modelId="{7468D709-0F9E-D646-961A-F57ED390A6F3}" type="presParOf" srcId="{FE0681ED-0D24-4D7E-8BC8-24A692762506}" destId="{19B65ACF-B30F-4025-8629-6F36DDD8C15D}" srcOrd="0" destOrd="0" presId="urn:microsoft.com/office/officeart/2018/2/layout/IconVerticalSolidList"/>
    <dgm:cxn modelId="{73B974DF-4728-7742-BEE8-BA26B0A03CED}" type="presParOf" srcId="{FE0681ED-0D24-4D7E-8BC8-24A692762506}" destId="{62290E54-5C77-40E5-AC98-C4D823748F5B}" srcOrd="1" destOrd="0" presId="urn:microsoft.com/office/officeart/2018/2/layout/IconVerticalSolidList"/>
    <dgm:cxn modelId="{9ADB46A3-26E1-A443-81A9-1CF09BC05B1D}" type="presParOf" srcId="{FE0681ED-0D24-4D7E-8BC8-24A692762506}" destId="{F2B5248F-C028-4123-9AA9-7C9F200D9CE7}" srcOrd="2" destOrd="0" presId="urn:microsoft.com/office/officeart/2018/2/layout/IconVerticalSolidList"/>
    <dgm:cxn modelId="{F1F0D711-464E-2E45-9F85-173396F2A5C2}" type="presParOf" srcId="{FE0681ED-0D24-4D7E-8BC8-24A692762506}" destId="{3640CAB6-85ED-487B-A302-85EEA55290E6}" srcOrd="3" destOrd="0" presId="urn:microsoft.com/office/officeart/2018/2/layout/IconVerticalSolidList"/>
    <dgm:cxn modelId="{09007CD6-5EC7-8441-ABA7-D53F72BC6493}" type="presParOf" srcId="{FE0681ED-0D24-4D7E-8BC8-24A692762506}" destId="{354909F6-2457-4137-82FF-DCE38FB57629}" srcOrd="4" destOrd="0" presId="urn:microsoft.com/office/officeart/2018/2/layout/IconVerticalSolidList"/>
    <dgm:cxn modelId="{E934CFE7-EBA0-7B42-B9E1-97CC2663C795}" type="presParOf" srcId="{DC6A5C68-0ACE-4A10-A3C7-0442A8B751F9}" destId="{55C016FB-2B63-4402-B5EE-4D57479C050E}" srcOrd="7" destOrd="0" presId="urn:microsoft.com/office/officeart/2018/2/layout/IconVerticalSolidList"/>
    <dgm:cxn modelId="{1C28365B-E03E-C546-A366-5E46C73DE69F}" type="presParOf" srcId="{DC6A5C68-0ACE-4A10-A3C7-0442A8B751F9}" destId="{4B6658DA-CD31-4979-A522-547C1A9EE40F}" srcOrd="8" destOrd="0" presId="urn:microsoft.com/office/officeart/2018/2/layout/IconVerticalSolidList"/>
    <dgm:cxn modelId="{45F7ADBC-ED9B-7243-B83B-055B4BCECCDC}" type="presParOf" srcId="{4B6658DA-CD31-4979-A522-547C1A9EE40F}" destId="{59C4BB28-9124-4B31-B541-B325F7D3E308}" srcOrd="0" destOrd="0" presId="urn:microsoft.com/office/officeart/2018/2/layout/IconVerticalSolidList"/>
    <dgm:cxn modelId="{EBFDC76F-E93D-2447-8FBA-24475D22DEE4}" type="presParOf" srcId="{4B6658DA-CD31-4979-A522-547C1A9EE40F}" destId="{30ED86FA-FFC9-40AD-B231-4498DC7EF8E3}" srcOrd="1" destOrd="0" presId="urn:microsoft.com/office/officeart/2018/2/layout/IconVerticalSolidList"/>
    <dgm:cxn modelId="{D2D12B29-8BAC-D044-90EC-3C6E9B41F3E4}" type="presParOf" srcId="{4B6658DA-CD31-4979-A522-547C1A9EE40F}" destId="{567E97C3-0944-4527-A244-0645BA16D296}" srcOrd="2" destOrd="0" presId="urn:microsoft.com/office/officeart/2018/2/layout/IconVerticalSolidList"/>
    <dgm:cxn modelId="{BF14FBD3-A114-FD40-8682-11953225992D}" type="presParOf" srcId="{4B6658DA-CD31-4979-A522-547C1A9EE40F}" destId="{1B70E70F-C52A-4536-86EB-047E7F4CB6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17C039-ACA4-425F-847E-6055E5A789DA}" type="doc">
      <dgm:prSet loTypeId="urn:microsoft.com/office/officeart/2005/8/layout/list1" loCatId="list" qsTypeId="urn:microsoft.com/office/officeart/2005/8/quickstyle/simple2" qsCatId="simple" csTypeId="urn:microsoft.com/office/officeart/2005/8/colors/accent0_3" csCatId="mainScheme"/>
      <dgm:spPr/>
      <dgm:t>
        <a:bodyPr/>
        <a:lstStyle/>
        <a:p>
          <a:endParaRPr lang="en-US"/>
        </a:p>
      </dgm:t>
    </dgm:pt>
    <dgm:pt modelId="{B49D665C-E879-4982-90C1-28F1E4933D4F}">
      <dgm:prSet custT="1"/>
      <dgm:spPr/>
      <dgm:t>
        <a:bodyPr/>
        <a:lstStyle/>
        <a:p>
          <a:r>
            <a:rPr lang="en-US" sz="1100" b="1" i="0" baseline="0" dirty="0"/>
            <a:t>Investment Suggestions Based on Results</a:t>
          </a:r>
          <a:endParaRPr lang="en-US" sz="1100" dirty="0"/>
        </a:p>
      </dgm:t>
    </dgm:pt>
    <dgm:pt modelId="{3861B646-7333-46F5-A15D-E331B6A58DFB}" type="parTrans" cxnId="{AB9D09AD-7715-48A1-A543-E55174C82DB7}">
      <dgm:prSet/>
      <dgm:spPr/>
      <dgm:t>
        <a:bodyPr/>
        <a:lstStyle/>
        <a:p>
          <a:endParaRPr lang="en-US"/>
        </a:p>
      </dgm:t>
    </dgm:pt>
    <dgm:pt modelId="{49B16D66-9BA4-427C-A62C-3DFF35B9D98C}" type="sibTrans" cxnId="{AB9D09AD-7715-48A1-A543-E55174C82DB7}">
      <dgm:prSet/>
      <dgm:spPr/>
      <dgm:t>
        <a:bodyPr/>
        <a:lstStyle/>
        <a:p>
          <a:endParaRPr lang="en-US"/>
        </a:p>
      </dgm:t>
    </dgm:pt>
    <dgm:pt modelId="{E70602EF-7B2C-4B1C-9C61-276854262473}">
      <dgm:prSet/>
      <dgm:spPr/>
      <dgm:t>
        <a:bodyPr/>
        <a:lstStyle/>
        <a:p>
          <a:r>
            <a:rPr lang="en-US" b="1" i="0" baseline="0"/>
            <a:t>Focus on Stability:</a:t>
          </a:r>
          <a:endParaRPr lang="en-US"/>
        </a:p>
      </dgm:t>
    </dgm:pt>
    <dgm:pt modelId="{63659F39-4B2E-4F14-A7AB-0CC50B17459B}" type="parTrans" cxnId="{0254D6AB-1D50-45E9-B189-F38F31973196}">
      <dgm:prSet/>
      <dgm:spPr/>
      <dgm:t>
        <a:bodyPr/>
        <a:lstStyle/>
        <a:p>
          <a:endParaRPr lang="en-US"/>
        </a:p>
      </dgm:t>
    </dgm:pt>
    <dgm:pt modelId="{9564B2EB-60A8-4689-8C46-E4056CF31DAF}" type="sibTrans" cxnId="{0254D6AB-1D50-45E9-B189-F38F31973196}">
      <dgm:prSet/>
      <dgm:spPr/>
      <dgm:t>
        <a:bodyPr/>
        <a:lstStyle/>
        <a:p>
          <a:endParaRPr lang="en-US"/>
        </a:p>
      </dgm:t>
    </dgm:pt>
    <dgm:pt modelId="{F6B08F39-BA82-4880-9F73-0520C6239482}">
      <dgm:prSet/>
      <dgm:spPr/>
      <dgm:t>
        <a:bodyPr/>
        <a:lstStyle/>
        <a:p>
          <a:r>
            <a:rPr lang="en-US" b="0" i="0" baseline="0"/>
            <a:t>SPX_Same (~43% support): Invest in S&amp;P 500 index funds during stable market conditions.</a:t>
          </a:r>
          <a:endParaRPr lang="en-US"/>
        </a:p>
      </dgm:t>
    </dgm:pt>
    <dgm:pt modelId="{C81E2B3A-B55E-4709-A55D-8807B5B966D4}" type="parTrans" cxnId="{0ABB006D-EDE1-4DF9-9717-F4F30B1A47DE}">
      <dgm:prSet/>
      <dgm:spPr/>
      <dgm:t>
        <a:bodyPr/>
        <a:lstStyle/>
        <a:p>
          <a:endParaRPr lang="en-US"/>
        </a:p>
      </dgm:t>
    </dgm:pt>
    <dgm:pt modelId="{AADCF29D-C04D-44EB-AA03-87F79F6C4E89}" type="sibTrans" cxnId="{0ABB006D-EDE1-4DF9-9717-F4F30B1A47DE}">
      <dgm:prSet/>
      <dgm:spPr/>
      <dgm:t>
        <a:bodyPr/>
        <a:lstStyle/>
        <a:p>
          <a:endParaRPr lang="en-US"/>
        </a:p>
      </dgm:t>
    </dgm:pt>
    <dgm:pt modelId="{E39CD39B-A4C8-49CA-ABB2-D19DE9DBD804}">
      <dgm:prSet/>
      <dgm:spPr/>
      <dgm:t>
        <a:bodyPr/>
        <a:lstStyle/>
        <a:p>
          <a:r>
            <a:rPr lang="en-US" b="0" i="0" baseline="0" dirty="0" err="1"/>
            <a:t>GLD_Same</a:t>
          </a:r>
          <a:r>
            <a:rPr lang="en-US" b="0" i="0" baseline="0" dirty="0"/>
            <a:t> (~30% support): Use gold or gold-backed ETFs as a hedge during volatility.</a:t>
          </a:r>
          <a:endParaRPr lang="en-US" dirty="0"/>
        </a:p>
      </dgm:t>
    </dgm:pt>
    <dgm:pt modelId="{FC6D7182-4858-49A6-97DE-9FA4F2B7E607}" type="parTrans" cxnId="{17F12F6D-B36B-4F50-824F-682CA5C2149C}">
      <dgm:prSet/>
      <dgm:spPr/>
      <dgm:t>
        <a:bodyPr/>
        <a:lstStyle/>
        <a:p>
          <a:endParaRPr lang="en-US"/>
        </a:p>
      </dgm:t>
    </dgm:pt>
    <dgm:pt modelId="{69216627-0D86-47B5-85FC-A1EED3AF2616}" type="sibTrans" cxnId="{17F12F6D-B36B-4F50-824F-682CA5C2149C}">
      <dgm:prSet/>
      <dgm:spPr/>
      <dgm:t>
        <a:bodyPr/>
        <a:lstStyle/>
        <a:p>
          <a:endParaRPr lang="en-US"/>
        </a:p>
      </dgm:t>
    </dgm:pt>
    <dgm:pt modelId="{9B75FD41-DC1A-41D1-BDC8-3FDA5D67111B}">
      <dgm:prSet/>
      <dgm:spPr/>
      <dgm:t>
        <a:bodyPr/>
        <a:lstStyle/>
        <a:p>
          <a:r>
            <a:rPr lang="en-US" b="1" i="0" baseline="0" dirty="0"/>
            <a:t>Leverage Multi-Item Associations:</a:t>
          </a:r>
          <a:endParaRPr lang="en-US" dirty="0"/>
        </a:p>
      </dgm:t>
    </dgm:pt>
    <dgm:pt modelId="{8513E825-AA7B-433F-8372-AB059304EBD2}" type="parTrans" cxnId="{815EBDE2-9BAF-4897-BBAF-4110C3E3DBB3}">
      <dgm:prSet/>
      <dgm:spPr/>
      <dgm:t>
        <a:bodyPr/>
        <a:lstStyle/>
        <a:p>
          <a:endParaRPr lang="en-US"/>
        </a:p>
      </dgm:t>
    </dgm:pt>
    <dgm:pt modelId="{DEA0BF84-8792-4514-A7CE-1EFA8FF2F382}" type="sibTrans" cxnId="{815EBDE2-9BAF-4897-BBAF-4110C3E3DBB3}">
      <dgm:prSet/>
      <dgm:spPr/>
      <dgm:t>
        <a:bodyPr/>
        <a:lstStyle/>
        <a:p>
          <a:endParaRPr lang="en-US"/>
        </a:p>
      </dgm:t>
    </dgm:pt>
    <dgm:pt modelId="{F7BCCA93-AEE3-4FDC-B75F-5CEFE4C6EFE4}">
      <dgm:prSet/>
      <dgm:spPr/>
      <dgm:t>
        <a:bodyPr/>
        <a:lstStyle/>
        <a:p>
          <a:r>
            <a:rPr lang="en-US" b="0" i="0" baseline="0"/>
            <a:t>GLD_Up, SLV_Up, USO_Up (~37% support): Invest in gold, silver, and oil during synchronized uptrends.</a:t>
          </a:r>
          <a:endParaRPr lang="en-US"/>
        </a:p>
      </dgm:t>
    </dgm:pt>
    <dgm:pt modelId="{91CD033D-14EA-4CEE-90FB-9F383F437FF3}" type="parTrans" cxnId="{8A82CE24-6475-4AE5-8DE4-2E4E0C01B738}">
      <dgm:prSet/>
      <dgm:spPr/>
      <dgm:t>
        <a:bodyPr/>
        <a:lstStyle/>
        <a:p>
          <a:endParaRPr lang="en-US"/>
        </a:p>
      </dgm:t>
    </dgm:pt>
    <dgm:pt modelId="{5031BF61-FE43-4575-8536-FEC0E32BCE0E}" type="sibTrans" cxnId="{8A82CE24-6475-4AE5-8DE4-2E4E0C01B738}">
      <dgm:prSet/>
      <dgm:spPr/>
      <dgm:t>
        <a:bodyPr/>
        <a:lstStyle/>
        <a:p>
          <a:endParaRPr lang="en-US"/>
        </a:p>
      </dgm:t>
    </dgm:pt>
    <dgm:pt modelId="{0AA83D8B-531B-4BC8-867A-848BFB550146}">
      <dgm:prSet/>
      <dgm:spPr/>
      <dgm:t>
        <a:bodyPr/>
        <a:lstStyle/>
        <a:p>
          <a:r>
            <a:rPr lang="en-US" b="0" i="0" baseline="0"/>
            <a:t>USO_Down, SPX_Same: Shift to equities in energy-sensitive sectors during oil price declines.</a:t>
          </a:r>
          <a:endParaRPr lang="en-US"/>
        </a:p>
      </dgm:t>
    </dgm:pt>
    <dgm:pt modelId="{840B4CE7-A2A9-479F-95C2-0293DDE19D6A}" type="parTrans" cxnId="{BF7A49CE-FAAE-485E-BB1B-2B6A70A9722C}">
      <dgm:prSet/>
      <dgm:spPr/>
      <dgm:t>
        <a:bodyPr/>
        <a:lstStyle/>
        <a:p>
          <a:endParaRPr lang="en-US"/>
        </a:p>
      </dgm:t>
    </dgm:pt>
    <dgm:pt modelId="{93BD738A-7BAF-4D97-BF04-C70B82C9A64B}" type="sibTrans" cxnId="{BF7A49CE-FAAE-485E-BB1B-2B6A70A9722C}">
      <dgm:prSet/>
      <dgm:spPr/>
      <dgm:t>
        <a:bodyPr/>
        <a:lstStyle/>
        <a:p>
          <a:endParaRPr lang="en-US"/>
        </a:p>
      </dgm:t>
    </dgm:pt>
    <dgm:pt modelId="{46839C43-C80E-44D6-BDC8-14203F6E3836}">
      <dgm:prSet/>
      <dgm:spPr/>
      <dgm:t>
        <a:bodyPr/>
        <a:lstStyle/>
        <a:p>
          <a:r>
            <a:rPr lang="en-US" b="1" i="0" baseline="0"/>
            <a:t>Diversify Assets:</a:t>
          </a:r>
          <a:endParaRPr lang="en-US"/>
        </a:p>
      </dgm:t>
    </dgm:pt>
    <dgm:pt modelId="{9AE9B131-A6D7-4CAA-B615-5F1DCE5BD4D2}" type="parTrans" cxnId="{92899822-BF6A-4156-9BF5-CDD15BDE3F97}">
      <dgm:prSet/>
      <dgm:spPr/>
      <dgm:t>
        <a:bodyPr/>
        <a:lstStyle/>
        <a:p>
          <a:endParaRPr lang="en-US"/>
        </a:p>
      </dgm:t>
    </dgm:pt>
    <dgm:pt modelId="{2E171F6C-374F-4480-B138-44249F96648F}" type="sibTrans" cxnId="{92899822-BF6A-4156-9BF5-CDD15BDE3F97}">
      <dgm:prSet/>
      <dgm:spPr/>
      <dgm:t>
        <a:bodyPr/>
        <a:lstStyle/>
        <a:p>
          <a:endParaRPr lang="en-US"/>
        </a:p>
      </dgm:t>
    </dgm:pt>
    <dgm:pt modelId="{F7A04608-4787-4B31-B544-7668024EC816}">
      <dgm:prSet/>
      <dgm:spPr/>
      <dgm:t>
        <a:bodyPr/>
        <a:lstStyle/>
        <a:p>
          <a:pPr>
            <a:buFont typeface="Arial" panose="020B0604020202020204" pitchFamily="34" charset="0"/>
            <a:buNone/>
          </a:pPr>
          <a:r>
            <a:rPr lang="en-US" b="0" i="0" baseline="0" dirty="0"/>
            <a:t>Combine equities (</a:t>
          </a:r>
          <a:r>
            <a:rPr lang="en-US" b="0" i="0" baseline="0" dirty="0" err="1"/>
            <a:t>SPX_Up</a:t>
          </a:r>
          <a:r>
            <a:rPr lang="en-US" b="0" i="0" baseline="0" dirty="0"/>
            <a:t>) and gold (</a:t>
          </a:r>
          <a:r>
            <a:rPr lang="en-US" b="0" i="0" baseline="0" dirty="0" err="1"/>
            <a:t>GLD_Same</a:t>
          </a:r>
          <a:r>
            <a:rPr lang="en-US" b="0" i="0" baseline="0" dirty="0"/>
            <a:t>) for risk-adjusted </a:t>
          </a:r>
          <a:r>
            <a:rPr lang="en-US" b="0" i="0" baseline="0" dirty="0" err="1"/>
            <a:t>returns.Add</a:t>
          </a:r>
          <a:r>
            <a:rPr lang="en-US" b="0" i="0" baseline="0" dirty="0"/>
            <a:t> silver (</a:t>
          </a:r>
          <a:r>
            <a:rPr lang="en-US" b="0" i="0" baseline="0" dirty="0" err="1"/>
            <a:t>SLV_Up</a:t>
          </a:r>
          <a:r>
            <a:rPr lang="en-US" b="0" i="0" baseline="0" dirty="0"/>
            <a:t>) as a complementary asset to gold.</a:t>
          </a:r>
          <a:endParaRPr lang="en-US" dirty="0"/>
        </a:p>
      </dgm:t>
    </dgm:pt>
    <dgm:pt modelId="{B0D521CF-219A-4325-9272-76C5125A2C15}" type="parTrans" cxnId="{DF6BAF50-4D49-4DD6-A5BC-563AD934D9D1}">
      <dgm:prSet/>
      <dgm:spPr/>
      <dgm:t>
        <a:bodyPr/>
        <a:lstStyle/>
        <a:p>
          <a:endParaRPr lang="en-US"/>
        </a:p>
      </dgm:t>
    </dgm:pt>
    <dgm:pt modelId="{FA3D6468-D1BB-4F42-85F5-4267CDF9653F}" type="sibTrans" cxnId="{DF6BAF50-4D49-4DD6-A5BC-563AD934D9D1}">
      <dgm:prSet/>
      <dgm:spPr/>
      <dgm:t>
        <a:bodyPr/>
        <a:lstStyle/>
        <a:p>
          <a:endParaRPr lang="en-US"/>
        </a:p>
      </dgm:t>
    </dgm:pt>
    <dgm:pt modelId="{7D7AC8D9-F8C9-4F38-A652-E7BA1936FC7C}">
      <dgm:prSet/>
      <dgm:spPr/>
      <dgm:t>
        <a:bodyPr/>
        <a:lstStyle/>
        <a:p>
          <a:r>
            <a:rPr lang="en-US" b="1" i="0" baseline="0" dirty="0"/>
            <a:t>Hedge Against Risk: </a:t>
          </a:r>
          <a:endParaRPr lang="en-US" dirty="0"/>
        </a:p>
      </dgm:t>
    </dgm:pt>
    <dgm:pt modelId="{8D423D35-6D17-42BC-AA10-F6010840A7E5}" type="parTrans" cxnId="{AB342738-4933-411E-8386-DD823AA5413E}">
      <dgm:prSet/>
      <dgm:spPr/>
      <dgm:t>
        <a:bodyPr/>
        <a:lstStyle/>
        <a:p>
          <a:endParaRPr lang="en-US"/>
        </a:p>
      </dgm:t>
    </dgm:pt>
    <dgm:pt modelId="{939B3268-6541-4406-B930-96A9C58FBC07}" type="sibTrans" cxnId="{AB342738-4933-411E-8386-DD823AA5413E}">
      <dgm:prSet/>
      <dgm:spPr/>
      <dgm:t>
        <a:bodyPr/>
        <a:lstStyle/>
        <a:p>
          <a:endParaRPr lang="en-US"/>
        </a:p>
      </dgm:t>
    </dgm:pt>
    <dgm:pt modelId="{B7EF9FBC-B844-4C37-9CAE-E278B8DBB1BF}">
      <dgm:prSet/>
      <dgm:spPr/>
      <dgm:t>
        <a:bodyPr/>
        <a:lstStyle/>
        <a:p>
          <a:r>
            <a:rPr lang="en-US" b="0" i="0" baseline="0"/>
            <a:t>Use gold's stability to protect against market downturns while staying invested in stocks.</a:t>
          </a:r>
          <a:endParaRPr lang="en-US"/>
        </a:p>
      </dgm:t>
    </dgm:pt>
    <dgm:pt modelId="{69E258EE-5B83-4927-8BC9-0B8039C82BE9}" type="parTrans" cxnId="{2163D163-A000-4EEC-B82B-15E1B23939B4}">
      <dgm:prSet/>
      <dgm:spPr/>
      <dgm:t>
        <a:bodyPr/>
        <a:lstStyle/>
        <a:p>
          <a:endParaRPr lang="en-US"/>
        </a:p>
      </dgm:t>
    </dgm:pt>
    <dgm:pt modelId="{B65C4211-CB72-4EEC-A088-877225C4A00C}" type="sibTrans" cxnId="{2163D163-A000-4EEC-B82B-15E1B23939B4}">
      <dgm:prSet/>
      <dgm:spPr/>
      <dgm:t>
        <a:bodyPr/>
        <a:lstStyle/>
        <a:p>
          <a:endParaRPr lang="en-US"/>
        </a:p>
      </dgm:t>
    </dgm:pt>
    <dgm:pt modelId="{07121F9A-CEC9-4BF3-9A81-C8DDE244D9C9}">
      <dgm:prSet/>
      <dgm:spPr/>
      <dgm:t>
        <a:bodyPr/>
        <a:lstStyle/>
        <a:p>
          <a:r>
            <a:rPr lang="en-US" b="1" i="0" baseline="0"/>
            <a:t>Timing Strategies: </a:t>
          </a:r>
          <a:endParaRPr lang="en-US"/>
        </a:p>
      </dgm:t>
    </dgm:pt>
    <dgm:pt modelId="{1689F313-664D-4411-9463-E178111420E5}" type="parTrans" cxnId="{847B2484-E6EF-4A6C-86CD-5739758B473C}">
      <dgm:prSet/>
      <dgm:spPr/>
      <dgm:t>
        <a:bodyPr/>
        <a:lstStyle/>
        <a:p>
          <a:endParaRPr lang="en-US"/>
        </a:p>
      </dgm:t>
    </dgm:pt>
    <dgm:pt modelId="{F9967D9D-1583-4062-876B-FA971DDAC969}" type="sibTrans" cxnId="{847B2484-E6EF-4A6C-86CD-5739758B473C}">
      <dgm:prSet/>
      <dgm:spPr/>
      <dgm:t>
        <a:bodyPr/>
        <a:lstStyle/>
        <a:p>
          <a:endParaRPr lang="en-US"/>
        </a:p>
      </dgm:t>
    </dgm:pt>
    <dgm:pt modelId="{EDFCA85B-9AF1-4D4F-ADDD-F1C49231458E}">
      <dgm:prSet/>
      <dgm:spPr/>
      <dgm:t>
        <a:bodyPr/>
        <a:lstStyle/>
        <a:p>
          <a:r>
            <a:rPr lang="en-US" b="0" i="0" baseline="0" dirty="0"/>
            <a:t>Monitor synchronized movements in commodities (e.g., {</a:t>
          </a:r>
          <a:r>
            <a:rPr lang="en-US" b="0" i="0" baseline="0" dirty="0" err="1"/>
            <a:t>GLD_Up</a:t>
          </a:r>
          <a:r>
            <a:rPr lang="en-US" b="0" i="0" baseline="0" dirty="0"/>
            <a:t>, </a:t>
          </a:r>
          <a:r>
            <a:rPr lang="en-US" b="0" i="0" baseline="0" dirty="0" err="1"/>
            <a:t>SLV_Up</a:t>
          </a:r>
          <a:r>
            <a:rPr lang="en-US" b="0" i="0" baseline="0" dirty="0"/>
            <a:t>, </a:t>
          </a:r>
          <a:r>
            <a:rPr lang="en-US" b="0" i="0" baseline="0" dirty="0" err="1"/>
            <a:t>USO_Up</a:t>
          </a:r>
          <a:r>
            <a:rPr lang="en-US" b="0" i="0" baseline="0" dirty="0"/>
            <a:t>}) for actionable entry points</a:t>
          </a:r>
          <a:endParaRPr lang="en-US" dirty="0"/>
        </a:p>
      </dgm:t>
    </dgm:pt>
    <dgm:pt modelId="{68E432C8-CFC1-44C6-BC0E-AFCDF0C856A6}" type="parTrans" cxnId="{635AEEC8-3A4B-4633-88CB-498A7B901A19}">
      <dgm:prSet/>
      <dgm:spPr/>
      <dgm:t>
        <a:bodyPr/>
        <a:lstStyle/>
        <a:p>
          <a:endParaRPr lang="en-US"/>
        </a:p>
      </dgm:t>
    </dgm:pt>
    <dgm:pt modelId="{CB8C2AED-8CA3-4BA1-B8B1-73D939C15E33}" type="sibTrans" cxnId="{635AEEC8-3A4B-4633-88CB-498A7B901A19}">
      <dgm:prSet/>
      <dgm:spPr/>
      <dgm:t>
        <a:bodyPr/>
        <a:lstStyle/>
        <a:p>
          <a:endParaRPr lang="en-US"/>
        </a:p>
      </dgm:t>
    </dgm:pt>
    <dgm:pt modelId="{865073A9-6675-5349-8E9D-2C7FEDD98026}" type="pres">
      <dgm:prSet presAssocID="{D517C039-ACA4-425F-847E-6055E5A789DA}" presName="linear" presStyleCnt="0">
        <dgm:presLayoutVars>
          <dgm:dir/>
          <dgm:animLvl val="lvl"/>
          <dgm:resizeHandles val="exact"/>
        </dgm:presLayoutVars>
      </dgm:prSet>
      <dgm:spPr/>
    </dgm:pt>
    <dgm:pt modelId="{2EEDDB47-EE93-0D43-BC53-42BE884DAAA7}" type="pres">
      <dgm:prSet presAssocID="{B49D665C-E879-4982-90C1-28F1E4933D4F}" presName="parentLin" presStyleCnt="0"/>
      <dgm:spPr/>
    </dgm:pt>
    <dgm:pt modelId="{79DB282A-96BF-A44F-A625-0B9023199AB4}" type="pres">
      <dgm:prSet presAssocID="{B49D665C-E879-4982-90C1-28F1E4933D4F}" presName="parentLeftMargin" presStyleLbl="node1" presStyleIdx="0" presStyleCnt="1"/>
      <dgm:spPr/>
    </dgm:pt>
    <dgm:pt modelId="{45CAC628-BE6A-D944-BB2F-01BB67A91F5A}" type="pres">
      <dgm:prSet presAssocID="{B49D665C-E879-4982-90C1-28F1E4933D4F}" presName="parentText" presStyleLbl="node1" presStyleIdx="0" presStyleCnt="1">
        <dgm:presLayoutVars>
          <dgm:chMax val="0"/>
          <dgm:bulletEnabled val="1"/>
        </dgm:presLayoutVars>
      </dgm:prSet>
      <dgm:spPr/>
    </dgm:pt>
    <dgm:pt modelId="{F48B31FA-0DCF-CB46-BC10-F37CCBFD3509}" type="pres">
      <dgm:prSet presAssocID="{B49D665C-E879-4982-90C1-28F1E4933D4F}" presName="negativeSpace" presStyleCnt="0"/>
      <dgm:spPr/>
    </dgm:pt>
    <dgm:pt modelId="{61A3346A-B0AB-7548-8303-C399A860069F}" type="pres">
      <dgm:prSet presAssocID="{B49D665C-E879-4982-90C1-28F1E4933D4F}" presName="childText" presStyleLbl="conFgAcc1" presStyleIdx="0" presStyleCnt="1">
        <dgm:presLayoutVars>
          <dgm:bulletEnabled val="1"/>
        </dgm:presLayoutVars>
      </dgm:prSet>
      <dgm:spPr/>
    </dgm:pt>
  </dgm:ptLst>
  <dgm:cxnLst>
    <dgm:cxn modelId="{92899822-BF6A-4156-9BF5-CDD15BDE3F97}" srcId="{B49D665C-E879-4982-90C1-28F1E4933D4F}" destId="{46839C43-C80E-44D6-BDC8-14203F6E3836}" srcOrd="2" destOrd="0" parTransId="{9AE9B131-A6D7-4CAA-B615-5F1DCE5BD4D2}" sibTransId="{2E171F6C-374F-4480-B138-44249F96648F}"/>
    <dgm:cxn modelId="{8A82CE24-6475-4AE5-8DE4-2E4E0C01B738}" srcId="{9B75FD41-DC1A-41D1-BDC8-3FDA5D67111B}" destId="{F7BCCA93-AEE3-4FDC-B75F-5CEFE4C6EFE4}" srcOrd="0" destOrd="0" parTransId="{91CD033D-14EA-4CEE-90FB-9F383F437FF3}" sibTransId="{5031BF61-FE43-4575-8536-FEC0E32BCE0E}"/>
    <dgm:cxn modelId="{FE9B3230-27C2-3548-84ED-E42FC6049165}" type="presOf" srcId="{B7EF9FBC-B844-4C37-9CAE-E278B8DBB1BF}" destId="{61A3346A-B0AB-7548-8303-C399A860069F}" srcOrd="0" destOrd="9" presId="urn:microsoft.com/office/officeart/2005/8/layout/list1"/>
    <dgm:cxn modelId="{5E161233-E730-4641-8AB3-F98B45D4D2D5}" type="presOf" srcId="{D517C039-ACA4-425F-847E-6055E5A789DA}" destId="{865073A9-6675-5349-8E9D-2C7FEDD98026}" srcOrd="0" destOrd="0" presId="urn:microsoft.com/office/officeart/2005/8/layout/list1"/>
    <dgm:cxn modelId="{AB342738-4933-411E-8386-DD823AA5413E}" srcId="{B49D665C-E879-4982-90C1-28F1E4933D4F}" destId="{7D7AC8D9-F8C9-4F38-A652-E7BA1936FC7C}" srcOrd="3" destOrd="0" parTransId="{8D423D35-6D17-42BC-AA10-F6010840A7E5}" sibTransId="{939B3268-6541-4406-B930-96A9C58FBC07}"/>
    <dgm:cxn modelId="{2163D163-A000-4EEC-B82B-15E1B23939B4}" srcId="{7D7AC8D9-F8C9-4F38-A652-E7BA1936FC7C}" destId="{B7EF9FBC-B844-4C37-9CAE-E278B8DBB1BF}" srcOrd="0" destOrd="0" parTransId="{69E258EE-5B83-4927-8BC9-0B8039C82BE9}" sibTransId="{B65C4211-CB72-4EEC-A088-877225C4A00C}"/>
    <dgm:cxn modelId="{0ABB006D-EDE1-4DF9-9717-F4F30B1A47DE}" srcId="{E70602EF-7B2C-4B1C-9C61-276854262473}" destId="{F6B08F39-BA82-4880-9F73-0520C6239482}" srcOrd="0" destOrd="0" parTransId="{C81E2B3A-B55E-4709-A55D-8807B5B966D4}" sibTransId="{AADCF29D-C04D-44EB-AA03-87F79F6C4E89}"/>
    <dgm:cxn modelId="{17F12F6D-B36B-4F50-824F-682CA5C2149C}" srcId="{E70602EF-7B2C-4B1C-9C61-276854262473}" destId="{E39CD39B-A4C8-49CA-ABB2-D19DE9DBD804}" srcOrd="1" destOrd="0" parTransId="{FC6D7182-4858-49A6-97DE-9FA4F2B7E607}" sibTransId="{69216627-0D86-47B5-85FC-A1EED3AF2616}"/>
    <dgm:cxn modelId="{752C3F6F-FB8E-9B4E-9ECE-1BCCF9661963}" type="presOf" srcId="{E39CD39B-A4C8-49CA-ABB2-D19DE9DBD804}" destId="{61A3346A-B0AB-7548-8303-C399A860069F}" srcOrd="0" destOrd="2" presId="urn:microsoft.com/office/officeart/2005/8/layout/list1"/>
    <dgm:cxn modelId="{DF6BAF50-4D49-4DD6-A5BC-563AD934D9D1}" srcId="{46839C43-C80E-44D6-BDC8-14203F6E3836}" destId="{F7A04608-4787-4B31-B544-7668024EC816}" srcOrd="0" destOrd="0" parTransId="{B0D521CF-219A-4325-9272-76C5125A2C15}" sibTransId="{FA3D6468-D1BB-4F42-85F5-4267CDF9653F}"/>
    <dgm:cxn modelId="{73770D59-AEAC-A946-B5FA-912474224C4F}" type="presOf" srcId="{B49D665C-E879-4982-90C1-28F1E4933D4F}" destId="{45CAC628-BE6A-D944-BB2F-01BB67A91F5A}" srcOrd="1" destOrd="0" presId="urn:microsoft.com/office/officeart/2005/8/layout/list1"/>
    <dgm:cxn modelId="{6C2F2A80-905A-A542-9471-B595881F676F}" type="presOf" srcId="{EDFCA85B-9AF1-4D4F-ADDD-F1C49231458E}" destId="{61A3346A-B0AB-7548-8303-C399A860069F}" srcOrd="0" destOrd="11" presId="urn:microsoft.com/office/officeart/2005/8/layout/list1"/>
    <dgm:cxn modelId="{847B2484-E6EF-4A6C-86CD-5739758B473C}" srcId="{B49D665C-E879-4982-90C1-28F1E4933D4F}" destId="{07121F9A-CEC9-4BF3-9A81-C8DDE244D9C9}" srcOrd="4" destOrd="0" parTransId="{1689F313-664D-4411-9463-E178111420E5}" sibTransId="{F9967D9D-1583-4062-876B-FA971DDAC969}"/>
    <dgm:cxn modelId="{49D0FF9C-A89E-8343-A815-B2A9DEFBBBB2}" type="presOf" srcId="{E70602EF-7B2C-4B1C-9C61-276854262473}" destId="{61A3346A-B0AB-7548-8303-C399A860069F}" srcOrd="0" destOrd="0" presId="urn:microsoft.com/office/officeart/2005/8/layout/list1"/>
    <dgm:cxn modelId="{057639A8-D729-CF47-86FA-3759243F7DCD}" type="presOf" srcId="{B49D665C-E879-4982-90C1-28F1E4933D4F}" destId="{79DB282A-96BF-A44F-A625-0B9023199AB4}" srcOrd="0" destOrd="0" presId="urn:microsoft.com/office/officeart/2005/8/layout/list1"/>
    <dgm:cxn modelId="{0254D6AB-1D50-45E9-B189-F38F31973196}" srcId="{B49D665C-E879-4982-90C1-28F1E4933D4F}" destId="{E70602EF-7B2C-4B1C-9C61-276854262473}" srcOrd="0" destOrd="0" parTransId="{63659F39-4B2E-4F14-A7AB-0CC50B17459B}" sibTransId="{9564B2EB-60A8-4689-8C46-E4056CF31DAF}"/>
    <dgm:cxn modelId="{AB9D09AD-7715-48A1-A543-E55174C82DB7}" srcId="{D517C039-ACA4-425F-847E-6055E5A789DA}" destId="{B49D665C-E879-4982-90C1-28F1E4933D4F}" srcOrd="0" destOrd="0" parTransId="{3861B646-7333-46F5-A15D-E331B6A58DFB}" sibTransId="{49B16D66-9BA4-427C-A62C-3DFF35B9D98C}"/>
    <dgm:cxn modelId="{B7539FB7-DF85-4447-A21C-3FC0C03314C6}" type="presOf" srcId="{0AA83D8B-531B-4BC8-867A-848BFB550146}" destId="{61A3346A-B0AB-7548-8303-C399A860069F}" srcOrd="0" destOrd="5" presId="urn:microsoft.com/office/officeart/2005/8/layout/list1"/>
    <dgm:cxn modelId="{635AEEC8-3A4B-4633-88CB-498A7B901A19}" srcId="{07121F9A-CEC9-4BF3-9A81-C8DDE244D9C9}" destId="{EDFCA85B-9AF1-4D4F-ADDD-F1C49231458E}" srcOrd="0" destOrd="0" parTransId="{68E432C8-CFC1-44C6-BC0E-AFCDF0C856A6}" sibTransId="{CB8C2AED-8CA3-4BA1-B8B1-73D939C15E33}"/>
    <dgm:cxn modelId="{BF7A49CE-FAAE-485E-BB1B-2B6A70A9722C}" srcId="{9B75FD41-DC1A-41D1-BDC8-3FDA5D67111B}" destId="{0AA83D8B-531B-4BC8-867A-848BFB550146}" srcOrd="1" destOrd="0" parTransId="{840B4CE7-A2A9-479F-95C2-0293DDE19D6A}" sibTransId="{93BD738A-7BAF-4D97-BF04-C70B82C9A64B}"/>
    <dgm:cxn modelId="{81819CD0-EFDE-1945-B93A-634FABF775B2}" type="presOf" srcId="{07121F9A-CEC9-4BF3-9A81-C8DDE244D9C9}" destId="{61A3346A-B0AB-7548-8303-C399A860069F}" srcOrd="0" destOrd="10" presId="urn:microsoft.com/office/officeart/2005/8/layout/list1"/>
    <dgm:cxn modelId="{6A4371D2-1286-0E4E-BEAE-51A56F6FD509}" type="presOf" srcId="{F6B08F39-BA82-4880-9F73-0520C6239482}" destId="{61A3346A-B0AB-7548-8303-C399A860069F}" srcOrd="0" destOrd="1" presId="urn:microsoft.com/office/officeart/2005/8/layout/list1"/>
    <dgm:cxn modelId="{793A58D4-0CAE-B247-B972-AA843DC716F7}" type="presOf" srcId="{7D7AC8D9-F8C9-4F38-A652-E7BA1936FC7C}" destId="{61A3346A-B0AB-7548-8303-C399A860069F}" srcOrd="0" destOrd="8" presId="urn:microsoft.com/office/officeart/2005/8/layout/list1"/>
    <dgm:cxn modelId="{562E9DD9-1FF8-F346-AB01-A646EAC281C7}" type="presOf" srcId="{9B75FD41-DC1A-41D1-BDC8-3FDA5D67111B}" destId="{61A3346A-B0AB-7548-8303-C399A860069F}" srcOrd="0" destOrd="3" presId="urn:microsoft.com/office/officeart/2005/8/layout/list1"/>
    <dgm:cxn modelId="{44435DE1-C235-914C-867F-1B0C73F1A16B}" type="presOf" srcId="{F7BCCA93-AEE3-4FDC-B75F-5CEFE4C6EFE4}" destId="{61A3346A-B0AB-7548-8303-C399A860069F}" srcOrd="0" destOrd="4" presId="urn:microsoft.com/office/officeart/2005/8/layout/list1"/>
    <dgm:cxn modelId="{815EBDE2-9BAF-4897-BBAF-4110C3E3DBB3}" srcId="{B49D665C-E879-4982-90C1-28F1E4933D4F}" destId="{9B75FD41-DC1A-41D1-BDC8-3FDA5D67111B}" srcOrd="1" destOrd="0" parTransId="{8513E825-AA7B-433F-8372-AB059304EBD2}" sibTransId="{DEA0BF84-8792-4514-A7CE-1EFA8FF2F382}"/>
    <dgm:cxn modelId="{0CF9FCEB-8F9F-9F4B-A251-F256796C14F3}" type="presOf" srcId="{46839C43-C80E-44D6-BDC8-14203F6E3836}" destId="{61A3346A-B0AB-7548-8303-C399A860069F}" srcOrd="0" destOrd="6" presId="urn:microsoft.com/office/officeart/2005/8/layout/list1"/>
    <dgm:cxn modelId="{B4F28FF6-EE5D-9D49-BEDC-6E8D0BEF8680}" type="presOf" srcId="{F7A04608-4787-4B31-B544-7668024EC816}" destId="{61A3346A-B0AB-7548-8303-C399A860069F}" srcOrd="0" destOrd="7" presId="urn:microsoft.com/office/officeart/2005/8/layout/list1"/>
    <dgm:cxn modelId="{3526591F-4933-414E-B8AF-1541EDC7E270}" type="presParOf" srcId="{865073A9-6675-5349-8E9D-2C7FEDD98026}" destId="{2EEDDB47-EE93-0D43-BC53-42BE884DAAA7}" srcOrd="0" destOrd="0" presId="urn:microsoft.com/office/officeart/2005/8/layout/list1"/>
    <dgm:cxn modelId="{FC9674F7-C400-7D4E-B721-C62C48475427}" type="presParOf" srcId="{2EEDDB47-EE93-0D43-BC53-42BE884DAAA7}" destId="{79DB282A-96BF-A44F-A625-0B9023199AB4}" srcOrd="0" destOrd="0" presId="urn:microsoft.com/office/officeart/2005/8/layout/list1"/>
    <dgm:cxn modelId="{C6C16890-59D2-BA47-A2AB-AC0738DD4811}" type="presParOf" srcId="{2EEDDB47-EE93-0D43-BC53-42BE884DAAA7}" destId="{45CAC628-BE6A-D944-BB2F-01BB67A91F5A}" srcOrd="1" destOrd="0" presId="urn:microsoft.com/office/officeart/2005/8/layout/list1"/>
    <dgm:cxn modelId="{E040BA2E-F47E-F34D-94D0-B29AC50E00CD}" type="presParOf" srcId="{865073A9-6675-5349-8E9D-2C7FEDD98026}" destId="{F48B31FA-0DCF-CB46-BC10-F37CCBFD3509}" srcOrd="1" destOrd="0" presId="urn:microsoft.com/office/officeart/2005/8/layout/list1"/>
    <dgm:cxn modelId="{4D70288A-605F-BE4E-BE47-47A97F135B26}" type="presParOf" srcId="{865073A9-6675-5349-8E9D-2C7FEDD98026}" destId="{61A3346A-B0AB-7548-8303-C399A860069F}"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5D5AF-110E-4F77-9D58-B6DB3C9446C1}">
      <dsp:nvSpPr>
        <dsp:cNvPr id="0" name=""/>
        <dsp:cNvSpPr/>
      </dsp:nvSpPr>
      <dsp:spPr>
        <a:xfrm>
          <a:off x="0" y="4405"/>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5547-AADB-4B26-901B-862DBFDD4D89}">
      <dsp:nvSpPr>
        <dsp:cNvPr id="0" name=""/>
        <dsp:cNvSpPr/>
      </dsp:nvSpPr>
      <dsp:spPr>
        <a:xfrm>
          <a:off x="283843" y="215528"/>
          <a:ext cx="516078" cy="516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FEA35-E7F8-41AF-8A62-3A4C18D52AE4}">
      <dsp:nvSpPr>
        <dsp:cNvPr id="0" name=""/>
        <dsp:cNvSpPr/>
      </dsp:nvSpPr>
      <dsp:spPr>
        <a:xfrm>
          <a:off x="1083764" y="440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a:t>Introduction</a:t>
          </a:r>
        </a:p>
      </dsp:txBody>
      <dsp:txXfrm>
        <a:off x="1083764" y="4405"/>
        <a:ext cx="4971685" cy="938324"/>
      </dsp:txXfrm>
    </dsp:sp>
    <dsp:sp modelId="{330F6D91-36CF-4DAC-A660-32A0DE0BC914}">
      <dsp:nvSpPr>
        <dsp:cNvPr id="0" name=""/>
        <dsp:cNvSpPr/>
      </dsp:nvSpPr>
      <dsp:spPr>
        <a:xfrm>
          <a:off x="0" y="1177310"/>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4D9D3A-406D-4276-A7B6-AFBFAE7FA7FE}">
      <dsp:nvSpPr>
        <dsp:cNvPr id="0" name=""/>
        <dsp:cNvSpPr/>
      </dsp:nvSpPr>
      <dsp:spPr>
        <a:xfrm>
          <a:off x="283843" y="1388433"/>
          <a:ext cx="516078" cy="516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27A98-C6DA-48E5-BDFB-D3DFF075282A}">
      <dsp:nvSpPr>
        <dsp:cNvPr id="0" name=""/>
        <dsp:cNvSpPr/>
      </dsp:nvSpPr>
      <dsp:spPr>
        <a:xfrm>
          <a:off x="1083764" y="1177310"/>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a:t>Problem Statement</a:t>
          </a:r>
        </a:p>
      </dsp:txBody>
      <dsp:txXfrm>
        <a:off x="1083764" y="1177310"/>
        <a:ext cx="4971685" cy="938324"/>
      </dsp:txXfrm>
    </dsp:sp>
    <dsp:sp modelId="{D59EAF66-1864-4C2F-9063-6483129C1BF4}">
      <dsp:nvSpPr>
        <dsp:cNvPr id="0" name=""/>
        <dsp:cNvSpPr/>
      </dsp:nvSpPr>
      <dsp:spPr>
        <a:xfrm>
          <a:off x="0" y="2350215"/>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8431F-A669-46EB-914B-624047B3D8B4}">
      <dsp:nvSpPr>
        <dsp:cNvPr id="0" name=""/>
        <dsp:cNvSpPr/>
      </dsp:nvSpPr>
      <dsp:spPr>
        <a:xfrm>
          <a:off x="283843" y="2561338"/>
          <a:ext cx="516078" cy="516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C8D7E9-3E73-4DF3-BC56-D91095B9D69A}">
      <dsp:nvSpPr>
        <dsp:cNvPr id="0" name=""/>
        <dsp:cNvSpPr/>
      </dsp:nvSpPr>
      <dsp:spPr>
        <a:xfrm>
          <a:off x="1083764" y="235021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dirty="0"/>
            <a:t>Association</a:t>
          </a:r>
        </a:p>
      </dsp:txBody>
      <dsp:txXfrm>
        <a:off x="1083764" y="2350215"/>
        <a:ext cx="4971685" cy="938324"/>
      </dsp:txXfrm>
    </dsp:sp>
    <dsp:sp modelId="{19B65ACF-B30F-4025-8629-6F36DDD8C15D}">
      <dsp:nvSpPr>
        <dsp:cNvPr id="0" name=""/>
        <dsp:cNvSpPr/>
      </dsp:nvSpPr>
      <dsp:spPr>
        <a:xfrm>
          <a:off x="0" y="3523120"/>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90E54-5C77-40E5-AC98-C4D823748F5B}">
      <dsp:nvSpPr>
        <dsp:cNvPr id="0" name=""/>
        <dsp:cNvSpPr/>
      </dsp:nvSpPr>
      <dsp:spPr>
        <a:xfrm>
          <a:off x="283843" y="3734243"/>
          <a:ext cx="516078" cy="516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40CAB6-85ED-487B-A302-85EEA55290E6}">
      <dsp:nvSpPr>
        <dsp:cNvPr id="0" name=""/>
        <dsp:cNvSpPr/>
      </dsp:nvSpPr>
      <dsp:spPr>
        <a:xfrm>
          <a:off x="1083764" y="3523120"/>
          <a:ext cx="2724952"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dirty="0"/>
            <a:t>Clustering</a:t>
          </a:r>
        </a:p>
      </dsp:txBody>
      <dsp:txXfrm>
        <a:off x="1083764" y="3523120"/>
        <a:ext cx="2724952" cy="938324"/>
      </dsp:txXfrm>
    </dsp:sp>
    <dsp:sp modelId="{354909F6-2457-4137-82FF-DCE38FB57629}">
      <dsp:nvSpPr>
        <dsp:cNvPr id="0" name=""/>
        <dsp:cNvSpPr/>
      </dsp:nvSpPr>
      <dsp:spPr>
        <a:xfrm>
          <a:off x="3808716" y="3523120"/>
          <a:ext cx="2246733"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577850">
            <a:lnSpc>
              <a:spcPct val="100000"/>
            </a:lnSpc>
            <a:spcBef>
              <a:spcPct val="0"/>
            </a:spcBef>
            <a:spcAft>
              <a:spcPct val="35000"/>
            </a:spcAft>
            <a:buNone/>
          </a:pPr>
          <a:r>
            <a:rPr lang="en-US" sz="1300" kern="1200" dirty="0" err="1"/>
            <a:t>Kmeans</a:t>
          </a:r>
          <a:endParaRPr lang="en-US" sz="1300" kern="1200" dirty="0"/>
        </a:p>
        <a:p>
          <a:pPr marL="0" lvl="0" indent="0" algn="l" defTabSz="577850">
            <a:lnSpc>
              <a:spcPct val="100000"/>
            </a:lnSpc>
            <a:spcBef>
              <a:spcPct val="0"/>
            </a:spcBef>
            <a:spcAft>
              <a:spcPct val="35000"/>
            </a:spcAft>
            <a:buNone/>
          </a:pPr>
          <a:r>
            <a:rPr lang="en-US" sz="1300" kern="1200" dirty="0"/>
            <a:t>DBSCAN</a:t>
          </a:r>
        </a:p>
        <a:p>
          <a:pPr marL="0" lvl="0" indent="0" algn="l" defTabSz="577850">
            <a:lnSpc>
              <a:spcPct val="100000"/>
            </a:lnSpc>
            <a:spcBef>
              <a:spcPct val="0"/>
            </a:spcBef>
            <a:spcAft>
              <a:spcPct val="35000"/>
            </a:spcAft>
            <a:buNone/>
          </a:pPr>
          <a:r>
            <a:rPr lang="en-US" sz="1300" kern="1200" dirty="0" err="1"/>
            <a:t>RANDom</a:t>
          </a:r>
          <a:r>
            <a:rPr lang="en-US" sz="1300" kern="1200" dirty="0"/>
            <a:t> Forest</a:t>
          </a:r>
        </a:p>
      </dsp:txBody>
      <dsp:txXfrm>
        <a:off x="3808716" y="3523120"/>
        <a:ext cx="2246733" cy="938324"/>
      </dsp:txXfrm>
    </dsp:sp>
    <dsp:sp modelId="{59C4BB28-9124-4B31-B541-B325F7D3E308}">
      <dsp:nvSpPr>
        <dsp:cNvPr id="0" name=""/>
        <dsp:cNvSpPr/>
      </dsp:nvSpPr>
      <dsp:spPr>
        <a:xfrm>
          <a:off x="0" y="4696025"/>
          <a:ext cx="6055450" cy="938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ED86FA-FFC9-40AD-B231-4498DC7EF8E3}">
      <dsp:nvSpPr>
        <dsp:cNvPr id="0" name=""/>
        <dsp:cNvSpPr/>
      </dsp:nvSpPr>
      <dsp:spPr>
        <a:xfrm>
          <a:off x="283843" y="4907148"/>
          <a:ext cx="516078" cy="5160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70E70F-C52A-4536-86EB-047E7F4CB6F1}">
      <dsp:nvSpPr>
        <dsp:cNvPr id="0" name=""/>
        <dsp:cNvSpPr/>
      </dsp:nvSpPr>
      <dsp:spPr>
        <a:xfrm>
          <a:off x="1083764" y="469602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844550">
            <a:lnSpc>
              <a:spcPct val="100000"/>
            </a:lnSpc>
            <a:spcBef>
              <a:spcPct val="0"/>
            </a:spcBef>
            <a:spcAft>
              <a:spcPct val="35000"/>
            </a:spcAft>
            <a:buNone/>
          </a:pPr>
          <a:r>
            <a:rPr lang="en-US" sz="1900" kern="1200"/>
            <a:t>Classification</a:t>
          </a:r>
        </a:p>
      </dsp:txBody>
      <dsp:txXfrm>
        <a:off x="1083764" y="4696025"/>
        <a:ext cx="4971685" cy="938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3346A-B0AB-7548-8303-C399A860069F}">
      <dsp:nvSpPr>
        <dsp:cNvPr id="0" name=""/>
        <dsp:cNvSpPr/>
      </dsp:nvSpPr>
      <dsp:spPr>
        <a:xfrm>
          <a:off x="0" y="342942"/>
          <a:ext cx="6347426" cy="2646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2631" tIns="208280" rIns="492631" bIns="71120" numCol="1" spcCol="1270" anchor="t" anchorCtr="0">
          <a:noAutofit/>
        </a:bodyPr>
        <a:lstStyle/>
        <a:p>
          <a:pPr marL="57150" lvl="1" indent="-57150" algn="l" defTabSz="444500">
            <a:lnSpc>
              <a:spcPct val="90000"/>
            </a:lnSpc>
            <a:spcBef>
              <a:spcPct val="0"/>
            </a:spcBef>
            <a:spcAft>
              <a:spcPct val="15000"/>
            </a:spcAft>
            <a:buChar char="•"/>
          </a:pPr>
          <a:r>
            <a:rPr lang="en-US" sz="1000" b="1" i="0" kern="1200" baseline="0"/>
            <a:t>Focus on Stability:</a:t>
          </a:r>
          <a:endParaRPr lang="en-US" sz="1000" kern="1200"/>
        </a:p>
        <a:p>
          <a:pPr marL="114300" lvl="2" indent="-57150" algn="l" defTabSz="444500">
            <a:lnSpc>
              <a:spcPct val="90000"/>
            </a:lnSpc>
            <a:spcBef>
              <a:spcPct val="0"/>
            </a:spcBef>
            <a:spcAft>
              <a:spcPct val="15000"/>
            </a:spcAft>
            <a:buChar char="•"/>
          </a:pPr>
          <a:r>
            <a:rPr lang="en-US" sz="1000" b="0" i="0" kern="1200" baseline="0"/>
            <a:t>SPX_Same (~43% support): Invest in S&amp;P 500 index funds during stable market conditions.</a:t>
          </a:r>
          <a:endParaRPr lang="en-US" sz="1000" kern="1200"/>
        </a:p>
        <a:p>
          <a:pPr marL="114300" lvl="2" indent="-57150" algn="l" defTabSz="444500">
            <a:lnSpc>
              <a:spcPct val="90000"/>
            </a:lnSpc>
            <a:spcBef>
              <a:spcPct val="0"/>
            </a:spcBef>
            <a:spcAft>
              <a:spcPct val="15000"/>
            </a:spcAft>
            <a:buChar char="•"/>
          </a:pPr>
          <a:r>
            <a:rPr lang="en-US" sz="1000" b="0" i="0" kern="1200" baseline="0" dirty="0" err="1"/>
            <a:t>GLD_Same</a:t>
          </a:r>
          <a:r>
            <a:rPr lang="en-US" sz="1000" b="0" i="0" kern="1200" baseline="0" dirty="0"/>
            <a:t> (~30% support): Use gold or gold-backed ETFs as a hedge during volatility.</a:t>
          </a:r>
          <a:endParaRPr lang="en-US" sz="1000" kern="1200" dirty="0"/>
        </a:p>
        <a:p>
          <a:pPr marL="57150" lvl="1" indent="-57150" algn="l" defTabSz="444500">
            <a:lnSpc>
              <a:spcPct val="90000"/>
            </a:lnSpc>
            <a:spcBef>
              <a:spcPct val="0"/>
            </a:spcBef>
            <a:spcAft>
              <a:spcPct val="15000"/>
            </a:spcAft>
            <a:buChar char="•"/>
          </a:pPr>
          <a:r>
            <a:rPr lang="en-US" sz="1000" b="1" i="0" kern="1200" baseline="0" dirty="0"/>
            <a:t>Leverage Multi-Item Associations:</a:t>
          </a:r>
          <a:endParaRPr lang="en-US" sz="1000" kern="1200" dirty="0"/>
        </a:p>
        <a:p>
          <a:pPr marL="114300" lvl="2" indent="-57150" algn="l" defTabSz="444500">
            <a:lnSpc>
              <a:spcPct val="90000"/>
            </a:lnSpc>
            <a:spcBef>
              <a:spcPct val="0"/>
            </a:spcBef>
            <a:spcAft>
              <a:spcPct val="15000"/>
            </a:spcAft>
            <a:buChar char="•"/>
          </a:pPr>
          <a:r>
            <a:rPr lang="en-US" sz="1000" b="0" i="0" kern="1200" baseline="0"/>
            <a:t>GLD_Up, SLV_Up, USO_Up (~37% support): Invest in gold, silver, and oil during synchronized uptrends.</a:t>
          </a:r>
          <a:endParaRPr lang="en-US" sz="1000" kern="1200"/>
        </a:p>
        <a:p>
          <a:pPr marL="114300" lvl="2" indent="-57150" algn="l" defTabSz="444500">
            <a:lnSpc>
              <a:spcPct val="90000"/>
            </a:lnSpc>
            <a:spcBef>
              <a:spcPct val="0"/>
            </a:spcBef>
            <a:spcAft>
              <a:spcPct val="15000"/>
            </a:spcAft>
            <a:buChar char="•"/>
          </a:pPr>
          <a:r>
            <a:rPr lang="en-US" sz="1000" b="0" i="0" kern="1200" baseline="0"/>
            <a:t>USO_Down, SPX_Same: Shift to equities in energy-sensitive sectors during oil price declines.</a:t>
          </a:r>
          <a:endParaRPr lang="en-US" sz="1000" kern="1200"/>
        </a:p>
        <a:p>
          <a:pPr marL="57150" lvl="1" indent="-57150" algn="l" defTabSz="444500">
            <a:lnSpc>
              <a:spcPct val="90000"/>
            </a:lnSpc>
            <a:spcBef>
              <a:spcPct val="0"/>
            </a:spcBef>
            <a:spcAft>
              <a:spcPct val="15000"/>
            </a:spcAft>
            <a:buChar char="•"/>
          </a:pPr>
          <a:r>
            <a:rPr lang="en-US" sz="1000" b="1" i="0" kern="1200" baseline="0"/>
            <a:t>Diversify Assets:</a:t>
          </a:r>
          <a:endParaRPr lang="en-US" sz="1000" kern="1200"/>
        </a:p>
        <a:p>
          <a:pPr marL="114300" lvl="2" indent="-57150" algn="l" defTabSz="444500">
            <a:lnSpc>
              <a:spcPct val="90000"/>
            </a:lnSpc>
            <a:spcBef>
              <a:spcPct val="0"/>
            </a:spcBef>
            <a:spcAft>
              <a:spcPct val="15000"/>
            </a:spcAft>
            <a:buFont typeface="Arial" panose="020B0604020202020204" pitchFamily="34" charset="0"/>
            <a:buNone/>
          </a:pPr>
          <a:r>
            <a:rPr lang="en-US" sz="1000" b="0" i="0" kern="1200" baseline="0" dirty="0"/>
            <a:t>Combine equities (</a:t>
          </a:r>
          <a:r>
            <a:rPr lang="en-US" sz="1000" b="0" i="0" kern="1200" baseline="0" dirty="0" err="1"/>
            <a:t>SPX_Up</a:t>
          </a:r>
          <a:r>
            <a:rPr lang="en-US" sz="1000" b="0" i="0" kern="1200" baseline="0" dirty="0"/>
            <a:t>) and gold (</a:t>
          </a:r>
          <a:r>
            <a:rPr lang="en-US" sz="1000" b="0" i="0" kern="1200" baseline="0" dirty="0" err="1"/>
            <a:t>GLD_Same</a:t>
          </a:r>
          <a:r>
            <a:rPr lang="en-US" sz="1000" b="0" i="0" kern="1200" baseline="0" dirty="0"/>
            <a:t>) for risk-adjusted </a:t>
          </a:r>
          <a:r>
            <a:rPr lang="en-US" sz="1000" b="0" i="0" kern="1200" baseline="0" dirty="0" err="1"/>
            <a:t>returns.Add</a:t>
          </a:r>
          <a:r>
            <a:rPr lang="en-US" sz="1000" b="0" i="0" kern="1200" baseline="0" dirty="0"/>
            <a:t> silver (</a:t>
          </a:r>
          <a:r>
            <a:rPr lang="en-US" sz="1000" b="0" i="0" kern="1200" baseline="0" dirty="0" err="1"/>
            <a:t>SLV_Up</a:t>
          </a:r>
          <a:r>
            <a:rPr lang="en-US" sz="1000" b="0" i="0" kern="1200" baseline="0" dirty="0"/>
            <a:t>) as a complementary asset to gold.</a:t>
          </a:r>
          <a:endParaRPr lang="en-US" sz="1000" kern="1200" dirty="0"/>
        </a:p>
        <a:p>
          <a:pPr marL="57150" lvl="1" indent="-57150" algn="l" defTabSz="444500">
            <a:lnSpc>
              <a:spcPct val="90000"/>
            </a:lnSpc>
            <a:spcBef>
              <a:spcPct val="0"/>
            </a:spcBef>
            <a:spcAft>
              <a:spcPct val="15000"/>
            </a:spcAft>
            <a:buChar char="•"/>
          </a:pPr>
          <a:r>
            <a:rPr lang="en-US" sz="1000" b="1" i="0" kern="1200" baseline="0" dirty="0"/>
            <a:t>Hedge Against Risk: </a:t>
          </a:r>
          <a:endParaRPr lang="en-US" sz="1000" kern="1200" dirty="0"/>
        </a:p>
        <a:p>
          <a:pPr marL="114300" lvl="2" indent="-57150" algn="l" defTabSz="444500">
            <a:lnSpc>
              <a:spcPct val="90000"/>
            </a:lnSpc>
            <a:spcBef>
              <a:spcPct val="0"/>
            </a:spcBef>
            <a:spcAft>
              <a:spcPct val="15000"/>
            </a:spcAft>
            <a:buChar char="•"/>
          </a:pPr>
          <a:r>
            <a:rPr lang="en-US" sz="1000" b="0" i="0" kern="1200" baseline="0"/>
            <a:t>Use gold's stability to protect against market downturns while staying invested in stocks.</a:t>
          </a:r>
          <a:endParaRPr lang="en-US" sz="1000" kern="1200"/>
        </a:p>
        <a:p>
          <a:pPr marL="57150" lvl="1" indent="-57150" algn="l" defTabSz="444500">
            <a:lnSpc>
              <a:spcPct val="90000"/>
            </a:lnSpc>
            <a:spcBef>
              <a:spcPct val="0"/>
            </a:spcBef>
            <a:spcAft>
              <a:spcPct val="15000"/>
            </a:spcAft>
            <a:buChar char="•"/>
          </a:pPr>
          <a:r>
            <a:rPr lang="en-US" sz="1000" b="1" i="0" kern="1200" baseline="0"/>
            <a:t>Timing Strategies: </a:t>
          </a:r>
          <a:endParaRPr lang="en-US" sz="1000" kern="1200"/>
        </a:p>
        <a:p>
          <a:pPr marL="114300" lvl="2" indent="-57150" algn="l" defTabSz="444500">
            <a:lnSpc>
              <a:spcPct val="90000"/>
            </a:lnSpc>
            <a:spcBef>
              <a:spcPct val="0"/>
            </a:spcBef>
            <a:spcAft>
              <a:spcPct val="15000"/>
            </a:spcAft>
            <a:buChar char="•"/>
          </a:pPr>
          <a:r>
            <a:rPr lang="en-US" sz="1000" b="0" i="0" kern="1200" baseline="0" dirty="0"/>
            <a:t>Monitor synchronized movements in commodities (e.g., {</a:t>
          </a:r>
          <a:r>
            <a:rPr lang="en-US" sz="1000" b="0" i="0" kern="1200" baseline="0" dirty="0" err="1"/>
            <a:t>GLD_Up</a:t>
          </a:r>
          <a:r>
            <a:rPr lang="en-US" sz="1000" b="0" i="0" kern="1200" baseline="0" dirty="0"/>
            <a:t>, </a:t>
          </a:r>
          <a:r>
            <a:rPr lang="en-US" sz="1000" b="0" i="0" kern="1200" baseline="0" dirty="0" err="1"/>
            <a:t>SLV_Up</a:t>
          </a:r>
          <a:r>
            <a:rPr lang="en-US" sz="1000" b="0" i="0" kern="1200" baseline="0" dirty="0"/>
            <a:t>, </a:t>
          </a:r>
          <a:r>
            <a:rPr lang="en-US" sz="1000" b="0" i="0" kern="1200" baseline="0" dirty="0" err="1"/>
            <a:t>USO_Up</a:t>
          </a:r>
          <a:r>
            <a:rPr lang="en-US" sz="1000" b="0" i="0" kern="1200" baseline="0" dirty="0"/>
            <a:t>}) for actionable entry points</a:t>
          </a:r>
          <a:endParaRPr lang="en-US" sz="1000" kern="1200" dirty="0"/>
        </a:p>
      </dsp:txBody>
      <dsp:txXfrm>
        <a:off x="0" y="342942"/>
        <a:ext cx="6347426" cy="2646000"/>
      </dsp:txXfrm>
    </dsp:sp>
    <dsp:sp modelId="{45CAC628-BE6A-D944-BB2F-01BB67A91F5A}">
      <dsp:nvSpPr>
        <dsp:cNvPr id="0" name=""/>
        <dsp:cNvSpPr/>
      </dsp:nvSpPr>
      <dsp:spPr>
        <a:xfrm>
          <a:off x="317371" y="195342"/>
          <a:ext cx="4443198" cy="2952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942" tIns="0" rIns="167942" bIns="0" numCol="1" spcCol="1270" anchor="ctr" anchorCtr="0">
          <a:noAutofit/>
        </a:bodyPr>
        <a:lstStyle/>
        <a:p>
          <a:pPr marL="0" lvl="0" indent="0" algn="l" defTabSz="488950">
            <a:lnSpc>
              <a:spcPct val="90000"/>
            </a:lnSpc>
            <a:spcBef>
              <a:spcPct val="0"/>
            </a:spcBef>
            <a:spcAft>
              <a:spcPct val="35000"/>
            </a:spcAft>
            <a:buNone/>
          </a:pPr>
          <a:r>
            <a:rPr lang="en-US" sz="1100" b="1" i="0" kern="1200" baseline="0" dirty="0"/>
            <a:t>Investment Suggestions Based on Results</a:t>
          </a:r>
          <a:endParaRPr lang="en-US" sz="1100" kern="1200" dirty="0"/>
        </a:p>
      </dsp:txBody>
      <dsp:txXfrm>
        <a:off x="331781" y="209752"/>
        <a:ext cx="4414378" cy="266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F8694-EACF-1440-A9F0-B4C599BC214C}"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42E26-6678-A04A-823D-B0CD49F77A39}" type="slidenum">
              <a:rPr lang="en-US" smtClean="0"/>
              <a:t>‹#›</a:t>
            </a:fld>
            <a:endParaRPr lang="en-US"/>
          </a:p>
        </p:txBody>
      </p:sp>
    </p:spTree>
    <p:extLst>
      <p:ext uri="{BB962C8B-B14F-4D97-AF65-F5344CB8AC3E}">
        <p14:creationId xmlns:p14="http://schemas.microsoft.com/office/powerpoint/2010/main" val="97957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a:t>
            </a:fld>
            <a:endParaRPr lang="en-US"/>
          </a:p>
        </p:txBody>
      </p:sp>
    </p:spTree>
    <p:extLst>
      <p:ext uri="{BB962C8B-B14F-4D97-AF65-F5344CB8AC3E}">
        <p14:creationId xmlns:p14="http://schemas.microsoft.com/office/powerpoint/2010/main" val="403560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4E66A-1A06-5AA4-2B47-038541D9C0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45C1D5-ED75-7CED-9232-E0DF1BB0D4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6B817-EA68-0FD8-8588-9147E0A404A8}"/>
              </a:ext>
            </a:extLst>
          </p:cNvPr>
          <p:cNvSpPr>
            <a:spLocks noGrp="1"/>
          </p:cNvSpPr>
          <p:nvPr>
            <p:ph type="body" idx="1"/>
          </p:nvPr>
        </p:nvSpPr>
        <p:spPr/>
        <p:txBody>
          <a:bodyPr/>
          <a:lstStyle/>
          <a:p>
            <a:r>
              <a:rPr lang="en-US" sz="1200" dirty="0"/>
              <a:t>ECLAT consistently captures higher support for multi-item </a:t>
            </a:r>
            <a:r>
              <a:rPr lang="en-US" sz="1200" dirty="0" err="1"/>
              <a:t>itemsets</a:t>
            </a:r>
            <a:r>
              <a:rPr lang="en-US" sz="1200" dirty="0"/>
              <a:t>, confirming its efficiency in finding complex patterns.</a:t>
            </a:r>
          </a:p>
          <a:p>
            <a:r>
              <a:rPr lang="en-US" sz="1200" dirty="0"/>
              <a:t>Simple </a:t>
            </a:r>
            <a:r>
              <a:rPr lang="en-US" sz="1200" dirty="0" err="1"/>
              <a:t>itemsets</a:t>
            </a:r>
            <a:r>
              <a:rPr lang="en-US" sz="1200" dirty="0"/>
              <a:t> (</a:t>
            </a:r>
            <a:r>
              <a:rPr lang="en-US" sz="1200" dirty="0" err="1"/>
              <a:t>GLD_Same</a:t>
            </a:r>
            <a:r>
              <a:rPr lang="en-US" sz="1200" dirty="0"/>
              <a:t>, </a:t>
            </a:r>
            <a:r>
              <a:rPr lang="en-US" sz="1200" dirty="0" err="1"/>
              <a:t>SLV_Up</a:t>
            </a:r>
            <a:r>
              <a:rPr lang="en-US" sz="1200" dirty="0"/>
              <a:t>) have similar support across all algorithms, reflecting their robustness in frequency.</a:t>
            </a:r>
          </a:p>
          <a:p>
            <a:endParaRPr lang="en-US" sz="1200" dirty="0"/>
          </a:p>
          <a:p>
            <a:r>
              <a:rPr lang="en-US" sz="1200" dirty="0"/>
              <a:t>The top </a:t>
            </a:r>
            <a:r>
              <a:rPr lang="en-US" sz="1200" dirty="0" err="1"/>
              <a:t>itemsets</a:t>
            </a:r>
            <a:r>
              <a:rPr lang="en-US" sz="1200" dirty="0"/>
              <a:t> (</a:t>
            </a:r>
            <a:r>
              <a:rPr lang="en-US" sz="1200" dirty="0" err="1"/>
              <a:t>SPX_Same</a:t>
            </a:r>
            <a:r>
              <a:rPr lang="en-US" sz="1200" dirty="0"/>
              <a:t>, </a:t>
            </a:r>
            <a:r>
              <a:rPr lang="en-US" sz="1200" dirty="0" err="1"/>
              <a:t>GLD_Same</a:t>
            </a:r>
            <a:r>
              <a:rPr lang="en-US" sz="1200" dirty="0"/>
              <a:t>, </a:t>
            </a:r>
            <a:r>
              <a:rPr lang="en-US" sz="1200" dirty="0" err="1"/>
              <a:t>SLV_Up</a:t>
            </a:r>
            <a:r>
              <a:rPr lang="en-US" sz="1200" dirty="0"/>
              <a:t>, etc.) have consistent support values across algorithms.</a:t>
            </a:r>
          </a:p>
          <a:p>
            <a:r>
              <a:rPr lang="en-US" sz="1200" dirty="0"/>
              <a:t>ECLAT captures more frequent and larger </a:t>
            </a:r>
            <a:r>
              <a:rPr lang="en-US" sz="1200" dirty="0" err="1"/>
              <a:t>itemsets</a:t>
            </a:r>
            <a:r>
              <a:rPr lang="en-US" sz="1200" dirty="0"/>
              <a:t>, which may be due to its efficient handling of vertical data representation.</a:t>
            </a:r>
          </a:p>
          <a:p>
            <a:r>
              <a:rPr lang="en-US" sz="1200" dirty="0"/>
              <a:t>For </a:t>
            </a:r>
            <a:r>
              <a:rPr lang="en-US" sz="1200" dirty="0" err="1"/>
              <a:t>itemsets</a:t>
            </a:r>
            <a:r>
              <a:rPr lang="en-US" sz="1200" dirty="0"/>
              <a:t> involving multiple items, ECLAT identifies higher support values than </a:t>
            </a:r>
            <a:r>
              <a:rPr lang="en-US" sz="1200" dirty="0" err="1"/>
              <a:t>Apriori</a:t>
            </a:r>
            <a:r>
              <a:rPr lang="en-US" sz="1200" dirty="0"/>
              <a:t> and FP-Growth.</a:t>
            </a:r>
          </a:p>
          <a:p>
            <a:endParaRPr lang="en-US" sz="1200"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847ADF0-95CF-F70B-71B8-BDAB27D4CF8D}"/>
              </a:ext>
            </a:extLst>
          </p:cNvPr>
          <p:cNvSpPr>
            <a:spLocks noGrp="1"/>
          </p:cNvSpPr>
          <p:nvPr>
            <p:ph type="sldNum" sz="quarter" idx="5"/>
          </p:nvPr>
        </p:nvSpPr>
        <p:spPr/>
        <p:txBody>
          <a:bodyPr/>
          <a:lstStyle/>
          <a:p>
            <a:fld id="{0F642E26-6678-A04A-823D-B0CD49F77A39}" type="slidenum">
              <a:rPr lang="en-US" smtClean="0"/>
              <a:t>12</a:t>
            </a:fld>
            <a:endParaRPr lang="en-US"/>
          </a:p>
        </p:txBody>
      </p:sp>
    </p:spTree>
    <p:extLst>
      <p:ext uri="{BB962C8B-B14F-4D97-AF65-F5344CB8AC3E}">
        <p14:creationId xmlns:p14="http://schemas.microsoft.com/office/powerpoint/2010/main" val="35150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Clustering?</a:t>
            </a:r>
          </a:p>
          <a:p>
            <a:r>
              <a:rPr lang="en-US" dirty="0"/>
              <a:t>"Clustering is an unsupervised machine learning technique that groups similar data points to uncover hidden patterns.”</a:t>
            </a:r>
          </a:p>
          <a:p>
            <a:endParaRPr lang="en-US" dirty="0"/>
          </a:p>
          <a:p>
            <a:r>
              <a:rPr lang="en-US" b="1" dirty="0"/>
              <a:t>Project Goal</a:t>
            </a:r>
          </a:p>
          <a:p>
            <a:r>
              <a:rPr lang="en-US" dirty="0"/>
              <a:t>"Apply </a:t>
            </a:r>
            <a:r>
              <a:rPr lang="en-US" b="1" dirty="0" err="1"/>
              <a:t>KMeans</a:t>
            </a:r>
            <a:r>
              <a:rPr lang="en-US" b="1" dirty="0"/>
              <a:t>, DBSCAN, and Random Forest Clustering</a:t>
            </a:r>
            <a:r>
              <a:rPr lang="en-US" dirty="0"/>
              <a:t> to identify meaningful clusters, evaluate their quality with metrics like the </a:t>
            </a:r>
            <a:r>
              <a:rPr lang="en-US" b="1" dirty="0"/>
              <a:t>Silhouette Score</a:t>
            </a:r>
            <a:r>
              <a:rPr lang="en-US" dirty="0"/>
              <a:t> and </a:t>
            </a:r>
            <a:r>
              <a:rPr lang="en-US" b="1" dirty="0"/>
              <a:t>Davies-Bouldin Index</a:t>
            </a:r>
            <a:r>
              <a:rPr lang="en-US" dirty="0"/>
              <a:t>, and visualize the results using </a:t>
            </a:r>
            <a:r>
              <a:rPr lang="en-US" b="1" dirty="0"/>
              <a:t>PCA</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13</a:t>
            </a:fld>
            <a:endParaRPr lang="en-US"/>
          </a:p>
        </p:txBody>
      </p:sp>
    </p:spTree>
    <p:extLst>
      <p:ext uri="{BB962C8B-B14F-4D97-AF65-F5344CB8AC3E}">
        <p14:creationId xmlns:p14="http://schemas.microsoft.com/office/powerpoint/2010/main" val="260510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quick overview of the clustering methods we used, including their key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1. </a:t>
            </a:r>
            <a:r>
              <a:rPr lang="en-US" b="1" dirty="0" err="1"/>
              <a:t>KMeans</a:t>
            </a:r>
            <a:endParaRPr lang="en-US" b="1" dirty="0"/>
          </a:p>
          <a:p>
            <a:pPr lvl="1">
              <a:buFont typeface="Arial" panose="020B0604020202020204" pitchFamily="34" charset="0"/>
              <a:buChar char="•"/>
            </a:pPr>
            <a:r>
              <a:rPr lang="en-US" b="1" dirty="0"/>
              <a:t>Description</a:t>
            </a:r>
            <a:r>
              <a:rPr lang="en-US" dirty="0"/>
              <a:t>: Groups data into k clusters by </a:t>
            </a:r>
            <a:r>
              <a:rPr lang="en-US" b="1" dirty="0"/>
              <a:t>minimizing variance</a:t>
            </a:r>
            <a:r>
              <a:rPr lang="en-US" dirty="0"/>
              <a:t>.</a:t>
            </a:r>
          </a:p>
          <a:p>
            <a:pPr lvl="1">
              <a:buFont typeface="Arial" panose="020B0604020202020204" pitchFamily="34" charset="0"/>
              <a:buChar char="•"/>
            </a:pPr>
            <a:r>
              <a:rPr lang="en-US" b="1" dirty="0"/>
              <a:t>Key Parameter</a:t>
            </a:r>
            <a:r>
              <a:rPr lang="en-US" dirty="0"/>
              <a:t>: k (Number of clusters).</a:t>
            </a:r>
          </a:p>
          <a:p>
            <a:pPr lvl="1">
              <a:buFont typeface="Arial" panose="020B0604020202020204" pitchFamily="34" charset="0"/>
              <a:buChar char="•"/>
            </a:pPr>
            <a:r>
              <a:rPr lang="en-US" b="1" dirty="0"/>
              <a:t>Strengths</a:t>
            </a:r>
            <a:r>
              <a:rPr lang="en-US" dirty="0"/>
              <a:t>: Simple, fast, and effective for </a:t>
            </a:r>
            <a:r>
              <a:rPr lang="en-US" b="1" dirty="0"/>
              <a:t>spherical clusters</a:t>
            </a:r>
            <a:r>
              <a:rPr lang="en-US" dirty="0"/>
              <a:t>.</a:t>
            </a:r>
          </a:p>
          <a:p>
            <a:pPr lvl="1">
              <a:buFont typeface="Arial" panose="020B0604020202020204" pitchFamily="34" charset="0"/>
              <a:buChar char="•"/>
            </a:pPr>
            <a:r>
              <a:rPr lang="en-US" b="1" dirty="0"/>
              <a:t>Weaknesses</a:t>
            </a:r>
            <a:r>
              <a:rPr lang="en-US" dirty="0"/>
              <a:t>: Requires specifying k and is sensitive to initial centroids.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2. DBSCAN</a:t>
            </a:r>
          </a:p>
          <a:p>
            <a:pPr lvl="1">
              <a:buFont typeface="Arial" panose="020B0604020202020204" pitchFamily="34" charset="0"/>
              <a:buChar char="•"/>
            </a:pPr>
            <a:r>
              <a:rPr lang="en-US" b="1" dirty="0"/>
              <a:t>Description</a:t>
            </a:r>
            <a:r>
              <a:rPr lang="en-US" dirty="0"/>
              <a:t>: A </a:t>
            </a:r>
            <a:r>
              <a:rPr lang="en-US" b="1" dirty="0"/>
              <a:t>density-based method</a:t>
            </a:r>
            <a:r>
              <a:rPr lang="en-US" dirty="0"/>
              <a:t> that identifies dense clusters and labels outliers as noise.</a:t>
            </a:r>
          </a:p>
          <a:p>
            <a:pPr lvl="1">
              <a:buFont typeface="Arial" panose="020B0604020202020204" pitchFamily="34" charset="0"/>
              <a:buChar char="•"/>
            </a:pPr>
            <a:r>
              <a:rPr lang="en-US" b="1" dirty="0"/>
              <a:t>Key Parameters</a:t>
            </a:r>
            <a:r>
              <a:rPr lang="en-US" dirty="0"/>
              <a:t>: eps (Neighborhood radius) and </a:t>
            </a:r>
            <a:r>
              <a:rPr lang="en-US" dirty="0" err="1"/>
              <a:t>min_samples</a:t>
            </a:r>
            <a:r>
              <a:rPr lang="en-US" dirty="0"/>
              <a:t>.</a:t>
            </a:r>
          </a:p>
          <a:p>
            <a:pPr lvl="1">
              <a:buFont typeface="Arial" panose="020B0604020202020204" pitchFamily="34" charset="0"/>
              <a:buChar char="•"/>
            </a:pPr>
            <a:r>
              <a:rPr lang="en-US" b="1" dirty="0"/>
              <a:t>Strengths</a:t>
            </a:r>
            <a:r>
              <a:rPr lang="en-US" dirty="0"/>
              <a:t>: Finds clusters of </a:t>
            </a:r>
            <a:r>
              <a:rPr lang="en-US" b="1" dirty="0"/>
              <a:t>any shape</a:t>
            </a:r>
            <a:r>
              <a:rPr lang="en-US" dirty="0"/>
              <a:t> and handles noise well.</a:t>
            </a:r>
          </a:p>
          <a:p>
            <a:pPr lvl="1">
              <a:buFont typeface="Arial" panose="020B0604020202020204" pitchFamily="34" charset="0"/>
              <a:buChar char="•"/>
            </a:pPr>
            <a:r>
              <a:rPr lang="en-US" b="1" dirty="0"/>
              <a:t>Weaknesses</a:t>
            </a:r>
            <a:r>
              <a:rPr lang="en-US" dirty="0"/>
              <a:t>: Requires careful tuning of eps and </a:t>
            </a:r>
            <a:r>
              <a:rPr lang="en-US" dirty="0" err="1"/>
              <a:t>min_samples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3. Random Forest Clustering</a:t>
            </a:r>
          </a:p>
          <a:p>
            <a:pPr lvl="1">
              <a:buFont typeface="Arial" panose="020B0604020202020204" pitchFamily="34" charset="0"/>
              <a:buChar char="•"/>
            </a:pPr>
            <a:r>
              <a:rPr lang="en-US" b="1" dirty="0"/>
              <a:t>Description</a:t>
            </a:r>
            <a:r>
              <a:rPr lang="en-US" dirty="0"/>
              <a:t>: Uses a </a:t>
            </a:r>
            <a:r>
              <a:rPr lang="en-US" b="1" dirty="0"/>
              <a:t>proximity matrix</a:t>
            </a:r>
            <a:r>
              <a:rPr lang="en-US" dirty="0"/>
              <a:t> from decision trees to cluster data.</a:t>
            </a:r>
          </a:p>
          <a:p>
            <a:pPr lvl="1">
              <a:buFont typeface="Arial" panose="020B0604020202020204" pitchFamily="34" charset="0"/>
              <a:buChar char="•"/>
            </a:pPr>
            <a:r>
              <a:rPr lang="en-US" b="1" dirty="0"/>
              <a:t>Key Parameters</a:t>
            </a:r>
            <a:r>
              <a:rPr lang="en-US" dirty="0"/>
              <a:t>: Number of trees and distance threshold.</a:t>
            </a:r>
          </a:p>
          <a:p>
            <a:pPr lvl="1">
              <a:buFont typeface="Arial" panose="020B0604020202020204" pitchFamily="34" charset="0"/>
              <a:buChar char="•"/>
            </a:pPr>
            <a:r>
              <a:rPr lang="en-US" b="1" dirty="0"/>
              <a:t>Strengths</a:t>
            </a:r>
            <a:r>
              <a:rPr lang="en-US" dirty="0"/>
              <a:t>: Handles </a:t>
            </a:r>
            <a:r>
              <a:rPr lang="en-US" b="1" dirty="0"/>
              <a:t>complex structures</a:t>
            </a:r>
            <a:r>
              <a:rPr lang="en-US" dirty="0"/>
              <a:t> and is interpretable.</a:t>
            </a:r>
          </a:p>
          <a:p>
            <a:pPr lvl="1">
              <a:buFont typeface="Arial" panose="020B0604020202020204" pitchFamily="34" charset="0"/>
              <a:buChar char="•"/>
            </a:pPr>
            <a:r>
              <a:rPr lang="en-US" b="1" dirty="0"/>
              <a:t>Weaknesses</a:t>
            </a:r>
            <a:r>
              <a:rPr lang="en-US" dirty="0"/>
              <a:t>: </a:t>
            </a:r>
            <a:r>
              <a:rPr lang="en-US" b="1" dirty="0"/>
              <a:t>Computationally intensive</a:t>
            </a:r>
            <a:r>
              <a:rPr lang="en-US" dirty="0"/>
              <a:t> and depends on synthetic labels.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applied </a:t>
            </a:r>
            <a:r>
              <a:rPr lang="en-US" b="1" dirty="0"/>
              <a:t>PCA</a:t>
            </a:r>
            <a:r>
              <a:rPr lang="en-US" dirty="0"/>
              <a:t> to all methods for easier visualization.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14</a:t>
            </a:fld>
            <a:endParaRPr lang="en-US"/>
          </a:p>
        </p:txBody>
      </p:sp>
    </p:spTree>
    <p:extLst>
      <p:ext uri="{BB962C8B-B14F-4D97-AF65-F5344CB8AC3E}">
        <p14:creationId xmlns:p14="http://schemas.microsoft.com/office/powerpoint/2010/main" val="3198272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metrics help us understand how well the data points are grouped into clusters and how distinct the clusters are from each other.</a:t>
            </a:r>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15</a:t>
            </a:fld>
            <a:endParaRPr lang="en-US"/>
          </a:p>
        </p:txBody>
      </p:sp>
    </p:spTree>
    <p:extLst>
      <p:ext uri="{BB962C8B-B14F-4D97-AF65-F5344CB8AC3E}">
        <p14:creationId xmlns:p14="http://schemas.microsoft.com/office/powerpoint/2010/main" val="291557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Clustering Algorithm</a:t>
            </a:r>
            <a:r>
              <a:rPr lang="en-US" dirty="0"/>
              <a:t>:</a:t>
            </a:r>
          </a:p>
          <a:p>
            <a:pPr lvl="1">
              <a:buFont typeface="Arial" panose="020B0604020202020204" pitchFamily="34" charset="0"/>
              <a:buChar char="•"/>
            </a:pPr>
            <a:r>
              <a:rPr lang="en-US" b="1" dirty="0" err="1"/>
              <a:t>KMeans</a:t>
            </a:r>
            <a:r>
              <a:rPr lang="en-US" dirty="0"/>
              <a:t> groups data into distinct clusters by minimizing the </a:t>
            </a:r>
            <a:r>
              <a:rPr lang="en-US" b="1" dirty="0"/>
              <a:t>variance</a:t>
            </a:r>
            <a:r>
              <a:rPr lang="en-US" dirty="0"/>
              <a:t> within each cluster.</a:t>
            </a:r>
          </a:p>
          <a:p>
            <a:r>
              <a:rPr lang="en-US" b="1" dirty="0"/>
              <a:t>Goal</a:t>
            </a:r>
            <a:r>
              <a:rPr lang="en-US" dirty="0"/>
              <a:t>:</a:t>
            </a:r>
          </a:p>
          <a:p>
            <a:pPr lvl="1">
              <a:buFont typeface="Arial" panose="020B0604020202020204" pitchFamily="34" charset="0"/>
              <a:buChar char="•"/>
            </a:pPr>
            <a:r>
              <a:rPr lang="en-US" dirty="0"/>
              <a:t>Identify the </a:t>
            </a:r>
            <a:r>
              <a:rPr lang="en-US" b="1" dirty="0"/>
              <a:t>optimal number of clusters</a:t>
            </a:r>
            <a:r>
              <a:rPr lang="en-US" dirty="0"/>
              <a:t> by analyzing the </a:t>
            </a:r>
            <a:r>
              <a:rPr lang="en-US" b="1" dirty="0"/>
              <a:t>inertia</a:t>
            </a:r>
            <a:r>
              <a:rPr lang="en-US" dirty="0"/>
              <a:t> (sum of squared distances to cluster centers).</a:t>
            </a:r>
          </a:p>
          <a:p>
            <a:r>
              <a:rPr lang="en-US" b="1" dirty="0"/>
              <a:t>Elbow Method</a:t>
            </a:r>
            <a:r>
              <a:rPr lang="en-US" dirty="0"/>
              <a:t>:</a:t>
            </a:r>
          </a:p>
          <a:p>
            <a:pPr lvl="1">
              <a:buFont typeface="Arial" panose="020B0604020202020204" pitchFamily="34" charset="0"/>
              <a:buChar char="•"/>
            </a:pPr>
            <a:r>
              <a:rPr lang="en-US" dirty="0"/>
              <a:t>We plotted </a:t>
            </a:r>
            <a:r>
              <a:rPr lang="en-US" b="1" dirty="0"/>
              <a:t>Inertia vs. Number of Clusters</a:t>
            </a:r>
            <a:r>
              <a:rPr lang="en-US" dirty="0"/>
              <a:t>.</a:t>
            </a:r>
          </a:p>
          <a:p>
            <a:pPr lvl="1">
              <a:buFont typeface="Arial" panose="020B0604020202020204" pitchFamily="34" charset="0"/>
              <a:buChar char="•"/>
            </a:pPr>
            <a:r>
              <a:rPr lang="en-US" dirty="0"/>
              <a:t>The </a:t>
            </a:r>
            <a:r>
              <a:rPr lang="en-US" b="1" dirty="0"/>
              <a:t>elbow point</a:t>
            </a:r>
            <a:r>
              <a:rPr lang="en-US" dirty="0"/>
              <a:t> occurs at </a:t>
            </a:r>
            <a:r>
              <a:rPr lang="en-US" b="1" dirty="0"/>
              <a:t>4 clusters</a:t>
            </a:r>
            <a:r>
              <a:rPr lang="en-US" dirty="0"/>
              <a:t>, where the inertia curve starts to flatten.</a:t>
            </a:r>
          </a:p>
          <a:p>
            <a:pPr lvl="1">
              <a:buFont typeface="Arial" panose="020B0604020202020204" pitchFamily="34" charset="0"/>
              <a:buChar char="•"/>
            </a:pPr>
            <a:r>
              <a:rPr lang="en-US" dirty="0"/>
              <a:t>This suggests that </a:t>
            </a:r>
            <a:r>
              <a:rPr lang="en-US" b="1" dirty="0"/>
              <a:t>4 clusters</a:t>
            </a:r>
            <a:r>
              <a:rPr lang="en-US" dirty="0"/>
              <a:t> is the optimal choice.</a:t>
            </a:r>
          </a:p>
          <a:p>
            <a:pPr lvl="1">
              <a:buFont typeface="Arial" panose="020B0604020202020204" pitchFamily="34" charset="0"/>
              <a:buChar char="•"/>
            </a:pPr>
            <a:endParaRPr lang="en-US" dirty="0"/>
          </a:p>
          <a:p>
            <a:r>
              <a:rPr lang="en-US" dirty="0"/>
              <a:t>"On the right, you can see the elbow point marked with a red dashed line, clearly showing where adding more clusters stops significantly reducing inertia."</a:t>
            </a:r>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16</a:t>
            </a:fld>
            <a:endParaRPr lang="en-US"/>
          </a:p>
        </p:txBody>
      </p:sp>
    </p:spTree>
    <p:extLst>
      <p:ext uri="{BB962C8B-B14F-4D97-AF65-F5344CB8AC3E}">
        <p14:creationId xmlns:p14="http://schemas.microsoft.com/office/powerpoint/2010/main" val="1154762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how we used the </a:t>
            </a:r>
            <a:r>
              <a:rPr lang="en-US" b="1" dirty="0"/>
              <a:t>DBSCAN method</a:t>
            </a:r>
            <a:r>
              <a:rPr lang="en-US" dirty="0"/>
              <a:t> to identify clusters by determining the optimal eps (epsilon) parameter.”</a:t>
            </a:r>
          </a:p>
          <a:p>
            <a:endParaRPr lang="en-US" dirty="0"/>
          </a:p>
          <a:p>
            <a:r>
              <a:rPr lang="en-US" b="1" dirty="0"/>
              <a:t>Purpose</a:t>
            </a:r>
            <a:r>
              <a:rPr lang="en-US" dirty="0"/>
              <a:t>:</a:t>
            </a:r>
          </a:p>
          <a:p>
            <a:pPr lvl="1">
              <a:buFont typeface="Arial" panose="020B0604020202020204" pitchFamily="34" charset="0"/>
              <a:buChar char="•"/>
            </a:pPr>
            <a:r>
              <a:rPr lang="en-US" dirty="0"/>
              <a:t>The goal is to find the </a:t>
            </a:r>
            <a:r>
              <a:rPr lang="en-US" b="1" dirty="0"/>
              <a:t>optimal eps value</a:t>
            </a:r>
            <a:r>
              <a:rPr lang="en-US" dirty="0"/>
              <a:t>, which controls the neighborhood size for clustering.</a:t>
            </a:r>
          </a:p>
          <a:p>
            <a:r>
              <a:rPr lang="en-US" b="1" dirty="0"/>
              <a:t>5-NN Distance Calculation</a:t>
            </a:r>
            <a:r>
              <a:rPr lang="en-US" dirty="0"/>
              <a:t>:</a:t>
            </a:r>
          </a:p>
          <a:p>
            <a:pPr lvl="1">
              <a:buFont typeface="Arial" panose="020B0604020202020204" pitchFamily="34" charset="0"/>
              <a:buChar char="•"/>
            </a:pPr>
            <a:r>
              <a:rPr lang="en-US" dirty="0"/>
              <a:t>For each data point, we calculate the distance to its </a:t>
            </a:r>
            <a:r>
              <a:rPr lang="en-US" b="1" dirty="0"/>
              <a:t>5th nearest neighbor</a:t>
            </a:r>
            <a:r>
              <a:rPr lang="en-US" dirty="0"/>
              <a:t>.</a:t>
            </a:r>
          </a:p>
          <a:p>
            <a:pPr lvl="1">
              <a:buFont typeface="Arial" panose="020B0604020202020204" pitchFamily="34" charset="0"/>
              <a:buChar char="•"/>
            </a:pPr>
            <a:r>
              <a:rPr lang="en-US" dirty="0"/>
              <a:t>These distances are then </a:t>
            </a:r>
            <a:r>
              <a:rPr lang="en-US" b="1" dirty="0"/>
              <a:t>sorted in ascending order</a:t>
            </a:r>
            <a:r>
              <a:rPr lang="en-US" dirty="0"/>
              <a:t>.</a:t>
            </a:r>
          </a:p>
          <a:p>
            <a:r>
              <a:rPr lang="en-US" b="1" dirty="0"/>
              <a:t>Key Observations</a:t>
            </a:r>
            <a:r>
              <a:rPr lang="en-US" dirty="0"/>
              <a:t>:</a:t>
            </a:r>
          </a:p>
          <a:p>
            <a:pPr lvl="1">
              <a:buFont typeface="Arial" panose="020B0604020202020204" pitchFamily="34" charset="0"/>
              <a:buChar char="•"/>
            </a:pPr>
            <a:r>
              <a:rPr lang="en-US" dirty="0"/>
              <a:t>The </a:t>
            </a:r>
            <a:r>
              <a:rPr lang="en-US" b="1" dirty="0"/>
              <a:t>elbow point</a:t>
            </a:r>
            <a:r>
              <a:rPr lang="en-US" dirty="0"/>
              <a:t> on the 5-NN Distance Graph indicates where the distances start to rise steeply.</a:t>
            </a:r>
          </a:p>
          <a:p>
            <a:pPr lvl="1">
              <a:buFont typeface="Arial" panose="020B0604020202020204" pitchFamily="34" charset="0"/>
              <a:buChar char="•"/>
            </a:pPr>
            <a:r>
              <a:rPr lang="en-US" dirty="0"/>
              <a:t>In our graph, the sharp bend happens between </a:t>
            </a:r>
            <a:r>
              <a:rPr lang="en-US" b="1" dirty="0"/>
              <a:t>0.2 and 0.3</a:t>
            </a:r>
            <a:r>
              <a:rPr lang="en-US" dirty="0"/>
              <a:t> on the Y-axis. This helps us determine a suitable eps value for DBSCAN.</a:t>
            </a:r>
          </a:p>
          <a:p>
            <a:pPr lvl="1">
              <a:buFont typeface="Arial" panose="020B0604020202020204" pitchFamily="34" charset="0"/>
              <a:buChar char="•"/>
            </a:pPr>
            <a:endParaRPr lang="en-US" dirty="0"/>
          </a:p>
          <a:p>
            <a:pPr lvl="0">
              <a:buFont typeface="Arial" panose="020B0604020202020204" pitchFamily="34" charset="0"/>
              <a:buChar char="•"/>
            </a:pPr>
            <a:r>
              <a:rPr lang="en-US" dirty="0"/>
              <a:t>By selecting eps around this elbow point, we ensure that DBSCAN can effectively identify clusters and distinguish noise.</a:t>
            </a:r>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17</a:t>
            </a:fld>
            <a:endParaRPr lang="en-US"/>
          </a:p>
        </p:txBody>
      </p:sp>
    </p:spTree>
    <p:extLst>
      <p:ext uri="{BB962C8B-B14F-4D97-AF65-F5344CB8AC3E}">
        <p14:creationId xmlns:p14="http://schemas.microsoft.com/office/powerpoint/2010/main" val="3095772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results of </a:t>
            </a:r>
            <a:r>
              <a:rPr lang="en-US" b="1" dirty="0"/>
              <a:t>DBSCAN hyperparameter tuning</a:t>
            </a:r>
            <a:r>
              <a:rPr lang="en-US" dirty="0"/>
              <a:t> using eps and </a:t>
            </a:r>
            <a:r>
              <a:rPr lang="en-US" dirty="0" err="1"/>
              <a:t>min_samples</a:t>
            </a:r>
            <a:r>
              <a:rPr lang="en-US" dirty="0"/>
              <a:t>. The heatmap on the left displays the </a:t>
            </a:r>
            <a:r>
              <a:rPr lang="en-US" b="1" dirty="0"/>
              <a:t>number of clusters detected</a:t>
            </a:r>
            <a:r>
              <a:rPr lang="en-US" dirty="0"/>
              <a:t> for different combinations of eps and </a:t>
            </a:r>
            <a:r>
              <a:rPr lang="en-US" dirty="0" err="1"/>
              <a:t>min_samples</a:t>
            </a:r>
            <a:r>
              <a:rPr lang="en-US" dirty="0"/>
              <a:t>. In this heatmap, </a:t>
            </a:r>
            <a:r>
              <a:rPr lang="en-US" b="1" dirty="0"/>
              <a:t>red areas</a:t>
            </a:r>
            <a:r>
              <a:rPr lang="en-US" dirty="0"/>
              <a:t> indicate more clusters, while </a:t>
            </a:r>
            <a:r>
              <a:rPr lang="en-US" b="1" dirty="0"/>
              <a:t>blue areas</a:t>
            </a:r>
            <a:r>
              <a:rPr lang="en-US" dirty="0"/>
              <a:t> indicate fewer clusters. We observe that smaller eps values and lower </a:t>
            </a:r>
            <a:r>
              <a:rPr lang="en-US" dirty="0" err="1"/>
              <a:t>min_samples</a:t>
            </a:r>
            <a:r>
              <a:rPr lang="en-US" dirty="0"/>
              <a:t> produce more clusters, while larger eps values result in fewer clusters.</a:t>
            </a:r>
          </a:p>
          <a:p>
            <a:r>
              <a:rPr lang="en-US" dirty="0"/>
              <a:t>The heatmap on the right shows the </a:t>
            </a:r>
            <a:r>
              <a:rPr lang="en-US" b="1" dirty="0"/>
              <a:t>Silhouette Scores</a:t>
            </a:r>
            <a:r>
              <a:rPr lang="en-US" dirty="0"/>
              <a:t>, which measure clustering quality. Higher scores, shown in </a:t>
            </a:r>
            <a:r>
              <a:rPr lang="en-US" b="1" dirty="0"/>
              <a:t>red</a:t>
            </a:r>
            <a:r>
              <a:rPr lang="en-US" dirty="0"/>
              <a:t>, indicate better-defined clusters. The best scores are achieved with </a:t>
            </a:r>
            <a:r>
              <a:rPr lang="en-US" b="1" dirty="0"/>
              <a:t>eps between 0.3 and 0.37</a:t>
            </a:r>
            <a:r>
              <a:rPr lang="en-US" dirty="0"/>
              <a:t> and </a:t>
            </a:r>
            <a:r>
              <a:rPr lang="en-US" b="1" dirty="0" err="1"/>
              <a:t>min_samples</a:t>
            </a:r>
            <a:r>
              <a:rPr lang="en-US" b="1" dirty="0"/>
              <a:t> between 4 and 6</a:t>
            </a:r>
            <a:r>
              <a:rPr lang="en-US" dirty="0"/>
              <a:t>. By combining these insights, we can select the </a:t>
            </a:r>
            <a:r>
              <a:rPr lang="en-US" b="1" dirty="0"/>
              <a:t>optimal parameters</a:t>
            </a:r>
            <a:r>
              <a:rPr lang="en-US" dirty="0"/>
              <a:t> for DBSCAN to balance the number of clusters and clustering quality.</a:t>
            </a:r>
          </a:p>
          <a:p>
            <a:endParaRPr lang="en-US" dirty="0"/>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18</a:t>
            </a:fld>
            <a:endParaRPr lang="en-US"/>
          </a:p>
        </p:txBody>
      </p:sp>
    </p:spTree>
    <p:extLst>
      <p:ext uri="{BB962C8B-B14F-4D97-AF65-F5344CB8AC3E}">
        <p14:creationId xmlns:p14="http://schemas.microsoft.com/office/powerpoint/2010/main" val="2883580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outline the </a:t>
            </a:r>
            <a:r>
              <a:rPr lang="en-US" b="1" dirty="0"/>
              <a:t>Random Forest Clustering</a:t>
            </a:r>
            <a:r>
              <a:rPr lang="en-US" dirty="0"/>
              <a:t> process and the selected features.</a:t>
            </a:r>
          </a:p>
          <a:p>
            <a:r>
              <a:rPr lang="en-US" dirty="0"/>
              <a:t>We used a </a:t>
            </a:r>
            <a:r>
              <a:rPr lang="en-US" b="1" dirty="0"/>
              <a:t>Random Forest Classifier</a:t>
            </a:r>
            <a:r>
              <a:rPr lang="en-US" dirty="0"/>
              <a:t> with synthetic labels from </a:t>
            </a:r>
            <a:r>
              <a:rPr lang="en-US" b="1" dirty="0"/>
              <a:t>Agglomerative Clustering</a:t>
            </a:r>
            <a:r>
              <a:rPr lang="en-US" dirty="0"/>
              <a:t> to define </a:t>
            </a:r>
            <a:r>
              <a:rPr lang="en-US" b="1" dirty="0"/>
              <a:t>4 clusters</a:t>
            </a:r>
            <a:r>
              <a:rPr lang="en-US" dirty="0"/>
              <a:t>. The steps involved were:</a:t>
            </a:r>
          </a:p>
          <a:p>
            <a:pPr>
              <a:buFont typeface="+mj-lt"/>
              <a:buAutoNum type="arabicPeriod"/>
            </a:pPr>
            <a:r>
              <a:rPr lang="en-US" b="1" dirty="0"/>
              <a:t>Generate synthetic labels</a:t>
            </a:r>
            <a:r>
              <a:rPr lang="en-US" dirty="0"/>
              <a:t> using Agglomerative Clustering.</a:t>
            </a:r>
          </a:p>
          <a:p>
            <a:pPr>
              <a:buFont typeface="+mj-lt"/>
              <a:buAutoNum type="arabicPeriod"/>
            </a:pPr>
            <a:r>
              <a:rPr lang="en-US" b="1" dirty="0"/>
              <a:t>Train Random Forest</a:t>
            </a:r>
            <a:r>
              <a:rPr lang="en-US" dirty="0"/>
              <a:t> to determine feature importance.</a:t>
            </a:r>
          </a:p>
          <a:p>
            <a:pPr>
              <a:buFont typeface="+mj-lt"/>
              <a:buAutoNum type="arabicPeriod"/>
            </a:pPr>
            <a:r>
              <a:rPr lang="en-US" b="1" dirty="0"/>
              <a:t>Compute the proximity matrix</a:t>
            </a:r>
            <a:r>
              <a:rPr lang="en-US" dirty="0"/>
              <a:t> from the Random Forest.</a:t>
            </a:r>
          </a:p>
          <a:p>
            <a:pPr>
              <a:buFont typeface="+mj-lt"/>
              <a:buAutoNum type="arabicPeriod"/>
            </a:pPr>
            <a:r>
              <a:rPr lang="en-US" b="1" dirty="0"/>
              <a:t>Apply Hierarchical Clustering</a:t>
            </a:r>
            <a:r>
              <a:rPr lang="en-US" dirty="0"/>
              <a:t> using this matrix.</a:t>
            </a:r>
          </a:p>
          <a:p>
            <a:r>
              <a:rPr lang="en-US" dirty="0"/>
              <a:t>For </a:t>
            </a:r>
            <a:r>
              <a:rPr lang="en-US" b="1" dirty="0"/>
              <a:t>feature selection</a:t>
            </a:r>
            <a:r>
              <a:rPr lang="en-US" dirty="0"/>
              <a:t>, the top 2 features identified were </a:t>
            </a:r>
            <a:r>
              <a:rPr lang="en-US" b="1" dirty="0" err="1"/>
              <a:t>norm_SLV</a:t>
            </a:r>
            <a:r>
              <a:rPr lang="en-US" dirty="0"/>
              <a:t> (Normalized Silver Price) and </a:t>
            </a:r>
            <a:r>
              <a:rPr lang="en-US" b="1" dirty="0" err="1"/>
              <a:t>norm_USO</a:t>
            </a:r>
            <a:r>
              <a:rPr lang="en-US" dirty="0"/>
              <a:t> (Normalized Crude Oil Price). These features were chosen based on their </a:t>
            </a:r>
            <a:r>
              <a:rPr lang="en-US" b="1" dirty="0"/>
              <a:t>importance scores</a:t>
            </a:r>
            <a:r>
              <a:rPr lang="en-US" dirty="0"/>
              <a:t> from the Random Forest model.</a:t>
            </a:r>
          </a:p>
          <a:p>
            <a:r>
              <a:rPr lang="en-US" dirty="0"/>
              <a:t>This process helped us identify key features driving the clustering results.</a:t>
            </a:r>
          </a:p>
          <a:p>
            <a:endParaRPr lang="en-US" dirty="0"/>
          </a:p>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19</a:t>
            </a:fld>
            <a:endParaRPr lang="en-US"/>
          </a:p>
        </p:txBody>
      </p:sp>
    </p:spTree>
    <p:extLst>
      <p:ext uri="{BB962C8B-B14F-4D97-AF65-F5344CB8AC3E}">
        <p14:creationId xmlns:p14="http://schemas.microsoft.com/office/powerpoint/2010/main" val="485191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90B0B-7AE0-9F0C-4694-FD7304DD9A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A0D6BA-1F59-3F98-AB06-1621DA67D8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63A16D-0970-9021-B3A6-0C13FBFF23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presents the clustering results for the three methods we used: </a:t>
            </a:r>
            <a:r>
              <a:rPr lang="en-US" b="1" dirty="0" err="1"/>
              <a:t>KMeans</a:t>
            </a:r>
            <a:r>
              <a:rPr lang="en-US" b="1" dirty="0"/>
              <a:t>, DBSCAN, and Random Forest Clustering</a:t>
            </a:r>
            <a:r>
              <a:rPr lang="en-US" dirty="0"/>
              <a:t>. Each plot shows the clusters visualized using </a:t>
            </a:r>
            <a:r>
              <a:rPr lang="en-US" b="1" dirty="0"/>
              <a:t>PCA components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showing results and talking about results for others.</a:t>
            </a:r>
            <a:br>
              <a:rPr lang="en-US" dirty="0"/>
            </a:br>
            <a:br>
              <a:rPr lang="en-US" dirty="0"/>
            </a:br>
            <a:r>
              <a:rPr lang="en-US" dirty="0"/>
              <a:t>Based on the results, </a:t>
            </a:r>
            <a:r>
              <a:rPr lang="en-US" b="1" dirty="0"/>
              <a:t>Random Forest Clustering</a:t>
            </a:r>
            <a:r>
              <a:rPr lang="en-US" dirty="0"/>
              <a:t> achieved the </a:t>
            </a:r>
            <a:r>
              <a:rPr lang="en-US" b="1" dirty="0"/>
              <a:t>highest Silhouette Score</a:t>
            </a:r>
            <a:r>
              <a:rPr lang="en-US" dirty="0"/>
              <a:t> and the </a:t>
            </a:r>
            <a:r>
              <a:rPr lang="en-US" b="1" dirty="0"/>
              <a:t>lowest Davies-Bouldin Index</a:t>
            </a:r>
            <a:r>
              <a:rPr lang="en-US" dirty="0"/>
              <a:t>, indicating the best clustering performance. Therefore, </a:t>
            </a:r>
            <a:r>
              <a:rPr lang="en-US" b="1" dirty="0"/>
              <a:t>Random Forest Clustering</a:t>
            </a:r>
            <a:r>
              <a:rPr lang="en-US" dirty="0"/>
              <a:t> is the most suitable method for this dataset, as it captures complex relationships and produces well-defined clusters.</a:t>
            </a:r>
          </a:p>
          <a:p>
            <a:endParaRPr lang="en-US" dirty="0"/>
          </a:p>
          <a:p>
            <a:endParaRPr lang="en-US" dirty="0"/>
          </a:p>
        </p:txBody>
      </p:sp>
      <p:sp>
        <p:nvSpPr>
          <p:cNvPr id="4" name="Slide Number Placeholder 3">
            <a:extLst>
              <a:ext uri="{FF2B5EF4-FFF2-40B4-BE49-F238E27FC236}">
                <a16:creationId xmlns:a16="http://schemas.microsoft.com/office/drawing/2014/main" id="{60146B43-FA1B-297B-5456-55BF38083DE0}"/>
              </a:ext>
            </a:extLst>
          </p:cNvPr>
          <p:cNvSpPr>
            <a:spLocks noGrp="1"/>
          </p:cNvSpPr>
          <p:nvPr>
            <p:ph type="sldNum" sz="quarter" idx="5"/>
          </p:nvPr>
        </p:nvSpPr>
        <p:spPr/>
        <p:txBody>
          <a:bodyPr/>
          <a:lstStyle/>
          <a:p>
            <a:fld id="{0F642E26-6678-A04A-823D-B0CD49F77A39}" type="slidenum">
              <a:rPr lang="en-US" smtClean="0"/>
              <a:t>20</a:t>
            </a:fld>
            <a:endParaRPr lang="en-US"/>
          </a:p>
        </p:txBody>
      </p:sp>
    </p:spTree>
    <p:extLst>
      <p:ext uri="{BB962C8B-B14F-4D97-AF65-F5344CB8AC3E}">
        <p14:creationId xmlns:p14="http://schemas.microsoft.com/office/powerpoint/2010/main" val="1528706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21</a:t>
            </a:fld>
            <a:endParaRPr lang="en-US"/>
          </a:p>
        </p:txBody>
      </p:sp>
    </p:spTree>
    <p:extLst>
      <p:ext uri="{BB962C8B-B14F-4D97-AF65-F5344CB8AC3E}">
        <p14:creationId xmlns:p14="http://schemas.microsoft.com/office/powerpoint/2010/main" val="116991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642E26-6678-A04A-823D-B0CD49F77A39}" type="slidenum">
              <a:rPr lang="en-US" smtClean="0"/>
              <a:t>2</a:t>
            </a:fld>
            <a:endParaRPr lang="en-US"/>
          </a:p>
        </p:txBody>
      </p:sp>
    </p:spTree>
    <p:extLst>
      <p:ext uri="{BB962C8B-B14F-4D97-AF65-F5344CB8AC3E}">
        <p14:creationId xmlns:p14="http://schemas.microsoft.com/office/powerpoint/2010/main" val="2351559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ADEBB-878F-A7F6-5C06-AD82F6B47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1C3EF8-1DE1-EB47-16A8-5D81BEA0DE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D4A7D-156C-4DDA-29D0-5DB92D372BA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157AA72-BE51-EF0A-22E4-37AEA5E7DDF0}"/>
              </a:ext>
            </a:extLst>
          </p:cNvPr>
          <p:cNvSpPr>
            <a:spLocks noGrp="1"/>
          </p:cNvSpPr>
          <p:nvPr>
            <p:ph type="sldNum" sz="quarter" idx="5"/>
          </p:nvPr>
        </p:nvSpPr>
        <p:spPr/>
        <p:txBody>
          <a:bodyPr/>
          <a:lstStyle/>
          <a:p>
            <a:fld id="{0F642E26-6678-A04A-823D-B0CD49F77A39}" type="slidenum">
              <a:rPr lang="en-US" smtClean="0"/>
              <a:t>22</a:t>
            </a:fld>
            <a:endParaRPr lang="en-US"/>
          </a:p>
        </p:txBody>
      </p:sp>
    </p:spTree>
    <p:extLst>
      <p:ext uri="{BB962C8B-B14F-4D97-AF65-F5344CB8AC3E}">
        <p14:creationId xmlns:p14="http://schemas.microsoft.com/office/powerpoint/2010/main" val="3313902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FAAF1-261D-2951-B59C-A0D069C23A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CD0B7-51D6-5967-92AB-70D258D52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204D5B-7080-FCAA-61CB-514E328D0F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517951-C6E7-6CEB-C85F-1C32871AE217}"/>
              </a:ext>
            </a:extLst>
          </p:cNvPr>
          <p:cNvSpPr>
            <a:spLocks noGrp="1"/>
          </p:cNvSpPr>
          <p:nvPr>
            <p:ph type="sldNum" sz="quarter" idx="5"/>
          </p:nvPr>
        </p:nvSpPr>
        <p:spPr/>
        <p:txBody>
          <a:bodyPr/>
          <a:lstStyle/>
          <a:p>
            <a:fld id="{0F642E26-6678-A04A-823D-B0CD49F77A39}" type="slidenum">
              <a:rPr lang="en-US" smtClean="0"/>
              <a:t>23</a:t>
            </a:fld>
            <a:endParaRPr lang="en-US"/>
          </a:p>
        </p:txBody>
      </p:sp>
    </p:spTree>
    <p:extLst>
      <p:ext uri="{BB962C8B-B14F-4D97-AF65-F5344CB8AC3E}">
        <p14:creationId xmlns:p14="http://schemas.microsoft.com/office/powerpoint/2010/main" val="999897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E1E34-9045-C27D-DEB6-EA24A7DDA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7DB1F-502C-31D2-BA48-5D66772B65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8DBC3-E4E3-CA03-C69A-F1F6A17CA9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454888-E3E6-7745-E7A9-9B4FDEB8D0F4}"/>
              </a:ext>
            </a:extLst>
          </p:cNvPr>
          <p:cNvSpPr>
            <a:spLocks noGrp="1"/>
          </p:cNvSpPr>
          <p:nvPr>
            <p:ph type="sldNum" sz="quarter" idx="5"/>
          </p:nvPr>
        </p:nvSpPr>
        <p:spPr/>
        <p:txBody>
          <a:bodyPr/>
          <a:lstStyle/>
          <a:p>
            <a:fld id="{0F642E26-6678-A04A-823D-B0CD49F77A39}" type="slidenum">
              <a:rPr lang="en-US" smtClean="0"/>
              <a:t>24</a:t>
            </a:fld>
            <a:endParaRPr lang="en-US"/>
          </a:p>
        </p:txBody>
      </p:sp>
    </p:spTree>
    <p:extLst>
      <p:ext uri="{BB962C8B-B14F-4D97-AF65-F5344CB8AC3E}">
        <p14:creationId xmlns:p14="http://schemas.microsoft.com/office/powerpoint/2010/main" val="3685089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BFC99-D982-7EF4-F95A-9F3965A78F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3816B-CC5B-F803-F6FD-E5542AC409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3D51F9-6D39-C44E-D347-0807306C24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490CC7-0023-6C50-3C9F-5B197AD7041E}"/>
              </a:ext>
            </a:extLst>
          </p:cNvPr>
          <p:cNvSpPr>
            <a:spLocks noGrp="1"/>
          </p:cNvSpPr>
          <p:nvPr>
            <p:ph type="sldNum" sz="quarter" idx="5"/>
          </p:nvPr>
        </p:nvSpPr>
        <p:spPr/>
        <p:txBody>
          <a:bodyPr/>
          <a:lstStyle/>
          <a:p>
            <a:fld id="{0F642E26-6678-A04A-823D-B0CD49F77A39}" type="slidenum">
              <a:rPr lang="en-US" smtClean="0"/>
              <a:t>25</a:t>
            </a:fld>
            <a:endParaRPr lang="en-US"/>
          </a:p>
        </p:txBody>
      </p:sp>
    </p:spTree>
    <p:extLst>
      <p:ext uri="{BB962C8B-B14F-4D97-AF65-F5344CB8AC3E}">
        <p14:creationId xmlns:p14="http://schemas.microsoft.com/office/powerpoint/2010/main" val="2982548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5CDA6-D753-0E35-3865-702156DD3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06420-C772-4AD8-BF3D-A59F5604BD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24308B-D094-9D16-C443-E647A6E502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5795D5-140C-E527-BDD8-18F46E06336F}"/>
              </a:ext>
            </a:extLst>
          </p:cNvPr>
          <p:cNvSpPr>
            <a:spLocks noGrp="1"/>
          </p:cNvSpPr>
          <p:nvPr>
            <p:ph type="sldNum" sz="quarter" idx="5"/>
          </p:nvPr>
        </p:nvSpPr>
        <p:spPr/>
        <p:txBody>
          <a:bodyPr/>
          <a:lstStyle/>
          <a:p>
            <a:fld id="{0F642E26-6678-A04A-823D-B0CD49F77A39}" type="slidenum">
              <a:rPr lang="en-US" smtClean="0"/>
              <a:t>26</a:t>
            </a:fld>
            <a:endParaRPr lang="en-US"/>
          </a:p>
        </p:txBody>
      </p:sp>
    </p:spTree>
    <p:extLst>
      <p:ext uri="{BB962C8B-B14F-4D97-AF65-F5344CB8AC3E}">
        <p14:creationId xmlns:p14="http://schemas.microsoft.com/office/powerpoint/2010/main" val="2127188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80410-3A3F-A81F-7D9C-F2853B249D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DA986C-D673-8B25-5D94-E04AD4ABC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315B45-5D5A-09DB-F141-FE3D0810A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BD0ED0-825F-E2B3-E453-3C94296F31FC}"/>
              </a:ext>
            </a:extLst>
          </p:cNvPr>
          <p:cNvSpPr>
            <a:spLocks noGrp="1"/>
          </p:cNvSpPr>
          <p:nvPr>
            <p:ph type="sldNum" sz="quarter" idx="5"/>
          </p:nvPr>
        </p:nvSpPr>
        <p:spPr/>
        <p:txBody>
          <a:bodyPr/>
          <a:lstStyle/>
          <a:p>
            <a:fld id="{0F642E26-6678-A04A-823D-B0CD49F77A39}" type="slidenum">
              <a:rPr lang="en-US" smtClean="0"/>
              <a:t>27</a:t>
            </a:fld>
            <a:endParaRPr lang="en-US"/>
          </a:p>
        </p:txBody>
      </p:sp>
    </p:spTree>
    <p:extLst>
      <p:ext uri="{BB962C8B-B14F-4D97-AF65-F5344CB8AC3E}">
        <p14:creationId xmlns:p14="http://schemas.microsoft.com/office/powerpoint/2010/main" val="935046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E1A96-DA30-3694-857D-25B0396C9F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9DA7B8-2648-EB3F-52B3-03C6C2FC94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E6815-4BF2-1038-DF7B-99D270C29A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432060-E75B-B85A-F99A-3BB604B7B9C7}"/>
              </a:ext>
            </a:extLst>
          </p:cNvPr>
          <p:cNvSpPr>
            <a:spLocks noGrp="1"/>
          </p:cNvSpPr>
          <p:nvPr>
            <p:ph type="sldNum" sz="quarter" idx="5"/>
          </p:nvPr>
        </p:nvSpPr>
        <p:spPr/>
        <p:txBody>
          <a:bodyPr/>
          <a:lstStyle/>
          <a:p>
            <a:fld id="{0F642E26-6678-A04A-823D-B0CD49F77A39}" type="slidenum">
              <a:rPr lang="en-US" smtClean="0"/>
              <a:t>28</a:t>
            </a:fld>
            <a:endParaRPr lang="en-US"/>
          </a:p>
        </p:txBody>
      </p:sp>
    </p:spTree>
    <p:extLst>
      <p:ext uri="{BB962C8B-B14F-4D97-AF65-F5344CB8AC3E}">
        <p14:creationId xmlns:p14="http://schemas.microsoft.com/office/powerpoint/2010/main" val="2974392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C12F8-0A82-1DF6-F51A-2121EC29B3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D4A67A-FA24-A298-AE46-BEA361234A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9EB95B-FC3C-41EB-67FC-F852866974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182696-770B-381D-AF45-C0EAA5A260CB}"/>
              </a:ext>
            </a:extLst>
          </p:cNvPr>
          <p:cNvSpPr>
            <a:spLocks noGrp="1"/>
          </p:cNvSpPr>
          <p:nvPr>
            <p:ph type="sldNum" sz="quarter" idx="5"/>
          </p:nvPr>
        </p:nvSpPr>
        <p:spPr/>
        <p:txBody>
          <a:bodyPr/>
          <a:lstStyle/>
          <a:p>
            <a:fld id="{0F642E26-6678-A04A-823D-B0CD49F77A39}" type="slidenum">
              <a:rPr lang="en-US" smtClean="0"/>
              <a:t>29</a:t>
            </a:fld>
            <a:endParaRPr lang="en-US"/>
          </a:p>
        </p:txBody>
      </p:sp>
    </p:spTree>
    <p:extLst>
      <p:ext uri="{BB962C8B-B14F-4D97-AF65-F5344CB8AC3E}">
        <p14:creationId xmlns:p14="http://schemas.microsoft.com/office/powerpoint/2010/main" val="773241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AD9A2-B0B0-0D6E-9639-16E8262342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5D7347-D68B-556B-BD6A-CE11F14E60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478DC9-CC19-3E9B-184C-826C1185A6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3FEB32-1CA8-1DDE-EDD7-A3E217CCCDE3}"/>
              </a:ext>
            </a:extLst>
          </p:cNvPr>
          <p:cNvSpPr>
            <a:spLocks noGrp="1"/>
          </p:cNvSpPr>
          <p:nvPr>
            <p:ph type="sldNum" sz="quarter" idx="5"/>
          </p:nvPr>
        </p:nvSpPr>
        <p:spPr/>
        <p:txBody>
          <a:bodyPr/>
          <a:lstStyle/>
          <a:p>
            <a:fld id="{0F642E26-6678-A04A-823D-B0CD49F77A39}" type="slidenum">
              <a:rPr lang="en-US" smtClean="0"/>
              <a:t>30</a:t>
            </a:fld>
            <a:endParaRPr lang="en-US"/>
          </a:p>
        </p:txBody>
      </p:sp>
    </p:spTree>
    <p:extLst>
      <p:ext uri="{BB962C8B-B14F-4D97-AF65-F5344CB8AC3E}">
        <p14:creationId xmlns:p14="http://schemas.microsoft.com/office/powerpoint/2010/main" val="1471781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62E50-9483-F145-B583-321D1C4CA978}" type="slidenum">
              <a:rPr lang="en-US" smtClean="0"/>
              <a:t>31</a:t>
            </a:fld>
            <a:endParaRPr lang="en-US"/>
          </a:p>
        </p:txBody>
      </p:sp>
    </p:spTree>
    <p:extLst>
      <p:ext uri="{BB962C8B-B14F-4D97-AF65-F5344CB8AC3E}">
        <p14:creationId xmlns:p14="http://schemas.microsoft.com/office/powerpoint/2010/main" val="119591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3</a:t>
            </a:fld>
            <a:endParaRPr lang="en-US"/>
          </a:p>
        </p:txBody>
      </p:sp>
    </p:spTree>
    <p:extLst>
      <p:ext uri="{BB962C8B-B14F-4D97-AF65-F5344CB8AC3E}">
        <p14:creationId xmlns:p14="http://schemas.microsoft.com/office/powerpoint/2010/main" val="234250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42E26-6678-A04A-823D-B0CD49F77A39}" type="slidenum">
              <a:rPr lang="en-US" smtClean="0"/>
              <a:t>6</a:t>
            </a:fld>
            <a:endParaRPr lang="en-US"/>
          </a:p>
        </p:txBody>
      </p:sp>
    </p:spTree>
    <p:extLst>
      <p:ext uri="{BB962C8B-B14F-4D97-AF65-F5344CB8AC3E}">
        <p14:creationId xmlns:p14="http://schemas.microsoft.com/office/powerpoint/2010/main" val="203931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59D42-C0D4-077A-5C53-D9A9B480CA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AA5561-EBAD-EC67-BF08-B54643CFCB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3532C4-EB70-858C-D96F-FA3B91D9B8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2D12B9E-643B-D509-6AFB-30039343C5D3}"/>
              </a:ext>
            </a:extLst>
          </p:cNvPr>
          <p:cNvSpPr>
            <a:spLocks noGrp="1"/>
          </p:cNvSpPr>
          <p:nvPr>
            <p:ph type="sldNum" sz="quarter" idx="5"/>
          </p:nvPr>
        </p:nvSpPr>
        <p:spPr/>
        <p:txBody>
          <a:bodyPr/>
          <a:lstStyle/>
          <a:p>
            <a:fld id="{0F642E26-6678-A04A-823D-B0CD49F77A39}" type="slidenum">
              <a:rPr lang="en-US" smtClean="0"/>
              <a:t>7</a:t>
            </a:fld>
            <a:endParaRPr lang="en-US"/>
          </a:p>
        </p:txBody>
      </p:sp>
    </p:spTree>
    <p:extLst>
      <p:ext uri="{BB962C8B-B14F-4D97-AF65-F5344CB8AC3E}">
        <p14:creationId xmlns:p14="http://schemas.microsoft.com/office/powerpoint/2010/main" val="143702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E4E68-3985-44A8-74BF-C813069718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86671C-8691-8405-D265-A8A623ECEB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8A0104-39C9-1FC4-DFDE-EF4A3289D4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C1F617-CDD3-4268-BE0B-10F9989989B5}"/>
              </a:ext>
            </a:extLst>
          </p:cNvPr>
          <p:cNvSpPr>
            <a:spLocks noGrp="1"/>
          </p:cNvSpPr>
          <p:nvPr>
            <p:ph type="sldNum" sz="quarter" idx="5"/>
          </p:nvPr>
        </p:nvSpPr>
        <p:spPr/>
        <p:txBody>
          <a:bodyPr/>
          <a:lstStyle/>
          <a:p>
            <a:fld id="{0F642E26-6678-A04A-823D-B0CD49F77A39}" type="slidenum">
              <a:rPr lang="en-US" smtClean="0"/>
              <a:t>8</a:t>
            </a:fld>
            <a:endParaRPr lang="en-US"/>
          </a:p>
        </p:txBody>
      </p:sp>
    </p:spTree>
    <p:extLst>
      <p:ext uri="{BB962C8B-B14F-4D97-AF65-F5344CB8AC3E}">
        <p14:creationId xmlns:p14="http://schemas.microsoft.com/office/powerpoint/2010/main" val="361836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7172E-1820-A6C9-14EB-8CD8985DC5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57F74-01C1-A098-25C2-DC87933E2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1F64A7-E8BA-A872-5001-A4A1D12F83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7C5A41-56A8-674D-EF21-D9E929350410}"/>
              </a:ext>
            </a:extLst>
          </p:cNvPr>
          <p:cNvSpPr>
            <a:spLocks noGrp="1"/>
          </p:cNvSpPr>
          <p:nvPr>
            <p:ph type="sldNum" sz="quarter" idx="5"/>
          </p:nvPr>
        </p:nvSpPr>
        <p:spPr/>
        <p:txBody>
          <a:bodyPr/>
          <a:lstStyle/>
          <a:p>
            <a:fld id="{0F642E26-6678-A04A-823D-B0CD49F77A39}" type="slidenum">
              <a:rPr lang="en-US" smtClean="0"/>
              <a:t>9</a:t>
            </a:fld>
            <a:endParaRPr lang="en-US"/>
          </a:p>
        </p:txBody>
      </p:sp>
    </p:spTree>
    <p:extLst>
      <p:ext uri="{BB962C8B-B14F-4D97-AF65-F5344CB8AC3E}">
        <p14:creationId xmlns:p14="http://schemas.microsoft.com/office/powerpoint/2010/main" val="327238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72C5-DCF6-4F1D-302F-0604FE87E5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501E4-74EE-27FF-D114-BA18977A7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C8CED4-6065-F718-A163-96270A74D0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425AF9-7E3C-9F29-06F9-EDD40C41F18D}"/>
              </a:ext>
            </a:extLst>
          </p:cNvPr>
          <p:cNvSpPr>
            <a:spLocks noGrp="1"/>
          </p:cNvSpPr>
          <p:nvPr>
            <p:ph type="sldNum" sz="quarter" idx="5"/>
          </p:nvPr>
        </p:nvSpPr>
        <p:spPr/>
        <p:txBody>
          <a:bodyPr/>
          <a:lstStyle/>
          <a:p>
            <a:fld id="{0F642E26-6678-A04A-823D-B0CD49F77A39}" type="slidenum">
              <a:rPr lang="en-US" smtClean="0"/>
              <a:t>10</a:t>
            </a:fld>
            <a:endParaRPr lang="en-US"/>
          </a:p>
        </p:txBody>
      </p:sp>
    </p:spTree>
    <p:extLst>
      <p:ext uri="{BB962C8B-B14F-4D97-AF65-F5344CB8AC3E}">
        <p14:creationId xmlns:p14="http://schemas.microsoft.com/office/powerpoint/2010/main" val="124645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D327-9940-8E5A-B20A-7898915B14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6F7DF2-A2CE-8C61-C22A-D9B6D7D2AF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FCE35-893D-4374-7622-352E9478D3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324888-DAC2-4095-9D69-1E07063074DF}"/>
              </a:ext>
            </a:extLst>
          </p:cNvPr>
          <p:cNvSpPr>
            <a:spLocks noGrp="1"/>
          </p:cNvSpPr>
          <p:nvPr>
            <p:ph type="sldNum" sz="quarter" idx="5"/>
          </p:nvPr>
        </p:nvSpPr>
        <p:spPr/>
        <p:txBody>
          <a:bodyPr/>
          <a:lstStyle/>
          <a:p>
            <a:fld id="{0F642E26-6678-A04A-823D-B0CD49F77A39}" type="slidenum">
              <a:rPr lang="en-US" smtClean="0"/>
              <a:t>11</a:t>
            </a:fld>
            <a:endParaRPr lang="en-US"/>
          </a:p>
        </p:txBody>
      </p:sp>
    </p:spTree>
    <p:extLst>
      <p:ext uri="{BB962C8B-B14F-4D97-AF65-F5344CB8AC3E}">
        <p14:creationId xmlns:p14="http://schemas.microsoft.com/office/powerpoint/2010/main" val="100975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12/11/2024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5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12/11/2024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7226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12/11/2024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067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12/11/2024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4635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12/11/2024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78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12/11/2024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3909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12/11/2024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3522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12/11/2024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4497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12/11/2024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4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12/11/2024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05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12/11/2024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18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12/11/2024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43971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6" r:id="rId6"/>
    <p:sldLayoutId id="2147483821" r:id="rId7"/>
    <p:sldLayoutId id="2147483822" r:id="rId8"/>
    <p:sldLayoutId id="2147483823" r:id="rId9"/>
    <p:sldLayoutId id="2147483825" r:id="rId10"/>
    <p:sldLayoutId id="2147483824"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4.png"/><Relationship Id="rId7" Type="http://schemas.openxmlformats.org/officeDocument/2006/relationships/diagramQuickStyle" Target="../diagrams/quickStyle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5.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kaggle.com/code/daniilkrasnoproshin/random-forest-for-regression-problems/notebook"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Slide Background">
            <a:extLst>
              <a:ext uri="{FF2B5EF4-FFF2-40B4-BE49-F238E27FC236}">
                <a16:creationId xmlns:a16="http://schemas.microsoft.com/office/drawing/2014/main" id="{650F81D8-60BF-43DE-9145-74AB655E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ws of gold and silver bars">
            <a:extLst>
              <a:ext uri="{FF2B5EF4-FFF2-40B4-BE49-F238E27FC236}">
                <a16:creationId xmlns:a16="http://schemas.microsoft.com/office/drawing/2014/main" id="{6343C40A-60B6-F94F-2FC3-A15D85633544}"/>
              </a:ext>
            </a:extLst>
          </p:cNvPr>
          <p:cNvPicPr>
            <a:picLocks noChangeAspect="1"/>
          </p:cNvPicPr>
          <p:nvPr/>
        </p:nvPicPr>
        <p:blipFill>
          <a:blip r:embed="rId3"/>
          <a:srcRect t="15336" b="9664"/>
          <a:stretch/>
        </p:blipFill>
        <p:spPr>
          <a:xfrm>
            <a:off x="21" y="-39058"/>
            <a:ext cx="12191979" cy="6857998"/>
          </a:xfrm>
          <a:prstGeom prst="rect">
            <a:avLst/>
          </a:prstGeom>
          <a:effectLst>
            <a:outerShdw blurRad="596900" dist="330200" dir="8820000" sx="87000" sy="87000" algn="ctr" rotWithShape="0">
              <a:srgbClr val="000000">
                <a:alpha val="29000"/>
              </a:srgbClr>
            </a:outerShdw>
          </a:effectLst>
        </p:spPr>
      </p:pic>
      <p:sp>
        <p:nvSpPr>
          <p:cNvPr id="38" name="Rectangle 3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47BDDE-2A1A-457C-BEC0-E40FDB36C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712191"/>
            <a:ext cx="12192000" cy="3145807"/>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22D46-0194-3AED-FBD5-8C681304AF6F}"/>
              </a:ext>
            </a:extLst>
          </p:cNvPr>
          <p:cNvSpPr>
            <a:spLocks noGrp="1"/>
          </p:cNvSpPr>
          <p:nvPr>
            <p:ph type="title"/>
          </p:nvPr>
        </p:nvSpPr>
        <p:spPr>
          <a:xfrm>
            <a:off x="589558" y="558413"/>
            <a:ext cx="5474257" cy="4725564"/>
          </a:xfrm>
        </p:spPr>
        <p:txBody>
          <a:bodyPr vert="horz" lIns="91440" tIns="45720" rIns="91440" bIns="45720" rtlCol="0" anchor="t">
            <a:normAutofit/>
          </a:bodyPr>
          <a:lstStyle/>
          <a:p>
            <a:r>
              <a:rPr lang="en-US" sz="4800" dirty="0">
                <a:solidFill>
                  <a:srgbClr val="FFFFFF"/>
                </a:solidFill>
              </a:rPr>
              <a:t>Predictive Analysis of Gold Prices Using Clustering, Association, and Classification Techniques</a:t>
            </a:r>
            <a:endParaRPr lang="en-US" sz="4800" b="1" dirty="0">
              <a:solidFill>
                <a:srgbClr val="FFFFFF"/>
              </a:solidFill>
            </a:endParaRPr>
          </a:p>
        </p:txBody>
      </p:sp>
      <p:sp useBgFill="1">
        <p:nvSpPr>
          <p:cNvPr id="42" name="Rectangle 4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28481"/>
            <a:ext cx="12192000" cy="939092"/>
          </a:xfrm>
          <a:prstGeom prst="rect">
            <a:avLst/>
          </a:prstGeom>
          <a:ln>
            <a:noFill/>
          </a:ln>
          <a:effectLst>
            <a:outerShdw blurRad="203200" dist="101600" dir="121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DF9357EB-7D54-4539-B1CD-2F21C5F24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725878" y="608891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5448A83-5B7B-D37E-E4CE-59F9072D9E11}"/>
              </a:ext>
            </a:extLst>
          </p:cNvPr>
          <p:cNvSpPr>
            <a:spLocks noGrp="1"/>
          </p:cNvSpPr>
          <p:nvPr>
            <p:ph type="body" idx="1"/>
          </p:nvPr>
        </p:nvSpPr>
        <p:spPr>
          <a:xfrm>
            <a:off x="312801" y="6057900"/>
            <a:ext cx="8648317" cy="573786"/>
          </a:xfrm>
        </p:spPr>
        <p:txBody>
          <a:bodyPr vert="horz" lIns="91440" tIns="45720" rIns="91440" bIns="45720" rtlCol="0" anchor="b">
            <a:normAutofit/>
          </a:bodyPr>
          <a:lstStyle/>
          <a:p>
            <a:pPr marL="0" indent="0" algn="l" defTabSz="914400" rtl="0" eaLnBrk="1" latinLnBrk="0" hangingPunct="1">
              <a:lnSpc>
                <a:spcPct val="110000"/>
              </a:lnSpc>
              <a:spcBef>
                <a:spcPts val="1000"/>
              </a:spcBef>
              <a:buFont typeface="Arial" panose="020B0604020202020204" pitchFamily="34" charset="0"/>
              <a:buNone/>
            </a:pPr>
            <a:r>
              <a:rPr lang="en-US" sz="2000" dirty="0"/>
              <a:t>Presented by </a:t>
            </a:r>
            <a:r>
              <a:rPr lang="en-US" sz="2000" dirty="0" err="1"/>
              <a:t>Weiliang</a:t>
            </a:r>
            <a:r>
              <a:rPr lang="en-US" sz="2000" dirty="0"/>
              <a:t> Deng, Usama Ahmed, Hossein Yousefi </a:t>
            </a:r>
          </a:p>
        </p:txBody>
      </p:sp>
    </p:spTree>
    <p:extLst>
      <p:ext uri="{BB962C8B-B14F-4D97-AF65-F5344CB8AC3E}">
        <p14:creationId xmlns:p14="http://schemas.microsoft.com/office/powerpoint/2010/main" val="1507702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651FA-3DBD-9099-7C43-05ED9EE82B3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00E1163-D0E2-A5FE-03F3-2F42529C65AA}"/>
              </a:ext>
            </a:extLst>
          </p:cNvPr>
          <p:cNvSpPr/>
          <p:nvPr/>
        </p:nvSpPr>
        <p:spPr>
          <a:xfrm>
            <a:off x="101961" y="1850443"/>
            <a:ext cx="12039540" cy="12336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4401E-C185-967E-5BA5-AAF3443E14D0}"/>
              </a:ext>
            </a:extLst>
          </p:cNvPr>
          <p:cNvSpPr>
            <a:spLocks noGrp="1"/>
          </p:cNvSpPr>
          <p:nvPr>
            <p:ph type="title"/>
          </p:nvPr>
        </p:nvSpPr>
        <p:spPr>
          <a:xfrm>
            <a:off x="101961" y="173640"/>
            <a:ext cx="10380573" cy="1432273"/>
          </a:xfrm>
        </p:spPr>
        <p:txBody>
          <a:bodyPr>
            <a:normAutofit/>
          </a:bodyPr>
          <a:lstStyle/>
          <a:p>
            <a:r>
              <a:rPr lang="en-US" sz="2800" dirty="0"/>
              <a:t>🌀</a:t>
            </a:r>
            <a:r>
              <a:rPr lang="en-US" sz="3600" dirty="0"/>
              <a:t> </a:t>
            </a:r>
            <a:r>
              <a:rPr lang="en-US" sz="3600" b="1" dirty="0">
                <a:solidFill>
                  <a:schemeClr val="dk1"/>
                </a:solidFill>
                <a:latin typeface="Times New Roman" panose="02020603050405020304" pitchFamily="18" charset="0"/>
                <a:ea typeface="+mn-ea"/>
                <a:cs typeface="Times New Roman" panose="02020603050405020304" pitchFamily="18" charset="0"/>
              </a:rPr>
              <a:t>FP-Growth</a:t>
            </a:r>
            <a:endParaRPr lang="en-US" sz="3600" dirty="0"/>
          </a:p>
        </p:txBody>
      </p:sp>
      <p:sp>
        <p:nvSpPr>
          <p:cNvPr id="3" name="Content Placeholder 2">
            <a:extLst>
              <a:ext uri="{FF2B5EF4-FFF2-40B4-BE49-F238E27FC236}">
                <a16:creationId xmlns:a16="http://schemas.microsoft.com/office/drawing/2014/main" id="{AA92BB70-2364-4E8E-5D4B-76A4E6540E7E}"/>
              </a:ext>
            </a:extLst>
          </p:cNvPr>
          <p:cNvSpPr>
            <a:spLocks noGrp="1"/>
          </p:cNvSpPr>
          <p:nvPr>
            <p:ph idx="1"/>
          </p:nvPr>
        </p:nvSpPr>
        <p:spPr>
          <a:xfrm>
            <a:off x="101961" y="1515739"/>
            <a:ext cx="2956549" cy="4140477"/>
          </a:xfrm>
          <a:solidFill>
            <a:schemeClr val="bg1"/>
          </a:solidFill>
        </p:spPr>
        <p:txBody>
          <a:bodyPr>
            <a:noAutofit/>
          </a:bodyPr>
          <a:lstStyle/>
          <a:p>
            <a:r>
              <a:rPr lang="en-US" sz="1400" b="1" dirty="0">
                <a:latin typeface="Times New Roman" panose="02020603050405020304" pitchFamily="18" charset="0"/>
                <a:cs typeface="Times New Roman" panose="02020603050405020304" pitchFamily="18" charset="0"/>
              </a:rPr>
              <a:t>Steps:</a:t>
            </a:r>
            <a:endParaRPr lang="en-US" sz="1400"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Construct the FP-Tree</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Mine the FP-Tree</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Prune Non-Frequent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Stop When Tree is Empty</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Association Rules</a:t>
            </a:r>
          </a:p>
          <a:p>
            <a:pPr marL="514350" lvl="1"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BD6E647-61AE-07F4-EE46-698C784D4A49}"/>
              </a:ext>
            </a:extLst>
          </p:cNvPr>
          <p:cNvSpPr txBox="1"/>
          <p:nvPr/>
        </p:nvSpPr>
        <p:spPr>
          <a:xfrm>
            <a:off x="7569501" y="575692"/>
            <a:ext cx="4228879" cy="477053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Confidence Heatmap: Strong rules include combinations like `</a:t>
            </a:r>
            <a:r>
              <a:rPr lang="en-US" sz="1600" dirty="0" err="1">
                <a:latin typeface="Times New Roman" panose="02020603050405020304" pitchFamily="18" charset="0"/>
                <a:cs typeface="Times New Roman" panose="02020603050405020304" pitchFamily="18" charset="0"/>
              </a:rPr>
              <a:t>GLD_Up</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SLV_Up</a:t>
            </a:r>
            <a:r>
              <a:rPr lang="en-US" sz="1600" dirty="0">
                <a:latin typeface="Times New Roman" panose="02020603050405020304" pitchFamily="18" charset="0"/>
                <a:cs typeface="Times New Roman" panose="02020603050405020304" pitchFamily="18" charset="0"/>
              </a:rPr>
              <a:t>` (0.91) and `</a:t>
            </a:r>
            <a:r>
              <a:rPr lang="en-US" sz="1600" dirty="0" err="1">
                <a:latin typeface="Times New Roman" panose="02020603050405020304" pitchFamily="18" charset="0"/>
                <a:cs typeface="Times New Roman" panose="02020603050405020304" pitchFamily="18" charset="0"/>
              </a:rPr>
              <a:t>GLD_Up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SPX_Same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SLV_Up</a:t>
            </a:r>
            <a:r>
              <a:rPr lang="en-US" sz="1600" dirty="0">
                <a:latin typeface="Times New Roman" panose="02020603050405020304" pitchFamily="18" charset="0"/>
                <a:cs typeface="Times New Roman" panose="02020603050405020304" pitchFamily="18" charset="0"/>
              </a:rPr>
              <a:t>` (0.84).</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Top Antecedents: The bar chart shows evenly distributed top antecedents, indicating that all selected antecedents have similar rule frequencies.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Top Consequents: `</a:t>
            </a:r>
            <a:r>
              <a:rPr lang="en-US" sz="1600" dirty="0" err="1">
                <a:latin typeface="Times New Roman" panose="02020603050405020304" pitchFamily="18" charset="0"/>
                <a:cs typeface="Times New Roman" panose="02020603050405020304" pitchFamily="18" charset="0"/>
              </a:rPr>
              <a:t>SLV_Up</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SLV_Down</a:t>
            </a:r>
            <a:r>
              <a:rPr lang="en-US" sz="1600" dirty="0">
                <a:latin typeface="Times New Roman" panose="02020603050405020304" pitchFamily="18" charset="0"/>
                <a:cs typeface="Times New Roman" panose="02020603050405020304" pitchFamily="18" charset="0"/>
              </a:rPr>
              <a:t>` are the most frequent consequents, dominating the rule outcomes, followed by `</a:t>
            </a:r>
            <a:r>
              <a:rPr lang="en-US" sz="1600" dirty="0" err="1">
                <a:latin typeface="Times New Roman" panose="02020603050405020304" pitchFamily="18" charset="0"/>
                <a:cs typeface="Times New Roman" panose="02020603050405020304" pitchFamily="18" charset="0"/>
              </a:rPr>
              <a:t>GLD_Same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GLD_Down</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Summary:</a:t>
            </a:r>
          </a:p>
          <a:p>
            <a:r>
              <a:rPr lang="en-US" sz="1600" dirty="0">
                <a:latin typeface="Times New Roman" panose="02020603050405020304" pitchFamily="18" charset="0"/>
                <a:cs typeface="Times New Roman" panose="02020603050405020304" pitchFamily="18" charset="0"/>
              </a:rPr>
              <a:t>Rules involving `SLV` and `GLD` exhibit strong associations and higher confidence levels, emphasizing their interdependence in the dataset.</a:t>
            </a:r>
          </a:p>
        </p:txBody>
      </p:sp>
      <p:pic>
        <p:nvPicPr>
          <p:cNvPr id="10" name="Picture 9">
            <a:extLst>
              <a:ext uri="{FF2B5EF4-FFF2-40B4-BE49-F238E27FC236}">
                <a16:creationId xmlns:a16="http://schemas.microsoft.com/office/drawing/2014/main" id="{3052B197-4B42-C8A9-2399-EB63D5BAAF0B}"/>
              </a:ext>
            </a:extLst>
          </p:cNvPr>
          <p:cNvPicPr>
            <a:picLocks noChangeAspect="1"/>
          </p:cNvPicPr>
          <p:nvPr/>
        </p:nvPicPr>
        <p:blipFill>
          <a:blip r:embed="rId3"/>
          <a:stretch>
            <a:fillRect/>
          </a:stretch>
        </p:blipFill>
        <p:spPr>
          <a:xfrm>
            <a:off x="3497715" y="802757"/>
            <a:ext cx="3827552" cy="3084071"/>
          </a:xfrm>
          <a:prstGeom prst="rect">
            <a:avLst/>
          </a:prstGeom>
        </p:spPr>
      </p:pic>
      <p:pic>
        <p:nvPicPr>
          <p:cNvPr id="12" name="Picture 11">
            <a:extLst>
              <a:ext uri="{FF2B5EF4-FFF2-40B4-BE49-F238E27FC236}">
                <a16:creationId xmlns:a16="http://schemas.microsoft.com/office/drawing/2014/main" id="{F41A6091-F26C-1604-CD00-7F2EACC53AD7}"/>
              </a:ext>
            </a:extLst>
          </p:cNvPr>
          <p:cNvPicPr>
            <a:picLocks noChangeAspect="1"/>
          </p:cNvPicPr>
          <p:nvPr/>
        </p:nvPicPr>
        <p:blipFill>
          <a:blip r:embed="rId4"/>
          <a:stretch>
            <a:fillRect/>
          </a:stretch>
        </p:blipFill>
        <p:spPr>
          <a:xfrm>
            <a:off x="393620" y="4131358"/>
            <a:ext cx="6057899" cy="2556223"/>
          </a:xfrm>
          <a:prstGeom prst="rect">
            <a:avLst/>
          </a:prstGeom>
        </p:spPr>
      </p:pic>
    </p:spTree>
    <p:extLst>
      <p:ext uri="{BB962C8B-B14F-4D97-AF65-F5344CB8AC3E}">
        <p14:creationId xmlns:p14="http://schemas.microsoft.com/office/powerpoint/2010/main" val="133086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DDA33-2DDE-E85A-E63E-27A75A40B09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83A9888-D92A-9430-95D2-5CF759679100}"/>
              </a:ext>
            </a:extLst>
          </p:cNvPr>
          <p:cNvSpPr/>
          <p:nvPr/>
        </p:nvSpPr>
        <p:spPr>
          <a:xfrm>
            <a:off x="101961" y="1850443"/>
            <a:ext cx="12039540" cy="12336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85AA3-A641-8F8E-FB20-342A922DD802}"/>
              </a:ext>
            </a:extLst>
          </p:cNvPr>
          <p:cNvSpPr>
            <a:spLocks noGrp="1"/>
          </p:cNvSpPr>
          <p:nvPr>
            <p:ph type="title"/>
          </p:nvPr>
        </p:nvSpPr>
        <p:spPr>
          <a:xfrm>
            <a:off x="101961" y="173640"/>
            <a:ext cx="10380573" cy="1432273"/>
          </a:xfrm>
        </p:spPr>
        <p:txBody>
          <a:bodyPr>
            <a:normAutofit/>
          </a:bodyPr>
          <a:lstStyle/>
          <a:p>
            <a:r>
              <a:rPr lang="en-US" sz="2800" dirty="0"/>
              <a:t>🌀</a:t>
            </a:r>
            <a:r>
              <a:rPr lang="en-US" sz="3600" dirty="0"/>
              <a:t> </a:t>
            </a:r>
            <a:r>
              <a:rPr lang="en-US" sz="3600" b="1" dirty="0">
                <a:solidFill>
                  <a:schemeClr val="dk1"/>
                </a:solidFill>
                <a:latin typeface="Times New Roman" panose="02020603050405020304" pitchFamily="18" charset="0"/>
                <a:ea typeface="+mn-ea"/>
                <a:cs typeface="Times New Roman" panose="02020603050405020304" pitchFamily="18" charset="0"/>
              </a:rPr>
              <a:t>ECLAT</a:t>
            </a:r>
            <a:endParaRPr lang="en-US" sz="3600" dirty="0"/>
          </a:p>
        </p:txBody>
      </p:sp>
      <p:sp>
        <p:nvSpPr>
          <p:cNvPr id="3" name="Content Placeholder 2">
            <a:extLst>
              <a:ext uri="{FF2B5EF4-FFF2-40B4-BE49-F238E27FC236}">
                <a16:creationId xmlns:a16="http://schemas.microsoft.com/office/drawing/2014/main" id="{BB0B3321-8F89-4753-3F8A-826F440BE467}"/>
              </a:ext>
            </a:extLst>
          </p:cNvPr>
          <p:cNvSpPr>
            <a:spLocks noGrp="1"/>
          </p:cNvSpPr>
          <p:nvPr>
            <p:ph idx="1"/>
          </p:nvPr>
        </p:nvSpPr>
        <p:spPr>
          <a:xfrm>
            <a:off x="101961" y="1514833"/>
            <a:ext cx="2956549" cy="3438694"/>
          </a:xfrm>
          <a:solidFill>
            <a:schemeClr val="bg1"/>
          </a:solidFill>
        </p:spPr>
        <p:txBody>
          <a:bodyPr>
            <a:noAutofit/>
          </a:bodyPr>
          <a:lstStyle/>
          <a:p>
            <a:r>
              <a:rPr lang="en-US" sz="1400" b="1" dirty="0">
                <a:latin typeface="Times New Roman" panose="02020603050405020304" pitchFamily="18" charset="0"/>
                <a:cs typeface="Times New Roman" panose="02020603050405020304" pitchFamily="18" charset="0"/>
              </a:rPr>
              <a:t>Steps:</a:t>
            </a:r>
            <a:endParaRPr lang="en-US" sz="1400"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Transform Transactions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Calculate Support</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Prune Non-Frequent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Repeat Until Exhausted</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Output 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Association Rules</a:t>
            </a:r>
          </a:p>
          <a:p>
            <a:pPr marL="514350" lvl="1"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Configuration</a:t>
            </a:r>
            <a:r>
              <a:rPr lang="en-US" sz="14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min_confidence</a:t>
            </a:r>
            <a:r>
              <a:rPr lang="en-US" sz="1400" dirty="0">
                <a:latin typeface="Times New Roman" panose="02020603050405020304" pitchFamily="18" charset="0"/>
                <a:cs typeface="Times New Roman" panose="02020603050405020304" pitchFamily="18" charset="0"/>
              </a:rPr>
              <a:t>=0.7</a:t>
            </a:r>
          </a:p>
          <a:p>
            <a:pPr marL="5143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min_support</a:t>
            </a:r>
            <a:r>
              <a:rPr lang="en-US" sz="1400" dirty="0">
                <a:latin typeface="Times New Roman" panose="02020603050405020304" pitchFamily="18" charset="0"/>
                <a:cs typeface="Times New Roman" panose="02020603050405020304" pitchFamily="18" charset="0"/>
              </a:rPr>
              <a:t>=0.1</a:t>
            </a: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rPr>
              <a:t>Itemsets</a:t>
            </a:r>
            <a:r>
              <a:rPr kumimoji="0" lang="en-US" sz="1400" b="0"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70 itemsets are identified</a:t>
            </a: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5B3D926-A385-6834-998C-3D66073124B4}"/>
              </a:ext>
            </a:extLst>
          </p:cNvPr>
          <p:cNvSpPr/>
          <p:nvPr/>
        </p:nvSpPr>
        <p:spPr>
          <a:xfrm>
            <a:off x="11445766" y="5509483"/>
            <a:ext cx="573865" cy="1027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4179D49-0CD6-3123-385A-C7B0CB4AC21C}"/>
              </a:ext>
            </a:extLst>
          </p:cNvPr>
          <p:cNvPicPr>
            <a:picLocks noChangeAspect="1"/>
          </p:cNvPicPr>
          <p:nvPr/>
        </p:nvPicPr>
        <p:blipFill>
          <a:blip r:embed="rId3"/>
          <a:stretch>
            <a:fillRect/>
          </a:stretch>
        </p:blipFill>
        <p:spPr>
          <a:xfrm>
            <a:off x="101961" y="4025022"/>
            <a:ext cx="3130485" cy="2772075"/>
          </a:xfrm>
          <a:prstGeom prst="rect">
            <a:avLst/>
          </a:prstGeom>
        </p:spPr>
      </p:pic>
      <p:sp>
        <p:nvSpPr>
          <p:cNvPr id="19" name="TextBox 18">
            <a:extLst>
              <a:ext uri="{FF2B5EF4-FFF2-40B4-BE49-F238E27FC236}">
                <a16:creationId xmlns:a16="http://schemas.microsoft.com/office/drawing/2014/main" id="{C44C003F-80C9-F286-D96A-229F3A7F745F}"/>
              </a:ext>
            </a:extLst>
          </p:cNvPr>
          <p:cNvSpPr txBox="1"/>
          <p:nvPr/>
        </p:nvSpPr>
        <p:spPr>
          <a:xfrm>
            <a:off x="4540592" y="4453493"/>
            <a:ext cx="6731238" cy="1954381"/>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Summary:</a:t>
            </a:r>
          </a:p>
          <a:p>
            <a:pPr marL="285750" indent="-285750">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Tile sizes reflect relative occurrence; no single category dominates entirely.</a:t>
            </a:r>
          </a:p>
          <a:p>
            <a:pPr marL="285750" indent="-285750">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Larger rectangles (e.g., "</a:t>
            </a:r>
            <a:r>
              <a:rPr lang="en-US" sz="1600" dirty="0" err="1">
                <a:latin typeface="Times New Roman" panose="02020603050405020304" pitchFamily="18" charset="0"/>
                <a:cs typeface="Times New Roman" panose="02020603050405020304" pitchFamily="18" charset="0"/>
              </a:rPr>
              <a:t>USO_Down</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SPX_Down</a:t>
            </a:r>
            <a:r>
              <a:rPr lang="en-US" sz="1600" dirty="0">
                <a:latin typeface="Times New Roman" panose="02020603050405020304" pitchFamily="18" charset="0"/>
                <a:cs typeface="Times New Roman" panose="02020603050405020304" pitchFamily="18" charset="0"/>
              </a:rPr>
              <a:t>") indicate the most frequent single-item occurrences.</a:t>
            </a:r>
          </a:p>
          <a:p>
            <a:pPr marL="285750" indent="-285750">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Frequent movements (e.g., "_Down," "_Up," "_Same") highlight trends across assets like USO, SPX, GLD, and SLV.</a:t>
            </a:r>
          </a:p>
        </p:txBody>
      </p:sp>
      <p:pic>
        <p:nvPicPr>
          <p:cNvPr id="7" name="Picture 6">
            <a:extLst>
              <a:ext uri="{FF2B5EF4-FFF2-40B4-BE49-F238E27FC236}">
                <a16:creationId xmlns:a16="http://schemas.microsoft.com/office/drawing/2014/main" id="{590C35DE-A9F7-96AE-FFD0-F719B0841DA6}"/>
              </a:ext>
            </a:extLst>
          </p:cNvPr>
          <p:cNvPicPr>
            <a:picLocks noChangeAspect="1"/>
          </p:cNvPicPr>
          <p:nvPr/>
        </p:nvPicPr>
        <p:blipFill>
          <a:blip r:embed="rId4"/>
          <a:stretch>
            <a:fillRect/>
          </a:stretch>
        </p:blipFill>
        <p:spPr>
          <a:xfrm>
            <a:off x="4409005" y="62305"/>
            <a:ext cx="5812155" cy="4037918"/>
          </a:xfrm>
          <a:prstGeom prst="rect">
            <a:avLst/>
          </a:prstGeom>
        </p:spPr>
      </p:pic>
    </p:spTree>
    <p:extLst>
      <p:ext uri="{BB962C8B-B14F-4D97-AF65-F5344CB8AC3E}">
        <p14:creationId xmlns:p14="http://schemas.microsoft.com/office/powerpoint/2010/main" val="350519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36DD39-BAA6-9BC7-3BA0-03C5A7A94E52}"/>
            </a:ext>
          </a:extLst>
        </p:cNvPr>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F29C4816-CB21-420B-9EB4-9E5671387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2F361B-984A-43B6-AFE8-1F1439428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390300"/>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85EAA7-1B03-BF54-E1C4-7B97BFF58AAF}"/>
              </a:ext>
            </a:extLst>
          </p:cNvPr>
          <p:cNvSpPr>
            <a:spLocks noGrp="1"/>
          </p:cNvSpPr>
          <p:nvPr>
            <p:ph type="title"/>
          </p:nvPr>
        </p:nvSpPr>
        <p:spPr>
          <a:xfrm>
            <a:off x="761801" y="858982"/>
            <a:ext cx="4697303" cy="2022010"/>
          </a:xfrm>
        </p:spPr>
        <p:txBody>
          <a:bodyPr>
            <a:normAutofit/>
          </a:bodyPr>
          <a:lstStyle/>
          <a:p>
            <a:r>
              <a:rPr lang="en-US" dirty="0"/>
              <a: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pic>
        <p:nvPicPr>
          <p:cNvPr id="4" name="Picture 3" descr="A blue and white chart&#10;&#10;Description automatically generated">
            <a:extLst>
              <a:ext uri="{FF2B5EF4-FFF2-40B4-BE49-F238E27FC236}">
                <a16:creationId xmlns:a16="http://schemas.microsoft.com/office/drawing/2014/main" id="{41B4622E-7044-3A68-9372-E1B192F2F9A0}"/>
              </a:ext>
            </a:extLst>
          </p:cNvPr>
          <p:cNvPicPr>
            <a:picLocks noChangeAspect="1"/>
          </p:cNvPicPr>
          <p:nvPr/>
        </p:nvPicPr>
        <p:blipFill>
          <a:blip r:embed="rId3"/>
          <a:stretch>
            <a:fillRect/>
          </a:stretch>
        </p:blipFill>
        <p:spPr>
          <a:xfrm>
            <a:off x="6718610" y="57311"/>
            <a:ext cx="4697301" cy="3264625"/>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50F16CE8-6042-2619-8B8E-692FAC153225}"/>
              </a:ext>
            </a:extLst>
          </p:cNvPr>
          <p:cNvPicPr>
            <a:picLocks noChangeAspect="1"/>
          </p:cNvPicPr>
          <p:nvPr/>
        </p:nvPicPr>
        <p:blipFill>
          <a:blip r:embed="rId4"/>
          <a:stretch>
            <a:fillRect/>
          </a:stretch>
        </p:blipFill>
        <p:spPr>
          <a:xfrm>
            <a:off x="214313" y="3684908"/>
            <a:ext cx="5174970" cy="2936795"/>
          </a:xfrm>
          <a:prstGeom prst="rect">
            <a:avLst/>
          </a:prstGeom>
        </p:spPr>
      </p:pic>
      <p:cxnSp>
        <p:nvCxnSpPr>
          <p:cNvPr id="16" name="Straight Connector 15">
            <a:extLst>
              <a:ext uri="{FF2B5EF4-FFF2-40B4-BE49-F238E27FC236}">
                <a16:creationId xmlns:a16="http://schemas.microsoft.com/office/drawing/2014/main" id="{6AADA8BF-AAE4-47B6-A677-F3844176AA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C7BA57DA-BCF9-0513-39D1-45E17AD53A91}"/>
              </a:ext>
            </a:extLst>
          </p:cNvPr>
          <p:cNvGraphicFramePr>
            <a:graphicFrameLocks noGrp="1"/>
          </p:cNvGraphicFramePr>
          <p:nvPr>
            <p:ph idx="1"/>
            <p:extLst>
              <p:ext uri="{D42A27DB-BD31-4B8C-83A1-F6EECF244321}">
                <p14:modId xmlns:p14="http://schemas.microsoft.com/office/powerpoint/2010/main" val="3213922474"/>
              </p:ext>
            </p:extLst>
          </p:nvPr>
        </p:nvGraphicFramePr>
        <p:xfrm>
          <a:off x="5603597" y="3429000"/>
          <a:ext cx="6347426" cy="3184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3568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s on a dark background&#10;&#10;Description automatically generated">
            <a:extLst>
              <a:ext uri="{FF2B5EF4-FFF2-40B4-BE49-F238E27FC236}">
                <a16:creationId xmlns:a16="http://schemas.microsoft.com/office/drawing/2014/main" id="{A41B79A5-EA3D-8DAD-5F2C-954E91B32B68}"/>
              </a:ext>
            </a:extLst>
          </p:cNvPr>
          <p:cNvPicPr>
            <a:picLocks noChangeAspect="1"/>
          </p:cNvPicPr>
          <p:nvPr/>
        </p:nvPicPr>
        <p:blipFill>
          <a:blip r:embed="rId3"/>
          <a:srcRect t="32633"/>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4" name="Rectangle 2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6CCC2B-B797-F2B2-115C-F9FBA813A083}"/>
              </a:ext>
            </a:extLst>
          </p:cNvPr>
          <p:cNvSpPr>
            <a:spLocks noGrp="1"/>
          </p:cNvSpPr>
          <p:nvPr>
            <p:ph type="ctrTitle"/>
          </p:nvPr>
        </p:nvSpPr>
        <p:spPr>
          <a:xfrm>
            <a:off x="589558" y="4831307"/>
            <a:ext cx="5474257" cy="1815151"/>
          </a:xfrm>
        </p:spPr>
        <p:txBody>
          <a:bodyPr anchor="ctr">
            <a:normAutofit/>
          </a:bodyPr>
          <a:lstStyle/>
          <a:p>
            <a:r>
              <a:rPr lang="en-US" sz="6000"/>
              <a:t>Clustering</a:t>
            </a:r>
            <a:endParaRPr lang="en-US" sz="6000" dirty="0"/>
          </a:p>
        </p:txBody>
      </p:sp>
      <p:cxnSp>
        <p:nvCxnSpPr>
          <p:cNvPr id="22" name="Straight Connector 21">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69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A7C27F-2E2B-39AE-DFF1-C1490ECE7A9E}"/>
              </a:ext>
            </a:extLst>
          </p:cNvPr>
          <p:cNvSpPr>
            <a:spLocks noGrp="1"/>
          </p:cNvSpPr>
          <p:nvPr>
            <p:ph type="title"/>
          </p:nvPr>
        </p:nvSpPr>
        <p:spPr>
          <a:xfrm>
            <a:off x="761801" y="296712"/>
            <a:ext cx="9906199" cy="1157242"/>
          </a:xfrm>
        </p:spPr>
        <p:txBody>
          <a:bodyPr>
            <a:normAutofit/>
          </a:bodyPr>
          <a:lstStyle/>
          <a:p>
            <a:pPr algn="ctr"/>
            <a:r>
              <a:rPr lang="en-US" dirty="0"/>
              <a:t>Methods</a:t>
            </a:r>
            <a:endParaRPr lang="en-US"/>
          </a:p>
        </p:txBody>
      </p:sp>
      <p:cxnSp>
        <p:nvCxnSpPr>
          <p:cNvPr id="17" name="Straight Connector 16">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8CA46AB-ACD3-BBA4-3814-39C0A143AA98}"/>
              </a:ext>
            </a:extLst>
          </p:cNvPr>
          <p:cNvGraphicFramePr>
            <a:graphicFrameLocks noGrp="1"/>
          </p:cNvGraphicFramePr>
          <p:nvPr>
            <p:ph idx="1"/>
            <p:extLst>
              <p:ext uri="{D42A27DB-BD31-4B8C-83A1-F6EECF244321}">
                <p14:modId xmlns:p14="http://schemas.microsoft.com/office/powerpoint/2010/main" val="686865642"/>
              </p:ext>
            </p:extLst>
          </p:nvPr>
        </p:nvGraphicFramePr>
        <p:xfrm>
          <a:off x="1693812" y="1938089"/>
          <a:ext cx="8804376" cy="4157334"/>
        </p:xfrm>
        <a:graphic>
          <a:graphicData uri="http://schemas.openxmlformats.org/drawingml/2006/table">
            <a:tbl>
              <a:tblPr>
                <a:tableStyleId>{8EC20E35-A176-4012-BC5E-935CFFF8708E}</a:tableStyleId>
              </a:tblPr>
              <a:tblGrid>
                <a:gridCol w="1443689">
                  <a:extLst>
                    <a:ext uri="{9D8B030D-6E8A-4147-A177-3AD203B41FA5}">
                      <a16:colId xmlns:a16="http://schemas.microsoft.com/office/drawing/2014/main" val="2258869276"/>
                    </a:ext>
                  </a:extLst>
                </a:gridCol>
                <a:gridCol w="1951096">
                  <a:extLst>
                    <a:ext uri="{9D8B030D-6E8A-4147-A177-3AD203B41FA5}">
                      <a16:colId xmlns:a16="http://schemas.microsoft.com/office/drawing/2014/main" val="3520320366"/>
                    </a:ext>
                  </a:extLst>
                </a:gridCol>
                <a:gridCol w="1712453">
                  <a:extLst>
                    <a:ext uri="{9D8B030D-6E8A-4147-A177-3AD203B41FA5}">
                      <a16:colId xmlns:a16="http://schemas.microsoft.com/office/drawing/2014/main" val="4062996336"/>
                    </a:ext>
                  </a:extLst>
                </a:gridCol>
                <a:gridCol w="1878620">
                  <a:extLst>
                    <a:ext uri="{9D8B030D-6E8A-4147-A177-3AD203B41FA5}">
                      <a16:colId xmlns:a16="http://schemas.microsoft.com/office/drawing/2014/main" val="4232866164"/>
                    </a:ext>
                  </a:extLst>
                </a:gridCol>
                <a:gridCol w="1818518">
                  <a:extLst>
                    <a:ext uri="{9D8B030D-6E8A-4147-A177-3AD203B41FA5}">
                      <a16:colId xmlns:a16="http://schemas.microsoft.com/office/drawing/2014/main" val="2693089438"/>
                    </a:ext>
                  </a:extLst>
                </a:gridCol>
              </a:tblGrid>
              <a:tr h="357575">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Method</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Description</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Key Parameters</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Strengths</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Weaknesses</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extLst>
                  <a:ext uri="{0D108BD9-81ED-4DB2-BD59-A6C34878D82A}">
                    <a16:rowId xmlns:a16="http://schemas.microsoft.com/office/drawing/2014/main" val="1006260230"/>
                  </a:ext>
                </a:extLst>
              </a:tr>
              <a:tr h="1470228">
                <a:tc>
                  <a:txBody>
                    <a:bodyPr/>
                    <a:lstStyle/>
                    <a:p>
                      <a:pPr algn="ctr" fontAlgn="b"/>
                      <a:r>
                        <a:rPr lang="en-US" sz="1400" b="1" u="none" strike="noStrike" kern="1200" dirty="0" err="1">
                          <a:solidFill>
                            <a:schemeClr val="dk1"/>
                          </a:solidFill>
                          <a:effectLst/>
                          <a:latin typeface="Times New Roman" panose="02020603050405020304" pitchFamily="18" charset="0"/>
                          <a:ea typeface="+mn-ea"/>
                          <a:cs typeface="Times New Roman" panose="02020603050405020304" pitchFamily="18" charset="0"/>
                        </a:rPr>
                        <a:t>KMeans</a:t>
                      </a:r>
                      <a:endPar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Partitions the data into k clusters by </a:t>
                      </a:r>
                      <a:r>
                        <a:rPr lang="en-US" sz="1300" b="1" u="none" strike="noStrike" dirty="0">
                          <a:effectLst/>
                          <a:latin typeface="Times New Roman" panose="02020603050405020304" pitchFamily="18" charset="0"/>
                          <a:cs typeface="Times New Roman" panose="02020603050405020304" pitchFamily="18" charset="0"/>
                        </a:rPr>
                        <a:t>minimizing the variance</a:t>
                      </a:r>
                      <a:r>
                        <a:rPr lang="en-US" sz="1300" u="none" strike="noStrike" dirty="0">
                          <a:effectLst/>
                          <a:latin typeface="Times New Roman" panose="02020603050405020304" pitchFamily="18" charset="0"/>
                          <a:cs typeface="Times New Roman" panose="02020603050405020304" pitchFamily="18" charset="0"/>
                        </a:rPr>
                        <a:t> within each cluster. </a:t>
                      </a:r>
                    </a:p>
                    <a:p>
                      <a:pPr algn="ctr" fontAlgn="b"/>
                      <a:r>
                        <a:rPr lang="en-US" sz="1300" u="none" strike="noStrike" dirty="0">
                          <a:effectLst/>
                          <a:latin typeface="Times New Roman" panose="02020603050405020304" pitchFamily="18" charset="0"/>
                          <a:cs typeface="Times New Roman" panose="02020603050405020304" pitchFamily="18" charset="0"/>
                        </a:rPr>
                        <a:t>Centers are iteratively updated to achieve the best partition.</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Number of clusters (k).</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Simple, fast, and works well with spherical clusters.</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Sensitive to initial centroids and requires pre-specifying the number of clusters.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extLst>
                  <a:ext uri="{0D108BD9-81ED-4DB2-BD59-A6C34878D82A}">
                    <a16:rowId xmlns:a16="http://schemas.microsoft.com/office/drawing/2014/main" val="3901038549"/>
                  </a:ext>
                </a:extLst>
              </a:tr>
              <a:tr h="1062945">
                <a:tc>
                  <a:txBody>
                    <a:bodyPr/>
                    <a:lstStyle/>
                    <a:p>
                      <a:pPr algn="ctr" fontAlgn="b"/>
                      <a:r>
                        <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rPr>
                        <a:t>DBSCAN</a:t>
                      </a:r>
                    </a:p>
                  </a:txBody>
                  <a:tcPr marL="4008" marR="4008" marT="4008" marB="0" anchor="ctr"/>
                </a:tc>
                <a:tc>
                  <a:txBody>
                    <a:bodyPr/>
                    <a:lstStyle/>
                    <a:p>
                      <a:pPr algn="ctr" fontAlgn="b"/>
                      <a:r>
                        <a:rPr lang="en-US" sz="1300" b="1" u="none" strike="noStrike" dirty="0">
                          <a:effectLst/>
                          <a:latin typeface="Times New Roman" panose="02020603050405020304" pitchFamily="18" charset="0"/>
                          <a:cs typeface="Times New Roman" panose="02020603050405020304" pitchFamily="18" charset="0"/>
                        </a:rPr>
                        <a:t>Density-based method </a:t>
                      </a:r>
                      <a:r>
                        <a:rPr lang="en-US" sz="1300" u="none" strike="noStrike" dirty="0">
                          <a:effectLst/>
                          <a:latin typeface="Times New Roman" panose="02020603050405020304" pitchFamily="18" charset="0"/>
                          <a:cs typeface="Times New Roman" panose="02020603050405020304" pitchFamily="18" charset="0"/>
                        </a:rPr>
                        <a:t>that groups points closely packed together while labeling low-density points as noise</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eps (neighborhood radius), </a:t>
                      </a:r>
                      <a:r>
                        <a:rPr lang="en-US" sz="1300" u="none" strike="noStrike" dirty="0" err="1">
                          <a:effectLst/>
                          <a:latin typeface="Times New Roman" panose="02020603050405020304" pitchFamily="18" charset="0"/>
                          <a:cs typeface="Times New Roman" panose="02020603050405020304" pitchFamily="18" charset="0"/>
                        </a:rPr>
                        <a:t>min_samples</a:t>
                      </a:r>
                      <a:endParaRPr lang="en-US" sz="1300" b="0" i="0" u="none" strike="noStrike"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Finds clusters of arbitrary shapes, robust to noise, and does not require specifying the number of clusters.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Struggles with varying density and requires careful tuning of eps and min_samples.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extLst>
                  <a:ext uri="{0D108BD9-81ED-4DB2-BD59-A6C34878D82A}">
                    <a16:rowId xmlns:a16="http://schemas.microsoft.com/office/drawing/2014/main" val="3220460159"/>
                  </a:ext>
                </a:extLst>
              </a:tr>
              <a:tr h="1266586">
                <a:tc>
                  <a:txBody>
                    <a:bodyPr/>
                    <a:lstStyle/>
                    <a:p>
                      <a:pPr algn="ctr" fontAlgn="b"/>
                      <a:r>
                        <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rPr>
                        <a:t>Random Forest Clustering</a:t>
                      </a: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Uses a proximity matrix from Random Forest decision trees to </a:t>
                      </a:r>
                      <a:r>
                        <a:rPr lang="en-US" sz="1300" b="1" u="none" strike="noStrike" dirty="0">
                          <a:effectLst/>
                          <a:latin typeface="Times New Roman" panose="02020603050405020304" pitchFamily="18" charset="0"/>
                          <a:cs typeface="Times New Roman" panose="02020603050405020304" pitchFamily="18" charset="0"/>
                        </a:rPr>
                        <a:t>group points based on shared paths in decision trees </a:t>
                      </a:r>
                      <a:r>
                        <a:rPr lang="en-US" sz="1300" u="none" strike="noStrike" dirty="0">
                          <a:effectLst/>
                          <a:latin typeface="Times New Roman" panose="02020603050405020304" pitchFamily="18" charset="0"/>
                          <a:cs typeface="Times New Roman" panose="02020603050405020304" pitchFamily="18" charset="0"/>
                        </a:rPr>
                        <a:t>(unsupervised adaptation).</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Number of trees in RF, distance threshold.</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a:effectLst/>
                          <a:latin typeface="Times New Roman" panose="02020603050405020304" pitchFamily="18" charset="0"/>
                          <a:cs typeface="Times New Roman" panose="02020603050405020304" pitchFamily="18" charset="0"/>
                        </a:rPr>
                        <a:t>Handles complex structures, interpretable, and adaptable to multiple data types.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tc>
                  <a:txBody>
                    <a:bodyPr/>
                    <a:lstStyle/>
                    <a:p>
                      <a:pPr algn="ctr" fontAlgn="b"/>
                      <a:r>
                        <a:rPr lang="en-US" sz="1300" u="none" strike="noStrike" dirty="0">
                          <a:effectLst/>
                          <a:latin typeface="Times New Roman" panose="02020603050405020304" pitchFamily="18" charset="0"/>
                          <a:cs typeface="Times New Roman" panose="02020603050405020304" pitchFamily="18" charset="0"/>
                        </a:rPr>
                        <a:t>Computationally intensive, depends on synthetic labels, and indirect compared to direct clustering.</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08" marR="4008" marT="4008" marB="0" anchor="ctr"/>
                </a:tc>
                <a:extLst>
                  <a:ext uri="{0D108BD9-81ED-4DB2-BD59-A6C34878D82A}">
                    <a16:rowId xmlns:a16="http://schemas.microsoft.com/office/drawing/2014/main" val="69025922"/>
                  </a:ext>
                </a:extLst>
              </a:tr>
            </a:tbl>
          </a:graphicData>
        </a:graphic>
      </p:graphicFrame>
      <p:sp>
        <p:nvSpPr>
          <p:cNvPr id="5" name="TextBox 4">
            <a:extLst>
              <a:ext uri="{FF2B5EF4-FFF2-40B4-BE49-F238E27FC236}">
                <a16:creationId xmlns:a16="http://schemas.microsoft.com/office/drawing/2014/main" id="{F94D0CCD-AD04-0160-8FA4-E1E84CC9CCBA}"/>
              </a:ext>
            </a:extLst>
          </p:cNvPr>
          <p:cNvSpPr txBox="1"/>
          <p:nvPr/>
        </p:nvSpPr>
        <p:spPr>
          <a:xfrm>
            <a:off x="1693812" y="6376622"/>
            <a:ext cx="6096000" cy="276999"/>
          </a:xfrm>
          <a:prstGeom prst="rect">
            <a:avLst/>
          </a:prstGeom>
          <a:noFill/>
        </p:spPr>
        <p:txBody>
          <a:bodyPr wrap="square">
            <a:spAutoFit/>
          </a:bodyPr>
          <a:lstStyle/>
          <a:p>
            <a:r>
              <a:rPr lang="en-US" sz="1200" b="1" u="none" strike="noStrike" dirty="0">
                <a:effectLst/>
                <a:latin typeface="Times New Roman" panose="02020603050405020304" pitchFamily="18" charset="0"/>
                <a:cs typeface="Times New Roman" panose="02020603050405020304" pitchFamily="18" charset="0"/>
              </a:rPr>
              <a:t>*** PCA applied to all methods.</a:t>
            </a:r>
            <a:endParaRPr lang="en-US" sz="1200" b="1" dirty="0"/>
          </a:p>
        </p:txBody>
      </p:sp>
    </p:spTree>
    <p:extLst>
      <p:ext uri="{BB962C8B-B14F-4D97-AF65-F5344CB8AC3E}">
        <p14:creationId xmlns:p14="http://schemas.microsoft.com/office/powerpoint/2010/main" val="100476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0DF645-A3E9-A4D8-CBEC-B78F30DFD803}"/>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Slide Background">
            <a:extLst>
              <a:ext uri="{FF2B5EF4-FFF2-40B4-BE49-F238E27FC236}">
                <a16:creationId xmlns:a16="http://schemas.microsoft.com/office/drawing/2014/main" id="{B50D074C-5457-4294-A181-6B67F4146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 name="Rectangle 2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9D79E-3A86-F727-1E27-3A95E3118CD7}"/>
              </a:ext>
            </a:extLst>
          </p:cNvPr>
          <p:cNvSpPr>
            <a:spLocks noGrp="1"/>
          </p:cNvSpPr>
          <p:nvPr>
            <p:ph type="title"/>
          </p:nvPr>
        </p:nvSpPr>
        <p:spPr>
          <a:xfrm>
            <a:off x="589558" y="4831307"/>
            <a:ext cx="5474257" cy="1815151"/>
          </a:xfrm>
        </p:spPr>
        <p:txBody>
          <a:bodyPr vert="horz" lIns="91440" tIns="45720" rIns="91440" bIns="45720" rtlCol="0" anchor="ctr">
            <a:normAutofit/>
          </a:bodyPr>
          <a:lstStyle/>
          <a:p>
            <a:r>
              <a:rPr lang="en-US" sz="3600"/>
              <a:t>Evaluation</a:t>
            </a:r>
          </a:p>
        </p:txBody>
      </p:sp>
      <p:cxnSp>
        <p:nvCxnSpPr>
          <p:cNvPr id="23" name="Straight Connector 22">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7B84C553-0F56-013B-F444-17C452137CEF}"/>
                  </a:ext>
                </a:extLst>
              </p:cNvPr>
              <p:cNvGraphicFramePr>
                <a:graphicFrameLocks noGrp="1"/>
              </p:cNvGraphicFramePr>
              <p:nvPr>
                <p:ph idx="1"/>
                <p:extLst>
                  <p:ext uri="{D42A27DB-BD31-4B8C-83A1-F6EECF244321}">
                    <p14:modId xmlns:p14="http://schemas.microsoft.com/office/powerpoint/2010/main" val="1824628751"/>
                  </p:ext>
                </p:extLst>
              </p:nvPr>
            </p:nvGraphicFramePr>
            <p:xfrm>
              <a:off x="761802" y="1063840"/>
              <a:ext cx="10668006" cy="2696531"/>
            </p:xfrm>
            <a:graphic>
              <a:graphicData uri="http://schemas.openxmlformats.org/drawingml/2006/table">
                <a:tbl>
                  <a:tblPr firstRow="1" bandRow="1">
                    <a:noFill/>
                    <a:tableStyleId>{6E25E649-3F16-4E02-A733-19D2CDBF48F0}</a:tableStyleId>
                  </a:tblPr>
                  <a:tblGrid>
                    <a:gridCol w="2352982">
                      <a:extLst>
                        <a:ext uri="{9D8B030D-6E8A-4147-A177-3AD203B41FA5}">
                          <a16:colId xmlns:a16="http://schemas.microsoft.com/office/drawing/2014/main" val="290209422"/>
                        </a:ext>
                      </a:extLst>
                    </a:gridCol>
                    <a:gridCol w="2704942">
                      <a:extLst>
                        <a:ext uri="{9D8B030D-6E8A-4147-A177-3AD203B41FA5}">
                          <a16:colId xmlns:a16="http://schemas.microsoft.com/office/drawing/2014/main" val="943438090"/>
                        </a:ext>
                      </a:extLst>
                    </a:gridCol>
                    <a:gridCol w="2352982">
                      <a:extLst>
                        <a:ext uri="{9D8B030D-6E8A-4147-A177-3AD203B41FA5}">
                          <a16:colId xmlns:a16="http://schemas.microsoft.com/office/drawing/2014/main" val="3913012041"/>
                        </a:ext>
                      </a:extLst>
                    </a:gridCol>
                    <a:gridCol w="3257100">
                      <a:extLst>
                        <a:ext uri="{9D8B030D-6E8A-4147-A177-3AD203B41FA5}">
                          <a16:colId xmlns:a16="http://schemas.microsoft.com/office/drawing/2014/main" val="1724095553"/>
                        </a:ext>
                      </a:extLst>
                    </a:gridCol>
                  </a:tblGrid>
                  <a:tr h="541687">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Formula</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Range</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3785818"/>
                      </a:ext>
                    </a:extLst>
                  </a:tr>
                  <a:tr h="1077422">
                    <a:tc>
                      <a:txBody>
                        <a:bodyPr/>
                        <a:lstStyle/>
                        <a:p>
                          <a:pPr algn="ctr" fontAlgn="b"/>
                          <a:r>
                            <a:rPr lang="en-US" sz="1300" b="1" u="none" strike="noStrike" cap="none" spc="0">
                              <a:solidFill>
                                <a:schemeClr val="tx1"/>
                              </a:solidFill>
                              <a:effectLst/>
                              <a:latin typeface="Times New Roman" panose="02020603050405020304" pitchFamily="18" charset="0"/>
                              <a:cs typeface="Times New Roman" panose="02020603050405020304" pitchFamily="18" charset="0"/>
                            </a:rPr>
                            <a:t>Silhouette Score</a:t>
                          </a:r>
                          <a:endParaRPr lang="en-US" sz="13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14:m>
                            <m:oMathPara xmlns:m="http://schemas.openxmlformats.org/officeDocument/2006/math">
                              <m:oMathParaPr>
                                <m:jc m:val="centerGroup"/>
                              </m:oMathParaPr>
                              <m:oMath xmlns:m="http://schemas.openxmlformats.org/officeDocument/2006/math">
                                <m:r>
                                  <a:rPr lang="en-US" sz="1300" b="0" i="1" u="none" strike="noStrike" cap="none" spc="0" smtClean="0">
                                    <a:solidFill>
                                      <a:schemeClr val="tx1"/>
                                    </a:solidFill>
                                    <a:effectLst/>
                                    <a:latin typeface="Cambria Math" panose="02040503050406030204" pitchFamily="18" charset="0"/>
                                  </a:rPr>
                                  <m:t>𝑠</m:t>
                                </m:r>
                                <m:r>
                                  <a:rPr lang="en-US" sz="1300" b="0" i="1" u="none" strike="noStrike" cap="none" spc="0" smtClean="0">
                                    <a:solidFill>
                                      <a:schemeClr val="tx1"/>
                                    </a:solidFill>
                                    <a:effectLst/>
                                    <a:latin typeface="Cambria Math" panose="02040503050406030204" pitchFamily="18" charset="0"/>
                                  </a:rPr>
                                  <m:t>=</m:t>
                                </m:r>
                                <m:f>
                                  <m:fPr>
                                    <m:ctrlPr>
                                      <a:rPr lang="en-US" sz="1300" b="0" i="1" u="none" strike="noStrike" cap="none" spc="0" smtClean="0">
                                        <a:solidFill>
                                          <a:schemeClr val="tx1"/>
                                        </a:solidFill>
                                        <a:effectLst/>
                                        <a:latin typeface="Cambria Math" panose="02040503050406030204" pitchFamily="18" charset="0"/>
                                      </a:rPr>
                                    </m:ctrlPr>
                                  </m:fPr>
                                  <m:num>
                                    <m:r>
                                      <a:rPr lang="en-US" sz="1300" b="0" i="1" u="none" strike="noStrike" cap="none" spc="0" smtClean="0">
                                        <a:solidFill>
                                          <a:schemeClr val="tx1"/>
                                        </a:solidFill>
                                        <a:effectLst/>
                                        <a:latin typeface="Cambria Math" panose="02040503050406030204" pitchFamily="18" charset="0"/>
                                      </a:rPr>
                                      <m:t>𝑏</m:t>
                                    </m:r>
                                    <m:r>
                                      <a:rPr lang="en-US" sz="1300" b="0" i="1" u="none" strike="noStrike" cap="none" spc="0" smtClean="0">
                                        <a:solidFill>
                                          <a:schemeClr val="tx1"/>
                                        </a:solidFill>
                                        <a:effectLst/>
                                        <a:latin typeface="Cambria Math" panose="02040503050406030204" pitchFamily="18" charset="0"/>
                                      </a:rPr>
                                      <m:t>−</m:t>
                                    </m:r>
                                    <m:r>
                                      <a:rPr lang="en-US" sz="1300" b="0" i="1" u="none" strike="noStrike" cap="none" spc="0" smtClean="0">
                                        <a:solidFill>
                                          <a:schemeClr val="tx1"/>
                                        </a:solidFill>
                                        <a:effectLst/>
                                        <a:latin typeface="Cambria Math" panose="02040503050406030204" pitchFamily="18" charset="0"/>
                                      </a:rPr>
                                      <m:t>𝑎</m:t>
                                    </m:r>
                                  </m:num>
                                  <m:den>
                                    <m:r>
                                      <m:rPr>
                                        <m:sty m:val="p"/>
                                      </m:rPr>
                                      <a:rPr lang="en-US" sz="1300" b="0" i="0" u="none" strike="noStrike" cap="none" spc="0" smtClean="0">
                                        <a:solidFill>
                                          <a:schemeClr val="tx1"/>
                                        </a:solidFill>
                                        <a:effectLst/>
                                        <a:latin typeface="Cambria Math" panose="02040503050406030204" pitchFamily="18" charset="0"/>
                                      </a:rPr>
                                      <m:t>max</m:t>
                                    </m:r>
                                    <m:r>
                                      <a:rPr lang="en-US" sz="1300" b="0" i="1" u="none" strike="noStrike" cap="none" spc="0" smtClean="0">
                                        <a:solidFill>
                                          <a:schemeClr val="tx1"/>
                                        </a:solidFill>
                                        <a:effectLst/>
                                        <a:latin typeface="Cambria Math" panose="02040503050406030204" pitchFamily="18" charset="0"/>
                                      </a:rPr>
                                      <m:t>⁡(</m:t>
                                    </m:r>
                                    <m:r>
                                      <a:rPr lang="en-US" sz="1300" b="0" i="1" u="none" strike="noStrike" cap="none" spc="0" smtClean="0">
                                        <a:solidFill>
                                          <a:schemeClr val="tx1"/>
                                        </a:solidFill>
                                        <a:effectLst/>
                                        <a:latin typeface="Cambria Math" panose="02040503050406030204" pitchFamily="18" charset="0"/>
                                      </a:rPr>
                                      <m:t>𝑎</m:t>
                                    </m:r>
                                    <m:r>
                                      <a:rPr lang="en-US" sz="1300" b="0" i="1" u="none" strike="noStrike" cap="none" spc="0" smtClean="0">
                                        <a:solidFill>
                                          <a:schemeClr val="tx1"/>
                                        </a:solidFill>
                                        <a:effectLst/>
                                        <a:latin typeface="Cambria Math" panose="02040503050406030204" pitchFamily="18" charset="0"/>
                                      </a:rPr>
                                      <m:t>,</m:t>
                                    </m:r>
                                    <m:r>
                                      <a:rPr lang="en-US" sz="1300" b="0" i="1" u="none" strike="noStrike" cap="none" spc="0" smtClean="0">
                                        <a:solidFill>
                                          <a:schemeClr val="tx1"/>
                                        </a:solidFill>
                                        <a:effectLst/>
                                        <a:latin typeface="Cambria Math" panose="02040503050406030204" pitchFamily="18" charset="0"/>
                                      </a:rPr>
                                      <m:t>𝑏</m:t>
                                    </m:r>
                                    <m:r>
                                      <a:rPr lang="en-US" sz="1300" b="0" i="1" u="none" strike="noStrike" cap="none" spc="0" smtClean="0">
                                        <a:solidFill>
                                          <a:schemeClr val="tx1"/>
                                        </a:solidFill>
                                        <a:effectLst/>
                                        <a:latin typeface="Cambria Math" panose="02040503050406030204" pitchFamily="18" charset="0"/>
                                      </a:rPr>
                                      <m:t>)</m:t>
                                    </m:r>
                                  </m:den>
                                </m:f>
                              </m:oMath>
                            </m:oMathPara>
                          </a14:m>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300" u="none" strike="noStrike" cap="none" spc="0">
                              <a:solidFill>
                                <a:schemeClr val="tx1"/>
                              </a:solidFill>
                              <a:effectLst/>
                              <a:latin typeface="Times New Roman" panose="02020603050405020304" pitchFamily="18" charset="0"/>
                              <a:cs typeface="Times New Roman" panose="02020603050405020304" pitchFamily="18" charset="0"/>
                            </a:rPr>
                            <a:t>[−1,1]</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s=1: Perfectly separated clusters.</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s=0: Overlapping clusters.</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s&lt;0: Poor clustering</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99657620"/>
                      </a:ext>
                    </a:extLst>
                  </a:tr>
                  <a:tr h="1077422">
                    <a:tc>
                      <a:txBody>
                        <a:bodyPr/>
                        <a:lstStyle/>
                        <a:p>
                          <a:pPr algn="ctr" fontAlgn="b"/>
                          <a:r>
                            <a:rPr lang="en-US" sz="1300" b="1" u="none" strike="noStrike" cap="none" spc="0">
                              <a:solidFill>
                                <a:schemeClr val="tx1"/>
                              </a:solidFill>
                              <a:effectLst/>
                              <a:latin typeface="Times New Roman" panose="02020603050405020304" pitchFamily="18" charset="0"/>
                              <a:cs typeface="Times New Roman" panose="02020603050405020304" pitchFamily="18" charset="0"/>
                            </a:rPr>
                            <a:t>Davies-Bouldin Index</a:t>
                          </a:r>
                          <a:endParaRPr lang="en-US" sz="13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b="0" i="1" u="none" strike="noStrike" cap="none" spc="0" smtClean="0">
                                    <a:solidFill>
                                      <a:schemeClr val="tx1"/>
                                    </a:solidFill>
                                    <a:effectLst/>
                                    <a:latin typeface="Cambria Math" panose="02040503050406030204" pitchFamily="18" charset="0"/>
                                  </a:rPr>
                                  <m:t>𝐷𝐵𝐼</m:t>
                                </m:r>
                                <m:r>
                                  <a:rPr lang="en-US" sz="1300" b="0" i="1" u="none" strike="noStrike" cap="none" spc="0" smtClean="0">
                                    <a:solidFill>
                                      <a:schemeClr val="tx1"/>
                                    </a:solidFill>
                                    <a:effectLst/>
                                    <a:latin typeface="Cambria Math" panose="02040503050406030204" pitchFamily="18" charset="0"/>
                                  </a:rPr>
                                  <m:t>=</m:t>
                                </m:r>
                                <m:f>
                                  <m:fPr>
                                    <m:ctrlPr>
                                      <a:rPr lang="en-US" sz="1300" b="0" i="1" u="none" strike="noStrike" cap="none" spc="0" smtClean="0">
                                        <a:solidFill>
                                          <a:schemeClr val="tx1"/>
                                        </a:solidFill>
                                        <a:effectLst/>
                                        <a:latin typeface="Cambria Math" panose="02040503050406030204" pitchFamily="18" charset="0"/>
                                      </a:rPr>
                                    </m:ctrlPr>
                                  </m:fPr>
                                  <m:num>
                                    <m:r>
                                      <a:rPr lang="en-US" sz="1300" b="0" i="1" u="none" strike="noStrike" cap="none" spc="0" smtClean="0">
                                        <a:solidFill>
                                          <a:schemeClr val="tx1"/>
                                        </a:solidFill>
                                        <a:effectLst/>
                                        <a:latin typeface="Cambria Math" panose="02040503050406030204" pitchFamily="18" charset="0"/>
                                      </a:rPr>
                                      <m:t>1</m:t>
                                    </m:r>
                                  </m:num>
                                  <m:den>
                                    <m:r>
                                      <m:rPr>
                                        <m:sty m:val="p"/>
                                      </m:rPr>
                                      <a:rPr lang="en-US" sz="1300" b="0" i="0" u="none" strike="noStrike" cap="none" spc="0" smtClean="0">
                                        <a:solidFill>
                                          <a:schemeClr val="tx1"/>
                                        </a:solidFill>
                                        <a:effectLst/>
                                        <a:latin typeface="Cambria Math" panose="02040503050406030204" pitchFamily="18" charset="0"/>
                                      </a:rPr>
                                      <m:t>n</m:t>
                                    </m:r>
                                  </m:den>
                                </m:f>
                                <m:nary>
                                  <m:naryPr>
                                    <m:chr m:val="∑"/>
                                    <m:ctrlPr>
                                      <a:rPr lang="en-US" sz="1300" b="0" i="1" u="none" strike="noStrike" cap="none" spc="0" smtClean="0">
                                        <a:solidFill>
                                          <a:schemeClr val="tx1"/>
                                        </a:solidFill>
                                        <a:effectLst/>
                                        <a:latin typeface="Cambria Math" panose="02040503050406030204" pitchFamily="18" charset="0"/>
                                      </a:rPr>
                                    </m:ctrlPr>
                                  </m:naryPr>
                                  <m:sub>
                                    <m:r>
                                      <m:rPr>
                                        <m:brk m:alnAt="23"/>
                                      </m:rPr>
                                      <a:rPr lang="en-US" sz="1300" b="0" i="1" u="none" strike="noStrike" cap="none" spc="0" smtClean="0">
                                        <a:solidFill>
                                          <a:schemeClr val="tx1"/>
                                        </a:solidFill>
                                        <a:effectLst/>
                                        <a:latin typeface="Cambria Math" panose="02040503050406030204" pitchFamily="18" charset="0"/>
                                      </a:rPr>
                                      <m:t>𝑖</m:t>
                                    </m:r>
                                    <m:r>
                                      <a:rPr lang="en-US" sz="1300" b="0" i="1" u="none" strike="noStrike" cap="none" spc="0" smtClean="0">
                                        <a:solidFill>
                                          <a:schemeClr val="tx1"/>
                                        </a:solidFill>
                                        <a:effectLst/>
                                        <a:latin typeface="Cambria Math" panose="02040503050406030204" pitchFamily="18" charset="0"/>
                                      </a:rPr>
                                      <m:t>=1</m:t>
                                    </m:r>
                                  </m:sub>
                                  <m:sup>
                                    <m:r>
                                      <a:rPr lang="en-US" sz="1300" b="0" i="1" u="none" strike="noStrike" cap="none" spc="0" smtClean="0">
                                        <a:solidFill>
                                          <a:schemeClr val="tx1"/>
                                        </a:solidFill>
                                        <a:effectLst/>
                                        <a:latin typeface="Cambria Math" panose="02040503050406030204" pitchFamily="18" charset="0"/>
                                      </a:rPr>
                                      <m:t>𝑛</m:t>
                                    </m:r>
                                  </m:sup>
                                  <m:e>
                                    <m:sSub>
                                      <m:sSubPr>
                                        <m:ctrlPr>
                                          <a:rPr lang="en-US" sz="1300" b="0" i="1" u="none" strike="noStrike" cap="none" spc="0" smtClean="0">
                                            <a:solidFill>
                                              <a:schemeClr val="tx1"/>
                                            </a:solidFill>
                                            <a:effectLst/>
                                            <a:latin typeface="Cambria Math" panose="02040503050406030204" pitchFamily="18" charset="0"/>
                                          </a:rPr>
                                        </m:ctrlPr>
                                      </m:sSubPr>
                                      <m:e>
                                        <m:r>
                                          <a:rPr lang="en-US" sz="1300" b="0" i="1" u="none" strike="noStrike" cap="none" spc="0" smtClean="0">
                                            <a:solidFill>
                                              <a:schemeClr val="tx1"/>
                                            </a:solidFill>
                                            <a:effectLst/>
                                            <a:latin typeface="Cambria Math" panose="02040503050406030204" pitchFamily="18" charset="0"/>
                                          </a:rPr>
                                          <m:t>𝑚𝑎𝑥</m:t>
                                        </m:r>
                                      </m:e>
                                      <m:sub>
                                        <m:r>
                                          <a:rPr lang="en-US" sz="1300" b="0" i="1" u="none" strike="noStrike" cap="none" spc="0" smtClean="0">
                                            <a:solidFill>
                                              <a:schemeClr val="tx1"/>
                                            </a:solidFill>
                                            <a:effectLst/>
                                            <a:latin typeface="Cambria Math" panose="02040503050406030204" pitchFamily="18" charset="0"/>
                                          </a:rPr>
                                          <m:t>𝑗</m:t>
                                        </m:r>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m:t>
                                        </m:r>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𝑖</m:t>
                                        </m:r>
                                      </m:sub>
                                    </m:sSub>
                                    <m:f>
                                      <m:fPr>
                                        <m:ctrlPr>
                                          <a:rPr lang="en-US" sz="1300" b="0" i="1" u="none" strike="noStrike" cap="none" spc="0" smtClean="0">
                                            <a:solidFill>
                                              <a:schemeClr val="tx1"/>
                                            </a:solidFill>
                                            <a:effectLst/>
                                            <a:latin typeface="Cambria Math" panose="02040503050406030204" pitchFamily="18" charset="0"/>
                                          </a:rPr>
                                        </m:ctrlPr>
                                      </m:fPr>
                                      <m:num>
                                        <m:sSub>
                                          <m:sSubPr>
                                            <m:ctrlPr>
                                              <a:rPr lang="en-US" sz="1300" b="0" i="1" u="none" strike="noStrike" cap="none" spc="0" smtClean="0">
                                                <a:solidFill>
                                                  <a:schemeClr val="tx1"/>
                                                </a:solidFill>
                                                <a:effectLst/>
                                                <a:latin typeface="Cambria Math" panose="02040503050406030204" pitchFamily="18" charset="0"/>
                                              </a:rPr>
                                            </m:ctrlPr>
                                          </m:sSubPr>
                                          <m:e>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𝜎</m:t>
                                            </m:r>
                                          </m:e>
                                          <m:sub>
                                            <m:r>
                                              <a:rPr lang="en-US" sz="1300" b="0" i="1" u="none" strike="noStrike" cap="none" spc="0" smtClean="0">
                                                <a:solidFill>
                                                  <a:schemeClr val="tx1"/>
                                                </a:solidFill>
                                                <a:effectLst/>
                                                <a:latin typeface="Cambria Math" panose="02040503050406030204" pitchFamily="18" charset="0"/>
                                              </a:rPr>
                                              <m:t>𝑖</m:t>
                                            </m:r>
                                          </m:sub>
                                        </m:sSub>
                                        <m:r>
                                          <a:rPr lang="en-US" sz="1300" b="0" i="1" u="none" strike="noStrike" cap="none" spc="0" smtClean="0">
                                            <a:solidFill>
                                              <a:schemeClr val="tx1"/>
                                            </a:solidFill>
                                            <a:effectLst/>
                                            <a:latin typeface="Cambria Math" panose="02040503050406030204" pitchFamily="18" charset="0"/>
                                          </a:rPr>
                                          <m:t>+</m:t>
                                        </m:r>
                                        <m:sSub>
                                          <m:sSubPr>
                                            <m:ctrlPr>
                                              <a:rPr lang="en-US" sz="1300" b="0" i="1" u="none" strike="noStrike" cap="none" spc="0" smtClean="0">
                                                <a:solidFill>
                                                  <a:schemeClr val="tx1"/>
                                                </a:solidFill>
                                                <a:effectLst/>
                                                <a:latin typeface="Cambria Math" panose="02040503050406030204" pitchFamily="18" charset="0"/>
                                              </a:rPr>
                                            </m:ctrlPr>
                                          </m:sSubPr>
                                          <m:e>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𝜎</m:t>
                                            </m:r>
                                          </m:e>
                                          <m:sub>
                                            <m:r>
                                              <a:rPr lang="en-US" sz="1300" b="0" i="1" u="none" strike="noStrike" cap="none" spc="0" smtClean="0">
                                                <a:solidFill>
                                                  <a:schemeClr val="tx1"/>
                                                </a:solidFill>
                                                <a:effectLst/>
                                                <a:latin typeface="Cambria Math" panose="02040503050406030204" pitchFamily="18" charset="0"/>
                                                <a:ea typeface="Cambria Math" panose="02040503050406030204" pitchFamily="18" charset="0"/>
                                              </a:rPr>
                                              <m:t>𝑗</m:t>
                                            </m:r>
                                          </m:sub>
                                        </m:sSub>
                                      </m:num>
                                      <m:den>
                                        <m:sSub>
                                          <m:sSubPr>
                                            <m:ctrlPr>
                                              <a:rPr lang="en-US" sz="1300" b="0" i="1" u="none" strike="noStrike" cap="none" spc="0" smtClean="0">
                                                <a:solidFill>
                                                  <a:schemeClr val="tx1"/>
                                                </a:solidFill>
                                                <a:effectLst/>
                                                <a:latin typeface="Cambria Math" panose="02040503050406030204" pitchFamily="18" charset="0"/>
                                              </a:rPr>
                                            </m:ctrlPr>
                                          </m:sSubPr>
                                          <m:e>
                                            <m:r>
                                              <a:rPr lang="en-US" sz="1300" b="0" i="1" u="none" strike="noStrike" cap="none" spc="0" smtClean="0">
                                                <a:solidFill>
                                                  <a:schemeClr val="tx1"/>
                                                </a:solidFill>
                                                <a:effectLst/>
                                                <a:latin typeface="Cambria Math" panose="02040503050406030204" pitchFamily="18" charset="0"/>
                                              </a:rPr>
                                              <m:t>𝑑</m:t>
                                            </m:r>
                                          </m:e>
                                          <m:sub>
                                            <m:r>
                                              <a:rPr lang="en-US" sz="1300" b="0" i="1" u="none" strike="noStrike" cap="none" spc="0" smtClean="0">
                                                <a:solidFill>
                                                  <a:schemeClr val="tx1"/>
                                                </a:solidFill>
                                                <a:effectLst/>
                                                <a:latin typeface="Cambria Math" panose="02040503050406030204" pitchFamily="18" charset="0"/>
                                              </a:rPr>
                                              <m:t>𝑖𝑗</m:t>
                                            </m:r>
                                          </m:sub>
                                        </m:sSub>
                                      </m:den>
                                    </m:f>
                                  </m:e>
                                </m:nary>
                              </m:oMath>
                            </m:oMathPara>
                          </a14:m>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300" u="none" strike="noStrike" cap="none" spc="0">
                              <a:solidFill>
                                <a:schemeClr val="tx1"/>
                              </a:solidFill>
                              <a:effectLst/>
                              <a:latin typeface="Times New Roman" panose="02020603050405020304" pitchFamily="18" charset="0"/>
                              <a:cs typeface="Times New Roman" panose="02020603050405020304" pitchFamily="18" charset="0"/>
                            </a:rPr>
                            <a:t>[0,∞)</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Lower values indicate better clustering.</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Reflects smaller intra-cluster and larger inter-cluster distances.</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66964676"/>
                      </a:ext>
                    </a:extLst>
                  </a:tr>
                </a:tbl>
              </a:graphicData>
            </a:graphic>
          </p:graphicFrame>
        </mc:Choice>
        <mc:Fallback xmlns="">
          <p:graphicFrame>
            <p:nvGraphicFramePr>
              <p:cNvPr id="6" name="Content Placeholder 5">
                <a:extLst>
                  <a:ext uri="{FF2B5EF4-FFF2-40B4-BE49-F238E27FC236}">
                    <a16:creationId xmlns:a16="http://schemas.microsoft.com/office/drawing/2014/main" id="{7B84C553-0F56-013B-F444-17C452137CEF}"/>
                  </a:ext>
                </a:extLst>
              </p:cNvPr>
              <p:cNvGraphicFramePr>
                <a:graphicFrameLocks noGrp="1"/>
              </p:cNvGraphicFramePr>
              <p:nvPr>
                <p:ph idx="1"/>
                <p:extLst>
                  <p:ext uri="{D42A27DB-BD31-4B8C-83A1-F6EECF244321}">
                    <p14:modId xmlns:p14="http://schemas.microsoft.com/office/powerpoint/2010/main" val="1824628751"/>
                  </p:ext>
                </p:extLst>
              </p:nvPr>
            </p:nvGraphicFramePr>
            <p:xfrm>
              <a:off x="761802" y="1063840"/>
              <a:ext cx="10668006" cy="2696531"/>
            </p:xfrm>
            <a:graphic>
              <a:graphicData uri="http://schemas.openxmlformats.org/drawingml/2006/table">
                <a:tbl>
                  <a:tblPr firstRow="1" bandRow="1">
                    <a:noFill/>
                    <a:tableStyleId>{6E25E649-3F16-4E02-A733-19D2CDBF48F0}</a:tableStyleId>
                  </a:tblPr>
                  <a:tblGrid>
                    <a:gridCol w="2352982">
                      <a:extLst>
                        <a:ext uri="{9D8B030D-6E8A-4147-A177-3AD203B41FA5}">
                          <a16:colId xmlns:a16="http://schemas.microsoft.com/office/drawing/2014/main" val="290209422"/>
                        </a:ext>
                      </a:extLst>
                    </a:gridCol>
                    <a:gridCol w="2704942">
                      <a:extLst>
                        <a:ext uri="{9D8B030D-6E8A-4147-A177-3AD203B41FA5}">
                          <a16:colId xmlns:a16="http://schemas.microsoft.com/office/drawing/2014/main" val="943438090"/>
                        </a:ext>
                      </a:extLst>
                    </a:gridCol>
                    <a:gridCol w="2352982">
                      <a:extLst>
                        <a:ext uri="{9D8B030D-6E8A-4147-A177-3AD203B41FA5}">
                          <a16:colId xmlns:a16="http://schemas.microsoft.com/office/drawing/2014/main" val="3913012041"/>
                        </a:ext>
                      </a:extLst>
                    </a:gridCol>
                    <a:gridCol w="3257100">
                      <a:extLst>
                        <a:ext uri="{9D8B030D-6E8A-4147-A177-3AD203B41FA5}">
                          <a16:colId xmlns:a16="http://schemas.microsoft.com/office/drawing/2014/main" val="1724095553"/>
                        </a:ext>
                      </a:extLst>
                    </a:gridCol>
                  </a:tblGrid>
                  <a:tr h="541687">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Formula</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Range</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3785818"/>
                      </a:ext>
                    </a:extLst>
                  </a:tr>
                  <a:tr h="1077422">
                    <a:tc>
                      <a:txBody>
                        <a:bodyPr/>
                        <a:lstStyle/>
                        <a:p>
                          <a:pPr algn="ctr" fontAlgn="b"/>
                          <a:r>
                            <a:rPr lang="en-US" sz="1300" b="1" u="none" strike="noStrike" cap="none" spc="0">
                              <a:solidFill>
                                <a:schemeClr val="tx1"/>
                              </a:solidFill>
                              <a:effectLst/>
                              <a:latin typeface="Times New Roman" panose="02020603050405020304" pitchFamily="18" charset="0"/>
                              <a:cs typeface="Times New Roman" panose="02020603050405020304" pitchFamily="18" charset="0"/>
                            </a:rPr>
                            <a:t>Silhouette Score</a:t>
                          </a:r>
                          <a:endParaRPr lang="en-US" sz="13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endParaRPr lang="en-US"/>
                        </a:p>
                      </a:txBody>
                      <a:tcPr marL="133934" marR="133934" marT="133934" marB="133934" anchor="ctr">
                        <a:lnL w="12700" cmpd="sng">
                          <a:noFill/>
                          <a:prstDash val="solid"/>
                        </a:lnL>
                        <a:lnR w="12700" cmpd="sng">
                          <a:noFill/>
                          <a:prstDash val="solid"/>
                        </a:lnR>
                        <a:lnT w="38100" cmpd="sng">
                          <a:noFill/>
                        </a:lnT>
                        <a:lnB w="12700" cmpd="sng">
                          <a:noFill/>
                          <a:prstDash val="solid"/>
                        </a:lnB>
                        <a:blipFill>
                          <a:blip r:embed="rId3"/>
                          <a:stretch>
                            <a:fillRect l="-86449" t="-50588" r="-207009" b="-161176"/>
                          </a:stretch>
                        </a:blipFill>
                      </a:tcPr>
                    </a:tc>
                    <a:tc>
                      <a:txBody>
                        <a:bodyPr/>
                        <a:lstStyle/>
                        <a:p>
                          <a:pPr algn="ctr" fontAlgn="b"/>
                          <a:r>
                            <a:rPr lang="en-US" sz="1300" u="none" strike="noStrike" cap="none" spc="0">
                              <a:solidFill>
                                <a:schemeClr val="tx1"/>
                              </a:solidFill>
                              <a:effectLst/>
                              <a:latin typeface="Times New Roman" panose="02020603050405020304" pitchFamily="18" charset="0"/>
                              <a:cs typeface="Times New Roman" panose="02020603050405020304" pitchFamily="18" charset="0"/>
                            </a:rPr>
                            <a:t>[−1,1]</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s=1: Perfectly separated clusters.</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s=0: Overlapping clusters.</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a:solidFill>
                                <a:schemeClr val="tx1"/>
                              </a:solidFill>
                              <a:effectLst/>
                              <a:latin typeface="Times New Roman" panose="02020603050405020304" pitchFamily="18" charset="0"/>
                              <a:cs typeface="Times New Roman" panose="02020603050405020304" pitchFamily="18" charset="0"/>
                            </a:rPr>
                            <a:t>s&lt;0: Poor clustering</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99657620"/>
                      </a:ext>
                    </a:extLst>
                  </a:tr>
                  <a:tr h="1077422">
                    <a:tc>
                      <a:txBody>
                        <a:bodyPr/>
                        <a:lstStyle/>
                        <a:p>
                          <a:pPr algn="ctr" fontAlgn="b"/>
                          <a:r>
                            <a:rPr lang="en-US" sz="1300" b="1" u="none" strike="noStrike" cap="none" spc="0">
                              <a:solidFill>
                                <a:schemeClr val="tx1"/>
                              </a:solidFill>
                              <a:effectLst/>
                              <a:latin typeface="Times New Roman" panose="02020603050405020304" pitchFamily="18" charset="0"/>
                              <a:cs typeface="Times New Roman" panose="02020603050405020304" pitchFamily="18" charset="0"/>
                            </a:rPr>
                            <a:t>Davies-Bouldin Index</a:t>
                          </a:r>
                          <a:endParaRPr lang="en-US" sz="13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blipFill>
                          <a:blip r:embed="rId3"/>
                          <a:stretch>
                            <a:fillRect l="-86449" t="-148837" r="-207009" b="-59302"/>
                          </a:stretch>
                        </a:blipFill>
                      </a:tcPr>
                    </a:tc>
                    <a:tc>
                      <a:txBody>
                        <a:bodyPr/>
                        <a:lstStyle/>
                        <a:p>
                          <a:pPr algn="ctr" fontAlgn="b"/>
                          <a:r>
                            <a:rPr lang="en-US" sz="1300" u="none" strike="noStrike" cap="none" spc="0">
                              <a:solidFill>
                                <a:schemeClr val="tx1"/>
                              </a:solidFill>
                              <a:effectLst/>
                              <a:latin typeface="Times New Roman" panose="02020603050405020304" pitchFamily="18" charset="0"/>
                              <a:cs typeface="Times New Roman" panose="02020603050405020304" pitchFamily="18" charset="0"/>
                            </a:rPr>
                            <a:t>[0,∞)</a:t>
                          </a:r>
                          <a:endParaRPr lang="en-US" sz="13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Lower values indicate better clustering.</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Reflects smaller intra-cluster and larger inter-cluster distances.</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66964676"/>
                      </a:ext>
                    </a:extLst>
                  </a:tr>
                </a:tbl>
              </a:graphicData>
            </a:graphic>
          </p:graphicFrame>
        </mc:Fallback>
      </mc:AlternateContent>
    </p:spTree>
    <p:extLst>
      <p:ext uri="{BB962C8B-B14F-4D97-AF65-F5344CB8AC3E}">
        <p14:creationId xmlns:p14="http://schemas.microsoft.com/office/powerpoint/2010/main" val="270602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36B4-D8AE-5C87-B59C-816B97E00A0A}"/>
              </a:ext>
            </a:extLst>
          </p:cNvPr>
          <p:cNvSpPr>
            <a:spLocks noGrp="1"/>
          </p:cNvSpPr>
          <p:nvPr>
            <p:ph type="title"/>
          </p:nvPr>
        </p:nvSpPr>
        <p:spPr/>
        <p:txBody>
          <a:bodyPr>
            <a:normAutofit/>
          </a:bodyPr>
          <a:lstStyle/>
          <a:p>
            <a:r>
              <a:rPr lang="en-US" sz="2800" dirty="0"/>
              <a:t>🌀</a:t>
            </a:r>
            <a:r>
              <a:rPr lang="en-US" sz="3600" dirty="0"/>
              <a:t> </a:t>
            </a:r>
            <a:r>
              <a:rPr lang="en-US" sz="3600" b="1" u="none" strike="noStrike" kern="1200" dirty="0" err="1">
                <a:solidFill>
                  <a:schemeClr val="dk1"/>
                </a:solidFill>
                <a:effectLst/>
                <a:latin typeface="Times New Roman" panose="02020603050405020304" pitchFamily="18" charset="0"/>
                <a:ea typeface="+mn-ea"/>
                <a:cs typeface="Times New Roman" panose="02020603050405020304" pitchFamily="18" charset="0"/>
              </a:rPr>
              <a:t>KMeans</a:t>
            </a:r>
            <a:r>
              <a:rPr lang="en-US" sz="3600" b="1" u="none" strike="noStrike" kern="1200" dirty="0">
                <a:solidFill>
                  <a:schemeClr val="dk1"/>
                </a:solidFill>
                <a:effectLst/>
                <a:latin typeface="Times New Roman" panose="02020603050405020304" pitchFamily="18" charset="0"/>
                <a:ea typeface="+mn-ea"/>
                <a:cs typeface="Times New Roman" panose="02020603050405020304" pitchFamily="18" charset="0"/>
              </a:rPr>
              <a:t> Method</a:t>
            </a:r>
            <a:endParaRPr lang="en-US" sz="3600" dirty="0"/>
          </a:p>
        </p:txBody>
      </p:sp>
      <p:sp>
        <p:nvSpPr>
          <p:cNvPr id="3" name="Content Placeholder 2">
            <a:extLst>
              <a:ext uri="{FF2B5EF4-FFF2-40B4-BE49-F238E27FC236}">
                <a16:creationId xmlns:a16="http://schemas.microsoft.com/office/drawing/2014/main" id="{26AD21B0-0C4B-F4D5-7A2A-706B30A513FB}"/>
              </a:ext>
            </a:extLst>
          </p:cNvPr>
          <p:cNvSpPr>
            <a:spLocks noGrp="1"/>
          </p:cNvSpPr>
          <p:nvPr>
            <p:ph idx="1"/>
          </p:nvPr>
        </p:nvSpPr>
        <p:spPr>
          <a:xfrm>
            <a:off x="512581" y="2708366"/>
            <a:ext cx="4599350" cy="3639111"/>
          </a:xfrm>
        </p:spPr>
        <p:txBody>
          <a:bodyPr>
            <a:noAutofit/>
          </a:bodyPr>
          <a:lstStyle/>
          <a:p>
            <a:r>
              <a:rPr lang="en-US" sz="1600" b="1" dirty="0">
                <a:latin typeface="Times New Roman" panose="02020603050405020304" pitchFamily="18" charset="0"/>
                <a:cs typeface="Times New Roman" panose="02020603050405020304" pitchFamily="18" charset="0"/>
              </a:rPr>
              <a:t>Clustering Algorithm</a:t>
            </a:r>
            <a:r>
              <a:rPr lang="en-US" sz="16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KMeans</a:t>
            </a:r>
            <a:r>
              <a:rPr lang="en-US" sz="1400" b="1" dirty="0">
                <a:latin typeface="Times New Roman" panose="02020603050405020304" pitchFamily="18" charset="0"/>
                <a:cs typeface="Times New Roman" panose="02020603050405020304" pitchFamily="18" charset="0"/>
              </a:rPr>
              <a:t> Clustering</a:t>
            </a:r>
            <a:r>
              <a:rPr lang="en-US" sz="1400" dirty="0">
                <a:latin typeface="Times New Roman" panose="02020603050405020304" pitchFamily="18" charset="0"/>
                <a:cs typeface="Times New Roman" panose="02020603050405020304" pitchFamily="18" charset="0"/>
              </a:rPr>
              <a:t> is used to group the data into distinct clusters.</a:t>
            </a: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Goal</a:t>
            </a:r>
            <a:r>
              <a:rPr lang="en-US" sz="16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Identify the </a:t>
            </a:r>
            <a:r>
              <a:rPr lang="en-US" sz="1400" b="1" dirty="0">
                <a:latin typeface="Times New Roman" panose="02020603050405020304" pitchFamily="18" charset="0"/>
                <a:cs typeface="Times New Roman" panose="02020603050405020304" pitchFamily="18" charset="0"/>
              </a:rPr>
              <a:t>optimal number of clusters</a:t>
            </a:r>
            <a:r>
              <a:rPr lang="en-US" sz="1400" dirty="0">
                <a:latin typeface="Times New Roman" panose="02020603050405020304" pitchFamily="18" charset="0"/>
                <a:cs typeface="Times New Roman" panose="02020603050405020304" pitchFamily="18" charset="0"/>
              </a:rPr>
              <a:t> by observing where the </a:t>
            </a:r>
            <a:r>
              <a:rPr lang="en-US" sz="1400" b="1" dirty="0">
                <a:latin typeface="Times New Roman" panose="02020603050405020304" pitchFamily="18" charset="0"/>
                <a:cs typeface="Times New Roman" panose="02020603050405020304" pitchFamily="18" charset="0"/>
              </a:rPr>
              <a:t>inertia</a:t>
            </a:r>
            <a:r>
              <a:rPr lang="en-US" sz="1400" dirty="0">
                <a:latin typeface="Times New Roman" panose="02020603050405020304" pitchFamily="18" charset="0"/>
                <a:cs typeface="Times New Roman" panose="02020603050405020304" pitchFamily="18" charset="0"/>
              </a:rPr>
              <a:t> (sum of squared distances to cluster centers) decreases significantly.</a:t>
            </a:r>
          </a:p>
          <a:p>
            <a:pPr lvl="1"/>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Elbow Method</a:t>
            </a:r>
            <a:r>
              <a:rPr lang="en-US" sz="16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Plot </a:t>
            </a:r>
            <a:r>
              <a:rPr lang="en-US" sz="1400" b="1" dirty="0">
                <a:latin typeface="Times New Roman" panose="02020603050405020304" pitchFamily="18" charset="0"/>
                <a:cs typeface="Times New Roman" panose="02020603050405020304" pitchFamily="18" charset="0"/>
              </a:rPr>
              <a:t>Inertia</a:t>
            </a:r>
            <a:r>
              <a:rPr lang="en-US" sz="1400" dirty="0">
                <a:latin typeface="Times New Roman" panose="02020603050405020304" pitchFamily="18" charset="0"/>
                <a:cs typeface="Times New Roman" panose="02020603050405020304" pitchFamily="18" charset="0"/>
              </a:rPr>
              <a:t> vs. </a:t>
            </a:r>
            <a:r>
              <a:rPr lang="en-US" sz="1400" b="1" dirty="0">
                <a:latin typeface="Times New Roman" panose="02020603050405020304" pitchFamily="18" charset="0"/>
                <a:cs typeface="Times New Roman" panose="02020603050405020304" pitchFamily="18" charset="0"/>
              </a:rPr>
              <a:t>Number of Clusters</a:t>
            </a:r>
            <a:r>
              <a:rPr lang="en-US" sz="1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BE16FB6-9E50-651E-0787-24A91249BF4E}"/>
              </a:ext>
            </a:extLst>
          </p:cNvPr>
          <p:cNvPicPr>
            <a:picLocks noChangeAspect="1"/>
          </p:cNvPicPr>
          <p:nvPr/>
        </p:nvPicPr>
        <p:blipFill>
          <a:blip r:embed="rId3"/>
          <a:stretch>
            <a:fillRect/>
          </a:stretch>
        </p:blipFill>
        <p:spPr>
          <a:xfrm>
            <a:off x="5111931" y="2969623"/>
            <a:ext cx="6978108" cy="3457303"/>
          </a:xfrm>
          <a:prstGeom prst="rect">
            <a:avLst/>
          </a:prstGeom>
        </p:spPr>
      </p:pic>
    </p:spTree>
    <p:extLst>
      <p:ext uri="{BB962C8B-B14F-4D97-AF65-F5344CB8AC3E}">
        <p14:creationId xmlns:p14="http://schemas.microsoft.com/office/powerpoint/2010/main" val="350370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53A2-A9A1-559F-BE72-7A3748A20D8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u="none" strike="noStrike" kern="1200" dirty="0">
                <a:solidFill>
                  <a:schemeClr val="dk1"/>
                </a:solidFill>
                <a:effectLst/>
                <a:latin typeface="Times New Roman" panose="02020603050405020304" pitchFamily="18" charset="0"/>
                <a:ea typeface="+mn-ea"/>
                <a:cs typeface="Times New Roman" panose="02020603050405020304" pitchFamily="18" charset="0"/>
              </a:rPr>
              <a:t>DBSCAN Method</a:t>
            </a:r>
            <a:endParaRPr lang="en-US"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1CA944E-526A-6358-B6D0-33AA7AF3C58C}"/>
              </a:ext>
            </a:extLst>
          </p:cNvPr>
          <p:cNvPicPr>
            <a:picLocks noGrp="1" noChangeAspect="1"/>
          </p:cNvPicPr>
          <p:nvPr>
            <p:ph idx="1"/>
          </p:nvPr>
        </p:nvPicPr>
        <p:blipFill>
          <a:blip r:embed="rId3"/>
          <a:stretch>
            <a:fillRect/>
          </a:stretch>
        </p:blipFill>
        <p:spPr>
          <a:xfrm>
            <a:off x="5840502" y="3261083"/>
            <a:ext cx="6096785" cy="3025318"/>
          </a:xfrm>
          <a:prstGeom prst="rect">
            <a:avLst/>
          </a:prstGeom>
        </p:spPr>
      </p:pic>
      <p:sp>
        <p:nvSpPr>
          <p:cNvPr id="9" name="TextBox 8">
            <a:extLst>
              <a:ext uri="{FF2B5EF4-FFF2-40B4-BE49-F238E27FC236}">
                <a16:creationId xmlns:a16="http://schemas.microsoft.com/office/drawing/2014/main" id="{10E86082-18B1-E3B4-C7AB-842DD481102F}"/>
              </a:ext>
            </a:extLst>
          </p:cNvPr>
          <p:cNvSpPr txBox="1"/>
          <p:nvPr/>
        </p:nvSpPr>
        <p:spPr>
          <a:xfrm>
            <a:off x="505097" y="3078202"/>
            <a:ext cx="5242560" cy="344709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Identify the </a:t>
            </a:r>
            <a:r>
              <a:rPr lang="en-US" sz="1400" b="1" dirty="0">
                <a:latin typeface="Times New Roman" panose="02020603050405020304" pitchFamily="18" charset="0"/>
                <a:cs typeface="Times New Roman" panose="02020603050405020304" pitchFamily="18" charset="0"/>
              </a:rPr>
              <a:t>optimal eps (epsilon) parameter</a:t>
            </a:r>
            <a:r>
              <a:rPr lang="en-US" sz="1400" dirty="0">
                <a:latin typeface="Times New Roman" panose="02020603050405020304" pitchFamily="18" charset="0"/>
                <a:cs typeface="Times New Roman" panose="02020603050405020304" pitchFamily="18" charset="0"/>
              </a:rPr>
              <a:t> for DBSCAN, which determines the neighborhood size for clustering.</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5-NN Distance Calculation</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 each data point, calculate the distance to its </a:t>
            </a:r>
            <a:r>
              <a:rPr lang="en-US" sz="1400" b="1" dirty="0">
                <a:latin typeface="Times New Roman" panose="02020603050405020304" pitchFamily="18" charset="0"/>
                <a:cs typeface="Times New Roman" panose="02020603050405020304" pitchFamily="18" charset="0"/>
              </a:rPr>
              <a:t>5th nearest neighbor</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Sort these distances in ascending order.</a:t>
            </a:r>
          </a:p>
          <a:p>
            <a:pPr marL="7429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Key Observations: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elbow point appears where the distances start to rise steeply.</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this graph, the sharp bend happens approximately around 0.2 to 0.3 on the Y-axis.</a:t>
            </a:r>
          </a:p>
        </p:txBody>
      </p:sp>
    </p:spTree>
    <p:extLst>
      <p:ext uri="{BB962C8B-B14F-4D97-AF65-F5344CB8AC3E}">
        <p14:creationId xmlns:p14="http://schemas.microsoft.com/office/powerpoint/2010/main" val="382523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08232-AEAF-6B31-1F0A-C4B0D6FD6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586C68-050B-EEBA-9E0D-86710DA9826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u="none" strike="noStrike" kern="1200" dirty="0">
                <a:solidFill>
                  <a:schemeClr val="dk1"/>
                </a:solidFill>
                <a:effectLst/>
                <a:latin typeface="Times New Roman" panose="02020603050405020304" pitchFamily="18" charset="0"/>
                <a:ea typeface="+mn-ea"/>
                <a:cs typeface="Times New Roman" panose="02020603050405020304" pitchFamily="18" charset="0"/>
              </a:rPr>
              <a:t>DBSCAN Method</a:t>
            </a:r>
            <a:endParaRPr lang="en-US" sz="3600" dirty="0"/>
          </a:p>
        </p:txBody>
      </p:sp>
      <p:pic>
        <p:nvPicPr>
          <p:cNvPr id="6" name="Picture 5">
            <a:extLst>
              <a:ext uri="{FF2B5EF4-FFF2-40B4-BE49-F238E27FC236}">
                <a16:creationId xmlns:a16="http://schemas.microsoft.com/office/drawing/2014/main" id="{1BCC8EBE-0A5D-C301-9184-95F9D80DB495}"/>
              </a:ext>
            </a:extLst>
          </p:cNvPr>
          <p:cNvPicPr>
            <a:picLocks noChangeAspect="1"/>
          </p:cNvPicPr>
          <p:nvPr/>
        </p:nvPicPr>
        <p:blipFill>
          <a:blip r:embed="rId3"/>
          <a:stretch>
            <a:fillRect/>
          </a:stretch>
        </p:blipFill>
        <p:spPr>
          <a:xfrm>
            <a:off x="302239" y="2360364"/>
            <a:ext cx="5724092" cy="4037528"/>
          </a:xfrm>
          <a:prstGeom prst="rect">
            <a:avLst/>
          </a:prstGeom>
        </p:spPr>
      </p:pic>
      <p:pic>
        <p:nvPicPr>
          <p:cNvPr id="7" name="Picture 6">
            <a:extLst>
              <a:ext uri="{FF2B5EF4-FFF2-40B4-BE49-F238E27FC236}">
                <a16:creationId xmlns:a16="http://schemas.microsoft.com/office/drawing/2014/main" id="{45D4645D-E849-D9D3-94B7-6C548909A12B}"/>
              </a:ext>
            </a:extLst>
          </p:cNvPr>
          <p:cNvPicPr>
            <a:picLocks noChangeAspect="1"/>
          </p:cNvPicPr>
          <p:nvPr/>
        </p:nvPicPr>
        <p:blipFill>
          <a:blip r:embed="rId4"/>
          <a:stretch>
            <a:fillRect/>
          </a:stretch>
        </p:blipFill>
        <p:spPr>
          <a:xfrm>
            <a:off x="6076074" y="2360364"/>
            <a:ext cx="5903265" cy="4162356"/>
          </a:xfrm>
          <a:prstGeom prst="rect">
            <a:avLst/>
          </a:prstGeom>
        </p:spPr>
      </p:pic>
    </p:spTree>
    <p:extLst>
      <p:ext uri="{BB962C8B-B14F-4D97-AF65-F5344CB8AC3E}">
        <p14:creationId xmlns:p14="http://schemas.microsoft.com/office/powerpoint/2010/main" val="276023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9A49E-88B6-FF77-2CE6-31AD8DE3D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3B272-F909-14CA-797F-2C2DD29FE474}"/>
              </a:ext>
            </a:extLst>
          </p:cNvPr>
          <p:cNvSpPr>
            <a:spLocks noGrp="1"/>
          </p:cNvSpPr>
          <p:nvPr>
            <p:ph type="title"/>
          </p:nvPr>
        </p:nvSpPr>
        <p:spPr>
          <a:xfrm>
            <a:off x="761801" y="858982"/>
            <a:ext cx="9967409" cy="1515728"/>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Random Forest Clustering with Top Features</a:t>
            </a:r>
            <a:endParaRPr lang="en-US" sz="3600" dirty="0">
              <a:latin typeface="Times New Roman" panose="02020603050405020304" pitchFamily="18" charset="0"/>
              <a:cs typeface="Times New Roman" panose="02020603050405020304" pitchFamily="18" charset="0"/>
            </a:endParaRPr>
          </a:p>
        </p:txBody>
      </p:sp>
      <p:sp>
        <p:nvSpPr>
          <p:cNvPr id="10" name="Content Placeholder 4">
            <a:extLst>
              <a:ext uri="{FF2B5EF4-FFF2-40B4-BE49-F238E27FC236}">
                <a16:creationId xmlns:a16="http://schemas.microsoft.com/office/drawing/2014/main" id="{464CC866-9EE0-8FC5-B1C1-B9E4D04E6C19}"/>
              </a:ext>
            </a:extLst>
          </p:cNvPr>
          <p:cNvSpPr txBox="1">
            <a:spLocks/>
          </p:cNvSpPr>
          <p:nvPr/>
        </p:nvSpPr>
        <p:spPr>
          <a:xfrm>
            <a:off x="256480" y="2980525"/>
            <a:ext cx="5385666" cy="337567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b="1" u="sng" dirty="0">
                <a:latin typeface="Times New Roman" panose="02020603050405020304" pitchFamily="18" charset="0"/>
                <a:cs typeface="Times New Roman" panose="02020603050405020304" pitchFamily="18" charset="0"/>
              </a:rPr>
              <a:t>Model Details</a:t>
            </a:r>
          </a:p>
          <a:p>
            <a:r>
              <a:rPr lang="en-US" sz="1700" b="1" dirty="0">
                <a:latin typeface="Times New Roman" panose="02020603050405020304" pitchFamily="18" charset="0"/>
                <a:cs typeface="Times New Roman" panose="02020603050405020304" pitchFamily="18" charset="0"/>
              </a:rPr>
              <a:t>Clustering Algorithm</a:t>
            </a:r>
            <a:r>
              <a:rPr lang="en-US" sz="17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Random Forest Classifier</a:t>
            </a:r>
            <a:r>
              <a:rPr lang="en-US" sz="1500" dirty="0">
                <a:latin typeface="Times New Roman" panose="02020603050405020304" pitchFamily="18" charset="0"/>
                <a:cs typeface="Times New Roman" panose="02020603050405020304" pitchFamily="18" charset="0"/>
              </a:rPr>
              <a:t> trained with synthetic labels from Agglomerative Clustering.</a:t>
            </a:r>
          </a:p>
          <a:p>
            <a:r>
              <a:rPr lang="en-US" sz="1700" b="1" dirty="0">
                <a:latin typeface="Times New Roman" panose="02020603050405020304" pitchFamily="18" charset="0"/>
                <a:cs typeface="Times New Roman" panose="02020603050405020304" pitchFamily="18" charset="0"/>
              </a:rPr>
              <a:t>Number of Clusters</a:t>
            </a:r>
            <a:r>
              <a:rPr lang="en-US" sz="17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4 Clusters</a:t>
            </a:r>
            <a:r>
              <a:rPr lang="en-US" sz="1500" dirty="0">
                <a:latin typeface="Times New Roman" panose="02020603050405020304" pitchFamily="18" charset="0"/>
                <a:cs typeface="Times New Roman" panose="02020603050405020304" pitchFamily="18" charset="0"/>
              </a:rPr>
              <a:t> were defined for the clustering process.</a:t>
            </a:r>
          </a:p>
          <a:p>
            <a:r>
              <a:rPr lang="en-US" sz="1700" b="1" dirty="0">
                <a:latin typeface="Times New Roman" panose="02020603050405020304" pitchFamily="18" charset="0"/>
                <a:cs typeface="Times New Roman" panose="02020603050405020304" pitchFamily="18" charset="0"/>
              </a:rPr>
              <a:t>Steps Involved</a:t>
            </a:r>
            <a:r>
              <a:rPr lang="en-US" sz="1700" dirty="0">
                <a:latin typeface="Times New Roman" panose="02020603050405020304" pitchFamily="18" charset="0"/>
                <a:cs typeface="Times New Roman" panose="02020603050405020304" pitchFamily="18" charset="0"/>
              </a:rPr>
              <a:t>:</a:t>
            </a:r>
          </a:p>
          <a:p>
            <a:pPr lvl="1">
              <a:buFont typeface="+mj-lt"/>
              <a:buAutoNum type="arabicPeriod"/>
            </a:pPr>
            <a:r>
              <a:rPr lang="en-US" sz="1500" b="1" dirty="0">
                <a:latin typeface="Times New Roman" panose="02020603050405020304" pitchFamily="18" charset="0"/>
                <a:cs typeface="Times New Roman" panose="02020603050405020304" pitchFamily="18" charset="0"/>
              </a:rPr>
              <a:t>Generate Synthetic Labels</a:t>
            </a:r>
            <a:r>
              <a:rPr lang="en-US" sz="1500" dirty="0">
                <a:latin typeface="Times New Roman" panose="02020603050405020304" pitchFamily="18" charset="0"/>
                <a:cs typeface="Times New Roman" panose="02020603050405020304" pitchFamily="18" charset="0"/>
              </a:rPr>
              <a:t> using Agglomerative Clustering.</a:t>
            </a:r>
          </a:p>
          <a:p>
            <a:pPr lvl="1">
              <a:buFont typeface="+mj-lt"/>
              <a:buAutoNum type="arabicPeriod"/>
            </a:pPr>
            <a:r>
              <a:rPr lang="en-US" sz="1500" b="1" dirty="0">
                <a:latin typeface="Times New Roman" panose="02020603050405020304" pitchFamily="18" charset="0"/>
                <a:cs typeface="Times New Roman" panose="02020603050405020304" pitchFamily="18" charset="0"/>
              </a:rPr>
              <a:t>Train Random Forest</a:t>
            </a:r>
            <a:r>
              <a:rPr lang="en-US" sz="1500" dirty="0">
                <a:latin typeface="Times New Roman" panose="02020603050405020304" pitchFamily="18" charset="0"/>
                <a:cs typeface="Times New Roman" panose="02020603050405020304" pitchFamily="18" charset="0"/>
              </a:rPr>
              <a:t> to determine feature importance.</a:t>
            </a:r>
          </a:p>
          <a:p>
            <a:pPr lvl="1">
              <a:buFont typeface="+mj-lt"/>
              <a:buAutoNum type="arabicPeriod"/>
            </a:pPr>
            <a:r>
              <a:rPr lang="en-US" sz="1500" b="1" dirty="0">
                <a:latin typeface="Times New Roman" panose="02020603050405020304" pitchFamily="18" charset="0"/>
                <a:cs typeface="Times New Roman" panose="02020603050405020304" pitchFamily="18" charset="0"/>
              </a:rPr>
              <a:t>Compute Proximity Matrix</a:t>
            </a:r>
            <a:r>
              <a:rPr lang="en-US" sz="1500" dirty="0">
                <a:latin typeface="Times New Roman" panose="02020603050405020304" pitchFamily="18" charset="0"/>
                <a:cs typeface="Times New Roman" panose="02020603050405020304" pitchFamily="18" charset="0"/>
              </a:rPr>
              <a:t> from the Random Forest.</a:t>
            </a:r>
          </a:p>
          <a:p>
            <a:pPr lvl="1">
              <a:buFont typeface="+mj-lt"/>
              <a:buAutoNum type="arabicPeriod"/>
            </a:pPr>
            <a:r>
              <a:rPr lang="en-US" sz="1500" b="1" dirty="0">
                <a:latin typeface="Times New Roman" panose="02020603050405020304" pitchFamily="18" charset="0"/>
                <a:cs typeface="Times New Roman" panose="02020603050405020304" pitchFamily="18" charset="0"/>
              </a:rPr>
              <a:t>Apply Hierarchical Clustering</a:t>
            </a:r>
            <a:r>
              <a:rPr lang="en-US" sz="1500" dirty="0">
                <a:latin typeface="Times New Roman" panose="02020603050405020304" pitchFamily="18" charset="0"/>
                <a:cs typeface="Times New Roman" panose="02020603050405020304" pitchFamily="18" charset="0"/>
              </a:rPr>
              <a:t> using the Proximity Matrix.</a:t>
            </a:r>
          </a:p>
          <a:p>
            <a:pPr>
              <a:lnSpc>
                <a:spcPct val="100000"/>
              </a:lnSpc>
            </a:pPr>
            <a:endParaRPr lang="en-US" sz="1600" dirty="0">
              <a:latin typeface="Times New Roman" panose="02020603050405020304" pitchFamily="18" charset="0"/>
              <a:cs typeface="Times New Roman" panose="02020603050405020304" pitchFamily="18" charset="0"/>
            </a:endParaRPr>
          </a:p>
        </p:txBody>
      </p:sp>
      <p:sp>
        <p:nvSpPr>
          <p:cNvPr id="11" name="Content Placeholder 4">
            <a:extLst>
              <a:ext uri="{FF2B5EF4-FFF2-40B4-BE49-F238E27FC236}">
                <a16:creationId xmlns:a16="http://schemas.microsoft.com/office/drawing/2014/main" id="{D8FA2570-D08F-D50F-3379-FAD161F778B8}"/>
              </a:ext>
            </a:extLst>
          </p:cNvPr>
          <p:cNvSpPr>
            <a:spLocks noGrp="1"/>
          </p:cNvSpPr>
          <p:nvPr>
            <p:ph idx="1"/>
          </p:nvPr>
        </p:nvSpPr>
        <p:spPr>
          <a:xfrm>
            <a:off x="6374475" y="2980525"/>
            <a:ext cx="4880343" cy="3031390"/>
          </a:xfrm>
        </p:spPr>
        <p:txBody>
          <a:bodyPr>
            <a:normAutofit/>
          </a:bodyPr>
          <a:lstStyle/>
          <a:p>
            <a:r>
              <a:rPr lang="en-US" sz="1600" b="1" u="sng" dirty="0">
                <a:latin typeface="Times New Roman" panose="02020603050405020304" pitchFamily="18" charset="0"/>
                <a:cs typeface="Times New Roman" panose="02020603050405020304" pitchFamily="18" charset="0"/>
              </a:rPr>
              <a:t>Feature Selection</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Selected Features</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top 2 features selected based on their importance are:</a:t>
            </a:r>
          </a:p>
          <a:p>
            <a:pPr marL="1143000" lvl="2" indent="-228600">
              <a:buFont typeface="Arial" panose="020B0604020202020204" pitchFamily="34" charset="0"/>
              <a:buChar char="•"/>
            </a:pPr>
            <a:r>
              <a:rPr lang="en-US" sz="1200" b="1" dirty="0" err="1">
                <a:latin typeface="Times New Roman" panose="02020603050405020304" pitchFamily="18" charset="0"/>
                <a:cs typeface="Times New Roman" panose="02020603050405020304" pitchFamily="18" charset="0"/>
              </a:rPr>
              <a:t>norm_SLV</a:t>
            </a:r>
            <a:r>
              <a:rPr lang="en-US" sz="1200" dirty="0">
                <a:latin typeface="Times New Roman" panose="02020603050405020304" pitchFamily="18" charset="0"/>
                <a:cs typeface="Times New Roman" panose="02020603050405020304" pitchFamily="18" charset="0"/>
              </a:rPr>
              <a:t> (Normalized Silver Price)</a:t>
            </a:r>
          </a:p>
          <a:p>
            <a:pPr marL="1143000" lvl="2" indent="-228600">
              <a:buFont typeface="Arial" panose="020B0604020202020204" pitchFamily="34" charset="0"/>
              <a:buChar char="•"/>
            </a:pPr>
            <a:r>
              <a:rPr lang="en-US" sz="1200" b="1" dirty="0" err="1">
                <a:latin typeface="Times New Roman" panose="02020603050405020304" pitchFamily="18" charset="0"/>
                <a:cs typeface="Times New Roman" panose="02020603050405020304" pitchFamily="18" charset="0"/>
              </a:rPr>
              <a:t>norm_USO</a:t>
            </a:r>
            <a:r>
              <a:rPr lang="en-US" sz="1200" dirty="0">
                <a:latin typeface="Times New Roman" panose="02020603050405020304" pitchFamily="18" charset="0"/>
                <a:cs typeface="Times New Roman" panose="02020603050405020304" pitchFamily="18" charset="0"/>
              </a:rPr>
              <a:t> (Normalized Crude Oil Price)</a:t>
            </a:r>
          </a:p>
          <a:p>
            <a:pPr marL="914400" lvl="2"/>
            <a:endParaRPr lang="en-US" sz="1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Importance</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Feature importance was derived from the Random Forest classifier trained on all features.</a:t>
            </a:r>
          </a:p>
          <a:p>
            <a:pPr>
              <a:lnSpc>
                <a:spcPct val="100000"/>
              </a:lnSpc>
            </a:pPr>
            <a:endParaRPr lang="en-US" sz="16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E56E3ECE-3EC7-B9FF-6F37-768993D3D96E}"/>
              </a:ext>
            </a:extLst>
          </p:cNvPr>
          <p:cNvCxnSpPr/>
          <p:nvPr/>
        </p:nvCxnSpPr>
        <p:spPr>
          <a:xfrm>
            <a:off x="5765074" y="3108960"/>
            <a:ext cx="0" cy="2963915"/>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29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E1A2C-A0CC-7AF3-3921-2BD785F401C2}"/>
              </a:ext>
            </a:extLst>
          </p:cNvPr>
          <p:cNvSpPr>
            <a:spLocks noGrp="1"/>
          </p:cNvSpPr>
          <p:nvPr>
            <p:ph type="title"/>
          </p:nvPr>
        </p:nvSpPr>
        <p:spPr>
          <a:xfrm>
            <a:off x="761802" y="858982"/>
            <a:ext cx="3451060" cy="5152933"/>
          </a:xfrm>
        </p:spPr>
        <p:txBody>
          <a:bodyPr>
            <a:normAutofit/>
          </a:bodyPr>
          <a:lstStyle/>
          <a:p>
            <a:r>
              <a:rPr lang="en-US" dirty="0"/>
              <a:t>CONTENT</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89A17CC-4454-C2CC-05CD-DAFCD9C0FAC4}"/>
              </a:ext>
            </a:extLst>
          </p:cNvPr>
          <p:cNvGraphicFramePr>
            <a:graphicFrameLocks noGrp="1"/>
          </p:cNvGraphicFramePr>
          <p:nvPr>
            <p:ph idx="1"/>
            <p:extLst>
              <p:ext uri="{D42A27DB-BD31-4B8C-83A1-F6EECF244321}">
                <p14:modId xmlns:p14="http://schemas.microsoft.com/office/powerpoint/2010/main" val="17997777"/>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48F358FF-FECD-D475-A45D-E77268EFCFB8}"/>
              </a:ext>
            </a:extLst>
          </p:cNvPr>
          <p:cNvGrpSpPr/>
          <p:nvPr/>
        </p:nvGrpSpPr>
        <p:grpSpPr>
          <a:xfrm>
            <a:off x="8916208" y="3019274"/>
            <a:ext cx="2246733" cy="938324"/>
            <a:chOff x="3808716" y="3523120"/>
            <a:chExt cx="2246733" cy="938324"/>
          </a:xfrm>
        </p:grpSpPr>
        <p:sp>
          <p:nvSpPr>
            <p:cNvPr id="7" name="Rectangle 6">
              <a:extLst>
                <a:ext uri="{FF2B5EF4-FFF2-40B4-BE49-F238E27FC236}">
                  <a16:creationId xmlns:a16="http://schemas.microsoft.com/office/drawing/2014/main" id="{198BEA92-0E73-15A4-CFA9-64AB394FAFBA}"/>
                </a:ext>
              </a:extLst>
            </p:cNvPr>
            <p:cNvSpPr/>
            <p:nvPr/>
          </p:nvSpPr>
          <p:spPr>
            <a:xfrm>
              <a:off x="3808716" y="3523120"/>
              <a:ext cx="2246733" cy="93832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8" name="TextBox 7">
              <a:extLst>
                <a:ext uri="{FF2B5EF4-FFF2-40B4-BE49-F238E27FC236}">
                  <a16:creationId xmlns:a16="http://schemas.microsoft.com/office/drawing/2014/main" id="{47CAB2D4-078D-2AD3-5440-DE8F1C75006E}"/>
                </a:ext>
              </a:extLst>
            </p:cNvPr>
            <p:cNvSpPr txBox="1"/>
            <p:nvPr/>
          </p:nvSpPr>
          <p:spPr>
            <a:xfrm>
              <a:off x="3808716" y="3523120"/>
              <a:ext cx="2246733" cy="9383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306" tIns="99306" rIns="99306" bIns="99306" numCol="1" spcCol="1270" anchor="ctr" anchorCtr="0">
              <a:noAutofit/>
            </a:bodyPr>
            <a:lstStyle/>
            <a:p>
              <a:pPr marL="0" lvl="0" indent="0" algn="l" defTabSz="577850">
                <a:lnSpc>
                  <a:spcPct val="100000"/>
                </a:lnSpc>
                <a:spcBef>
                  <a:spcPct val="0"/>
                </a:spcBef>
                <a:spcAft>
                  <a:spcPct val="35000"/>
                </a:spcAft>
                <a:buNone/>
              </a:pPr>
              <a:r>
                <a:rPr lang="en-US" sz="1300" kern="1200" dirty="0" err="1"/>
                <a:t>Apriori</a:t>
              </a:r>
              <a:endParaRPr lang="en-US" sz="1300" kern="1200" dirty="0"/>
            </a:p>
            <a:p>
              <a:pPr marL="0" lvl="0" indent="0" algn="l" defTabSz="577850">
                <a:lnSpc>
                  <a:spcPct val="100000"/>
                </a:lnSpc>
                <a:spcBef>
                  <a:spcPct val="0"/>
                </a:spcBef>
                <a:spcAft>
                  <a:spcPct val="35000"/>
                </a:spcAft>
                <a:buNone/>
              </a:pPr>
              <a:r>
                <a:rPr lang="en-US" sz="1300" kern="1200" dirty="0"/>
                <a:t>FP-Growth</a:t>
              </a:r>
            </a:p>
            <a:p>
              <a:pPr marL="0" lvl="0" indent="0" algn="l" defTabSz="577850">
                <a:lnSpc>
                  <a:spcPct val="100000"/>
                </a:lnSpc>
                <a:spcBef>
                  <a:spcPct val="0"/>
                </a:spcBef>
                <a:spcAft>
                  <a:spcPct val="35000"/>
                </a:spcAft>
                <a:buNone/>
              </a:pPr>
              <a:r>
                <a:rPr lang="en-US" sz="1300" kern="1200" dirty="0"/>
                <a:t>ECLAT</a:t>
              </a:r>
            </a:p>
          </p:txBody>
        </p:sp>
      </p:grpSp>
      <p:sp>
        <p:nvSpPr>
          <p:cNvPr id="3" name="TextBox 2">
            <a:extLst>
              <a:ext uri="{FF2B5EF4-FFF2-40B4-BE49-F238E27FC236}">
                <a16:creationId xmlns:a16="http://schemas.microsoft.com/office/drawing/2014/main" id="{AC763B3E-5A6C-9DDC-7814-6E28D02275F3}"/>
              </a:ext>
            </a:extLst>
          </p:cNvPr>
          <p:cNvSpPr txBox="1"/>
          <p:nvPr/>
        </p:nvSpPr>
        <p:spPr>
          <a:xfrm>
            <a:off x="8897577" y="5301755"/>
            <a:ext cx="2246733" cy="9383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306" tIns="99306" rIns="99306" bIns="99306" numCol="1" spcCol="1270" anchor="ctr" anchorCtr="0">
            <a:noAutofit/>
          </a:bodyPr>
          <a:lstStyle/>
          <a:p>
            <a:pPr marL="0" lvl="0" indent="0" algn="l" defTabSz="577850">
              <a:lnSpc>
                <a:spcPct val="100000"/>
              </a:lnSpc>
              <a:spcBef>
                <a:spcPct val="0"/>
              </a:spcBef>
              <a:spcAft>
                <a:spcPct val="35000"/>
              </a:spcAft>
              <a:buNone/>
            </a:pPr>
            <a:r>
              <a:rPr lang="en-US" sz="1300" kern="1200" dirty="0"/>
              <a:t>Random Forest</a:t>
            </a:r>
          </a:p>
          <a:p>
            <a:pPr marL="0" lvl="0" indent="0" algn="l" defTabSz="577850">
              <a:lnSpc>
                <a:spcPct val="100000"/>
              </a:lnSpc>
              <a:spcBef>
                <a:spcPct val="0"/>
              </a:spcBef>
              <a:spcAft>
                <a:spcPct val="35000"/>
              </a:spcAft>
              <a:buNone/>
            </a:pPr>
            <a:r>
              <a:rPr lang="en-US" sz="1300" kern="1200" dirty="0"/>
              <a:t>SVM</a:t>
            </a:r>
          </a:p>
          <a:p>
            <a:pPr marL="0" lvl="0" indent="0" algn="l" defTabSz="577850">
              <a:lnSpc>
                <a:spcPct val="100000"/>
              </a:lnSpc>
              <a:spcBef>
                <a:spcPct val="0"/>
              </a:spcBef>
              <a:spcAft>
                <a:spcPct val="35000"/>
              </a:spcAft>
              <a:buNone/>
            </a:pPr>
            <a:r>
              <a:rPr lang="en-US" sz="1300" kern="1200" dirty="0"/>
              <a:t>Naïve Bayes Classifier</a:t>
            </a:r>
          </a:p>
        </p:txBody>
      </p:sp>
    </p:spTree>
    <p:extLst>
      <p:ext uri="{BB962C8B-B14F-4D97-AF65-F5344CB8AC3E}">
        <p14:creationId xmlns:p14="http://schemas.microsoft.com/office/powerpoint/2010/main" val="307865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01A64-358A-A62E-0374-251FFE47B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DB497-60CA-94A2-659C-467A4BB25961}"/>
              </a:ext>
            </a:extLst>
          </p:cNvPr>
          <p:cNvSpPr>
            <a:spLocks noGrp="1"/>
          </p:cNvSpPr>
          <p:nvPr>
            <p:ph type="title"/>
          </p:nvPr>
        </p:nvSpPr>
        <p:spPr>
          <a:xfrm>
            <a:off x="761801" y="858982"/>
            <a:ext cx="9967409" cy="1515728"/>
          </a:xfrm>
        </p:spPr>
        <p:txBody>
          <a:bodyPr>
            <a:normAutofit/>
          </a:bodyPr>
          <a:lstStyle/>
          <a:p>
            <a:r>
              <a:rPr lang="en-US" sz="2800" dirty="0"/>
              <a:t>📊</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BADEB7-297C-BFE9-CB8A-F5451F855487}"/>
              </a:ext>
            </a:extLst>
          </p:cNvPr>
          <p:cNvPicPr>
            <a:picLocks noChangeAspect="1"/>
          </p:cNvPicPr>
          <p:nvPr/>
        </p:nvPicPr>
        <p:blipFill>
          <a:blip r:embed="rId3"/>
          <a:stretch>
            <a:fillRect/>
          </a:stretch>
        </p:blipFill>
        <p:spPr>
          <a:xfrm>
            <a:off x="4207185" y="3220284"/>
            <a:ext cx="3777629" cy="3017520"/>
          </a:xfrm>
          <a:prstGeom prst="rect">
            <a:avLst/>
          </a:prstGeom>
        </p:spPr>
      </p:pic>
      <p:pic>
        <p:nvPicPr>
          <p:cNvPr id="7" name="Picture 6">
            <a:extLst>
              <a:ext uri="{FF2B5EF4-FFF2-40B4-BE49-F238E27FC236}">
                <a16:creationId xmlns:a16="http://schemas.microsoft.com/office/drawing/2014/main" id="{3737D5A6-AFCE-39DC-60A9-8ED9EEAB43BE}"/>
              </a:ext>
            </a:extLst>
          </p:cNvPr>
          <p:cNvPicPr>
            <a:picLocks noChangeAspect="1"/>
          </p:cNvPicPr>
          <p:nvPr/>
        </p:nvPicPr>
        <p:blipFill>
          <a:blip r:embed="rId4"/>
          <a:stretch>
            <a:fillRect/>
          </a:stretch>
        </p:blipFill>
        <p:spPr>
          <a:xfrm>
            <a:off x="8256206" y="3220284"/>
            <a:ext cx="3771899" cy="3017520"/>
          </a:xfrm>
          <a:prstGeom prst="rect">
            <a:avLst/>
          </a:prstGeom>
        </p:spPr>
      </p:pic>
      <p:pic>
        <p:nvPicPr>
          <p:cNvPr id="9" name="Picture 8">
            <a:extLst>
              <a:ext uri="{FF2B5EF4-FFF2-40B4-BE49-F238E27FC236}">
                <a16:creationId xmlns:a16="http://schemas.microsoft.com/office/drawing/2014/main" id="{3DDC2C02-2491-31B3-F7B4-4C193A49BDE2}"/>
              </a:ext>
            </a:extLst>
          </p:cNvPr>
          <p:cNvPicPr>
            <a:picLocks noChangeAspect="1"/>
          </p:cNvPicPr>
          <p:nvPr/>
        </p:nvPicPr>
        <p:blipFill>
          <a:blip r:embed="rId5"/>
          <a:stretch>
            <a:fillRect/>
          </a:stretch>
        </p:blipFill>
        <p:spPr>
          <a:xfrm>
            <a:off x="158163" y="3220284"/>
            <a:ext cx="3777630" cy="3017520"/>
          </a:xfrm>
          <a:prstGeom prst="rect">
            <a:avLst/>
          </a:prstGeom>
        </p:spPr>
      </p:pic>
    </p:spTree>
    <p:extLst>
      <p:ext uri="{BB962C8B-B14F-4D97-AF65-F5344CB8AC3E}">
        <p14:creationId xmlns:p14="http://schemas.microsoft.com/office/powerpoint/2010/main" val="140223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big red thumbtack in front of many smaller black thumbtacks">
            <a:extLst>
              <a:ext uri="{FF2B5EF4-FFF2-40B4-BE49-F238E27FC236}">
                <a16:creationId xmlns:a16="http://schemas.microsoft.com/office/drawing/2014/main" id="{1DC0ACF8-473F-8052-0EE4-2DC808F57C48}"/>
              </a:ext>
            </a:extLst>
          </p:cNvPr>
          <p:cNvPicPr>
            <a:picLocks noChangeAspect="1"/>
          </p:cNvPicPr>
          <p:nvPr/>
        </p:nvPicPr>
        <p:blipFill>
          <a:blip r:embed="rId3"/>
          <a:srcRect t="16828" b="6118"/>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p:nvSpPr>
          <p:cNvPr id="38" name="Rectangle 3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2D44D-F880-C7B9-51B8-60C20080D696}"/>
              </a:ext>
            </a:extLst>
          </p:cNvPr>
          <p:cNvSpPr>
            <a:spLocks noGrp="1"/>
          </p:cNvSpPr>
          <p:nvPr>
            <p:ph type="title"/>
          </p:nvPr>
        </p:nvSpPr>
        <p:spPr>
          <a:xfrm>
            <a:off x="589559" y="871314"/>
            <a:ext cx="4755046" cy="2508616"/>
          </a:xfrm>
        </p:spPr>
        <p:txBody>
          <a:bodyPr vert="horz" lIns="91440" tIns="45720" rIns="91440" bIns="45720" rtlCol="0" anchor="t">
            <a:normAutofit/>
          </a:bodyPr>
          <a:lstStyle/>
          <a:p>
            <a:r>
              <a:rPr lang="en-US" sz="4800">
                <a:solidFill>
                  <a:srgbClr val="FFFFFF"/>
                </a:solidFill>
              </a:rPr>
              <a:t>Classification</a:t>
            </a:r>
          </a:p>
        </p:txBody>
      </p:sp>
      <p:sp useBgFill="1">
        <p:nvSpPr>
          <p:cNvPr id="40" name="Rectangle 39">
            <a:extLst>
              <a:ext uri="{FF2B5EF4-FFF2-40B4-BE49-F238E27FC236}">
                <a16:creationId xmlns:a16="http://schemas.microsoft.com/office/drawing/2014/main" id="{7A8F735B-89DD-459E-BB4B-B9E1603D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375" y="0"/>
            <a:ext cx="1051560" cy="6858000"/>
          </a:xfrm>
          <a:prstGeom prst="rect">
            <a:avLst/>
          </a:prstGeom>
          <a:ln>
            <a:noFill/>
          </a:ln>
          <a:effectLst>
            <a:outerShdw blurRad="190500" dist="76200" dir="57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FAFF45CC-4046-4B20-8A54-5D613033F0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57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53E9F5-0CD2-D219-AED9-9CE52D6DAA6E}"/>
            </a:ext>
          </a:extLst>
        </p:cNvPr>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E3F7CD-3FFD-9BF3-4B95-BBD8FFAAA200}"/>
              </a:ext>
            </a:extLst>
          </p:cNvPr>
          <p:cNvSpPr>
            <a:spLocks noGrp="1"/>
          </p:cNvSpPr>
          <p:nvPr>
            <p:ph type="title"/>
          </p:nvPr>
        </p:nvSpPr>
        <p:spPr>
          <a:xfrm>
            <a:off x="761801" y="858982"/>
            <a:ext cx="9589765" cy="1432273"/>
          </a:xfrm>
        </p:spPr>
        <p:txBody>
          <a:bodyPr>
            <a:normAutofit/>
          </a:bodyPr>
          <a:lstStyle/>
          <a:p>
            <a:r>
              <a:rPr lang="en-US"/>
              <a:t>Methods</a:t>
            </a:r>
          </a:p>
        </p:txBody>
      </p:sp>
      <p:cxnSp>
        <p:nvCxnSpPr>
          <p:cNvPr id="18" name="Straight Connector 1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BBDAD6-61F3-BD50-78BC-B2455B35C657}"/>
              </a:ext>
            </a:extLst>
          </p:cNvPr>
          <p:cNvSpPr txBox="1"/>
          <p:nvPr/>
        </p:nvSpPr>
        <p:spPr>
          <a:xfrm>
            <a:off x="1693812" y="6376622"/>
            <a:ext cx="6096000" cy="276999"/>
          </a:xfrm>
          <a:prstGeom prst="rect">
            <a:avLst/>
          </a:prstGeom>
          <a:noFill/>
        </p:spPr>
        <p:txBody>
          <a:bodyPr wrap="square">
            <a:spAutoFit/>
          </a:bodyPr>
          <a:lstStyle/>
          <a:p>
            <a:endParaRPr lang="en-US" sz="1200" b="1" dirty="0"/>
          </a:p>
        </p:txBody>
      </p:sp>
      <p:graphicFrame>
        <p:nvGraphicFramePr>
          <p:cNvPr id="4" name="Content Placeholder 3">
            <a:extLst>
              <a:ext uri="{FF2B5EF4-FFF2-40B4-BE49-F238E27FC236}">
                <a16:creationId xmlns:a16="http://schemas.microsoft.com/office/drawing/2014/main" id="{FE8A9B6A-ED23-4D91-5086-C2CE45364284}"/>
              </a:ext>
            </a:extLst>
          </p:cNvPr>
          <p:cNvGraphicFramePr>
            <a:graphicFrameLocks noGrp="1"/>
          </p:cNvGraphicFramePr>
          <p:nvPr>
            <p:ph idx="1"/>
            <p:extLst>
              <p:ext uri="{D42A27DB-BD31-4B8C-83A1-F6EECF244321}">
                <p14:modId xmlns:p14="http://schemas.microsoft.com/office/powerpoint/2010/main" val="1175343068"/>
              </p:ext>
            </p:extLst>
          </p:nvPr>
        </p:nvGraphicFramePr>
        <p:xfrm>
          <a:off x="762000" y="2890710"/>
          <a:ext cx="10380666" cy="2979996"/>
        </p:xfrm>
        <a:graphic>
          <a:graphicData uri="http://schemas.openxmlformats.org/drawingml/2006/table">
            <a:tbl>
              <a:tblPr>
                <a:tableStyleId>{8EC20E35-A176-4012-BC5E-935CFFF8708E}</a:tableStyleId>
              </a:tblPr>
              <a:tblGrid>
                <a:gridCol w="1404219">
                  <a:extLst>
                    <a:ext uri="{9D8B030D-6E8A-4147-A177-3AD203B41FA5}">
                      <a16:colId xmlns:a16="http://schemas.microsoft.com/office/drawing/2014/main" val="2258869276"/>
                    </a:ext>
                  </a:extLst>
                </a:gridCol>
                <a:gridCol w="3736034">
                  <a:extLst>
                    <a:ext uri="{9D8B030D-6E8A-4147-A177-3AD203B41FA5}">
                      <a16:colId xmlns:a16="http://schemas.microsoft.com/office/drawing/2014/main" val="3520320366"/>
                    </a:ext>
                  </a:extLst>
                </a:gridCol>
                <a:gridCol w="1662035">
                  <a:extLst>
                    <a:ext uri="{9D8B030D-6E8A-4147-A177-3AD203B41FA5}">
                      <a16:colId xmlns:a16="http://schemas.microsoft.com/office/drawing/2014/main" val="4062996336"/>
                    </a:ext>
                  </a:extLst>
                </a:gridCol>
                <a:gridCol w="1734203">
                  <a:extLst>
                    <a:ext uri="{9D8B030D-6E8A-4147-A177-3AD203B41FA5}">
                      <a16:colId xmlns:a16="http://schemas.microsoft.com/office/drawing/2014/main" val="4232866164"/>
                    </a:ext>
                  </a:extLst>
                </a:gridCol>
                <a:gridCol w="1844175">
                  <a:extLst>
                    <a:ext uri="{9D8B030D-6E8A-4147-A177-3AD203B41FA5}">
                      <a16:colId xmlns:a16="http://schemas.microsoft.com/office/drawing/2014/main" val="2693089438"/>
                    </a:ext>
                  </a:extLst>
                </a:gridCol>
              </a:tblGrid>
              <a:tr h="307861">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Method</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Description</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Key Parameters</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Strengths</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700" b="1" u="none" strike="noStrike">
                          <a:effectLst/>
                          <a:latin typeface="Times New Roman" panose="02020603050405020304" pitchFamily="18" charset="0"/>
                          <a:cs typeface="Times New Roman" panose="02020603050405020304" pitchFamily="18" charset="0"/>
                        </a:rPr>
                        <a:t>Weaknesses</a:t>
                      </a:r>
                      <a:endParaRPr lang="en-US" sz="1700" b="1"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extLst>
                  <a:ext uri="{0D108BD9-81ED-4DB2-BD59-A6C34878D82A}">
                    <a16:rowId xmlns:a16="http://schemas.microsoft.com/office/drawing/2014/main" val="1006260230"/>
                  </a:ext>
                </a:extLst>
              </a:tr>
              <a:tr h="967692">
                <a:tc>
                  <a:txBody>
                    <a:bodyPr/>
                    <a:lstStyle/>
                    <a:p>
                      <a:pPr algn="ctr" fontAlgn="b"/>
                      <a:r>
                        <a:rPr lang="en-US" sz="1500" b="1" u="none" strike="noStrike" kern="1200">
                          <a:solidFill>
                            <a:schemeClr val="dk1"/>
                          </a:solidFill>
                          <a:effectLst/>
                          <a:latin typeface="Times New Roman" panose="02020603050405020304" pitchFamily="18" charset="0"/>
                          <a:ea typeface="+mn-ea"/>
                          <a:cs typeface="Times New Roman" panose="02020603050405020304" pitchFamily="18" charset="0"/>
                        </a:rPr>
                        <a:t>Random Forest</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An ensemble method that builds multiple decision trees and combines their outputs to improve accuracy and reduce overfitting.</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Number of trees</a:t>
                      </a:r>
                    </a:p>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Max tree depth</a:t>
                      </a:r>
                    </a:p>
                    <a:p>
                      <a:pPr algn="ctr" fontAlgn="b"/>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Robust to overfitting due to averaging/voting mechanism.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Computationally intensive with a large dataset or many trees.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extLst>
                  <a:ext uri="{0D108BD9-81ED-4DB2-BD59-A6C34878D82A}">
                    <a16:rowId xmlns:a16="http://schemas.microsoft.com/office/drawing/2014/main" val="3901038549"/>
                  </a:ext>
                </a:extLst>
              </a:tr>
              <a:tr h="967692">
                <a:tc>
                  <a:txBody>
                    <a:bodyPr/>
                    <a:lstStyle/>
                    <a:p>
                      <a:pPr algn="ctr" fontAlgn="b"/>
                      <a:r>
                        <a:rPr lang="en-US" sz="1500" b="1" u="none" strike="noStrike" kern="1200">
                          <a:solidFill>
                            <a:schemeClr val="dk1"/>
                          </a:solidFill>
                          <a:effectLst/>
                          <a:latin typeface="Times New Roman" panose="02020603050405020304" pitchFamily="18" charset="0"/>
                          <a:ea typeface="+mn-ea"/>
                          <a:cs typeface="Times New Roman" panose="02020603050405020304" pitchFamily="18" charset="0"/>
                        </a:rPr>
                        <a:t>SVM</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A supervised learning method that finds the optimal hyperplane to separate data points into different classes, maximizing the margin between classes.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400" b="0" i="0" u="none" strike="noStrike">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Kernel type Regularization -</a:t>
                      </a:r>
                    </a:p>
                    <a:p>
                      <a:pPr algn="ctr" fontAlgn="b"/>
                      <a:r>
                        <a:rPr lang="en-US" sz="1400" b="0" i="0" u="none" strike="noStrike">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Parameter</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Effective in high-dimensional spaces.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Struggles with overlapping classes or noisy data.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extLst>
                  <a:ext uri="{0D108BD9-81ED-4DB2-BD59-A6C34878D82A}">
                    <a16:rowId xmlns:a16="http://schemas.microsoft.com/office/drawing/2014/main" val="3220460159"/>
                  </a:ext>
                </a:extLst>
              </a:tr>
              <a:tr h="736751">
                <a:tc>
                  <a:txBody>
                    <a:bodyPr/>
                    <a:lstStyle/>
                    <a:p>
                      <a:pPr algn="ctr" fontAlgn="b"/>
                      <a:r>
                        <a:rPr lang="en-US" sz="1500" b="1" u="none" strike="noStrike" kern="1200" dirty="0">
                          <a:solidFill>
                            <a:schemeClr val="dk1"/>
                          </a:solidFill>
                          <a:effectLst/>
                          <a:latin typeface="Times New Roman" panose="02020603050405020304" pitchFamily="18" charset="0"/>
                          <a:ea typeface="+mn-ea"/>
                          <a:cs typeface="Times New Roman" panose="02020603050405020304" pitchFamily="18" charset="0"/>
                        </a:rPr>
                        <a:t>Naïve Bayes</a:t>
                      </a:r>
                    </a:p>
                    <a:p>
                      <a:pPr algn="ctr" fontAlgn="b"/>
                      <a:r>
                        <a:rPr lang="en-US" sz="1500" b="1" u="none" strike="noStrike" kern="1200" dirty="0">
                          <a:solidFill>
                            <a:schemeClr val="dk1"/>
                          </a:solidFill>
                          <a:effectLst/>
                          <a:latin typeface="Times New Roman" panose="02020603050405020304" pitchFamily="18" charset="0"/>
                          <a:ea typeface="+mn-ea"/>
                          <a:cs typeface="Times New Roman" panose="02020603050405020304" pitchFamily="18" charset="0"/>
                        </a:rPr>
                        <a:t>Classifier</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A probabilistic classifier based on Bayes' Theorem, assuming independence between features.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Distribution Type</a:t>
                      </a:r>
                    </a:p>
                  </a:txBody>
                  <a:tcPr marL="4338" marR="4338" marT="4338" marB="0" anchor="ctr"/>
                </a:tc>
                <a:tc>
                  <a:txBody>
                    <a:bodyPr/>
                    <a:lstStyle/>
                    <a:p>
                      <a:pPr algn="ctr" fontAlgn="b"/>
                      <a:r>
                        <a:rPr lang="en-US" sz="1500">
                          <a:latin typeface="Times New Roman" panose="02020603050405020304" pitchFamily="18" charset="0"/>
                          <a:cs typeface="Times New Roman" panose="02020603050405020304" pitchFamily="18" charset="0"/>
                        </a:rPr>
                        <a:t>Simple and fast to implement.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tc>
                  <a:txBody>
                    <a:bodyPr/>
                    <a:lstStyle/>
                    <a:p>
                      <a:pPr algn="ctr" fontAlgn="b"/>
                      <a:r>
                        <a:rPr lang="en-US" sz="1500" dirty="0">
                          <a:latin typeface="Times New Roman" panose="02020603050405020304" pitchFamily="18" charset="0"/>
                          <a:cs typeface="Times New Roman" panose="02020603050405020304" pitchFamily="18" charset="0"/>
                        </a:rPr>
                        <a:t>Less effective with complex feature interactions.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338" marR="4338" marT="4338" marB="0" anchor="ctr"/>
                </a:tc>
                <a:extLst>
                  <a:ext uri="{0D108BD9-81ED-4DB2-BD59-A6C34878D82A}">
                    <a16:rowId xmlns:a16="http://schemas.microsoft.com/office/drawing/2014/main" val="69025922"/>
                  </a:ext>
                </a:extLst>
              </a:tr>
            </a:tbl>
          </a:graphicData>
        </a:graphic>
      </p:graphicFrame>
    </p:spTree>
    <p:extLst>
      <p:ext uri="{BB962C8B-B14F-4D97-AF65-F5344CB8AC3E}">
        <p14:creationId xmlns:p14="http://schemas.microsoft.com/office/powerpoint/2010/main" val="2973023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AAB147-CE4F-CC15-0857-7FA939B65670}"/>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816280-2536-B8FA-8EAE-5F8F007C3584}"/>
              </a:ext>
            </a:extLst>
          </p:cNvPr>
          <p:cNvSpPr>
            <a:spLocks noGrp="1"/>
          </p:cNvSpPr>
          <p:nvPr>
            <p:ph type="title"/>
          </p:nvPr>
        </p:nvSpPr>
        <p:spPr>
          <a:xfrm>
            <a:off x="761801" y="858982"/>
            <a:ext cx="9589765" cy="1432273"/>
          </a:xfrm>
        </p:spPr>
        <p:txBody>
          <a:bodyPr vert="horz" lIns="91440" tIns="45720" rIns="91440" bIns="45720" rtlCol="0">
            <a:normAutofit/>
          </a:bodyPr>
          <a:lstStyle/>
          <a:p>
            <a:r>
              <a:rPr lang="en-US"/>
              <a:t>Evaluation</a:t>
            </a:r>
          </a:p>
        </p:txBody>
      </p:sp>
      <p:cxnSp>
        <p:nvCxnSpPr>
          <p:cNvPr id="19" name="Straight Connector 18">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D14EF8AE-E7FA-F6CB-738B-7FFCB1466B54}"/>
                  </a:ext>
                </a:extLst>
              </p:cNvPr>
              <p:cNvGraphicFramePr>
                <a:graphicFrameLocks noGrp="1"/>
              </p:cNvGraphicFramePr>
              <p:nvPr>
                <p:ph idx="1"/>
                <p:extLst>
                  <p:ext uri="{D42A27DB-BD31-4B8C-83A1-F6EECF244321}">
                    <p14:modId xmlns:p14="http://schemas.microsoft.com/office/powerpoint/2010/main" val="3404713816"/>
                  </p:ext>
                </p:extLst>
              </p:nvPr>
            </p:nvGraphicFramePr>
            <p:xfrm>
              <a:off x="762000" y="2793900"/>
              <a:ext cx="10380665" cy="3185044"/>
            </p:xfrm>
            <a:graphic>
              <a:graphicData uri="http://schemas.openxmlformats.org/drawingml/2006/table">
                <a:tbl>
                  <a:tblPr firstRow="1" bandRow="1">
                    <a:noFill/>
                    <a:tableStyleId>{6E25E649-3F16-4E02-A733-19D2CDBF48F0}</a:tableStyleId>
                  </a:tblPr>
                  <a:tblGrid>
                    <a:gridCol w="1915253">
                      <a:extLst>
                        <a:ext uri="{9D8B030D-6E8A-4147-A177-3AD203B41FA5}">
                          <a16:colId xmlns:a16="http://schemas.microsoft.com/office/drawing/2014/main" val="290209422"/>
                        </a:ext>
                      </a:extLst>
                    </a:gridCol>
                    <a:gridCol w="2370722">
                      <a:extLst>
                        <a:ext uri="{9D8B030D-6E8A-4147-A177-3AD203B41FA5}">
                          <a16:colId xmlns:a16="http://schemas.microsoft.com/office/drawing/2014/main" val="943438090"/>
                        </a:ext>
                      </a:extLst>
                    </a:gridCol>
                    <a:gridCol w="1753166">
                      <a:extLst>
                        <a:ext uri="{9D8B030D-6E8A-4147-A177-3AD203B41FA5}">
                          <a16:colId xmlns:a16="http://schemas.microsoft.com/office/drawing/2014/main" val="3913012041"/>
                        </a:ext>
                      </a:extLst>
                    </a:gridCol>
                    <a:gridCol w="4341524">
                      <a:extLst>
                        <a:ext uri="{9D8B030D-6E8A-4147-A177-3AD203B41FA5}">
                          <a16:colId xmlns:a16="http://schemas.microsoft.com/office/drawing/2014/main" val="1724095553"/>
                        </a:ext>
                      </a:extLst>
                    </a:gridCol>
                  </a:tblGrid>
                  <a:tr h="392695">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Formula</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Range</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433785818"/>
                      </a:ext>
                    </a:extLst>
                  </a:tr>
                  <a:tr h="793404">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Accuracy</a:t>
                          </a: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300" i="1" smtClean="0">
                                    <a:solidFill>
                                      <a:schemeClr val="tx1">
                                        <a:lumMod val="75000"/>
                                        <a:lumOff val="25000"/>
                                      </a:schemeClr>
                                    </a:solidFill>
                                    <a:latin typeface="Cambria Math" panose="02040503050406030204" pitchFamily="18" charset="0"/>
                                  </a:rPr>
                                  <m:t>𝑥</m:t>
                                </m:r>
                                <m:r>
                                  <a:rPr lang="en-US" sz="1300" i="1" smtClean="0">
                                    <a:solidFill>
                                      <a:schemeClr val="tx1">
                                        <a:lumMod val="75000"/>
                                        <a:lumOff val="25000"/>
                                      </a:schemeClr>
                                    </a:solidFill>
                                    <a:latin typeface="Cambria Math" panose="02040503050406030204" pitchFamily="18" charset="0"/>
                                  </a:rPr>
                                  <m:t>=</m:t>
                                </m:r>
                                <m:f>
                                  <m:fPr>
                                    <m:ctrlPr>
                                      <a:rPr lang="en-US" sz="1300" i="1" smtClean="0">
                                        <a:solidFill>
                                          <a:schemeClr val="tx1">
                                            <a:lumMod val="75000"/>
                                            <a:lumOff val="25000"/>
                                          </a:schemeClr>
                                        </a:solidFill>
                                        <a:latin typeface="Cambria Math" panose="02040503050406030204" pitchFamily="18" charset="0"/>
                                      </a:rPr>
                                    </m:ctrlPr>
                                  </m:fPr>
                                  <m:num>
                                    <m:r>
                                      <a:rPr lang="en-US" sz="1300" b="0" i="1" smtClean="0">
                                        <a:solidFill>
                                          <a:schemeClr val="tx1">
                                            <a:lumMod val="75000"/>
                                            <a:lumOff val="25000"/>
                                          </a:schemeClr>
                                        </a:solidFill>
                                        <a:latin typeface="Cambria Math" panose="02040503050406030204" pitchFamily="18" charset="0"/>
                                      </a:rPr>
                                      <m:t>𝑇𝑃</m:t>
                                    </m:r>
                                    <m:r>
                                      <a:rPr lang="en-US" sz="1300" b="0" i="1" smtClean="0">
                                        <a:solidFill>
                                          <a:schemeClr val="tx1">
                                            <a:lumMod val="75000"/>
                                            <a:lumOff val="25000"/>
                                          </a:schemeClr>
                                        </a:solidFill>
                                        <a:latin typeface="Cambria Math" panose="02040503050406030204" pitchFamily="18" charset="0"/>
                                      </a:rPr>
                                      <m:t>+</m:t>
                                    </m:r>
                                    <m:r>
                                      <a:rPr lang="en-US" sz="1300" b="0" i="1" smtClean="0">
                                        <a:solidFill>
                                          <a:schemeClr val="tx1">
                                            <a:lumMod val="75000"/>
                                            <a:lumOff val="25000"/>
                                          </a:schemeClr>
                                        </a:solidFill>
                                        <a:latin typeface="Cambria Math" panose="02040503050406030204" pitchFamily="18" charset="0"/>
                                      </a:rPr>
                                      <m:t>𝑇𝑁</m:t>
                                    </m:r>
                                  </m:num>
                                  <m:den>
                                    <m:r>
                                      <a:rPr lang="en-US" sz="1300" b="0" i="1" smtClean="0">
                                        <a:solidFill>
                                          <a:schemeClr val="tx1">
                                            <a:lumMod val="75000"/>
                                            <a:lumOff val="25000"/>
                                          </a:schemeClr>
                                        </a:solidFill>
                                        <a:latin typeface="Cambria Math" panose="02040503050406030204" pitchFamily="18" charset="0"/>
                                      </a:rPr>
                                      <m:t>𝑇𝑃</m:t>
                                    </m:r>
                                    <m:r>
                                      <a:rPr lang="en-US" sz="1300" b="0" i="1" smtClean="0">
                                        <a:solidFill>
                                          <a:schemeClr val="tx1">
                                            <a:lumMod val="75000"/>
                                            <a:lumOff val="25000"/>
                                          </a:schemeClr>
                                        </a:solidFill>
                                        <a:latin typeface="Cambria Math" panose="02040503050406030204" pitchFamily="18" charset="0"/>
                                      </a:rPr>
                                      <m:t>+</m:t>
                                    </m:r>
                                    <m:r>
                                      <a:rPr lang="en-US" sz="1300" b="0" i="1" smtClean="0">
                                        <a:solidFill>
                                          <a:schemeClr val="tx1">
                                            <a:lumMod val="75000"/>
                                            <a:lumOff val="25000"/>
                                          </a:schemeClr>
                                        </a:solidFill>
                                        <a:latin typeface="Cambria Math" panose="02040503050406030204" pitchFamily="18" charset="0"/>
                                      </a:rPr>
                                      <m:t>𝑇𝑁</m:t>
                                    </m:r>
                                    <m:r>
                                      <a:rPr lang="en-US" sz="1300" b="0" i="1" smtClean="0">
                                        <a:solidFill>
                                          <a:schemeClr val="tx1">
                                            <a:lumMod val="75000"/>
                                            <a:lumOff val="25000"/>
                                          </a:schemeClr>
                                        </a:solidFill>
                                        <a:latin typeface="Cambria Math" panose="02040503050406030204" pitchFamily="18" charset="0"/>
                                      </a:rPr>
                                      <m:t>+</m:t>
                                    </m:r>
                                    <m:r>
                                      <a:rPr lang="en-US" sz="1300" b="0" i="1" smtClean="0">
                                        <a:solidFill>
                                          <a:schemeClr val="tx1">
                                            <a:lumMod val="75000"/>
                                            <a:lumOff val="25000"/>
                                          </a:schemeClr>
                                        </a:solidFill>
                                        <a:latin typeface="Cambria Math" panose="02040503050406030204" pitchFamily="18" charset="0"/>
                                      </a:rPr>
                                      <m:t>𝐹𝑃</m:t>
                                    </m:r>
                                    <m:r>
                                      <a:rPr lang="en-US" sz="1300" b="0" i="1" smtClean="0">
                                        <a:solidFill>
                                          <a:schemeClr val="tx1">
                                            <a:lumMod val="75000"/>
                                            <a:lumOff val="25000"/>
                                          </a:schemeClr>
                                        </a:solidFill>
                                        <a:latin typeface="Cambria Math" panose="02040503050406030204" pitchFamily="18" charset="0"/>
                                      </a:rPr>
                                      <m:t>+</m:t>
                                    </m:r>
                                    <m:r>
                                      <a:rPr lang="en-US" sz="1300" b="0" i="1" smtClean="0">
                                        <a:solidFill>
                                          <a:schemeClr val="tx1">
                                            <a:lumMod val="75000"/>
                                            <a:lumOff val="25000"/>
                                          </a:schemeClr>
                                        </a:solidFill>
                                        <a:latin typeface="Cambria Math" panose="02040503050406030204" pitchFamily="18" charset="0"/>
                                      </a:rPr>
                                      <m:t>𝐹𝑁</m:t>
                                    </m:r>
                                  </m:den>
                                </m:f>
                                <m:r>
                                  <m:rPr>
                                    <m:nor/>
                                  </m:rPr>
                                  <a:rPr lang="en-US" sz="1300" smtClean="0">
                                    <a:solidFill>
                                      <a:schemeClr val="tx1">
                                        <a:lumMod val="75000"/>
                                        <a:lumOff val="25000"/>
                                      </a:schemeClr>
                                    </a:solidFill>
                                    <a:latin typeface="Times New Roman" panose="02020603050405020304" pitchFamily="18" charset="0"/>
                                    <a:cs typeface="Times New Roman" panose="02020603050405020304" pitchFamily="18" charset="0"/>
                                  </a:rPr>
                                  <m:t>​</m:t>
                                </m:r>
                              </m:oMath>
                            </m:oMathPara>
                          </a14:m>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US" sz="130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Measures the proportion of correctly predicted instances (both positive and negative) out of the total instances.</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99657620"/>
                      </a:ext>
                    </a:extLst>
                  </a:tr>
                  <a:tr h="993758">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Sensitivity</a:t>
                          </a: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i="1" smtClean="0">
                                    <a:solidFill>
                                      <a:schemeClr val="tx1">
                                        <a:lumMod val="75000"/>
                                        <a:lumOff val="25000"/>
                                      </a:schemeClr>
                                    </a:solidFill>
                                    <a:latin typeface="Cambria Math" panose="02040503050406030204" pitchFamily="18" charset="0"/>
                                  </a:rPr>
                                  <m:t>𝑥</m:t>
                                </m:r>
                                <m:r>
                                  <a:rPr lang="en-US" sz="1300" i="1" smtClean="0">
                                    <a:solidFill>
                                      <a:schemeClr val="tx1">
                                        <a:lumMod val="75000"/>
                                        <a:lumOff val="25000"/>
                                      </a:schemeClr>
                                    </a:solidFill>
                                    <a:latin typeface="Cambria Math" panose="02040503050406030204" pitchFamily="18" charset="0"/>
                                  </a:rPr>
                                  <m:t>=</m:t>
                                </m:r>
                                <m:f>
                                  <m:fPr>
                                    <m:ctrlPr>
                                      <a:rPr lang="en-US" sz="1300" i="1" smtClean="0">
                                        <a:solidFill>
                                          <a:schemeClr val="tx1">
                                            <a:lumMod val="75000"/>
                                            <a:lumOff val="25000"/>
                                          </a:schemeClr>
                                        </a:solidFill>
                                        <a:latin typeface="Cambria Math" panose="02040503050406030204" pitchFamily="18" charset="0"/>
                                      </a:rPr>
                                    </m:ctrlPr>
                                  </m:fPr>
                                  <m:num>
                                    <m:r>
                                      <a:rPr lang="en-US" sz="1300" b="0" i="1" smtClean="0">
                                        <a:solidFill>
                                          <a:schemeClr val="tx1">
                                            <a:lumMod val="75000"/>
                                            <a:lumOff val="25000"/>
                                          </a:schemeClr>
                                        </a:solidFill>
                                        <a:latin typeface="Cambria Math" panose="02040503050406030204" pitchFamily="18" charset="0"/>
                                      </a:rPr>
                                      <m:t>𝑇𝑃</m:t>
                                    </m:r>
                                  </m:num>
                                  <m:den>
                                    <m:r>
                                      <a:rPr lang="en-US" sz="1300" b="0" i="1" smtClean="0">
                                        <a:solidFill>
                                          <a:schemeClr val="tx1">
                                            <a:lumMod val="75000"/>
                                            <a:lumOff val="25000"/>
                                          </a:schemeClr>
                                        </a:solidFill>
                                        <a:latin typeface="Cambria Math" panose="02040503050406030204" pitchFamily="18" charset="0"/>
                                      </a:rPr>
                                      <m:t>𝑇𝑃</m:t>
                                    </m:r>
                                    <m:r>
                                      <a:rPr lang="en-US" sz="1300" b="0" i="1" smtClean="0">
                                        <a:solidFill>
                                          <a:schemeClr val="tx1">
                                            <a:lumMod val="75000"/>
                                            <a:lumOff val="25000"/>
                                          </a:schemeClr>
                                        </a:solidFill>
                                        <a:latin typeface="Cambria Math" panose="02040503050406030204" pitchFamily="18" charset="0"/>
                                      </a:rPr>
                                      <m:t>+ </m:t>
                                    </m:r>
                                    <m:r>
                                      <a:rPr lang="en-US" sz="1300" b="0" i="1" smtClean="0">
                                        <a:solidFill>
                                          <a:schemeClr val="tx1">
                                            <a:lumMod val="75000"/>
                                            <a:lumOff val="25000"/>
                                          </a:schemeClr>
                                        </a:solidFill>
                                        <a:latin typeface="Cambria Math" panose="02040503050406030204" pitchFamily="18" charset="0"/>
                                      </a:rPr>
                                      <m:t>𝐹𝑁</m:t>
                                    </m:r>
                                  </m:den>
                                </m:f>
                                <m:r>
                                  <m:rPr>
                                    <m:nor/>
                                  </m:rPr>
                                  <a:rPr lang="en-US" sz="1300" smtClean="0">
                                    <a:solidFill>
                                      <a:schemeClr val="tx1">
                                        <a:lumMod val="75000"/>
                                        <a:lumOff val="25000"/>
                                      </a:schemeClr>
                                    </a:solidFill>
                                    <a:latin typeface="Times New Roman" panose="02020603050405020304" pitchFamily="18" charset="0"/>
                                    <a:cs typeface="Times New Roman" panose="02020603050405020304" pitchFamily="18" charset="0"/>
                                  </a:rPr>
                                  <m:t>​</m:t>
                                </m:r>
                              </m:oMath>
                            </m:oMathPara>
                          </a14:m>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marR="0" lvl="0" indent="0" algn="ctr" defTabSz="914400" rtl="0" eaLnBrk="1" fontAlgn="b" latinLnBrk="0" hangingPunct="1">
                            <a:lnSpc>
                              <a:spcPct val="100000"/>
                            </a:lnSpc>
                            <a:spcBef>
                              <a:spcPts val="0"/>
                            </a:spcBef>
                            <a:spcAft>
                              <a:spcPts val="0"/>
                            </a:spcAft>
                            <a:buClrTx/>
                            <a:buSzTx/>
                            <a:buFontTx/>
                            <a:buNone/>
                            <a:tabLst/>
                            <a:defRPr/>
                          </a:pP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b"/>
                          <a:r>
                            <a:rPr lang="en-US" sz="130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Evaluates the model's ability to identify positive instances.</a:t>
                          </a: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Higher sensitivity indicates better detection of true positives.</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66964676"/>
                      </a:ext>
                    </a:extLst>
                  </a:tr>
                  <a:tr h="993758">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Specificity</a:t>
                          </a: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i="1" smtClean="0">
                                    <a:solidFill>
                                      <a:schemeClr val="tx1">
                                        <a:lumMod val="75000"/>
                                        <a:lumOff val="25000"/>
                                      </a:schemeClr>
                                    </a:solidFill>
                                    <a:latin typeface="Cambria Math" panose="02040503050406030204" pitchFamily="18" charset="0"/>
                                  </a:rPr>
                                  <m:t>𝑥</m:t>
                                </m:r>
                                <m:r>
                                  <a:rPr lang="en-US" sz="1300" i="1" smtClean="0">
                                    <a:solidFill>
                                      <a:schemeClr val="tx1">
                                        <a:lumMod val="75000"/>
                                        <a:lumOff val="25000"/>
                                      </a:schemeClr>
                                    </a:solidFill>
                                    <a:latin typeface="Cambria Math" panose="02040503050406030204" pitchFamily="18" charset="0"/>
                                  </a:rPr>
                                  <m:t>=</m:t>
                                </m:r>
                                <m:f>
                                  <m:fPr>
                                    <m:ctrlPr>
                                      <a:rPr lang="en-US" sz="1300" i="1" smtClean="0">
                                        <a:solidFill>
                                          <a:schemeClr val="tx1">
                                            <a:lumMod val="75000"/>
                                            <a:lumOff val="25000"/>
                                          </a:schemeClr>
                                        </a:solidFill>
                                        <a:latin typeface="Cambria Math" panose="02040503050406030204" pitchFamily="18" charset="0"/>
                                      </a:rPr>
                                    </m:ctrlPr>
                                  </m:fPr>
                                  <m:num>
                                    <m:r>
                                      <a:rPr lang="en-US" sz="1300" b="0" i="1" smtClean="0">
                                        <a:solidFill>
                                          <a:schemeClr val="tx1">
                                            <a:lumMod val="75000"/>
                                            <a:lumOff val="25000"/>
                                          </a:schemeClr>
                                        </a:solidFill>
                                        <a:latin typeface="Cambria Math" panose="02040503050406030204" pitchFamily="18" charset="0"/>
                                      </a:rPr>
                                      <m:t>𝑇𝑁</m:t>
                                    </m:r>
                                  </m:num>
                                  <m:den>
                                    <m:r>
                                      <a:rPr lang="en-US" sz="1300" b="0" i="1" smtClean="0">
                                        <a:solidFill>
                                          <a:schemeClr val="tx1">
                                            <a:lumMod val="75000"/>
                                            <a:lumOff val="25000"/>
                                          </a:schemeClr>
                                        </a:solidFill>
                                        <a:latin typeface="Cambria Math" panose="02040503050406030204" pitchFamily="18" charset="0"/>
                                      </a:rPr>
                                      <m:t>𝑇𝑁</m:t>
                                    </m:r>
                                    <m:r>
                                      <a:rPr lang="en-US" sz="1300" b="0" i="1" smtClean="0">
                                        <a:solidFill>
                                          <a:schemeClr val="tx1">
                                            <a:lumMod val="75000"/>
                                            <a:lumOff val="25000"/>
                                          </a:schemeClr>
                                        </a:solidFill>
                                        <a:latin typeface="Cambria Math" panose="02040503050406030204" pitchFamily="18" charset="0"/>
                                      </a:rPr>
                                      <m:t>+ </m:t>
                                    </m:r>
                                    <m:r>
                                      <a:rPr lang="en-US" sz="1300" b="0" i="1" smtClean="0">
                                        <a:solidFill>
                                          <a:schemeClr val="tx1">
                                            <a:lumMod val="75000"/>
                                            <a:lumOff val="25000"/>
                                          </a:schemeClr>
                                        </a:solidFill>
                                        <a:latin typeface="Cambria Math" panose="02040503050406030204" pitchFamily="18" charset="0"/>
                                      </a:rPr>
                                      <m:t>𝐹𝑃</m:t>
                                    </m:r>
                                  </m:den>
                                </m:f>
                                <m:r>
                                  <m:rPr>
                                    <m:nor/>
                                  </m:rPr>
                                  <a:rPr lang="en-US" sz="1300" smtClean="0">
                                    <a:solidFill>
                                      <a:schemeClr val="tx1">
                                        <a:lumMod val="75000"/>
                                        <a:lumOff val="25000"/>
                                      </a:schemeClr>
                                    </a:solidFill>
                                    <a:latin typeface="Times New Roman" panose="02020603050405020304" pitchFamily="18" charset="0"/>
                                    <a:cs typeface="Times New Roman" panose="02020603050405020304" pitchFamily="18" charset="0"/>
                                  </a:rPr>
                                  <m:t>​</m:t>
                                </m:r>
                              </m:oMath>
                            </m:oMathPara>
                          </a14:m>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30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dirty="0">
                              <a:solidFill>
                                <a:schemeClr val="tx1">
                                  <a:lumMod val="75000"/>
                                  <a:lumOff val="25000"/>
                                </a:schemeClr>
                              </a:solidFill>
                              <a:latin typeface="Times New Roman" panose="02020603050405020304" pitchFamily="18" charset="0"/>
                              <a:cs typeface="Times New Roman" panose="02020603050405020304" pitchFamily="18" charset="0"/>
                            </a:rPr>
                            <a:t>Measures the ability of the model to correctly identify negative instances.</a:t>
                          </a: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dirty="0">
                              <a:solidFill>
                                <a:schemeClr val="tx1">
                                  <a:lumMod val="75000"/>
                                  <a:lumOff val="25000"/>
                                </a:schemeClr>
                              </a:solidFill>
                              <a:latin typeface="Times New Roman" panose="02020603050405020304" pitchFamily="18" charset="0"/>
                              <a:cs typeface="Times New Roman" panose="02020603050405020304" pitchFamily="18" charset="0"/>
                            </a:rPr>
                            <a:t>Higher specificity indicates better detection of true negatives.</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84597806"/>
                      </a:ext>
                    </a:extLst>
                  </a:tr>
                </a:tbl>
              </a:graphicData>
            </a:graphic>
          </p:graphicFrame>
        </mc:Choice>
        <mc:Fallback xmlns="">
          <p:graphicFrame>
            <p:nvGraphicFramePr>
              <p:cNvPr id="6" name="Content Placeholder 5">
                <a:extLst>
                  <a:ext uri="{FF2B5EF4-FFF2-40B4-BE49-F238E27FC236}">
                    <a16:creationId xmlns:a16="http://schemas.microsoft.com/office/drawing/2014/main" id="{D14EF8AE-E7FA-F6CB-738B-7FFCB1466B54}"/>
                  </a:ext>
                </a:extLst>
              </p:cNvPr>
              <p:cNvGraphicFramePr>
                <a:graphicFrameLocks noGrp="1"/>
              </p:cNvGraphicFramePr>
              <p:nvPr>
                <p:ph idx="1"/>
                <p:extLst>
                  <p:ext uri="{D42A27DB-BD31-4B8C-83A1-F6EECF244321}">
                    <p14:modId xmlns:p14="http://schemas.microsoft.com/office/powerpoint/2010/main" val="3404713816"/>
                  </p:ext>
                </p:extLst>
              </p:nvPr>
            </p:nvGraphicFramePr>
            <p:xfrm>
              <a:off x="762000" y="2793900"/>
              <a:ext cx="10380665" cy="3185044"/>
            </p:xfrm>
            <a:graphic>
              <a:graphicData uri="http://schemas.openxmlformats.org/drawingml/2006/table">
                <a:tbl>
                  <a:tblPr firstRow="1" bandRow="1">
                    <a:noFill/>
                    <a:tableStyleId>{6E25E649-3F16-4E02-A733-19D2CDBF48F0}</a:tableStyleId>
                  </a:tblPr>
                  <a:tblGrid>
                    <a:gridCol w="1915253">
                      <a:extLst>
                        <a:ext uri="{9D8B030D-6E8A-4147-A177-3AD203B41FA5}">
                          <a16:colId xmlns:a16="http://schemas.microsoft.com/office/drawing/2014/main" val="290209422"/>
                        </a:ext>
                      </a:extLst>
                    </a:gridCol>
                    <a:gridCol w="2370722">
                      <a:extLst>
                        <a:ext uri="{9D8B030D-6E8A-4147-A177-3AD203B41FA5}">
                          <a16:colId xmlns:a16="http://schemas.microsoft.com/office/drawing/2014/main" val="943438090"/>
                        </a:ext>
                      </a:extLst>
                    </a:gridCol>
                    <a:gridCol w="1753166">
                      <a:extLst>
                        <a:ext uri="{9D8B030D-6E8A-4147-A177-3AD203B41FA5}">
                          <a16:colId xmlns:a16="http://schemas.microsoft.com/office/drawing/2014/main" val="3913012041"/>
                        </a:ext>
                      </a:extLst>
                    </a:gridCol>
                    <a:gridCol w="4341524">
                      <a:extLst>
                        <a:ext uri="{9D8B030D-6E8A-4147-A177-3AD203B41FA5}">
                          <a16:colId xmlns:a16="http://schemas.microsoft.com/office/drawing/2014/main" val="1724095553"/>
                        </a:ext>
                      </a:extLst>
                    </a:gridCol>
                  </a:tblGrid>
                  <a:tr h="404124">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Formula</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Range</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1600" b="1"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433785818"/>
                      </a:ext>
                    </a:extLst>
                  </a:tr>
                  <a:tr h="793404">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Accuracy</a:t>
                          </a: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endParaRPr lang="en-US"/>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blipFill>
                          <a:blip r:embed="rId3"/>
                          <a:stretch>
                            <a:fillRect l="-81283" t="-50794" r="-257219" b="-250794"/>
                          </a:stretch>
                        </a:blipFill>
                      </a:tcPr>
                    </a:tc>
                    <a:tc>
                      <a:txBody>
                        <a:bodyPr/>
                        <a:lstStyle/>
                        <a:p>
                          <a:pPr algn="ctr" fontAlgn="b"/>
                          <a:r>
                            <a:rPr lang="en-US" sz="130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Measures the proportion of correctly predicted instances (both positive and negative) out of the total instances.</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99657620"/>
                      </a:ext>
                    </a:extLst>
                  </a:tr>
                  <a:tr h="993758">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Sensitivity</a:t>
                          </a: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endParaRPr lang="en-US"/>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blipFill>
                          <a:blip r:embed="rId3"/>
                          <a:stretch>
                            <a:fillRect l="-81283" t="-121795" r="-257219" b="-102564"/>
                          </a:stretch>
                        </a:blipFill>
                      </a:tcPr>
                    </a:tc>
                    <a:tc>
                      <a:txBody>
                        <a:bodyPr/>
                        <a:lstStyle/>
                        <a:p>
                          <a:pPr algn="ctr" fontAlgn="b"/>
                          <a:r>
                            <a:rPr lang="en-US" sz="130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Evaluates the model's ability to identify positive instances.</a:t>
                          </a: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lumMod val="75000"/>
                                  <a:lumOff val="25000"/>
                                </a:schemeClr>
                              </a:solidFill>
                              <a:latin typeface="Times New Roman" panose="02020603050405020304" pitchFamily="18" charset="0"/>
                              <a:cs typeface="Times New Roman" panose="02020603050405020304" pitchFamily="18" charset="0"/>
                            </a:rPr>
                            <a:t>Higher sensitivity indicates better detection of true positives.</a:t>
                          </a:r>
                          <a:endParaRPr lang="en-US" sz="1300" b="0" i="0" u="none" strike="noStrike" cap="none" spc="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66964676"/>
                      </a:ext>
                    </a:extLst>
                  </a:tr>
                  <a:tr h="993758">
                    <a:tc>
                      <a:txBody>
                        <a:bodyPr/>
                        <a:lstStyle/>
                        <a:p>
                          <a:pPr algn="ctr" fontAlgn="b"/>
                          <a:r>
                            <a:rPr lang="en-US" sz="1600" b="1"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Specificity</a:t>
                          </a: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endParaRPr lang="en-US"/>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blipFill>
                          <a:blip r:embed="rId3"/>
                          <a:stretch>
                            <a:fillRect l="-81283" t="-218987" r="-257219" b="-1266"/>
                          </a:stretch>
                        </a:blip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30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lgn="ctr" fontAlgn="b"/>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dirty="0">
                              <a:solidFill>
                                <a:schemeClr val="tx1">
                                  <a:lumMod val="75000"/>
                                  <a:lumOff val="25000"/>
                                </a:schemeClr>
                              </a:solidFill>
                              <a:latin typeface="Times New Roman" panose="02020603050405020304" pitchFamily="18" charset="0"/>
                              <a:cs typeface="Times New Roman" panose="02020603050405020304" pitchFamily="18" charset="0"/>
                            </a:rPr>
                            <a:t>Measures the ability of the model to correctly identify negative instances.</a:t>
                          </a:r>
                        </a:p>
                        <a:p>
                          <a:pPr marL="171450" marR="0" lvl="0" indent="-171450" algn="ctr"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300" dirty="0">
                              <a:solidFill>
                                <a:schemeClr val="tx1">
                                  <a:lumMod val="75000"/>
                                  <a:lumOff val="25000"/>
                                </a:schemeClr>
                              </a:solidFill>
                              <a:latin typeface="Times New Roman" panose="02020603050405020304" pitchFamily="18" charset="0"/>
                              <a:cs typeface="Times New Roman" panose="02020603050405020304" pitchFamily="18" charset="0"/>
                            </a:rPr>
                            <a:t>Higher specificity indicates better detection of true negatives.</a:t>
                          </a:r>
                          <a:endParaRPr lang="en-US" sz="1300" b="0" i="0" u="none" strike="noStrike" cap="none" spc="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60284" marR="117385" marT="80142" marB="8014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84597806"/>
                      </a:ext>
                    </a:extLst>
                  </a:tr>
                </a:tbl>
              </a:graphicData>
            </a:graphic>
          </p:graphicFrame>
        </mc:Fallback>
      </mc:AlternateContent>
    </p:spTree>
    <p:extLst>
      <p:ext uri="{BB962C8B-B14F-4D97-AF65-F5344CB8AC3E}">
        <p14:creationId xmlns:p14="http://schemas.microsoft.com/office/powerpoint/2010/main" val="33133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1B6660-89C8-A506-9E46-AC4A3AE39C1B}"/>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AE453C-6AAE-59B7-26A4-C306058A049F}"/>
              </a:ext>
            </a:extLst>
          </p:cNvPr>
          <p:cNvSpPr>
            <a:spLocks noGrp="1"/>
          </p:cNvSpPr>
          <p:nvPr>
            <p:ph type="title"/>
          </p:nvPr>
        </p:nvSpPr>
        <p:spPr>
          <a:xfrm>
            <a:off x="761801" y="858982"/>
            <a:ext cx="9967409" cy="1515728"/>
          </a:xfrm>
        </p:spPr>
        <p:txBody>
          <a:bodyPr>
            <a:normAutofit/>
          </a:bodyPr>
          <a:lstStyle/>
          <a:p>
            <a:r>
              <a:rPr lang="en-US" b="1">
                <a:latin typeface="Times New Roman" panose="02020603050405020304" pitchFamily="18" charset="0"/>
                <a:ea typeface="+mn-ea"/>
                <a:cs typeface="Times New Roman" panose="02020603050405020304" pitchFamily="18" charset="0"/>
              </a:rPr>
              <a:t>Random Forest</a:t>
            </a:r>
            <a:endParaRPr lang="en-US"/>
          </a:p>
        </p:txBody>
      </p:sp>
      <p:sp>
        <p:nvSpPr>
          <p:cNvPr id="3" name="Content Placeholder 2">
            <a:extLst>
              <a:ext uri="{FF2B5EF4-FFF2-40B4-BE49-F238E27FC236}">
                <a16:creationId xmlns:a16="http://schemas.microsoft.com/office/drawing/2014/main" id="{94E4A6A5-BAFE-C234-CC2A-0018626985FD}"/>
              </a:ext>
            </a:extLst>
          </p:cNvPr>
          <p:cNvSpPr>
            <a:spLocks noGrp="1"/>
          </p:cNvSpPr>
          <p:nvPr>
            <p:ph idx="1"/>
          </p:nvPr>
        </p:nvSpPr>
        <p:spPr>
          <a:xfrm>
            <a:off x="761801" y="2980524"/>
            <a:ext cx="5108912" cy="3539545"/>
          </a:xfrm>
        </p:spPr>
        <p:txBody>
          <a:bodyPr>
            <a:normAutofit/>
          </a:bodyPr>
          <a:lstStyle/>
          <a:p>
            <a:pPr>
              <a:lnSpc>
                <a:spcPct val="100000"/>
              </a:lnSpc>
            </a:pPr>
            <a:r>
              <a:rPr lang="en-US" sz="1400" b="1" dirty="0">
                <a:latin typeface="Times New Roman" panose="02020603050405020304" pitchFamily="18" charset="0"/>
                <a:cs typeface="Times New Roman" panose="02020603050405020304" pitchFamily="18" charset="0"/>
              </a:rPr>
              <a:t>Performance Evaluation</a:t>
            </a:r>
            <a:r>
              <a:rPr lang="en-US" sz="1400" dirty="0">
                <a:latin typeface="Times New Roman" panose="02020603050405020304" pitchFamily="18" charset="0"/>
                <a:cs typeface="Times New Roman" panose="02020603050405020304" pitchFamily="18" charset="0"/>
              </a:rPr>
              <a:t>:</a:t>
            </a:r>
          </a:p>
          <a:p>
            <a:pPr marL="514350" lvl="1" indent="-285750"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ROC curve shows that the model performs moderately well, as it deviates from the diagonal (random chance) and approaches the top-left corner, though not perfectly. This indicates that the classifier can distinguish between the two classes but with room for improvement.</a:t>
            </a:r>
          </a:p>
          <a:p>
            <a:pPr marL="514350" lvl="1" indent="-285750" algn="just">
              <a:lnSpc>
                <a:spcPct val="10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100000"/>
              </a:lnSpc>
            </a:pPr>
            <a:r>
              <a:rPr lang="en-US" sz="1400" b="1" dirty="0">
                <a:latin typeface="Times New Roman" panose="02020603050405020304" pitchFamily="18" charset="0"/>
                <a:cs typeface="Times New Roman" panose="02020603050405020304" pitchFamily="18" charset="0"/>
              </a:rPr>
              <a:t>Imbalanced Predictions</a:t>
            </a:r>
            <a:r>
              <a:rPr lang="en-US" sz="1400" dirty="0">
                <a:latin typeface="Times New Roman" panose="02020603050405020304" pitchFamily="18" charset="0"/>
                <a:cs typeface="Times New Roman" panose="02020603050405020304" pitchFamily="18" charset="0"/>
              </a:rPr>
              <a:t>:</a:t>
            </a:r>
          </a:p>
          <a:p>
            <a:pPr marL="514350" lvl="1" indent="-285750"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overall pattern suggests potential struggles with imbalanced data or overlapping class distributions, as the curve does not reach close to the ideal top-left point. Further tuning or rebalancing might be necessary for improved results.</a:t>
            </a:r>
          </a:p>
          <a:p>
            <a:pPr lvl="1">
              <a:lnSpc>
                <a:spcPct val="100000"/>
              </a:lnSpc>
            </a:pPr>
            <a:endParaRPr lang="en-US" sz="1400" dirty="0">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A graph of a curve&#10;&#10;Description automatically generated">
            <a:extLst>
              <a:ext uri="{FF2B5EF4-FFF2-40B4-BE49-F238E27FC236}">
                <a16:creationId xmlns:a16="http://schemas.microsoft.com/office/drawing/2014/main" id="{B1F49EEB-3908-9CDE-9B89-61527A61CC1E}"/>
              </a:ext>
            </a:extLst>
          </p:cNvPr>
          <p:cNvPicPr>
            <a:picLocks noChangeAspect="1"/>
          </p:cNvPicPr>
          <p:nvPr/>
        </p:nvPicPr>
        <p:blipFill>
          <a:blip r:embed="rId3"/>
          <a:stretch>
            <a:fillRect/>
          </a:stretch>
        </p:blipFill>
        <p:spPr>
          <a:xfrm>
            <a:off x="6260961" y="3298218"/>
            <a:ext cx="5804454" cy="2989293"/>
          </a:xfrm>
          <a:prstGeom prst="rect">
            <a:avLst/>
          </a:prstGeom>
        </p:spPr>
      </p:pic>
    </p:spTree>
    <p:extLst>
      <p:ext uri="{BB962C8B-B14F-4D97-AF65-F5344CB8AC3E}">
        <p14:creationId xmlns:p14="http://schemas.microsoft.com/office/powerpoint/2010/main" val="2459022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ADBB3-BF70-6E7C-0166-304FF2B44EAC}"/>
            </a:ext>
          </a:extLst>
        </p:cNvPr>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4" name="Rectangle 13">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AE9C2-D46A-361E-8DA2-D0DB0AB70268}"/>
              </a:ext>
            </a:extLst>
          </p:cNvPr>
          <p:cNvSpPr>
            <a:spLocks noGrp="1"/>
          </p:cNvSpPr>
          <p:nvPr>
            <p:ph type="title"/>
          </p:nvPr>
        </p:nvSpPr>
        <p:spPr>
          <a:xfrm>
            <a:off x="6776863" y="503164"/>
            <a:ext cx="4580250" cy="2021378"/>
          </a:xfrm>
        </p:spPr>
        <p:txBody>
          <a:bodyPr>
            <a:normAutofit/>
          </a:bodyPr>
          <a:lstStyle/>
          <a:p>
            <a:r>
              <a:rPr lang="en-US" sz="4800" b="1" dirty="0">
                <a:latin typeface="Times New Roman" panose="02020603050405020304" pitchFamily="18" charset="0"/>
                <a:ea typeface="+mn-ea"/>
                <a:cs typeface="Times New Roman" panose="02020603050405020304" pitchFamily="18" charset="0"/>
              </a:rPr>
              <a:t>Random Forest</a:t>
            </a:r>
            <a:endParaRPr lang="en-US" sz="4800" dirty="0"/>
          </a:p>
        </p:txBody>
      </p:sp>
      <p:pic>
        <p:nvPicPr>
          <p:cNvPr id="5" name="Picture 4">
            <a:extLst>
              <a:ext uri="{FF2B5EF4-FFF2-40B4-BE49-F238E27FC236}">
                <a16:creationId xmlns:a16="http://schemas.microsoft.com/office/drawing/2014/main" id="{7ED2E7B8-CFC1-6BC7-915F-01291FB857FA}"/>
              </a:ext>
            </a:extLst>
          </p:cNvPr>
          <p:cNvPicPr>
            <a:picLocks noChangeAspect="1"/>
          </p:cNvPicPr>
          <p:nvPr/>
        </p:nvPicPr>
        <p:blipFill>
          <a:blip r:embed="rId3"/>
          <a:stretch>
            <a:fillRect/>
          </a:stretch>
        </p:blipFill>
        <p:spPr>
          <a:xfrm>
            <a:off x="140011" y="1842052"/>
            <a:ext cx="6102466" cy="3127513"/>
          </a:xfrm>
          <a:prstGeom prst="rect">
            <a:avLst/>
          </a:prstGeom>
        </p:spPr>
      </p:pic>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F34D10-9D2E-FF1B-DFC6-41EE8A00475A}"/>
              </a:ext>
            </a:extLst>
          </p:cNvPr>
          <p:cNvSpPr>
            <a:spLocks noGrp="1"/>
          </p:cNvSpPr>
          <p:nvPr>
            <p:ph idx="1"/>
          </p:nvPr>
        </p:nvSpPr>
        <p:spPr>
          <a:xfrm>
            <a:off x="6788582" y="2524542"/>
            <a:ext cx="5045609" cy="4075042"/>
          </a:xfrm>
          <a:solidFill>
            <a:schemeClr val="bg1"/>
          </a:solidFill>
          <a:ln>
            <a:solidFill>
              <a:schemeClr val="bg1"/>
            </a:solidFill>
          </a:ln>
        </p:spPr>
        <p:txBody>
          <a:bodyPr anchor="ctr">
            <a:normAutofit/>
          </a:bodyPr>
          <a:lstStyle/>
          <a:p>
            <a:pPr>
              <a:lnSpc>
                <a:spcPct val="100000"/>
              </a:lnSpc>
            </a:pPr>
            <a:r>
              <a:rPr lang="en-US" sz="1400" b="1" dirty="0">
                <a:latin typeface="Times New Roman" panose="02020603050405020304" pitchFamily="18" charset="0"/>
                <a:cs typeface="Times New Roman" panose="02020603050405020304" pitchFamily="18" charset="0"/>
              </a:rPr>
              <a:t>Classification Accuracy</a:t>
            </a:r>
            <a:r>
              <a:rPr lang="en-US" sz="1400" dirty="0">
                <a:latin typeface="Times New Roman" panose="02020603050405020304" pitchFamily="18" charset="0"/>
                <a:cs typeface="Times New Roman" panose="02020603050405020304" pitchFamily="18" charset="0"/>
              </a:rPr>
              <a:t>:</a:t>
            </a:r>
          </a:p>
          <a:p>
            <a:pPr marL="514350" lvl="1" indent="-285750"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model correctly predicted "Up" 44 times (true positives) and "Down" 46 times (true negatives). However, it misclassified "Up" as "Down" 194 times (false negatives) and "Down" as "Up" 172 times (false positives). The high number of misclassifications indicates the model struggles to correctly distinguish between the two classes.</a:t>
            </a:r>
          </a:p>
          <a:p>
            <a:pPr marL="514350" lvl="1" indent="-285750" algn="just">
              <a:lnSpc>
                <a:spcPct val="100000"/>
              </a:lnSpc>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a:lnSpc>
                <a:spcPct val="100000"/>
              </a:lnSpc>
            </a:pPr>
            <a:r>
              <a:rPr lang="en-US" sz="1400" b="1" dirty="0">
                <a:latin typeface="Times New Roman" panose="02020603050405020304" pitchFamily="18" charset="0"/>
                <a:cs typeface="Times New Roman" panose="02020603050405020304" pitchFamily="18" charset="0"/>
              </a:rPr>
              <a:t>Class Imbalance Impact</a:t>
            </a:r>
            <a:r>
              <a:rPr lang="en-US" sz="1400" dirty="0">
                <a:latin typeface="Times New Roman" panose="02020603050405020304" pitchFamily="18" charset="0"/>
                <a:cs typeface="Times New Roman" panose="02020603050405020304" pitchFamily="18" charset="0"/>
              </a:rPr>
              <a:t>:</a:t>
            </a:r>
          </a:p>
          <a:p>
            <a:pPr marL="514350" lvl="1" indent="-285750"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disproportionate number of false positives and false negatives suggests that the model may not perform well on balanced or imbalanced datasets and may require further tuning or additional data preprocessing to improve its classification capability</a:t>
            </a:r>
          </a:p>
        </p:txBody>
      </p:sp>
    </p:spTree>
    <p:extLst>
      <p:ext uri="{BB962C8B-B14F-4D97-AF65-F5344CB8AC3E}">
        <p14:creationId xmlns:p14="http://schemas.microsoft.com/office/powerpoint/2010/main" val="3610313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6A3B8-DEAE-0480-8748-47F5D621A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F8FC0-BDAC-F6C3-EBF6-8CA414A9C0B5}"/>
              </a:ext>
            </a:extLst>
          </p:cNvPr>
          <p:cNvSpPr>
            <a:spLocks noGrp="1"/>
          </p:cNvSpPr>
          <p:nvPr>
            <p:ph type="title"/>
          </p:nvPr>
        </p:nvSpPr>
        <p:spPr/>
        <p:txBody>
          <a:bodyPr>
            <a:normAutofit/>
          </a:bodyPr>
          <a:lstStyle/>
          <a:p>
            <a:r>
              <a:rPr lang="en-US" sz="3600" b="1" dirty="0">
                <a:solidFill>
                  <a:schemeClr val="dk1"/>
                </a:solidFill>
                <a:latin typeface="Times New Roman" panose="02020603050405020304" pitchFamily="18" charset="0"/>
                <a:ea typeface="+mn-ea"/>
                <a:cs typeface="Times New Roman" panose="02020603050405020304" pitchFamily="18" charset="0"/>
              </a:rPr>
              <a:t>Support Vector Machines (SVM)</a:t>
            </a:r>
            <a:endParaRPr lang="en-US" sz="3600" dirty="0"/>
          </a:p>
        </p:txBody>
      </p:sp>
      <p:sp>
        <p:nvSpPr>
          <p:cNvPr id="3" name="Content Placeholder 2">
            <a:extLst>
              <a:ext uri="{FF2B5EF4-FFF2-40B4-BE49-F238E27FC236}">
                <a16:creationId xmlns:a16="http://schemas.microsoft.com/office/drawing/2014/main" id="{B6534BDB-EF0D-3DD4-B397-03757CB21A2F}"/>
              </a:ext>
            </a:extLst>
          </p:cNvPr>
          <p:cNvSpPr>
            <a:spLocks noGrp="1"/>
          </p:cNvSpPr>
          <p:nvPr>
            <p:ph idx="1"/>
          </p:nvPr>
        </p:nvSpPr>
        <p:spPr>
          <a:xfrm>
            <a:off x="172278" y="2708366"/>
            <a:ext cx="4963717" cy="3639111"/>
          </a:xfrm>
        </p:spPr>
        <p:txBody>
          <a:bodyPr>
            <a:noAutofit/>
          </a:bodyPr>
          <a:lstStyle/>
          <a:p>
            <a:r>
              <a:rPr lang="en-US" sz="1400" b="1" dirty="0">
                <a:latin typeface="Times New Roman" panose="02020603050405020304" pitchFamily="18" charset="0"/>
                <a:cs typeface="Times New Roman" panose="02020603050405020304" pitchFamily="18" charset="0"/>
              </a:rPr>
              <a:t>Performance Evaluation</a:t>
            </a:r>
            <a:r>
              <a:rPr lang="en-US" sz="14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ROC curve demonstrates moderate performance, with a noticeable deviation from the diagonal line (random chance). While it does not perfectly reach the top-left corner, it shows a reasonable ability to distinguish between the two classes, indicating moderate classification quality.</a:t>
            </a:r>
          </a:p>
          <a:p>
            <a:pPr marL="514350" lvl="1"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Imbalanced Predictions</a:t>
            </a:r>
            <a:r>
              <a:rPr lang="en-US" sz="14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curve’s shape indicates challenges with imbalanced data, as the model does not achieve ideal sensitivity and specificity trade-offs. This suggests that further hyperparameter tuning or handling class imbalance may improve performance.</a:t>
            </a:r>
          </a:p>
        </p:txBody>
      </p:sp>
      <p:pic>
        <p:nvPicPr>
          <p:cNvPr id="7" name="Picture 6">
            <a:extLst>
              <a:ext uri="{FF2B5EF4-FFF2-40B4-BE49-F238E27FC236}">
                <a16:creationId xmlns:a16="http://schemas.microsoft.com/office/drawing/2014/main" id="{8014FDF0-943F-BF8D-A72F-0055CC2814EC}"/>
              </a:ext>
            </a:extLst>
          </p:cNvPr>
          <p:cNvPicPr>
            <a:picLocks noChangeAspect="1"/>
          </p:cNvPicPr>
          <p:nvPr/>
        </p:nvPicPr>
        <p:blipFill>
          <a:blip r:embed="rId3"/>
          <a:stretch>
            <a:fillRect/>
          </a:stretch>
        </p:blipFill>
        <p:spPr>
          <a:xfrm>
            <a:off x="5135995" y="2708366"/>
            <a:ext cx="7056005" cy="3852815"/>
          </a:xfrm>
          <a:prstGeom prst="rect">
            <a:avLst/>
          </a:prstGeom>
        </p:spPr>
      </p:pic>
    </p:spTree>
    <p:extLst>
      <p:ext uri="{BB962C8B-B14F-4D97-AF65-F5344CB8AC3E}">
        <p14:creationId xmlns:p14="http://schemas.microsoft.com/office/powerpoint/2010/main" val="239411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A9D67-82ED-3DCE-7974-3BAF77B37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BD81E-EF2F-2193-4786-616B7B36EA12}"/>
              </a:ext>
            </a:extLst>
          </p:cNvPr>
          <p:cNvSpPr>
            <a:spLocks noGrp="1"/>
          </p:cNvSpPr>
          <p:nvPr>
            <p:ph type="title"/>
          </p:nvPr>
        </p:nvSpPr>
        <p:spPr/>
        <p:txBody>
          <a:bodyPr>
            <a:normAutofit/>
          </a:bodyPr>
          <a:lstStyle/>
          <a:p>
            <a:r>
              <a:rPr lang="en-US" sz="3600" b="1" dirty="0">
                <a:solidFill>
                  <a:schemeClr val="dk1"/>
                </a:solidFill>
                <a:latin typeface="Times New Roman" panose="02020603050405020304" pitchFamily="18" charset="0"/>
                <a:ea typeface="+mn-ea"/>
                <a:cs typeface="Times New Roman" panose="02020603050405020304" pitchFamily="18" charset="0"/>
              </a:rPr>
              <a:t>Support Vector Machines (SVM)</a:t>
            </a:r>
            <a:endParaRPr lang="en-US" sz="3600" dirty="0"/>
          </a:p>
        </p:txBody>
      </p:sp>
      <p:sp>
        <p:nvSpPr>
          <p:cNvPr id="3" name="Content Placeholder 2">
            <a:extLst>
              <a:ext uri="{FF2B5EF4-FFF2-40B4-BE49-F238E27FC236}">
                <a16:creationId xmlns:a16="http://schemas.microsoft.com/office/drawing/2014/main" id="{9995D1BC-A038-23B4-FFF7-805DC9823078}"/>
              </a:ext>
            </a:extLst>
          </p:cNvPr>
          <p:cNvSpPr>
            <a:spLocks noGrp="1"/>
          </p:cNvSpPr>
          <p:nvPr>
            <p:ph idx="1"/>
          </p:nvPr>
        </p:nvSpPr>
        <p:spPr>
          <a:xfrm>
            <a:off x="280613" y="2708366"/>
            <a:ext cx="4599350" cy="3639111"/>
          </a:xfrm>
        </p:spPr>
        <p:txBody>
          <a:bodyPr>
            <a:noAutofit/>
          </a:bodyPr>
          <a:lstStyle/>
          <a:p>
            <a:r>
              <a:rPr lang="en-US" sz="1400" b="1" dirty="0">
                <a:latin typeface="Times New Roman" panose="02020603050405020304" pitchFamily="18" charset="0"/>
                <a:cs typeface="Times New Roman" panose="02020603050405020304" pitchFamily="18" charset="0"/>
              </a:rPr>
              <a:t>Classification Accuracy</a:t>
            </a:r>
            <a:r>
              <a:rPr lang="en-US" sz="14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SVM model correctly predicted "Up" 36 times (true positives) and "Down" 40 times (true negatives). However, it misclassified "Up" as "Down" 202 times (false negatives) and "Down" as "Up" 178 times (false positives). The high misclassification rates indicate the model struggles significantly with distinguishing between the two classes.</a:t>
            </a:r>
          </a:p>
          <a:p>
            <a:pPr marL="514350" lvl="1"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Class Imbalance Impact</a:t>
            </a:r>
            <a:r>
              <a:rPr lang="en-US" sz="14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large discrepancy between true and false predictions highlights the model's difficulty handling imbalanced datasets. Additional data preprocessing, better parameter tuning, or alternative techniques might be required.</a:t>
            </a:r>
          </a:p>
        </p:txBody>
      </p:sp>
      <p:pic>
        <p:nvPicPr>
          <p:cNvPr id="6" name="Picture 5">
            <a:extLst>
              <a:ext uri="{FF2B5EF4-FFF2-40B4-BE49-F238E27FC236}">
                <a16:creationId xmlns:a16="http://schemas.microsoft.com/office/drawing/2014/main" id="{FB1C52C5-1E28-34F0-EC94-FB1876A4EDA6}"/>
              </a:ext>
            </a:extLst>
          </p:cNvPr>
          <p:cNvPicPr>
            <a:picLocks noChangeAspect="1"/>
          </p:cNvPicPr>
          <p:nvPr/>
        </p:nvPicPr>
        <p:blipFill>
          <a:blip r:embed="rId3"/>
          <a:stretch>
            <a:fillRect/>
          </a:stretch>
        </p:blipFill>
        <p:spPr>
          <a:xfrm>
            <a:off x="5135994" y="2708366"/>
            <a:ext cx="7056005" cy="3857626"/>
          </a:xfrm>
          <a:prstGeom prst="rect">
            <a:avLst/>
          </a:prstGeom>
        </p:spPr>
      </p:pic>
    </p:spTree>
    <p:extLst>
      <p:ext uri="{BB962C8B-B14F-4D97-AF65-F5344CB8AC3E}">
        <p14:creationId xmlns:p14="http://schemas.microsoft.com/office/powerpoint/2010/main" val="3245198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5860C-03D9-6383-D2E1-426B373DE6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55E4B-D45E-F847-7E26-B947C3FDA728}"/>
              </a:ext>
            </a:extLst>
          </p:cNvPr>
          <p:cNvSpPr>
            <a:spLocks noGrp="1"/>
          </p:cNvSpPr>
          <p:nvPr>
            <p:ph type="title"/>
          </p:nvPr>
        </p:nvSpPr>
        <p:spPr/>
        <p:txBody>
          <a:bodyPr>
            <a:normAutofit/>
          </a:bodyPr>
          <a:lstStyle/>
          <a:p>
            <a:r>
              <a:rPr lang="en-US" sz="3600" b="1" dirty="0">
                <a:solidFill>
                  <a:schemeClr val="dk1"/>
                </a:solidFill>
                <a:latin typeface="Times New Roman" panose="02020603050405020304" pitchFamily="18" charset="0"/>
                <a:ea typeface="+mn-ea"/>
                <a:cs typeface="Times New Roman" panose="02020603050405020304" pitchFamily="18" charset="0"/>
              </a:rPr>
              <a:t>Naïve Bayes Classifier</a:t>
            </a:r>
            <a:endParaRPr lang="en-US" sz="3600" dirty="0"/>
          </a:p>
        </p:txBody>
      </p:sp>
      <p:sp>
        <p:nvSpPr>
          <p:cNvPr id="3" name="Content Placeholder 2">
            <a:extLst>
              <a:ext uri="{FF2B5EF4-FFF2-40B4-BE49-F238E27FC236}">
                <a16:creationId xmlns:a16="http://schemas.microsoft.com/office/drawing/2014/main" id="{53570083-2BA0-FB49-BB55-D281DFCAAFAB}"/>
              </a:ext>
            </a:extLst>
          </p:cNvPr>
          <p:cNvSpPr>
            <a:spLocks noGrp="1"/>
          </p:cNvSpPr>
          <p:nvPr>
            <p:ph idx="1"/>
          </p:nvPr>
        </p:nvSpPr>
        <p:spPr>
          <a:xfrm>
            <a:off x="536645" y="2708366"/>
            <a:ext cx="4599350" cy="3639111"/>
          </a:xfrm>
        </p:spPr>
        <p:txBody>
          <a:bodyPr>
            <a:noAutofit/>
          </a:bodyPr>
          <a:lstStyle/>
          <a:p>
            <a:r>
              <a:rPr lang="en-US" sz="1600" b="1" dirty="0">
                <a:latin typeface="Times New Roman" panose="02020603050405020304" pitchFamily="18" charset="0"/>
                <a:cs typeface="Times New Roman" panose="02020603050405020304" pitchFamily="18" charset="0"/>
              </a:rPr>
              <a:t>Performance Evaluation</a:t>
            </a:r>
            <a:r>
              <a:rPr lang="en-US" sz="16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ROC curve for Naïve Bayes nearly approaches the ideal top-left corner, demonstrating strong performance. The model effectively distinguishes between the two classes, showcasing high sensitivity and specificity.</a:t>
            </a:r>
          </a:p>
          <a:p>
            <a:pPr marL="514350" lvl="1"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Imbalanced Predictions</a:t>
            </a:r>
            <a:r>
              <a:rPr lang="en-US" sz="16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curve's proximity to the top-left corner suggests that the model handles imbalanced data or class overlaps relatively well. However, further validation with the confusion matrix is needed to confirm.</a:t>
            </a:r>
          </a:p>
        </p:txBody>
      </p:sp>
      <p:pic>
        <p:nvPicPr>
          <p:cNvPr id="5" name="Picture 4">
            <a:extLst>
              <a:ext uri="{FF2B5EF4-FFF2-40B4-BE49-F238E27FC236}">
                <a16:creationId xmlns:a16="http://schemas.microsoft.com/office/drawing/2014/main" id="{084C5722-A832-8651-60EB-65819347B965}"/>
              </a:ext>
            </a:extLst>
          </p:cNvPr>
          <p:cNvPicPr>
            <a:picLocks noChangeAspect="1"/>
          </p:cNvPicPr>
          <p:nvPr/>
        </p:nvPicPr>
        <p:blipFill>
          <a:blip r:embed="rId3"/>
          <a:stretch>
            <a:fillRect/>
          </a:stretch>
        </p:blipFill>
        <p:spPr>
          <a:xfrm>
            <a:off x="5135994" y="2708366"/>
            <a:ext cx="7056005" cy="3855992"/>
          </a:xfrm>
          <a:prstGeom prst="rect">
            <a:avLst/>
          </a:prstGeom>
        </p:spPr>
      </p:pic>
    </p:spTree>
    <p:extLst>
      <p:ext uri="{BB962C8B-B14F-4D97-AF65-F5344CB8AC3E}">
        <p14:creationId xmlns:p14="http://schemas.microsoft.com/office/powerpoint/2010/main" val="1795324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2CEB7-ED51-7161-70D7-1247F7640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BE9EB3-F6C7-478A-E2A7-A9154F92629B}"/>
              </a:ext>
            </a:extLst>
          </p:cNvPr>
          <p:cNvSpPr>
            <a:spLocks noGrp="1"/>
          </p:cNvSpPr>
          <p:nvPr>
            <p:ph type="title"/>
          </p:nvPr>
        </p:nvSpPr>
        <p:spPr/>
        <p:txBody>
          <a:bodyPr>
            <a:normAutofit/>
          </a:bodyPr>
          <a:lstStyle/>
          <a:p>
            <a:r>
              <a:rPr lang="en-US" sz="3600" b="1" dirty="0">
                <a:solidFill>
                  <a:schemeClr val="dk1"/>
                </a:solidFill>
                <a:latin typeface="Times New Roman" panose="02020603050405020304" pitchFamily="18" charset="0"/>
                <a:ea typeface="+mn-ea"/>
                <a:cs typeface="Times New Roman" panose="02020603050405020304" pitchFamily="18" charset="0"/>
              </a:rPr>
              <a:t>Naïve Bayes Classifier</a:t>
            </a:r>
            <a:endParaRPr lang="en-US" sz="3600" dirty="0"/>
          </a:p>
        </p:txBody>
      </p:sp>
      <p:sp>
        <p:nvSpPr>
          <p:cNvPr id="3" name="Content Placeholder 2">
            <a:extLst>
              <a:ext uri="{FF2B5EF4-FFF2-40B4-BE49-F238E27FC236}">
                <a16:creationId xmlns:a16="http://schemas.microsoft.com/office/drawing/2014/main" id="{46C654C3-A178-BA76-3368-A922C0573307}"/>
              </a:ext>
            </a:extLst>
          </p:cNvPr>
          <p:cNvSpPr>
            <a:spLocks noGrp="1"/>
          </p:cNvSpPr>
          <p:nvPr>
            <p:ph idx="1"/>
          </p:nvPr>
        </p:nvSpPr>
        <p:spPr>
          <a:xfrm>
            <a:off x="536645" y="2708366"/>
            <a:ext cx="4599350" cy="3860804"/>
          </a:xfrm>
        </p:spPr>
        <p:txBody>
          <a:bodyPr>
            <a:noAutofit/>
          </a:bodyPr>
          <a:lstStyle/>
          <a:p>
            <a:r>
              <a:rPr lang="en-US" sz="1600" b="1" dirty="0">
                <a:latin typeface="Times New Roman" panose="02020603050405020304" pitchFamily="18" charset="0"/>
                <a:cs typeface="Times New Roman" panose="02020603050405020304" pitchFamily="18" charset="0"/>
              </a:rPr>
              <a:t>Classification Accuracy</a:t>
            </a:r>
            <a:r>
              <a:rPr lang="en-US" sz="16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Naïve Bayes model correctly predicted "Up" 4 times (true positives) and "Down" 11 times (true negatives). However, it misclassified "Up" as "Down" 234 times (false negatives) and "Down" as "Up" 207 times (false positives). This reflects very poor predictive performance, with most predictions being incorrect.</a:t>
            </a:r>
          </a:p>
          <a:p>
            <a:pPr marL="514350" lvl="1"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Class Imbalance Impact</a:t>
            </a:r>
            <a:r>
              <a:rPr lang="en-US" sz="1600" dirty="0">
                <a:latin typeface="Times New Roman" panose="02020603050405020304" pitchFamily="18" charset="0"/>
                <a:cs typeface="Times New Roman" panose="02020603050405020304" pitchFamily="18" charset="0"/>
              </a:rPr>
              <a:t>:</a:t>
            </a:r>
          </a:p>
          <a:p>
            <a:pPr marL="5143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extreme imbalance in predictions indicates that the model fails to generalize effectively, likely due to the strong independence assumptions of Naïve Bayes. Addressing feature dependence or selecting a different model may be necessary to improve results.</a:t>
            </a:r>
          </a:p>
        </p:txBody>
      </p:sp>
      <p:pic>
        <p:nvPicPr>
          <p:cNvPr id="6" name="Picture 5">
            <a:extLst>
              <a:ext uri="{FF2B5EF4-FFF2-40B4-BE49-F238E27FC236}">
                <a16:creationId xmlns:a16="http://schemas.microsoft.com/office/drawing/2014/main" id="{B19D76E4-4882-1205-EA21-28BFF817F0F6}"/>
              </a:ext>
            </a:extLst>
          </p:cNvPr>
          <p:cNvPicPr>
            <a:picLocks noChangeAspect="1"/>
          </p:cNvPicPr>
          <p:nvPr/>
        </p:nvPicPr>
        <p:blipFill>
          <a:blip r:embed="rId3"/>
          <a:stretch>
            <a:fillRect/>
          </a:stretch>
        </p:blipFill>
        <p:spPr>
          <a:xfrm>
            <a:off x="5135994" y="2708365"/>
            <a:ext cx="7056005" cy="3860805"/>
          </a:xfrm>
          <a:prstGeom prst="rect">
            <a:avLst/>
          </a:prstGeom>
        </p:spPr>
      </p:pic>
    </p:spTree>
    <p:extLst>
      <p:ext uri="{BB962C8B-B14F-4D97-AF65-F5344CB8AC3E}">
        <p14:creationId xmlns:p14="http://schemas.microsoft.com/office/powerpoint/2010/main" val="407273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7"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EF986D7-169D-083A-A4AC-EDBE82D4A383}"/>
              </a:ext>
            </a:extLst>
          </p:cNvPr>
          <p:cNvSpPr txBox="1"/>
          <p:nvPr/>
        </p:nvSpPr>
        <p:spPr>
          <a:xfrm>
            <a:off x="236022" y="229186"/>
            <a:ext cx="4230482" cy="950578"/>
          </a:xfrm>
          <a:prstGeom prst="rect">
            <a:avLst/>
          </a:prstGeom>
        </p:spPr>
        <p:txBody>
          <a:bodyPr vert="horz" lIns="91440" tIns="45720" rIns="91440" bIns="45720" rtlCol="0" anchor="b">
            <a:normAutofit/>
          </a:bodyPr>
          <a:lstStyle/>
          <a:p>
            <a:pPr>
              <a:spcBef>
                <a:spcPct val="0"/>
              </a:spcBef>
              <a:spcAft>
                <a:spcPts val="600"/>
              </a:spcAft>
            </a:pPr>
            <a:r>
              <a:rPr lang="en-US" sz="4400" dirty="0">
                <a:latin typeface="+mj-lt"/>
                <a:ea typeface="+mj-ea"/>
                <a:cs typeface="+mj-cs"/>
              </a:rPr>
              <a:t>Introduction</a:t>
            </a:r>
          </a:p>
        </p:txBody>
      </p:sp>
      <p:sp>
        <p:nvSpPr>
          <p:cNvPr id="6" name="TextBox 5">
            <a:extLst>
              <a:ext uri="{FF2B5EF4-FFF2-40B4-BE49-F238E27FC236}">
                <a16:creationId xmlns:a16="http://schemas.microsoft.com/office/drawing/2014/main" id="{FAC331AB-DE74-255A-CB13-0A6E2448CC17}"/>
              </a:ext>
            </a:extLst>
          </p:cNvPr>
          <p:cNvSpPr txBox="1"/>
          <p:nvPr/>
        </p:nvSpPr>
        <p:spPr>
          <a:xfrm>
            <a:off x="132899" y="983872"/>
            <a:ext cx="5163015" cy="4282067"/>
          </a:xfrm>
          <a:prstGeom prst="rect">
            <a:avLst/>
          </a:prstGeom>
        </p:spPr>
        <p:txBody>
          <a:bodyPr vert="horz" lIns="91440" tIns="45720" rIns="91440" bIns="45720" rtlCol="0" anchor="ctr">
            <a:normAutofit/>
          </a:bodyPr>
          <a:lstStyle/>
          <a:p>
            <a:pPr>
              <a:spcAft>
                <a:spcPts val="600"/>
              </a:spcAft>
            </a:pPr>
            <a:r>
              <a:rPr lang="en-US" sz="1400" b="1" dirty="0">
                <a:latin typeface="Times New Roman" panose="02020603050405020304" pitchFamily="18" charset="0"/>
                <a:cs typeface="Times New Roman" panose="02020603050405020304" pitchFamily="18" charset="0"/>
              </a:rPr>
              <a:t>Why Gold Prices Matter</a:t>
            </a:r>
            <a:endParaRPr lang="en-US" sz="1400" dirty="0">
              <a:latin typeface="Times New Roman" panose="02020603050405020304" pitchFamily="18" charset="0"/>
              <a:cs typeface="Times New Roman" panose="02020603050405020304" pitchFamily="18" charset="0"/>
            </a:endParaRPr>
          </a:p>
          <a:p>
            <a:pPr marL="742950" lvl="1"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$13.2 Trillion Market Cap</a:t>
            </a:r>
            <a:r>
              <a:rPr lang="en-US" sz="1400" dirty="0">
                <a:latin typeface="Times New Roman" panose="02020603050405020304" pitchFamily="18" charset="0"/>
                <a:cs typeface="Times New Roman" panose="02020603050405020304" pitchFamily="18" charset="0"/>
              </a:rPr>
              <a:t>: Gold represents one of the largest global asset classes.</a:t>
            </a:r>
          </a:p>
          <a:p>
            <a:pPr marL="742950" lvl="1"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Global Hedge</a:t>
            </a:r>
            <a:r>
              <a:rPr lang="en-US" sz="1400" dirty="0">
                <a:latin typeface="Times New Roman" panose="02020603050405020304" pitchFamily="18" charset="0"/>
                <a:cs typeface="Times New Roman" panose="02020603050405020304" pitchFamily="18" charset="0"/>
              </a:rPr>
              <a:t>: Acts as a safe-haven asset during market turmoil (e.g., COVID-19 pandemic).</a:t>
            </a:r>
          </a:p>
          <a:p>
            <a:pPr>
              <a:spcAft>
                <a:spcPts val="600"/>
              </a:spcAft>
            </a:pPr>
            <a:endParaRPr lang="en-US" sz="1400" b="1" dirty="0">
              <a:latin typeface="Times New Roman" panose="02020603050405020304" pitchFamily="18" charset="0"/>
              <a:cs typeface="Times New Roman" panose="02020603050405020304" pitchFamily="18" charset="0"/>
            </a:endParaRPr>
          </a:p>
          <a:p>
            <a:pPr>
              <a:spcAft>
                <a:spcPts val="600"/>
              </a:spcAft>
            </a:pPr>
            <a:r>
              <a:rPr lang="en-US" sz="1400" b="1" dirty="0">
                <a:latin typeface="Times New Roman" panose="02020603050405020304" pitchFamily="18" charset="0"/>
                <a:cs typeface="Times New Roman" panose="02020603050405020304" pitchFamily="18" charset="0"/>
              </a:rPr>
              <a:t>What is Gold’s Role in Financial Markets?</a:t>
            </a:r>
            <a:endParaRPr lang="en-US" sz="1400" dirty="0">
              <a:latin typeface="Times New Roman" panose="02020603050405020304" pitchFamily="18" charset="0"/>
              <a:cs typeface="Times New Roman" panose="02020603050405020304" pitchFamily="18" charset="0"/>
            </a:endParaRPr>
          </a:p>
          <a:p>
            <a:pPr marL="57150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Hedge against inflation and economic uncertainty.</a:t>
            </a:r>
          </a:p>
          <a:p>
            <a:pPr marL="57150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Significant asset in portfolios and central bank reserves.</a:t>
            </a:r>
          </a:p>
          <a:p>
            <a:pPr marL="742950" lvl="1">
              <a:spcAft>
                <a:spcPts val="600"/>
              </a:spcAft>
            </a:pPr>
            <a:endParaRPr lang="en-US" sz="1400" dirty="0">
              <a:latin typeface="Times New Roman" panose="02020603050405020304" pitchFamily="18" charset="0"/>
              <a:cs typeface="Times New Roman" panose="02020603050405020304" pitchFamily="18" charset="0"/>
            </a:endParaRPr>
          </a:p>
          <a:p>
            <a:pPr>
              <a:spcAft>
                <a:spcPts val="600"/>
              </a:spcAft>
            </a:pPr>
            <a:r>
              <a:rPr lang="en-US" sz="1400" b="1" dirty="0">
                <a:latin typeface="Times New Roman" panose="02020603050405020304" pitchFamily="18" charset="0"/>
                <a:cs typeface="Times New Roman" panose="02020603050405020304" pitchFamily="18" charset="0"/>
              </a:rPr>
              <a:t>Why is Predicting Gold Prices Important?</a:t>
            </a:r>
            <a:endParaRPr lang="en-US" sz="1400" dirty="0">
              <a:latin typeface="Times New Roman" panose="02020603050405020304" pitchFamily="18" charset="0"/>
              <a:cs typeface="Times New Roman" panose="02020603050405020304" pitchFamily="18" charset="0"/>
            </a:endParaRPr>
          </a:p>
          <a:p>
            <a:pPr marL="57150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Informed decision-making for investors.</a:t>
            </a:r>
          </a:p>
          <a:p>
            <a:pPr marL="57150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Strategic risk management for financial institutions.</a:t>
            </a:r>
          </a:p>
          <a:p>
            <a:pPr>
              <a:spcAft>
                <a:spcPts val="600"/>
              </a:spcAft>
            </a:pPr>
            <a:endParaRPr lang="en-US" sz="900" b="1" dirty="0"/>
          </a:p>
        </p:txBody>
      </p:sp>
      <p:sp useBgFill="1">
        <p:nvSpPr>
          <p:cNvPr id="38" name="Rectangle 37">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showing the price of oil">
            <a:extLst>
              <a:ext uri="{FF2B5EF4-FFF2-40B4-BE49-F238E27FC236}">
                <a16:creationId xmlns:a16="http://schemas.microsoft.com/office/drawing/2014/main" id="{93DB4E23-0205-C1EE-4956-9C4F97C73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989" y="1387476"/>
            <a:ext cx="6066644" cy="3564153"/>
          </a:xfrm>
          <a:prstGeom prst="rect">
            <a:avLst/>
          </a:prstGeom>
        </p:spPr>
      </p:pic>
      <p:cxnSp>
        <p:nvCxnSpPr>
          <p:cNvPr id="39" name="Straight Connector 38">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937A3C8-1A79-DD6E-0ADA-AA669C1147C4}"/>
              </a:ext>
            </a:extLst>
          </p:cNvPr>
          <p:cNvSpPr txBox="1"/>
          <p:nvPr/>
        </p:nvSpPr>
        <p:spPr>
          <a:xfrm>
            <a:off x="-29368" y="4936423"/>
            <a:ext cx="5710563" cy="2008242"/>
          </a:xfrm>
          <a:prstGeom prst="rect">
            <a:avLst/>
          </a:prstGeom>
          <a:noFill/>
        </p:spPr>
        <p:txBody>
          <a:bodyPr wrap="square">
            <a:spAutoFit/>
          </a:bodyPr>
          <a:lstStyle/>
          <a:p>
            <a:pPr algn="l" fontAlgn="base"/>
            <a:r>
              <a:rPr lang="en-US" sz="1400" b="1" i="0" dirty="0">
                <a:solidFill>
                  <a:srgbClr val="3C4043"/>
                </a:solidFill>
                <a:effectLst/>
                <a:latin typeface="Times New Roman" panose="02020603050405020304" pitchFamily="18" charset="0"/>
                <a:cs typeface="Times New Roman" panose="02020603050405020304" pitchFamily="18" charset="0"/>
              </a:rPr>
              <a:t>What information provided?</a:t>
            </a:r>
          </a:p>
          <a:p>
            <a:pPr algn="l" fontAlgn="base">
              <a:buFont typeface="Arial" panose="020B0604020202020204" pitchFamily="34" charset="0"/>
              <a:buChar char="•"/>
            </a:pPr>
            <a:r>
              <a:rPr lang="en-US" sz="1050" b="1" i="0" dirty="0">
                <a:solidFill>
                  <a:srgbClr val="3C4043"/>
                </a:solidFill>
                <a:effectLst/>
                <a:latin typeface="Times New Roman" panose="02020603050405020304" pitchFamily="18" charset="0"/>
                <a:cs typeface="Times New Roman" panose="02020603050405020304" pitchFamily="18" charset="0"/>
              </a:rPr>
              <a:t>Date</a:t>
            </a:r>
            <a:r>
              <a:rPr lang="en-US" sz="1050" b="0" i="0" dirty="0">
                <a:solidFill>
                  <a:srgbClr val="3C4043"/>
                </a:solidFill>
                <a:effectLst/>
                <a:latin typeface="Times New Roman" panose="02020603050405020304" pitchFamily="18" charset="0"/>
                <a:cs typeface="Times New Roman" panose="02020603050405020304" pitchFamily="18" charset="0"/>
              </a:rPr>
              <a:t> - date (MM/dd/</a:t>
            </a:r>
            <a:r>
              <a:rPr lang="en-US" sz="1050" b="0" i="0" dirty="0" err="1">
                <a:solidFill>
                  <a:srgbClr val="3C4043"/>
                </a:solidFill>
                <a:effectLst/>
                <a:latin typeface="Times New Roman" panose="02020603050405020304" pitchFamily="18" charset="0"/>
                <a:cs typeface="Times New Roman" panose="02020603050405020304" pitchFamily="18" charset="0"/>
              </a:rPr>
              <a:t>yyyy</a:t>
            </a:r>
            <a:r>
              <a:rPr lang="en-US" sz="1050" b="0" i="0" dirty="0">
                <a:solidFill>
                  <a:srgbClr val="3C4043"/>
                </a:solidFill>
                <a:effectLst/>
                <a:latin typeface="Times New Roman" panose="02020603050405020304" pitchFamily="18" charset="0"/>
                <a:cs typeface="Times New Roman" panose="02020603050405020304" pitchFamily="18" charset="0"/>
              </a:rPr>
              <a:t> format)</a:t>
            </a:r>
          </a:p>
          <a:p>
            <a:pPr algn="l" fontAlgn="base">
              <a:buFont typeface="Arial" panose="020B0604020202020204" pitchFamily="34" charset="0"/>
              <a:buChar char="•"/>
            </a:pPr>
            <a:r>
              <a:rPr lang="en-US" sz="1050" b="1" i="0" dirty="0">
                <a:solidFill>
                  <a:srgbClr val="3C4043"/>
                </a:solidFill>
                <a:effectLst/>
                <a:latin typeface="Times New Roman" panose="02020603050405020304" pitchFamily="18" charset="0"/>
                <a:cs typeface="Times New Roman" panose="02020603050405020304" pitchFamily="18" charset="0"/>
              </a:rPr>
              <a:t>SPX</a:t>
            </a:r>
            <a:r>
              <a:rPr lang="en-US" sz="1050" b="0" i="0" dirty="0">
                <a:solidFill>
                  <a:srgbClr val="3C4043"/>
                </a:solidFill>
                <a:effectLst/>
                <a:latin typeface="Times New Roman" panose="02020603050405020304" pitchFamily="18" charset="0"/>
                <a:cs typeface="Times New Roman" panose="02020603050405020304" pitchFamily="18" charset="0"/>
              </a:rPr>
              <a:t> - stands for The Standard and Poor's 500 index, or simply the S&amp;P 500. It is a stock market index used for tracking the stock performance of 500 of the largest companies listed on stock exchanges in USA</a:t>
            </a:r>
          </a:p>
          <a:p>
            <a:pPr algn="l" fontAlgn="base">
              <a:buFont typeface="Arial" panose="020B0604020202020204" pitchFamily="34" charset="0"/>
              <a:buChar char="•"/>
            </a:pPr>
            <a:r>
              <a:rPr lang="en-US" sz="1050" b="1" i="0" dirty="0">
                <a:solidFill>
                  <a:srgbClr val="3C4043"/>
                </a:solidFill>
                <a:effectLst/>
                <a:latin typeface="Times New Roman" panose="02020603050405020304" pitchFamily="18" charset="0"/>
                <a:cs typeface="Times New Roman" panose="02020603050405020304" pitchFamily="18" charset="0"/>
              </a:rPr>
              <a:t>GLD</a:t>
            </a:r>
            <a:r>
              <a:rPr lang="en-US" sz="1050" b="0" i="0" dirty="0">
                <a:solidFill>
                  <a:srgbClr val="3C4043"/>
                </a:solidFill>
                <a:effectLst/>
                <a:latin typeface="Times New Roman" panose="02020603050405020304" pitchFamily="18" charset="0"/>
                <a:cs typeface="Times New Roman" panose="02020603050405020304" pitchFamily="18" charset="0"/>
              </a:rPr>
              <a:t> - gold price</a:t>
            </a:r>
          </a:p>
          <a:p>
            <a:pPr algn="l" fontAlgn="base">
              <a:buFont typeface="Arial" panose="020B0604020202020204" pitchFamily="34" charset="0"/>
              <a:buChar char="•"/>
            </a:pPr>
            <a:r>
              <a:rPr lang="en-US" sz="1050" b="1" i="0" dirty="0">
                <a:solidFill>
                  <a:srgbClr val="3C4043"/>
                </a:solidFill>
                <a:effectLst/>
                <a:latin typeface="Times New Roman" panose="02020603050405020304" pitchFamily="18" charset="0"/>
                <a:cs typeface="Times New Roman" panose="02020603050405020304" pitchFamily="18" charset="0"/>
              </a:rPr>
              <a:t>USO</a:t>
            </a:r>
            <a:r>
              <a:rPr lang="en-US" sz="1050" b="0" i="0" dirty="0">
                <a:solidFill>
                  <a:srgbClr val="3C4043"/>
                </a:solidFill>
                <a:effectLst/>
                <a:latin typeface="Times New Roman" panose="02020603050405020304" pitchFamily="18" charset="0"/>
                <a:cs typeface="Times New Roman" panose="02020603050405020304" pitchFamily="18" charset="0"/>
              </a:rPr>
              <a:t> - stands for "The United States Oil Fund ® LP (USO)". It is an exchange-traded security whose shares may be purchased and sold on the NYSE Arca</a:t>
            </a:r>
          </a:p>
          <a:p>
            <a:pPr algn="l" fontAlgn="base">
              <a:buFont typeface="Arial" panose="020B0604020202020204" pitchFamily="34" charset="0"/>
              <a:buChar char="•"/>
            </a:pPr>
            <a:r>
              <a:rPr lang="en-US" sz="1050" dirty="0">
                <a:solidFill>
                  <a:srgbClr val="3C4043"/>
                </a:solidFill>
                <a:latin typeface="Times New Roman" panose="02020603050405020304" pitchFamily="18" charset="0"/>
                <a:cs typeface="Times New Roman" panose="02020603050405020304" pitchFamily="18" charset="0"/>
              </a:rPr>
              <a:t>SLV - silver price</a:t>
            </a:r>
          </a:p>
          <a:p>
            <a:pPr algn="l" fontAlgn="base">
              <a:buFont typeface="Arial" panose="020B0604020202020204" pitchFamily="34" charset="0"/>
              <a:buChar char="•"/>
            </a:pPr>
            <a:r>
              <a:rPr lang="en-US" sz="1050" dirty="0">
                <a:solidFill>
                  <a:srgbClr val="3C4043"/>
                </a:solidFill>
                <a:latin typeface="Times New Roman" panose="02020603050405020304" pitchFamily="18" charset="0"/>
                <a:cs typeface="Times New Roman" panose="02020603050405020304" pitchFamily="18" charset="0"/>
              </a:rPr>
              <a:t>EUR/USD - Euro to US dollar exchange ratio</a:t>
            </a:r>
          </a:p>
          <a:p>
            <a:r>
              <a:rPr kumimoji="0" lang="en-US" altLang="en-US" sz="1400" b="0" i="0" u="none" strike="noStrike" cap="none" normalizeH="0" baseline="0" dirty="0">
                <a:ln>
                  <a:noFill/>
                </a:ln>
                <a:solidFill>
                  <a:srgbClr val="3C4043"/>
                </a:solidFill>
                <a:effectLst/>
                <a:latin typeface="Arial Unicode MS"/>
                <a:ea typeface="Roboto Mono" panose="020F0502020204030204" pitchFamily="49" charset="0"/>
              </a:rPr>
              <a:t> </a:t>
            </a:r>
          </a:p>
        </p:txBody>
      </p:sp>
      <p:sp>
        <p:nvSpPr>
          <p:cNvPr id="9" name="TextBox 8">
            <a:extLst>
              <a:ext uri="{FF2B5EF4-FFF2-40B4-BE49-F238E27FC236}">
                <a16:creationId xmlns:a16="http://schemas.microsoft.com/office/drawing/2014/main" id="{36ABE6D5-F3DD-E3CC-8B23-CD508B111058}"/>
              </a:ext>
            </a:extLst>
          </p:cNvPr>
          <p:cNvSpPr txBox="1"/>
          <p:nvPr/>
        </p:nvSpPr>
        <p:spPr>
          <a:xfrm>
            <a:off x="5843989" y="6240079"/>
            <a:ext cx="610133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Data source:</a:t>
            </a:r>
            <a:r>
              <a:rPr lang="en-US" sz="1800" dirty="0">
                <a:latin typeface="Times New Roman" panose="02020603050405020304" pitchFamily="18" charset="0"/>
                <a:cs typeface="Times New Roman" panose="02020603050405020304" pitchFamily="18" charset="0"/>
              </a:rPr>
              <a:t> </a:t>
            </a:r>
            <a:r>
              <a:rPr lang="en-US" sz="1800" dirty="0">
                <a:hlinkClick r:id="rId4"/>
              </a:rPr>
              <a:t>Random forest for regression problems</a:t>
            </a:r>
            <a:endParaRPr lang="en-US" sz="1800" dirty="0"/>
          </a:p>
        </p:txBody>
      </p:sp>
    </p:spTree>
    <p:extLst>
      <p:ext uri="{BB962C8B-B14F-4D97-AF65-F5344CB8AC3E}">
        <p14:creationId xmlns:p14="http://schemas.microsoft.com/office/powerpoint/2010/main" val="2605659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DB9BB-73C3-7042-B53B-D0E6FD7F014E}"/>
            </a:ext>
          </a:extLst>
        </p:cNvPr>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4" name="Rectangle 13">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5E51C-D5E6-D672-F3FE-279167BABDB4}"/>
              </a:ext>
            </a:extLst>
          </p:cNvPr>
          <p:cNvSpPr>
            <a:spLocks noGrp="1"/>
          </p:cNvSpPr>
          <p:nvPr>
            <p:ph type="title"/>
          </p:nvPr>
        </p:nvSpPr>
        <p:spPr>
          <a:xfrm>
            <a:off x="6788582" y="858983"/>
            <a:ext cx="3968783" cy="2021378"/>
          </a:xfrm>
        </p:spPr>
        <p:txBody>
          <a:bodyPr>
            <a:normAutofit/>
          </a:bodyPr>
          <a:lstStyle/>
          <a:p>
            <a:r>
              <a:rPr lang="en-US" sz="4800" b="1" dirty="0">
                <a:latin typeface="Times New Roman" panose="02020603050405020304" pitchFamily="18" charset="0"/>
                <a:ea typeface="+mn-ea"/>
                <a:cs typeface="Times New Roman" panose="02020603050405020304" pitchFamily="18" charset="0"/>
              </a:rPr>
              <a:t>Conclusion</a:t>
            </a:r>
            <a:endParaRPr lang="en-US" sz="4800" dirty="0"/>
          </a:p>
        </p:txBody>
      </p:sp>
      <p:sp>
        <p:nvSpPr>
          <p:cNvPr id="3" name="Content Placeholder 2">
            <a:extLst>
              <a:ext uri="{FF2B5EF4-FFF2-40B4-BE49-F238E27FC236}">
                <a16:creationId xmlns:a16="http://schemas.microsoft.com/office/drawing/2014/main" id="{49584824-63A6-4603-933C-97DF6FEB1CA1}"/>
              </a:ext>
            </a:extLst>
          </p:cNvPr>
          <p:cNvSpPr>
            <a:spLocks noGrp="1"/>
          </p:cNvSpPr>
          <p:nvPr>
            <p:ph idx="1"/>
          </p:nvPr>
        </p:nvSpPr>
        <p:spPr>
          <a:xfrm>
            <a:off x="6788582" y="2531166"/>
            <a:ext cx="4542024" cy="3708914"/>
          </a:xfrm>
        </p:spPr>
        <p:txBody>
          <a:bodyPr anchor="ctr">
            <a:normAutofit/>
          </a:bodyPr>
          <a:lstStyle/>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Naive Bayes performed the best in terms of all metrics, likely benefiting from its probabilistic nature and strong independence assumptions.</a:t>
            </a:r>
          </a:p>
          <a:p>
            <a:pPr marL="285750" indent="-285750">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SVM showed strong performance, particularly in terms of specificity, making it a robust option for datasets with balanced class distributions.</a:t>
            </a:r>
          </a:p>
          <a:p>
            <a:pPr marL="285750" indent="-285750">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performed well overall but may require further tuning or additional features to improve sensitivity.</a:t>
            </a:r>
          </a:p>
        </p:txBody>
      </p:sp>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0CB29869-2660-837B-ACF9-28EBBBFD8C06}"/>
              </a:ext>
            </a:extLst>
          </p:cNvPr>
          <p:cNvGraphicFramePr>
            <a:graphicFrameLocks noGrp="1"/>
          </p:cNvGraphicFramePr>
          <p:nvPr>
            <p:extLst>
              <p:ext uri="{D42A27DB-BD31-4B8C-83A1-F6EECF244321}">
                <p14:modId xmlns:p14="http://schemas.microsoft.com/office/powerpoint/2010/main" val="541996559"/>
              </p:ext>
            </p:extLst>
          </p:nvPr>
        </p:nvGraphicFramePr>
        <p:xfrm>
          <a:off x="553117" y="2531166"/>
          <a:ext cx="5629608" cy="2892732"/>
        </p:xfrm>
        <a:graphic>
          <a:graphicData uri="http://schemas.openxmlformats.org/drawingml/2006/table">
            <a:tbl>
              <a:tblPr firstRow="1" bandRow="1">
                <a:noFill/>
                <a:tableStyleId>{5C22544A-7EE6-4342-B048-85BDC9FD1C3A}</a:tableStyleId>
              </a:tblPr>
              <a:tblGrid>
                <a:gridCol w="1263494">
                  <a:extLst>
                    <a:ext uri="{9D8B030D-6E8A-4147-A177-3AD203B41FA5}">
                      <a16:colId xmlns:a16="http://schemas.microsoft.com/office/drawing/2014/main" val="786452903"/>
                    </a:ext>
                  </a:extLst>
                </a:gridCol>
                <a:gridCol w="1108078">
                  <a:extLst>
                    <a:ext uri="{9D8B030D-6E8A-4147-A177-3AD203B41FA5}">
                      <a16:colId xmlns:a16="http://schemas.microsoft.com/office/drawing/2014/main" val="1788215155"/>
                    </a:ext>
                  </a:extLst>
                </a:gridCol>
                <a:gridCol w="1795949">
                  <a:extLst>
                    <a:ext uri="{9D8B030D-6E8A-4147-A177-3AD203B41FA5}">
                      <a16:colId xmlns:a16="http://schemas.microsoft.com/office/drawing/2014/main" val="1746124983"/>
                    </a:ext>
                  </a:extLst>
                </a:gridCol>
                <a:gridCol w="1462087">
                  <a:extLst>
                    <a:ext uri="{9D8B030D-6E8A-4147-A177-3AD203B41FA5}">
                      <a16:colId xmlns:a16="http://schemas.microsoft.com/office/drawing/2014/main" val="3851392326"/>
                    </a:ext>
                  </a:extLst>
                </a:gridCol>
              </a:tblGrid>
              <a:tr h="939273">
                <a:tc>
                  <a:txBody>
                    <a:bodyPr/>
                    <a:lstStyle/>
                    <a:p>
                      <a:endParaRPr lang="en-US" sz="1600" b="1" cap="none" spc="0">
                        <a:solidFill>
                          <a:schemeClr val="tx1"/>
                        </a:solidFill>
                        <a:latin typeface="Times New Roman" panose="02020603050405020304" pitchFamily="18" charset="0"/>
                        <a:cs typeface="Times New Roman" panose="02020603050405020304" pitchFamily="18" charset="0"/>
                      </a:endParaRPr>
                    </a:p>
                  </a:txBody>
                  <a:tcPr marL="0" marR="72887" marT="29155" marB="218662"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600" b="1" cap="none" spc="0">
                          <a:solidFill>
                            <a:schemeClr val="tx1"/>
                          </a:solidFill>
                          <a:latin typeface="Times New Roman" panose="02020603050405020304" pitchFamily="18" charset="0"/>
                          <a:cs typeface="Times New Roman" panose="02020603050405020304" pitchFamily="18" charset="0"/>
                        </a:rPr>
                        <a:t>Random Forest</a:t>
                      </a:r>
                    </a:p>
                  </a:txBody>
                  <a:tcPr marL="0" marR="72887" marT="29155" marB="218662"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600" b="1" cap="none" spc="0">
                          <a:solidFill>
                            <a:schemeClr val="tx1"/>
                          </a:solidFill>
                          <a:latin typeface="Times New Roman" panose="02020603050405020304" pitchFamily="18" charset="0"/>
                          <a:cs typeface="Times New Roman" panose="02020603050405020304" pitchFamily="18" charset="0"/>
                        </a:rPr>
                        <a:t>Support Vector Machines</a:t>
                      </a:r>
                    </a:p>
                  </a:txBody>
                  <a:tcPr marL="0" marR="72887" marT="29155" marB="218662"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600" b="1" cap="none" spc="0">
                          <a:solidFill>
                            <a:schemeClr val="tx1"/>
                          </a:solidFill>
                          <a:latin typeface="Times New Roman" panose="02020603050405020304" pitchFamily="18" charset="0"/>
                          <a:cs typeface="Times New Roman" panose="02020603050405020304" pitchFamily="18" charset="0"/>
                        </a:rPr>
                        <a:t>Naïve Bayes Classifier</a:t>
                      </a:r>
                    </a:p>
                  </a:txBody>
                  <a:tcPr marL="0" marR="72887" marT="29155" marB="218662"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189873388"/>
                  </a:ext>
                </a:extLst>
              </a:tr>
              <a:tr h="651153">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Accuracy</a:t>
                      </a:r>
                    </a:p>
                  </a:txBody>
                  <a:tcPr marL="0" marR="72887" marT="29155" marB="218662"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80.26%</a:t>
                      </a:r>
                    </a:p>
                  </a:txBody>
                  <a:tcPr marL="0" marR="72887" marT="29155" marB="218662"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83.33%</a:t>
                      </a:r>
                    </a:p>
                  </a:txBody>
                  <a:tcPr marL="0" marR="72887" marT="29155" marB="218662"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96.71%</a:t>
                      </a:r>
                    </a:p>
                  </a:txBody>
                  <a:tcPr marL="0" marR="72887" marT="29155" marB="218662"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2602269234"/>
                  </a:ext>
                </a:extLst>
              </a:tr>
              <a:tr h="651153">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Sensitivity</a:t>
                      </a:r>
                    </a:p>
                  </a:txBody>
                  <a:tcPr marL="0" marR="72887" marT="29155" marB="21866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78.90%</a:t>
                      </a:r>
                    </a:p>
                  </a:txBody>
                  <a:tcPr marL="0" marR="72887" marT="29155" marB="21866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81.65%</a:t>
                      </a:r>
                    </a:p>
                  </a:txBody>
                  <a:tcPr marL="0" marR="72887" marT="29155" marB="21866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94.95%</a:t>
                      </a:r>
                    </a:p>
                  </a:txBody>
                  <a:tcPr marL="0" marR="72887" marT="29155" marB="21866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964282437"/>
                  </a:ext>
                </a:extLst>
              </a:tr>
              <a:tr h="651153">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Specificity</a:t>
                      </a:r>
                    </a:p>
                  </a:txBody>
                  <a:tcPr marL="0" marR="72887" marT="29155" marB="21866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81.51%</a:t>
                      </a:r>
                    </a:p>
                  </a:txBody>
                  <a:tcPr marL="0" marR="72887" marT="29155" marB="21866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600" cap="none" spc="0">
                          <a:solidFill>
                            <a:schemeClr val="tx1"/>
                          </a:solidFill>
                          <a:latin typeface="Times New Roman" panose="02020603050405020304" pitchFamily="18" charset="0"/>
                          <a:cs typeface="Times New Roman" panose="02020603050405020304" pitchFamily="18" charset="0"/>
                        </a:rPr>
                        <a:t>84.87%</a:t>
                      </a:r>
                    </a:p>
                  </a:txBody>
                  <a:tcPr marL="0" marR="72887" marT="29155" marB="21866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600" cap="none" spc="0" dirty="0">
                          <a:solidFill>
                            <a:schemeClr val="tx1"/>
                          </a:solidFill>
                          <a:latin typeface="Times New Roman" panose="02020603050405020304" pitchFamily="18" charset="0"/>
                          <a:cs typeface="Times New Roman" panose="02020603050405020304" pitchFamily="18" charset="0"/>
                        </a:rPr>
                        <a:t>98.32%</a:t>
                      </a:r>
                    </a:p>
                  </a:txBody>
                  <a:tcPr marL="0" marR="72887" marT="29155" marB="21866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96803263"/>
                  </a:ext>
                </a:extLst>
              </a:tr>
            </a:tbl>
          </a:graphicData>
        </a:graphic>
      </p:graphicFrame>
    </p:spTree>
    <p:extLst>
      <p:ext uri="{BB962C8B-B14F-4D97-AF65-F5344CB8AC3E}">
        <p14:creationId xmlns:p14="http://schemas.microsoft.com/office/powerpoint/2010/main" val="880446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650F81D8-60BF-43DE-9145-74AB655E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D54F903-30B3-2CE0-F3B5-E59E752B859B}"/>
              </a:ext>
            </a:extLst>
          </p:cNvPr>
          <p:cNvPicPr>
            <a:picLocks noChangeAspect="1"/>
          </p:cNvPicPr>
          <p:nvPr/>
        </p:nvPicPr>
        <p:blipFill>
          <a:blip r:embed="rId3"/>
          <a:srcRect l="246" r="10865"/>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p:nvSpPr>
          <p:cNvPr id="23" name="Rectangle 22">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47BDDE-2A1A-457C-BEC0-E40FDB36C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712191"/>
            <a:ext cx="12192000" cy="3145807"/>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95F53-A451-95F6-701F-72A704206404}"/>
              </a:ext>
            </a:extLst>
          </p:cNvPr>
          <p:cNvSpPr>
            <a:spLocks noGrp="1"/>
          </p:cNvSpPr>
          <p:nvPr>
            <p:ph type="ctrTitle"/>
          </p:nvPr>
        </p:nvSpPr>
        <p:spPr>
          <a:xfrm>
            <a:off x="589558" y="558413"/>
            <a:ext cx="5474257" cy="4725564"/>
          </a:xfrm>
        </p:spPr>
        <p:txBody>
          <a:bodyPr anchor="t">
            <a:normAutofit/>
          </a:bodyPr>
          <a:lstStyle/>
          <a:p>
            <a:pPr marL="0" indent="0">
              <a:lnSpc>
                <a:spcPct val="90000"/>
              </a:lnSpc>
            </a:pPr>
            <a:r>
              <a:rPr lang="en-US" sz="3000" b="1">
                <a:solidFill>
                  <a:srgbClr val="FFFFFF"/>
                </a:solidFill>
              </a:rPr>
              <a:t>Thank you for your time and attention!</a:t>
            </a:r>
            <a:br>
              <a:rPr lang="en-US" sz="3000" b="1">
                <a:solidFill>
                  <a:srgbClr val="FFFFFF"/>
                </a:solidFill>
              </a:rPr>
            </a:br>
            <a:br>
              <a:rPr lang="en-US" sz="3000" b="1">
                <a:solidFill>
                  <a:srgbClr val="FFFFFF"/>
                </a:solidFill>
              </a:rPr>
            </a:br>
            <a:br>
              <a:rPr lang="en-US" sz="3000" b="1">
                <a:solidFill>
                  <a:srgbClr val="FFFFFF"/>
                </a:solidFill>
              </a:rPr>
            </a:br>
            <a:br>
              <a:rPr lang="en-US" sz="3000" b="1">
                <a:solidFill>
                  <a:srgbClr val="FFFFFF"/>
                </a:solidFill>
              </a:rPr>
            </a:br>
            <a:br>
              <a:rPr lang="en-US" sz="3000" b="1">
                <a:solidFill>
                  <a:srgbClr val="FFFFFF"/>
                </a:solidFill>
              </a:rPr>
            </a:br>
            <a:br>
              <a:rPr lang="en-US" sz="3000" b="1">
                <a:solidFill>
                  <a:srgbClr val="FFFFFF"/>
                </a:solidFill>
              </a:rPr>
            </a:br>
            <a:r>
              <a:rPr lang="en-US" sz="3000" b="1">
                <a:solidFill>
                  <a:srgbClr val="FFFFFF"/>
                </a:solidFill>
              </a:rPr>
              <a:t>I’m happy to answer any questions you may have.</a:t>
            </a:r>
            <a:br>
              <a:rPr lang="en-US" sz="3000">
                <a:solidFill>
                  <a:srgbClr val="FFFFFF"/>
                </a:solidFill>
              </a:rPr>
            </a:br>
            <a:endParaRPr lang="en-US" sz="3000">
              <a:solidFill>
                <a:srgbClr val="FFFFFF"/>
              </a:solidFill>
            </a:endParaRPr>
          </a:p>
        </p:txBody>
      </p:sp>
      <p:sp useBgFill="1">
        <p:nvSpPr>
          <p:cNvPr id="27" name="Rectangle 2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28481"/>
            <a:ext cx="12192000" cy="939092"/>
          </a:xfrm>
          <a:prstGeom prst="rect">
            <a:avLst/>
          </a:prstGeom>
          <a:ln>
            <a:noFill/>
          </a:ln>
          <a:effectLst>
            <a:outerShdw blurRad="203200" dist="101600" dir="121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DF9357EB-7D54-4539-B1CD-2F21C5F24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725878" y="608891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31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AA0834-D52E-5391-8061-BB7B9EE14C6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D79940A-257E-EAD3-D90A-120855820A1B}"/>
              </a:ext>
            </a:extLst>
          </p:cNvPr>
          <p:cNvSpPr txBox="1"/>
          <p:nvPr/>
        </p:nvSpPr>
        <p:spPr>
          <a:xfrm>
            <a:off x="6654767" y="523035"/>
            <a:ext cx="3968783" cy="2021378"/>
          </a:xfrm>
          <a:prstGeom prst="rect">
            <a:avLst/>
          </a:prstGeom>
        </p:spPr>
        <p:txBody>
          <a:bodyPr vert="horz" lIns="91440" tIns="45720" rIns="91440" bIns="45720" rtlCol="0" anchor="ctr">
            <a:normAutofit/>
          </a:bodyPr>
          <a:lstStyle/>
          <a:p>
            <a:pPr>
              <a:spcBef>
                <a:spcPct val="0"/>
              </a:spcBef>
              <a:spcAft>
                <a:spcPts val="600"/>
              </a:spcAft>
            </a:pPr>
            <a:r>
              <a:rPr lang="en-US" sz="4800" dirty="0">
                <a:latin typeface="+mj-lt"/>
                <a:ea typeface="+mj-ea"/>
                <a:cs typeface="+mj-cs"/>
              </a:rPr>
              <a:t>Problem Statement</a:t>
            </a:r>
          </a:p>
        </p:txBody>
      </p:sp>
      <p:pic>
        <p:nvPicPr>
          <p:cNvPr id="12" name="Picture 11" descr="A diagram of a graph">
            <a:extLst>
              <a:ext uri="{FF2B5EF4-FFF2-40B4-BE49-F238E27FC236}">
                <a16:creationId xmlns:a16="http://schemas.microsoft.com/office/drawing/2014/main" id="{3764976A-E247-F2CB-A83D-86F4EBF66AA9}"/>
              </a:ext>
            </a:extLst>
          </p:cNvPr>
          <p:cNvPicPr>
            <a:picLocks noChangeAspect="1"/>
          </p:cNvPicPr>
          <p:nvPr/>
        </p:nvPicPr>
        <p:blipFill>
          <a:blip r:embed="rId2">
            <a:extLst>
              <a:ext uri="{28A0092B-C50C-407E-A947-70E740481C1C}">
                <a14:useLocalDpi xmlns:a14="http://schemas.microsoft.com/office/drawing/2010/main" val="0"/>
              </a:ext>
            </a:extLst>
          </a:blip>
          <a:srcRect l="22150" r="23238"/>
          <a:stretch/>
        </p:blipFill>
        <p:spPr>
          <a:xfrm>
            <a:off x="547471" y="858983"/>
            <a:ext cx="5196469" cy="5590242"/>
          </a:xfrm>
          <a:prstGeom prst="rect">
            <a:avLst/>
          </a:prstGeom>
        </p:spPr>
      </p:pic>
      <p:sp>
        <p:nvSpPr>
          <p:cNvPr id="3" name="Rectangle 1">
            <a:extLst>
              <a:ext uri="{FF2B5EF4-FFF2-40B4-BE49-F238E27FC236}">
                <a16:creationId xmlns:a16="http://schemas.microsoft.com/office/drawing/2014/main" id="{43A66FE1-07E9-E47A-8501-F3847703EE43}"/>
              </a:ext>
            </a:extLst>
          </p:cNvPr>
          <p:cNvSpPr>
            <a:spLocks noChangeArrowheads="1"/>
          </p:cNvSpPr>
          <p:nvPr/>
        </p:nvSpPr>
        <p:spPr bwMode="auto">
          <a:xfrm>
            <a:off x="6267786" y="2776654"/>
            <a:ext cx="4615804" cy="33788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spcBef>
                <a:spcPct val="0"/>
              </a:spcBef>
              <a:spcAft>
                <a:spcPts val="600"/>
              </a:spcAft>
              <a:buClrTx/>
              <a:buSzTx/>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Challenge:</a:t>
            </a:r>
          </a:p>
          <a:p>
            <a:pPr lvl="1" fontAlgn="base">
              <a:spcBef>
                <a:spcPct val="0"/>
              </a:spcBef>
              <a:spcAft>
                <a:spcPts val="600"/>
              </a:spcAf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Gold price movements are driven by complex, interrelated factors, including global economic trends, investor behavior, and geopolitical events.</a:t>
            </a:r>
          </a:p>
          <a:p>
            <a:pPr>
              <a:spcAft>
                <a:spcPts val="600"/>
              </a:spcAft>
            </a:pPr>
            <a:r>
              <a:rPr lang="en-US" sz="1400" b="1" dirty="0">
                <a:latin typeface="Times New Roman" panose="02020603050405020304" pitchFamily="18" charset="0"/>
                <a:cs typeface="Times New Roman" panose="02020603050405020304" pitchFamily="18" charset="0"/>
              </a:rPr>
              <a:t>Key Influencing Factors</a:t>
            </a:r>
            <a:r>
              <a:rPr lang="en-US" sz="1400" dirty="0">
                <a:latin typeface="Times New Roman" panose="02020603050405020304" pitchFamily="18" charset="0"/>
                <a:cs typeface="Times New Roman" panose="02020603050405020304" pitchFamily="18" charset="0"/>
              </a:rPr>
              <a:t>:</a:t>
            </a:r>
          </a:p>
          <a:p>
            <a:pPr lvl="1">
              <a:spcAft>
                <a:spcPts val="600"/>
              </a:spcAft>
            </a:pPr>
            <a:r>
              <a:rPr lang="en-US" sz="1400" dirty="0">
                <a:latin typeface="Times New Roman" panose="02020603050405020304" pitchFamily="18" charset="0"/>
                <a:cs typeface="Times New Roman" panose="02020603050405020304" pitchFamily="18" charset="0"/>
              </a:rPr>
              <a:t>Silver price, oil price, S&amp;P 500 index, EUR/USD exchange rate.</a:t>
            </a:r>
          </a:p>
          <a:p>
            <a:pPr>
              <a:spcAft>
                <a:spcPts val="600"/>
              </a:spcAft>
            </a:pPr>
            <a:r>
              <a:rPr lang="en-US" sz="1400" b="1" dirty="0">
                <a:latin typeface="Times New Roman" panose="02020603050405020304" pitchFamily="18" charset="0"/>
                <a:cs typeface="Times New Roman" panose="02020603050405020304" pitchFamily="18" charset="0"/>
              </a:rPr>
              <a:t>Importance of the Problem</a:t>
            </a:r>
            <a:r>
              <a:rPr lang="en-US" sz="1400" dirty="0">
                <a:latin typeface="Times New Roman" panose="02020603050405020304" pitchFamily="18" charset="0"/>
                <a:cs typeface="Times New Roman" panose="02020603050405020304" pitchFamily="18" charset="0"/>
              </a:rPr>
              <a:t>:</a:t>
            </a:r>
          </a:p>
          <a:p>
            <a:pPr lvl="1">
              <a:spcAft>
                <a:spcPts val="600"/>
              </a:spcAft>
            </a:pPr>
            <a:r>
              <a:rPr lang="en-US" sz="1400" dirty="0">
                <a:latin typeface="Times New Roman" panose="02020603050405020304" pitchFamily="18" charset="0"/>
                <a:cs typeface="Times New Roman" panose="02020603050405020304" pitchFamily="18" charset="0"/>
              </a:rPr>
              <a:t>Gold price movements reflect global market trends.</a:t>
            </a:r>
          </a:p>
          <a:p>
            <a:pPr marL="742950" lvl="1">
              <a:spcAft>
                <a:spcPts val="600"/>
              </a:spcAft>
            </a:pPr>
            <a:endParaRPr lang="en-US" sz="1100" dirty="0">
              <a:latin typeface="Times New Roman" panose="02020603050405020304" pitchFamily="18" charset="0"/>
              <a:cs typeface="Times New Roman" panose="02020603050405020304" pitchFamily="18" charset="0"/>
            </a:endParaRPr>
          </a:p>
          <a:p>
            <a:pPr marL="0" marR="0" lvl="0" fontAlgn="base">
              <a:spcBef>
                <a:spcPct val="0"/>
              </a:spcBef>
              <a:spcAft>
                <a:spcPts val="600"/>
              </a:spcAft>
              <a:buClrTx/>
              <a:buSzTx/>
              <a:tabLst/>
            </a:pPr>
            <a:endParaRPr kumimoji="0" lang="en-US" altLang="en-US" sz="1100" b="0" i="0" u="none" strike="noStrike" cap="none" normalizeH="0" baseline="0" dirty="0">
              <a:ln>
                <a:noFill/>
              </a:ln>
              <a:effectLst/>
            </a:endParaRPr>
          </a:p>
        </p:txBody>
      </p:sp>
      <p:cxnSp>
        <p:nvCxnSpPr>
          <p:cNvPr id="33" name="Straight Connector 3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46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Slide Background">
            <a:extLst>
              <a:ext uri="{FF2B5EF4-FFF2-40B4-BE49-F238E27FC236}">
                <a16:creationId xmlns:a16="http://schemas.microsoft.com/office/drawing/2014/main" id="{4FB7B5F4-E689-4ADE-880B-3E310AE76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int">
            <a:extLst>
              <a:ext uri="{FF2B5EF4-FFF2-40B4-BE49-F238E27FC236}">
                <a16:creationId xmlns:a16="http://schemas.microsoft.com/office/drawing/2014/main" id="{CE25830B-2829-4983-9DD8-DE9692B38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bg2">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4" descr="A graph of different colored lines&#10;&#10;Description automatically generated">
            <a:extLst>
              <a:ext uri="{FF2B5EF4-FFF2-40B4-BE49-F238E27FC236}">
                <a16:creationId xmlns:a16="http://schemas.microsoft.com/office/drawing/2014/main" id="{D214B315-4B22-4516-80A7-E7A83E08D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06" y="739638"/>
            <a:ext cx="4480326" cy="2632192"/>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DE5B9BF2-ACC8-2EF8-4359-356E4B331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06" y="3469572"/>
            <a:ext cx="4480326" cy="2632192"/>
          </a:xfrm>
          <a:prstGeom prst="rect">
            <a:avLst/>
          </a:prstGeom>
        </p:spPr>
      </p:pic>
      <p:sp useBgFill="1">
        <p:nvSpPr>
          <p:cNvPr id="35" name="Rectangle 34">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9259" y="0"/>
            <a:ext cx="6472741" cy="6858000"/>
          </a:xfrm>
          <a:prstGeom prst="rect">
            <a:avLst/>
          </a:prstGeom>
          <a:ln>
            <a:noFill/>
          </a:ln>
          <a:effectLst>
            <a:outerShdw blurRad="317500" dist="2540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D4464F-AACD-2715-BEE2-3A3AEF4747D7}"/>
              </a:ext>
            </a:extLst>
          </p:cNvPr>
          <p:cNvSpPr txBox="1"/>
          <p:nvPr/>
        </p:nvSpPr>
        <p:spPr>
          <a:xfrm>
            <a:off x="6257178" y="858983"/>
            <a:ext cx="4429020" cy="2021378"/>
          </a:xfrm>
          <a:prstGeom prst="rect">
            <a:avLst/>
          </a:prstGeom>
        </p:spPr>
        <p:txBody>
          <a:bodyPr vert="horz" lIns="91440" tIns="45720" rIns="91440" bIns="45720" rtlCol="0" anchor="ctr">
            <a:normAutofit/>
          </a:bodyPr>
          <a:lstStyle/>
          <a:p>
            <a:pPr>
              <a:spcBef>
                <a:spcPct val="0"/>
              </a:spcBef>
              <a:spcAft>
                <a:spcPts val="600"/>
              </a:spcAft>
            </a:pPr>
            <a:r>
              <a:rPr lang="en-US" sz="4800" b="1" dirty="0">
                <a:latin typeface="+mj-lt"/>
                <a:ea typeface="+mj-ea"/>
                <a:cs typeface="+mj-cs"/>
              </a:rPr>
              <a:t>Importance of Features</a:t>
            </a:r>
          </a:p>
        </p:txBody>
      </p:sp>
      <p:sp>
        <p:nvSpPr>
          <p:cNvPr id="3" name="TextBox 2">
            <a:extLst>
              <a:ext uri="{FF2B5EF4-FFF2-40B4-BE49-F238E27FC236}">
                <a16:creationId xmlns:a16="http://schemas.microsoft.com/office/drawing/2014/main" id="{DF4B3A4D-A07A-303A-858E-A823A35B213A}"/>
              </a:ext>
            </a:extLst>
          </p:cNvPr>
          <p:cNvSpPr txBox="1"/>
          <p:nvPr/>
        </p:nvSpPr>
        <p:spPr>
          <a:xfrm>
            <a:off x="6257177" y="3282696"/>
            <a:ext cx="5050151" cy="3318826"/>
          </a:xfrm>
          <a:prstGeom prst="rect">
            <a:avLst/>
          </a:prstGeom>
        </p:spPr>
        <p:txBody>
          <a:bodyPr vert="horz" lIns="91440" tIns="45720" rIns="91440" bIns="45720" rtlCol="0" anchor="ctr">
            <a:normAutofit/>
          </a:bodyPr>
          <a:lstStyle/>
          <a:p>
            <a:pPr>
              <a:spcAft>
                <a:spcPts val="600"/>
              </a:spcAft>
            </a:pPr>
            <a:r>
              <a:rPr lang="en-US" sz="1400" b="1" dirty="0"/>
              <a:t>Key Market Indicators We Analyze:</a:t>
            </a:r>
            <a:endParaRPr lang="en-US" sz="1400" dirty="0"/>
          </a:p>
          <a:p>
            <a:pPr marL="628650" indent="-285750">
              <a:spcAft>
                <a:spcPts val="600"/>
              </a:spcAft>
              <a:buFont typeface="Arial" panose="020B0604020202020204" pitchFamily="34" charset="0"/>
              <a:buChar char="•"/>
            </a:pPr>
            <a:r>
              <a:rPr lang="en-US" sz="1400" b="1" dirty="0"/>
              <a:t>Silver Price (SLV)</a:t>
            </a:r>
            <a:r>
              <a:rPr lang="en-US" sz="1400" dirty="0"/>
              <a:t>: Historically, gold and silver exhibit a </a:t>
            </a:r>
            <a:r>
              <a:rPr lang="en-US" sz="1400" b="1" dirty="0"/>
              <a:t>90% correlation</a:t>
            </a:r>
            <a:r>
              <a:rPr lang="en-US" sz="1400" dirty="0"/>
              <a:t> in price movements.</a:t>
            </a:r>
          </a:p>
          <a:p>
            <a:pPr marL="628650" indent="-285750">
              <a:spcAft>
                <a:spcPts val="600"/>
              </a:spcAft>
              <a:buFont typeface="Arial" panose="020B0604020202020204" pitchFamily="34" charset="0"/>
              <a:buChar char="•"/>
            </a:pPr>
            <a:r>
              <a:rPr lang="en-US" sz="1400" b="1" dirty="0"/>
              <a:t>Oil Price (USO)</a:t>
            </a:r>
            <a:r>
              <a:rPr lang="en-US" sz="1400" dirty="0"/>
              <a:t>: Rising oil prices increase inflationary pressures, which boosts gold prices as a hedge.</a:t>
            </a:r>
          </a:p>
          <a:p>
            <a:pPr marL="628650" indent="-285750">
              <a:spcAft>
                <a:spcPts val="600"/>
              </a:spcAft>
              <a:buFont typeface="Arial" panose="020B0604020202020204" pitchFamily="34" charset="0"/>
              <a:buChar char="•"/>
            </a:pPr>
            <a:r>
              <a:rPr lang="en-US" sz="1400" b="1" dirty="0"/>
              <a:t>S&amp;P 500 Index (SPX)</a:t>
            </a:r>
            <a:r>
              <a:rPr lang="en-US" sz="1400" dirty="0"/>
              <a:t>: Inverse relationship – a declining stock market often leads to higher gold demand.</a:t>
            </a:r>
          </a:p>
          <a:p>
            <a:pPr marL="628650" indent="-285750">
              <a:spcAft>
                <a:spcPts val="600"/>
              </a:spcAft>
              <a:buFont typeface="Arial" panose="020B0604020202020204" pitchFamily="34" charset="0"/>
              <a:buChar char="•"/>
            </a:pPr>
            <a:r>
              <a:rPr lang="en-US" sz="1400" b="1" dirty="0"/>
              <a:t>EUR/USD Exchange Rate</a:t>
            </a:r>
            <a:r>
              <a:rPr lang="en-US" sz="1400" dirty="0"/>
              <a:t>: Reflects currency strength; a weaker dollar typically drives gold prices higher.</a:t>
            </a:r>
          </a:p>
          <a:p>
            <a:pPr>
              <a:spcAft>
                <a:spcPts val="600"/>
              </a:spcAft>
            </a:pPr>
            <a:endParaRPr lang="en-US" sz="1400" dirty="0"/>
          </a:p>
        </p:txBody>
      </p:sp>
      <p:cxnSp>
        <p:nvCxnSpPr>
          <p:cNvPr id="37" name="Straight Connector 3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92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Slide Background">
            <a:extLst>
              <a:ext uri="{FF2B5EF4-FFF2-40B4-BE49-F238E27FC236}">
                <a16:creationId xmlns:a16="http://schemas.microsoft.com/office/drawing/2014/main" id="{B874FC77-B1AD-4469-830E-1F1D54FBB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ircular jigsaw puzzle">
            <a:extLst>
              <a:ext uri="{FF2B5EF4-FFF2-40B4-BE49-F238E27FC236}">
                <a16:creationId xmlns:a16="http://schemas.microsoft.com/office/drawing/2014/main" id="{3C07219B-85F5-47A7-C4CA-8040D75EC79B}"/>
              </a:ext>
            </a:extLst>
          </p:cNvPr>
          <p:cNvPicPr>
            <a:picLocks noChangeAspect="1"/>
          </p:cNvPicPr>
          <p:nvPr/>
        </p:nvPicPr>
        <p:blipFill>
          <a:blip r:embed="rId3"/>
          <a:srcRect b="15730"/>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 useBgFill="1">
        <p:nvSpPr>
          <p:cNvPr id="38" name="Rectangle 37">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F58D9-A033-2546-3F4D-52ECD4F5C536}"/>
              </a:ext>
            </a:extLst>
          </p:cNvPr>
          <p:cNvSpPr>
            <a:spLocks noGrp="1"/>
          </p:cNvSpPr>
          <p:nvPr>
            <p:ph type="title"/>
          </p:nvPr>
        </p:nvSpPr>
        <p:spPr>
          <a:xfrm>
            <a:off x="589558" y="293428"/>
            <a:ext cx="5474257" cy="1815151"/>
          </a:xfrm>
        </p:spPr>
        <p:txBody>
          <a:bodyPr vert="horz" lIns="91440" tIns="45720" rIns="91440" bIns="45720" rtlCol="0" anchor="ctr">
            <a:normAutofit/>
          </a:bodyPr>
          <a:lstStyle/>
          <a:p>
            <a:r>
              <a:rPr lang="en-US" sz="6000" dirty="0"/>
              <a:t>Association</a:t>
            </a:r>
          </a:p>
        </p:txBody>
      </p:sp>
      <p:cxnSp>
        <p:nvCxnSpPr>
          <p:cNvPr id="40" name="Straight Connector 39">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17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EDC9BC-0E7F-35D1-52BC-C212A1BC4A78}"/>
            </a:ext>
          </a:extLst>
        </p:cNvPr>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17785F-C0A6-8AF7-0088-330571D054D0}"/>
              </a:ext>
            </a:extLst>
          </p:cNvPr>
          <p:cNvSpPr>
            <a:spLocks noGrp="1"/>
          </p:cNvSpPr>
          <p:nvPr>
            <p:ph type="title"/>
          </p:nvPr>
        </p:nvSpPr>
        <p:spPr>
          <a:xfrm>
            <a:off x="761801" y="858982"/>
            <a:ext cx="9589765" cy="1432273"/>
          </a:xfrm>
        </p:spPr>
        <p:txBody>
          <a:bodyPr>
            <a:normAutofit/>
          </a:bodyPr>
          <a:lstStyle/>
          <a:p>
            <a:r>
              <a:rPr lang="en-US" dirty="0"/>
              <a:t>Methods</a:t>
            </a:r>
          </a:p>
        </p:txBody>
      </p:sp>
      <p:cxnSp>
        <p:nvCxnSpPr>
          <p:cNvPr id="26" name="Straight Connector 25">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FB8B7ABB-4763-89E2-F741-6C9BCBA45625}"/>
              </a:ext>
            </a:extLst>
          </p:cNvPr>
          <p:cNvGraphicFramePr>
            <a:graphicFrameLocks noGrp="1"/>
          </p:cNvGraphicFramePr>
          <p:nvPr>
            <p:ph idx="1"/>
            <p:extLst>
              <p:ext uri="{D42A27DB-BD31-4B8C-83A1-F6EECF244321}">
                <p14:modId xmlns:p14="http://schemas.microsoft.com/office/powerpoint/2010/main" val="1138252073"/>
              </p:ext>
            </p:extLst>
          </p:nvPr>
        </p:nvGraphicFramePr>
        <p:xfrm>
          <a:off x="761999" y="2977381"/>
          <a:ext cx="10382293" cy="3262698"/>
        </p:xfrm>
        <a:graphic>
          <a:graphicData uri="http://schemas.openxmlformats.org/drawingml/2006/table">
            <a:tbl>
              <a:tblPr firstRow="1" bandRow="1">
                <a:tableStyleId>{2A488322-F2BA-4B5B-9748-0D474271808F}</a:tableStyleId>
              </a:tblPr>
              <a:tblGrid>
                <a:gridCol w="1341790">
                  <a:extLst>
                    <a:ext uri="{9D8B030D-6E8A-4147-A177-3AD203B41FA5}">
                      <a16:colId xmlns:a16="http://schemas.microsoft.com/office/drawing/2014/main" val="4196545475"/>
                    </a:ext>
                  </a:extLst>
                </a:gridCol>
                <a:gridCol w="1616058">
                  <a:extLst>
                    <a:ext uri="{9D8B030D-6E8A-4147-A177-3AD203B41FA5}">
                      <a16:colId xmlns:a16="http://schemas.microsoft.com/office/drawing/2014/main" val="4241098608"/>
                    </a:ext>
                  </a:extLst>
                </a:gridCol>
                <a:gridCol w="1893408">
                  <a:extLst>
                    <a:ext uri="{9D8B030D-6E8A-4147-A177-3AD203B41FA5}">
                      <a16:colId xmlns:a16="http://schemas.microsoft.com/office/drawing/2014/main" val="741056320"/>
                    </a:ext>
                  </a:extLst>
                </a:gridCol>
                <a:gridCol w="2731620">
                  <a:extLst>
                    <a:ext uri="{9D8B030D-6E8A-4147-A177-3AD203B41FA5}">
                      <a16:colId xmlns:a16="http://schemas.microsoft.com/office/drawing/2014/main" val="3232289994"/>
                    </a:ext>
                  </a:extLst>
                </a:gridCol>
                <a:gridCol w="2799417">
                  <a:extLst>
                    <a:ext uri="{9D8B030D-6E8A-4147-A177-3AD203B41FA5}">
                      <a16:colId xmlns:a16="http://schemas.microsoft.com/office/drawing/2014/main" val="685054517"/>
                    </a:ext>
                  </a:extLst>
                </a:gridCol>
              </a:tblGrid>
              <a:tr h="454625">
                <a:tc>
                  <a:txBody>
                    <a:bodyPr/>
                    <a:lstStyle/>
                    <a:p>
                      <a:pPr algn="ctr" fontAlgn="ctr"/>
                      <a:r>
                        <a:rPr lang="en-US" sz="1900" b="1">
                          <a:effectLst/>
                          <a:latin typeface="Times New Roman" panose="02020603050405020304" pitchFamily="18" charset="0"/>
                          <a:cs typeface="Times New Roman" panose="02020603050405020304" pitchFamily="18" charset="0"/>
                        </a:rPr>
                        <a:t>Algorithm</a:t>
                      </a:r>
                    </a:p>
                  </a:txBody>
                  <a:tcPr marL="59791" marR="59791" marT="29896" marB="29896" anchor="ctr"/>
                </a:tc>
                <a:tc>
                  <a:txBody>
                    <a:bodyPr/>
                    <a:lstStyle/>
                    <a:p>
                      <a:pPr algn="ctr" fontAlgn="ctr"/>
                      <a:r>
                        <a:rPr lang="en-US" sz="1900" b="1">
                          <a:effectLst/>
                          <a:latin typeface="Times New Roman" panose="02020603050405020304" pitchFamily="18" charset="0"/>
                          <a:cs typeface="Times New Roman" panose="02020603050405020304" pitchFamily="18" charset="0"/>
                        </a:rPr>
                        <a:t>Efficiency</a:t>
                      </a:r>
                    </a:p>
                  </a:txBody>
                  <a:tcPr marL="59791" marR="59791" marT="29896" marB="29896" anchor="ctr"/>
                </a:tc>
                <a:tc>
                  <a:txBody>
                    <a:bodyPr/>
                    <a:lstStyle/>
                    <a:p>
                      <a:pPr algn="ctr" fontAlgn="ctr"/>
                      <a:r>
                        <a:rPr lang="en-US" sz="1900" b="1">
                          <a:effectLst/>
                          <a:latin typeface="Times New Roman" panose="02020603050405020304" pitchFamily="18" charset="0"/>
                          <a:cs typeface="Times New Roman" panose="02020603050405020304" pitchFamily="18" charset="0"/>
                        </a:rPr>
                        <a:t>Best for</a:t>
                      </a:r>
                    </a:p>
                  </a:txBody>
                  <a:tcPr marL="59791" marR="59791" marT="29896" marB="29896" anchor="ctr"/>
                </a:tc>
                <a:tc>
                  <a:txBody>
                    <a:bodyPr/>
                    <a:lstStyle/>
                    <a:p>
                      <a:pPr algn="ctr" fontAlgn="ctr"/>
                      <a:r>
                        <a:rPr lang="en-US" sz="1900" b="1">
                          <a:effectLst/>
                          <a:latin typeface="Times New Roman" panose="02020603050405020304" pitchFamily="18" charset="0"/>
                          <a:cs typeface="Times New Roman" panose="02020603050405020304" pitchFamily="18" charset="0"/>
                        </a:rPr>
                        <a:t>Strength</a:t>
                      </a:r>
                    </a:p>
                  </a:txBody>
                  <a:tcPr marL="59791" marR="59791" marT="29896" marB="29896" anchor="ctr"/>
                </a:tc>
                <a:tc>
                  <a:txBody>
                    <a:bodyPr/>
                    <a:lstStyle/>
                    <a:p>
                      <a:pPr algn="ctr" fontAlgn="ctr"/>
                      <a:r>
                        <a:rPr lang="en-US" sz="1900" b="1">
                          <a:effectLst/>
                          <a:latin typeface="Times New Roman" panose="02020603050405020304" pitchFamily="18" charset="0"/>
                          <a:cs typeface="Times New Roman" panose="02020603050405020304" pitchFamily="18" charset="0"/>
                        </a:rPr>
                        <a:t>Weakness</a:t>
                      </a:r>
                    </a:p>
                  </a:txBody>
                  <a:tcPr marL="59791" marR="59791" marT="29896" marB="29896" anchor="ctr"/>
                </a:tc>
                <a:extLst>
                  <a:ext uri="{0D108BD9-81ED-4DB2-BD59-A6C34878D82A}">
                    <a16:rowId xmlns:a16="http://schemas.microsoft.com/office/drawing/2014/main" val="2385259227"/>
                  </a:ext>
                </a:extLst>
              </a:tr>
              <a:tr h="1039181">
                <a:tc>
                  <a:txBody>
                    <a:bodyPr/>
                    <a:lstStyle/>
                    <a:p>
                      <a:pPr algn="ctr"/>
                      <a:r>
                        <a:rPr lang="en-US" sz="1900" b="1">
                          <a:effectLst/>
                          <a:latin typeface="Times New Roman" panose="02020603050405020304" pitchFamily="18" charset="0"/>
                          <a:cs typeface="Times New Roman" panose="02020603050405020304" pitchFamily="18" charset="0"/>
                        </a:rPr>
                        <a:t>Apriori</a:t>
                      </a:r>
                    </a:p>
                  </a:txBody>
                  <a:tcPr marL="59791" marR="59791" marT="29896" marB="29896" anchor="ctr"/>
                </a:tc>
                <a:tc>
                  <a:txBody>
                    <a:bodyPr/>
                    <a:lstStyle/>
                    <a:p>
                      <a:pPr algn="ctr"/>
                      <a:r>
                        <a:rPr lang="en-US" sz="1700" dirty="0">
                          <a:effectLst/>
                          <a:latin typeface="Times New Roman" panose="02020603050405020304" pitchFamily="18" charset="0"/>
                          <a:cs typeface="Times New Roman" panose="02020603050405020304" pitchFamily="18" charset="0"/>
                        </a:rPr>
                        <a:t>Moderate (Candidate Generation)</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Small to Moderate Datasets</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Straightforward implementation</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Slow for large datasets due to candidate explo...</a:t>
                      </a:r>
                    </a:p>
                  </a:txBody>
                  <a:tcPr marL="59791" marR="59791" marT="29896" marB="29896" anchor="ctr"/>
                </a:tc>
                <a:extLst>
                  <a:ext uri="{0D108BD9-81ED-4DB2-BD59-A6C34878D82A}">
                    <a16:rowId xmlns:a16="http://schemas.microsoft.com/office/drawing/2014/main" val="2724111513"/>
                  </a:ext>
                </a:extLst>
              </a:tr>
              <a:tr h="1039181">
                <a:tc>
                  <a:txBody>
                    <a:bodyPr/>
                    <a:lstStyle/>
                    <a:p>
                      <a:pPr algn="ctr"/>
                      <a:r>
                        <a:rPr lang="en-US" sz="1900" b="1">
                          <a:effectLst/>
                          <a:latin typeface="Times New Roman" panose="02020603050405020304" pitchFamily="18" charset="0"/>
                          <a:cs typeface="Times New Roman" panose="02020603050405020304" pitchFamily="18" charset="0"/>
                        </a:rPr>
                        <a:t>FP-Growth</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High (FP-Tree)</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Large Datasets with Dense Patterns</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Compact representation and fast for large data...</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Memory intensive for highly sparse datasets</a:t>
                      </a:r>
                    </a:p>
                  </a:txBody>
                  <a:tcPr marL="59791" marR="59791" marT="29896" marB="29896" anchor="ctr"/>
                </a:tc>
                <a:extLst>
                  <a:ext uri="{0D108BD9-81ED-4DB2-BD59-A6C34878D82A}">
                    <a16:rowId xmlns:a16="http://schemas.microsoft.com/office/drawing/2014/main" val="668641424"/>
                  </a:ext>
                </a:extLst>
              </a:tr>
              <a:tr h="729711">
                <a:tc>
                  <a:txBody>
                    <a:bodyPr/>
                    <a:lstStyle/>
                    <a:p>
                      <a:pPr algn="ctr"/>
                      <a:r>
                        <a:rPr lang="en-US" sz="1900" b="1">
                          <a:effectLst/>
                          <a:latin typeface="Times New Roman" panose="02020603050405020304" pitchFamily="18" charset="0"/>
                          <a:cs typeface="Times New Roman" panose="02020603050405020304" pitchFamily="18" charset="0"/>
                        </a:rPr>
                        <a:t>ECLAT</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High (Vertical Format)</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Sparse Datasets or Large Itemsets</a:t>
                      </a:r>
                    </a:p>
                  </a:txBody>
                  <a:tcPr marL="59791" marR="59791" marT="29896" marB="29896" anchor="ctr"/>
                </a:tc>
                <a:tc>
                  <a:txBody>
                    <a:bodyPr/>
                    <a:lstStyle/>
                    <a:p>
                      <a:pPr algn="ctr"/>
                      <a:r>
                        <a:rPr lang="en-US" sz="1700">
                          <a:effectLst/>
                          <a:latin typeface="Times New Roman" panose="02020603050405020304" pitchFamily="18" charset="0"/>
                          <a:cs typeface="Times New Roman" panose="02020603050405020304" pitchFamily="18" charset="0"/>
                        </a:rPr>
                        <a:t>Efficiently handles large itemsets</a:t>
                      </a:r>
                    </a:p>
                  </a:txBody>
                  <a:tcPr marL="59791" marR="59791" marT="29896" marB="29896" anchor="ctr"/>
                </a:tc>
                <a:tc>
                  <a:txBody>
                    <a:bodyPr/>
                    <a:lstStyle/>
                    <a:p>
                      <a:pPr algn="ctr"/>
                      <a:r>
                        <a:rPr lang="en-US" sz="1700" dirty="0">
                          <a:effectLst/>
                          <a:latin typeface="Times New Roman" panose="02020603050405020304" pitchFamily="18" charset="0"/>
                          <a:cs typeface="Times New Roman" panose="02020603050405020304" pitchFamily="18" charset="0"/>
                        </a:rPr>
                        <a:t>Limited scalability with very large datasets</a:t>
                      </a:r>
                    </a:p>
                  </a:txBody>
                  <a:tcPr marL="59791" marR="59791" marT="29896" marB="29896" anchor="ctr"/>
                </a:tc>
                <a:extLst>
                  <a:ext uri="{0D108BD9-81ED-4DB2-BD59-A6C34878D82A}">
                    <a16:rowId xmlns:a16="http://schemas.microsoft.com/office/drawing/2014/main" val="1480163777"/>
                  </a:ext>
                </a:extLst>
              </a:tr>
            </a:tbl>
          </a:graphicData>
        </a:graphic>
      </p:graphicFrame>
    </p:spTree>
    <p:extLst>
      <p:ext uri="{BB962C8B-B14F-4D97-AF65-F5344CB8AC3E}">
        <p14:creationId xmlns:p14="http://schemas.microsoft.com/office/powerpoint/2010/main" val="270007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45CB4-FD35-363D-77DC-B36C4AD34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4E9E2-85E8-8E55-809D-025BEE1D9718}"/>
              </a:ext>
            </a:extLst>
          </p:cNvPr>
          <p:cNvSpPr>
            <a:spLocks noGrp="1"/>
          </p:cNvSpPr>
          <p:nvPr>
            <p:ph type="title"/>
          </p:nvPr>
        </p:nvSpPr>
        <p:spPr>
          <a:xfrm>
            <a:off x="104773" y="12549"/>
            <a:ext cx="5474257" cy="1815151"/>
          </a:xfrm>
        </p:spPr>
        <p:txBody>
          <a:bodyPr vert="horz" lIns="91440" tIns="45720" rIns="91440" bIns="45720" rtlCol="0" anchor="ctr">
            <a:normAutofit/>
          </a:bodyPr>
          <a:lstStyle/>
          <a:p>
            <a:r>
              <a:rPr lang="en-US" sz="3600" dirty="0"/>
              <a:t>Evaluation</a:t>
            </a:r>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FBDE7D31-0219-6971-B45D-8D314C4C07F1}"/>
                  </a:ext>
                </a:extLst>
              </p:cNvPr>
              <p:cNvGraphicFramePr>
                <a:graphicFrameLocks noGrp="1"/>
              </p:cNvGraphicFramePr>
              <p:nvPr>
                <p:ph idx="1"/>
                <p:extLst>
                  <p:ext uri="{D42A27DB-BD31-4B8C-83A1-F6EECF244321}">
                    <p14:modId xmlns:p14="http://schemas.microsoft.com/office/powerpoint/2010/main" val="671579117"/>
                  </p:ext>
                </p:extLst>
              </p:nvPr>
            </p:nvGraphicFramePr>
            <p:xfrm>
              <a:off x="104773" y="1700364"/>
              <a:ext cx="11648314" cy="4942432"/>
            </p:xfrm>
            <a:graphic>
              <a:graphicData uri="http://schemas.openxmlformats.org/drawingml/2006/table">
                <a:tbl>
                  <a:tblPr firstRow="1" bandRow="1">
                    <a:noFill/>
                    <a:tableStyleId>{6E25E649-3F16-4E02-A733-19D2CDBF48F0}</a:tableStyleId>
                  </a:tblPr>
                  <a:tblGrid>
                    <a:gridCol w="1364217">
                      <a:extLst>
                        <a:ext uri="{9D8B030D-6E8A-4147-A177-3AD203B41FA5}">
                          <a16:colId xmlns:a16="http://schemas.microsoft.com/office/drawing/2014/main" val="290209422"/>
                        </a:ext>
                      </a:extLst>
                    </a:gridCol>
                    <a:gridCol w="2382749">
                      <a:extLst>
                        <a:ext uri="{9D8B030D-6E8A-4147-A177-3AD203B41FA5}">
                          <a16:colId xmlns:a16="http://schemas.microsoft.com/office/drawing/2014/main" val="4280119634"/>
                        </a:ext>
                      </a:extLst>
                    </a:gridCol>
                    <a:gridCol w="3388936">
                      <a:extLst>
                        <a:ext uri="{9D8B030D-6E8A-4147-A177-3AD203B41FA5}">
                          <a16:colId xmlns:a16="http://schemas.microsoft.com/office/drawing/2014/main" val="943438090"/>
                        </a:ext>
                      </a:extLst>
                    </a:gridCol>
                    <a:gridCol w="1478417">
                      <a:extLst>
                        <a:ext uri="{9D8B030D-6E8A-4147-A177-3AD203B41FA5}">
                          <a16:colId xmlns:a16="http://schemas.microsoft.com/office/drawing/2014/main" val="3913012041"/>
                        </a:ext>
                      </a:extLst>
                    </a:gridCol>
                    <a:gridCol w="3033995">
                      <a:extLst>
                        <a:ext uri="{9D8B030D-6E8A-4147-A177-3AD203B41FA5}">
                          <a16:colId xmlns:a16="http://schemas.microsoft.com/office/drawing/2014/main" val="1724095553"/>
                        </a:ext>
                      </a:extLst>
                    </a:gridCol>
                  </a:tblGrid>
                  <a:tr h="394903">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rPr>
                            <a:t>Definition</a:t>
                          </a: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Formula</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Range</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3785818"/>
                      </a:ext>
                    </a:extLst>
                  </a:tr>
                  <a:tr h="865354">
                    <a:tc>
                      <a:txBody>
                        <a:bodyPr/>
                        <a:lstStyle/>
                        <a:p>
                          <a:pPr algn="ctr" fontAlgn="b"/>
                          <a:r>
                            <a:rPr lang="en-US" sz="1400" b="1" dirty="0"/>
                            <a:t>Support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b="1" dirty="0"/>
                            <a:t>This indicates how frequently the itemsets appear together in the dataset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200" dirty="0" smtClean="0"/>
                                  <m:t>Support</m:t>
                                </m:r>
                                <m:r>
                                  <m:rPr>
                                    <m:nor/>
                                  </m:rPr>
                                  <a:rPr lang="en-US" sz="1200" dirty="0" smtClean="0"/>
                                  <m:t>(</m:t>
                                </m:r>
                                <m:r>
                                  <m:rPr>
                                    <m:nor/>
                                  </m:rPr>
                                  <a:rPr lang="en-US" sz="1200" dirty="0" smtClean="0"/>
                                  <m:t>X</m:t>
                                </m:r>
                                <m:r>
                                  <m:rPr>
                                    <m:nor/>
                                  </m:rPr>
                                  <a:rPr lang="en-US" sz="1200" dirty="0" smtClean="0"/>
                                  <m:t>)=</m:t>
                                </m:r>
                                <m:f>
                                  <m:fPr>
                                    <m:ctrlPr>
                                      <a:rPr lang="en-US" sz="1200" b="0" i="1" dirty="0" smtClean="0">
                                        <a:latin typeface="Cambria Math" panose="02040503050406030204" pitchFamily="18" charset="0"/>
                                      </a:rPr>
                                    </m:ctrlPr>
                                  </m:fPr>
                                  <m:num>
                                    <m:r>
                                      <m:rPr>
                                        <m:nor/>
                                      </m:rPr>
                                      <a:rPr lang="en-US" sz="1200" dirty="0" smtClean="0"/>
                                      <m:t>Number</m:t>
                                    </m:r>
                                    <m:r>
                                      <m:rPr>
                                        <m:nor/>
                                      </m:rPr>
                                      <a:rPr lang="en-US" sz="1200" dirty="0" smtClean="0"/>
                                      <m:t> </m:t>
                                    </m:r>
                                    <m:r>
                                      <m:rPr>
                                        <m:nor/>
                                      </m:rPr>
                                      <a:rPr lang="en-US" sz="1200" dirty="0" smtClean="0"/>
                                      <m:t>of</m:t>
                                    </m:r>
                                    <m:r>
                                      <m:rPr>
                                        <m:nor/>
                                      </m:rPr>
                                      <a:rPr lang="en-US" sz="1200" dirty="0" smtClean="0"/>
                                      <m:t> </m:t>
                                    </m:r>
                                    <m:r>
                                      <m:rPr>
                                        <m:nor/>
                                      </m:rPr>
                                      <a:rPr lang="en-US" sz="1200" dirty="0" smtClean="0"/>
                                      <m:t>transactions</m:t>
                                    </m:r>
                                    <m:r>
                                      <m:rPr>
                                        <m:nor/>
                                      </m:rPr>
                                      <a:rPr lang="en-US" sz="1200" dirty="0" smtClean="0"/>
                                      <m:t> </m:t>
                                    </m:r>
                                    <m:r>
                                      <m:rPr>
                                        <m:nor/>
                                      </m:rPr>
                                      <a:rPr lang="en-US" sz="1200" dirty="0" smtClean="0"/>
                                      <m:t>containing</m:t>
                                    </m:r>
                                    <m:r>
                                      <m:rPr>
                                        <m:nor/>
                                      </m:rPr>
                                      <a:rPr lang="en-US" sz="1200" dirty="0" smtClean="0"/>
                                      <m:t> </m:t>
                                    </m:r>
                                    <m:r>
                                      <m:rPr>
                                        <m:nor/>
                                      </m:rPr>
                                      <a:rPr lang="en-US" sz="1200" dirty="0" smtClean="0"/>
                                      <m:t>X</m:t>
                                    </m:r>
                                    <m:r>
                                      <m:rPr>
                                        <m:nor/>
                                      </m:rPr>
                                      <a:rPr lang="en-US" sz="1200" dirty="0" smtClean="0"/>
                                      <m:t>​ </m:t>
                                    </m:r>
                                  </m:num>
                                  <m:den>
                                    <m:r>
                                      <m:rPr>
                                        <m:nor/>
                                      </m:rPr>
                                      <a:rPr lang="en-US" sz="1200" dirty="0" smtClean="0"/>
                                      <m:t>Total</m:t>
                                    </m:r>
                                    <m:r>
                                      <m:rPr>
                                        <m:nor/>
                                      </m:rPr>
                                      <a:rPr lang="en-US" sz="1200" dirty="0" smtClean="0"/>
                                      <m:t> </m:t>
                                    </m:r>
                                    <m:r>
                                      <m:rPr>
                                        <m:nor/>
                                      </m:rPr>
                                      <a:rPr lang="en-US" sz="1200" dirty="0" smtClean="0"/>
                                      <m:t>number</m:t>
                                    </m:r>
                                    <m:r>
                                      <m:rPr>
                                        <m:nor/>
                                      </m:rPr>
                                      <a:rPr lang="en-US" sz="1200" dirty="0" smtClean="0"/>
                                      <m:t> </m:t>
                                    </m:r>
                                    <m:r>
                                      <m:rPr>
                                        <m:nor/>
                                      </m:rPr>
                                      <a:rPr lang="en-US" sz="1200" dirty="0" smtClean="0"/>
                                      <m:t>of</m:t>
                                    </m:r>
                                    <m:r>
                                      <m:rPr>
                                        <m:nor/>
                                      </m:rPr>
                                      <a:rPr lang="en-US" sz="1200" dirty="0" smtClean="0"/>
                                      <m:t> </m:t>
                                    </m:r>
                                    <m:r>
                                      <m:rPr>
                                        <m:nor/>
                                      </m:rPr>
                                      <a:rPr lang="en-US" sz="1200" dirty="0" smtClean="0"/>
                                      <m:t>transactions</m:t>
                                    </m:r>
                                  </m:den>
                                </m:f>
                              </m:oMath>
                            </m:oMathPara>
                          </a14:m>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dirty="0"/>
                            <a:t>0 to 1 </a:t>
                          </a:r>
                        </a:p>
                        <a:p>
                          <a:pPr algn="ctr" fontAlgn="b"/>
                          <a:r>
                            <a:rPr lang="en-US" sz="1400" dirty="0"/>
                            <a:t>(or 0% to 100%)</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dirty="0"/>
                            <a:t>Higher support indicates more frequent occurrence, making the itemset more significant</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99657620"/>
                      </a:ext>
                    </a:extLst>
                  </a:tr>
                  <a:tr h="865354">
                    <a:tc>
                      <a:txBody>
                        <a:bodyPr/>
                        <a:lstStyle/>
                        <a:p>
                          <a:pPr algn="ctr" fontAlgn="b"/>
                          <a:r>
                            <a:rPr lang="en-US" sz="1400" b="1" dirty="0"/>
                            <a:t>Confidence</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b="1" dirty="0"/>
                            <a:t>This measures the likelihood that the consequent occurs given the antecedent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dirty="0" smtClean="0"/>
                                  <m:t>Confidence</m:t>
                                </m:r>
                                <m:r>
                                  <m:rPr>
                                    <m:nor/>
                                  </m:rPr>
                                  <a:rPr lang="en-US" sz="1400" dirty="0" smtClean="0"/>
                                  <m:t>(</m:t>
                                </m:r>
                                <m:r>
                                  <m:rPr>
                                    <m:nor/>
                                  </m:rPr>
                                  <a:rPr lang="en-US" sz="1400" dirty="0" smtClean="0"/>
                                  <m:t>A</m:t>
                                </m:r>
                                <m:r>
                                  <m:rPr>
                                    <m:nor/>
                                  </m:rPr>
                                  <a:rPr lang="en-US" sz="1400" dirty="0" smtClean="0"/>
                                  <m:t>→</m:t>
                                </m:r>
                                <m:r>
                                  <m:rPr>
                                    <m:nor/>
                                  </m:rPr>
                                  <a:rPr lang="en-US" sz="1400" dirty="0" smtClean="0"/>
                                  <m:t>B</m:t>
                                </m:r>
                                <m:r>
                                  <m:rPr>
                                    <m:nor/>
                                  </m:rPr>
                                  <a:rPr lang="en-US" sz="1400" b="0" i="0" dirty="0" smtClean="0"/>
                                  <m:t>)=</m:t>
                                </m:r>
                                <m:f>
                                  <m:fPr>
                                    <m:ctrlPr>
                                      <a:rPr lang="en-US" sz="1400" b="0" i="1" dirty="0" smtClean="0">
                                        <a:latin typeface="Cambria Math" panose="02040503050406030204" pitchFamily="18" charset="0"/>
                                      </a:rPr>
                                    </m:ctrlPr>
                                  </m:fPr>
                                  <m:num>
                                    <m:r>
                                      <m:rPr>
                                        <m:nor/>
                                      </m:rPr>
                                      <a:rPr lang="en-US" sz="1400" dirty="0" smtClean="0"/>
                                      <m:t>Support</m:t>
                                    </m:r>
                                    <m:r>
                                      <m:rPr>
                                        <m:nor/>
                                      </m:rPr>
                                      <a:rPr lang="en-US" sz="1400" dirty="0" smtClean="0"/>
                                      <m:t>(</m:t>
                                    </m:r>
                                    <m:r>
                                      <m:rPr>
                                        <m:nor/>
                                      </m:rPr>
                                      <a:rPr lang="en-US" sz="1400" dirty="0" smtClean="0"/>
                                      <m:t>A</m:t>
                                    </m:r>
                                    <m:r>
                                      <m:rPr>
                                        <m:nor/>
                                      </m:rPr>
                                      <a:rPr lang="en-US" sz="1400" dirty="0" smtClean="0"/>
                                      <m:t>∪</m:t>
                                    </m:r>
                                    <m:r>
                                      <m:rPr>
                                        <m:nor/>
                                      </m:rPr>
                                      <a:rPr lang="en-US" sz="1400" dirty="0" smtClean="0"/>
                                      <m:t>B</m:t>
                                    </m:r>
                                    <m:r>
                                      <m:rPr>
                                        <m:nor/>
                                      </m:rPr>
                                      <a:rPr lang="en-US" sz="1400" dirty="0" smtClean="0"/>
                                      <m:t>)</m:t>
                                    </m:r>
                                  </m:num>
                                  <m:den>
                                    <m:r>
                                      <m:rPr>
                                        <m:nor/>
                                      </m:rPr>
                                      <a:rPr lang="en-US" sz="1400" dirty="0" smtClean="0"/>
                                      <m:t>Support</m:t>
                                    </m:r>
                                    <m:r>
                                      <m:rPr>
                                        <m:nor/>
                                      </m:rPr>
                                      <a:rPr lang="en-US" sz="1400" dirty="0" smtClean="0"/>
                                      <m:t>(</m:t>
                                    </m:r>
                                    <m:r>
                                      <m:rPr>
                                        <m:nor/>
                                      </m:rPr>
                                      <a:rPr lang="en-US" sz="1400" dirty="0" smtClean="0"/>
                                      <m:t>A</m:t>
                                    </m:r>
                                    <m:r>
                                      <m:rPr>
                                        <m:nor/>
                                      </m:rPr>
                                      <a:rPr lang="en-US" sz="1400" dirty="0" smtClean="0"/>
                                      <m:t>)</m:t>
                                    </m:r>
                                  </m:den>
                                </m:f>
                              </m:oMath>
                            </m:oMathPara>
                          </a14:m>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dirty="0"/>
                            <a:t>Higher confidence indicates a stronger relationship between the antecedent and consequent.</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715458025"/>
                      </a:ext>
                    </a:extLst>
                  </a:tr>
                  <a:tr h="1688641">
                    <a:tc>
                      <a:txBody>
                        <a:bodyPr/>
                        <a:lstStyle/>
                        <a:p>
                          <a:pPr algn="ctr" fontAlgn="b"/>
                          <a:r>
                            <a:rPr lang="en-US" sz="1400" kern="1200" dirty="0">
                              <a:solidFill>
                                <a:schemeClr val="dk1"/>
                              </a:solidFill>
                              <a:latin typeface="+mn-lt"/>
                              <a:ea typeface="+mn-ea"/>
                              <a:cs typeface="+mn-cs"/>
                            </a:rPr>
                            <a:t>Lift</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kern="1200" dirty="0">
                              <a:solidFill>
                                <a:schemeClr val="dk1"/>
                              </a:solidFill>
                              <a:latin typeface="+mn-lt"/>
                              <a:ea typeface="+mn-ea"/>
                              <a:cs typeface="+mn-cs"/>
                            </a:rPr>
                            <a:t>This evaluates the strength of the association beyond random chance</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kern="1200" dirty="0" smtClean="0">
                                    <a:solidFill>
                                      <a:schemeClr val="dk1"/>
                                    </a:solidFill>
                                    <a:latin typeface="+mn-lt"/>
                                    <a:ea typeface="+mn-ea"/>
                                    <a:cs typeface="+mn-cs"/>
                                  </a:rPr>
                                  <m:t>Lift</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A</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B</m:t>
                                </m:r>
                                <m:r>
                                  <m:rPr>
                                    <m:nor/>
                                  </m:rPr>
                                  <a:rPr lang="en-US" sz="1400" kern="1200" dirty="0" smtClean="0">
                                    <a:solidFill>
                                      <a:schemeClr val="dk1"/>
                                    </a:solidFill>
                                    <a:latin typeface="+mn-lt"/>
                                    <a:ea typeface="+mn-ea"/>
                                    <a:cs typeface="+mn-cs"/>
                                  </a:rPr>
                                  <m:t>)=</m:t>
                                </m:r>
                                <m:f>
                                  <m:fPr>
                                    <m:ctrlPr>
                                      <a:rPr lang="en-US" sz="1400" i="1" kern="1200" dirty="0" smtClean="0">
                                        <a:solidFill>
                                          <a:schemeClr val="dk1"/>
                                        </a:solidFill>
                                        <a:latin typeface="Cambria Math" panose="02040503050406030204" pitchFamily="18" charset="0"/>
                                        <a:ea typeface="+mn-ea"/>
                                        <a:cs typeface="+mn-cs"/>
                                      </a:rPr>
                                    </m:ctrlPr>
                                  </m:fPr>
                                  <m:num>
                                    <m:r>
                                      <m:rPr>
                                        <m:nor/>
                                      </m:rPr>
                                      <a:rPr lang="en-US" sz="1400" kern="1200" dirty="0" smtClean="0">
                                        <a:solidFill>
                                          <a:schemeClr val="dk1"/>
                                        </a:solidFill>
                                        <a:latin typeface="+mn-lt"/>
                                        <a:ea typeface="+mn-ea"/>
                                        <a:cs typeface="+mn-cs"/>
                                      </a:rPr>
                                      <m:t>Confidence</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A</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B</m:t>
                                    </m:r>
                                    <m:r>
                                      <m:rPr>
                                        <m:nor/>
                                      </m:rPr>
                                      <a:rPr lang="en-US" sz="1400" kern="1200" dirty="0" smtClean="0">
                                        <a:solidFill>
                                          <a:schemeClr val="dk1"/>
                                        </a:solidFill>
                                        <a:latin typeface="+mn-lt"/>
                                        <a:ea typeface="+mn-ea"/>
                                        <a:cs typeface="+mn-cs"/>
                                      </a:rPr>
                                      <m:t>)</m:t>
                                    </m:r>
                                  </m:num>
                                  <m:den>
                                    <m:r>
                                      <m:rPr>
                                        <m:nor/>
                                      </m:rPr>
                                      <a:rPr lang="en-US" sz="1400" kern="1200" dirty="0" smtClean="0">
                                        <a:solidFill>
                                          <a:schemeClr val="dk1"/>
                                        </a:solidFill>
                                        <a:latin typeface="+mn-lt"/>
                                        <a:ea typeface="+mn-ea"/>
                                        <a:cs typeface="+mn-cs"/>
                                      </a:rPr>
                                      <m:t>Support</m:t>
                                    </m:r>
                                    <m:r>
                                      <m:rPr>
                                        <m:nor/>
                                      </m:rPr>
                                      <a:rPr lang="en-US" sz="1400" kern="1200" dirty="0" smtClean="0">
                                        <a:solidFill>
                                          <a:schemeClr val="dk1"/>
                                        </a:solidFill>
                                        <a:latin typeface="+mn-lt"/>
                                        <a:ea typeface="+mn-ea"/>
                                        <a:cs typeface="+mn-cs"/>
                                      </a:rPr>
                                      <m:t>(</m:t>
                                    </m:r>
                                    <m:r>
                                      <m:rPr>
                                        <m:nor/>
                                      </m:rPr>
                                      <a:rPr lang="en-US" sz="1400" kern="1200" dirty="0" smtClean="0">
                                        <a:solidFill>
                                          <a:schemeClr val="dk1"/>
                                        </a:solidFill>
                                        <a:latin typeface="+mn-lt"/>
                                        <a:ea typeface="+mn-ea"/>
                                        <a:cs typeface="+mn-cs"/>
                                      </a:rPr>
                                      <m:t>B</m:t>
                                    </m:r>
                                    <m:r>
                                      <m:rPr>
                                        <m:nor/>
                                      </m:rPr>
                                      <a:rPr lang="en-US" sz="1400" kern="1200" dirty="0" smtClean="0">
                                        <a:solidFill>
                                          <a:schemeClr val="dk1"/>
                                        </a:solidFill>
                                        <a:latin typeface="+mn-lt"/>
                                        <a:ea typeface="+mn-ea"/>
                                        <a:cs typeface="+mn-cs"/>
                                      </a:rPr>
                                      <m:t>)</m:t>
                                    </m:r>
                                  </m:den>
                                </m:f>
                              </m:oMath>
                            </m:oMathPara>
                          </a14:m>
                          <a:endParaRPr lang="en-US" sz="1400" kern="1200" dirty="0">
                            <a:solidFill>
                              <a:schemeClr val="dk1"/>
                            </a:solidFill>
                            <a:latin typeface="+mn-lt"/>
                            <a:ea typeface="+mn-ea"/>
                            <a:cs typeface="+mn-cs"/>
                          </a:endParaRPr>
                        </a:p>
                        <a:p>
                          <a:pPr algn="ctr" fontAlgn="b"/>
                          <a:endParaRPr lang="en-US" sz="1400" kern="1200" dirty="0">
                            <a:solidFill>
                              <a:schemeClr val="dk1"/>
                            </a:solidFill>
                            <a:latin typeface="+mn-lt"/>
                            <a:ea typeface="+mn-ea"/>
                            <a:cs typeface="+mn-cs"/>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kern="1200" dirty="0">
                              <a:solidFill>
                                <a:schemeClr val="dk1"/>
                              </a:solidFill>
                              <a:latin typeface="+mn-lt"/>
                              <a:ea typeface="+mn-ea"/>
                              <a:cs typeface="+mn-cs"/>
                            </a:rPr>
                            <a:t>Lift&gt;1</a:t>
                          </a:r>
                        </a:p>
                        <a:p>
                          <a:pPr algn="ctr" fontAlgn="b"/>
                          <a:r>
                            <a:rPr lang="en-US" sz="1400" kern="1200" dirty="0">
                              <a:solidFill>
                                <a:schemeClr val="dk1"/>
                              </a:solidFill>
                              <a:latin typeface="+mn-lt"/>
                              <a:ea typeface="+mn-ea"/>
                              <a:cs typeface="+mn-cs"/>
                            </a:rPr>
                            <a:t>Lift=1</a:t>
                          </a:r>
                        </a:p>
                        <a:p>
                          <a:pPr algn="ctr" fontAlgn="b"/>
                          <a:r>
                            <a:rPr lang="en-US" sz="1400" kern="1200" dirty="0">
                              <a:solidFill>
                                <a:schemeClr val="dk1"/>
                              </a:solidFill>
                              <a:latin typeface="+mn-lt"/>
                              <a:ea typeface="+mn-ea"/>
                              <a:cs typeface="+mn-cs"/>
                            </a:rPr>
                            <a:t>Lift&lt;1</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Lift&gt;1: Positive association (antecedent increases the likelihood of the consequent).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Lift=1: No association (antecedent and consequent are independent).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Lift&lt;1: Negative association (antecedent decreases the likelihood of the consequent).</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665328691"/>
                      </a:ext>
                    </a:extLst>
                  </a:tr>
                </a:tbl>
              </a:graphicData>
            </a:graphic>
          </p:graphicFrame>
        </mc:Choice>
        <mc:Fallback xmlns="">
          <p:graphicFrame>
            <p:nvGraphicFramePr>
              <p:cNvPr id="6" name="Content Placeholder 5">
                <a:extLst>
                  <a:ext uri="{FF2B5EF4-FFF2-40B4-BE49-F238E27FC236}">
                    <a16:creationId xmlns:a16="http://schemas.microsoft.com/office/drawing/2014/main" id="{FBDE7D31-0219-6971-B45D-8D314C4C07F1}"/>
                  </a:ext>
                </a:extLst>
              </p:cNvPr>
              <p:cNvGraphicFramePr>
                <a:graphicFrameLocks noGrp="1"/>
              </p:cNvGraphicFramePr>
              <p:nvPr>
                <p:ph idx="1"/>
                <p:extLst>
                  <p:ext uri="{D42A27DB-BD31-4B8C-83A1-F6EECF244321}">
                    <p14:modId xmlns:p14="http://schemas.microsoft.com/office/powerpoint/2010/main" val="671579117"/>
                  </p:ext>
                </p:extLst>
              </p:nvPr>
            </p:nvGraphicFramePr>
            <p:xfrm>
              <a:off x="104773" y="1700364"/>
              <a:ext cx="11648314" cy="4942432"/>
            </p:xfrm>
            <a:graphic>
              <a:graphicData uri="http://schemas.openxmlformats.org/drawingml/2006/table">
                <a:tbl>
                  <a:tblPr firstRow="1" bandRow="1">
                    <a:noFill/>
                    <a:tableStyleId>{6E25E649-3F16-4E02-A733-19D2CDBF48F0}</a:tableStyleId>
                  </a:tblPr>
                  <a:tblGrid>
                    <a:gridCol w="1364217">
                      <a:extLst>
                        <a:ext uri="{9D8B030D-6E8A-4147-A177-3AD203B41FA5}">
                          <a16:colId xmlns:a16="http://schemas.microsoft.com/office/drawing/2014/main" val="290209422"/>
                        </a:ext>
                      </a:extLst>
                    </a:gridCol>
                    <a:gridCol w="2382749">
                      <a:extLst>
                        <a:ext uri="{9D8B030D-6E8A-4147-A177-3AD203B41FA5}">
                          <a16:colId xmlns:a16="http://schemas.microsoft.com/office/drawing/2014/main" val="4280119634"/>
                        </a:ext>
                      </a:extLst>
                    </a:gridCol>
                    <a:gridCol w="3388936">
                      <a:extLst>
                        <a:ext uri="{9D8B030D-6E8A-4147-A177-3AD203B41FA5}">
                          <a16:colId xmlns:a16="http://schemas.microsoft.com/office/drawing/2014/main" val="943438090"/>
                        </a:ext>
                      </a:extLst>
                    </a:gridCol>
                    <a:gridCol w="1478417">
                      <a:extLst>
                        <a:ext uri="{9D8B030D-6E8A-4147-A177-3AD203B41FA5}">
                          <a16:colId xmlns:a16="http://schemas.microsoft.com/office/drawing/2014/main" val="3913012041"/>
                        </a:ext>
                      </a:extLst>
                    </a:gridCol>
                    <a:gridCol w="3033995">
                      <a:extLst>
                        <a:ext uri="{9D8B030D-6E8A-4147-A177-3AD203B41FA5}">
                          <a16:colId xmlns:a16="http://schemas.microsoft.com/office/drawing/2014/main" val="1724095553"/>
                        </a:ext>
                      </a:extLst>
                    </a:gridCol>
                  </a:tblGrid>
                  <a:tr h="511708">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Metric</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rPr>
                            <a:t>Definition</a:t>
                          </a: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Formula</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a:solidFill>
                                <a:schemeClr val="lt1"/>
                              </a:solidFill>
                              <a:effectLst/>
                              <a:latin typeface="Times New Roman" panose="02020603050405020304" pitchFamily="18" charset="0"/>
                              <a:cs typeface="Times New Roman" panose="02020603050405020304" pitchFamily="18" charset="0"/>
                            </a:rPr>
                            <a:t>Range</a:t>
                          </a:r>
                          <a:endParaRPr lang="en-US" sz="1600" b="1" i="0" u="none" strike="noStrike" cap="all" spc="15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tc>
                      <a:txBody>
                        <a:bodyPr/>
                        <a:lstStyle/>
                        <a:p>
                          <a:pPr algn="ctr" fontAlgn="b"/>
                          <a:r>
                            <a:rPr lang="en-US" sz="1600" b="1" u="none" strike="noStrike" cap="all" spc="150" dirty="0">
                              <a:solidFill>
                                <a:schemeClr val="lt1"/>
                              </a:solidFill>
                              <a:effectLst/>
                              <a:latin typeface="Times New Roman" panose="02020603050405020304" pitchFamily="18" charset="0"/>
                              <a:cs typeface="Times New Roman" panose="02020603050405020304" pitchFamily="18" charset="0"/>
                            </a:rPr>
                            <a:t>Interpretation</a:t>
                          </a:r>
                          <a:endParaRPr lang="en-US" sz="1600" b="1" i="0" u="none" strike="noStrike" cap="all" spc="150" dirty="0">
                            <a:solidFill>
                              <a:schemeClr val="lt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3785818"/>
                      </a:ext>
                    </a:extLst>
                  </a:tr>
                  <a:tr h="1121308">
                    <a:tc>
                      <a:txBody>
                        <a:bodyPr/>
                        <a:lstStyle/>
                        <a:p>
                          <a:pPr algn="ctr" fontAlgn="b"/>
                          <a:r>
                            <a:rPr lang="en-US" sz="1400" b="1" dirty="0"/>
                            <a:t>Support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b="1" dirty="0"/>
                            <a:t>This indicates how frequently the itemsets appear together in the dataset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endParaRPr lang="en-US"/>
                        </a:p>
                      </a:txBody>
                      <a:tcPr marL="133934" marR="133934" marT="133934" marB="133934" anchor="ctr">
                        <a:lnL w="12700" cmpd="sng">
                          <a:noFill/>
                          <a:prstDash val="solid"/>
                        </a:lnL>
                        <a:lnR w="12700" cmpd="sng">
                          <a:noFill/>
                          <a:prstDash val="solid"/>
                        </a:lnR>
                        <a:lnT w="38100" cmpd="sng">
                          <a:noFill/>
                        </a:lnT>
                        <a:lnB w="12700" cmpd="sng">
                          <a:noFill/>
                          <a:prstDash val="solid"/>
                        </a:lnB>
                        <a:blipFill>
                          <a:blip r:embed="rId3"/>
                          <a:stretch>
                            <a:fillRect l="-110487" t="-44944" r="-133333" b="-294382"/>
                          </a:stretch>
                        </a:blipFill>
                      </a:tcPr>
                    </a:tc>
                    <a:tc>
                      <a:txBody>
                        <a:bodyPr/>
                        <a:lstStyle/>
                        <a:p>
                          <a:pPr algn="ctr" fontAlgn="b"/>
                          <a:r>
                            <a:rPr lang="en-US" sz="1400" dirty="0"/>
                            <a:t>0 to 1 </a:t>
                          </a:r>
                        </a:p>
                        <a:p>
                          <a:pPr algn="ctr" fontAlgn="b"/>
                          <a:r>
                            <a:rPr lang="en-US" sz="1400" dirty="0"/>
                            <a:t>(or 0% to 100%)</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dirty="0"/>
                            <a:t>Higher support indicates more frequent occurrence, making the itemset more significant</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99657620"/>
                      </a:ext>
                    </a:extLst>
                  </a:tr>
                  <a:tr h="1121308">
                    <a:tc>
                      <a:txBody>
                        <a:bodyPr/>
                        <a:lstStyle/>
                        <a:p>
                          <a:pPr algn="ctr" fontAlgn="b"/>
                          <a:r>
                            <a:rPr lang="en-US" sz="1400" b="1" dirty="0"/>
                            <a:t>Confidence</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b="1" dirty="0"/>
                            <a:t>This measures the likelihood that the consequent occurs given the antecedent</a:t>
                          </a:r>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endParaRPr lang="en-US"/>
                        </a:p>
                      </a:txBody>
                      <a:tcPr marL="133934" marR="133934" marT="133934" marB="133934" anchor="ctr">
                        <a:lnL w="12700" cmpd="sng">
                          <a:noFill/>
                          <a:prstDash val="solid"/>
                        </a:lnL>
                        <a:lnR w="12700" cmpd="sng">
                          <a:noFill/>
                          <a:prstDash val="solid"/>
                        </a:lnR>
                        <a:lnT w="38100" cmpd="sng">
                          <a:noFill/>
                        </a:lnT>
                        <a:lnB w="12700" cmpd="sng">
                          <a:noFill/>
                          <a:prstDash val="solid"/>
                        </a:lnB>
                        <a:blipFill>
                          <a:blip r:embed="rId3"/>
                          <a:stretch>
                            <a:fillRect l="-110487" t="-144944" r="-133333" b="-194382"/>
                          </a:stretch>
                        </a:blipFill>
                      </a:tcPr>
                    </a:tc>
                    <a:tc>
                      <a:txBody>
                        <a:bodyPr/>
                        <a:lstStyle/>
                        <a:p>
                          <a:pPr algn="ctr" fontAlgn="b"/>
                          <a:r>
                            <a:rPr lang="en-US" sz="1300" u="none" strike="noStrike" cap="none" spc="0" dirty="0">
                              <a:solidFill>
                                <a:schemeClr val="tx1"/>
                              </a:solidFill>
                              <a:effectLst/>
                              <a:latin typeface="Times New Roman" panose="02020603050405020304" pitchFamily="18" charset="0"/>
                              <a:cs typeface="Times New Roman" panose="02020603050405020304" pitchFamily="18" charset="0"/>
                            </a:rPr>
                            <a:t>[0,1]</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dirty="0"/>
                            <a:t>Higher confidence indicates a stronger relationship between the antecedent and consequent.</a:t>
                          </a:r>
                          <a:endParaRPr lang="en-US" sz="13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715458025"/>
                      </a:ext>
                    </a:extLst>
                  </a:tr>
                  <a:tr h="2188108">
                    <a:tc>
                      <a:txBody>
                        <a:bodyPr/>
                        <a:lstStyle/>
                        <a:p>
                          <a:pPr algn="ctr" fontAlgn="b"/>
                          <a:r>
                            <a:rPr lang="en-US" sz="1400" kern="1200" dirty="0">
                              <a:solidFill>
                                <a:schemeClr val="dk1"/>
                              </a:solidFill>
                              <a:latin typeface="+mn-lt"/>
                              <a:ea typeface="+mn-ea"/>
                              <a:cs typeface="+mn-cs"/>
                            </a:rPr>
                            <a:t>Lift</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400" kern="1200" dirty="0">
                              <a:solidFill>
                                <a:schemeClr val="dk1"/>
                              </a:solidFill>
                              <a:latin typeface="+mn-lt"/>
                              <a:ea typeface="+mn-ea"/>
                              <a:cs typeface="+mn-cs"/>
                            </a:rPr>
                            <a:t>This evaluates the strength of the association beyond random chance</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endParaRPr lang="en-US"/>
                        </a:p>
                      </a:txBody>
                      <a:tcPr marL="133934" marR="133934" marT="133934" marB="133934" anchor="ctr">
                        <a:lnL w="12700" cmpd="sng">
                          <a:noFill/>
                          <a:prstDash val="solid"/>
                        </a:lnL>
                        <a:lnR w="12700" cmpd="sng">
                          <a:noFill/>
                          <a:prstDash val="solid"/>
                        </a:lnR>
                        <a:lnT w="38100" cmpd="sng">
                          <a:noFill/>
                        </a:lnT>
                        <a:lnB w="12700" cmpd="sng">
                          <a:noFill/>
                          <a:prstDash val="solid"/>
                        </a:lnB>
                        <a:blipFill>
                          <a:blip r:embed="rId3"/>
                          <a:stretch>
                            <a:fillRect l="-110487" t="-126012" r="-133333"/>
                          </a:stretch>
                        </a:blipFill>
                      </a:tcPr>
                    </a:tc>
                    <a:tc>
                      <a:txBody>
                        <a:bodyPr/>
                        <a:lstStyle/>
                        <a:p>
                          <a:pPr algn="ctr" fontAlgn="b"/>
                          <a:r>
                            <a:rPr lang="en-US" sz="1400" kern="1200" dirty="0">
                              <a:solidFill>
                                <a:schemeClr val="dk1"/>
                              </a:solidFill>
                              <a:latin typeface="+mn-lt"/>
                              <a:ea typeface="+mn-ea"/>
                              <a:cs typeface="+mn-cs"/>
                            </a:rPr>
                            <a:t>Lift&gt;1</a:t>
                          </a:r>
                        </a:p>
                        <a:p>
                          <a:pPr algn="ctr" fontAlgn="b"/>
                          <a:r>
                            <a:rPr lang="en-US" sz="1400" kern="1200" dirty="0">
                              <a:solidFill>
                                <a:schemeClr val="dk1"/>
                              </a:solidFill>
                              <a:latin typeface="+mn-lt"/>
                              <a:ea typeface="+mn-ea"/>
                              <a:cs typeface="+mn-cs"/>
                            </a:rPr>
                            <a:t>Lift=1</a:t>
                          </a:r>
                        </a:p>
                        <a:p>
                          <a:pPr algn="ctr" fontAlgn="b"/>
                          <a:r>
                            <a:rPr lang="en-US" sz="1400" kern="1200" dirty="0">
                              <a:solidFill>
                                <a:schemeClr val="dk1"/>
                              </a:solidFill>
                              <a:latin typeface="+mn-lt"/>
                              <a:ea typeface="+mn-ea"/>
                              <a:cs typeface="+mn-cs"/>
                            </a:rPr>
                            <a:t>Lift&lt;1</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Lift&gt;1: Positive association (antecedent increases the likelihood of the consequent).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Lift=1: No association (antecedent and consequent are independent).</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Lift&lt;1: Negative association (antecedent decreases the likelihood of the consequent).</a:t>
                          </a: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665328691"/>
                      </a:ext>
                    </a:extLst>
                  </a:tr>
                </a:tbl>
              </a:graphicData>
            </a:graphic>
          </p:graphicFrame>
        </mc:Fallback>
      </mc:AlternateContent>
      <p:graphicFrame>
        <p:nvGraphicFramePr>
          <p:cNvPr id="7" name="Table 6">
            <a:extLst>
              <a:ext uri="{FF2B5EF4-FFF2-40B4-BE49-F238E27FC236}">
                <a16:creationId xmlns:a16="http://schemas.microsoft.com/office/drawing/2014/main" id="{B32BB91B-BDE3-6D5B-D16F-13C0E1212958}"/>
              </a:ext>
            </a:extLst>
          </p:cNvPr>
          <p:cNvGraphicFramePr>
            <a:graphicFrameLocks noGrp="1"/>
          </p:cNvGraphicFramePr>
          <p:nvPr/>
        </p:nvGraphicFramePr>
        <p:xfrm>
          <a:off x="2451100" y="6079928"/>
          <a:ext cx="4330624" cy="465988"/>
        </p:xfrm>
        <a:graphic>
          <a:graphicData uri="http://schemas.openxmlformats.org/drawingml/2006/table">
            <a:tbl>
              <a:tblPr firstRow="1" bandRow="1">
                <a:noFill/>
                <a:tableStyleId>{6E25E649-3F16-4E02-A733-19D2CDBF48F0}</a:tableStyleId>
              </a:tblPr>
              <a:tblGrid>
                <a:gridCol w="1873250">
                  <a:extLst>
                    <a:ext uri="{9D8B030D-6E8A-4147-A177-3AD203B41FA5}">
                      <a16:colId xmlns:a16="http://schemas.microsoft.com/office/drawing/2014/main" val="4120033343"/>
                    </a:ext>
                  </a:extLst>
                </a:gridCol>
                <a:gridCol w="2457374">
                  <a:extLst>
                    <a:ext uri="{9D8B030D-6E8A-4147-A177-3AD203B41FA5}">
                      <a16:colId xmlns:a16="http://schemas.microsoft.com/office/drawing/2014/main" val="1107682520"/>
                    </a:ext>
                  </a:extLst>
                </a:gridCol>
              </a:tblGrid>
              <a:tr h="0">
                <a:tc>
                  <a:txBody>
                    <a:bodyPr/>
                    <a:lstStyle/>
                    <a:p>
                      <a:pPr algn="ctr" fontAlgn="b"/>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tc>
                  <a:txBody>
                    <a:bodyPr/>
                    <a:lstStyle/>
                    <a:p>
                      <a:pPr algn="ctr" fontAlgn="b"/>
                      <a:endParaRPr lang="en-US" sz="13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133934" marR="133934" marT="133934" marB="1339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156223221"/>
                  </a:ext>
                </a:extLst>
              </a:tr>
            </a:tbl>
          </a:graphicData>
        </a:graphic>
      </p:graphicFrame>
      <p:sp>
        <p:nvSpPr>
          <p:cNvPr id="9" name="TextBox 8">
            <a:extLst>
              <a:ext uri="{FF2B5EF4-FFF2-40B4-BE49-F238E27FC236}">
                <a16:creationId xmlns:a16="http://schemas.microsoft.com/office/drawing/2014/main" id="{E6B24561-1E40-7363-52CF-321FAC71E725}"/>
              </a:ext>
            </a:extLst>
          </p:cNvPr>
          <p:cNvSpPr txBox="1"/>
          <p:nvPr/>
        </p:nvSpPr>
        <p:spPr>
          <a:xfrm>
            <a:off x="-118510" y="1187093"/>
            <a:ext cx="10336212" cy="646331"/>
          </a:xfrm>
          <a:prstGeom prst="rect">
            <a:avLst/>
          </a:prstGeom>
          <a:noFill/>
        </p:spPr>
        <p:txBody>
          <a:bodyPr wrap="square">
            <a:spAutoFit/>
          </a:bodyPr>
          <a:lstStyle/>
          <a:p>
            <a:pPr algn="ctr" fontAlgn="b"/>
            <a:r>
              <a:rPr lang="en-US" sz="1800" b="1" dirty="0">
                <a:solidFill>
                  <a:schemeClr val="tx1"/>
                </a:solidFill>
              </a:rPr>
              <a:t>Antecedents &amp; Consequents: itemsets where the "antecedent" leads to the "consequent." </a:t>
            </a:r>
            <a:endParaRPr lang="en-US" sz="1800" b="1" i="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ctr" fontAlgn="b"/>
            <a:endParaRPr lang="en-US" sz="1800" b="1" i="0" u="none" strike="noStrike" cap="none" spc="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99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75F5-4194-BA08-FCAA-9F6544134B5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C63C72D-006A-E6D6-2448-FACBF53718B9}"/>
              </a:ext>
            </a:extLst>
          </p:cNvPr>
          <p:cNvSpPr/>
          <p:nvPr/>
        </p:nvSpPr>
        <p:spPr>
          <a:xfrm>
            <a:off x="138631" y="1437769"/>
            <a:ext cx="12039540" cy="12336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FA594-C5C2-9671-4AF5-12D28E09B582}"/>
              </a:ext>
            </a:extLst>
          </p:cNvPr>
          <p:cNvSpPr>
            <a:spLocks noGrp="1"/>
          </p:cNvSpPr>
          <p:nvPr>
            <p:ph type="title"/>
          </p:nvPr>
        </p:nvSpPr>
        <p:spPr>
          <a:xfrm>
            <a:off x="101961" y="173640"/>
            <a:ext cx="10380573" cy="1432273"/>
          </a:xfrm>
        </p:spPr>
        <p:txBody>
          <a:bodyPr>
            <a:normAutofit/>
          </a:bodyPr>
          <a:lstStyle/>
          <a:p>
            <a:r>
              <a:rPr lang="en-US" sz="2800" dirty="0"/>
              <a:t>🌀</a:t>
            </a:r>
            <a:r>
              <a:rPr lang="en-US" sz="3600" dirty="0"/>
              <a:t> </a:t>
            </a:r>
            <a:r>
              <a:rPr lang="en-US" sz="3600" b="1" u="none" strike="noStrike" kern="1200" dirty="0" err="1">
                <a:solidFill>
                  <a:schemeClr val="dk1"/>
                </a:solidFill>
                <a:effectLst/>
                <a:latin typeface="Times New Roman" panose="02020603050405020304" pitchFamily="18" charset="0"/>
                <a:ea typeface="+mn-ea"/>
                <a:cs typeface="Times New Roman" panose="02020603050405020304" pitchFamily="18" charset="0"/>
              </a:rPr>
              <a:t>Apriori</a:t>
            </a:r>
            <a:endParaRPr lang="en-US" sz="3600" dirty="0"/>
          </a:p>
        </p:txBody>
      </p:sp>
      <p:sp>
        <p:nvSpPr>
          <p:cNvPr id="3" name="Content Placeholder 2">
            <a:extLst>
              <a:ext uri="{FF2B5EF4-FFF2-40B4-BE49-F238E27FC236}">
                <a16:creationId xmlns:a16="http://schemas.microsoft.com/office/drawing/2014/main" id="{4167806D-5834-EEA3-4558-1AB81E3C53F8}"/>
              </a:ext>
            </a:extLst>
          </p:cNvPr>
          <p:cNvSpPr>
            <a:spLocks noGrp="1"/>
          </p:cNvSpPr>
          <p:nvPr>
            <p:ph idx="1"/>
          </p:nvPr>
        </p:nvSpPr>
        <p:spPr>
          <a:xfrm>
            <a:off x="109221" y="1348049"/>
            <a:ext cx="2956549" cy="5189345"/>
          </a:xfrm>
          <a:solidFill>
            <a:schemeClr val="bg1"/>
          </a:solidFill>
        </p:spPr>
        <p:txBody>
          <a:bodyPr>
            <a:noAutofit/>
          </a:bodyPr>
          <a:lstStyle/>
          <a:p>
            <a:r>
              <a:rPr lang="en-US" sz="1400" b="1" dirty="0">
                <a:latin typeface="Times New Roman" panose="02020603050405020304" pitchFamily="18" charset="0"/>
                <a:cs typeface="Times New Roman" panose="02020603050405020304" pitchFamily="18" charset="0"/>
              </a:rPr>
              <a:t>Steps:</a:t>
            </a:r>
            <a:endParaRPr lang="en-US" sz="1400" dirty="0">
              <a:latin typeface="Times New Roman" panose="02020603050405020304" pitchFamily="18" charset="0"/>
              <a:cs typeface="Times New Roman" panose="02020603050405020304" pitchFamily="18" charset="0"/>
            </a:endParaRP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Candidate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Count Support</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Iteratively Expand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Prune Non-Frequent Itemsets</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Repeat generating and pruning</a:t>
            </a:r>
          </a:p>
          <a:p>
            <a:pPr marL="5143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Generate Association Rules</a:t>
            </a:r>
          </a:p>
          <a:p>
            <a:pPr marL="514350" lvl="1"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Configuration</a:t>
            </a:r>
            <a:r>
              <a:rPr lang="en-US" sz="1400" dirty="0">
                <a:latin typeface="Times New Roman" panose="02020603050405020304" pitchFamily="18" charset="0"/>
                <a:cs typeface="Times New Roman" panose="02020603050405020304" pitchFamily="18" charset="0"/>
              </a:rPr>
              <a:t>:</a:t>
            </a:r>
          </a:p>
          <a:p>
            <a:pPr marL="5143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min_confidence</a:t>
            </a:r>
            <a:r>
              <a:rPr lang="en-US" sz="1400" dirty="0">
                <a:latin typeface="Times New Roman" panose="02020603050405020304" pitchFamily="18" charset="0"/>
                <a:cs typeface="Times New Roman" panose="02020603050405020304" pitchFamily="18" charset="0"/>
              </a:rPr>
              <a:t>=0.7</a:t>
            </a:r>
          </a:p>
          <a:p>
            <a:pPr marL="5143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min_support</a:t>
            </a:r>
            <a:r>
              <a:rPr lang="en-US" sz="1400" dirty="0">
                <a:latin typeface="Times New Roman" panose="02020603050405020304" pitchFamily="18" charset="0"/>
                <a:cs typeface="Times New Roman" panose="02020603050405020304" pitchFamily="18" charset="0"/>
              </a:rPr>
              <a:t>=0.1</a:t>
            </a:r>
          </a:p>
          <a:p>
            <a:pPr marL="5143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rPr>
              <a:t>Itemsets</a:t>
            </a:r>
            <a:r>
              <a:rPr kumimoji="0" lang="en-US" sz="1400" b="0"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44 itemsets are identified</a:t>
            </a:r>
          </a:p>
          <a:p>
            <a:pPr lvl="1"/>
            <a:endParaRPr lang="en-US" sz="140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D04A9A4B-8B69-6252-3892-E9B25B4AF959}"/>
              </a:ext>
            </a:extLst>
          </p:cNvPr>
          <p:cNvGraphicFramePr>
            <a:graphicFrameLocks noGrp="1"/>
          </p:cNvGraphicFramePr>
          <p:nvPr>
            <p:extLst>
              <p:ext uri="{D42A27DB-BD31-4B8C-83A1-F6EECF244321}">
                <p14:modId xmlns:p14="http://schemas.microsoft.com/office/powerpoint/2010/main" val="2590915296"/>
              </p:ext>
            </p:extLst>
          </p:nvPr>
        </p:nvGraphicFramePr>
        <p:xfrm>
          <a:off x="3457837" y="4989656"/>
          <a:ext cx="4196270" cy="1434002"/>
        </p:xfrm>
        <a:graphic>
          <a:graphicData uri="http://schemas.openxmlformats.org/drawingml/2006/table">
            <a:tbl>
              <a:tblPr firstRow="1" bandRow="1">
                <a:tableStyleId>{68D230F3-CF80-4859-8CE7-A43EE81993B5}</a:tableStyleId>
              </a:tblPr>
              <a:tblGrid>
                <a:gridCol w="839254">
                  <a:extLst>
                    <a:ext uri="{9D8B030D-6E8A-4147-A177-3AD203B41FA5}">
                      <a16:colId xmlns:a16="http://schemas.microsoft.com/office/drawing/2014/main" val="2939652661"/>
                    </a:ext>
                  </a:extLst>
                </a:gridCol>
                <a:gridCol w="839254">
                  <a:extLst>
                    <a:ext uri="{9D8B030D-6E8A-4147-A177-3AD203B41FA5}">
                      <a16:colId xmlns:a16="http://schemas.microsoft.com/office/drawing/2014/main" val="3539735626"/>
                    </a:ext>
                  </a:extLst>
                </a:gridCol>
                <a:gridCol w="839254">
                  <a:extLst>
                    <a:ext uri="{9D8B030D-6E8A-4147-A177-3AD203B41FA5}">
                      <a16:colId xmlns:a16="http://schemas.microsoft.com/office/drawing/2014/main" val="261945314"/>
                    </a:ext>
                  </a:extLst>
                </a:gridCol>
                <a:gridCol w="839254">
                  <a:extLst>
                    <a:ext uri="{9D8B030D-6E8A-4147-A177-3AD203B41FA5}">
                      <a16:colId xmlns:a16="http://schemas.microsoft.com/office/drawing/2014/main" val="355241314"/>
                    </a:ext>
                  </a:extLst>
                </a:gridCol>
                <a:gridCol w="839254">
                  <a:extLst>
                    <a:ext uri="{9D8B030D-6E8A-4147-A177-3AD203B41FA5}">
                      <a16:colId xmlns:a16="http://schemas.microsoft.com/office/drawing/2014/main" val="3658002372"/>
                    </a:ext>
                  </a:extLst>
                </a:gridCol>
              </a:tblGrid>
              <a:tr h="253347">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Antecedent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Consequent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Support</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Confidence</a:t>
                      </a:r>
                    </a:p>
                  </a:txBody>
                  <a:tcPr marL="6350" marR="6350" marT="6350" marB="0" anchor="ct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Lift</a:t>
                      </a:r>
                    </a:p>
                  </a:txBody>
                  <a:tcPr marL="6350" marR="6350" marT="6350" marB="0" anchor="ctr"/>
                </a:tc>
                <a:extLst>
                  <a:ext uri="{0D108BD9-81ED-4DB2-BD59-A6C34878D82A}">
                    <a16:rowId xmlns:a16="http://schemas.microsoft.com/office/drawing/2014/main" val="2070363737"/>
                  </a:ext>
                </a:extLst>
              </a:tr>
              <a:tr h="253347">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GLD_Up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a:t>
                      </a:r>
                    </a:p>
                  </a:txBody>
                  <a:tcPr marL="6350" marR="6350" marT="6350" marB="0" anchor="ctr"/>
                </a:tc>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SLV_Up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1" i="0" u="none" strike="noStrike" dirty="0">
                          <a:solidFill>
                            <a:srgbClr val="0070C0"/>
                          </a:solidFill>
                          <a:effectLst/>
                          <a:latin typeface="Times New Roman" panose="02020603050405020304" pitchFamily="18" charset="0"/>
                          <a:cs typeface="Times New Roman" panose="02020603050405020304" pitchFamily="18" charset="0"/>
                        </a:rPr>
                        <a:t>0.2499</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0.8437</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2.2586</a:t>
                      </a:r>
                    </a:p>
                  </a:txBody>
                  <a:tcPr marL="6350" marR="6350" marT="6350" marB="0" anchor="ctr"/>
                </a:tc>
                <a:extLst>
                  <a:ext uri="{0D108BD9-81ED-4DB2-BD59-A6C34878D82A}">
                    <a16:rowId xmlns:a16="http://schemas.microsoft.com/office/drawing/2014/main" val="2685124288"/>
                  </a:ext>
                </a:extLst>
              </a:tr>
              <a:tr h="554936">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USO_Down</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SLV_Down</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GLD_Down</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0.1302</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0.7233</a:t>
                      </a:r>
                    </a:p>
                  </a:txBody>
                  <a:tcPr marL="6350" marR="6350" marT="6350" marB="0" anchor="ctr"/>
                </a:tc>
                <a:tc>
                  <a:txBody>
                    <a:bodyPr/>
                    <a:lstStyle/>
                    <a:p>
                      <a:pPr algn="ctr" fontAlgn="b"/>
                      <a:r>
                        <a:rPr lang="en-US" sz="1050" b="1" i="0" u="none" strike="noStrike" kern="1200" dirty="0">
                          <a:solidFill>
                            <a:srgbClr val="0070C0"/>
                          </a:solidFill>
                          <a:effectLst/>
                          <a:latin typeface="Times New Roman" panose="02020603050405020304" pitchFamily="18" charset="0"/>
                          <a:ea typeface="+mn-ea"/>
                          <a:cs typeface="Times New Roman" panose="02020603050405020304" pitchFamily="18" charset="0"/>
                        </a:rPr>
                        <a:t>2.6322</a:t>
                      </a:r>
                    </a:p>
                  </a:txBody>
                  <a:tcPr marL="6350" marR="6350" marT="6350" marB="0" anchor="ctr"/>
                </a:tc>
                <a:extLst>
                  <a:ext uri="{0D108BD9-81ED-4DB2-BD59-A6C34878D82A}">
                    <a16:rowId xmlns:a16="http://schemas.microsoft.com/office/drawing/2014/main" val="3654416431"/>
                  </a:ext>
                </a:extLst>
              </a:tr>
              <a:tr h="372372">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GLD_Up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USO_Up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r>
                        <a:rPr lang="en-US" sz="1050" b="1" i="0" u="none" strike="noStrike" dirty="0" err="1">
                          <a:solidFill>
                            <a:schemeClr val="tx1"/>
                          </a:solidFill>
                          <a:effectLst/>
                          <a:latin typeface="Times New Roman" panose="02020603050405020304" pitchFamily="18" charset="0"/>
                          <a:cs typeface="Times New Roman" panose="02020603050405020304" pitchFamily="18" charset="0"/>
                        </a:rPr>
                        <a:t>SLV_Up</a:t>
                      </a:r>
                      <a:r>
                        <a:rPr lang="en-US" sz="1050" b="1" i="0" u="none" strike="noStrike" dirty="0">
                          <a:solidFill>
                            <a:schemeClr val="tx1"/>
                          </a:solidFill>
                          <a:effectLst/>
                          <a:latin typeface="Times New Roman" panose="02020603050405020304" pitchFamily="18" charset="0"/>
                          <a:cs typeface="Times New Roman" panose="02020603050405020304" pitchFamily="18" charset="0"/>
                        </a:rPr>
                        <a:t>' </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0.1328</a:t>
                      </a:r>
                    </a:p>
                  </a:txBody>
                  <a:tcPr marL="6350" marR="6350" marT="6350" marB="0" anchor="ctr"/>
                </a:tc>
                <a:tc>
                  <a:txBody>
                    <a:bodyPr/>
                    <a:lstStyle/>
                    <a:p>
                      <a:pPr algn="ctr" fontAlgn="b"/>
                      <a:r>
                        <a:rPr lang="en-US" sz="1050" b="1" i="0" u="none" strike="noStrike" kern="1200" dirty="0">
                          <a:solidFill>
                            <a:srgbClr val="0070C0"/>
                          </a:solidFill>
                          <a:effectLst/>
                          <a:latin typeface="Times New Roman" panose="02020603050405020304" pitchFamily="18" charset="0"/>
                          <a:ea typeface="+mn-ea"/>
                          <a:cs typeface="Times New Roman" panose="02020603050405020304" pitchFamily="18" charset="0"/>
                        </a:rPr>
                        <a:t>0.9129</a:t>
                      </a:r>
                    </a:p>
                  </a:txBody>
                  <a:tcPr marL="6350" marR="6350" marT="6350" marB="0" anchor="ctr"/>
                </a:tc>
                <a:tc>
                  <a:txBody>
                    <a:bodyPr/>
                    <a:lstStyle/>
                    <a:p>
                      <a:pPr algn="ctr"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2.4440</a:t>
                      </a:r>
                    </a:p>
                  </a:txBody>
                  <a:tcPr marL="6350" marR="6350" marT="6350" marB="0" anchor="ctr"/>
                </a:tc>
                <a:extLst>
                  <a:ext uri="{0D108BD9-81ED-4DB2-BD59-A6C34878D82A}">
                    <a16:rowId xmlns:a16="http://schemas.microsoft.com/office/drawing/2014/main" val="3003225948"/>
                  </a:ext>
                </a:extLst>
              </a:tr>
            </a:tbl>
          </a:graphicData>
        </a:graphic>
      </p:graphicFrame>
      <p:sp>
        <p:nvSpPr>
          <p:cNvPr id="19" name="TextBox 18">
            <a:extLst>
              <a:ext uri="{FF2B5EF4-FFF2-40B4-BE49-F238E27FC236}">
                <a16:creationId xmlns:a16="http://schemas.microsoft.com/office/drawing/2014/main" id="{285318B0-8118-92EC-367A-9D6C843B4F90}"/>
              </a:ext>
            </a:extLst>
          </p:cNvPr>
          <p:cNvSpPr txBox="1"/>
          <p:nvPr/>
        </p:nvSpPr>
        <p:spPr>
          <a:xfrm>
            <a:off x="7980225" y="650567"/>
            <a:ext cx="4300974" cy="5878532"/>
          </a:xfrm>
          <a:prstGeom prst="rect">
            <a:avLst/>
          </a:prstGeom>
          <a:noFill/>
        </p:spPr>
        <p:txBody>
          <a:bodyPr wrap="square">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Strongest Rule</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GLD_Up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USO_Up</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SLV_Up</a:t>
            </a:r>
            <a:r>
              <a:rPr lang="en-US" sz="14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Confidence: 91.29% (highest confidence).</a:t>
            </a: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Lift: 2.444044 (indicates a strong positive association).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Suggests combined upward trends of '</a:t>
            </a:r>
            <a:r>
              <a:rPr lang="en-US" sz="1400" dirty="0" err="1">
                <a:latin typeface="Times New Roman" panose="02020603050405020304" pitchFamily="18" charset="0"/>
                <a:cs typeface="Times New Roman" panose="02020603050405020304" pitchFamily="18" charset="0"/>
              </a:rPr>
              <a:t>GLD_Up</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USO_Up</a:t>
            </a:r>
            <a:r>
              <a:rPr lang="en-US" sz="1400" dirty="0">
                <a:latin typeface="Times New Roman" panose="02020603050405020304" pitchFamily="18" charset="0"/>
                <a:cs typeface="Times New Roman" panose="02020603050405020304" pitchFamily="18" charset="0"/>
              </a:rPr>
              <a:t>' strongly predict '</a:t>
            </a:r>
            <a:r>
              <a:rPr lang="en-US" sz="1400" dirty="0" err="1">
                <a:latin typeface="Times New Roman" panose="02020603050405020304" pitchFamily="18" charset="0"/>
                <a:cs typeface="Times New Roman" panose="02020603050405020304" pitchFamily="18" charset="0"/>
              </a:rPr>
              <a:t>SLV_Up</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Highest Lift: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USO_Down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GLD_Down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SLV_Down</a:t>
            </a:r>
            <a:r>
              <a:rPr lang="en-US" sz="14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Lift: 2.632172 (highest lift).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SLV_Down</a:t>
            </a:r>
            <a:r>
              <a:rPr lang="en-US" sz="1400" dirty="0">
                <a:latin typeface="Times New Roman" panose="02020603050405020304" pitchFamily="18" charset="0"/>
                <a:cs typeface="Times New Roman" panose="02020603050405020304" pitchFamily="18" charset="0"/>
              </a:rPr>
              <a:t>' is ~2.63 times more likely when '</a:t>
            </a:r>
            <a:r>
              <a:rPr lang="en-US" sz="1400" dirty="0" err="1">
                <a:latin typeface="Times New Roman" panose="02020603050405020304" pitchFamily="18" charset="0"/>
                <a:cs typeface="Times New Roman" panose="02020603050405020304" pitchFamily="18" charset="0"/>
              </a:rPr>
              <a:t>USO_Down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GLD_Down</a:t>
            </a:r>
            <a:r>
              <a:rPr lang="en-US" sz="1400" dirty="0">
                <a:latin typeface="Times New Roman" panose="02020603050405020304" pitchFamily="18" charset="0"/>
                <a:cs typeface="Times New Roman" panose="02020603050405020304" pitchFamily="18" charset="0"/>
              </a:rPr>
              <a:t>' occur.</a:t>
            </a:r>
          </a:p>
          <a:p>
            <a:pPr marL="7429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srgbClr val="262626"/>
                </a:solidFill>
                <a:latin typeface="Times New Roman" panose="02020603050405020304" pitchFamily="18" charset="0"/>
                <a:cs typeface="Times New Roman" panose="02020603050405020304" pitchFamily="18" charset="0"/>
              </a:rPr>
              <a:t>High </a:t>
            </a:r>
            <a:r>
              <a:rPr lang="en-US" sz="1400" b="1" dirty="0">
                <a:latin typeface="Times New Roman" panose="02020603050405020304" pitchFamily="18" charset="0"/>
                <a:cs typeface="Times New Roman" panose="02020603050405020304" pitchFamily="18" charset="0"/>
              </a:rPr>
              <a:t>Support Rules</a:t>
            </a:r>
            <a:r>
              <a:rPr kumimoji="0" lang="en-US" sz="1400" b="1" i="0" u="none" strike="noStrike" kern="1200" cap="none" spc="0" normalizeH="0" baseline="0" noProof="0" dirty="0">
                <a:ln>
                  <a:noFill/>
                </a:ln>
                <a:solidFill>
                  <a:srgbClr val="262626"/>
                </a:solidFill>
                <a:effectLst/>
                <a:uLnTx/>
                <a:uFillTx/>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GLD_Up</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SLV_Up</a:t>
            </a:r>
            <a:r>
              <a:rPr lang="en-US" sz="14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Support: 0.249891 (most frequent rule in the dataset).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62626"/>
                </a:solidFill>
                <a:effectLst/>
                <a:uLnTx/>
                <a:uFillTx/>
                <a:latin typeface="Times New Roman" panose="02020603050405020304" pitchFamily="18" charset="0"/>
                <a:cs typeface="Times New Roman" panose="02020603050405020304" pitchFamily="18" charset="0"/>
              </a:rPr>
              <a:t>Most frequent rule, indicating widespread and reliable observation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Summary:</a:t>
            </a:r>
          </a:p>
          <a:p>
            <a:r>
              <a:rPr lang="en-US" sz="1600" dirty="0">
                <a:latin typeface="Times New Roman" panose="02020603050405020304" pitchFamily="18" charset="0"/>
                <a:cs typeface="Times New Roman" panose="02020603050405020304" pitchFamily="18" charset="0"/>
              </a:rPr>
              <a:t>Trends in 'GLD', 'SLV', and 'USO' prices are closely interlinked. </a:t>
            </a:r>
            <a:endParaRPr lang="en-US"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BFDC77B-7C19-D598-0C52-9AAFDCE70132}"/>
              </a:ext>
            </a:extLst>
          </p:cNvPr>
          <p:cNvSpPr/>
          <p:nvPr/>
        </p:nvSpPr>
        <p:spPr>
          <a:xfrm>
            <a:off x="11445766" y="5509483"/>
            <a:ext cx="573865" cy="1027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B38E718-BBDB-F477-D583-AD62875F38DF}"/>
              </a:ext>
            </a:extLst>
          </p:cNvPr>
          <p:cNvPicPr>
            <a:picLocks noChangeAspect="1"/>
          </p:cNvPicPr>
          <p:nvPr/>
        </p:nvPicPr>
        <p:blipFill>
          <a:blip r:embed="rId3"/>
          <a:stretch>
            <a:fillRect/>
          </a:stretch>
        </p:blipFill>
        <p:spPr>
          <a:xfrm>
            <a:off x="3384083" y="540457"/>
            <a:ext cx="4456166" cy="3053876"/>
          </a:xfrm>
          <a:prstGeom prst="rect">
            <a:avLst/>
          </a:prstGeom>
        </p:spPr>
      </p:pic>
      <p:pic>
        <p:nvPicPr>
          <p:cNvPr id="15" name="Picture 14">
            <a:extLst>
              <a:ext uri="{FF2B5EF4-FFF2-40B4-BE49-F238E27FC236}">
                <a16:creationId xmlns:a16="http://schemas.microsoft.com/office/drawing/2014/main" id="{48EBDACE-741D-2141-9270-4288FF5FFFFE}"/>
              </a:ext>
            </a:extLst>
          </p:cNvPr>
          <p:cNvPicPr>
            <a:picLocks noChangeAspect="1"/>
          </p:cNvPicPr>
          <p:nvPr/>
        </p:nvPicPr>
        <p:blipFill>
          <a:blip r:embed="rId4"/>
          <a:stretch>
            <a:fillRect/>
          </a:stretch>
        </p:blipFill>
        <p:spPr>
          <a:xfrm>
            <a:off x="3139388" y="3837427"/>
            <a:ext cx="4767219" cy="2829325"/>
          </a:xfrm>
          <a:prstGeom prst="rect">
            <a:avLst/>
          </a:prstGeom>
        </p:spPr>
      </p:pic>
    </p:spTree>
    <p:extLst>
      <p:ext uri="{BB962C8B-B14F-4D97-AF65-F5344CB8AC3E}">
        <p14:creationId xmlns:p14="http://schemas.microsoft.com/office/powerpoint/2010/main" val="2973798814"/>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4897</TotalTime>
  <Words>3765</Words>
  <Application>Microsoft Office PowerPoint</Application>
  <PresentationFormat>Widescreen</PresentationFormat>
  <Paragraphs>485</Paragraphs>
  <Slides>31</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Unicode MS</vt:lpstr>
      <vt:lpstr>Aptos</vt:lpstr>
      <vt:lpstr>Arial</vt:lpstr>
      <vt:lpstr>Bierstadt</vt:lpstr>
      <vt:lpstr>Cambria Math</vt:lpstr>
      <vt:lpstr>Times New Roman</vt:lpstr>
      <vt:lpstr>BevelVTI</vt:lpstr>
      <vt:lpstr>Predictive Analysis of Gold Prices Using Clustering, Association, and Classification Techniques</vt:lpstr>
      <vt:lpstr>CONTENT</vt:lpstr>
      <vt:lpstr>PowerPoint Presentation</vt:lpstr>
      <vt:lpstr>PowerPoint Presentation</vt:lpstr>
      <vt:lpstr>PowerPoint Presentation</vt:lpstr>
      <vt:lpstr>Association</vt:lpstr>
      <vt:lpstr>Methods</vt:lpstr>
      <vt:lpstr>Evaluation</vt:lpstr>
      <vt:lpstr>🌀 Apriori</vt:lpstr>
      <vt:lpstr>🌀 FP-Growth</vt:lpstr>
      <vt:lpstr>🌀 ECLAT</vt:lpstr>
      <vt:lpstr>📊 Results</vt:lpstr>
      <vt:lpstr>Clustering</vt:lpstr>
      <vt:lpstr>Methods</vt:lpstr>
      <vt:lpstr>Evaluation</vt:lpstr>
      <vt:lpstr>🌀 KMeans Method</vt:lpstr>
      <vt:lpstr>🧭 DBSCAN Method</vt:lpstr>
      <vt:lpstr>🧭 DBSCAN Method</vt:lpstr>
      <vt:lpstr>🧩 Random Forest Clustering with Top Features</vt:lpstr>
      <vt:lpstr>📊 Results</vt:lpstr>
      <vt:lpstr>Classification</vt:lpstr>
      <vt:lpstr>Methods</vt:lpstr>
      <vt:lpstr>Evaluation</vt:lpstr>
      <vt:lpstr>Random Forest</vt:lpstr>
      <vt:lpstr>Random Forest</vt:lpstr>
      <vt:lpstr>Support Vector Machines (SVM)</vt:lpstr>
      <vt:lpstr>Support Vector Machines (SVM)</vt:lpstr>
      <vt:lpstr>Naïve Bayes Classifier</vt:lpstr>
      <vt:lpstr>Naïve Bayes Classifier</vt:lpstr>
      <vt:lpstr>Conclusion</vt:lpstr>
      <vt:lpstr>Thank you for your time and attention!      I’m happy to answer any questions you may have.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Yousefi Sohi, Hossein - (hyousefi)</dc:creator>
  <cp:lastModifiedBy>Weiliang Deng</cp:lastModifiedBy>
  <cp:revision>45</cp:revision>
  <dcterms:created xsi:type="dcterms:W3CDTF">2024-12-05T03:05:18Z</dcterms:created>
  <dcterms:modified xsi:type="dcterms:W3CDTF">2024-12-11T19:29:30Z</dcterms:modified>
</cp:coreProperties>
</file>