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512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12B2-B2BB-AF47-853A-DD6E9542383C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46B57-AA59-8347-A495-45CB84F0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=====Statistical Results listed with </a:t>
            </a:r>
            <a:r>
              <a:rPr lang="en-US" dirty="0" err="1" smtClean="0"/>
              <a:t>prob</a:t>
            </a:r>
            <a:r>
              <a:rPr lang="en-US" dirty="0" smtClean="0"/>
              <a:t>: [0.1, 0.2, 0.3, 0.4, 0.5, 0.6, 0.7, 0.8, 0.9, 1.0]=====</a:t>
            </a:r>
          </a:p>
          <a:p>
            <a:r>
              <a:rPr lang="en-US" dirty="0" smtClean="0"/>
              <a:t>Average Node Number: [34.0, 34.0, 34.0, 34.0, 34.0, 34.0, 34.0, 34.0, 34.0, 34.0]</a:t>
            </a:r>
          </a:p>
          <a:p>
            <a:r>
              <a:rPr lang="en-US" dirty="0" smtClean="0"/>
              <a:t>Average Edge Number: [12.0, 15.0, 30.0, 32.0, 44.0, 44.0, 51.0, 61.0, 67.0, 78.0]</a:t>
            </a:r>
          </a:p>
          <a:p>
            <a:r>
              <a:rPr lang="en-US" dirty="0" smtClean="0"/>
              <a:t>Average Graph Density: [0.021, 0.027, 0.053, 0.057, 0.078, 0.078, 0.091, 0.109, 0.119, 0.139]</a:t>
            </a:r>
          </a:p>
          <a:p>
            <a:r>
              <a:rPr lang="en-US" dirty="0" smtClean="0"/>
              <a:t>Average Cluster Coefficient: [0.0, 0.0, 0.133, 0.0, 0.152, 0.215, 0.25, 0.148, 0.443, 0.571]</a:t>
            </a:r>
          </a:p>
          <a:p>
            <a:r>
              <a:rPr lang="en-US" dirty="0" smtClean="0"/>
              <a:t>Average Transitivity: [0.0, 0.0, 0.138, 0.0, 0.138, 0.139, 0.18, 0.13, 0.207, 0.256]</a:t>
            </a:r>
          </a:p>
          <a:p>
            <a:r>
              <a:rPr lang="en-US" dirty="0" smtClean="0"/>
              <a:t>Average Maximum Clique Number: [2.0, 2.0, 3.0, 2.0, 3.0, 3.0, 3.0, 4.0, 4.0, 5.0]</a:t>
            </a:r>
          </a:p>
          <a:p>
            <a:r>
              <a:rPr lang="en-US" dirty="0" smtClean="0"/>
              <a:t>Average Time Cost(Milliseconds): [1.35, 1.004, 1.028, 0.996, 0.966, 0.91, 0.95, 0.975, 0.912, 0.919]</a:t>
            </a:r>
          </a:p>
          <a:p>
            <a:r>
              <a:rPr lang="en-US" dirty="0" smtClean="0"/>
              <a:t>Average Speed up(times): [0.681, 0.915, 0.894, 0.923, 0.951, 1.01, 0.967, 0.943, 1.008, 1.0]</a:t>
            </a:r>
          </a:p>
          <a:p>
            <a:r>
              <a:rPr lang="en-US" dirty="0" smtClean="0"/>
              <a:t>Total Time cost(Milliseconds): [1.35, 1.004, 1.028, 0.996, 0.966, 0.91, 0.95, 0.975, 0.912, 0.919]</a:t>
            </a:r>
          </a:p>
          <a:p>
            <a:r>
              <a:rPr lang="en-US" dirty="0" smtClean="0"/>
              <a:t>Average Number Of Cliques Based On k From 3 To Max: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=0.1: [0.0,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=0.1: [0.0,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=0.2: [0.0,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=0.2: [0.0,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=0.3: [148.0,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=0.3: [-1.289,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=0.4: [0.0,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=0.4: [0.0,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=0.5: [56.0,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=0.5: [0.756,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=0.6: [37.0,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=0.6: [0.822,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=0.7: [41.0,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=0.7: [0.911,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=0.8: [27.0, 8.0,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=0.8: [0.6, 0.727,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=0.9: [38.0, 4.0,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=0.9: [0.844, 0.364,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=1.0: [45.0, 11.0, 2.0]   Accuracy in </a:t>
            </a:r>
            <a:r>
              <a:rPr lang="en-US" dirty="0" err="1" smtClean="0"/>
              <a:t>prob</a:t>
            </a:r>
            <a:r>
              <a:rPr lang="en-US" dirty="0" smtClean="0"/>
              <a:t>=1.0: [1.0, 1.0, 1.0]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C01E4-B284-614C-9383-81048EE9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=====Statistical Results listed with </a:t>
            </a:r>
            <a:r>
              <a:rPr lang="en-US" dirty="0" err="1" smtClean="0"/>
              <a:t>prob</a:t>
            </a:r>
            <a:r>
              <a:rPr lang="en-US" dirty="0" smtClean="0"/>
              <a:t>: [0.1, 0.2, 0.3, 0.4, 0.5, 0.6, 0.7, 0.8, 0.9, 1.0]=====</a:t>
            </a:r>
          </a:p>
          <a:p>
            <a:r>
              <a:rPr lang="en-US" dirty="0" smtClean="0"/>
              <a:t>Average Node Number: [34.0, 34.0, 34.0, 34.0, 34.0, 34.0, 34.0, 34.0, 34.0, 34.0]</a:t>
            </a:r>
          </a:p>
          <a:p>
            <a:r>
              <a:rPr lang="en-US" dirty="0" smtClean="0"/>
              <a:t>Average Edge Number: [12.0, 15.0, 30.0, 32.0, 44.0, 44.0, 51.0, 61.0, 67.0, 78.0]</a:t>
            </a:r>
          </a:p>
          <a:p>
            <a:r>
              <a:rPr lang="en-US" dirty="0" smtClean="0"/>
              <a:t>Average Graph Density: [0.021, 0.027, 0.053, 0.057, 0.078, 0.078, 0.091, 0.109, 0.119, 0.139]</a:t>
            </a:r>
          </a:p>
          <a:p>
            <a:r>
              <a:rPr lang="en-US" dirty="0" smtClean="0"/>
              <a:t>Average Cluster Coefficient: [0.0, 0.0, 0.133, 0.0, 0.152, 0.215, 0.25, 0.148, 0.443, 0.571]</a:t>
            </a:r>
          </a:p>
          <a:p>
            <a:r>
              <a:rPr lang="en-US" dirty="0" smtClean="0"/>
              <a:t>Average Transitivity: [0.0, 0.0, 0.138, 0.0, 0.138, 0.139, 0.18, 0.13, 0.207, 0.256]</a:t>
            </a:r>
          </a:p>
          <a:p>
            <a:r>
              <a:rPr lang="en-US" dirty="0" smtClean="0"/>
              <a:t>Average Maximum Clique Number: [2.0, 2.0, 3.0, 2.0, 3.0, 3.0, 3.0, 4.0, 4.0, 5.0]</a:t>
            </a:r>
          </a:p>
          <a:p>
            <a:r>
              <a:rPr lang="en-US" dirty="0" smtClean="0"/>
              <a:t>Average Time Cost(Milliseconds): [1.35, 1.004, 1.028, 0.996, 0.966, 0.91, 0.95, 0.975, 0.912, 0.919]</a:t>
            </a:r>
          </a:p>
          <a:p>
            <a:r>
              <a:rPr lang="en-US" dirty="0" smtClean="0"/>
              <a:t>Average Speed up(times): [0.681, 0.915, 0.894, 0.923, 0.951, 1.01, 0.967, 0.943, 1.008, 1.0]</a:t>
            </a:r>
          </a:p>
          <a:p>
            <a:r>
              <a:rPr lang="en-US" dirty="0" smtClean="0"/>
              <a:t>Total Time cost(Milliseconds): [1.35, 1.004, 1.028, 0.996, 0.966, 0.91, 0.95, 0.975, 0.912, 0.919]</a:t>
            </a:r>
          </a:p>
          <a:p>
            <a:r>
              <a:rPr lang="en-US" dirty="0" smtClean="0"/>
              <a:t>Average Number Of Cliques Based On k From 3 To Max: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=0.1: [0.0,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=0.1: [0.0,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=0.2: [0.0,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=0.2: [0.0,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=0.3: [148.0,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=0.3: [-1.289,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=0.4: [0.0,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=0.4: [0.0,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=0.5: [56.0,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=0.5: [0.756,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=0.6: [37.0,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=0.6: [0.822,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=0.7: [41.0, 0.0,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=0.7: [0.911, 0.0,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=0.8: [27.0, 8.0,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=0.8: [0.6, 0.727,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=0.9: [38.0, 4.0, 0.0]   Accuracy in </a:t>
            </a:r>
            <a:r>
              <a:rPr lang="en-US" dirty="0" err="1" smtClean="0"/>
              <a:t>prob</a:t>
            </a:r>
            <a:r>
              <a:rPr lang="en-US" dirty="0" smtClean="0"/>
              <a:t>=0.9: [0.844, 0.364, 0.0]</a:t>
            </a:r>
          </a:p>
          <a:p>
            <a:r>
              <a:rPr lang="en-US" dirty="0" smtClean="0"/>
              <a:t># in </a:t>
            </a:r>
            <a:r>
              <a:rPr lang="en-US" dirty="0" err="1" smtClean="0"/>
              <a:t>prob</a:t>
            </a:r>
            <a:r>
              <a:rPr lang="en-US" dirty="0" smtClean="0"/>
              <a:t>=1.0: [45.0, 11.0, 2.0]   Accuracy in </a:t>
            </a:r>
            <a:r>
              <a:rPr lang="en-US" dirty="0" err="1" smtClean="0"/>
              <a:t>prob</a:t>
            </a:r>
            <a:r>
              <a:rPr lang="en-US" dirty="0" smtClean="0"/>
              <a:t>=1.0: [1.0, 1.0, 1.0]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C01E4-B284-614C-9383-81048EE9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7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4CE8-51A4-8641-9BAC-5746751808A9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C5D8-0DC1-0644-A020-7ADC18B2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2 at 1.25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365" r="3519" b="25787"/>
          <a:stretch/>
        </p:blipFill>
        <p:spPr>
          <a:xfrm>
            <a:off x="340189" y="635052"/>
            <a:ext cx="3549307" cy="1995879"/>
          </a:xfrm>
          <a:prstGeom prst="rect">
            <a:avLst/>
          </a:prstGeom>
        </p:spPr>
      </p:pic>
      <p:pic>
        <p:nvPicPr>
          <p:cNvPr id="5" name="Picture 4" descr="Screen Shot 2015-05-12 at 1.3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7" y="2732993"/>
            <a:ext cx="4884881" cy="3143315"/>
          </a:xfrm>
          <a:prstGeom prst="rect">
            <a:avLst/>
          </a:prstGeom>
        </p:spPr>
      </p:pic>
      <p:pic>
        <p:nvPicPr>
          <p:cNvPr id="6" name="Picture 5" descr="Screen Shot 2015-05-12 at 1.36.3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0227" r="2718" b="10796"/>
          <a:stretch/>
        </p:blipFill>
        <p:spPr>
          <a:xfrm>
            <a:off x="4059590" y="911359"/>
            <a:ext cx="5061733" cy="1617512"/>
          </a:xfrm>
          <a:prstGeom prst="rect">
            <a:avLst/>
          </a:prstGeom>
        </p:spPr>
      </p:pic>
      <p:pic>
        <p:nvPicPr>
          <p:cNvPr id="7" name="Picture 6" descr="Screen Shot 2015-05-12 at 1.37.5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48" y="2823712"/>
            <a:ext cx="4229147" cy="3161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4367" y="245438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75872" y="2519285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8365" y="5897834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75872" y="5985207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88288"/>
            <a:ext cx="2381070" cy="1484615"/>
          </a:xfrm>
          <a:prstGeom prst="rect">
            <a:avLst/>
          </a:prstGeom>
        </p:spPr>
      </p:pic>
      <p:pic>
        <p:nvPicPr>
          <p:cNvPr id="3" name="Picture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84" y="2188287"/>
            <a:ext cx="2348401" cy="1483423"/>
          </a:xfrm>
          <a:prstGeom prst="rect">
            <a:avLst/>
          </a:prstGeom>
        </p:spPr>
      </p:pic>
      <p:pic>
        <p:nvPicPr>
          <p:cNvPr id="4" name="Picture 3" descr="accuracy_round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" t="6233" r="7402" b="5121"/>
          <a:stretch/>
        </p:blipFill>
        <p:spPr>
          <a:xfrm>
            <a:off x="4721585" y="2188288"/>
            <a:ext cx="2157276" cy="1435485"/>
          </a:xfrm>
          <a:prstGeom prst="rect">
            <a:avLst/>
          </a:prstGeom>
        </p:spPr>
      </p:pic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703" r="8287" b="5037"/>
          <a:stretch/>
        </p:blipFill>
        <p:spPr>
          <a:xfrm>
            <a:off x="6878860" y="2188288"/>
            <a:ext cx="2265140" cy="1435485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71711"/>
            <a:ext cx="2381071" cy="1564604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70" y="3672904"/>
            <a:ext cx="2340515" cy="1563412"/>
          </a:xfrm>
          <a:prstGeom prst="rect">
            <a:avLst/>
          </a:prstGeom>
        </p:spPr>
      </p:pic>
      <p:pic>
        <p:nvPicPr>
          <p:cNvPr id="8" name="Picture 7" descr="accuracy_round10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" t="5916" r="7724" b="4411"/>
          <a:stretch/>
        </p:blipFill>
        <p:spPr>
          <a:xfrm>
            <a:off x="4721585" y="3671710"/>
            <a:ext cx="2157275" cy="1556462"/>
          </a:xfrm>
          <a:prstGeom prst="rect">
            <a:avLst/>
          </a:prstGeom>
        </p:spPr>
      </p:pic>
      <p:pic>
        <p:nvPicPr>
          <p:cNvPr id="9" name="Picture 8" descr="figure_10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4898" r="8937" b="5288"/>
          <a:stretch/>
        </p:blipFill>
        <p:spPr>
          <a:xfrm>
            <a:off x="6878861" y="3671710"/>
            <a:ext cx="2265140" cy="1564607"/>
          </a:xfrm>
          <a:prstGeom prst="rect">
            <a:avLst/>
          </a:prstGeo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8173"/>
            <a:ext cx="2373184" cy="1629828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43" y="5228173"/>
            <a:ext cx="2348401" cy="1629827"/>
          </a:xfrm>
          <a:prstGeom prst="rect">
            <a:avLst/>
          </a:prstGeom>
        </p:spPr>
      </p:pic>
      <p:pic>
        <p:nvPicPr>
          <p:cNvPr id="12" name="Picture 11" descr="figure_50_1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t="2973" r="8199" b="4593"/>
          <a:stretch/>
        </p:blipFill>
        <p:spPr>
          <a:xfrm>
            <a:off x="4721585" y="5228173"/>
            <a:ext cx="2157275" cy="1629830"/>
          </a:xfrm>
          <a:prstGeom prst="rect">
            <a:avLst/>
          </a:prstGeom>
        </p:spPr>
      </p:pic>
      <p:pic>
        <p:nvPicPr>
          <p:cNvPr id="13" name="Picture 12" descr="figure_50_2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4190" r="7365" b="5113"/>
          <a:stretch/>
        </p:blipFill>
        <p:spPr>
          <a:xfrm>
            <a:off x="6878860" y="5228172"/>
            <a:ext cx="2265140" cy="16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6953"/>
            <a:ext cx="4680881" cy="2784313"/>
          </a:xfrm>
          <a:prstGeom prst="rect">
            <a:avLst/>
          </a:prstGeom>
        </p:spPr>
      </p:pic>
      <p:pic>
        <p:nvPicPr>
          <p:cNvPr id="5" name="Picture 4" descr="j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t="4810" r="7472" b="5471"/>
          <a:stretch/>
        </p:blipFill>
        <p:spPr>
          <a:xfrm>
            <a:off x="4680881" y="814127"/>
            <a:ext cx="4445753" cy="2784313"/>
          </a:xfrm>
          <a:prstGeom prst="rect">
            <a:avLst/>
          </a:prstGeom>
        </p:spPr>
      </p:pic>
      <p:pic>
        <p:nvPicPr>
          <p:cNvPr id="6" name="Picture 5" descr="j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287" r="8793" b="5321"/>
          <a:stretch/>
        </p:blipFill>
        <p:spPr>
          <a:xfrm>
            <a:off x="4680882" y="3598440"/>
            <a:ext cx="4445752" cy="3259561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440"/>
            <a:ext cx="4680881" cy="32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73" y="1385365"/>
            <a:ext cx="8459438" cy="306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" dirty="0"/>
          </a:p>
          <a:p>
            <a:endParaRPr lang="en-US" sz="700" dirty="0"/>
          </a:p>
          <a:p>
            <a:r>
              <a:rPr lang="en-US" sz="1200" dirty="0"/>
              <a:t>Command3: python3.4 </a:t>
            </a:r>
            <a:r>
              <a:rPr lang="en-US" sz="1200" dirty="0" err="1"/>
              <a:t>exp.py</a:t>
            </a:r>
            <a:r>
              <a:rPr lang="en-US" sz="1200" dirty="0"/>
              <a:t> --sample </a:t>
            </a:r>
            <a:r>
              <a:rPr lang="en-US" sz="1200" dirty="0" err="1"/>
              <a:t>random_graph</a:t>
            </a:r>
            <a:r>
              <a:rPr lang="en-US" sz="1200" dirty="0"/>
              <a:t> --nodes 10 --edges 3628800 --algorithm </a:t>
            </a:r>
            <a:r>
              <a:rPr lang="en-US" sz="1200" dirty="0" err="1"/>
              <a:t>bron</a:t>
            </a:r>
            <a:r>
              <a:rPr lang="en-US" sz="1200" dirty="0"/>
              <a:t> --times 1</a:t>
            </a:r>
          </a:p>
          <a:p>
            <a:r>
              <a:rPr lang="fi-FI" sz="1200" dirty="0" err="1"/>
              <a:t>Average</a:t>
            </a:r>
            <a:r>
              <a:rPr lang="fi-FI" sz="1200" dirty="0"/>
              <a:t> Time </a:t>
            </a:r>
            <a:r>
              <a:rPr lang="fi-FI" sz="1200" dirty="0" err="1"/>
              <a:t>Cost(Milliseconds</a:t>
            </a:r>
            <a:r>
              <a:rPr lang="fi-FI" sz="1200" dirty="0"/>
              <a:t>): [0.301, 0.23, 0.255, 0.311, 0.245, 0.239, 0.299, 0.272, 0.236, 0.207]</a:t>
            </a:r>
          </a:p>
          <a:p>
            <a:r>
              <a:rPr lang="en-US" sz="1200" dirty="0"/>
              <a:t>Average Speed up(times): [0.688, 0.9, 0.812, 0.666, 0.845, 0.866, 0.692, 0.761, 0.877, 1.0]</a:t>
            </a:r>
          </a:p>
          <a:p>
            <a:r>
              <a:rPr lang="en-US" sz="1200" dirty="0"/>
              <a:t>Average Number Of Cliques Based On k From 3 To Max: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=0.1: [1000.0, 0.0, 0.0,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=0.1: [-6.333, 0.0, 0.0,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=0.2: [0.0, 0.0, 0.0,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=0.2: [0.0, 0.0, 0.0,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=0.3: [148.0, 0.0, 0.0,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=0.3: [0.767, 0.0, 0.0,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=0.4: [78.0, 0.0, 0.0,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=0.4: [0.65, 0.0, 0.0,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=0.5: [72.0, 64.0, 0.0,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=0.5: [0.6, 0.305, 0.0,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=0.6: [116.0, 171.0, 0.0,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=0.6: [0.967, 0.814, 0.0,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=0.7: [114.0, 161.0, 106.0,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=0.7: [0.95, 0.767, 0.421,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=0.8: [115.0, 168.0, 112.0, 0.0, 0.0,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=0.8: [0.958, 0.8, 0.444, 0.0, 0.0,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=0.9: [132.0, 243.0, 293.0, 214.0, 73.0, 0.0, 0.0, 0.0]   Accuracy in </a:t>
            </a:r>
            <a:r>
              <a:rPr lang="en-US" sz="1200" dirty="0" err="1"/>
              <a:t>prob</a:t>
            </a:r>
            <a:r>
              <a:rPr lang="en-US" sz="1200" dirty="0"/>
              <a:t>=0.9: [0.9, 0.843, 0.837, 0.981, 0.608, 0.0, 0.0, 0.0]</a:t>
            </a:r>
          </a:p>
          <a:p>
            <a:r>
              <a:rPr lang="en-US" sz="1200" dirty="0"/>
              <a:t># in </a:t>
            </a:r>
            <a:r>
              <a:rPr lang="en-US" sz="1200" dirty="0" err="1"/>
              <a:t>prob</a:t>
            </a:r>
            <a:r>
              <a:rPr lang="en-US" sz="1200" dirty="0"/>
              <a:t>=1.0: [120.0, 210.0, 252.0, 210.0, 120.0, 45.0, 10.0, 1.0]   Accuracy in </a:t>
            </a:r>
            <a:r>
              <a:rPr lang="en-US" sz="1200" dirty="0" err="1"/>
              <a:t>prob</a:t>
            </a:r>
            <a:r>
              <a:rPr lang="en-US" sz="1200" dirty="0"/>
              <a:t>=1.0: [1.0, 1.0, 1.0, 1.0, 1.0, 1.0, 1.0, 1.0]</a:t>
            </a:r>
          </a:p>
          <a:p>
            <a:endParaRPr lang="en-US" sz="11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32297" y="3278889"/>
            <a:ext cx="1972190" cy="7591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15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15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1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5-12 at 9.57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51" y="419589"/>
            <a:ext cx="4251725" cy="5100265"/>
          </a:xfrm>
          <a:prstGeom prst="rect">
            <a:avLst/>
          </a:prstGeom>
        </p:spPr>
      </p:pic>
      <p:pic>
        <p:nvPicPr>
          <p:cNvPr id="7" name="Picture 6" descr="Screen Shot 2015-05-12 at 9.57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2" y="260825"/>
            <a:ext cx="4298989" cy="55956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9251" y="1780415"/>
            <a:ext cx="351529" cy="1927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134058" y="1757734"/>
            <a:ext cx="351529" cy="215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649251" y="5270369"/>
            <a:ext cx="351529" cy="215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01891" y="533518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3637" y="527037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weiliangxing:Desktop: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14005" r="32230" b="18653"/>
          <a:stretch/>
        </p:blipFill>
        <p:spPr bwMode="auto">
          <a:xfrm>
            <a:off x="373929" y="340433"/>
            <a:ext cx="1744264" cy="18126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Screen Shot 2015-05-03 at 4.0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59" y="116770"/>
            <a:ext cx="6575641" cy="2148796"/>
          </a:xfrm>
          <a:prstGeom prst="rect">
            <a:avLst/>
          </a:prstGeom>
        </p:spPr>
      </p:pic>
      <p:pic>
        <p:nvPicPr>
          <p:cNvPr id="4" name="Picture 3" descr="Screen Shot 2015-05-03 at 4.07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" y="2351459"/>
            <a:ext cx="5030855" cy="1997919"/>
          </a:xfrm>
          <a:prstGeom prst="rect">
            <a:avLst/>
          </a:prstGeom>
        </p:spPr>
      </p:pic>
      <p:pic>
        <p:nvPicPr>
          <p:cNvPr id="5" name="Picture 4" descr="Screen Shot 2015-05-03 at 4.08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02" y="2601928"/>
            <a:ext cx="3906798" cy="1747450"/>
          </a:xfrm>
          <a:prstGeom prst="rect">
            <a:avLst/>
          </a:prstGeom>
        </p:spPr>
      </p:pic>
      <p:pic>
        <p:nvPicPr>
          <p:cNvPr id="6" name="Picture 5" descr="Screen Shot 2015-05-03 at 4.09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" y="4696049"/>
            <a:ext cx="5606301" cy="1653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919" y="208090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6174" y="416471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5919" y="4164712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1563" y="634994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0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weiliangxing:Desktop: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14005" r="32230" b="18653"/>
          <a:stretch/>
        </p:blipFill>
        <p:spPr bwMode="auto">
          <a:xfrm>
            <a:off x="0" y="244792"/>
            <a:ext cx="1744264" cy="18126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4_cliq_with_prob_1.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t="4838" r="16743" b="15407"/>
          <a:stretch/>
        </p:blipFill>
        <p:spPr>
          <a:xfrm>
            <a:off x="4481169" y="252537"/>
            <a:ext cx="1713979" cy="1678643"/>
          </a:xfrm>
          <a:prstGeom prst="rect">
            <a:avLst/>
          </a:prstGeom>
        </p:spPr>
      </p:pic>
      <p:pic>
        <p:nvPicPr>
          <p:cNvPr id="4" name="Picture 3" descr="3_cliq_with_prob_1.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t="5382" r="20509" b="17652"/>
          <a:stretch/>
        </p:blipFill>
        <p:spPr>
          <a:xfrm>
            <a:off x="2161756" y="252532"/>
            <a:ext cx="1968490" cy="1804868"/>
          </a:xfrm>
          <a:prstGeom prst="rect">
            <a:avLst/>
          </a:prstGeom>
        </p:spPr>
      </p:pic>
      <p:pic>
        <p:nvPicPr>
          <p:cNvPr id="5" name="Picture 4" descr="5_cliq_with_prob_1.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8" t="5674" r="18417" b="18196"/>
          <a:stretch/>
        </p:blipFill>
        <p:spPr>
          <a:xfrm>
            <a:off x="6577585" y="252537"/>
            <a:ext cx="1803203" cy="1691547"/>
          </a:xfrm>
          <a:prstGeom prst="rect">
            <a:avLst/>
          </a:prstGeom>
        </p:spPr>
      </p:pic>
      <p:pic>
        <p:nvPicPr>
          <p:cNvPr id="6" name="Picture 5" descr="3_cliq_with_prob_1.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7" t="4462" r="18427" b="18851"/>
          <a:stretch/>
        </p:blipFill>
        <p:spPr>
          <a:xfrm>
            <a:off x="1" y="2346750"/>
            <a:ext cx="1648555" cy="1557805"/>
          </a:xfrm>
          <a:prstGeom prst="rect">
            <a:avLst/>
          </a:prstGeom>
        </p:spPr>
      </p:pic>
      <p:pic>
        <p:nvPicPr>
          <p:cNvPr id="7" name="Picture 6" descr="4_cliq_with_prob_1.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7" t="3709" r="19055" b="14863"/>
          <a:stretch/>
        </p:blipFill>
        <p:spPr>
          <a:xfrm>
            <a:off x="1856615" y="2420890"/>
            <a:ext cx="1458362" cy="1483665"/>
          </a:xfrm>
          <a:prstGeom prst="rect">
            <a:avLst/>
          </a:prstGeom>
        </p:spPr>
      </p:pic>
      <p:pic>
        <p:nvPicPr>
          <p:cNvPr id="8" name="Picture 7" descr="5_cliq_with_prob_1.0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2" t="4559" r="20926" b="17080"/>
          <a:stretch/>
        </p:blipFill>
        <p:spPr>
          <a:xfrm>
            <a:off x="3265980" y="2200403"/>
            <a:ext cx="1728531" cy="1704152"/>
          </a:xfrm>
          <a:prstGeom prst="rect">
            <a:avLst/>
          </a:prstGeom>
        </p:spPr>
      </p:pic>
      <p:pic>
        <p:nvPicPr>
          <p:cNvPr id="9" name="Picture 8" descr="origin_with_prob_1.0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9" r="18846" b="17457"/>
          <a:stretch/>
        </p:blipFill>
        <p:spPr>
          <a:xfrm>
            <a:off x="5294911" y="2200403"/>
            <a:ext cx="1800473" cy="1831281"/>
          </a:xfrm>
          <a:prstGeom prst="rect">
            <a:avLst/>
          </a:prstGeom>
        </p:spPr>
      </p:pic>
      <p:pic>
        <p:nvPicPr>
          <p:cNvPr id="10" name="Picture 9" descr="3_cliq_with_prob_1.0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6" t="4462" r="19891" b="23034"/>
          <a:stretch/>
        </p:blipFill>
        <p:spPr>
          <a:xfrm>
            <a:off x="7095384" y="2304174"/>
            <a:ext cx="1880459" cy="1727510"/>
          </a:xfrm>
          <a:prstGeom prst="rect">
            <a:avLst/>
          </a:prstGeom>
        </p:spPr>
      </p:pic>
      <p:pic>
        <p:nvPicPr>
          <p:cNvPr id="11" name="Picture 10" descr="3_cliq_with_prob_1.0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7" t="4825" r="18846" b="17652"/>
          <a:stretch/>
        </p:blipFill>
        <p:spPr>
          <a:xfrm>
            <a:off x="2212263" y="4372402"/>
            <a:ext cx="1884857" cy="1812988"/>
          </a:xfrm>
          <a:prstGeom prst="rect">
            <a:avLst/>
          </a:prstGeom>
        </p:spPr>
      </p:pic>
      <p:pic>
        <p:nvPicPr>
          <p:cNvPr id="12" name="Picture 11" descr="4_cliq_with_prob_1.0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838" r="16754" b="16244"/>
          <a:stretch/>
        </p:blipFill>
        <p:spPr>
          <a:xfrm>
            <a:off x="4255149" y="4372402"/>
            <a:ext cx="2079523" cy="1874089"/>
          </a:xfrm>
          <a:prstGeom prst="rect">
            <a:avLst/>
          </a:prstGeom>
        </p:spPr>
      </p:pic>
      <p:pic>
        <p:nvPicPr>
          <p:cNvPr id="13" name="Picture 12" descr="origin_with_prob_1.0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5" t="5266" r="18636" b="20440"/>
          <a:stretch/>
        </p:blipFill>
        <p:spPr>
          <a:xfrm>
            <a:off x="0" y="4372402"/>
            <a:ext cx="1953208" cy="1812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78307" y="1831071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76899" y="387220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8307" y="3934832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4476" y="6246491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0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245"/>
            <a:ext cx="4371428" cy="3162018"/>
          </a:xfrm>
          <a:prstGeom prst="rect">
            <a:avLst/>
          </a:prstGeom>
        </p:spPr>
      </p:pic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40" y="1462245"/>
            <a:ext cx="4655060" cy="3162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4185" y="456325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7373" y="4520887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" y="2167235"/>
            <a:ext cx="32425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 </a:t>
            </a:r>
            <a:r>
              <a:rPr lang="en-US" sz="700" dirty="0" err="1"/>
              <a:t>Bron’s</a:t>
            </a:r>
            <a:r>
              <a:rPr lang="en-US" sz="700" dirty="0"/>
              <a:t> </a:t>
            </a:r>
            <a:r>
              <a:rPr lang="en-US" sz="700" dirty="0" err="1"/>
              <a:t>karate_club</a:t>
            </a:r>
            <a:r>
              <a:rPr lang="en-US" sz="700" dirty="0" smtClean="0"/>
              <a:t>:</a:t>
            </a:r>
          </a:p>
          <a:p>
            <a:endParaRPr lang="en-US" sz="700" dirty="0"/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=0.1: [0.0,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=0.1: [0.0,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=0.2: [0.0,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=0.2: [0.0,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=0.3: [74.0,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=0.3: [0.356,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=0.4: [62.0,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=0.4: [0.622,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=0.5: [72.0,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=0.5: [0.4,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=0.6: [46.0, 21.0,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=0.6: [0.978, 0.091,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=0.7: [29.0,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=0.7: [0.644,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=0.8: [41.0, 11.0,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=0.8: [0.911, 1.0,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=0.9: [38.0, 2.0,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=0.9: [0.844, 0.182,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=1.0: [45.0, 11.0, 2.0]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=1.0: [1.0, 1.0, 1.0]</a:t>
            </a:r>
          </a:p>
          <a:p>
            <a:endParaRPr lang="en-US" altLang="zh-CN" sz="700" dirty="0"/>
          </a:p>
          <a:p>
            <a:r>
              <a:rPr lang="en-US" altLang="zh-CN" sz="700" dirty="0"/>
              <a:t>Yun’s </a:t>
            </a:r>
            <a:r>
              <a:rPr lang="en-US" altLang="zh-CN" sz="700" dirty="0" err="1"/>
              <a:t>karate_club</a:t>
            </a:r>
            <a:r>
              <a:rPr lang="en-US" altLang="zh-CN" sz="700" dirty="0" smtClean="0"/>
              <a:t>: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=0.1: [0.0,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=0.1: [0.0,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=0.2: [0.0,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=0.2: [0.0,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=0.3: [37.0,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=0.3: [0.902,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=0.4: [62.0,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=0.4: [0.488,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=0.5: [16.0,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=0.5: [0.39,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=0.6: [28.0, 0.0,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=0.6: [0.683, 0.0,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=0.7: [61.0, 8.0,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=0.7: [0.512, 0.727,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=0.8: [41.0, 11.0,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=0.8: [1.0, 1.0,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=0.9: [36.0, 6.0, 0.0]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=0.9: [0.878, 0.545, 0.0]</a:t>
            </a:r>
          </a:p>
          <a:p>
            <a:r>
              <a:rPr lang="en-US" altLang="zh-CN" sz="700" dirty="0"/>
              <a:t>#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=1.0: [41.0, 11.0, 2.0]   Accuracy in </a:t>
            </a:r>
            <a:r>
              <a:rPr lang="en-US" altLang="zh-CN" sz="700" dirty="0" err="1"/>
              <a:t>prob</a:t>
            </a:r>
            <a:r>
              <a:rPr lang="en-US" altLang="zh-CN" sz="700" dirty="0"/>
              <a:t>=1.0: [1.0, 1.0, 1.0]</a:t>
            </a:r>
          </a:p>
          <a:p>
            <a:endParaRPr lang="en-US" altLang="zh-CN" sz="700" dirty="0"/>
          </a:p>
          <a:p>
            <a:endParaRPr lang="en-US" altLang="zh-CN" sz="700" dirty="0"/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2706142" y="2167235"/>
            <a:ext cx="598799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Bron’s</a:t>
            </a:r>
            <a:r>
              <a:rPr lang="en-US" altLang="zh-CN" sz="700" dirty="0"/>
              <a:t> </a:t>
            </a:r>
            <a:r>
              <a:rPr lang="en-US" altLang="zh-CN" sz="700" dirty="0" err="1"/>
              <a:t>WeiliangFB</a:t>
            </a:r>
            <a:r>
              <a:rPr lang="en-US" altLang="zh-CN" sz="700" dirty="0"/>
              <a:t>: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=0.1: [4000.0, 0.0,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=0.1: [-0.018, 0.0,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=0.2: [1250.0, 0.0,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=0.2: [0.631, 0.0,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=0.3: [1741.0, 1372.0,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=0.3: [0.878, 0.596,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=0.4: [2672.0, 3906.0, 9537.0,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=0.4: [0.652, 0.303, -3.313,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=0.5: [1944.0, 2048.0, 2048.0,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=0.5: [0.981, 0.89, 0.859,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=0.6: [1917.0, 2100.0, 1158.0,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=0.6: [0.967, 0.912, 0.645,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=0.7: [1560.0, 1343.0, 566.0,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=0.7: [0.787, 0.583, 0.315,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=0.8: [2150.0, 2972.0, 3073.0, 2530.0, 1193.0,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=0.8: [0.915, 0.709, 0.288, -0.483, -0.814,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=0.9: [2053.0, 1983.0, 969.0, 214.0, 9.0,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=0.9: [0.964, 0.861, 0.54, 0.21, 0.021,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=1.0: [1982.0, 2302.0, 1795.0, 1019.0, 424.0, 125.0, 23.0, 2.0]   Accuracy in </a:t>
            </a:r>
            <a:r>
              <a:rPr lang="en-US" sz="700" dirty="0" err="1"/>
              <a:t>prob</a:t>
            </a:r>
            <a:r>
              <a:rPr lang="en-US" sz="700" dirty="0"/>
              <a:t>=1.0: [1.0, 1.0, 1.0, 1.0, 1.0, 1.0, 1.0, 1.0]</a:t>
            </a:r>
          </a:p>
          <a:p>
            <a:endParaRPr lang="en-US" sz="700" dirty="0"/>
          </a:p>
          <a:p>
            <a:endParaRPr lang="en-US" altLang="zh-CN" sz="700" dirty="0"/>
          </a:p>
          <a:p>
            <a:r>
              <a:rPr lang="en-US" altLang="zh-CN" sz="700" dirty="0"/>
              <a:t>Yun’s </a:t>
            </a:r>
            <a:r>
              <a:rPr lang="en-US" altLang="zh-CN" sz="700" dirty="0" err="1"/>
              <a:t>WeiliangFB</a:t>
            </a:r>
            <a:r>
              <a:rPr lang="en-US" altLang="zh-CN" sz="700" dirty="0"/>
              <a:t>:</a:t>
            </a:r>
          </a:p>
          <a:p>
            <a:r>
              <a:rPr lang="en-US" sz="700" dirty="0"/>
              <a:t>Average Number Of Cliques Based On k From 3 To Max: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=0.1: [0.0, 0.0,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=0.1: [0.0, 0.0,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=0.2: [1875.0, 31250.0,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=0.2: [0.49, -12.134,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=0.3: [1259.0, 0.0,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=0.3: [0.986, 0.0,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=0.4: [2250.0, 1953.0, 0.0,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=0.4: [0.188, 0.883, 0.0,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=0.5: [1680.0, 2624.0, 1024.0,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=0.5: [0.647, 0.813, 0.656,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=0.6: [1384.0, 1693.0, 662.0, 0.0,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=0.6: [0.886, 0.766, 0.424, 0.0,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=0.7: [1569.0, 1938.0, 1345.0, 211.0,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=0.7: [0.737, 0.877, 0.862, 0.208,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=0.8: [1492.0, 1701.0, 764.0, 199.0, 0.0, 0.0, 0.0, 0.0]   Accuracy in </a:t>
            </a:r>
            <a:r>
              <a:rPr lang="en-US" sz="700" dirty="0" err="1"/>
              <a:t>prob</a:t>
            </a:r>
            <a:r>
              <a:rPr lang="en-US" sz="700" dirty="0"/>
              <a:t>=0.8: [0.799, 0.769, 0.489, 0.197, 0.0, 0.0,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=0.9: [1462.0, 2591.0, 2108.0, 1311.0, 457.0, 76.0, 0.0, 0.0]   Accuracy in </a:t>
            </a:r>
            <a:r>
              <a:rPr lang="en-US" sz="700" dirty="0" err="1"/>
              <a:t>prob</a:t>
            </a:r>
            <a:r>
              <a:rPr lang="en-US" sz="700" dirty="0"/>
              <a:t>=0.9: [0.823, 0.828, 0.65, 0.705, 0.872, 0.608, 0.0, 0.0]</a:t>
            </a:r>
          </a:p>
          <a:p>
            <a:r>
              <a:rPr lang="en-US" sz="700" dirty="0"/>
              <a:t># in </a:t>
            </a:r>
            <a:r>
              <a:rPr lang="en-US" sz="700" dirty="0" err="1"/>
              <a:t>prob</a:t>
            </a:r>
            <a:r>
              <a:rPr lang="en-US" sz="700" dirty="0"/>
              <a:t>=1.0: [1242.0, 2211.0, 1561.0, 1012.0, 405.0, 125.0, 23.0, 2.0]   Accuracy in </a:t>
            </a:r>
            <a:r>
              <a:rPr lang="en-US" sz="700" dirty="0" err="1"/>
              <a:t>prob</a:t>
            </a:r>
            <a:r>
              <a:rPr lang="en-US" sz="700" dirty="0"/>
              <a:t>=1.0: [1.0, 1.0, 1.0, 1.0, 1.0, 1.0, 1.0, 1.0]</a:t>
            </a:r>
          </a:p>
          <a:p>
            <a:endParaRPr lang="en-US" sz="700" dirty="0"/>
          </a:p>
        </p:txBody>
      </p:sp>
      <p:sp>
        <p:nvSpPr>
          <p:cNvPr id="8" name="Rectangle 7"/>
          <p:cNvSpPr/>
          <p:nvPr/>
        </p:nvSpPr>
        <p:spPr>
          <a:xfrm>
            <a:off x="5666015" y="2859536"/>
            <a:ext cx="1145637" cy="6749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17916" y="4999746"/>
            <a:ext cx="37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459958" y="5014167"/>
            <a:ext cx="387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893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3" y="1034967"/>
            <a:ext cx="3788400" cy="2334830"/>
          </a:xfrm>
          <a:prstGeom prst="rect">
            <a:avLst/>
          </a:prstGeom>
        </p:spPr>
      </p:pic>
      <p:pic>
        <p:nvPicPr>
          <p:cNvPr id="3" name="Picture 2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7" y="1034967"/>
            <a:ext cx="3889662" cy="2334830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5" y="3356969"/>
            <a:ext cx="3788401" cy="2137256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7" y="3356969"/>
            <a:ext cx="3889664" cy="21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83" y="4541001"/>
            <a:ext cx="5053234" cy="2317000"/>
          </a:xfrm>
          <a:prstGeom prst="rect">
            <a:avLst/>
          </a:prstGeom>
        </p:spPr>
      </p:pic>
      <p:pic>
        <p:nvPicPr>
          <p:cNvPr id="3" name="Picture 2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83" y="2490992"/>
            <a:ext cx="5053234" cy="2050009"/>
          </a:xfrm>
          <a:prstGeom prst="rect">
            <a:avLst/>
          </a:prstGeom>
        </p:spPr>
      </p:pic>
      <p:pic>
        <p:nvPicPr>
          <p:cNvPr id="4" name="Picture 3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83" y="384830"/>
            <a:ext cx="5053234" cy="21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33" y="909467"/>
            <a:ext cx="3242821" cy="1728305"/>
          </a:xfrm>
          <a:prstGeom prst="rect">
            <a:avLst/>
          </a:prstGeom>
        </p:spPr>
      </p:pic>
      <p:pic>
        <p:nvPicPr>
          <p:cNvPr id="3" name="Picture 2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67"/>
            <a:ext cx="2773494" cy="1728305"/>
          </a:xfrm>
          <a:prstGeom prst="rect">
            <a:avLst/>
          </a:prstGeom>
        </p:spPr>
      </p:pic>
      <p:pic>
        <p:nvPicPr>
          <p:cNvPr id="4" name="Picture 3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67" y="909467"/>
            <a:ext cx="3117366" cy="1728305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70" y="2637772"/>
            <a:ext cx="3253884" cy="182360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772"/>
            <a:ext cx="2775966" cy="1823604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66" y="2637772"/>
            <a:ext cx="3106304" cy="1813434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70" y="4451206"/>
            <a:ext cx="3253884" cy="1817570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1206"/>
            <a:ext cx="2775966" cy="1817570"/>
          </a:xfrm>
          <a:prstGeom prst="rect">
            <a:avLst/>
          </a:prstGeo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94" y="4451206"/>
            <a:ext cx="3119838" cy="18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9010</TotalTime>
  <Words>3167</Words>
  <Application>Microsoft Macintosh PowerPoint</Application>
  <PresentationFormat>On-screen Show (4:3)</PresentationFormat>
  <Paragraphs>130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伟梁 邢</dc:creator>
  <cp:lastModifiedBy>伟梁 邢</cp:lastModifiedBy>
  <cp:revision>15</cp:revision>
  <dcterms:created xsi:type="dcterms:W3CDTF">2015-05-12T05:35:48Z</dcterms:created>
  <dcterms:modified xsi:type="dcterms:W3CDTF">2015-05-19T00:38:45Z</dcterms:modified>
</cp:coreProperties>
</file>