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7" r:id="rId3"/>
    <p:sldId id="260" r:id="rId4"/>
    <p:sldId id="258" r:id="rId5"/>
    <p:sldId id="263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4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0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7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73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2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50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80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25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6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8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6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2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1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0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4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4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6/21/22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7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1200912"/>
            <a:ext cx="9543525" cy="3329581"/>
          </a:xfrm>
        </p:spPr>
        <p:txBody>
          <a:bodyPr/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財務演算法 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期末作業說明檔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98918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財金所碩一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r10723024  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魏麗容</a:t>
            </a: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財金所碩一  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財金所碩一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669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4" y="2603500"/>
            <a:ext cx="10357341" cy="3416300"/>
          </a:xfrm>
        </p:spPr>
        <p:txBody>
          <a:bodyPr/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使用工具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設計理念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本組希望能提供各股票選擇權投資人，一個具有下列功能的小工具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功能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試算使用者所設計之選擇權投資組合成本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功能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繪製出使用者所設計之香草選擇權策略的報酬圖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44010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標的介紹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7086" y="2426218"/>
            <a:ext cx="10974841" cy="44317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本組在第一個功能，提供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種股票選擇權供投資者進行選擇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European Vanilla Call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 Vanilla Put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Black Scholes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算出解析解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Bermudan call / Bermudan put: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Tree Method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定價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給定為自交易日起，每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個月買方有一次決定是否行權的時點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Asian call / Asian put: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Monte Carlo Simulation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計算數值解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Lookback options 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含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European/ American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call/put):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使用改良版的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Tree Method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定價 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參自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Cheuk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T. H., &amp; Vorst, T. C. (1997). Currency lookback options and observation frequency: a binomial approach. </a:t>
            </a:r>
            <a:r>
              <a:rPr lang="en-US" altLang="zh-TW" sz="2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Journal of International Money and Finance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 </a:t>
            </a:r>
            <a:r>
              <a:rPr lang="en-US" altLang="zh-TW" sz="20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(2), 173-187.)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926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輸入、輸出結果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4488" y="2580044"/>
            <a:ext cx="6561463" cy="44131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想要的選擇權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填入對應的數字代號，會有介紹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標的資產價格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即當時股價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無風險利率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標的資產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即股票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的股利率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標的資產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即股票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的波動率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執行價格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欲購買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正值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或賣出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負值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的數量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step 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tree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中，可輸入最大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100)</a:t>
            </a:r>
          </a:p>
          <a:p>
            <a:pPr marL="0" indent="0">
              <a:buNone/>
            </a:pP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53143" y="2869032"/>
            <a:ext cx="6512767" cy="3694921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2006276" y="1612489"/>
            <a:ext cx="3409335" cy="132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TW" sz="32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3" charset="2"/>
              <a:buNone/>
            </a:pPr>
            <a:r>
              <a:rPr lang="zh-TW" altLang="en-US" sz="32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輸入 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可輸入多次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7354565" y="4105469"/>
            <a:ext cx="811764" cy="466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7976649" y="3626775"/>
            <a:ext cx="4033936" cy="2869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3" charset="2"/>
              <a:buNone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選擇權組合的總成本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3" charset="2"/>
              <a:buNone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列出購入或賣出的清單明細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8282229" y="3712282"/>
            <a:ext cx="3728355" cy="15221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8851639" y="2342975"/>
            <a:ext cx="3718737" cy="132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TW" sz="3200" b="1" dirty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3" charset="2"/>
              <a:buNone/>
            </a:pPr>
            <a:r>
              <a:rPr lang="zh-TW" altLang="en-US" sz="3200" b="1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輸出結果</a:t>
            </a:r>
            <a:endParaRPr lang="zh-TW" altLang="en-US" sz="2400" b="1" dirty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7354565" y="5236512"/>
            <a:ext cx="4362549" cy="125929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TW" sz="32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3" charset="2"/>
              <a:buNone/>
            </a:pPr>
            <a:r>
              <a:rPr lang="zh-TW" altLang="en-US" sz="32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32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且若下次輸入時選擇權品項的 </a:t>
            </a:r>
            <a:r>
              <a:rPr lang="en-US" altLang="zh-TW" sz="32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en-US" sz="32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和上個選擇權品項相同，可點擊</a:t>
            </a:r>
            <a:r>
              <a:rPr lang="en-US" altLang="zh-TW" sz="32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same input</a:t>
            </a:r>
            <a:r>
              <a:rPr lang="zh-TW" altLang="en-US" sz="32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，就不用重複輸入</a:t>
            </a:r>
            <a:r>
              <a:rPr lang="en-US" altLang="zh-TW" sz="32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878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83464" y="223330"/>
            <a:ext cx="8761413" cy="708025"/>
          </a:xfrm>
        </p:spPr>
        <p:txBody>
          <a:bodyPr/>
          <a:lstStyle/>
          <a:p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r>
              <a:rPr lang="en-US" altLang="zh-TW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介面展示</a:t>
            </a: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36" y="931355"/>
            <a:ext cx="8592502" cy="5785214"/>
          </a:xfr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283464" y="621865"/>
            <a:ext cx="2203704" cy="4370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TW" sz="24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3" charset="2"/>
              <a:buNone/>
            </a:pP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Font typeface="Wingdings 3" charset="2"/>
              <a:buNone/>
            </a:pP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選擇權種類</a:t>
            </a:r>
            <a:endParaRPr lang="en-US" altLang="zh-TW" sz="16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3" charset="2"/>
              <a:buNone/>
            </a:pP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股價 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標的資產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Font typeface="Wingdings 3" charset="2"/>
              <a:buNone/>
            </a:pP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無風險利率</a:t>
            </a:r>
            <a:endParaRPr lang="en-US" altLang="zh-TW" sz="16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3" charset="2"/>
              <a:buNone/>
            </a:pP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股利率</a:t>
            </a:r>
            <a:endParaRPr lang="en-US" altLang="zh-TW" sz="16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3" charset="2"/>
              <a:buNone/>
            </a:pP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波動率</a:t>
            </a:r>
            <a:endParaRPr lang="en-US" altLang="zh-TW" sz="16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3" charset="2"/>
              <a:buNone/>
            </a:pP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到期日</a:t>
            </a:r>
            <a:endParaRPr lang="en-US" altLang="zh-TW" sz="16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3" charset="2"/>
              <a:buNone/>
            </a:pP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執行價格</a:t>
            </a:r>
            <a:endParaRPr lang="en-US" altLang="zh-TW" sz="16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3" charset="2"/>
              <a:buNone/>
            </a:pP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購買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</a:t>
            </a: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賣出數量</a:t>
            </a:r>
            <a:endParaRPr lang="en-US" altLang="zh-TW" sz="16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3" charset="2"/>
              <a:buNone/>
            </a:pP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 step</a:t>
            </a:r>
          </a:p>
          <a:p>
            <a:pPr marL="0" indent="0">
              <a:buFont typeface="Wingdings 3" charset="2"/>
              <a:buNone/>
            </a:pPr>
            <a:endParaRPr lang="zh-TW" altLang="en-US" sz="12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480204" y="4425732"/>
            <a:ext cx="4187005" cy="2679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TW" sz="2400" b="1" dirty="0">
              <a:solidFill>
                <a:schemeClr val="tx2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3" charset="2"/>
              <a:buNone/>
            </a:pPr>
            <a:r>
              <a:rPr lang="zh-TW" altLang="en-US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lang="en-US" altLang="zh-TW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clear</a:t>
            </a:r>
            <a:r>
              <a:rPr lang="zh-TW" altLang="en-US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all</a:t>
            </a:r>
            <a:r>
              <a:rPr lang="zh-TW" altLang="en-US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；即重頭開始輸入新的投組</a:t>
            </a:r>
            <a:endParaRPr lang="en-US" altLang="zh-TW" sz="1600" b="1" dirty="0">
              <a:solidFill>
                <a:schemeClr val="tx2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3" charset="2"/>
              <a:buNone/>
            </a:pPr>
            <a:r>
              <a:rPr lang="zh-TW" altLang="en-US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lang="en-US" altLang="zh-TW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calculate ; </a:t>
            </a:r>
            <a:r>
              <a:rPr lang="zh-TW" altLang="en-US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每輸完投組中的一種選擇權請按此紐，在右側的</a:t>
            </a:r>
            <a:r>
              <a:rPr lang="en-US" altLang="zh-TW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 list</a:t>
            </a:r>
            <a:r>
              <a:rPr lang="zh-TW" altLang="en-US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會列出您選購的選擇權清單</a:t>
            </a:r>
            <a:endParaRPr lang="en-US" altLang="zh-TW" sz="1600" b="1" dirty="0">
              <a:solidFill>
                <a:schemeClr val="tx2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向右箭號 6"/>
          <p:cNvSpPr/>
          <p:nvPr/>
        </p:nvSpPr>
        <p:spPr>
          <a:xfrm rot="10800000">
            <a:off x="2267613" y="4944570"/>
            <a:ext cx="357571" cy="287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5116064" y="5334714"/>
            <a:ext cx="357571" cy="287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145448" y="4425732"/>
            <a:ext cx="2173224" cy="2679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TW" sz="24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3" charset="2"/>
              <a:buNone/>
            </a:pPr>
            <a:r>
              <a:rPr lang="zh-TW" altLang="en-US" sz="16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同個投組內的選擇權，若用一樣的</a:t>
            </a:r>
            <a:r>
              <a:rPr lang="en-US" altLang="zh-TW" sz="16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en-US" sz="16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，則按此紐，除</a:t>
            </a:r>
            <a:r>
              <a:rPr lang="en-US" altLang="zh-TW" sz="16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r>
              <a:rPr lang="zh-TW" altLang="en-US" sz="16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16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amount</a:t>
            </a:r>
            <a:r>
              <a:rPr lang="zh-TW" altLang="en-US" sz="16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清空，其他保留上次的數值；</a:t>
            </a:r>
            <a:endParaRPr lang="en-US" altLang="zh-TW" sz="16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3" charset="2"/>
              <a:buNone/>
            </a:pPr>
            <a:r>
              <a:rPr lang="zh-TW" altLang="en-US" sz="16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相反，用</a:t>
            </a:r>
            <a:r>
              <a:rPr lang="en-US" altLang="zh-TW" sz="16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diff input</a:t>
            </a:r>
            <a:r>
              <a:rPr lang="zh-TW" altLang="en-US" sz="1600" b="1" dirty="0">
                <a:solidFill>
                  <a:schemeClr val="accent4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將全數清空</a:t>
            </a:r>
            <a:endParaRPr lang="en-US" altLang="zh-TW" sz="16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3" charset="2"/>
              <a:buNone/>
            </a:pPr>
            <a:endParaRPr lang="zh-TW" altLang="en-US" sz="1200" b="1" dirty="0">
              <a:solidFill>
                <a:schemeClr val="accent4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4664170" y="6099762"/>
            <a:ext cx="357571" cy="28761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5064948" y="5717238"/>
            <a:ext cx="5017515" cy="765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TW" sz="2400" b="1" dirty="0">
              <a:solidFill>
                <a:schemeClr val="accent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3" charset="2"/>
              <a:buNone/>
            </a:pPr>
            <a:r>
              <a:rPr lang="zh-TW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lang="en-US" altLang="zh-TW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done</a:t>
            </a:r>
            <a:r>
              <a:rPr lang="zh-TW" alt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；投組全部配置完，按此得總投資成本</a:t>
            </a:r>
            <a:endParaRPr lang="en-US" altLang="zh-TW" sz="1600" b="1" dirty="0">
              <a:solidFill>
                <a:schemeClr val="accent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10976038" y="1293650"/>
            <a:ext cx="1215962" cy="10197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TW" sz="2400" b="1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3" charset="2"/>
              <a:buNone/>
            </a:pPr>
            <a:r>
              <a:rPr lang="zh-TW" altLang="en-US" sz="16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說明選擇權種類代號</a:t>
            </a:r>
            <a:endParaRPr lang="en-US" altLang="zh-TW" sz="1600" b="1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10976038" y="2165836"/>
            <a:ext cx="1215962" cy="10197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TW" sz="2400" b="1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3" charset="2"/>
              <a:buNone/>
            </a:pPr>
            <a:r>
              <a:rPr lang="zh-TW" altLang="en-US" sz="16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投組初期投資成本</a:t>
            </a:r>
            <a:endParaRPr lang="en-US" altLang="zh-TW" sz="1600" b="1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10976038" y="3314070"/>
            <a:ext cx="1331786" cy="1321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TW" sz="2400" b="1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3" charset="2"/>
              <a:buNone/>
            </a:pPr>
            <a:r>
              <a:rPr lang="zh-TW" altLang="en-US" sz="16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投組內配置之選擇權   清單</a:t>
            </a:r>
            <a:endParaRPr lang="en-US" altLang="zh-TW" sz="1600" b="1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>
          <a:xfrm>
            <a:off x="10976038" y="5483383"/>
            <a:ext cx="1215962" cy="1019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zh-TW" sz="2400" b="1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 3" charset="2"/>
              <a:buNone/>
            </a:pPr>
            <a:r>
              <a:rPr lang="zh-TW" altLang="en-US" sz="16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退出介面</a:t>
            </a:r>
            <a:endParaRPr lang="en-US" altLang="zh-TW" sz="1600" b="1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563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輸入、輸出結果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733DC-693B-FCA9-388D-AC9754D17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9" y="1757935"/>
            <a:ext cx="7924801" cy="488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1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程式影片</a:t>
            </a:r>
          </a:p>
        </p:txBody>
      </p:sp>
      <p:pic>
        <p:nvPicPr>
          <p:cNvPr id="4" name="20220621_094502" descr="20220621_094502">
            <a:hlinkClick r:id="" action="ppaction://media"/>
            <a:extLst>
              <a:ext uri="{FF2B5EF4-FFF2-40B4-BE49-F238E27FC236}">
                <a16:creationId xmlns:a16="http://schemas.microsoft.com/office/drawing/2014/main" id="{1A1D6DBC-8619-4826-65B1-0943584B36F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25413" y="1680632"/>
            <a:ext cx="7541173" cy="4660713"/>
          </a:xfrm>
        </p:spPr>
      </p:pic>
    </p:spTree>
    <p:extLst>
      <p:ext uri="{BB962C8B-B14F-4D97-AF65-F5344CB8AC3E}">
        <p14:creationId xmlns:p14="http://schemas.microsoft.com/office/powerpoint/2010/main" val="65775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30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離子會議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158</TotalTime>
  <Words>560</Words>
  <Application>Microsoft Macintosh PowerPoint</Application>
  <PresentationFormat>Widescreen</PresentationFormat>
  <Paragraphs>68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Century Gothic</vt:lpstr>
      <vt:lpstr>Wingdings 3</vt:lpstr>
      <vt:lpstr>離子會議室</vt:lpstr>
      <vt:lpstr>財務演算法 – 期末作業說明檔</vt:lpstr>
      <vt:lpstr>主題介紹</vt:lpstr>
      <vt:lpstr>標的介紹</vt:lpstr>
      <vt:lpstr>功能(1) 輸入、輸出結果</vt:lpstr>
      <vt:lpstr>功能(1) 介面展示</vt:lpstr>
      <vt:lpstr>功能(2) 輸入、輸出結果</vt:lpstr>
      <vt:lpstr>Demo程式影片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財務演算法 – 期末作業說明檔</dc:title>
  <dc:creator>li june wei</dc:creator>
  <cp:lastModifiedBy>歐雅婷 (106408523)</cp:lastModifiedBy>
  <cp:revision>15</cp:revision>
  <dcterms:created xsi:type="dcterms:W3CDTF">2022-06-11T13:36:53Z</dcterms:created>
  <dcterms:modified xsi:type="dcterms:W3CDTF">2022-06-21T01:50:37Z</dcterms:modified>
</cp:coreProperties>
</file>