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4" r:id="rId1"/>
  </p:sldMasterIdLst>
  <p:notesMasterIdLst>
    <p:notesMasterId r:id="rId13"/>
  </p:notesMasterIdLst>
  <p:handoutMasterIdLst>
    <p:handoutMasterId r:id="rId14"/>
  </p:handoutMasterIdLst>
  <p:sldIdLst>
    <p:sldId id="281" r:id="rId2"/>
    <p:sldId id="282" r:id="rId3"/>
    <p:sldId id="258" r:id="rId4"/>
    <p:sldId id="262" r:id="rId5"/>
    <p:sldId id="283" r:id="rId6"/>
    <p:sldId id="264" r:id="rId7"/>
    <p:sldId id="284" r:id="rId8"/>
    <p:sldId id="285" r:id="rId9"/>
    <p:sldId id="286" r:id="rId10"/>
    <p:sldId id="287" r:id="rId11"/>
    <p:sldId id="275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6"/>
    <p:restoredTop sz="94649"/>
  </p:normalViewPr>
  <p:slideViewPr>
    <p:cSldViewPr snapToGrid="0" snapToObjects="1">
      <p:cViewPr>
        <p:scale>
          <a:sx n="100" d="100"/>
          <a:sy n="100" d="100"/>
        </p:scale>
        <p:origin x="10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05B5F1-F2D0-A64F-89F7-838873A2A6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3B816-C585-BA4E-8759-34F8AD03CF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BA599-F25C-AF48-AAD6-B1C2968A3864}" type="datetimeFigureOut">
              <a:rPr lang="en-DE" smtClean="0"/>
              <a:t>06.05.21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6E47A-7E5A-CE4D-8849-3A7F5D1F36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5E05D-8995-B048-BA39-E02F491E0F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6195A-7D6F-D24A-A529-826AAB4474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32553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99794-8E40-5C40-914A-255E11A1EF79}" type="datetimeFigureOut">
              <a:rPr lang="en-DE" smtClean="0"/>
              <a:t>06.05.21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57AF6-896F-004A-BD33-DAA262C275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1080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0FA3-F66F-E946-AE2F-7DD9F926C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D58EC-0C09-2344-A96E-37A886685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2F746-EFEF-BE4C-8692-82D51D69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EF58-4955-8443-A6AC-309BC90D00B4}" type="datetime1">
              <a:rPr lang="de-DE" smtClean="0"/>
              <a:t>06.05.21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1BA33-0B8F-3145-815E-AF84647E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BF606-AE96-CC43-9E28-8A8017D5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8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2F81-2D60-B646-B2EB-57BDF68D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F852B-68A0-D246-8318-76EB48DCA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A796E-9D8E-C84B-A7A3-040668B3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4495-536A-944B-802F-60B8FF92CD97}" type="datetime1">
              <a:rPr lang="de-DE" smtClean="0"/>
              <a:t>06.05.21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5E2BD-934F-8547-81D8-18FBE06A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E4218-410F-0E46-A042-CD79BA24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7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15E1F-783F-A142-8430-749FFFA3D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645FD-108D-7B4B-B750-18544DDB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A549C-8BD9-CE4A-AC44-B59C73D4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8B0-449D-6D4A-928A-2FBD12D7FFB5}" type="datetime1">
              <a:rPr lang="de-DE" smtClean="0"/>
              <a:t>06.05.21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0ED0E-5FDD-9C4D-9768-1FFAA8AC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CE756-8236-4645-BD68-7B312777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9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5D44-6F00-8D41-B33B-FA780D5C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F978-6C8C-DA42-9867-B1452FC0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9CC6A-86CB-3C45-BB16-E4992169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5CE2-190B-0946-8975-3B72100055C2}" type="datetime1">
              <a:rPr lang="de-DE" smtClean="0"/>
              <a:t>06.05.21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C85D4-0D31-EA4D-881B-B04AEAD6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4B0B5-6AA3-544F-8A32-300AD46D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6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F3FA-DFEF-6340-A2A5-FE6DF1A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97474-4F51-F84C-A7F1-A35C913E7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A389E-52ED-4A45-912D-02EF58C1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2077-8579-D248-8E92-013032C7EEED}" type="datetime1">
              <a:rPr lang="de-DE" smtClean="0"/>
              <a:t>06.05.21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EF1EF-96C4-C644-AA0E-04E1B64E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8100-4844-0D4D-BEE2-3A7FEB94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1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FC48-EFE2-2A46-B42F-045AE59E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F523-7BE0-6246-A580-73AC97EDA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0844F-A2BC-A14C-9072-7F1F273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1A8AE-1953-634B-97CE-01C0126F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D46-1A28-4D45-A21F-7A56990AEEC0}" type="datetime1">
              <a:rPr lang="de-DE" smtClean="0"/>
              <a:t>06.05.21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ACC0A-3961-CC4A-88BC-E1DE5B9E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36FE-1DE8-0845-90F7-EFA87D70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5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4898-25C5-C64F-95F6-8B7FCA31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4FA56-10C1-9040-BB8F-88CE8F3E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D992D-CBC6-204F-94D9-EAA7094D5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2F5B7-0696-0740-AB0D-E3F4ADF77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1BD9-B6F9-DC4A-8034-2204213C3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D66DC-844C-C842-BF7D-431676BE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0E8B-CF96-BB4B-86C4-B8D95D48AF19}" type="datetime1">
              <a:rPr lang="de-DE" smtClean="0"/>
              <a:t>06.05.21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B954C-EBF2-6C4D-BF2A-2E1C7B83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E010D-8FED-684A-9A88-295E88E4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4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6C7A-CE56-6746-A9D1-A9172E51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14B88-1A1C-AD44-AEDC-F997A188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1055-4EF6-444C-AFBB-912927D4A20C}" type="datetime1">
              <a:rPr lang="de-DE" smtClean="0"/>
              <a:t>06.05.21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80DBB-0668-C149-9F5E-A8BFCBF3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647CC-09AF-334A-9BF4-AD66A983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1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ADE3B-308D-0D4A-A89B-F6731BF1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2B0-360C-1843-8971-ACA5DCD6FF7C}" type="datetime1">
              <a:rPr lang="de-DE" smtClean="0"/>
              <a:t>06.05.21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1C85E-F7F0-4A48-BC67-B9E2CF1B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71004-D815-8C43-815C-D908594E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1C54-2C8D-4E47-9D5F-42496868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F921-65DD-D94A-95EA-EC7C6C4FE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6023A-3566-D746-AAF6-E2904CE3A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0A4BA-8352-3F41-BC76-5C87B3CA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08E4-A436-2942-948B-36586A09DEDA}" type="datetime1">
              <a:rPr lang="de-DE" smtClean="0"/>
              <a:t>06.05.21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1409-C0B7-864D-B2D5-F9CBC7A4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A1C17-9210-BF46-9702-6CE74923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5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084E-40B2-5646-9322-9A7AB046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812F-2727-D648-AA1F-5FFA7B6DA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1AA3F-5109-5842-803F-72BD38B9E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FB8D-9D82-8C44-9530-11303554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3144-33C6-904A-B9F4-0A6228238F63}" type="datetime1">
              <a:rPr lang="de-DE" smtClean="0"/>
              <a:t>06.05.21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1A897-6E71-FE4C-9770-26C8508D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B6C7E-60F9-554D-8C01-627BEC4D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4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EFF5F-7CC1-6B47-A01C-C649825E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8E484-70B4-4840-86A0-F3372CC2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9EF55-11C0-BD4C-901B-AB34FFBEA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647FA-242A-1346-AC2F-8AF3233F5E2F}" type="datetime1">
              <a:rPr lang="de-DE" smtClean="0"/>
              <a:t>06.05.21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6631-603E-034C-8084-621596F7C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59001-B82E-654D-BDD6-F610083A8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8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maps.com/data/de-cit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Background pattern&#10;&#10;Description automatically generated">
            <a:extLst>
              <a:ext uri="{FF2B5EF4-FFF2-40B4-BE49-F238E27FC236}">
                <a16:creationId xmlns:a16="http://schemas.microsoft.com/office/drawing/2014/main" id="{010107C1-A2C1-1843-B587-5FDBC6D7B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2" r="13082" b="2"/>
          <a:stretch/>
        </p:blipFill>
        <p:spPr>
          <a:xfrm>
            <a:off x="727104" y="3759897"/>
            <a:ext cx="2433369" cy="2352339"/>
          </a:xfrm>
          <a:prstGeom prst="ellipse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A7F247-0224-47BA-BF3F-FC7E541A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532" y="3641538"/>
            <a:ext cx="4428236" cy="646622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DE" sz="2000" dirty="0"/>
              <a:t>Finding the best city to live in Germany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401D9-486C-1548-B618-FE253F01830A}"/>
              </a:ext>
            </a:extLst>
          </p:cNvPr>
          <p:cNvSpPr txBox="1"/>
          <p:nvPr/>
        </p:nvSpPr>
        <p:spPr>
          <a:xfrm>
            <a:off x="5186965" y="2318099"/>
            <a:ext cx="6359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Capstone Project: </a:t>
            </a:r>
          </a:p>
          <a:p>
            <a:r>
              <a:rPr lang="en-US" sz="4000" b="1" dirty="0">
                <a:latin typeface="+mj-lt"/>
              </a:rPr>
              <a:t>The Battle of </a:t>
            </a:r>
            <a:r>
              <a:rPr lang="en-US" sz="4000" b="1" dirty="0">
                <a:latin typeface="+mj-lt"/>
                <a:cs typeface="Calibri" panose="020F0502020204030204" pitchFamily="34" charset="0"/>
              </a:rPr>
              <a:t>German</a:t>
            </a:r>
            <a:r>
              <a:rPr lang="en-US" sz="4000" b="1" dirty="0">
                <a:latin typeface="+mj-lt"/>
              </a:rPr>
              <a:t> Cities</a:t>
            </a:r>
            <a:endParaRPr lang="en-DE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526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99CA9-9A54-ED48-9C81-71442B5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Discussions and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021A6F-AD6E-B04C-AD0A-0F83774C1F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4" y="1829087"/>
            <a:ext cx="7745969" cy="755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3DD892-3F07-2E41-837D-39401E0F4F21}"/>
              </a:ext>
            </a:extLst>
          </p:cNvPr>
          <p:cNvSpPr txBox="1"/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Cluster 4: Event places, intersections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8207D-D41A-DF46-926A-530217DF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rgbClr val="FFFF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8079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B5A4-B691-124A-BE6B-2491B85B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B337-F257-904C-B719-7243EBC0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r>
              <a:rPr lang="en-DE" sz="1900" dirty="0"/>
              <a:t>Cities in </a:t>
            </a:r>
            <a:r>
              <a:rPr lang="en-DE" sz="1900" b="1" dirty="0"/>
              <a:t>Cluster 2 </a:t>
            </a:r>
            <a:r>
              <a:rPr lang="en-DE" sz="1900" dirty="0"/>
              <a:t>are recommended for Lisa to move to</a:t>
            </a:r>
          </a:p>
          <a:p>
            <a:r>
              <a:rPr lang="en-DE" altLang="zh-TW" sz="1900" dirty="0"/>
              <a:t>Cities in cluster 2 have: </a:t>
            </a:r>
          </a:p>
          <a:p>
            <a:pPr lvl="1"/>
            <a:r>
              <a:rPr lang="en-DE" sz="1900" dirty="0"/>
              <a:t>Parks: work-life balance optimizations</a:t>
            </a:r>
          </a:p>
          <a:p>
            <a:pPr lvl="1"/>
            <a:r>
              <a:rPr lang="en-DE" sz="1900" dirty="0"/>
              <a:t>Facilities for leisure activities (e.g., museums and theatres)</a:t>
            </a:r>
          </a:p>
          <a:p>
            <a:r>
              <a:rPr lang="en-DE" sz="1900" dirty="0"/>
              <a:t>Cities in cluster 2 : </a:t>
            </a:r>
          </a:p>
          <a:p>
            <a:pPr lvl="1"/>
            <a:r>
              <a:rPr lang="en-DE" sz="1900" dirty="0"/>
              <a:t>Berlin, Hamburg, Cologne, Frankfurt, Düsseldorf, Dortmund, Essen, Dresden, Leipzig, Hannover, Wuppertal, Karlsruhe, Augsburg, Wiesbaden, Mönchengladbach, Gelsenkirchen, Braunschweig, Kiel, Aachen, Magdeburg, Oberhausen, Kassel, Ludwigshafen, Mülheim, Heidelberg, Darmstadt, Herne, Regensburg, Reutlingen, Bergisch Gladbach, Moers, Cottbus, Gütersloh.</a:t>
            </a:r>
          </a:p>
          <a:p>
            <a:endParaRPr lang="en-US" altLang="zh-TW" sz="1900" dirty="0"/>
          </a:p>
        </p:txBody>
      </p:sp>
      <p:pic>
        <p:nvPicPr>
          <p:cNvPr id="7" name="Picture 6" descr="Pins in a map">
            <a:extLst>
              <a:ext uri="{FF2B5EF4-FFF2-40B4-BE49-F238E27FC236}">
                <a16:creationId xmlns:a16="http://schemas.microsoft.com/office/drawing/2014/main" id="{39F312E6-9867-4B2E-B92E-4A013530D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9" r="2650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4B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D0D29-9A42-DE4E-88B9-846340D9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4B661-DEE3-0045-9499-1232B79E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altLang="zh-TW" sz="4000" b="1" dirty="0"/>
              <a:t>Introduction</a:t>
            </a:r>
            <a:r>
              <a:rPr lang="zh-TW" altLang="en-US" sz="4100" dirty="0"/>
              <a:t> </a:t>
            </a:r>
            <a:endParaRPr lang="en-DE" sz="4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467A-DC53-1B44-9EDE-06FF84E22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649" y="1539826"/>
            <a:ext cx="6706178" cy="4249011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/>
              <a:t>R</a:t>
            </a:r>
            <a:r>
              <a:rPr lang="en-GB" sz="2000" dirty="0" err="1"/>
              <a:t>ecommender</a:t>
            </a:r>
            <a:r>
              <a:rPr lang="en-GB" sz="2000" dirty="0"/>
              <a:t> systems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GB" altLang="zh-TW" sz="2000" dirty="0"/>
              <a:t> </a:t>
            </a:r>
            <a:r>
              <a:rPr lang="en-US" altLang="zh-TW" sz="2000" dirty="0"/>
              <a:t>A</a:t>
            </a:r>
            <a:r>
              <a:rPr lang="en-GB" altLang="zh-TW" sz="2000" dirty="0"/>
              <a:t>n essential role in our daily lives </a:t>
            </a:r>
            <a:endParaRPr lang="en-GB" sz="2000" dirty="0"/>
          </a:p>
          <a:p>
            <a:pPr lvl="1">
              <a:lnSpc>
                <a:spcPct val="120000"/>
              </a:lnSpc>
            </a:pPr>
            <a:r>
              <a:rPr lang="en-US" altLang="zh-TW" sz="1600" dirty="0"/>
              <a:t>E.g.,</a:t>
            </a:r>
            <a:r>
              <a:rPr lang="zh-TW" altLang="en-US" sz="1600" dirty="0"/>
              <a:t> </a:t>
            </a:r>
            <a:r>
              <a:rPr lang="en-US" altLang="zh-TW" sz="1600" dirty="0"/>
              <a:t>E</a:t>
            </a:r>
            <a:r>
              <a:rPr lang="en-GB" altLang="zh-TW" sz="1600" dirty="0" err="1"/>
              <a:t>ntrepreneurs</a:t>
            </a:r>
            <a:r>
              <a:rPr lang="en-GB" altLang="zh-TW" sz="1600" dirty="0"/>
              <a:t> seek the most suitable place to open a new business. </a:t>
            </a:r>
          </a:p>
          <a:p>
            <a:pPr lvl="1">
              <a:lnSpc>
                <a:spcPct val="120000"/>
              </a:lnSpc>
            </a:pPr>
            <a:r>
              <a:rPr lang="en-US" altLang="zh-TW" sz="1600" dirty="0"/>
              <a:t>E.g.,</a:t>
            </a:r>
            <a:r>
              <a:rPr lang="zh-TW" altLang="en-US" sz="1600" dirty="0"/>
              <a:t> </a:t>
            </a:r>
            <a:r>
              <a:rPr lang="en-US" altLang="zh-TW" sz="1600" dirty="0"/>
              <a:t>T</a:t>
            </a:r>
            <a:r>
              <a:rPr lang="en-GB" altLang="zh-TW" sz="1600" dirty="0" err="1"/>
              <a:t>ourists</a:t>
            </a:r>
            <a:r>
              <a:rPr lang="zh-TW" altLang="en-US" sz="1600" dirty="0"/>
              <a:t> </a:t>
            </a:r>
            <a:r>
              <a:rPr lang="en-GB" altLang="zh-TW" sz="1600" dirty="0"/>
              <a:t>look for a better place to stay for their next travelling destination. </a:t>
            </a:r>
            <a:endParaRPr lang="en-GB" sz="1600" dirty="0"/>
          </a:p>
          <a:p>
            <a:pPr>
              <a:lnSpc>
                <a:spcPct val="120000"/>
              </a:lnSpc>
            </a:pPr>
            <a:r>
              <a:rPr lang="en-US" altLang="zh-TW" sz="2000" dirty="0"/>
              <a:t>Business</a:t>
            </a:r>
            <a:r>
              <a:rPr lang="zh-TW" altLang="en-US" sz="2000" dirty="0"/>
              <a:t> </a:t>
            </a:r>
            <a:r>
              <a:rPr lang="en-US" altLang="zh-TW" sz="2000" dirty="0"/>
              <a:t>problem:</a:t>
            </a:r>
            <a:r>
              <a:rPr lang="zh-TW" altLang="en-US" sz="2000" dirty="0"/>
              <a:t> </a:t>
            </a:r>
            <a:r>
              <a:rPr lang="en-US" altLang="zh-TW" sz="2000" dirty="0"/>
              <a:t>Find</a:t>
            </a:r>
            <a:r>
              <a:rPr lang="zh-TW" altLang="en-US" sz="2000" dirty="0"/>
              <a:t> </a:t>
            </a:r>
            <a:r>
              <a:rPr lang="en-US" altLang="zh-TW" sz="2000" dirty="0"/>
              <a:t>the</a:t>
            </a:r>
            <a:r>
              <a:rPr lang="zh-TW" altLang="en-US" sz="2000" dirty="0"/>
              <a:t> </a:t>
            </a:r>
            <a:r>
              <a:rPr lang="en-US" altLang="zh-TW" sz="2000" dirty="0"/>
              <a:t>best</a:t>
            </a:r>
            <a:r>
              <a:rPr lang="en-GB" altLang="zh-TW" sz="2000" dirty="0"/>
              <a:t> city to live in</a:t>
            </a:r>
            <a:r>
              <a:rPr lang="zh-TW" altLang="en-US" sz="2000" dirty="0"/>
              <a:t> </a:t>
            </a:r>
            <a:r>
              <a:rPr lang="en-US" altLang="zh-TW" sz="2000" dirty="0"/>
              <a:t>Germany</a:t>
            </a:r>
          </a:p>
          <a:p>
            <a:pPr lvl="1">
              <a:lnSpc>
                <a:spcPct val="120000"/>
              </a:lnSpc>
            </a:pPr>
            <a:r>
              <a:rPr lang="en-US" altLang="zh-TW" sz="1600" dirty="0"/>
              <a:t>Scenario:</a:t>
            </a:r>
            <a:r>
              <a:rPr lang="zh-TW" altLang="en-US" sz="1600" dirty="0"/>
              <a:t> </a:t>
            </a:r>
            <a:r>
              <a:rPr lang="en-GB" altLang="zh-TW" sz="1600" dirty="0"/>
              <a:t> Lisa, a freelance writer, is looking for a</a:t>
            </a:r>
            <a:r>
              <a:rPr lang="zh-TW" altLang="en-US" sz="1600" dirty="0"/>
              <a:t> </a:t>
            </a:r>
            <a:r>
              <a:rPr lang="en-US" altLang="zh-TW" sz="1600" dirty="0"/>
              <a:t>Germany</a:t>
            </a:r>
            <a:r>
              <a:rPr lang="en-GB" altLang="zh-TW" sz="1600" dirty="0"/>
              <a:t> city in Germany for living</a:t>
            </a:r>
            <a:r>
              <a:rPr lang="en-US" altLang="zh-TW" sz="1600" dirty="0"/>
              <a:t>.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lvl="1">
              <a:lnSpc>
                <a:spcPct val="120000"/>
              </a:lnSpc>
            </a:pPr>
            <a:r>
              <a:rPr lang="en-US" altLang="zh-TW" sz="1600" dirty="0"/>
              <a:t>Requirement:</a:t>
            </a:r>
            <a:r>
              <a:rPr lang="zh-TW" altLang="en-US" sz="1600" dirty="0"/>
              <a:t> </a:t>
            </a:r>
            <a:r>
              <a:rPr lang="en-US" altLang="zh-TW" sz="1600" dirty="0"/>
              <a:t>A</a:t>
            </a:r>
            <a:r>
              <a:rPr lang="zh-TW" altLang="en-US" sz="1600" dirty="0"/>
              <a:t> </a:t>
            </a:r>
            <a:r>
              <a:rPr lang="en-US" altLang="zh-TW" sz="1600" dirty="0"/>
              <a:t>town</a:t>
            </a:r>
            <a:r>
              <a:rPr lang="zh-TW" altLang="en-US" sz="1600" dirty="0"/>
              <a:t> </a:t>
            </a:r>
            <a:r>
              <a:rPr lang="en-GB" altLang="zh-TW" sz="1600" dirty="0"/>
              <a:t>having a good environment to optimize work-life balance</a:t>
            </a:r>
            <a:r>
              <a:rPr lang="zh-TW" altLang="en-US" sz="1600" dirty="0"/>
              <a:t> </a:t>
            </a:r>
            <a:r>
              <a:rPr lang="en-US" altLang="zh-TW" sz="1600" dirty="0"/>
              <a:t>and</a:t>
            </a:r>
            <a:r>
              <a:rPr lang="zh-TW" altLang="en-US" sz="1600" dirty="0"/>
              <a:t> </a:t>
            </a:r>
            <a:r>
              <a:rPr lang="en-GB" altLang="zh-TW" sz="1600" dirty="0"/>
              <a:t>offer</a:t>
            </a:r>
            <a:r>
              <a:rPr lang="en-US" altLang="zh-TW" sz="1600" dirty="0" err="1"/>
              <a:t>ing</a:t>
            </a:r>
            <a:r>
              <a:rPr lang="en-GB" altLang="zh-TW" sz="1600" dirty="0"/>
              <a:t> opportunities for leisure activities, she enjoys visiting museums and theatres in her free time.</a:t>
            </a:r>
            <a:endParaRPr lang="en-GB" sz="1500" dirty="0"/>
          </a:p>
          <a:p>
            <a:pPr marL="0" indent="0">
              <a:buNone/>
            </a:pPr>
            <a:endParaRPr lang="en-GB" sz="1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A1E4E-E26E-1D41-9B1D-43022B3F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6600" dirty="0">
                <a:solidFill>
                  <a:srgbClr val="FFFFFF"/>
                </a:solidFill>
              </a:rPr>
              <a:t>1</a:t>
            </a:r>
            <a:endParaRPr 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3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BC45F-0EBF-514F-B1F7-6F97246C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4000" b="1" dirty="0"/>
              <a:t>Data</a:t>
            </a:r>
            <a:r>
              <a:rPr lang="zh-TW" altLang="en-US" sz="6600" dirty="0"/>
              <a:t> </a:t>
            </a:r>
            <a:endParaRPr lang="en-DE" sz="66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7F0D-6349-E247-B4E8-8D7E4343A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4" y="1648870"/>
            <a:ext cx="6689069" cy="3560260"/>
          </a:xfrm>
        </p:spPr>
        <p:txBody>
          <a:bodyPr anchor="ctr">
            <a:normAutofit/>
          </a:bodyPr>
          <a:lstStyle/>
          <a:p>
            <a:endParaRPr lang="en-US" altLang="zh-TW" sz="1900" b="1" dirty="0"/>
          </a:p>
          <a:p>
            <a:endParaRPr lang="en-US" altLang="zh-TW" sz="1900" b="1" dirty="0"/>
          </a:p>
          <a:p>
            <a:r>
              <a:rPr lang="en-US" altLang="zh-TW" sz="2000" b="1" dirty="0">
                <a:latin typeface="+mj-lt"/>
              </a:rPr>
              <a:t>Data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US" altLang="zh-TW" sz="2000" b="1" dirty="0">
                <a:latin typeface="+mj-lt"/>
              </a:rPr>
              <a:t>Acquisition</a:t>
            </a:r>
          </a:p>
          <a:p>
            <a:pPr lvl="1"/>
            <a:r>
              <a:rPr lang="en-US" altLang="zh-TW" sz="1600" dirty="0"/>
              <a:t>A list of the German</a:t>
            </a:r>
            <a:r>
              <a:rPr lang="zh-TW" altLang="en-US" sz="1600" dirty="0"/>
              <a:t> </a:t>
            </a:r>
            <a:r>
              <a:rPr lang="en-US" altLang="zh-TW" sz="1600" dirty="0"/>
              <a:t>cities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lvl="1"/>
            <a:r>
              <a:rPr lang="en-US" altLang="zh-TW" sz="1600" dirty="0"/>
              <a:t>Latitude and longitude coordinates of</a:t>
            </a:r>
            <a:r>
              <a:rPr lang="zh-TW" altLang="en-US" sz="1600" dirty="0"/>
              <a:t> </a:t>
            </a:r>
            <a:r>
              <a:rPr lang="en-US" altLang="zh-TW" sz="1600" dirty="0"/>
              <a:t>these</a:t>
            </a:r>
            <a:r>
              <a:rPr lang="zh-TW" altLang="en-US" sz="1600" dirty="0"/>
              <a:t> </a:t>
            </a:r>
            <a:r>
              <a:rPr lang="en-US" altLang="zh-TW" sz="1600" dirty="0"/>
              <a:t>cities</a:t>
            </a:r>
            <a:r>
              <a:rPr lang="zh-TW" altLang="en-US" sz="1600" dirty="0"/>
              <a:t> </a:t>
            </a:r>
            <a:r>
              <a:rPr lang="en-US" altLang="zh-TW" sz="1600" dirty="0"/>
              <a:t>(in</a:t>
            </a:r>
            <a:r>
              <a:rPr lang="zh-TW" altLang="en-US" sz="1600" dirty="0"/>
              <a:t> </a:t>
            </a:r>
            <a:r>
              <a:rPr lang="en-US" altLang="zh-TW" sz="1600" dirty="0"/>
              <a:t>order</a:t>
            </a:r>
            <a:r>
              <a:rPr lang="zh-TW" altLang="en-US" sz="1600" dirty="0"/>
              <a:t> </a:t>
            </a:r>
            <a:r>
              <a:rPr lang="en-US" altLang="zh-TW" sz="1600" dirty="0"/>
              <a:t>to</a:t>
            </a:r>
            <a:r>
              <a:rPr lang="zh-TW" altLang="en-US" sz="1600" dirty="0"/>
              <a:t> </a:t>
            </a:r>
            <a:r>
              <a:rPr lang="en-US" altLang="zh-TW" sz="1600" dirty="0"/>
              <a:t>use</a:t>
            </a:r>
            <a:r>
              <a:rPr lang="zh-TW" altLang="en-US" sz="1600" dirty="0"/>
              <a:t> </a:t>
            </a:r>
            <a:r>
              <a:rPr lang="en-GB" altLang="zh-TW" sz="1600" dirty="0"/>
              <a:t>latitude and longitude</a:t>
            </a:r>
            <a:r>
              <a:rPr lang="zh-TW" altLang="en-US" sz="1600" dirty="0"/>
              <a:t> </a:t>
            </a:r>
            <a:r>
              <a:rPr lang="en-US" altLang="zh-TW" sz="1600" dirty="0"/>
              <a:t>)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r>
              <a:rPr lang="en-US" altLang="zh-TW" sz="2000" b="1" dirty="0">
                <a:latin typeface="+mj-lt"/>
              </a:rPr>
              <a:t>Data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US" altLang="zh-TW" sz="2000" b="1" dirty="0">
                <a:latin typeface="+mj-lt"/>
              </a:rPr>
              <a:t>S</a:t>
            </a:r>
            <a:r>
              <a:rPr lang="en-GB" altLang="zh-TW" sz="2000" b="1" dirty="0" err="1">
                <a:latin typeface="+mj-lt"/>
              </a:rPr>
              <a:t>ource</a:t>
            </a:r>
            <a:endParaRPr lang="en-GB" altLang="zh-TW" sz="2000" b="1" dirty="0">
              <a:latin typeface="+mj-lt"/>
            </a:endParaRPr>
          </a:p>
          <a:p>
            <a:pPr lvl="1"/>
            <a:r>
              <a:rPr lang="en-US" altLang="zh-TW" sz="1600" dirty="0"/>
              <a:t>Simple Maps</a:t>
            </a:r>
            <a:r>
              <a:rPr lang="zh-TW" altLang="en-US" sz="1600" dirty="0"/>
              <a:t> </a:t>
            </a:r>
            <a:r>
              <a:rPr lang="en-US" altLang="zh-TW" sz="1600" dirty="0"/>
              <a:t>-</a:t>
            </a:r>
            <a:r>
              <a:rPr lang="zh-TW" altLang="en-US" sz="1600" dirty="0"/>
              <a:t> </a:t>
            </a:r>
            <a:r>
              <a:rPr lang="en-GB" altLang="zh-TW" sz="1600" dirty="0">
                <a:hlinkClick r:id="rId2"/>
              </a:rPr>
              <a:t>Germany Cities Database</a:t>
            </a:r>
            <a:endParaRPr lang="en-US" altLang="zh-TW" sz="1600" dirty="0"/>
          </a:p>
          <a:p>
            <a:pPr lvl="1"/>
            <a:r>
              <a:rPr lang="en-US" altLang="zh-TW" sz="1600" dirty="0"/>
              <a:t>Foursquare API</a:t>
            </a:r>
            <a:r>
              <a:rPr lang="zh-TW" altLang="en-US" sz="1600" dirty="0"/>
              <a:t> </a:t>
            </a:r>
            <a:r>
              <a:rPr lang="en-US" altLang="zh-TW" sz="1600" dirty="0"/>
              <a:t>(location technology platform)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900" dirty="0"/>
          </a:p>
          <a:p>
            <a:endParaRPr lang="en-US" altLang="zh-TW" sz="1900" dirty="0"/>
          </a:p>
          <a:p>
            <a:endParaRPr lang="en-DE" sz="1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3D41-E48A-6B4F-98D9-3436069C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6600" dirty="0">
                <a:solidFill>
                  <a:srgbClr val="FFFFFF"/>
                </a:solidFill>
              </a:rPr>
              <a:t>2</a:t>
            </a:r>
            <a:endParaRPr 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6">
            <a:extLst>
              <a:ext uri="{FF2B5EF4-FFF2-40B4-BE49-F238E27FC236}">
                <a16:creationId xmlns:a16="http://schemas.microsoft.com/office/drawing/2014/main" id="{7262C87B-205C-4719-AC60-AF13E94F1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22626"/>
            <a:ext cx="5772560" cy="6212748"/>
          </a:xfrm>
          <a:custGeom>
            <a:avLst/>
            <a:gdLst>
              <a:gd name="connsiteX0" fmla="*/ 0 w 5772560"/>
              <a:gd name="connsiteY0" fmla="*/ 0 h 6212748"/>
              <a:gd name="connsiteX1" fmla="*/ 1448661 w 5772560"/>
              <a:gd name="connsiteY1" fmla="*/ 0 h 6212748"/>
              <a:gd name="connsiteX2" fmla="*/ 1940557 w 5772560"/>
              <a:gd name="connsiteY2" fmla="*/ 0 h 6212748"/>
              <a:gd name="connsiteX3" fmla="*/ 5772560 w 5772560"/>
              <a:gd name="connsiteY3" fmla="*/ 0 h 6212748"/>
              <a:gd name="connsiteX4" fmla="*/ 5772560 w 5772560"/>
              <a:gd name="connsiteY4" fmla="*/ 2864954 h 6212748"/>
              <a:gd name="connsiteX5" fmla="*/ 2329115 w 5772560"/>
              <a:gd name="connsiteY5" fmla="*/ 6212748 h 6212748"/>
              <a:gd name="connsiteX6" fmla="*/ 1940557 w 5772560"/>
              <a:gd name="connsiteY6" fmla="*/ 6212748 h 6212748"/>
              <a:gd name="connsiteX7" fmla="*/ 1448661 w 5772560"/>
              <a:gd name="connsiteY7" fmla="*/ 6212748 h 6212748"/>
              <a:gd name="connsiteX8" fmla="*/ 0 w 5772560"/>
              <a:gd name="connsiteY8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560" h="6212748">
                <a:moveTo>
                  <a:pt x="0" y="0"/>
                </a:moveTo>
                <a:lnTo>
                  <a:pt x="1448661" y="0"/>
                </a:lnTo>
                <a:lnTo>
                  <a:pt x="1940557" y="0"/>
                </a:lnTo>
                <a:lnTo>
                  <a:pt x="5772560" y="0"/>
                </a:lnTo>
                <a:lnTo>
                  <a:pt x="5772560" y="2864954"/>
                </a:lnTo>
                <a:lnTo>
                  <a:pt x="2329115" y="6212748"/>
                </a:lnTo>
                <a:lnTo>
                  <a:pt x="1940557" y="6212748"/>
                </a:lnTo>
                <a:lnTo>
                  <a:pt x="1448661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ight Triangle 2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99CA9-9A54-ED48-9C81-71442B5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8" y="2903610"/>
            <a:ext cx="4546725" cy="1642850"/>
          </a:xfrm>
        </p:spPr>
        <p:txBody>
          <a:bodyPr anchor="ctr">
            <a:normAutofit/>
          </a:bodyPr>
          <a:lstStyle/>
          <a:p>
            <a:r>
              <a:rPr lang="en-GB" sz="40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F3B2-237E-AE4C-B694-B6C50CD9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55" y="1995397"/>
            <a:ext cx="5419864" cy="3459275"/>
          </a:xfrm>
        </p:spPr>
        <p:txBody>
          <a:bodyPr anchor="t">
            <a:normAutofit/>
          </a:bodyPr>
          <a:lstStyle/>
          <a:p>
            <a:r>
              <a:rPr lang="en-US" altLang="zh-TW" sz="2000" b="1" dirty="0">
                <a:latin typeface="+mj-lt"/>
              </a:rPr>
              <a:t>Step1.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US" altLang="zh-TW" sz="2000" b="1" dirty="0">
                <a:latin typeface="+mj-lt"/>
              </a:rPr>
              <a:t>Data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US" altLang="zh-TW" sz="2000" b="1" dirty="0">
                <a:latin typeface="+mj-lt"/>
              </a:rPr>
              <a:t>acquisition</a:t>
            </a:r>
            <a:r>
              <a:rPr lang="zh-TW" altLang="en-US" sz="2000" b="1" dirty="0">
                <a:latin typeface="+mj-lt"/>
              </a:rPr>
              <a:t> </a:t>
            </a:r>
            <a:endParaRPr lang="en-US" altLang="zh-TW" sz="2000" b="1" dirty="0">
              <a:latin typeface="+mj-lt"/>
            </a:endParaRPr>
          </a:p>
          <a:p>
            <a:pPr lvl="1"/>
            <a:r>
              <a:rPr lang="en-US" altLang="zh-TW" sz="1600" dirty="0"/>
              <a:t>Get</a:t>
            </a:r>
            <a:r>
              <a:rPr lang="zh-TW" altLang="en-US" sz="1600" dirty="0"/>
              <a:t> </a:t>
            </a:r>
            <a:r>
              <a:rPr lang="en-US" altLang="zh-TW" sz="1600" dirty="0"/>
              <a:t>the</a:t>
            </a:r>
            <a:r>
              <a:rPr lang="zh-TW" altLang="en-US" sz="1600" dirty="0"/>
              <a:t> </a:t>
            </a:r>
            <a:r>
              <a:rPr lang="en-US" altLang="zh-TW" sz="1600" dirty="0"/>
              <a:t>list</a:t>
            </a:r>
            <a:r>
              <a:rPr lang="zh-TW" altLang="en-US" sz="1600" dirty="0"/>
              <a:t> </a:t>
            </a:r>
            <a:r>
              <a:rPr lang="en-US" altLang="zh-TW" sz="1600" dirty="0"/>
              <a:t>of</a:t>
            </a:r>
            <a:r>
              <a:rPr lang="zh-TW" altLang="en-US" sz="1600" dirty="0"/>
              <a:t> </a:t>
            </a:r>
            <a:r>
              <a:rPr lang="en-US" altLang="zh-TW" sz="1600" dirty="0"/>
              <a:t>German</a:t>
            </a:r>
            <a:r>
              <a:rPr lang="zh-TW" altLang="en-US" sz="1600" dirty="0"/>
              <a:t> </a:t>
            </a:r>
            <a:r>
              <a:rPr lang="en-US" altLang="zh-TW" sz="1600" dirty="0"/>
              <a:t>cities</a:t>
            </a:r>
            <a:r>
              <a:rPr lang="zh-TW" altLang="en-US" sz="1600" dirty="0"/>
              <a:t> </a:t>
            </a:r>
            <a:r>
              <a:rPr lang="en-US" altLang="zh-TW" sz="1600" dirty="0"/>
              <a:t>and</a:t>
            </a:r>
            <a:r>
              <a:rPr lang="zh-TW" altLang="en-US" sz="1600" dirty="0"/>
              <a:t> </a:t>
            </a:r>
            <a:r>
              <a:rPr lang="en-US" altLang="zh-TW" sz="1600" dirty="0"/>
              <a:t>their</a:t>
            </a:r>
            <a:r>
              <a:rPr lang="zh-TW" altLang="en-US" sz="1600" dirty="0"/>
              <a:t> </a:t>
            </a:r>
            <a:r>
              <a:rPr lang="en-US" altLang="zh-TW" sz="1600" dirty="0"/>
              <a:t>latitude and longitude</a:t>
            </a:r>
            <a:r>
              <a:rPr lang="zh-TW" altLang="en-US" sz="1600" dirty="0"/>
              <a:t> </a:t>
            </a:r>
            <a:r>
              <a:rPr lang="en-US" altLang="zh-TW" sz="1600" dirty="0"/>
              <a:t>data</a:t>
            </a:r>
            <a:r>
              <a:rPr lang="zh-TW" altLang="en-US" sz="1600" dirty="0"/>
              <a:t> </a:t>
            </a:r>
            <a:r>
              <a:rPr lang="en-US" altLang="zh-TW" sz="1600" dirty="0"/>
              <a:t>from</a:t>
            </a:r>
            <a:r>
              <a:rPr lang="zh-TW" altLang="en-US" sz="1600" dirty="0"/>
              <a:t> </a:t>
            </a:r>
            <a:r>
              <a:rPr lang="en-US" altLang="zh-TW" sz="1600" dirty="0"/>
              <a:t>“Simple</a:t>
            </a:r>
            <a:r>
              <a:rPr lang="zh-TW" altLang="en-US" sz="1600" dirty="0"/>
              <a:t> </a:t>
            </a:r>
            <a:r>
              <a:rPr lang="en-US" altLang="zh-TW" sz="1600" dirty="0"/>
              <a:t>Maps”</a:t>
            </a:r>
            <a:r>
              <a:rPr lang="zh-TW" altLang="en-US" sz="1600" dirty="0"/>
              <a:t> </a:t>
            </a:r>
            <a:r>
              <a:rPr lang="en-US" altLang="zh-TW" sz="1600" dirty="0"/>
              <a:t>(in</a:t>
            </a:r>
            <a:r>
              <a:rPr lang="zh-TW" altLang="en-US" sz="1600" dirty="0"/>
              <a:t> </a:t>
            </a:r>
            <a:r>
              <a:rPr lang="en-US" altLang="zh-TW" sz="1600" dirty="0"/>
              <a:t>csv</a:t>
            </a:r>
            <a:r>
              <a:rPr lang="zh-TW" altLang="en-US" sz="1600" dirty="0"/>
              <a:t> </a:t>
            </a:r>
            <a:r>
              <a:rPr lang="en-US" altLang="zh-TW" sz="1600" dirty="0"/>
              <a:t>format</a:t>
            </a:r>
            <a:r>
              <a:rPr lang="zh-TW" altLang="en-US" sz="1600" dirty="0"/>
              <a:t> </a:t>
            </a:r>
            <a:r>
              <a:rPr lang="en-US" altLang="zh-TW" sz="1600" dirty="0"/>
              <a:t>)and</a:t>
            </a:r>
            <a:r>
              <a:rPr lang="zh-TW" altLang="en-US" sz="1600" dirty="0"/>
              <a:t> </a:t>
            </a:r>
            <a:r>
              <a:rPr lang="en-DE" sz="1600" dirty="0"/>
              <a:t>convert it into a data frame.</a:t>
            </a:r>
            <a:endParaRPr lang="en-US" altLang="zh-TW" sz="1600" dirty="0"/>
          </a:p>
          <a:p>
            <a:r>
              <a:rPr lang="en-US" altLang="zh-TW" sz="2000" b="1" dirty="0">
                <a:latin typeface="+mj-lt"/>
              </a:rPr>
              <a:t>Step2.</a:t>
            </a:r>
            <a:r>
              <a:rPr lang="zh-TW" altLang="en-US" sz="2000" b="1" dirty="0">
                <a:latin typeface="+mj-lt"/>
              </a:rPr>
              <a:t>  </a:t>
            </a:r>
            <a:r>
              <a:rPr lang="en-US" altLang="zh-TW" sz="2000" b="1" dirty="0">
                <a:latin typeface="+mj-lt"/>
              </a:rPr>
              <a:t>Data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US" altLang="zh-TW" sz="2000" b="1" dirty="0">
                <a:latin typeface="+mj-lt"/>
              </a:rPr>
              <a:t>Pre-processing</a:t>
            </a:r>
            <a:r>
              <a:rPr lang="zh-TW" altLang="en-US" sz="2000" b="1" dirty="0">
                <a:latin typeface="+mj-lt"/>
              </a:rPr>
              <a:t> </a:t>
            </a:r>
            <a:endParaRPr lang="en-US" altLang="zh-TW" sz="2000" b="1" dirty="0">
              <a:latin typeface="+mj-lt"/>
            </a:endParaRPr>
          </a:p>
          <a:p>
            <a:pPr lvl="1"/>
            <a:r>
              <a:rPr lang="en-US" altLang="zh-TW" sz="1600" dirty="0"/>
              <a:t>Deleting rows having missing data (e.g., rows have no populating data), removing unnecessary columns and modify column names to make the data frame better for </a:t>
            </a:r>
            <a:r>
              <a:rPr lang="en-US" altLang="zh-TW" sz="1600" dirty="0" err="1"/>
              <a:t>analysing</a:t>
            </a:r>
            <a:r>
              <a:rPr lang="en-US" altLang="zh-TW" sz="1600" dirty="0"/>
              <a:t>.</a:t>
            </a:r>
          </a:p>
          <a:p>
            <a:r>
              <a:rPr lang="en-US" altLang="zh-TW" sz="2000" b="1" dirty="0">
                <a:latin typeface="+mj-lt"/>
              </a:rPr>
              <a:t>Step3.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US" altLang="zh-TW" sz="2000" b="1" dirty="0">
                <a:latin typeface="+mj-lt"/>
              </a:rPr>
              <a:t>R</a:t>
            </a:r>
            <a:r>
              <a:rPr lang="en-DE" sz="2000" b="1" dirty="0">
                <a:latin typeface="+mj-lt"/>
              </a:rPr>
              <a:t>etrieve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US" altLang="zh-TW" sz="2000" b="1" dirty="0">
                <a:latin typeface="+mj-lt"/>
              </a:rPr>
              <a:t>venue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US" altLang="zh-TW" sz="2000" b="1" dirty="0">
                <a:latin typeface="+mj-lt"/>
              </a:rPr>
              <a:t>data</a:t>
            </a:r>
          </a:p>
          <a:p>
            <a:pPr lvl="1"/>
            <a:r>
              <a:rPr lang="en-US" altLang="zh-TW" sz="1600" dirty="0"/>
              <a:t>Use</a:t>
            </a:r>
            <a:r>
              <a:rPr lang="en-DE" sz="1600" dirty="0"/>
              <a:t> Foursquare API to retrieve venue data</a:t>
            </a:r>
            <a:r>
              <a:rPr lang="en-US" altLang="zh-TW" sz="1600" dirty="0"/>
              <a:t>.</a:t>
            </a:r>
            <a:endParaRPr lang="en-DE" sz="1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8207D-D41A-DF46-926A-530217DF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5219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C89C42-AF83-451A-81EA-472844755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60765-58E8-584E-BDEE-FF7F64EE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9" y="1188637"/>
            <a:ext cx="5917521" cy="1597228"/>
          </a:xfrm>
        </p:spPr>
        <p:txBody>
          <a:bodyPr>
            <a:normAutofit/>
          </a:bodyPr>
          <a:lstStyle/>
          <a:p>
            <a:r>
              <a:rPr lang="en-GB" sz="4000" dirty="0"/>
              <a:t>Methodology</a:t>
            </a:r>
            <a:endParaRPr lang="en-D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70534-EB4E-3C45-845D-BC611DEE1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59" y="2785865"/>
            <a:ext cx="7914964" cy="2940611"/>
          </a:xfrm>
        </p:spPr>
        <p:txBody>
          <a:bodyPr anchor="t">
            <a:noAutofit/>
          </a:bodyPr>
          <a:lstStyle/>
          <a:p>
            <a:r>
              <a:rPr lang="en-US" altLang="zh-TW" sz="2000" b="1" dirty="0">
                <a:latin typeface="+mj-lt"/>
              </a:rPr>
              <a:t>Step4.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GB" altLang="zh-TW" sz="2000" b="1" dirty="0">
                <a:latin typeface="+mj-lt"/>
              </a:rPr>
              <a:t>Data exploration</a:t>
            </a:r>
            <a:r>
              <a:rPr lang="en-DE" sz="2000" b="1" dirty="0">
                <a:latin typeface="+mj-lt"/>
              </a:rPr>
              <a:t> </a:t>
            </a:r>
          </a:p>
          <a:p>
            <a:pPr lvl="1"/>
            <a:r>
              <a:rPr lang="en-US" altLang="zh-TW" sz="1600" dirty="0"/>
              <a:t>E</a:t>
            </a:r>
            <a:r>
              <a:rPr lang="en-DE" sz="1600" dirty="0"/>
              <a:t>xplore the data</a:t>
            </a:r>
            <a:r>
              <a:rPr lang="zh-TW" altLang="en-US" sz="1600" dirty="0"/>
              <a:t> </a:t>
            </a:r>
            <a:r>
              <a:rPr lang="en-DE" sz="1600" dirty="0"/>
              <a:t>ncluding grouping the cities to discover how many venues in each city and the number of unique venues each city has. </a:t>
            </a:r>
          </a:p>
          <a:p>
            <a:r>
              <a:rPr lang="en-US" altLang="zh-TW" sz="2000" b="1" dirty="0">
                <a:latin typeface="+mj-lt"/>
              </a:rPr>
              <a:t>Step5.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DE" sz="2000" b="1" dirty="0">
                <a:latin typeface="+mj-lt"/>
              </a:rPr>
              <a:t>One-hot encoding</a:t>
            </a:r>
            <a:r>
              <a:rPr lang="en-US" altLang="zh-TW" sz="2000" b="1" dirty="0">
                <a:latin typeface="+mj-lt"/>
              </a:rPr>
              <a:t>: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DE" sz="2000" b="1" dirty="0">
                <a:latin typeface="+mj-lt"/>
              </a:rPr>
              <a:t> </a:t>
            </a:r>
          </a:p>
          <a:p>
            <a:pPr lvl="1"/>
            <a:r>
              <a:rPr lang="en-US" altLang="zh-TW" sz="1600" dirty="0"/>
              <a:t>Use</a:t>
            </a:r>
            <a:r>
              <a:rPr lang="zh-TW" altLang="en-US" sz="1600" dirty="0"/>
              <a:t> </a:t>
            </a:r>
            <a:r>
              <a:rPr lang="en-US" altLang="zh-TW" sz="1600" dirty="0"/>
              <a:t>one-hot</a:t>
            </a:r>
            <a:r>
              <a:rPr lang="zh-TW" altLang="en-US" sz="1600" dirty="0"/>
              <a:t> </a:t>
            </a:r>
            <a:r>
              <a:rPr lang="en-US" altLang="zh-TW" sz="1600" dirty="0"/>
              <a:t>encoding</a:t>
            </a:r>
            <a:r>
              <a:rPr lang="zh-TW" altLang="en-US" sz="1600" dirty="0"/>
              <a:t> </a:t>
            </a:r>
            <a:r>
              <a:rPr lang="en-DE" sz="1600" dirty="0"/>
              <a:t>to understand the frequency of each venue category’s occurrence.</a:t>
            </a:r>
            <a:r>
              <a:rPr lang="en-US" altLang="zh-TW" sz="1600" dirty="0"/>
              <a:t>=&gt;</a:t>
            </a:r>
            <a:r>
              <a:rPr lang="zh-TW" altLang="en-US" sz="1600" dirty="0"/>
              <a:t> </a:t>
            </a:r>
            <a:r>
              <a:rPr lang="en-US" altLang="zh-TW" sz="1600" dirty="0"/>
              <a:t>Get</a:t>
            </a:r>
            <a:r>
              <a:rPr lang="en-DE" sz="1600" dirty="0"/>
              <a:t> top 10 most common venues for each city.</a:t>
            </a:r>
          </a:p>
          <a:p>
            <a:r>
              <a:rPr lang="en-US" altLang="zh-TW" sz="2000" b="1" dirty="0">
                <a:latin typeface="+mj-lt"/>
              </a:rPr>
              <a:t>Step6.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GB" altLang="zh-TW" sz="2000" b="1" dirty="0">
                <a:latin typeface="+mj-lt"/>
              </a:rPr>
              <a:t>K-Means Clustering</a:t>
            </a:r>
            <a:endParaRPr lang="en-US" altLang="zh-TW" sz="2000" b="1" dirty="0">
              <a:latin typeface="+mj-lt"/>
            </a:endParaRPr>
          </a:p>
          <a:p>
            <a:pPr lvl="1"/>
            <a:r>
              <a:rPr lang="en-US" altLang="zh-TW" sz="1600" dirty="0"/>
              <a:t>Find</a:t>
            </a:r>
            <a:r>
              <a:rPr lang="zh-TW" altLang="en-US" sz="1600" dirty="0"/>
              <a:t> </a:t>
            </a:r>
            <a:r>
              <a:rPr lang="en-US" altLang="zh-TW" sz="1600" dirty="0"/>
              <a:t>the</a:t>
            </a:r>
            <a:r>
              <a:rPr lang="zh-TW" altLang="en-US" sz="1600" dirty="0"/>
              <a:t> </a:t>
            </a:r>
            <a:r>
              <a:rPr lang="en-US" altLang="zh-TW" sz="1600" dirty="0"/>
              <a:t>optimal</a:t>
            </a:r>
            <a:r>
              <a:rPr lang="zh-TW" altLang="en-US" sz="1600" dirty="0"/>
              <a:t> </a:t>
            </a:r>
            <a:r>
              <a:rPr lang="en-US" altLang="zh-TW" sz="1600" dirty="0"/>
              <a:t>number</a:t>
            </a:r>
            <a:r>
              <a:rPr lang="zh-TW" altLang="en-US" sz="1600" dirty="0"/>
              <a:t> </a:t>
            </a:r>
            <a:r>
              <a:rPr lang="en-US" altLang="zh-TW" sz="1600" dirty="0"/>
              <a:t>of</a:t>
            </a:r>
            <a:r>
              <a:rPr lang="zh-TW" altLang="en-US" sz="1600" dirty="0"/>
              <a:t> </a:t>
            </a:r>
            <a:r>
              <a:rPr lang="en-US" altLang="zh-TW" sz="1600" dirty="0"/>
              <a:t>cluster</a:t>
            </a:r>
            <a:r>
              <a:rPr lang="zh-TW" altLang="en-US" sz="1600" dirty="0"/>
              <a:t> </a:t>
            </a:r>
            <a:r>
              <a:rPr lang="en-US" altLang="zh-TW" sz="1600" dirty="0"/>
              <a:t>and</a:t>
            </a:r>
            <a:r>
              <a:rPr lang="zh-TW" altLang="en-US" sz="1600" dirty="0"/>
              <a:t> </a:t>
            </a:r>
            <a:r>
              <a:rPr lang="en-US" altLang="zh-TW" sz="1600" dirty="0"/>
              <a:t>implement</a:t>
            </a:r>
            <a:r>
              <a:rPr lang="zh-TW" altLang="en-US" sz="1600" dirty="0"/>
              <a:t> </a:t>
            </a:r>
            <a:r>
              <a:rPr lang="en-US" altLang="zh-TW" sz="1600" dirty="0"/>
              <a:t>K-Means</a:t>
            </a:r>
            <a:r>
              <a:rPr lang="zh-TW" altLang="en-US" sz="1600" dirty="0"/>
              <a:t> </a:t>
            </a:r>
            <a:r>
              <a:rPr lang="en-US" altLang="zh-TW" sz="1600" dirty="0"/>
              <a:t>clustering</a:t>
            </a:r>
          </a:p>
          <a:p>
            <a:pPr lvl="1"/>
            <a:r>
              <a:rPr lang="en-US" altLang="zh-TW" sz="1600" dirty="0"/>
              <a:t>Use</a:t>
            </a:r>
            <a:r>
              <a:rPr lang="zh-TW" altLang="en-US" sz="1600" dirty="0"/>
              <a:t> </a:t>
            </a:r>
            <a:r>
              <a:rPr lang="en-GB" sz="1600" dirty="0"/>
              <a:t>Folium </a:t>
            </a:r>
            <a:r>
              <a:rPr lang="en-US" altLang="zh-TW" sz="1600" dirty="0"/>
              <a:t>l</a:t>
            </a:r>
            <a:r>
              <a:rPr lang="en-GB" sz="1600" dirty="0" err="1"/>
              <a:t>ibrary</a:t>
            </a:r>
            <a:r>
              <a:rPr lang="en-GB" sz="1600" dirty="0"/>
              <a:t> to </a:t>
            </a:r>
            <a:r>
              <a:rPr lang="en-US" sz="1600" dirty="0"/>
              <a:t>plot</a:t>
            </a:r>
            <a:r>
              <a:rPr lang="zh-TW" altLang="en-US" sz="1600" dirty="0"/>
              <a:t> </a:t>
            </a:r>
            <a:r>
              <a:rPr lang="en-US" altLang="zh-TW" sz="1600" dirty="0"/>
              <a:t>cities</a:t>
            </a:r>
            <a:r>
              <a:rPr lang="zh-TW" altLang="en-US" sz="1600" dirty="0"/>
              <a:t> </a:t>
            </a:r>
            <a:r>
              <a:rPr lang="en-US" altLang="zh-TW" sz="1600" dirty="0"/>
              <a:t>and</a:t>
            </a:r>
            <a:r>
              <a:rPr lang="zh-TW" altLang="en-US" sz="1600" dirty="0"/>
              <a:t> </a:t>
            </a:r>
            <a:r>
              <a:rPr lang="en-US" altLang="zh-TW" sz="1600" dirty="0"/>
              <a:t>clusters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lvl="1"/>
            <a:r>
              <a:rPr lang="en-US" altLang="zh-TW" sz="1600" dirty="0"/>
              <a:t>Examine</a:t>
            </a:r>
            <a:r>
              <a:rPr lang="zh-TW" altLang="en-US" sz="1600" dirty="0"/>
              <a:t> </a:t>
            </a:r>
            <a:r>
              <a:rPr lang="en-US" altLang="zh-TW" sz="1600" dirty="0"/>
              <a:t>different</a:t>
            </a:r>
            <a:r>
              <a:rPr lang="zh-TW" altLang="en-US" sz="1600" dirty="0"/>
              <a:t> </a:t>
            </a:r>
            <a:r>
              <a:rPr lang="en-US" altLang="zh-TW" sz="1600" dirty="0"/>
              <a:t>clusters</a:t>
            </a:r>
            <a:r>
              <a:rPr lang="zh-TW" altLang="en-US" sz="1600" dirty="0"/>
              <a:t> </a:t>
            </a:r>
            <a:endParaRPr lang="en-GB" sz="1600" dirty="0"/>
          </a:p>
          <a:p>
            <a:endParaRPr lang="en-DE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5F4BE-D334-D549-8384-81014584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937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359E3E65-95C3-5A40-A0F8-79B5FFF1E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30" r="40285" b="2"/>
          <a:stretch/>
        </p:blipFill>
        <p:spPr>
          <a:xfrm>
            <a:off x="621675" y="623275"/>
            <a:ext cx="5474323" cy="5607882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99CA9-9A54-ED48-9C81-71442B5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Discussions and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88728-F6CB-AF43-B5FA-E0A515CE76EB}"/>
              </a:ext>
            </a:extLst>
          </p:cNvPr>
          <p:cNvSpPr txBox="1"/>
          <p:nvPr/>
        </p:nvSpPr>
        <p:spPr>
          <a:xfrm>
            <a:off x="6889833" y="2998278"/>
            <a:ext cx="3917505" cy="1893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DE" b="1" dirty="0"/>
              <a:t>K-Means Clustering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K</a:t>
            </a:r>
            <a:r>
              <a:rPr lang="en-DE" dirty="0"/>
              <a:t> = 4 (optimal number of clusters)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DE" dirty="0"/>
              <a:t>Plotting cities on the map in clusters (different colours = different clusters)</a:t>
            </a: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61E30EB-A057-7D40-8154-A12FB37C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6600" dirty="0">
                <a:solidFill>
                  <a:srgbClr val="FFFFFF"/>
                </a:solidFill>
                <a:latin typeface="Calibri" panose="020F0502020204030204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1304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99CA9-9A54-ED48-9C81-71442B5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633" y="1258491"/>
            <a:ext cx="9471956" cy="1137111"/>
          </a:xfrm>
        </p:spPr>
        <p:txBody>
          <a:bodyPr>
            <a:normAutofit/>
          </a:bodyPr>
          <a:lstStyle/>
          <a:p>
            <a:r>
              <a:rPr lang="en-GB" sz="4000" dirty="0"/>
              <a:t>Discussions and results</a:t>
            </a:r>
          </a:p>
        </p:txBody>
      </p:sp>
      <p:pic>
        <p:nvPicPr>
          <p:cNvPr id="21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id="{A7CCE1F4-F830-6A48-9B70-7B7295A4AD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24" y="3452681"/>
            <a:ext cx="6718672" cy="2065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F3B2-237E-AE4C-B694-B6C50CD9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2467290"/>
            <a:ext cx="9772367" cy="796888"/>
          </a:xfrm>
        </p:spPr>
        <p:txBody>
          <a:bodyPr anchor="t">
            <a:normAutofit/>
          </a:bodyPr>
          <a:lstStyle/>
          <a:p>
            <a:r>
              <a:rPr lang="en-DE" sz="2000" dirty="0"/>
              <a:t>Cluster 1: </a:t>
            </a:r>
          </a:p>
          <a:p>
            <a:pPr lvl="1"/>
            <a:r>
              <a:rPr lang="en-DE" sz="1600" dirty="0"/>
              <a:t>Café, bars, restaurants, shopping (other rows can be found in the report  )</a:t>
            </a:r>
            <a:r>
              <a:rPr lang="en-DE" sz="1600" dirty="0">
                <a:effectLst/>
              </a:rPr>
              <a:t> </a:t>
            </a:r>
            <a:endParaRPr lang="en-GB" sz="1600" dirty="0"/>
          </a:p>
          <a:p>
            <a:endParaRPr lang="en-DE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8207D-D41A-DF46-926A-530217DF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rgbClr val="FFFF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320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B6CF274D-F2C9-6C44-ACE0-3AD00DE271E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9"/>
          <a:stretch/>
        </p:blipFill>
        <p:spPr>
          <a:xfrm>
            <a:off x="4821287" y="348856"/>
            <a:ext cx="7047273" cy="6160289"/>
          </a:xfrm>
          <a:custGeom>
            <a:avLst/>
            <a:gdLst/>
            <a:ahLst/>
            <a:cxnLst/>
            <a:rect l="l" t="t" r="r" b="b"/>
            <a:pathLst>
              <a:path w="7047273" h="6160289">
                <a:moveTo>
                  <a:pt x="0" y="0"/>
                </a:moveTo>
                <a:lnTo>
                  <a:pt x="7047273" y="0"/>
                </a:lnTo>
                <a:lnTo>
                  <a:pt x="7047273" y="2807326"/>
                </a:lnTo>
                <a:lnTo>
                  <a:pt x="3603828" y="6155120"/>
                </a:lnTo>
                <a:lnTo>
                  <a:pt x="7047273" y="6155120"/>
                </a:lnTo>
                <a:lnTo>
                  <a:pt x="7047273" y="6160289"/>
                </a:lnTo>
                <a:lnTo>
                  <a:pt x="0" y="6160289"/>
                </a:lnTo>
                <a:close/>
              </a:path>
            </a:pathLst>
          </a:custGeom>
        </p:spPr>
      </p:pic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51C89C42-AF83-451A-81EA-472844755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99CA9-9A54-ED48-9C81-71442B5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60" y="1119315"/>
            <a:ext cx="3213296" cy="2086165"/>
          </a:xfrm>
        </p:spPr>
        <p:txBody>
          <a:bodyPr>
            <a:normAutofit/>
          </a:bodyPr>
          <a:lstStyle/>
          <a:p>
            <a:r>
              <a:rPr lang="en-GB" sz="4000" dirty="0"/>
              <a:t>Discussions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F3B2-237E-AE4C-B694-B6C50CD9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59" y="3205480"/>
            <a:ext cx="3213296" cy="2692400"/>
          </a:xfrm>
        </p:spPr>
        <p:txBody>
          <a:bodyPr anchor="t">
            <a:normAutofit/>
          </a:bodyPr>
          <a:lstStyle/>
          <a:p>
            <a:r>
              <a:rPr lang="en-DE" sz="2000" dirty="0"/>
              <a:t>Cluster 2: </a:t>
            </a:r>
          </a:p>
          <a:p>
            <a:r>
              <a:rPr lang="en-DE" sz="2000" dirty="0"/>
              <a:t>Hotels and leisure (museums, theaters, parks)</a:t>
            </a:r>
          </a:p>
          <a:p>
            <a:endParaRPr lang="en-DE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8207D-D41A-DF46-926A-530217DF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100">
                <a:solidFill>
                  <a:srgbClr val="FFFF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6731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99CA9-9A54-ED48-9C81-71442B5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Discussions and 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AB1968-36AE-F043-898B-77EF0C9B37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4" y="1829087"/>
            <a:ext cx="7745969" cy="75523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8207D-D41A-DF46-926A-530217DF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DD892-3F07-2E41-837D-39401E0F4F21}"/>
              </a:ext>
            </a:extLst>
          </p:cNvPr>
          <p:cNvSpPr txBox="1"/>
          <p:nvPr/>
        </p:nvSpPr>
        <p:spPr>
          <a:xfrm>
            <a:off x="1289303" y="4565528"/>
            <a:ext cx="893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Cluster 3: Event places, soccer fields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574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544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Introduction </vt:lpstr>
      <vt:lpstr>Data </vt:lpstr>
      <vt:lpstr>Methodology</vt:lpstr>
      <vt:lpstr>Methodology</vt:lpstr>
      <vt:lpstr>Discussions and results</vt:lpstr>
      <vt:lpstr>Discussions and results</vt:lpstr>
      <vt:lpstr>Discussions and results</vt:lpstr>
      <vt:lpstr>Discussions and results</vt:lpstr>
      <vt:lpstr>Discussions and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WEI-LIN LIAO</dc:creator>
  <cp:lastModifiedBy>WEI-LIN LIAO</cp:lastModifiedBy>
  <cp:revision>31</cp:revision>
  <dcterms:created xsi:type="dcterms:W3CDTF">2021-05-01T16:03:45Z</dcterms:created>
  <dcterms:modified xsi:type="dcterms:W3CDTF">2021-05-06T14:57:08Z</dcterms:modified>
</cp:coreProperties>
</file>