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5" r:id="rId9"/>
    <p:sldId id="268" r:id="rId10"/>
    <p:sldId id="269" r:id="rId11"/>
    <p:sldId id="276" r:id="rId12"/>
    <p:sldId id="273" r:id="rId13"/>
    <p:sldId id="259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/>
    <p:restoredTop sz="94649"/>
  </p:normalViewPr>
  <p:slideViewPr>
    <p:cSldViewPr snapToGrid="0" snapToObjects="1">
      <p:cViewPr>
        <p:scale>
          <a:sx n="100" d="100"/>
          <a:sy n="100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05B5F1-F2D0-A64F-89F7-838873A2A6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B816-C585-BA4E-8759-34F8AD03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BA599-F25C-AF48-AAD6-B1C2968A3864}" type="datetimeFigureOut">
              <a:rPr lang="en-DE" smtClean="0"/>
              <a:t>02.05.21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E47A-7E5A-CE4D-8849-3A7F5D1F3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E05D-8995-B048-BA39-E02F491E0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195A-7D6F-D24A-A529-826AAB4474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25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9794-8E40-5C40-914A-255E11A1EF79}" type="datetimeFigureOut">
              <a:rPr lang="en-DE" smtClean="0"/>
              <a:t>02.05.21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7AF6-896F-004A-BD33-DAA262C275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0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F58-4955-8443-A6AC-309BC90D00B4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495-536A-944B-802F-60B8FF92CD97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8B0-449D-6D4A-928A-2FBD12D7FFB5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5CE2-190B-0946-8975-3B72100055C2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2077-8579-D248-8E92-013032C7EEED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D46-1A28-4D45-A21F-7A56990AEEC0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0E8B-CF96-BB4B-86C4-B8D95D48AF19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1055-4EF6-444C-AFBB-912927D4A20C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2B0-360C-1843-8971-ACA5DCD6FF7C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08E4-A436-2942-948B-36586A09DEDA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CF3144-33C6-904A-B9F4-0A6228238F63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47FA-242A-1346-AC2F-8AF3233F5E2F}" type="datetime1">
              <a:rPr lang="de-DE" smtClean="0"/>
              <a:t>02.05.21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DeveloperSkillsNetwork-DS0701EN-SkillsNetwork/labs_v1/Geospatial_Coordinates.csv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686-C0C1-B049-9594-AA3B0D07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Capstone Project - The Battle of </a:t>
            </a:r>
            <a:r>
              <a:rPr lang="en-GB" sz="4800" dirty="0" err="1"/>
              <a:t>Neighborhoods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5C650-BF2B-614F-885F-B7F8A57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Examine clusters</a:t>
            </a:r>
            <a:r>
              <a:rPr lang="zh-TW" altLang="en-US" b="1" dirty="0"/>
              <a:t> </a:t>
            </a:r>
            <a:r>
              <a:rPr lang="en-US" altLang="zh-TW" b="1" dirty="0"/>
              <a:t>(5</a:t>
            </a:r>
            <a:r>
              <a:rPr lang="zh-TW" altLang="en-US" b="1" dirty="0"/>
              <a:t> </a:t>
            </a:r>
            <a:r>
              <a:rPr lang="en-US" altLang="zh-TW" b="1" dirty="0"/>
              <a:t>clusters):</a:t>
            </a:r>
            <a:r>
              <a:rPr lang="zh-TW" altLang="en-US" b="1" dirty="0"/>
              <a:t> </a:t>
            </a:r>
            <a:r>
              <a:rPr lang="en-US" altLang="zh-TW" b="1" dirty="0"/>
              <a:t>Cluster</a:t>
            </a:r>
            <a:r>
              <a:rPr lang="zh-TW" altLang="en-US" b="1" dirty="0"/>
              <a:t> </a:t>
            </a:r>
            <a:r>
              <a:rPr lang="en-US" altLang="zh-TW" b="1" dirty="0"/>
              <a:t>3</a:t>
            </a:r>
            <a:r>
              <a:rPr lang="zh-TW" altLang="en-US" b="1" dirty="0"/>
              <a:t> </a:t>
            </a:r>
            <a:endParaRPr lang="en-DE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CB86B4-BDDE-4F46-8123-24D7C69C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44345"/>
            <a:ext cx="11150600" cy="205990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69A53B-7467-464B-9B3C-FE16A2D4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9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Examine clusters</a:t>
            </a:r>
            <a:r>
              <a:rPr lang="zh-TW" altLang="en-US" b="1" dirty="0"/>
              <a:t> </a:t>
            </a:r>
            <a:r>
              <a:rPr lang="en-US" altLang="zh-TW" b="1" dirty="0"/>
              <a:t>(5</a:t>
            </a:r>
            <a:r>
              <a:rPr lang="zh-TW" altLang="en-US" b="1" dirty="0"/>
              <a:t> </a:t>
            </a:r>
            <a:r>
              <a:rPr lang="en-US" altLang="zh-TW" b="1" dirty="0"/>
              <a:t>clusters):</a:t>
            </a:r>
            <a:r>
              <a:rPr lang="zh-TW" altLang="en-US" b="1" dirty="0"/>
              <a:t> </a:t>
            </a:r>
            <a:r>
              <a:rPr lang="en-US" altLang="zh-TW" b="1" dirty="0"/>
              <a:t>Cluster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r>
              <a:rPr lang="zh-TW" altLang="en-US" b="1"/>
              <a:t> </a:t>
            </a:r>
            <a:endParaRPr lang="en-DE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960BB-F31A-E547-9239-73DA11F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699638"/>
            <a:ext cx="11544300" cy="2082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B9C0-C60E-9944-85AB-001B106F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1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Examine clusters</a:t>
            </a:r>
            <a:r>
              <a:rPr lang="zh-TW" altLang="en-US" b="1" dirty="0"/>
              <a:t> </a:t>
            </a:r>
            <a:r>
              <a:rPr lang="en-US" altLang="zh-TW" b="1" dirty="0"/>
              <a:t>(5</a:t>
            </a:r>
            <a:r>
              <a:rPr lang="zh-TW" altLang="en-US" b="1" dirty="0"/>
              <a:t> </a:t>
            </a:r>
            <a:r>
              <a:rPr lang="en-US" altLang="zh-TW" b="1" dirty="0"/>
              <a:t>clusters):</a:t>
            </a:r>
            <a:r>
              <a:rPr lang="zh-TW" altLang="en-US" b="1" dirty="0"/>
              <a:t> </a:t>
            </a:r>
            <a:r>
              <a:rPr lang="en-US" altLang="zh-TW" b="1" dirty="0"/>
              <a:t>Cluster</a:t>
            </a:r>
            <a:r>
              <a:rPr lang="zh-TW" altLang="en-US" b="1" dirty="0"/>
              <a:t> </a:t>
            </a:r>
            <a:r>
              <a:rPr lang="en-US" altLang="zh-TW" b="1" dirty="0"/>
              <a:t>5</a:t>
            </a:r>
            <a:r>
              <a:rPr lang="zh-TW" altLang="en-US" b="1" dirty="0"/>
              <a:t> </a:t>
            </a:r>
            <a:endParaRPr lang="en-DE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12685-1928-E64C-B178-2A322087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" y="2699638"/>
            <a:ext cx="11544300" cy="20828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7BB0CB-9608-8842-B3CD-AB4AC0A6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2F7-5A56-C94F-8034-DE917294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>
            <a:normAutofit/>
          </a:bodyPr>
          <a:lstStyle/>
          <a:p>
            <a:r>
              <a:rPr lang="en-US" altLang="zh-TW" b="1" dirty="0"/>
              <a:t>Results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b="1" dirty="0"/>
              <a:t> </a:t>
            </a:r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3EC3-52B5-6A49-A096-65AF9339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altLang="zh-TW" b="1" dirty="0"/>
              <a:t>Problem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GB" dirty="0"/>
              <a:t>n Toronto</a:t>
            </a:r>
            <a:r>
              <a:rPr lang="en-US" altLang="zh-TW" dirty="0"/>
              <a:t>,</a:t>
            </a:r>
            <a:r>
              <a:rPr lang="en-GB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most</a:t>
            </a:r>
            <a:r>
              <a:rPr lang="zh-TW" altLang="en-US" dirty="0"/>
              <a:t> </a:t>
            </a:r>
            <a:r>
              <a:rPr lang="en-US" altLang="zh-TW" dirty="0"/>
              <a:t>suitable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restaurant?</a:t>
            </a:r>
          </a:p>
          <a:p>
            <a:r>
              <a:rPr lang="en-US" altLang="zh-TW" dirty="0"/>
              <a:t>List</a:t>
            </a:r>
            <a:r>
              <a:rPr lang="zh-TW" altLang="en-US" dirty="0"/>
              <a:t> </a:t>
            </a:r>
            <a:r>
              <a:rPr lang="en-US" altLang="zh-TW" dirty="0"/>
              <a:t>neighborhoods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corresponding</a:t>
            </a:r>
            <a:r>
              <a:rPr lang="zh-TW" altLang="en-US" dirty="0"/>
              <a:t> </a:t>
            </a:r>
            <a:r>
              <a:rPr lang="en-US" altLang="zh-TW" dirty="0"/>
              <a:t>common</a:t>
            </a:r>
            <a:r>
              <a:rPr lang="zh-TW" altLang="en-US" dirty="0"/>
              <a:t> </a:t>
            </a:r>
            <a:r>
              <a:rPr lang="en-US" altLang="zh-TW" dirty="0"/>
              <a:t>venues</a:t>
            </a:r>
            <a:r>
              <a:rPr lang="zh-TW" altLang="en-US" dirty="0"/>
              <a:t> </a:t>
            </a:r>
            <a:r>
              <a:rPr lang="en-US" altLang="zh-TW" dirty="0"/>
              <a:t>(rank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th</a:t>
            </a:r>
            <a:r>
              <a:rPr lang="zh-TW" altLang="en-US" dirty="0"/>
              <a:t> </a:t>
            </a:r>
            <a:r>
              <a:rPr lang="en-US" altLang="zh-TW" dirty="0"/>
              <a:t>)(see</a:t>
            </a:r>
            <a:r>
              <a:rPr lang="zh-TW" altLang="en-US" dirty="0"/>
              <a:t> </a:t>
            </a:r>
            <a:r>
              <a:rPr lang="en-US" altLang="zh-TW" dirty="0"/>
              <a:t>p.6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en-GB" dirty="0"/>
          </a:p>
          <a:p>
            <a:r>
              <a:rPr lang="en-GB" dirty="0"/>
              <a:t>According to </a:t>
            </a:r>
            <a:r>
              <a:rPr lang="en-US" altLang="zh-TW" dirty="0"/>
              <a:t>the</a:t>
            </a:r>
            <a:r>
              <a:rPr lang="en-GB" dirty="0"/>
              <a:t> results:</a:t>
            </a:r>
            <a:r>
              <a:rPr lang="zh-TW" altLang="en-US" dirty="0"/>
              <a:t>  </a:t>
            </a:r>
            <a:r>
              <a:rPr lang="en-GB" dirty="0"/>
              <a:t>My recommendation for open</a:t>
            </a:r>
            <a:r>
              <a:rPr lang="en-US" altLang="zh-TW" dirty="0" err="1"/>
              <a:t>ing</a:t>
            </a:r>
            <a:r>
              <a:rPr lang="zh-TW" altLang="en-US" dirty="0"/>
              <a:t> </a:t>
            </a:r>
            <a:r>
              <a:rPr lang="en-GB" dirty="0"/>
              <a:t> an restaurant would be: </a:t>
            </a:r>
          </a:p>
          <a:p>
            <a:pPr lvl="1"/>
            <a:r>
              <a:rPr lang="en-GB" b="1" dirty="0"/>
              <a:t>First priority: </a:t>
            </a:r>
            <a:r>
              <a:rPr lang="zh-TW" altLang="en-US" b="1" dirty="0"/>
              <a:t> </a:t>
            </a:r>
            <a:r>
              <a:rPr lang="en-GB" dirty="0"/>
              <a:t>out of 10 top </a:t>
            </a:r>
            <a:r>
              <a:rPr lang="en-US" altLang="zh-TW" dirty="0"/>
              <a:t>common</a:t>
            </a:r>
            <a:r>
              <a:rPr lang="zh-TW" altLang="en-US" dirty="0"/>
              <a:t> </a:t>
            </a:r>
            <a:r>
              <a:rPr lang="en-GB" dirty="0"/>
              <a:t>venues, 5 are restaurants</a:t>
            </a:r>
          </a:p>
          <a:p>
            <a:pPr lvl="1"/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GB" dirty="0"/>
              <a:t>Moore Park Summerhill East: </a:t>
            </a:r>
            <a:r>
              <a:rPr lang="zh-TW" altLang="en-US" dirty="0"/>
              <a:t> </a:t>
            </a:r>
            <a:r>
              <a:rPr lang="en-GB" dirty="0"/>
              <a:t>top 1</a:t>
            </a:r>
            <a:r>
              <a:rPr lang="en-US" altLang="zh-TW" baseline="30000" dirty="0" err="1"/>
              <a:t>st</a:t>
            </a:r>
            <a:r>
              <a:rPr lang="en-US" altLang="zh-TW" dirty="0"/>
              <a:t>,</a:t>
            </a:r>
            <a:r>
              <a:rPr lang="en-GB" dirty="0"/>
              <a:t> 4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GB" dirty="0"/>
              <a:t>7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GB" dirty="0"/>
              <a:t>, 8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GB" dirty="0"/>
              <a:t>, 10</a:t>
            </a:r>
            <a:r>
              <a:rPr lang="en-US" altLang="zh-TW" baseline="30000" dirty="0" err="1"/>
              <a:t>th</a:t>
            </a:r>
            <a:r>
              <a:rPr lang="zh-TW" altLang="en-US" dirty="0"/>
              <a:t>  </a:t>
            </a:r>
            <a:r>
              <a:rPr lang="en-US" altLang="zh-TW" dirty="0"/>
              <a:t>(Also,</a:t>
            </a:r>
            <a:r>
              <a:rPr lang="zh-TW" altLang="en-US" dirty="0"/>
              <a:t> </a:t>
            </a:r>
            <a:r>
              <a:rPr lang="en-US" altLang="zh-TW" dirty="0"/>
              <a:t>see</a:t>
            </a:r>
            <a:r>
              <a:rPr lang="zh-TW" altLang="en-US" dirty="0"/>
              <a:t> </a:t>
            </a:r>
            <a:r>
              <a:rPr lang="en-US" altLang="zh-TW" dirty="0"/>
              <a:t>p.10,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belongs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cluster</a:t>
            </a:r>
            <a:r>
              <a:rPr lang="zh-TW" altLang="en-US" dirty="0"/>
              <a:t> </a:t>
            </a:r>
            <a:r>
              <a:rPr lang="en-US" altLang="zh-TW" dirty="0"/>
              <a:t>3)</a:t>
            </a:r>
            <a:endParaRPr lang="en-GB" altLang="zh-TW" dirty="0"/>
          </a:p>
          <a:p>
            <a:pPr lvl="1"/>
            <a:r>
              <a:rPr lang="en-GB" b="1" dirty="0"/>
              <a:t>Second priority</a:t>
            </a:r>
            <a:r>
              <a:rPr lang="en-GB" dirty="0"/>
              <a:t>: out of 10 top venues, 4 are restaurants</a:t>
            </a:r>
          </a:p>
          <a:p>
            <a:pPr lvl="1"/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GB" dirty="0"/>
              <a:t>High Park, The Junction South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GB" dirty="0"/>
              <a:t>top 1</a:t>
            </a:r>
            <a:r>
              <a:rPr lang="en-US" altLang="zh-TW" baseline="30000" dirty="0" err="1"/>
              <a:t>st</a:t>
            </a:r>
            <a:r>
              <a:rPr lang="zh-TW" altLang="en-US" dirty="0"/>
              <a:t> </a:t>
            </a:r>
            <a:r>
              <a:rPr lang="en-GB" dirty="0"/>
              <a:t> 3</a:t>
            </a:r>
            <a:r>
              <a:rPr lang="en-US" altLang="zh-TW" dirty="0" err="1"/>
              <a:t>th</a:t>
            </a:r>
            <a:r>
              <a:rPr lang="zh-TW" altLang="en-US" dirty="0"/>
              <a:t> </a:t>
            </a:r>
            <a:r>
              <a:rPr lang="en-GB" dirty="0"/>
              <a:t>, 9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GB" dirty="0"/>
              <a:t>, 10</a:t>
            </a:r>
            <a:r>
              <a:rPr lang="en-US" altLang="zh-TW" baseline="30000" dirty="0" err="1"/>
              <a:t>th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GB" dirty="0"/>
              <a:t>Little Portugal Trinity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GB" dirty="0"/>
              <a:t>top 2</a:t>
            </a:r>
            <a:r>
              <a:rPr lang="en-US" altLang="zh-TW" baseline="30000" dirty="0" err="1"/>
              <a:t>nd</a:t>
            </a:r>
            <a:r>
              <a:rPr lang="zh-TW" altLang="en-US" dirty="0"/>
              <a:t> </a:t>
            </a:r>
            <a:r>
              <a:rPr lang="en-GB" dirty="0"/>
              <a:t>, 3</a:t>
            </a:r>
            <a:r>
              <a:rPr lang="en-US" altLang="zh-TW" baseline="30000" dirty="0" err="1"/>
              <a:t>rd</a:t>
            </a:r>
            <a:r>
              <a:rPr lang="zh-TW" altLang="en-US" dirty="0"/>
              <a:t> </a:t>
            </a:r>
            <a:r>
              <a:rPr lang="en-GB" dirty="0"/>
              <a:t>, 4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GB" dirty="0"/>
              <a:t>, 5</a:t>
            </a:r>
            <a:r>
              <a:rPr lang="en-US" altLang="zh-TW" baseline="30000" dirty="0" err="1"/>
              <a:t>th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/>
            <a:endParaRPr lang="en-GB" dirty="0"/>
          </a:p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B0F82-4435-3345-8229-C290C81E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8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2F7-5A56-C94F-8034-DE917294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7600"/>
            <a:ext cx="9603275" cy="6350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Results</a:t>
            </a:r>
            <a:r>
              <a:rPr lang="zh-TW" altLang="en-US" dirty="0"/>
              <a:t> </a:t>
            </a:r>
            <a:r>
              <a:rPr lang="en-US" altLang="zh-TW" dirty="0"/>
              <a:t>-Problem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B0F82-4435-3345-8229-C290C81E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148DE-8C1D-F846-AE9A-87A495AD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/>
              <a:t>Problem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GB" dirty="0"/>
              <a:t>n Toronto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most</a:t>
            </a:r>
            <a:r>
              <a:rPr lang="zh-TW" altLang="en-US" dirty="0"/>
              <a:t> </a:t>
            </a:r>
            <a:r>
              <a:rPr lang="en-US" altLang="zh-TW" dirty="0"/>
              <a:t>suitable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contractor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setup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office?</a:t>
            </a:r>
            <a:r>
              <a:rPr lang="zh-TW" altLang="en-US" dirty="0"/>
              <a:t> </a:t>
            </a:r>
            <a:endParaRPr lang="en-GB" dirty="0"/>
          </a:p>
          <a:p>
            <a:r>
              <a:rPr lang="en-GB" dirty="0"/>
              <a:t>I would </a:t>
            </a:r>
            <a:r>
              <a:rPr lang="en-GB" dirty="0" err="1"/>
              <a:t>recommed</a:t>
            </a:r>
            <a:r>
              <a:rPr lang="en-GB" dirty="0"/>
              <a:t> to set up an office in Lawrence Park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(also</a:t>
            </a:r>
            <a:r>
              <a:rPr lang="zh-TW" altLang="en-US" dirty="0"/>
              <a:t> </a:t>
            </a:r>
            <a:r>
              <a:rPr lang="en-US" altLang="zh-TW" dirty="0"/>
              <a:t>see</a:t>
            </a:r>
            <a:r>
              <a:rPr lang="zh-TW" altLang="en-US" dirty="0"/>
              <a:t> </a:t>
            </a:r>
            <a:r>
              <a:rPr lang="en-US" altLang="zh-TW" dirty="0"/>
              <a:t>p.9,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belongs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cluster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endParaRPr lang="en-GB" dirty="0"/>
          </a:p>
          <a:p>
            <a:pPr lvl="1"/>
            <a:r>
              <a:rPr lang="en-GB" dirty="0"/>
              <a:t>first reason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GB" dirty="0"/>
              <a:t>it is </a:t>
            </a:r>
            <a:r>
              <a:rPr lang="en-GB" dirty="0" err="1"/>
              <a:t>conveinent</a:t>
            </a:r>
            <a:r>
              <a:rPr lang="en-GB" dirty="0"/>
              <a:t> for commuting (top 2nd venue is Bus Line.)</a:t>
            </a:r>
          </a:p>
          <a:p>
            <a:pPr lvl="1"/>
            <a:r>
              <a:rPr lang="en-GB" dirty="0"/>
              <a:t>Second reason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GB" dirty="0"/>
              <a:t>there are shops provide useful information ("Business Service" is the top 3 venues in this region), shops providing useful equipment (8th venue is Electronics store ), places that provide space for exhibitions ("Event space" </a:t>
            </a:r>
            <a:r>
              <a:rPr lang="en-GB" dirty="0" err="1"/>
              <a:t>ist</a:t>
            </a:r>
            <a:r>
              <a:rPr lang="en-GB" dirty="0"/>
              <a:t> the top 5 </a:t>
            </a:r>
            <a:r>
              <a:rPr lang="en-GB" dirty="0" err="1"/>
              <a:t>vanue</a:t>
            </a:r>
            <a:r>
              <a:rPr lang="en-GB" dirty="0"/>
              <a:t>)</a:t>
            </a:r>
          </a:p>
          <a:p>
            <a:pPr lvl="1"/>
            <a:r>
              <a:rPr lang="en-US" altLang="zh-TW" dirty="0"/>
              <a:t>Third</a:t>
            </a:r>
            <a:r>
              <a:rPr lang="zh-TW" altLang="en-US" dirty="0"/>
              <a:t> </a:t>
            </a:r>
            <a:r>
              <a:rPr lang="en-US" altLang="zh-TW" dirty="0"/>
              <a:t>reason:</a:t>
            </a:r>
            <a:r>
              <a:rPr lang="en-GB" dirty="0"/>
              <a:t>1st venue is Park and out of 10 top venues, </a:t>
            </a:r>
            <a:r>
              <a:rPr lang="en-US" altLang="zh-TW" dirty="0"/>
              <a:t>there</a:t>
            </a:r>
            <a:r>
              <a:rPr lang="en-GB" dirty="0"/>
              <a:t> are three restaurant, so this region has a good environment</a:t>
            </a:r>
            <a:r>
              <a:rPr lang="zh-TW" altLang="en-US" dirty="0"/>
              <a:t> </a:t>
            </a:r>
            <a:r>
              <a:rPr lang="en-GB" dirty="0"/>
              <a:t>(Park</a:t>
            </a:r>
            <a:r>
              <a:rPr lang="en-US" altLang="zh-TW" dirty="0"/>
              <a:t>s</a:t>
            </a:r>
            <a:r>
              <a:rPr lang="zh-TW" altLang="en-US" dirty="0"/>
              <a:t> </a:t>
            </a:r>
            <a:r>
              <a:rPr lang="en-US" altLang="zh-TW" dirty="0"/>
              <a:t>allow</a:t>
            </a:r>
            <a:r>
              <a:rPr lang="zh-TW" altLang="en-US" dirty="0"/>
              <a:t> </a:t>
            </a:r>
            <a:r>
              <a:rPr lang="en-US" altLang="zh-TW" dirty="0"/>
              <a:t>people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optimize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work-life</a:t>
            </a:r>
            <a:r>
              <a:rPr lang="zh-TW" altLang="en-US" dirty="0"/>
              <a:t> </a:t>
            </a:r>
            <a:r>
              <a:rPr lang="en-US" altLang="zh-TW" dirty="0"/>
              <a:t>balance</a:t>
            </a:r>
            <a:r>
              <a:rPr lang="en-GB" dirty="0"/>
              <a:t>) and it is also convenient for</a:t>
            </a:r>
            <a:r>
              <a:rPr lang="zh-TW" altLang="en-US" dirty="0"/>
              <a:t> </a:t>
            </a:r>
            <a:r>
              <a:rPr lang="en-US" altLang="zh-TW" dirty="0" err="1"/>
              <a:t>dinings</a:t>
            </a:r>
            <a:r>
              <a:rPr lang="en-GB" dirty="0"/>
              <a:t> (Restaurant)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082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Conclusion and future directions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efficiency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improvement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was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easy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identify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similarity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neighborhoods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cluster;</a:t>
            </a:r>
            <a:r>
              <a:rPr lang="zh-TW" altLang="en-US" dirty="0"/>
              <a:t> </a:t>
            </a:r>
            <a:r>
              <a:rPr lang="en-US" altLang="zh-TW" dirty="0"/>
              <a:t>therefore,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took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decide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opening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restaurant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0D29-9A42-DE4E-88B9-846340D9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B661-DEE3-0045-9499-1232B79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1900"/>
            <a:ext cx="9603275" cy="621854"/>
          </a:xfrm>
        </p:spPr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  <a:r>
              <a:rPr lang="zh-TW" altLang="en-US" dirty="0"/>
              <a:t>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467A-DC53-1B44-9EDE-06FF84E2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6523"/>
          </a:xfrm>
        </p:spPr>
        <p:txBody>
          <a:bodyPr>
            <a:normAutofit/>
          </a:bodyPr>
          <a:lstStyle/>
          <a:p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selection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important</a:t>
            </a:r>
            <a:r>
              <a:rPr lang="zh-TW" altLang="en-US" dirty="0"/>
              <a:t> </a:t>
            </a:r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businesses.</a:t>
            </a:r>
            <a:r>
              <a:rPr lang="zh-TW" altLang="en-US" dirty="0"/>
              <a:t>  </a:t>
            </a:r>
            <a:endParaRPr lang="en-US" altLang="zh-TW" dirty="0"/>
          </a:p>
          <a:p>
            <a:pPr lvl="1"/>
            <a:r>
              <a:rPr lang="en-US" altLang="zh-TW" dirty="0"/>
              <a:t>E.g.,</a:t>
            </a:r>
            <a:r>
              <a:rPr lang="zh-TW" altLang="en-US" dirty="0"/>
              <a:t> </a:t>
            </a:r>
            <a:r>
              <a:rPr lang="en-US" altLang="zh-TW" dirty="0"/>
              <a:t>Stores</a:t>
            </a:r>
            <a:r>
              <a:rPr lang="en-GB" dirty="0"/>
              <a:t> that are difficult to </a:t>
            </a:r>
            <a:r>
              <a:rPr lang="en-US" altLang="zh-TW" dirty="0"/>
              <a:t>visit</a:t>
            </a:r>
            <a:r>
              <a:rPr lang="zh-TW" altLang="en-US" dirty="0"/>
              <a:t> </a:t>
            </a:r>
            <a:r>
              <a:rPr lang="en-GB" dirty="0"/>
              <a:t>will </a:t>
            </a:r>
            <a:r>
              <a:rPr lang="en-US" altLang="zh-TW" dirty="0"/>
              <a:t>possibly</a:t>
            </a:r>
            <a:r>
              <a:rPr lang="zh-TW" altLang="en-US" dirty="0"/>
              <a:t> </a:t>
            </a:r>
            <a:r>
              <a:rPr lang="en-GB" dirty="0"/>
              <a:t>lose their customers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contrast,</a:t>
            </a:r>
            <a:r>
              <a:rPr lang="zh-TW" altLang="en-US" dirty="0"/>
              <a:t> </a:t>
            </a:r>
            <a:r>
              <a:rPr lang="en-US" altLang="zh-TW" dirty="0"/>
              <a:t>good</a:t>
            </a:r>
            <a:r>
              <a:rPr lang="zh-TW" altLang="en-US" dirty="0"/>
              <a:t> </a:t>
            </a:r>
            <a:r>
              <a:rPr lang="en-US" altLang="zh-TW" dirty="0"/>
              <a:t>store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attract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customers.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E.g.,</a:t>
            </a:r>
            <a:r>
              <a:rPr lang="zh-TW" altLang="en-US" dirty="0"/>
              <a:t> </a:t>
            </a:r>
            <a:r>
              <a:rPr lang="en-US" altLang="zh-TW" dirty="0"/>
              <a:t>Good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crucial</a:t>
            </a:r>
            <a:r>
              <a:rPr lang="zh-TW" altLang="en-US" dirty="0"/>
              <a:t> </a:t>
            </a:r>
            <a:r>
              <a:rPr lang="en-US" altLang="zh-TW" dirty="0"/>
              <a:t>role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attracting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retaining</a:t>
            </a:r>
            <a:r>
              <a:rPr lang="zh-TW" altLang="en-US" dirty="0"/>
              <a:t> 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employees,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employees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optimize</a:t>
            </a:r>
            <a:r>
              <a:rPr lang="zh-TW" altLang="en-US" dirty="0"/>
              <a:t> </a:t>
            </a:r>
            <a:r>
              <a:rPr lang="en-US" altLang="zh-TW" dirty="0"/>
              <a:t>work-life</a:t>
            </a:r>
            <a:r>
              <a:rPr lang="zh-TW" altLang="en-US" dirty="0"/>
              <a:t> </a:t>
            </a:r>
            <a:r>
              <a:rPr lang="en-US" altLang="zh-TW" dirty="0"/>
              <a:t>balance.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GB" dirty="0"/>
              <a:t>Good </a:t>
            </a:r>
            <a:r>
              <a:rPr lang="en-GB" b="1" dirty="0"/>
              <a:t>location decisions</a:t>
            </a:r>
            <a:r>
              <a:rPr lang="en-GB" dirty="0"/>
              <a:t> can significantly </a:t>
            </a:r>
            <a:r>
              <a:rPr lang="en-US" altLang="zh-TW" dirty="0"/>
              <a:t>improve</a:t>
            </a:r>
            <a:r>
              <a:rPr lang="en-GB" dirty="0"/>
              <a:t> a company's long-term performance.</a:t>
            </a:r>
          </a:p>
          <a:p>
            <a:r>
              <a:rPr lang="en-US" altLang="zh-TW" b="1" dirty="0"/>
              <a:t>Problem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GB" dirty="0"/>
              <a:t>n Toronto</a:t>
            </a:r>
            <a:r>
              <a:rPr lang="en-US" altLang="zh-TW" dirty="0"/>
              <a:t>,</a:t>
            </a:r>
            <a:r>
              <a:rPr lang="en-GB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most</a:t>
            </a:r>
            <a:r>
              <a:rPr lang="zh-TW" altLang="en-US" dirty="0"/>
              <a:t> </a:t>
            </a:r>
            <a:r>
              <a:rPr lang="en-US" altLang="zh-TW" dirty="0"/>
              <a:t>suitable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restaurant?</a:t>
            </a:r>
          </a:p>
          <a:p>
            <a:r>
              <a:rPr lang="en-US" altLang="zh-TW" b="1" dirty="0"/>
              <a:t>Problem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GB" dirty="0"/>
              <a:t>n Toronto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most</a:t>
            </a:r>
            <a:r>
              <a:rPr lang="zh-TW" altLang="en-US" dirty="0"/>
              <a:t> </a:t>
            </a:r>
            <a:r>
              <a:rPr lang="en-US" altLang="zh-TW" dirty="0"/>
              <a:t>suitable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contractor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setup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office?</a:t>
            </a:r>
            <a:r>
              <a:rPr lang="zh-TW" altLang="en-US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1E4E-E26E-1D41-9B1D-43022B3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C45F-0EBF-514F-B1F7-6F97246C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GB" dirty="0"/>
              <a:t>Data acquisition and cleaning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7F0D-6349-E247-B4E8-8D7E4343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Canada’s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(Postal</a:t>
            </a:r>
            <a:r>
              <a:rPr lang="zh-TW" altLang="en-US" dirty="0"/>
              <a:t> </a:t>
            </a:r>
            <a:r>
              <a:rPr lang="en-US" altLang="zh-TW" dirty="0"/>
              <a:t>codes,</a:t>
            </a:r>
            <a:r>
              <a:rPr lang="zh-TW" altLang="en-US" dirty="0"/>
              <a:t> </a:t>
            </a:r>
            <a:r>
              <a:rPr lang="en-GB" altLang="zh-TW" dirty="0"/>
              <a:t>Borough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GB" altLang="zh-TW" dirty="0" err="1"/>
              <a:t>Neighborhood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scraped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err="1"/>
              <a:t>wikipedia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GB" altLang="zh-TW" dirty="0">
                <a:hlinkClick r:id="rId2"/>
              </a:rPr>
              <a:t>https://en.wikipedia.org/wiki/List_of_postal_codes_of_Canada:_M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total,</a:t>
            </a:r>
            <a:r>
              <a:rPr lang="zh-TW" altLang="en-US" dirty="0"/>
              <a:t> </a:t>
            </a:r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103</a:t>
            </a:r>
            <a:r>
              <a:rPr lang="zh-TW" altLang="en-US" dirty="0"/>
              <a:t> </a:t>
            </a:r>
            <a:r>
              <a:rPr lang="en-US" altLang="zh-TW" dirty="0"/>
              <a:t>rows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r>
              <a:rPr lang="zh-TW" altLang="en-US" dirty="0"/>
              <a:t> </a:t>
            </a:r>
            <a:r>
              <a:rPr lang="en-US" altLang="zh-TW" dirty="0"/>
              <a:t>(Postal</a:t>
            </a:r>
            <a:r>
              <a:rPr lang="zh-TW" altLang="en-US" dirty="0"/>
              <a:t> </a:t>
            </a:r>
            <a:r>
              <a:rPr lang="en-US" altLang="zh-TW" dirty="0"/>
              <a:t>codes,</a:t>
            </a:r>
            <a:r>
              <a:rPr lang="zh-TW" altLang="en-US" dirty="0"/>
              <a:t> </a:t>
            </a:r>
            <a:r>
              <a:rPr lang="en-GB" altLang="zh-TW" dirty="0"/>
              <a:t>Borough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GB" altLang="zh-TW" dirty="0" err="1"/>
              <a:t>Neighborhood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</a:t>
            </a:r>
            <a:r>
              <a:rPr lang="en-GB" altLang="zh-TW" dirty="0" err="1"/>
              <a:t>ata</a:t>
            </a:r>
            <a:r>
              <a:rPr lang="en-GB" altLang="zh-TW" dirty="0"/>
              <a:t> </a:t>
            </a:r>
            <a:r>
              <a:rPr lang="en-US" altLang="zh-TW" dirty="0"/>
              <a:t>c</a:t>
            </a:r>
            <a:r>
              <a:rPr lang="en-GB" altLang="zh-TW" dirty="0"/>
              <a:t>leaning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replace</a:t>
            </a:r>
            <a:r>
              <a:rPr lang="zh-TW" altLang="en-US" dirty="0"/>
              <a:t> </a:t>
            </a:r>
            <a:r>
              <a:rPr lang="en-US" altLang="zh-TW" dirty="0"/>
              <a:t>several</a:t>
            </a:r>
            <a:r>
              <a:rPr lang="zh-TW" altLang="en-US" dirty="0"/>
              <a:t> </a:t>
            </a:r>
            <a:r>
              <a:rPr lang="en-US" altLang="zh-TW" dirty="0"/>
              <a:t>terms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generalizing</a:t>
            </a:r>
            <a:r>
              <a:rPr lang="zh-TW" altLang="en-US" dirty="0"/>
              <a:t> </a:t>
            </a:r>
            <a:r>
              <a:rPr lang="en-US" altLang="zh-TW" dirty="0"/>
              <a:t>(e.g.,</a:t>
            </a:r>
            <a:r>
              <a:rPr lang="zh-TW" altLang="en-US" dirty="0"/>
              <a:t> </a:t>
            </a:r>
            <a:r>
              <a:rPr lang="en-GB" altLang="zh-TW" dirty="0"/>
              <a:t>‘Downtown </a:t>
            </a:r>
            <a:r>
              <a:rPr lang="en-GB" altLang="zh-TW" dirty="0" err="1"/>
              <a:t>TorontoStn</a:t>
            </a:r>
            <a:r>
              <a:rPr lang="en-GB" altLang="zh-TW" dirty="0"/>
              <a:t> A PO Boxes25 The Esplanade‘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GB" altLang="zh-TW" dirty="0"/>
              <a:t>'Downtown Toronto </a:t>
            </a:r>
            <a:r>
              <a:rPr lang="en-GB" altLang="zh-TW" dirty="0" err="1"/>
              <a:t>Stn</a:t>
            </a:r>
            <a:r>
              <a:rPr lang="en-GB" altLang="zh-TW" dirty="0"/>
              <a:t> A'</a:t>
            </a:r>
            <a:r>
              <a:rPr lang="en-US" altLang="zh-TW" dirty="0"/>
              <a:t>)</a:t>
            </a:r>
          </a:p>
          <a:p>
            <a:pPr lvl="0">
              <a:buClr>
                <a:srgbClr val="B71E42"/>
              </a:buClr>
            </a:pPr>
            <a:r>
              <a:rPr lang="en-US" altLang="zh-TW" dirty="0">
                <a:solidFill>
                  <a:prstClr val="black"/>
                </a:solidFill>
              </a:rPr>
              <a:t>Geo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Spatial Dataset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is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from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coursera</a:t>
            </a:r>
            <a:r>
              <a:rPr lang="en-US" altLang="zh-TW" dirty="0">
                <a:solidFill>
                  <a:prstClr val="black"/>
                </a:solidFill>
              </a:rPr>
              <a:t>: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GB" dirty="0"/>
              <a:t> </a:t>
            </a:r>
            <a:r>
              <a:rPr lang="en-US" altLang="zh-TW" dirty="0">
                <a:hlinkClick r:id="rId3"/>
              </a:rPr>
              <a:t>https://cf-courses-data.s3.us.cloud-object-storage.appdomain.cloud/IBMDeveloperSkillsNetwork-DS0701EN-SkillsNetwork/labs_v1/Geospatial_Coordinates.csv</a:t>
            </a:r>
            <a:r>
              <a:rPr lang="zh-TW" altLang="en-US" dirty="0"/>
              <a:t> </a:t>
            </a:r>
            <a:endParaRPr lang="en-US" altLang="zh-TW" dirty="0"/>
          </a:p>
          <a:p>
            <a:pPr lvl="0">
              <a:buClr>
                <a:srgbClr val="B71E42"/>
              </a:buClr>
            </a:pPr>
            <a:r>
              <a:rPr lang="en-GB" dirty="0"/>
              <a:t>Foursquare location data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applied</a:t>
            </a:r>
            <a:r>
              <a:rPr lang="zh-TW" altLang="en-US" dirty="0"/>
              <a:t> </a:t>
            </a:r>
            <a:endParaRPr lang="en-US" altLang="zh-TW" dirty="0"/>
          </a:p>
          <a:p>
            <a:pPr lvl="0">
              <a:buClr>
                <a:srgbClr val="B71E42"/>
              </a:buClr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3D41-E48A-6B4F-98D9-3436069C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5907"/>
            <a:ext cx="9603275" cy="577847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7115"/>
          </a:xfrm>
        </p:spPr>
        <p:txBody>
          <a:bodyPr/>
          <a:lstStyle/>
          <a:p>
            <a:r>
              <a:rPr lang="en-GB" dirty="0"/>
              <a:t>How many venue categories in the </a:t>
            </a:r>
            <a:r>
              <a:rPr lang="en-GB" dirty="0" err="1"/>
              <a:t>dataframe</a:t>
            </a:r>
            <a:r>
              <a:rPr lang="en-GB" dirty="0"/>
              <a:t> ? =&gt; 23</a:t>
            </a:r>
            <a:r>
              <a:rPr lang="en-US" altLang="zh-TW" dirty="0"/>
              <a:t>0</a:t>
            </a:r>
            <a:r>
              <a:rPr lang="en-GB" dirty="0"/>
              <a:t> categories</a:t>
            </a:r>
          </a:p>
          <a:p>
            <a:endParaRPr lang="en-GB" dirty="0"/>
          </a:p>
          <a:p>
            <a:endParaRPr lang="en-DE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CEA64F8-4099-4D46-8CD4-5D2D82B1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85" y="3137807"/>
            <a:ext cx="9359461" cy="220343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9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9914"/>
            <a:ext cx="9603275" cy="533840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7115"/>
          </a:xfrm>
        </p:spPr>
        <p:txBody>
          <a:bodyPr/>
          <a:lstStyle/>
          <a:p>
            <a:r>
              <a:rPr lang="en-GB" dirty="0"/>
              <a:t>How many</a:t>
            </a:r>
            <a:r>
              <a:rPr lang="zh-TW" altLang="en-US" dirty="0"/>
              <a:t> </a:t>
            </a:r>
            <a:r>
              <a:rPr lang="en-US" altLang="zh-TW" dirty="0"/>
              <a:t>‘</a:t>
            </a:r>
            <a:r>
              <a:rPr lang="en-GB" dirty="0" err="1"/>
              <a:t>Neighborhood</a:t>
            </a:r>
            <a:r>
              <a:rPr lang="en-GB" dirty="0"/>
              <a:t> categories</a:t>
            </a:r>
            <a:r>
              <a:rPr lang="en-US" altLang="zh-TW" dirty="0"/>
              <a:t>’</a:t>
            </a:r>
            <a:r>
              <a:rPr lang="en-GB" dirty="0"/>
              <a:t> =&gt; results: 39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5ED613D-1E31-9E4B-825D-6E8B6482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54" y="2674384"/>
            <a:ext cx="5308600" cy="10414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C0602E-CE75-904D-884D-EA92E72C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02" y="2674384"/>
            <a:ext cx="208280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88728-F6CB-AF43-B5FA-E0A515CE76EB}"/>
              </a:ext>
            </a:extLst>
          </p:cNvPr>
          <p:cNvSpPr txBox="1"/>
          <p:nvPr/>
        </p:nvSpPr>
        <p:spPr>
          <a:xfrm>
            <a:off x="9556902" y="5261087"/>
            <a:ext cx="208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(examples</a:t>
            </a:r>
            <a:r>
              <a:rPr lang="zh-TW" altLang="en-US" sz="1200" dirty="0"/>
              <a:t> </a:t>
            </a:r>
            <a:r>
              <a:rPr lang="en-US" altLang="zh-TW" sz="1200" dirty="0"/>
              <a:t>of</a:t>
            </a:r>
            <a:r>
              <a:rPr lang="zh-TW" altLang="en-US" sz="1200" dirty="0"/>
              <a:t> </a:t>
            </a:r>
            <a:r>
              <a:rPr lang="en-US" altLang="zh-TW" sz="1200" dirty="0"/>
              <a:t>Neighborhood</a:t>
            </a:r>
            <a:r>
              <a:rPr lang="zh-TW" altLang="en-US" sz="1200" dirty="0"/>
              <a:t> </a:t>
            </a:r>
            <a:r>
              <a:rPr lang="en-US" altLang="zh-TW" sz="1200" dirty="0"/>
              <a:t>)</a:t>
            </a:r>
            <a:endParaRPr lang="en-GB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1E30EB-A057-7D40-8154-A12FB37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top 10 venues for each </a:t>
            </a:r>
            <a:r>
              <a:rPr lang="en-GB" dirty="0" err="1"/>
              <a:t>neighborhood</a:t>
            </a:r>
            <a:endParaRPr lang="en-DE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07E33F-7542-E946-8884-CFB492A5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70102"/>
            <a:ext cx="9288842" cy="32205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37B4-0FEB-444B-AB01-4B073BC4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C2FBB6F-4147-4747-BAAE-5229933C3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3" t="8919" b="172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E"/>
                </a:solidFill>
              </a:rPr>
              <a:t>exploratory data analysis</a:t>
            </a:r>
            <a:endParaRPr lang="en-DE">
              <a:solidFill>
                <a:srgbClr val="FFFF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8EF7B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8EF7B6"/>
              </a:buClr>
            </a:pPr>
            <a:r>
              <a:rPr lang="en-GB" dirty="0">
                <a:solidFill>
                  <a:srgbClr val="FFFFFE"/>
                </a:solidFill>
              </a:rPr>
              <a:t>Cluster </a:t>
            </a:r>
            <a:r>
              <a:rPr lang="en-GB" dirty="0" err="1">
                <a:solidFill>
                  <a:srgbClr val="FFFFFE"/>
                </a:solidFill>
              </a:rPr>
              <a:t>Neighborhoods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and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mark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them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on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a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r>
              <a:rPr lang="en-US" altLang="zh-TW" dirty="0">
                <a:solidFill>
                  <a:srgbClr val="FFFFFE"/>
                </a:solidFill>
              </a:rPr>
              <a:t>map</a:t>
            </a:r>
            <a:r>
              <a:rPr lang="zh-TW" altLang="en-US" dirty="0">
                <a:solidFill>
                  <a:srgbClr val="FFFFFE"/>
                </a:solidFill>
              </a:rPr>
              <a:t> </a:t>
            </a:r>
            <a:endParaRPr lang="en-GB" dirty="0">
              <a:solidFill>
                <a:srgbClr val="FFFFFE"/>
              </a:solidFill>
            </a:endParaRPr>
          </a:p>
          <a:p>
            <a:pPr>
              <a:buClr>
                <a:srgbClr val="8EF7B6"/>
              </a:buClr>
            </a:pPr>
            <a:endParaRPr lang="en-DE" dirty="0">
              <a:solidFill>
                <a:srgbClr val="FFFFF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3E9F-E01F-9148-8A27-28D124A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Examine clusters</a:t>
            </a:r>
            <a:r>
              <a:rPr lang="zh-TW" altLang="en-US" b="1" dirty="0"/>
              <a:t> </a:t>
            </a:r>
            <a:r>
              <a:rPr lang="en-US" altLang="zh-TW" b="1" dirty="0"/>
              <a:t>(5</a:t>
            </a:r>
            <a:r>
              <a:rPr lang="zh-TW" altLang="en-US" b="1" dirty="0"/>
              <a:t> </a:t>
            </a:r>
            <a:r>
              <a:rPr lang="en-US" altLang="zh-TW" b="1" dirty="0"/>
              <a:t>clusters):</a:t>
            </a:r>
            <a:r>
              <a:rPr lang="zh-TW" altLang="en-US" b="1" dirty="0"/>
              <a:t> </a:t>
            </a:r>
            <a:r>
              <a:rPr lang="en-US" altLang="zh-TW" b="1" dirty="0"/>
              <a:t>Cluster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(show</a:t>
            </a:r>
            <a:r>
              <a:rPr lang="zh-TW" altLang="en-US" b="1" dirty="0"/>
              <a:t> </a:t>
            </a:r>
            <a:r>
              <a:rPr lang="en-US" altLang="zh-TW" b="1" dirty="0"/>
              <a:t>few</a:t>
            </a:r>
            <a:r>
              <a:rPr lang="zh-TW" altLang="en-US" b="1" dirty="0"/>
              <a:t> </a:t>
            </a:r>
            <a:r>
              <a:rPr lang="en-US" altLang="zh-TW" b="1" dirty="0"/>
              <a:t>rows</a:t>
            </a:r>
            <a:r>
              <a:rPr lang="zh-TW" altLang="en-US" b="1" dirty="0"/>
              <a:t> </a:t>
            </a:r>
            <a:r>
              <a:rPr lang="en-US" altLang="zh-TW" b="1" dirty="0"/>
              <a:t>as</a:t>
            </a:r>
            <a:r>
              <a:rPr lang="zh-TW" altLang="en-US" b="1" dirty="0"/>
              <a:t> </a:t>
            </a:r>
            <a:r>
              <a:rPr lang="en-US" altLang="zh-TW" b="1" dirty="0"/>
              <a:t>an</a:t>
            </a:r>
            <a:r>
              <a:rPr lang="zh-TW" altLang="en-US" b="1" dirty="0"/>
              <a:t> </a:t>
            </a:r>
            <a:r>
              <a:rPr lang="en-US" altLang="zh-TW" b="1" dirty="0"/>
              <a:t>illustration)</a:t>
            </a:r>
            <a:endParaRPr lang="en-GB" b="1" dirty="0"/>
          </a:p>
          <a:p>
            <a:endParaRPr lang="en-DE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4A67ECCB-B4FE-0F4B-8ED2-7A6CF036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29" y="2598061"/>
            <a:ext cx="8638571" cy="34506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9515E7-31D1-0140-AA27-3023ED63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05"/>
            <a:ext cx="9603275" cy="545949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Examine clusters</a:t>
            </a:r>
            <a:r>
              <a:rPr lang="zh-TW" altLang="en-US" b="1" dirty="0"/>
              <a:t> </a:t>
            </a:r>
            <a:r>
              <a:rPr lang="en-US" altLang="zh-TW" b="1" dirty="0"/>
              <a:t>(5</a:t>
            </a:r>
            <a:r>
              <a:rPr lang="zh-TW" altLang="en-US" b="1" dirty="0"/>
              <a:t> </a:t>
            </a:r>
            <a:r>
              <a:rPr lang="en-US" altLang="zh-TW" b="1" dirty="0"/>
              <a:t>clusters):</a:t>
            </a:r>
            <a:r>
              <a:rPr lang="zh-TW" altLang="en-US" b="1" dirty="0"/>
              <a:t> </a:t>
            </a:r>
            <a:r>
              <a:rPr lang="en-US" altLang="zh-TW" b="1" dirty="0"/>
              <a:t>Cluster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endParaRPr lang="en-DE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CBAE19D-82BF-B44A-A3FE-FACA0AF2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71813"/>
            <a:ext cx="10901363" cy="193243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F647F5-14E9-454E-8D1C-A202734A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61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391</TotalTime>
  <Words>744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Capstone Project - The Battle of Neighborhoods</vt:lpstr>
      <vt:lpstr>Introduction &amp; Business Problem </vt:lpstr>
      <vt:lpstr>Data acquisition and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Results - Problem 1</vt:lpstr>
      <vt:lpstr>Results -Problem 2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WEI-LIN LIAO</dc:creator>
  <cp:lastModifiedBy>WEI-LIN LIAO</cp:lastModifiedBy>
  <cp:revision>14</cp:revision>
  <dcterms:created xsi:type="dcterms:W3CDTF">2021-05-01T16:03:45Z</dcterms:created>
  <dcterms:modified xsi:type="dcterms:W3CDTF">2021-05-01T22:35:08Z</dcterms:modified>
</cp:coreProperties>
</file>