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
  </p:notesMasterIdLst>
  <p:sldIdLst>
    <p:sldId id="260" r:id="rId2"/>
  </p:sldIdLst>
  <p:sldSz cx="38404800" cy="329184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2744" userDrawn="1">
          <p15:clr>
            <a:srgbClr val="A4A3A4"/>
          </p15:clr>
        </p15:guide>
        <p15:guide id="3" orient="horz" pos="5688" userDrawn="1">
          <p15:clr>
            <a:srgbClr val="A4A3A4"/>
          </p15:clr>
        </p15:guide>
        <p15:guide id="4" orient="horz" pos="14976" userDrawn="1">
          <p15:clr>
            <a:srgbClr val="A4A3A4"/>
          </p15:clr>
        </p15:guide>
        <p15:guide id="5" pos="18144" userDrawn="1">
          <p15:clr>
            <a:srgbClr val="A4A3A4"/>
          </p15:clr>
        </p15:guide>
        <p15:guide id="6" pos="5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Nielson" initials="AN" lastIdx="1" clrIdx="0">
    <p:extLst>
      <p:ext uri="{19B8F6BF-5375-455C-9EA6-DF929625EA0E}">
        <p15:presenceInfo xmlns:p15="http://schemas.microsoft.com/office/powerpoint/2012/main" userId="9ed6640c410e25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2365"/>
    <a:srgbClr val="813EB4"/>
    <a:srgbClr val="83629B"/>
    <a:srgbClr val="4A2366"/>
    <a:srgbClr val="4B2266"/>
    <a:srgbClr val="CC99FF"/>
    <a:srgbClr val="C77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79" autoAdjust="0"/>
    <p:restoredTop sz="94660"/>
  </p:normalViewPr>
  <p:slideViewPr>
    <p:cSldViewPr>
      <p:cViewPr>
        <p:scale>
          <a:sx n="30" d="100"/>
          <a:sy n="30" d="100"/>
        </p:scale>
        <p:origin x="372" y="-2730"/>
      </p:cViewPr>
      <p:guideLst>
        <p:guide orient="horz" pos="10368"/>
        <p:guide pos="12744"/>
        <p:guide orient="horz" pos="5688"/>
        <p:guide orient="horz" pos="14976"/>
        <p:guide pos="18144"/>
        <p:guide pos="5976"/>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4068763" cy="355759"/>
          </a:xfrm>
          <a:prstGeom prst="rect">
            <a:avLst/>
          </a:prstGeom>
          <a:noFill/>
          <a:ln>
            <a:noFill/>
          </a:ln>
        </p:spPr>
        <p:txBody>
          <a:bodyPr spcFirstLastPara="1" wrap="square" lIns="93327" tIns="93327" rIns="93327" bIns="93327" anchor="t" anchorCtr="0"/>
          <a:lstStyle>
            <a:lvl1pPr marR="0" lvl="0" algn="l" rtl="0">
              <a:lnSpc>
                <a:spcPct val="100000"/>
              </a:lnSpc>
              <a:spcBef>
                <a:spcPts val="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5318125" y="0"/>
            <a:ext cx="4068763" cy="355759"/>
          </a:xfrm>
          <a:prstGeom prst="rect">
            <a:avLst/>
          </a:prstGeom>
          <a:noFill/>
          <a:ln>
            <a:noFill/>
          </a:ln>
        </p:spPr>
        <p:txBody>
          <a:bodyPr spcFirstLastPara="1" wrap="square" lIns="93327" tIns="93327" rIns="93327" bIns="93327" anchor="t" anchorCtr="0"/>
          <a:lstStyle>
            <a:lvl1pPr marR="0" lvl="0" algn="r" rtl="0">
              <a:lnSpc>
                <a:spcPct val="100000"/>
              </a:lnSpc>
              <a:spcBef>
                <a:spcPts val="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3141663" y="533400"/>
            <a:ext cx="3105150" cy="26622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38213" y="3373358"/>
            <a:ext cx="7512050" cy="3197068"/>
          </a:xfrm>
          <a:prstGeom prst="rect">
            <a:avLst/>
          </a:prstGeom>
          <a:noFill/>
          <a:ln>
            <a:noFill/>
          </a:ln>
        </p:spPr>
        <p:txBody>
          <a:bodyPr spcFirstLastPara="1" wrap="square" lIns="93327" tIns="93327" rIns="93327" bIns="93327" anchor="t" anchorCtr="0"/>
          <a:lstStyle>
            <a:lvl1pPr marL="457200" marR="0" lvl="0" indent="-228600" algn="l" rtl="0">
              <a:spcBef>
                <a:spcPts val="36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6746716"/>
            <a:ext cx="4068763" cy="354171"/>
          </a:xfrm>
          <a:prstGeom prst="rect">
            <a:avLst/>
          </a:prstGeom>
          <a:noFill/>
          <a:ln>
            <a:noFill/>
          </a:ln>
        </p:spPr>
        <p:txBody>
          <a:bodyPr spcFirstLastPara="1" wrap="square" lIns="93327" tIns="93327" rIns="93327" bIns="93327" anchor="b" anchorCtr="0"/>
          <a:lstStyle>
            <a:lvl1pPr marR="0" lvl="0" algn="l" rtl="0">
              <a:lnSpc>
                <a:spcPct val="100000"/>
              </a:lnSpc>
              <a:spcBef>
                <a:spcPts val="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5318125" y="6746716"/>
            <a:ext cx="4068763" cy="354171"/>
          </a:xfrm>
          <a:prstGeom prst="rect">
            <a:avLst/>
          </a:prstGeom>
          <a:noFill/>
          <a:ln>
            <a:noFill/>
          </a:ln>
        </p:spPr>
        <p:txBody>
          <a:bodyPr spcFirstLastPara="1" wrap="square" lIns="91438" tIns="45706" rIns="91438" bIns="45706" anchor="b" anchorCtr="0">
            <a:noAutofit/>
          </a:bodyPr>
          <a:lstStyle/>
          <a:p>
            <a:pPr algn="r">
              <a:buClr>
                <a:schemeClr val="dk1"/>
              </a:buClr>
              <a:buSzPts val="1200"/>
            </a:pPr>
            <a:fld id="{00000000-1234-1234-1234-123412341234}" type="slidenum">
              <a:rPr lang="en-US" sz="1200" smtClean="0">
                <a:solidFill>
                  <a:schemeClr val="dk1"/>
                </a:solidFill>
                <a:latin typeface="Times New Roman"/>
                <a:ea typeface="Times New Roman"/>
                <a:cs typeface="Times New Roman"/>
                <a:sym typeface="Times New Roman"/>
              </a:rPr>
              <a:pPr algn="r">
                <a:buClr>
                  <a:schemeClr val="dk1"/>
                </a:buClr>
                <a:buSzPts val="1200"/>
              </a:pPr>
              <a:t>‹#›</a:t>
            </a:fld>
            <a:endParaRPr lang="en-US"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980897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sldNum" idx="12"/>
          </p:nvPr>
        </p:nvSpPr>
        <p:spPr>
          <a:xfrm>
            <a:off x="5318125" y="6746716"/>
            <a:ext cx="4068763" cy="354171"/>
          </a:xfrm>
          <a:prstGeom prst="rect">
            <a:avLst/>
          </a:prstGeom>
          <a:noFill/>
          <a:ln>
            <a:noFill/>
          </a:ln>
        </p:spPr>
        <p:txBody>
          <a:bodyPr spcFirstLastPara="1" wrap="square" lIns="91438" tIns="45706" rIns="91438" bIns="45706" anchor="b" anchorCtr="0">
            <a:noAutofit/>
          </a:bodyPr>
          <a:lstStyle/>
          <a:p>
            <a:pPr algn="r">
              <a:buClr>
                <a:schemeClr val="dk1"/>
              </a:buClr>
              <a:buSzPts val="1200"/>
            </a:pPr>
            <a:fld id="{00000000-1234-1234-1234-123412341234}" type="slidenum">
              <a:rPr lang="en-US" sz="1200">
                <a:solidFill>
                  <a:schemeClr val="dk1"/>
                </a:solidFill>
                <a:latin typeface="Times New Roman"/>
                <a:ea typeface="Times New Roman"/>
                <a:cs typeface="Times New Roman"/>
                <a:sym typeface="Times New Roman"/>
              </a:rPr>
              <a:pPr algn="r">
                <a:buClr>
                  <a:schemeClr val="dk1"/>
                </a:buClr>
                <a:buSzPts val="1200"/>
              </a:pPr>
              <a:t>1</a:t>
            </a:fld>
            <a:endParaRPr sz="1200">
              <a:solidFill>
                <a:schemeClr val="dk1"/>
              </a:solidFill>
              <a:latin typeface="Times New Roman"/>
              <a:ea typeface="Times New Roman"/>
              <a:cs typeface="Times New Roman"/>
              <a:sym typeface="Times New Roman"/>
            </a:endParaRPr>
          </a:p>
        </p:txBody>
      </p:sp>
      <p:sp>
        <p:nvSpPr>
          <p:cNvPr id="90" name="Shape 90"/>
          <p:cNvSpPr>
            <a:spLocks noGrp="1" noRot="1" noChangeAspect="1"/>
          </p:cNvSpPr>
          <p:nvPr>
            <p:ph type="sldImg" idx="2"/>
          </p:nvPr>
        </p:nvSpPr>
        <p:spPr>
          <a:xfrm>
            <a:off x="3141663" y="533400"/>
            <a:ext cx="3105150" cy="26622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 name="Shape 91"/>
          <p:cNvSpPr txBox="1">
            <a:spLocks noGrp="1"/>
          </p:cNvSpPr>
          <p:nvPr>
            <p:ph type="body" idx="1"/>
          </p:nvPr>
        </p:nvSpPr>
        <p:spPr>
          <a:xfrm>
            <a:off x="938213" y="3373358"/>
            <a:ext cx="7512050" cy="3197068"/>
          </a:xfrm>
          <a:prstGeom prst="rect">
            <a:avLst/>
          </a:prstGeom>
          <a:noFill/>
          <a:ln>
            <a:noFill/>
          </a:ln>
        </p:spPr>
        <p:txBody>
          <a:bodyPr spcFirstLastPara="1" wrap="square" lIns="91438" tIns="45706" rIns="91438" bIns="45706" anchor="t" anchorCtr="0">
            <a:noAutofit/>
          </a:bodyPr>
          <a:lstStyle/>
          <a:p>
            <a:pPr marL="0" indent="0">
              <a:spcBef>
                <a:spcPts val="0"/>
              </a:spcBef>
            </a:pPr>
            <a:r>
              <a:rPr lang="en-US" dirty="0"/>
              <a:t>Add parameters for high and low ferritin in the table.</a:t>
            </a:r>
          </a:p>
          <a:p>
            <a:pPr marL="0" indent="0">
              <a:spcBef>
                <a:spcPts val="0"/>
              </a:spcBef>
            </a:pPr>
            <a:r>
              <a:rPr lang="en-US" dirty="0"/>
              <a:t>Number of participants in for high and low ferritin groups</a:t>
            </a:r>
          </a:p>
          <a:p>
            <a:pPr marL="0" indent="0">
              <a:spcBef>
                <a:spcPts val="0"/>
              </a:spcBef>
            </a:pPr>
            <a:r>
              <a:rPr lang="en-US" dirty="0"/>
              <a:t>Units for figures and results</a:t>
            </a:r>
          </a:p>
        </p:txBody>
      </p:sp>
    </p:spTree>
    <p:extLst>
      <p:ext uri="{BB962C8B-B14F-4D97-AF65-F5344CB8AC3E}">
        <p14:creationId xmlns:p14="http://schemas.microsoft.com/office/powerpoint/2010/main" val="257410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C70163-63C6-460F-A4FF-518D53208A91}"/>
              </a:ext>
            </a:extLst>
          </p:cNvPr>
          <p:cNvSpPr>
            <a:spLocks noGrp="1"/>
          </p:cNvSpPr>
          <p:nvPr>
            <p:ph type="ctrTitle"/>
          </p:nvPr>
        </p:nvSpPr>
        <p:spPr>
          <a:xfrm>
            <a:off x="4800600" y="5387342"/>
            <a:ext cx="28803600" cy="11460480"/>
          </a:xfrm>
        </p:spPr>
        <p:txBody>
          <a:bodyPr anchor="b"/>
          <a:lstStyle>
            <a:lvl1pPr algn="ctr">
              <a:defRPr sz="18900"/>
            </a:lvl1pPr>
          </a:lstStyle>
          <a:p>
            <a:r>
              <a:rPr lang="en-US"/>
              <a:t>Click to edit Master title style</a:t>
            </a:r>
          </a:p>
        </p:txBody>
      </p:sp>
      <p:sp>
        <p:nvSpPr>
          <p:cNvPr id="3" name="Subtitle 2">
            <a:extLst>
              <a:ext uri="{FF2B5EF4-FFF2-40B4-BE49-F238E27FC236}">
                <a16:creationId xmlns="" xmlns:a16="http://schemas.microsoft.com/office/drawing/2014/main" id="{FC2FEE97-5DE6-4E12-A2A0-0E443C80A08F}"/>
              </a:ext>
            </a:extLst>
          </p:cNvPr>
          <p:cNvSpPr>
            <a:spLocks noGrp="1"/>
          </p:cNvSpPr>
          <p:nvPr>
            <p:ph type="subTitle" idx="1"/>
          </p:nvPr>
        </p:nvSpPr>
        <p:spPr>
          <a:xfrm>
            <a:off x="4800600" y="17289782"/>
            <a:ext cx="28803600" cy="794765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p>
        </p:txBody>
      </p:sp>
      <p:sp>
        <p:nvSpPr>
          <p:cNvPr id="4" name="Date Placeholder 3">
            <a:extLst>
              <a:ext uri="{FF2B5EF4-FFF2-40B4-BE49-F238E27FC236}">
                <a16:creationId xmlns="" xmlns:a16="http://schemas.microsoft.com/office/drawing/2014/main" id="{DBA5E43D-6FAF-4B87-AC66-FFDBDC5452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 xmlns:a16="http://schemas.microsoft.com/office/drawing/2014/main" id="{CEC2E94F-693A-45B3-A9EE-DF67CCDB3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68B88C4-47D9-4132-A559-56FCE0443754}"/>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977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43C2F-6C76-4EDC-A960-9BC26F1C42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EDFADA2-051F-4D4F-9FD8-3C5A81BAEC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A09830E-627B-446A-9824-5C5EEEBA325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 xmlns:a16="http://schemas.microsoft.com/office/drawing/2014/main" id="{FCF94619-3FA1-45D0-A28E-036902BD2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8B30C7F-01FE-4F98-B724-A71E2C59AB07}"/>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3126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9F3AECF-671E-4966-876B-394F4D08CF10}"/>
              </a:ext>
            </a:extLst>
          </p:cNvPr>
          <p:cNvSpPr>
            <a:spLocks noGrp="1"/>
          </p:cNvSpPr>
          <p:nvPr>
            <p:ph type="title" orient="vert"/>
          </p:nvPr>
        </p:nvSpPr>
        <p:spPr>
          <a:xfrm>
            <a:off x="27483435" y="1752600"/>
            <a:ext cx="8281035" cy="27896822"/>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613D5D2C-896E-472B-8D69-C3E62C4CAE81}"/>
              </a:ext>
            </a:extLst>
          </p:cNvPr>
          <p:cNvSpPr>
            <a:spLocks noGrp="1"/>
          </p:cNvSpPr>
          <p:nvPr>
            <p:ph type="body" orient="vert" idx="1"/>
          </p:nvPr>
        </p:nvSpPr>
        <p:spPr>
          <a:xfrm>
            <a:off x="2640330" y="1752600"/>
            <a:ext cx="24363045"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FB83409-6B54-48F2-AE8F-8F37B077AA8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 xmlns:a16="http://schemas.microsoft.com/office/drawing/2014/main" id="{5DBAE9B7-0E29-4650-9B2C-99DFB185E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27B89CB-4258-4E96-B96D-37C8C4296155}"/>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38789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2880123" y="2917825"/>
            <a:ext cx="32644558" cy="54864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9pPr>
          </a:lstStyle>
          <a:p>
            <a:endParaRPr/>
          </a:p>
        </p:txBody>
      </p:sp>
      <p:sp>
        <p:nvSpPr>
          <p:cNvPr id="13" name="Shape 13"/>
          <p:cNvSpPr txBox="1">
            <a:spLocks noGrp="1"/>
          </p:cNvSpPr>
          <p:nvPr>
            <p:ph type="body" idx="1"/>
          </p:nvPr>
        </p:nvSpPr>
        <p:spPr>
          <a:xfrm>
            <a:off x="2880123" y="9486900"/>
            <a:ext cx="16265129" cy="19773900"/>
          </a:xfrm>
          <a:prstGeom prst="rect">
            <a:avLst/>
          </a:prstGeom>
          <a:noFill/>
          <a:ln>
            <a:noFill/>
          </a:ln>
        </p:spPr>
        <p:txBody>
          <a:bodyPr spcFirstLastPara="1" wrap="square" lIns="91425" tIns="91425" rIns="91425" bIns="91425" anchor="t" anchorCtr="0"/>
          <a:lstStyle>
            <a:lvl1pPr marL="457200" marR="0" lvl="0" indent="-1128585" algn="l" rtl="0">
              <a:lnSpc>
                <a:spcPct val="100000"/>
              </a:lnSpc>
              <a:spcBef>
                <a:spcPts val="2835"/>
              </a:spcBef>
              <a:spcAft>
                <a:spcPts val="0"/>
              </a:spcAft>
              <a:buClr>
                <a:schemeClr val="dk1"/>
              </a:buClr>
              <a:buSzPts val="14173"/>
              <a:buFont typeface="Times New Roman"/>
              <a:buChar char="•"/>
              <a:defRPr sz="14173" b="0" i="0" u="none" strike="noStrike" cap="none">
                <a:solidFill>
                  <a:schemeClr val="dk1"/>
                </a:solidFill>
                <a:latin typeface="Times New Roman"/>
                <a:ea typeface="Times New Roman"/>
                <a:cs typeface="Times New Roman"/>
                <a:sym typeface="Times New Roman"/>
              </a:defRPr>
            </a:lvl1pPr>
            <a:lvl2pPr marL="914400" marR="0" lvl="1" indent="-1028636" algn="l" rtl="0">
              <a:lnSpc>
                <a:spcPct val="100000"/>
              </a:lnSpc>
              <a:spcBef>
                <a:spcPts val="2520"/>
              </a:spcBef>
              <a:spcAft>
                <a:spcPts val="0"/>
              </a:spcAft>
              <a:buClr>
                <a:schemeClr val="dk1"/>
              </a:buClr>
              <a:buSzPts val="12599"/>
              <a:buFont typeface="Times New Roman"/>
              <a:buChar char="–"/>
              <a:defRPr sz="12599" b="0" i="0" u="none" strike="noStrike" cap="none">
                <a:solidFill>
                  <a:schemeClr val="dk1"/>
                </a:solidFill>
                <a:latin typeface="Times New Roman"/>
                <a:ea typeface="Times New Roman"/>
                <a:cs typeface="Times New Roman"/>
                <a:sym typeface="Times New Roman"/>
              </a:defRPr>
            </a:lvl2pPr>
            <a:lvl3pPr marL="1371600" marR="0" lvl="2" indent="-904811" algn="l" rtl="0">
              <a:lnSpc>
                <a:spcPct val="100000"/>
              </a:lnSpc>
              <a:spcBef>
                <a:spcPts val="2130"/>
              </a:spcBef>
              <a:spcAft>
                <a:spcPts val="0"/>
              </a:spcAft>
              <a:buClr>
                <a:schemeClr val="dk1"/>
              </a:buClr>
              <a:buSzPts val="10649"/>
              <a:buFont typeface="Times New Roman"/>
              <a:buChar char="•"/>
              <a:defRPr sz="10649" b="0" i="0" u="none" strike="noStrike" cap="none">
                <a:solidFill>
                  <a:schemeClr val="dk1"/>
                </a:solidFill>
                <a:latin typeface="Times New Roman"/>
                <a:ea typeface="Times New Roman"/>
                <a:cs typeface="Times New Roman"/>
                <a:sym typeface="Times New Roman"/>
              </a:defRPr>
            </a:lvl3pPr>
            <a:lvl4pPr marL="1828800" marR="0" lvl="3"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4pPr>
            <a:lvl5pPr marL="2286000" marR="0" lvl="4"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5pPr>
            <a:lvl6pPr marL="2743200" marR="0" lvl="5"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6pPr>
            <a:lvl7pPr marL="3200400" marR="0" lvl="6"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7pPr>
            <a:lvl8pPr marL="3657600" marR="0" lvl="7"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8pPr>
            <a:lvl9pPr marL="4114800" marR="0" lvl="8"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body" idx="2"/>
          </p:nvPr>
        </p:nvSpPr>
        <p:spPr>
          <a:xfrm>
            <a:off x="19259550" y="9486900"/>
            <a:ext cx="16265129" cy="9810750"/>
          </a:xfrm>
          <a:prstGeom prst="rect">
            <a:avLst/>
          </a:prstGeom>
          <a:noFill/>
          <a:ln>
            <a:noFill/>
          </a:ln>
        </p:spPr>
        <p:txBody>
          <a:bodyPr spcFirstLastPara="1" wrap="square" lIns="91425" tIns="91425" rIns="91425" bIns="91425" anchor="t" anchorCtr="0"/>
          <a:lstStyle>
            <a:lvl1pPr marL="457200" marR="0" lvl="0" indent="-1128585" algn="l" rtl="0">
              <a:lnSpc>
                <a:spcPct val="100000"/>
              </a:lnSpc>
              <a:spcBef>
                <a:spcPts val="2835"/>
              </a:spcBef>
              <a:spcAft>
                <a:spcPts val="0"/>
              </a:spcAft>
              <a:buClr>
                <a:schemeClr val="dk1"/>
              </a:buClr>
              <a:buSzPts val="14173"/>
              <a:buFont typeface="Times New Roman"/>
              <a:buChar char="•"/>
              <a:defRPr sz="14173" b="0" i="0" u="none" strike="noStrike" cap="none">
                <a:solidFill>
                  <a:schemeClr val="dk1"/>
                </a:solidFill>
                <a:latin typeface="Times New Roman"/>
                <a:ea typeface="Times New Roman"/>
                <a:cs typeface="Times New Roman"/>
                <a:sym typeface="Times New Roman"/>
              </a:defRPr>
            </a:lvl1pPr>
            <a:lvl2pPr marL="914400" marR="0" lvl="1" indent="-1028636" algn="l" rtl="0">
              <a:lnSpc>
                <a:spcPct val="100000"/>
              </a:lnSpc>
              <a:spcBef>
                <a:spcPts val="2520"/>
              </a:spcBef>
              <a:spcAft>
                <a:spcPts val="0"/>
              </a:spcAft>
              <a:buClr>
                <a:schemeClr val="dk1"/>
              </a:buClr>
              <a:buSzPts val="12599"/>
              <a:buFont typeface="Times New Roman"/>
              <a:buChar char="–"/>
              <a:defRPr sz="12599" b="0" i="0" u="none" strike="noStrike" cap="none">
                <a:solidFill>
                  <a:schemeClr val="dk1"/>
                </a:solidFill>
                <a:latin typeface="Times New Roman"/>
                <a:ea typeface="Times New Roman"/>
                <a:cs typeface="Times New Roman"/>
                <a:sym typeface="Times New Roman"/>
              </a:defRPr>
            </a:lvl2pPr>
            <a:lvl3pPr marL="1371600" marR="0" lvl="2" indent="-904811" algn="l" rtl="0">
              <a:lnSpc>
                <a:spcPct val="100000"/>
              </a:lnSpc>
              <a:spcBef>
                <a:spcPts val="2130"/>
              </a:spcBef>
              <a:spcAft>
                <a:spcPts val="0"/>
              </a:spcAft>
              <a:buClr>
                <a:schemeClr val="dk1"/>
              </a:buClr>
              <a:buSzPts val="10649"/>
              <a:buFont typeface="Times New Roman"/>
              <a:buChar char="•"/>
              <a:defRPr sz="10649" b="0" i="0" u="none" strike="noStrike" cap="none">
                <a:solidFill>
                  <a:schemeClr val="dk1"/>
                </a:solidFill>
                <a:latin typeface="Times New Roman"/>
                <a:ea typeface="Times New Roman"/>
                <a:cs typeface="Times New Roman"/>
                <a:sym typeface="Times New Roman"/>
              </a:defRPr>
            </a:lvl3pPr>
            <a:lvl4pPr marL="1828800" marR="0" lvl="3"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4pPr>
            <a:lvl5pPr marL="2286000" marR="0" lvl="4"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5pPr>
            <a:lvl6pPr marL="2743200" marR="0" lvl="5"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6pPr>
            <a:lvl7pPr marL="3200400" marR="0" lvl="6"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7pPr>
            <a:lvl8pPr marL="3657600" marR="0" lvl="7"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8pPr>
            <a:lvl9pPr marL="4114800" marR="0" lvl="8"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9pPr>
          </a:lstStyle>
          <a:p>
            <a:endParaRPr/>
          </a:p>
        </p:txBody>
      </p:sp>
      <p:sp>
        <p:nvSpPr>
          <p:cNvPr id="15" name="Shape 15"/>
          <p:cNvSpPr txBox="1">
            <a:spLocks noGrp="1"/>
          </p:cNvSpPr>
          <p:nvPr>
            <p:ph type="body" idx="3"/>
          </p:nvPr>
        </p:nvSpPr>
        <p:spPr>
          <a:xfrm>
            <a:off x="19259550" y="19450050"/>
            <a:ext cx="16265129" cy="9810750"/>
          </a:xfrm>
          <a:prstGeom prst="rect">
            <a:avLst/>
          </a:prstGeom>
          <a:noFill/>
          <a:ln>
            <a:noFill/>
          </a:ln>
        </p:spPr>
        <p:txBody>
          <a:bodyPr spcFirstLastPara="1" wrap="square" lIns="91425" tIns="91425" rIns="91425" bIns="91425" anchor="t" anchorCtr="0"/>
          <a:lstStyle>
            <a:lvl1pPr marL="457200" marR="0" lvl="0" indent="-1128585" algn="l" rtl="0">
              <a:lnSpc>
                <a:spcPct val="100000"/>
              </a:lnSpc>
              <a:spcBef>
                <a:spcPts val="2835"/>
              </a:spcBef>
              <a:spcAft>
                <a:spcPts val="0"/>
              </a:spcAft>
              <a:buClr>
                <a:schemeClr val="dk1"/>
              </a:buClr>
              <a:buSzPts val="14173"/>
              <a:buFont typeface="Times New Roman"/>
              <a:buChar char="•"/>
              <a:defRPr sz="14173" b="0" i="0" u="none" strike="noStrike" cap="none">
                <a:solidFill>
                  <a:schemeClr val="dk1"/>
                </a:solidFill>
                <a:latin typeface="Times New Roman"/>
                <a:ea typeface="Times New Roman"/>
                <a:cs typeface="Times New Roman"/>
                <a:sym typeface="Times New Roman"/>
              </a:defRPr>
            </a:lvl1pPr>
            <a:lvl2pPr marL="914400" marR="0" lvl="1" indent="-1028636" algn="l" rtl="0">
              <a:lnSpc>
                <a:spcPct val="100000"/>
              </a:lnSpc>
              <a:spcBef>
                <a:spcPts val="2520"/>
              </a:spcBef>
              <a:spcAft>
                <a:spcPts val="0"/>
              </a:spcAft>
              <a:buClr>
                <a:schemeClr val="dk1"/>
              </a:buClr>
              <a:buSzPts val="12599"/>
              <a:buFont typeface="Times New Roman"/>
              <a:buChar char="–"/>
              <a:defRPr sz="12599" b="0" i="0" u="none" strike="noStrike" cap="none">
                <a:solidFill>
                  <a:schemeClr val="dk1"/>
                </a:solidFill>
                <a:latin typeface="Times New Roman"/>
                <a:ea typeface="Times New Roman"/>
                <a:cs typeface="Times New Roman"/>
                <a:sym typeface="Times New Roman"/>
              </a:defRPr>
            </a:lvl2pPr>
            <a:lvl3pPr marL="1371600" marR="0" lvl="2" indent="-904811" algn="l" rtl="0">
              <a:lnSpc>
                <a:spcPct val="100000"/>
              </a:lnSpc>
              <a:spcBef>
                <a:spcPts val="2130"/>
              </a:spcBef>
              <a:spcAft>
                <a:spcPts val="0"/>
              </a:spcAft>
              <a:buClr>
                <a:schemeClr val="dk1"/>
              </a:buClr>
              <a:buSzPts val="10649"/>
              <a:buFont typeface="Times New Roman"/>
              <a:buChar char="•"/>
              <a:defRPr sz="10649" b="0" i="0" u="none" strike="noStrike" cap="none">
                <a:solidFill>
                  <a:schemeClr val="dk1"/>
                </a:solidFill>
                <a:latin typeface="Times New Roman"/>
                <a:ea typeface="Times New Roman"/>
                <a:cs typeface="Times New Roman"/>
                <a:sym typeface="Times New Roman"/>
              </a:defRPr>
            </a:lvl3pPr>
            <a:lvl4pPr marL="1828800" marR="0" lvl="3"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4pPr>
            <a:lvl5pPr marL="2286000" marR="0" lvl="4"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5pPr>
            <a:lvl6pPr marL="2743200" marR="0" lvl="5"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6pPr>
            <a:lvl7pPr marL="3200400" marR="0" lvl="6"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7pPr>
            <a:lvl8pPr marL="3657600" marR="0" lvl="7"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8pPr>
            <a:lvl9pPr marL="4114800" marR="0" lvl="8"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9pPr>
          </a:lstStyle>
          <a:p>
            <a:endParaRPr/>
          </a:p>
        </p:txBody>
      </p:sp>
      <p:sp>
        <p:nvSpPr>
          <p:cNvPr id="16" name="Shape 16"/>
          <p:cNvSpPr txBox="1">
            <a:spLocks noGrp="1"/>
          </p:cNvSpPr>
          <p:nvPr>
            <p:ph type="dt" idx="10"/>
          </p:nvPr>
        </p:nvSpPr>
        <p:spPr>
          <a:xfrm>
            <a:off x="2880123" y="30006925"/>
            <a:ext cx="8001000" cy="21717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3121880" y="30006925"/>
            <a:ext cx="12161043" cy="21717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7523678" y="30006925"/>
            <a:ext cx="8001000" cy="21717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0" marR="0" lvl="2"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0" marR="0" lvl="3"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0" marR="0" lvl="4"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0" marR="0" lvl="5"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0" marR="0" lvl="6"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0" marR="0" lvl="7"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0" marR="0" lvl="8"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4835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6456DF-7522-479C-9295-EA6923B6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A27CDC7-C80D-4C4A-89B2-B443E7DAB9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1DA7473-98A7-483C-A953-B8906B29726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 xmlns:a16="http://schemas.microsoft.com/office/drawing/2014/main" id="{ABA0D7BE-BAF5-4B55-AB91-B7D8F484A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1B2A57D-EF34-493C-AF86-FB46DE800507}"/>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5376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617AF7-D536-412C-B949-104516D4D1C9}"/>
              </a:ext>
            </a:extLst>
          </p:cNvPr>
          <p:cNvSpPr>
            <a:spLocks noGrp="1"/>
          </p:cNvSpPr>
          <p:nvPr>
            <p:ph type="title"/>
          </p:nvPr>
        </p:nvSpPr>
        <p:spPr>
          <a:xfrm>
            <a:off x="2620328" y="8206745"/>
            <a:ext cx="33124140" cy="13693138"/>
          </a:xfrm>
        </p:spPr>
        <p:txBody>
          <a:bodyPr anchor="b"/>
          <a:lstStyle>
            <a:lvl1pPr>
              <a:defRPr sz="18900"/>
            </a:lvl1pPr>
          </a:lstStyle>
          <a:p>
            <a:r>
              <a:rPr lang="en-US"/>
              <a:t>Click to edit Master title style</a:t>
            </a:r>
          </a:p>
        </p:txBody>
      </p:sp>
      <p:sp>
        <p:nvSpPr>
          <p:cNvPr id="3" name="Text Placeholder 2">
            <a:extLst>
              <a:ext uri="{FF2B5EF4-FFF2-40B4-BE49-F238E27FC236}">
                <a16:creationId xmlns="" xmlns:a16="http://schemas.microsoft.com/office/drawing/2014/main" id="{0B5ADAF9-501A-45B2-907E-B492BDFF0AA4}"/>
              </a:ext>
            </a:extLst>
          </p:cNvPr>
          <p:cNvSpPr>
            <a:spLocks noGrp="1"/>
          </p:cNvSpPr>
          <p:nvPr>
            <p:ph type="body" idx="1"/>
          </p:nvPr>
        </p:nvSpPr>
        <p:spPr>
          <a:xfrm>
            <a:off x="2620328" y="22029425"/>
            <a:ext cx="33124140" cy="7200898"/>
          </a:xfrm>
        </p:spPr>
        <p:txBody>
          <a:bodyPr/>
          <a:lstStyle>
            <a:lvl1pPr marL="0" indent="0">
              <a:buNone/>
              <a:defRPr sz="7560">
                <a:solidFill>
                  <a:schemeClr val="tx1">
                    <a:tint val="75000"/>
                  </a:schemeClr>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B6144D56-08C2-4978-877E-36AC745E03E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 xmlns:a16="http://schemas.microsoft.com/office/drawing/2014/main" id="{630FACC2-E9C1-41F7-8912-540861D7E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8D12CA0-2E44-44D7-AC19-2D600736D00B}"/>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0205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4EDD1A-E17E-43AD-A466-0C9FA2F6BB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8AB31D0-C006-46D3-8D1D-E1DE6E2FD247}"/>
              </a:ext>
            </a:extLst>
          </p:cNvPr>
          <p:cNvSpPr>
            <a:spLocks noGrp="1"/>
          </p:cNvSpPr>
          <p:nvPr>
            <p:ph sz="half" idx="1"/>
          </p:nvPr>
        </p:nvSpPr>
        <p:spPr>
          <a:xfrm>
            <a:off x="26403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DD2D4EF-C9C5-4BA9-9D2D-4DC9CE8BFFCE}"/>
              </a:ext>
            </a:extLst>
          </p:cNvPr>
          <p:cNvSpPr>
            <a:spLocks noGrp="1"/>
          </p:cNvSpPr>
          <p:nvPr>
            <p:ph sz="half" idx="2"/>
          </p:nvPr>
        </p:nvSpPr>
        <p:spPr>
          <a:xfrm>
            <a:off x="194424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8761353-8A10-47B5-9C62-C7EDC98FACB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 xmlns:a16="http://schemas.microsoft.com/office/drawing/2014/main" id="{F84B52CC-A322-4223-9137-196606B54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6396772-5D09-4149-A11F-AF85C5E08B99}"/>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7675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2C18F3-5C0C-4A42-BD96-28A2426719BD}"/>
              </a:ext>
            </a:extLst>
          </p:cNvPr>
          <p:cNvSpPr>
            <a:spLocks noGrp="1"/>
          </p:cNvSpPr>
          <p:nvPr>
            <p:ph type="title"/>
          </p:nvPr>
        </p:nvSpPr>
        <p:spPr>
          <a:xfrm>
            <a:off x="2645332" y="1752603"/>
            <a:ext cx="33124140" cy="6362702"/>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AD3C1F1-618A-47D3-8557-7E9286124932}"/>
              </a:ext>
            </a:extLst>
          </p:cNvPr>
          <p:cNvSpPr>
            <a:spLocks noGrp="1"/>
          </p:cNvSpPr>
          <p:nvPr>
            <p:ph type="body" idx="1"/>
          </p:nvPr>
        </p:nvSpPr>
        <p:spPr>
          <a:xfrm>
            <a:off x="2645334" y="8069582"/>
            <a:ext cx="16247029" cy="3954778"/>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Edit Master text styles</a:t>
            </a:r>
          </a:p>
        </p:txBody>
      </p:sp>
      <p:sp>
        <p:nvSpPr>
          <p:cNvPr id="4" name="Content Placeholder 3">
            <a:extLst>
              <a:ext uri="{FF2B5EF4-FFF2-40B4-BE49-F238E27FC236}">
                <a16:creationId xmlns="" xmlns:a16="http://schemas.microsoft.com/office/drawing/2014/main" id="{11409F00-72F9-4E58-87A7-C6DDF7B058AA}"/>
              </a:ext>
            </a:extLst>
          </p:cNvPr>
          <p:cNvSpPr>
            <a:spLocks noGrp="1"/>
          </p:cNvSpPr>
          <p:nvPr>
            <p:ph sz="half" idx="2"/>
          </p:nvPr>
        </p:nvSpPr>
        <p:spPr>
          <a:xfrm>
            <a:off x="2645334" y="12024360"/>
            <a:ext cx="16247029"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D433C44-E284-4BE1-8819-95649EB30496}"/>
              </a:ext>
            </a:extLst>
          </p:cNvPr>
          <p:cNvSpPr>
            <a:spLocks noGrp="1"/>
          </p:cNvSpPr>
          <p:nvPr>
            <p:ph type="body" sz="quarter" idx="3"/>
          </p:nvPr>
        </p:nvSpPr>
        <p:spPr>
          <a:xfrm>
            <a:off x="19442430" y="8069582"/>
            <a:ext cx="16327042" cy="3954778"/>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Edit Master text styles</a:t>
            </a:r>
          </a:p>
        </p:txBody>
      </p:sp>
      <p:sp>
        <p:nvSpPr>
          <p:cNvPr id="6" name="Content Placeholder 5">
            <a:extLst>
              <a:ext uri="{FF2B5EF4-FFF2-40B4-BE49-F238E27FC236}">
                <a16:creationId xmlns="" xmlns:a16="http://schemas.microsoft.com/office/drawing/2014/main" id="{F4B6E5DB-87BD-4562-AB8D-4E2D0603B1B5}"/>
              </a:ext>
            </a:extLst>
          </p:cNvPr>
          <p:cNvSpPr>
            <a:spLocks noGrp="1"/>
          </p:cNvSpPr>
          <p:nvPr>
            <p:ph sz="quarter" idx="4"/>
          </p:nvPr>
        </p:nvSpPr>
        <p:spPr>
          <a:xfrm>
            <a:off x="19442430" y="12024360"/>
            <a:ext cx="1632704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EA4BE5E-C635-4D7C-B933-5B81A7577909}"/>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 xmlns:a16="http://schemas.microsoft.com/office/drawing/2014/main" id="{747AA603-B032-4AB7-8882-1F88934E19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AAC71C3A-C65D-4C17-B78B-7287F9684A75}"/>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7697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9C72C1-2630-43B4-B1D3-4DF18814F9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D17F4A67-A32A-4FD2-B683-D9F6A8DF542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 xmlns:a16="http://schemas.microsoft.com/office/drawing/2014/main" id="{5A9C9070-33DE-45DF-898A-EEC21B30D1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8AFCA4D-72CA-4CB9-921A-B0D62A5909A0}"/>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854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84FB76F-6864-48F5-9008-3B62AAE2BBDF}"/>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 xmlns:a16="http://schemas.microsoft.com/office/drawing/2014/main" id="{CF167D72-1969-43AB-B07A-F4FD20C832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AD70A89-A530-43BF-9651-9C29180691B9}"/>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5906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1B939B-E91E-48AB-935B-82959F5EC80C}"/>
              </a:ext>
            </a:extLst>
          </p:cNvPr>
          <p:cNvSpPr>
            <a:spLocks noGrp="1"/>
          </p:cNvSpPr>
          <p:nvPr>
            <p:ph type="title"/>
          </p:nvPr>
        </p:nvSpPr>
        <p:spPr>
          <a:xfrm>
            <a:off x="2645334" y="2194560"/>
            <a:ext cx="12386547" cy="7680960"/>
          </a:xfrm>
        </p:spPr>
        <p:txBody>
          <a:bodyPr anchor="b"/>
          <a:lstStyle>
            <a:lvl1pPr>
              <a:defRPr sz="10080"/>
            </a:lvl1pPr>
          </a:lstStyle>
          <a:p>
            <a:r>
              <a:rPr lang="en-US"/>
              <a:t>Click to edit Master title style</a:t>
            </a:r>
          </a:p>
        </p:txBody>
      </p:sp>
      <p:sp>
        <p:nvSpPr>
          <p:cNvPr id="3" name="Content Placeholder 2">
            <a:extLst>
              <a:ext uri="{FF2B5EF4-FFF2-40B4-BE49-F238E27FC236}">
                <a16:creationId xmlns="" xmlns:a16="http://schemas.microsoft.com/office/drawing/2014/main" id="{21060609-CCD5-4096-8F3D-692BDABA1ED7}"/>
              </a:ext>
            </a:extLst>
          </p:cNvPr>
          <p:cNvSpPr>
            <a:spLocks noGrp="1"/>
          </p:cNvSpPr>
          <p:nvPr>
            <p:ph idx="1"/>
          </p:nvPr>
        </p:nvSpPr>
        <p:spPr>
          <a:xfrm>
            <a:off x="16327042" y="4739642"/>
            <a:ext cx="19442430" cy="23393400"/>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0BA6BA2-8C29-481B-800A-EA6E3629FC99}"/>
              </a:ext>
            </a:extLst>
          </p:cNvPr>
          <p:cNvSpPr>
            <a:spLocks noGrp="1"/>
          </p:cNvSpPr>
          <p:nvPr>
            <p:ph type="body" sz="half" idx="2"/>
          </p:nvPr>
        </p:nvSpPr>
        <p:spPr>
          <a:xfrm>
            <a:off x="2645334" y="9875520"/>
            <a:ext cx="12386547" cy="18295622"/>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Edit Master text styles</a:t>
            </a:r>
          </a:p>
        </p:txBody>
      </p:sp>
      <p:sp>
        <p:nvSpPr>
          <p:cNvPr id="5" name="Date Placeholder 4">
            <a:extLst>
              <a:ext uri="{FF2B5EF4-FFF2-40B4-BE49-F238E27FC236}">
                <a16:creationId xmlns="" xmlns:a16="http://schemas.microsoft.com/office/drawing/2014/main" id="{9E8338EB-2118-43AD-B375-EED1E925347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 xmlns:a16="http://schemas.microsoft.com/office/drawing/2014/main" id="{27F83478-092A-4B8E-BAA8-D0101DE36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94C5BAC-DE33-47EA-A0BA-DF6DDDB889FC}"/>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0958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764EB2-AAA1-4435-BECD-70AC509F6949}"/>
              </a:ext>
            </a:extLst>
          </p:cNvPr>
          <p:cNvSpPr>
            <a:spLocks noGrp="1"/>
          </p:cNvSpPr>
          <p:nvPr>
            <p:ph type="title"/>
          </p:nvPr>
        </p:nvSpPr>
        <p:spPr>
          <a:xfrm>
            <a:off x="2645334" y="2194560"/>
            <a:ext cx="12386547" cy="7680960"/>
          </a:xfrm>
        </p:spPr>
        <p:txBody>
          <a:bodyPr anchor="b"/>
          <a:lstStyle>
            <a:lvl1pPr>
              <a:defRPr sz="10080"/>
            </a:lvl1pPr>
          </a:lstStyle>
          <a:p>
            <a:r>
              <a:rPr lang="en-US"/>
              <a:t>Click to edit Master title style</a:t>
            </a:r>
          </a:p>
        </p:txBody>
      </p:sp>
      <p:sp>
        <p:nvSpPr>
          <p:cNvPr id="3" name="Picture Placeholder 2">
            <a:extLst>
              <a:ext uri="{FF2B5EF4-FFF2-40B4-BE49-F238E27FC236}">
                <a16:creationId xmlns="" xmlns:a16="http://schemas.microsoft.com/office/drawing/2014/main" id="{0B7D27ED-388F-4B0B-8FFD-44B61AB11590}"/>
              </a:ext>
            </a:extLst>
          </p:cNvPr>
          <p:cNvSpPr>
            <a:spLocks noGrp="1"/>
          </p:cNvSpPr>
          <p:nvPr>
            <p:ph type="pic" idx="1"/>
          </p:nvPr>
        </p:nvSpPr>
        <p:spPr>
          <a:xfrm>
            <a:off x="16327042" y="4739642"/>
            <a:ext cx="19442430" cy="23393400"/>
          </a:xfrm>
        </p:spPr>
        <p:txBody>
          <a:bodyPr/>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endParaRPr lang="en-US"/>
          </a:p>
        </p:txBody>
      </p:sp>
      <p:sp>
        <p:nvSpPr>
          <p:cNvPr id="4" name="Text Placeholder 3">
            <a:extLst>
              <a:ext uri="{FF2B5EF4-FFF2-40B4-BE49-F238E27FC236}">
                <a16:creationId xmlns="" xmlns:a16="http://schemas.microsoft.com/office/drawing/2014/main" id="{730896C2-A3BE-43A5-9B34-87488439DF86}"/>
              </a:ext>
            </a:extLst>
          </p:cNvPr>
          <p:cNvSpPr>
            <a:spLocks noGrp="1"/>
          </p:cNvSpPr>
          <p:nvPr>
            <p:ph type="body" sz="half" idx="2"/>
          </p:nvPr>
        </p:nvSpPr>
        <p:spPr>
          <a:xfrm>
            <a:off x="2645334" y="9875520"/>
            <a:ext cx="12386547" cy="18295622"/>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Edit Master text styles</a:t>
            </a:r>
          </a:p>
        </p:txBody>
      </p:sp>
      <p:sp>
        <p:nvSpPr>
          <p:cNvPr id="5" name="Date Placeholder 4">
            <a:extLst>
              <a:ext uri="{FF2B5EF4-FFF2-40B4-BE49-F238E27FC236}">
                <a16:creationId xmlns="" xmlns:a16="http://schemas.microsoft.com/office/drawing/2014/main" id="{B2E2D497-0F54-4ADA-A1D6-83664689B891}"/>
              </a:ext>
            </a:extLst>
          </p:cNvPr>
          <p:cNvSpPr>
            <a:spLocks noGrp="1"/>
          </p:cNvSpPr>
          <p:nvPr>
            <p:ph type="dt" sz="half" idx="10"/>
          </p:nvPr>
        </p:nvSpPr>
        <p:spPr/>
        <p:txBody>
          <a:bodyPr/>
          <a:lstStyle/>
          <a:p>
            <a:fld id="{8A37C7F6-B1DD-42B7-B96B-CB6270EFB5EE}" type="datetimeFigureOut">
              <a:rPr lang="en-US" smtClean="0"/>
              <a:t>11/21/2019</a:t>
            </a:fld>
            <a:endParaRPr lang="en-US"/>
          </a:p>
        </p:txBody>
      </p:sp>
      <p:sp>
        <p:nvSpPr>
          <p:cNvPr id="6" name="Footer Placeholder 5">
            <a:extLst>
              <a:ext uri="{FF2B5EF4-FFF2-40B4-BE49-F238E27FC236}">
                <a16:creationId xmlns="" xmlns:a16="http://schemas.microsoft.com/office/drawing/2014/main" id="{C6A84F2A-9CC9-496B-95C2-360EB0D6B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6171668-F05C-4F54-B48E-C82F4EE78EFC}"/>
              </a:ext>
            </a:extLst>
          </p:cNvPr>
          <p:cNvSpPr>
            <a:spLocks noGrp="1"/>
          </p:cNvSpPr>
          <p:nvPr>
            <p:ph type="sldNum" sz="quarter" idx="12"/>
          </p:nvPr>
        </p:nvSpPr>
        <p:spPr/>
        <p:txBody>
          <a:bodyPr/>
          <a:lstStyle/>
          <a:p>
            <a:fld id="{1F5B6F9D-4A4F-4ADE-99DB-2F85DD1A075E}" type="slidenum">
              <a:rPr lang="en-US" smtClean="0"/>
              <a:t>‹#›</a:t>
            </a:fld>
            <a:endParaRPr lang="en-US"/>
          </a:p>
        </p:txBody>
      </p:sp>
    </p:spTree>
    <p:extLst>
      <p:ext uri="{BB962C8B-B14F-4D97-AF65-F5344CB8AC3E}">
        <p14:creationId xmlns:p14="http://schemas.microsoft.com/office/powerpoint/2010/main" val="10945795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1FD7468-B8AB-4FDC-B358-B655AC8D4C86}"/>
              </a:ext>
            </a:extLst>
          </p:cNvPr>
          <p:cNvSpPr>
            <a:spLocks noGrp="1"/>
          </p:cNvSpPr>
          <p:nvPr>
            <p:ph type="title"/>
          </p:nvPr>
        </p:nvSpPr>
        <p:spPr>
          <a:xfrm>
            <a:off x="2640330" y="1752603"/>
            <a:ext cx="3312414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8CCF2F8-0BEC-453F-AFED-035E300B45B1}"/>
              </a:ext>
            </a:extLst>
          </p:cNvPr>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05AD018-6240-4A5B-8EB4-C863DAE15C17}"/>
              </a:ext>
            </a:extLst>
          </p:cNvPr>
          <p:cNvSpPr>
            <a:spLocks noGrp="1"/>
          </p:cNvSpPr>
          <p:nvPr>
            <p:ph type="dt" sz="half" idx="2"/>
          </p:nvPr>
        </p:nvSpPr>
        <p:spPr>
          <a:xfrm>
            <a:off x="2640330" y="30510482"/>
            <a:ext cx="8641080" cy="1752600"/>
          </a:xfrm>
          <a:prstGeom prst="rect">
            <a:avLst/>
          </a:prstGeom>
        </p:spPr>
        <p:txBody>
          <a:bodyPr vert="horz" lIns="91440" tIns="45720" rIns="91440" bIns="45720" rtlCol="0" anchor="ctr"/>
          <a:lstStyle>
            <a:lvl1pPr algn="l">
              <a:defRPr sz="3780">
                <a:solidFill>
                  <a:schemeClr val="tx1">
                    <a:tint val="75000"/>
                  </a:schemeClr>
                </a:solidFill>
              </a:defRPr>
            </a:lvl1pPr>
          </a:lstStyle>
          <a:p>
            <a:fld id="{8A37C7F6-B1DD-42B7-B96B-CB6270EFB5EE}" type="datetimeFigureOut">
              <a:rPr lang="en-US" smtClean="0"/>
              <a:t>11/21/2019</a:t>
            </a:fld>
            <a:endParaRPr lang="en-US"/>
          </a:p>
        </p:txBody>
      </p:sp>
      <p:sp>
        <p:nvSpPr>
          <p:cNvPr id="5" name="Footer Placeholder 4">
            <a:extLst>
              <a:ext uri="{FF2B5EF4-FFF2-40B4-BE49-F238E27FC236}">
                <a16:creationId xmlns="" xmlns:a16="http://schemas.microsoft.com/office/drawing/2014/main" id="{28DEBD2F-28A7-4242-A51C-20D8B4934D4D}"/>
              </a:ext>
            </a:extLst>
          </p:cNvPr>
          <p:cNvSpPr>
            <a:spLocks noGrp="1"/>
          </p:cNvSpPr>
          <p:nvPr>
            <p:ph type="ftr" sz="quarter" idx="3"/>
          </p:nvPr>
        </p:nvSpPr>
        <p:spPr>
          <a:xfrm>
            <a:off x="12721590" y="30510482"/>
            <a:ext cx="12961620" cy="1752600"/>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0A0B3F74-CE85-48D9-8858-6D810B94B172}"/>
              </a:ext>
            </a:extLst>
          </p:cNvPr>
          <p:cNvSpPr>
            <a:spLocks noGrp="1"/>
          </p:cNvSpPr>
          <p:nvPr>
            <p:ph type="sldNum" sz="quarter" idx="4"/>
          </p:nvPr>
        </p:nvSpPr>
        <p:spPr>
          <a:xfrm>
            <a:off x="27123390" y="30510482"/>
            <a:ext cx="8641080" cy="1752600"/>
          </a:xfrm>
          <a:prstGeom prst="rect">
            <a:avLst/>
          </a:prstGeom>
        </p:spPr>
        <p:txBody>
          <a:bodyPr vert="horz" lIns="91440" tIns="45720" rIns="91440" bIns="45720" rtlCol="0" anchor="ctr"/>
          <a:lstStyle>
            <a:lvl1pPr algn="r">
              <a:defRPr sz="3780">
                <a:solidFill>
                  <a:schemeClr val="tx1">
                    <a:tint val="75000"/>
                  </a:schemeClr>
                </a:solidFill>
              </a:defRPr>
            </a:lvl1pPr>
          </a:lstStyle>
          <a:p>
            <a:fld id="{1F5B6F9D-4A4F-4ADE-99DB-2F85DD1A075E}" type="slidenum">
              <a:rPr lang="en-US" smtClean="0"/>
              <a:t>‹#›</a:t>
            </a:fld>
            <a:endParaRPr lang="en-US"/>
          </a:p>
        </p:txBody>
      </p:sp>
    </p:spTree>
    <p:extLst>
      <p:ext uri="{BB962C8B-B14F-4D97-AF65-F5344CB8AC3E}">
        <p14:creationId xmlns:p14="http://schemas.microsoft.com/office/powerpoint/2010/main" val="12088249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5" name="Shape 95"/>
          <p:cNvSpPr/>
          <p:nvPr/>
        </p:nvSpPr>
        <p:spPr>
          <a:xfrm>
            <a:off x="-48126" y="1"/>
            <a:ext cx="38496375" cy="4384547"/>
          </a:xfrm>
          <a:prstGeom prst="rect">
            <a:avLst/>
          </a:prstGeom>
          <a:solidFill>
            <a:srgbClr val="49236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Shape 96"/>
          <p:cNvSpPr txBox="1">
            <a:spLocks noGrp="1"/>
          </p:cNvSpPr>
          <p:nvPr>
            <p:ph type="title"/>
          </p:nvPr>
        </p:nvSpPr>
        <p:spPr>
          <a:xfrm>
            <a:off x="2880123" y="2188372"/>
            <a:ext cx="32644558" cy="2726531"/>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7123" b="0" i="0" u="none" strike="noStrike" cap="none">
                <a:solidFill>
                  <a:schemeClr val="dk1"/>
                </a:solidFill>
                <a:latin typeface="Arial"/>
                <a:ea typeface="Arial"/>
                <a:cs typeface="Arial"/>
                <a:sym typeface="Arial"/>
              </a:rPr>
              <a:t/>
            </a:r>
            <a:br>
              <a:rPr lang="en-US" sz="7123" b="0" i="0" u="none" strike="noStrike" cap="none">
                <a:solidFill>
                  <a:schemeClr val="dk1"/>
                </a:solidFill>
                <a:latin typeface="Arial"/>
                <a:ea typeface="Arial"/>
                <a:cs typeface="Arial"/>
                <a:sym typeface="Arial"/>
              </a:rPr>
            </a:br>
            <a:endParaRPr sz="3974" b="0" i="0" u="none" strike="noStrike" cap="none">
              <a:solidFill>
                <a:schemeClr val="dk1"/>
              </a:solidFill>
              <a:latin typeface="Arial"/>
              <a:ea typeface="Arial"/>
              <a:cs typeface="Arial"/>
              <a:sym typeface="Arial"/>
            </a:endParaRPr>
          </a:p>
        </p:txBody>
      </p:sp>
      <p:sp>
        <p:nvSpPr>
          <p:cNvPr id="97" name="Shape 97"/>
          <p:cNvSpPr txBox="1"/>
          <p:nvPr/>
        </p:nvSpPr>
        <p:spPr>
          <a:xfrm>
            <a:off x="6695754" y="2588607"/>
            <a:ext cx="25006788" cy="1297593"/>
          </a:xfrm>
          <a:prstGeom prst="rect">
            <a:avLst/>
          </a:prstGeom>
          <a:noFill/>
          <a:ln>
            <a:noFill/>
          </a:ln>
        </p:spPr>
        <p:txBody>
          <a:bodyPr spcFirstLastPara="1" wrap="square" lIns="68550" tIns="34275" rIns="68550" bIns="34275" anchor="t" anchorCtr="0">
            <a:noAutofit/>
          </a:bodyPr>
          <a:lstStyle/>
          <a:p>
            <a:pPr lvl="0" algn="ctr">
              <a:buClr>
                <a:schemeClr val="lt1"/>
              </a:buClr>
              <a:buSzPts val="4382"/>
            </a:pPr>
            <a:r>
              <a:rPr lang="en-US" sz="4000" i="0" u="none" strike="noStrike" cap="none" dirty="0" smtClean="0">
                <a:solidFill>
                  <a:schemeClr val="lt1"/>
                </a:solidFill>
                <a:latin typeface="Verdana" panose="020B0604030504040204" pitchFamily="34" charset="0"/>
                <a:ea typeface="Verdana" panose="020B0604030504040204" pitchFamily="34" charset="0"/>
                <a:cs typeface="Arial"/>
                <a:sym typeface="Arial"/>
              </a:rPr>
              <a:t>Nicholas Smith, Jaden Jackson, </a:t>
            </a:r>
            <a:r>
              <a:rPr lang="en-US" sz="4000" i="0" u="none" strike="noStrike" cap="none" dirty="0" err="1" smtClean="0">
                <a:solidFill>
                  <a:schemeClr val="lt1"/>
                </a:solidFill>
                <a:latin typeface="Verdana" panose="020B0604030504040204" pitchFamily="34" charset="0"/>
                <a:ea typeface="Verdana" panose="020B0604030504040204" pitchFamily="34" charset="0"/>
                <a:cs typeface="Arial"/>
                <a:sym typeface="Arial"/>
              </a:rPr>
              <a:t>Weilun</a:t>
            </a:r>
            <a:r>
              <a:rPr lang="en-US" sz="4000" i="0" u="none" strike="noStrike" cap="none" dirty="0" smtClean="0">
                <a:solidFill>
                  <a:schemeClr val="lt1"/>
                </a:solidFill>
                <a:latin typeface="Verdana" panose="020B0604030504040204" pitchFamily="34" charset="0"/>
                <a:ea typeface="Verdana" panose="020B0604030504040204" pitchFamily="34" charset="0"/>
                <a:cs typeface="Arial"/>
                <a:sym typeface="Arial"/>
              </a:rPr>
              <a:t> Mai</a:t>
            </a:r>
            <a:endParaRPr sz="4000" i="0" u="none" strike="noStrike" cap="none" dirty="0">
              <a:solidFill>
                <a:schemeClr val="lt1"/>
              </a:solidFill>
              <a:latin typeface="Verdana" panose="020B0604030504040204" pitchFamily="34" charset="0"/>
              <a:ea typeface="Verdana" panose="020B0604030504040204" pitchFamily="34" charset="0"/>
              <a:sym typeface="Arial"/>
            </a:endParaRPr>
          </a:p>
          <a:p>
            <a:pPr marL="0" marR="0" lvl="0" indent="0" algn="ctr" rtl="0">
              <a:lnSpc>
                <a:spcPct val="100000"/>
              </a:lnSpc>
              <a:spcBef>
                <a:spcPts val="0"/>
              </a:spcBef>
              <a:spcAft>
                <a:spcPts val="0"/>
              </a:spcAft>
              <a:buClr>
                <a:schemeClr val="lt1"/>
              </a:buClr>
              <a:buSzPts val="3600"/>
              <a:buFont typeface="Arial"/>
              <a:buNone/>
            </a:pPr>
            <a:r>
              <a:rPr lang="en-US" sz="4000" b="0" i="0" u="none" strike="noStrike" cap="none" dirty="0">
                <a:solidFill>
                  <a:schemeClr val="lt1"/>
                </a:solidFill>
                <a:latin typeface="Verdana" panose="020B0604030504040204" pitchFamily="34" charset="0"/>
                <a:ea typeface="Verdana" panose="020B0604030504040204" pitchFamily="34" charset="0"/>
                <a:cs typeface="Arial"/>
                <a:sym typeface="Arial"/>
              </a:rPr>
              <a:t>Weber State University, Ogden</a:t>
            </a:r>
            <a:endParaRPr sz="4000" b="0" i="1" u="none" strike="noStrike" cap="none" dirty="0">
              <a:solidFill>
                <a:schemeClr val="lt1"/>
              </a:solidFill>
              <a:latin typeface="Verdana" panose="020B0604030504040204" pitchFamily="34" charset="0"/>
              <a:ea typeface="Verdana" panose="020B0604030504040204" pitchFamily="34" charset="0"/>
              <a:cs typeface="Arial"/>
              <a:sym typeface="Arial"/>
            </a:endParaRPr>
          </a:p>
        </p:txBody>
      </p:sp>
      <p:sp>
        <p:nvSpPr>
          <p:cNvPr id="98" name="Shape 98"/>
          <p:cNvSpPr txBox="1"/>
          <p:nvPr/>
        </p:nvSpPr>
        <p:spPr>
          <a:xfrm>
            <a:off x="-9666814" y="5880698"/>
            <a:ext cx="9014339" cy="346243"/>
          </a:xfrm>
          <a:prstGeom prst="rect">
            <a:avLst/>
          </a:prstGeom>
          <a:noFill/>
          <a:ln>
            <a:noFill/>
          </a:ln>
        </p:spPr>
        <p:txBody>
          <a:bodyPr spcFirstLastPara="1" wrap="square" lIns="68550" tIns="34275" rIns="68550" bIns="34275" anchor="t" anchorCtr="0">
            <a:noAutofit/>
          </a:bodyPr>
          <a:lstStyle/>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5DAA"/>
              </a:solidFill>
              <a:latin typeface="Arial"/>
              <a:ea typeface="Arial"/>
              <a:cs typeface="Arial"/>
              <a:sym typeface="Arial"/>
            </a:endParaRPr>
          </a:p>
        </p:txBody>
      </p:sp>
      <p:sp>
        <p:nvSpPr>
          <p:cNvPr id="100" name="Shape 100"/>
          <p:cNvSpPr txBox="1"/>
          <p:nvPr/>
        </p:nvSpPr>
        <p:spPr>
          <a:xfrm>
            <a:off x="6928384" y="370097"/>
            <a:ext cx="24987625" cy="1915903"/>
          </a:xfrm>
          <a:prstGeom prst="rect">
            <a:avLst/>
          </a:prstGeom>
          <a:noFill/>
          <a:ln>
            <a:noFill/>
          </a:ln>
        </p:spPr>
        <p:txBody>
          <a:bodyPr spcFirstLastPara="1" wrap="square" lIns="68550" tIns="34275" rIns="68550" bIns="34275" anchor="t" anchorCtr="0">
            <a:noAutofit/>
          </a:bodyPr>
          <a:lstStyle/>
          <a:p>
            <a:pPr lvl="0" algn="ctr">
              <a:buClr>
                <a:schemeClr val="lt1"/>
              </a:buClr>
              <a:buSzPts val="6000"/>
            </a:pPr>
            <a:r>
              <a:rPr lang="en-US" sz="7200" dirty="0" smtClean="0">
                <a:solidFill>
                  <a:schemeClr val="bg1"/>
                </a:solidFill>
                <a:latin typeface="Verdana" panose="020B0604030504040204" pitchFamily="34" charset="0"/>
                <a:ea typeface="Verdana" panose="020B0604030504040204" pitchFamily="34" charset="0"/>
              </a:rPr>
              <a:t>Models for Call Volume and Agent Handling Time in a Call Center to Predict Required Staffin</a:t>
            </a:r>
            <a:r>
              <a:rPr lang="en-US" sz="7200" dirty="0" smtClean="0">
                <a:solidFill>
                  <a:schemeClr val="bg1"/>
                </a:solidFill>
                <a:latin typeface="Verdana" panose="020B0604030504040204" pitchFamily="34" charset="0"/>
                <a:ea typeface="Verdana" panose="020B0604030504040204" pitchFamily="34" charset="0"/>
              </a:rPr>
              <a:t>g Levels</a:t>
            </a:r>
            <a:r>
              <a:rPr lang="en-US" sz="7200" dirty="0" smtClean="0">
                <a:solidFill>
                  <a:schemeClr val="bg1"/>
                </a:solidFill>
                <a:latin typeface="Verdana" panose="020B0604030504040204" pitchFamily="34" charset="0"/>
                <a:ea typeface="Verdana" panose="020B0604030504040204" pitchFamily="34" charset="0"/>
              </a:rPr>
              <a:t>]</a:t>
            </a:r>
            <a:endParaRPr sz="28700" b="0" i="0" u="none" strike="noStrike" cap="none" dirty="0">
              <a:solidFill>
                <a:schemeClr val="bg1"/>
              </a:solidFill>
              <a:latin typeface="Verdana" panose="020B0604030504040204" pitchFamily="34" charset="0"/>
              <a:ea typeface="Verdana" panose="020B0604030504040204" pitchFamily="34" charset="0"/>
              <a:cs typeface="Arial"/>
              <a:sym typeface="Arial"/>
            </a:endParaRPr>
          </a:p>
        </p:txBody>
      </p:sp>
      <p:sp>
        <p:nvSpPr>
          <p:cNvPr id="101" name="Shape 101"/>
          <p:cNvSpPr/>
          <p:nvPr/>
        </p:nvSpPr>
        <p:spPr>
          <a:xfrm>
            <a:off x="-188098" y="13727790"/>
            <a:ext cx="9266850" cy="600164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3200"/>
              <a:buFont typeface="Arial"/>
              <a:buNone/>
            </a:pPr>
            <a:r>
              <a:rPr lang="en-US" sz="3200" b="0" i="0" u="none" strike="noStrike" cap="none" dirty="0">
                <a:solidFill>
                  <a:schemeClr val="dk1"/>
                </a:solidFill>
                <a:latin typeface="Arial"/>
                <a:ea typeface="Arial"/>
                <a:cs typeface="Arial"/>
                <a:sym typeface="Arial"/>
              </a:rPr>
              <a:t>. </a:t>
            </a:r>
            <a:r>
              <a:rPr lang="en-US" sz="2800" b="0" i="0" u="none" strike="noStrike" cap="none" dirty="0">
                <a:solidFill>
                  <a:schemeClr val="dk1"/>
                </a:solidFill>
                <a:latin typeface="Arial"/>
                <a:ea typeface="Arial"/>
                <a:cs typeface="Arial"/>
                <a:sym typeface="Arial"/>
              </a:rPr>
              <a:t> </a:t>
            </a:r>
            <a:endParaRPr sz="2800" b="0" i="0" u="none" strike="noStrike" cap="none" dirty="0">
              <a:solidFill>
                <a:schemeClr val="dk1"/>
              </a:solidFill>
              <a:latin typeface="Arial"/>
              <a:ea typeface="Arial"/>
              <a:cs typeface="Arial"/>
              <a:sym typeface="Arial"/>
            </a:endParaRPr>
          </a:p>
        </p:txBody>
      </p:sp>
      <p:pic>
        <p:nvPicPr>
          <p:cNvPr id="103" name="Shape 103"/>
          <p:cNvPicPr preferRelativeResize="0"/>
          <p:nvPr/>
        </p:nvPicPr>
        <p:blipFill rotWithShape="1">
          <a:blip r:embed="rId3">
            <a:alphaModFix/>
          </a:blip>
          <a:srcRect t="2564"/>
          <a:stretch/>
        </p:blipFill>
        <p:spPr>
          <a:xfrm>
            <a:off x="177888" y="0"/>
            <a:ext cx="6429375" cy="4343400"/>
          </a:xfrm>
          <a:prstGeom prst="rect">
            <a:avLst/>
          </a:prstGeom>
          <a:noFill/>
          <a:ln>
            <a:noFill/>
          </a:ln>
        </p:spPr>
      </p:pic>
      <p:pic>
        <p:nvPicPr>
          <p:cNvPr id="104" name="Shape 104"/>
          <p:cNvPicPr preferRelativeResize="0"/>
          <p:nvPr/>
        </p:nvPicPr>
        <p:blipFill rotWithShape="1">
          <a:blip r:embed="rId4">
            <a:alphaModFix/>
          </a:blip>
          <a:srcRect t="2564"/>
          <a:stretch/>
        </p:blipFill>
        <p:spPr>
          <a:xfrm>
            <a:off x="31742372" y="0"/>
            <a:ext cx="6433361" cy="4343786"/>
          </a:xfrm>
          <a:prstGeom prst="rect">
            <a:avLst/>
          </a:prstGeom>
          <a:noFill/>
          <a:ln>
            <a:noFill/>
          </a:ln>
        </p:spPr>
      </p:pic>
      <p:sp>
        <p:nvSpPr>
          <p:cNvPr id="105" name="Shape 105"/>
          <p:cNvSpPr txBox="1"/>
          <p:nvPr/>
        </p:nvSpPr>
        <p:spPr>
          <a:xfrm>
            <a:off x="-48126" y="4457700"/>
            <a:ext cx="9759054" cy="685800"/>
          </a:xfrm>
          <a:prstGeom prst="rect">
            <a:avLst/>
          </a:prstGeom>
          <a:solidFill>
            <a:srgbClr val="4B2266"/>
          </a:solidFill>
          <a:ln w="38100"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6E2E3"/>
              </a:buClr>
              <a:buSzPts val="3600"/>
              <a:buFont typeface="Verdana"/>
              <a:buNone/>
            </a:pPr>
            <a:r>
              <a:rPr lang="en-US" sz="3600" b="1" i="0" u="none" strike="noStrike" cap="none" dirty="0">
                <a:solidFill>
                  <a:srgbClr val="E6E2E3"/>
                </a:solidFill>
                <a:latin typeface="Verdana"/>
                <a:ea typeface="Verdana"/>
                <a:cs typeface="Verdana"/>
                <a:sym typeface="Verdana"/>
              </a:rPr>
              <a:t>Introduction</a:t>
            </a:r>
            <a:endParaRPr sz="1400" b="0" i="0" u="none" strike="noStrike" cap="none" dirty="0">
              <a:solidFill>
                <a:srgbClr val="000000"/>
              </a:solidFill>
              <a:latin typeface="Arial"/>
              <a:ea typeface="Arial"/>
              <a:cs typeface="Arial"/>
              <a:sym typeface="Arial"/>
            </a:endParaRPr>
          </a:p>
        </p:txBody>
      </p:sp>
      <p:sp>
        <p:nvSpPr>
          <p:cNvPr id="119" name="Shape 119"/>
          <p:cNvSpPr txBox="1"/>
          <p:nvPr/>
        </p:nvSpPr>
        <p:spPr>
          <a:xfrm>
            <a:off x="24419948" y="3158416"/>
            <a:ext cx="2234002" cy="1540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Shape 105"/>
          <p:cNvSpPr txBox="1"/>
          <p:nvPr/>
        </p:nvSpPr>
        <p:spPr>
          <a:xfrm>
            <a:off x="9829800" y="4458168"/>
            <a:ext cx="18653760" cy="685800"/>
          </a:xfrm>
          <a:prstGeom prst="rect">
            <a:avLst/>
          </a:prstGeom>
          <a:solidFill>
            <a:srgbClr val="4B2266"/>
          </a:solidFill>
          <a:ln w="38100"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6E2E3"/>
              </a:buClr>
              <a:buSzPts val="3600"/>
              <a:buFont typeface="Verdana"/>
              <a:buNone/>
            </a:pPr>
            <a:r>
              <a:rPr lang="en-US" sz="3600" b="1" i="0" u="none" strike="noStrike" cap="none" dirty="0" smtClean="0">
                <a:solidFill>
                  <a:srgbClr val="E6E2E3"/>
                </a:solidFill>
                <a:latin typeface="Verdana"/>
                <a:ea typeface="Verdana"/>
                <a:cs typeface="Verdana"/>
                <a:sym typeface="Verdana"/>
              </a:rPr>
              <a:t>Results</a:t>
            </a:r>
            <a:endParaRPr sz="1400" b="0" i="0" u="none" strike="noStrike" cap="none" dirty="0">
              <a:solidFill>
                <a:srgbClr val="000000"/>
              </a:solidFill>
              <a:latin typeface="Arial"/>
              <a:ea typeface="Arial"/>
              <a:cs typeface="Arial"/>
              <a:sym typeface="Arial"/>
            </a:endParaRPr>
          </a:p>
        </p:txBody>
      </p:sp>
      <p:sp>
        <p:nvSpPr>
          <p:cNvPr id="58" name="Shape 105"/>
          <p:cNvSpPr txBox="1"/>
          <p:nvPr/>
        </p:nvSpPr>
        <p:spPr>
          <a:xfrm>
            <a:off x="28610561" y="4457700"/>
            <a:ext cx="9756648" cy="685800"/>
          </a:xfrm>
          <a:prstGeom prst="rect">
            <a:avLst/>
          </a:prstGeom>
          <a:solidFill>
            <a:srgbClr val="4B2266"/>
          </a:solidFill>
          <a:ln w="38100"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lvl="0" algn="ctr">
              <a:buClr>
                <a:srgbClr val="E6E2E3"/>
              </a:buClr>
              <a:buSzPts val="3600"/>
            </a:pPr>
            <a:r>
              <a:rPr lang="en-US" sz="3600" b="1" dirty="0" smtClean="0">
                <a:solidFill>
                  <a:srgbClr val="E6E2E3"/>
                </a:solidFill>
                <a:latin typeface="Verdana"/>
                <a:ea typeface="Verdana"/>
                <a:cs typeface="Verdana"/>
                <a:sym typeface="Verdana"/>
              </a:rPr>
              <a:t>Discussion</a:t>
            </a:r>
            <a:endParaRPr sz="1400" b="0" i="0" u="none" strike="noStrike" cap="none" dirty="0">
              <a:solidFill>
                <a:srgbClr val="000000"/>
              </a:solidFill>
              <a:latin typeface="Arial"/>
              <a:ea typeface="Arial"/>
              <a:cs typeface="Arial"/>
              <a:sym typeface="Arial"/>
            </a:endParaRPr>
          </a:p>
        </p:txBody>
      </p:sp>
      <p:sp>
        <p:nvSpPr>
          <p:cNvPr id="48" name="TextBox 47"/>
          <p:cNvSpPr txBox="1"/>
          <p:nvPr/>
        </p:nvSpPr>
        <p:spPr>
          <a:xfrm>
            <a:off x="599061" y="28901175"/>
            <a:ext cx="8540223" cy="3046988"/>
          </a:xfrm>
          <a:prstGeom prst="rect">
            <a:avLst/>
          </a:prstGeom>
          <a:noFill/>
        </p:spPr>
        <p:txBody>
          <a:bodyPr wrap="square" rtlCol="0">
            <a:spAutoFit/>
          </a:bodyPr>
          <a:lstStyle/>
          <a:p>
            <a:r>
              <a:rPr lang="en-US" sz="2400" dirty="0" smtClean="0">
                <a:solidFill>
                  <a:srgbClr val="FF0000"/>
                </a:solidFill>
                <a:latin typeface="Tahoma" panose="020B0604030504040204" pitchFamily="34" charset="0"/>
                <a:ea typeface="Tahoma" panose="020B0604030504040204" pitchFamily="34" charset="0"/>
                <a:cs typeface="Tahoma" panose="020B0604030504040204" pitchFamily="34" charset="0"/>
              </a:rPr>
              <a:t>GUYS FYI ONLY = JUST AS A SANITY CHECK OF OUR NUMBERS – DOES THIS SEEM RIGHT TO YOU NICK?</a:t>
            </a:r>
          </a:p>
          <a:p>
            <a:r>
              <a:rPr lang="en-US" sz="2400" dirty="0" smtClean="0">
                <a:solidFill>
                  <a:srgbClr val="FF0000"/>
                </a:solidFill>
                <a:latin typeface="Tahoma" panose="020B0604030504040204" pitchFamily="34" charset="0"/>
                <a:ea typeface="Tahoma" panose="020B0604030504040204" pitchFamily="34" charset="0"/>
                <a:cs typeface="Tahoma" panose="020B0604030504040204" pitchFamily="34" charset="0"/>
              </a:rPr>
              <a:t>TAKE OUT BEFORE PRINTING</a:t>
            </a:r>
          </a:p>
          <a:p>
            <a:pPr marL="457200" indent="-457200">
              <a:buFont typeface="Arial" panose="020B0604020202020204" pitchFamily="34" charset="0"/>
              <a:buChar char="•"/>
            </a:pPr>
            <a:r>
              <a:rPr lang="en-US" sz="2400" dirty="0" smtClean="0">
                <a:latin typeface="Tahoma" panose="020B0604030504040204" pitchFamily="34" charset="0"/>
                <a:ea typeface="Tahoma" panose="020B0604030504040204" pitchFamily="34" charset="0"/>
                <a:cs typeface="Tahoma" panose="020B0604030504040204" pitchFamily="34" charset="0"/>
              </a:rPr>
              <a:t>The </a:t>
            </a:r>
            <a:r>
              <a:rPr lang="en-US" sz="2400" dirty="0">
                <a:latin typeface="Tahoma" panose="020B0604030504040204" pitchFamily="34" charset="0"/>
                <a:ea typeface="Tahoma" panose="020B0604030504040204" pitchFamily="34" charset="0"/>
                <a:cs typeface="Tahoma" panose="020B0604030504040204" pitchFamily="34" charset="0"/>
              </a:rPr>
              <a:t>theoretical number of agents needed in any one 30 min time period on average is </a:t>
            </a:r>
          </a:p>
          <a:p>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Avg</a:t>
            </a:r>
            <a:r>
              <a:rPr lang="en-US" sz="2400" dirty="0">
                <a:latin typeface="Tahoma" panose="020B0604030504040204" pitchFamily="34" charset="0"/>
                <a:ea typeface="Tahoma" panose="020B0604030504040204" pitchFamily="34" charset="0"/>
                <a:cs typeface="Tahoma" panose="020B0604030504040204" pitchFamily="34" charset="0"/>
              </a:rPr>
              <a:t> AHT*</a:t>
            </a:r>
            <a:r>
              <a:rPr lang="en-US" sz="2400" dirty="0" err="1">
                <a:latin typeface="Tahoma" panose="020B0604030504040204" pitchFamily="34" charset="0"/>
                <a:ea typeface="Tahoma" panose="020B0604030504040204" pitchFamily="34" charset="0"/>
                <a:cs typeface="Tahoma" panose="020B0604030504040204" pitchFamily="34" charset="0"/>
              </a:rPr>
              <a:t>Avg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no.of</a:t>
            </a:r>
            <a:r>
              <a:rPr lang="en-US" sz="2400" dirty="0">
                <a:latin typeface="Tahoma" panose="020B0604030504040204" pitchFamily="34" charset="0"/>
                <a:ea typeface="Tahoma" panose="020B0604030504040204" pitchFamily="34" charset="0"/>
                <a:cs typeface="Tahoma" panose="020B0604030504040204" pitchFamily="34" charset="0"/>
              </a:rPr>
              <a:t> calls)/ 30*60 secs</a:t>
            </a:r>
          </a:p>
          <a:p>
            <a:r>
              <a:rPr lang="en-US" sz="2400" dirty="0">
                <a:latin typeface="Tahoma" panose="020B0604030504040204" pitchFamily="34" charset="0"/>
                <a:ea typeface="Tahoma" panose="020B0604030504040204" pitchFamily="34" charset="0"/>
                <a:cs typeface="Tahoma" panose="020B0604030504040204" pitchFamily="34" charset="0"/>
              </a:rPr>
              <a:t>	For a mid week day in the middle of the day this is very approximately 650*500/1800 </a:t>
            </a:r>
            <a:r>
              <a:rPr lang="en-US" sz="2400" dirty="0" smtClean="0">
                <a:latin typeface="Tahoma" panose="020B0604030504040204" pitchFamily="34" charset="0"/>
                <a:ea typeface="Tahoma" panose="020B0604030504040204" pitchFamily="34" charset="0"/>
                <a:cs typeface="Tahoma" panose="020B0604030504040204" pitchFamily="34" charset="0"/>
              </a:rPr>
              <a:t>=180</a:t>
            </a:r>
            <a:endParaRPr lang="en-US" sz="2700" dirty="0">
              <a:latin typeface="Tahoma" panose="020B0604030504040204" pitchFamily="34" charset="0"/>
              <a:ea typeface="Tahoma" panose="020B0604030504040204" pitchFamily="34" charset="0"/>
              <a:cs typeface="Tahoma" panose="020B0604030504040204" pitchFamily="34" charset="0"/>
            </a:endParaRPr>
          </a:p>
        </p:txBody>
      </p:sp>
      <p:sp>
        <p:nvSpPr>
          <p:cNvPr id="18" name="TextBox 17">
            <a:extLst>
              <a:ext uri="{FF2B5EF4-FFF2-40B4-BE49-F238E27FC236}">
                <a16:creationId xmlns="" xmlns:a16="http://schemas.microsoft.com/office/drawing/2014/main" id="{50EE7B77-8AA9-4369-BB31-37A95AAD15AE}"/>
              </a:ext>
            </a:extLst>
          </p:cNvPr>
          <p:cNvSpPr txBox="1"/>
          <p:nvPr/>
        </p:nvSpPr>
        <p:spPr>
          <a:xfrm>
            <a:off x="20731552" y="11262786"/>
            <a:ext cx="7732957" cy="492443"/>
          </a:xfrm>
          <a:prstGeom prst="rect">
            <a:avLst/>
          </a:prstGeom>
          <a:noFill/>
        </p:spPr>
        <p:txBody>
          <a:bodyPr wrap="square" rtlCol="0">
            <a:spAutoFit/>
          </a:bodyPr>
          <a:lstStyle/>
          <a:p>
            <a:r>
              <a:rPr lang="en-US" sz="2600" b="1" dirty="0">
                <a:latin typeface="Tahoma" panose="020B0604030504040204" pitchFamily="34" charset="0"/>
                <a:ea typeface="Tahoma" panose="020B0604030504040204" pitchFamily="34" charset="0"/>
                <a:cs typeface="Tahoma" panose="020B0604030504040204" pitchFamily="34" charset="0"/>
              </a:rPr>
              <a:t>Fig 3 </a:t>
            </a:r>
            <a:r>
              <a:rPr lang="en-US" sz="2600" b="1" dirty="0" err="1">
                <a:latin typeface="Tahoma" panose="020B0604030504040204" pitchFamily="34" charset="0"/>
                <a:ea typeface="Tahoma" panose="020B0604030504040204" pitchFamily="34" charset="0"/>
                <a:cs typeface="Tahoma" panose="020B0604030504040204" pitchFamily="34" charset="0"/>
              </a:rPr>
              <a:t>MetS</a:t>
            </a:r>
            <a:r>
              <a:rPr lang="en-US" sz="2600" b="1" dirty="0">
                <a:latin typeface="Tahoma" panose="020B0604030504040204" pitchFamily="34" charset="0"/>
                <a:ea typeface="Tahoma" panose="020B0604030504040204" pitchFamily="34" charset="0"/>
                <a:cs typeface="Tahoma" panose="020B0604030504040204" pitchFamily="34" charset="0"/>
              </a:rPr>
              <a:t> risk parameters for each condition</a:t>
            </a:r>
          </a:p>
        </p:txBody>
      </p:sp>
      <p:cxnSp>
        <p:nvCxnSpPr>
          <p:cNvPr id="11" name="Straight Connector 10"/>
          <p:cNvCxnSpPr/>
          <p:nvPr/>
        </p:nvCxnSpPr>
        <p:spPr>
          <a:xfrm>
            <a:off x="10036944" y="12167942"/>
            <a:ext cx="18288000" cy="0"/>
          </a:xfrm>
          <a:prstGeom prst="line">
            <a:avLst/>
          </a:prstGeom>
          <a:ln w="57150">
            <a:solidFill>
              <a:srgbClr val="492365"/>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803600" y="6392586"/>
            <a:ext cx="9496269" cy="507831"/>
          </a:xfrm>
          <a:prstGeom prst="rect">
            <a:avLst/>
          </a:prstGeom>
          <a:noFill/>
        </p:spPr>
        <p:txBody>
          <a:bodyPr wrap="square" rtlCol="0">
            <a:spAutoFit/>
          </a:bodyPr>
          <a:lstStyle/>
          <a:p>
            <a:r>
              <a:rPr lang="en-US" sz="2700" dirty="0">
                <a:solidFill>
                  <a:srgbClr val="FF0000"/>
                </a:solidFill>
                <a:latin typeface="Tahoma" panose="020B0604030504040204" pitchFamily="34" charset="0"/>
                <a:ea typeface="Tahoma" panose="020B0604030504040204" pitchFamily="34" charset="0"/>
                <a:cs typeface="Tahoma" panose="020B0604030504040204" pitchFamily="34" charset="0"/>
              </a:rPr>
              <a:t>Fig </a:t>
            </a:r>
            <a:r>
              <a:rPr lang="en-US" sz="2700" dirty="0" smtClean="0">
                <a:solidFill>
                  <a:srgbClr val="FF0000"/>
                </a:solidFill>
                <a:latin typeface="Tahoma" panose="020B0604030504040204" pitchFamily="34" charset="0"/>
                <a:ea typeface="Tahoma" panose="020B0604030504040204" pitchFamily="34" charset="0"/>
                <a:cs typeface="Tahoma" panose="020B0604030504040204" pitchFamily="34" charset="0"/>
              </a:rPr>
              <a:t>5 NEED CALL VOL MODEL ON TOP OF TRAINING DATA</a:t>
            </a:r>
            <a:endParaRPr lang="en-US" sz="27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287233" y="5474609"/>
            <a:ext cx="9006854" cy="6986528"/>
          </a:xfrm>
          <a:prstGeom prst="rect">
            <a:avLst/>
          </a:prstGeom>
          <a:noFill/>
        </p:spPr>
        <p:txBody>
          <a:bodyPr wrap="square" rtlCol="0">
            <a:spAutoFit/>
          </a:bodyPr>
          <a:lstStyle/>
          <a:p>
            <a:r>
              <a:rPr lang="en-US" sz="2800" dirty="0" smtClean="0">
                <a:latin typeface="Tahoma" panose="020B0604030504040204" pitchFamily="34" charset="0"/>
                <a:ea typeface="Tahoma" panose="020B0604030504040204" pitchFamily="34" charset="0"/>
                <a:cs typeface="Tahoma" panose="020B0604030504040204" pitchFamily="34" charset="0"/>
              </a:rPr>
              <a:t>Clearview Live is a company based in Roy Utah, that creates analytics and dashboard software.   The software collects and analyzes data from existing company enterprise wide software such as</a:t>
            </a: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Enterprise Resource Planning</a:t>
            </a: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Customer relationship management</a:t>
            </a: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Call center phone data </a:t>
            </a:r>
            <a:r>
              <a:rPr lang="en-US" sz="2800" dirty="0" err="1" smtClean="0">
                <a:latin typeface="Tahoma" panose="020B0604030504040204" pitchFamily="34" charset="0"/>
                <a:ea typeface="Tahoma" panose="020B0604030504040204" pitchFamily="34" charset="0"/>
                <a:cs typeface="Tahoma" panose="020B0604030504040204" pitchFamily="34" charset="0"/>
              </a:rPr>
              <a:t>etc</a:t>
            </a:r>
            <a:endParaRPr lang="en-US" sz="2800" dirty="0" smtClean="0">
              <a:latin typeface="Tahoma" panose="020B0604030504040204" pitchFamily="34" charset="0"/>
              <a:ea typeface="Tahoma" panose="020B0604030504040204" pitchFamily="34" charset="0"/>
              <a:cs typeface="Tahoma" panose="020B0604030504040204" pitchFamily="34" charset="0"/>
            </a:endParaRPr>
          </a:p>
          <a:p>
            <a:r>
              <a:rPr lang="en-US" sz="2800" dirty="0" smtClean="0">
                <a:latin typeface="Tahoma" panose="020B0604030504040204" pitchFamily="34" charset="0"/>
                <a:ea typeface="Tahoma" panose="020B0604030504040204" pitchFamily="34" charset="0"/>
                <a:cs typeface="Tahoma" panose="020B0604030504040204" pitchFamily="34" charset="0"/>
              </a:rPr>
              <a:t> Their goal is to provide data in a digested form to allow businesses to improve their efficiency and customer satisfaction</a:t>
            </a:r>
          </a:p>
          <a:p>
            <a:endParaRPr lang="en-US" sz="2800" dirty="0" smtClean="0">
              <a:latin typeface="Tahoma" panose="020B0604030504040204" pitchFamily="34" charset="0"/>
              <a:ea typeface="Tahoma" panose="020B0604030504040204" pitchFamily="34" charset="0"/>
              <a:cs typeface="Tahoma" panose="020B0604030504040204" pitchFamily="34" charset="0"/>
            </a:endParaRPr>
          </a:p>
          <a:p>
            <a:r>
              <a:rPr lang="en-US" sz="2800" dirty="0" smtClean="0">
                <a:latin typeface="Tahoma" panose="020B0604030504040204" pitchFamily="34" charset="0"/>
                <a:ea typeface="Tahoma" panose="020B0604030504040204" pitchFamily="34" charset="0"/>
                <a:cs typeface="Tahoma" panose="020B0604030504040204" pitchFamily="34" charset="0"/>
              </a:rPr>
              <a:t>The company provided WSU with </a:t>
            </a:r>
            <a:r>
              <a:rPr lang="en-US" sz="2800" dirty="0">
                <a:latin typeface="Tahoma" panose="020B0604030504040204" pitchFamily="34" charset="0"/>
                <a:ea typeface="Tahoma" panose="020B0604030504040204" pitchFamily="34" charset="0"/>
                <a:cs typeface="Tahoma" panose="020B0604030504040204" pitchFamily="34" charset="0"/>
              </a:rPr>
              <a:t>4</a:t>
            </a:r>
            <a:r>
              <a:rPr lang="en-US" sz="2800" dirty="0" smtClean="0">
                <a:latin typeface="Tahoma" panose="020B0604030504040204" pitchFamily="34" charset="0"/>
                <a:ea typeface="Tahoma" panose="020B0604030504040204" pitchFamily="34" charset="0"/>
                <a:cs typeface="Tahoma" panose="020B0604030504040204" pitchFamily="34" charset="0"/>
              </a:rPr>
              <a:t> months of raw data from 2018 for a call center with the request that models be developed for call volume and agent handling time.  These models would be used to assist in determining required staffing levels for the call center.</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62" name="Shape 105"/>
          <p:cNvSpPr txBox="1"/>
          <p:nvPr/>
        </p:nvSpPr>
        <p:spPr>
          <a:xfrm>
            <a:off x="-43554" y="12344400"/>
            <a:ext cx="9759054" cy="685800"/>
          </a:xfrm>
          <a:prstGeom prst="rect">
            <a:avLst/>
          </a:prstGeom>
          <a:solidFill>
            <a:srgbClr val="4B2266"/>
          </a:solidFill>
          <a:ln w="38100"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6E2E3"/>
              </a:buClr>
              <a:buSzPts val="3600"/>
              <a:buFont typeface="Verdana"/>
              <a:buNone/>
            </a:pPr>
            <a:r>
              <a:rPr lang="en-US" sz="3600" b="1" i="0" u="none" strike="noStrike" cap="none" dirty="0" smtClean="0">
                <a:solidFill>
                  <a:srgbClr val="E6E2E3"/>
                </a:solidFill>
                <a:latin typeface="Verdana"/>
                <a:ea typeface="Verdana"/>
                <a:cs typeface="Verdana"/>
                <a:sym typeface="Verdana"/>
              </a:rPr>
              <a:t>Methodology</a:t>
            </a:r>
            <a:endParaRPr sz="1400" b="0" i="0" u="none" strike="noStrike" cap="none" dirty="0">
              <a:solidFill>
                <a:srgbClr val="000000"/>
              </a:solidFill>
              <a:latin typeface="Arial"/>
              <a:ea typeface="Arial"/>
              <a:cs typeface="Arial"/>
              <a:sym typeface="Arial"/>
            </a:endParaRPr>
          </a:p>
        </p:txBody>
      </p:sp>
      <p:sp>
        <p:nvSpPr>
          <p:cNvPr id="63" name="TextBox 62"/>
          <p:cNvSpPr txBox="1"/>
          <p:nvPr/>
        </p:nvSpPr>
        <p:spPr>
          <a:xfrm>
            <a:off x="365746" y="13375303"/>
            <a:ext cx="9006854" cy="15173385"/>
          </a:xfrm>
          <a:prstGeom prst="rect">
            <a:avLst/>
          </a:prstGeom>
          <a:noFill/>
        </p:spPr>
        <p:txBody>
          <a:bodyPr wrap="square" rtlCol="0">
            <a:spAutoFit/>
          </a:bodyPr>
          <a:lstStyle/>
          <a:p>
            <a:r>
              <a:rPr lang="en-US" sz="2800" dirty="0" smtClean="0">
                <a:latin typeface="Tahoma" panose="020B0604030504040204" pitchFamily="34" charset="0"/>
                <a:ea typeface="Tahoma" panose="020B0604030504040204" pitchFamily="34" charset="0"/>
                <a:cs typeface="Tahoma" panose="020B0604030504040204" pitchFamily="34" charset="0"/>
              </a:rPr>
              <a:t>As with any large data set, the raw data provided were “messy” and needed to be “scrubbed” before analysis. (TEAM- ARE THESE THE RIGHT WORDS?).</a:t>
            </a:r>
          </a:p>
          <a:p>
            <a:r>
              <a:rPr lang="en-US" sz="2800" dirty="0" smtClean="0">
                <a:latin typeface="Tahoma" panose="020B0604030504040204" pitchFamily="34" charset="0"/>
                <a:ea typeface="Tahoma" panose="020B0604030504040204" pitchFamily="34" charset="0"/>
                <a:cs typeface="Tahoma" panose="020B0604030504040204" pitchFamily="34" charset="0"/>
              </a:rPr>
              <a:t>Using the scrubbed data set the following approach was taken</a:t>
            </a: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The number of calls per 30 minute periods throughout the work day were calculated for Monday through Friday</a:t>
            </a: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The length of the calls (agent handling time – AHT) in these same time periods was calculated in seconds.</a:t>
            </a: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Calls not connected to the agent </a:t>
            </a:r>
            <a:r>
              <a:rPr lang="en-US" sz="2800" dirty="0" err="1" smtClean="0">
                <a:latin typeface="Tahoma" panose="020B0604030504040204" pitchFamily="34" charset="0"/>
                <a:ea typeface="Tahoma" panose="020B0604030504040204" pitchFamily="34" charset="0"/>
                <a:cs typeface="Tahoma" panose="020B0604030504040204" pitchFamily="34" charset="0"/>
              </a:rPr>
              <a:t>ie</a:t>
            </a:r>
            <a:r>
              <a:rPr lang="en-US" sz="2800" dirty="0" smtClean="0">
                <a:latin typeface="Tahoma" panose="020B0604030504040204" pitchFamily="34" charset="0"/>
                <a:ea typeface="Tahoma" panose="020B0604030504040204" pitchFamily="34" charset="0"/>
                <a:cs typeface="Tahoma" panose="020B0604030504040204" pitchFamily="34" charset="0"/>
              </a:rPr>
              <a:t> of zero seconds length were included in the model for call volume but not in the model for AHT.</a:t>
            </a: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All work was carried out using the open source software ‘R’ and associated libraries.</a:t>
            </a: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The scrubbed data were split into a training (70% CHECK of the data) and a testing data set.  </a:t>
            </a: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Using the training data set common modeling techniques such as general linear modeling (</a:t>
            </a:r>
            <a:r>
              <a:rPr lang="en-US" sz="2800" dirty="0" err="1" smtClean="0">
                <a:latin typeface="Tahoma" panose="020B0604030504040204" pitchFamily="34" charset="0"/>
                <a:ea typeface="Tahoma" panose="020B0604030504040204" pitchFamily="34" charset="0"/>
                <a:cs typeface="Tahoma" panose="020B0604030504040204" pitchFamily="34" charset="0"/>
              </a:rPr>
              <a:t>regsubsets</a:t>
            </a:r>
            <a:r>
              <a:rPr lang="en-US" sz="2800" dirty="0" smtClean="0">
                <a:latin typeface="Tahoma" panose="020B0604030504040204" pitchFamily="34" charset="0"/>
                <a:ea typeface="Tahoma" panose="020B0604030504040204" pitchFamily="34" charset="0"/>
                <a:cs typeface="Tahoma" panose="020B0604030504040204" pitchFamily="34" charset="0"/>
              </a:rPr>
              <a:t> from the XXXX library was used) and Gam spline fitting were applied to the data and various models created.</a:t>
            </a: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These models were then applied to the testing data set and the adjusted R squared values (the amount of variance explained by the models) calculated.</a:t>
            </a: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A trade off of the model complexity vs the adjusted R squared was made to select the preferred model</a:t>
            </a:r>
          </a:p>
          <a:p>
            <a:pPr marL="914400" lvl="1"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Reducing the model complexity improves the interpretability of the model and should lead to a better trade off between the bias and variance and yield a more useful model</a:t>
            </a:r>
          </a:p>
          <a:p>
            <a:pPr marL="457200" indent="-457200">
              <a:buFont typeface="Arial" panose="020B0604020202020204" pitchFamily="34" charset="0"/>
              <a:buChar char="•"/>
            </a:pPr>
            <a:endParaRPr lang="en-US" sz="2800" dirty="0" smtClean="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Arial" panose="020B0604020202020204" pitchFamily="34" charset="0"/>
              <a:buChar char="•"/>
            </a:pPr>
            <a:endParaRPr lang="en-US" sz="2800" dirty="0" smtClean="0">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endParaRPr lang="en-US" sz="2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p:cNvPicPr>
            <a:picLocks noChangeAspect="1"/>
          </p:cNvPicPr>
          <p:nvPr/>
        </p:nvPicPr>
        <p:blipFill>
          <a:blip r:embed="rId5"/>
          <a:stretch>
            <a:fillRect/>
          </a:stretch>
        </p:blipFill>
        <p:spPr>
          <a:xfrm>
            <a:off x="20092768" y="5235551"/>
            <a:ext cx="8677371" cy="6631430"/>
          </a:xfrm>
          <a:prstGeom prst="rect">
            <a:avLst/>
          </a:prstGeom>
        </p:spPr>
      </p:pic>
      <p:sp>
        <p:nvSpPr>
          <p:cNvPr id="17" name="TextBox 16"/>
          <p:cNvSpPr txBox="1"/>
          <p:nvPr/>
        </p:nvSpPr>
        <p:spPr>
          <a:xfrm>
            <a:off x="20328345" y="5911257"/>
            <a:ext cx="7295139" cy="584775"/>
          </a:xfrm>
          <a:prstGeom prst="rect">
            <a:avLst/>
          </a:prstGeom>
          <a:noFill/>
        </p:spPr>
        <p:txBody>
          <a:bodyPr wrap="none" rtlCol="0">
            <a:spAutoFit/>
          </a:bodyPr>
          <a:lstStyle/>
          <a:p>
            <a:r>
              <a:rPr lang="en-US" sz="3200" dirty="0" smtClean="0">
                <a:solidFill>
                  <a:srgbClr val="FF0000"/>
                </a:solidFill>
              </a:rPr>
              <a:t>NEED TO REPLOT WITH ZEROS  TAKEN OUT</a:t>
            </a:r>
            <a:endParaRPr lang="en-US" sz="3200" dirty="0">
              <a:solidFill>
                <a:srgbClr val="FF0000"/>
              </a:solidFill>
            </a:endParaRPr>
          </a:p>
        </p:txBody>
      </p:sp>
      <p:sp>
        <p:nvSpPr>
          <p:cNvPr id="65" name="TextBox 64">
            <a:extLst>
              <a:ext uri="{FF2B5EF4-FFF2-40B4-BE49-F238E27FC236}">
                <a16:creationId xmlns="" xmlns:a16="http://schemas.microsoft.com/office/drawing/2014/main" id="{E2B92DE9-BCDC-48F6-B1EE-1C9EA2C6DEA4}"/>
              </a:ext>
            </a:extLst>
          </p:cNvPr>
          <p:cNvSpPr txBox="1"/>
          <p:nvPr/>
        </p:nvSpPr>
        <p:spPr>
          <a:xfrm>
            <a:off x="9726837" y="11629813"/>
            <a:ext cx="9363456" cy="523220"/>
          </a:xfrm>
          <a:prstGeom prst="rect">
            <a:avLst/>
          </a:prstGeom>
          <a:noFill/>
        </p:spPr>
        <p:txBody>
          <a:bodyPr wrap="square" rtlCol="0">
            <a:spAutoFit/>
          </a:bodyPr>
          <a:lstStyle/>
          <a:p>
            <a:r>
              <a:rPr lang="en-US" sz="2700" b="1" dirty="0">
                <a:latin typeface="Tahoma" panose="020B0604030504040204" pitchFamily="34" charset="0"/>
                <a:ea typeface="Tahoma" panose="020B0604030504040204" pitchFamily="34" charset="0"/>
                <a:cs typeface="Tahoma" panose="020B0604030504040204" pitchFamily="34" charset="0"/>
              </a:rPr>
              <a:t>Fig </a:t>
            </a:r>
            <a:r>
              <a:rPr lang="en-US" sz="2700" b="1" dirty="0" smtClean="0">
                <a:latin typeface="Tahoma" panose="020B0604030504040204" pitchFamily="34" charset="0"/>
                <a:ea typeface="Tahoma" panose="020B0604030504040204" pitchFamily="34" charset="0"/>
                <a:cs typeface="Tahoma" panose="020B0604030504040204" pitchFamily="34" charset="0"/>
              </a:rPr>
              <a:t>1 Call Volume vs Day of the Week</a:t>
            </a:r>
            <a:endParaRPr lang="en-US" sz="2700" b="1" dirty="0">
              <a:latin typeface="Tahoma" panose="020B0604030504040204" pitchFamily="34" charset="0"/>
              <a:ea typeface="Tahoma" panose="020B0604030504040204" pitchFamily="34" charset="0"/>
              <a:cs typeface="Tahoma" panose="020B0604030504040204" pitchFamily="34" charset="0"/>
            </a:endParaRPr>
          </a:p>
        </p:txBody>
      </p:sp>
      <p:sp>
        <p:nvSpPr>
          <p:cNvPr id="69" name="TextBox 68">
            <a:extLst>
              <a:ext uri="{FF2B5EF4-FFF2-40B4-BE49-F238E27FC236}">
                <a16:creationId xmlns="" xmlns:a16="http://schemas.microsoft.com/office/drawing/2014/main" id="{E2B92DE9-BCDC-48F6-B1EE-1C9EA2C6DEA4}"/>
              </a:ext>
            </a:extLst>
          </p:cNvPr>
          <p:cNvSpPr txBox="1"/>
          <p:nvPr/>
        </p:nvSpPr>
        <p:spPr>
          <a:xfrm>
            <a:off x="19488222" y="11592580"/>
            <a:ext cx="9363456" cy="523220"/>
          </a:xfrm>
          <a:prstGeom prst="rect">
            <a:avLst/>
          </a:prstGeom>
          <a:noFill/>
        </p:spPr>
        <p:txBody>
          <a:bodyPr wrap="square" rtlCol="0">
            <a:spAutoFit/>
          </a:bodyPr>
          <a:lstStyle/>
          <a:p>
            <a:r>
              <a:rPr lang="en-US" sz="2700" b="1" dirty="0">
                <a:latin typeface="Tahoma" panose="020B0604030504040204" pitchFamily="34" charset="0"/>
                <a:ea typeface="Tahoma" panose="020B0604030504040204" pitchFamily="34" charset="0"/>
                <a:cs typeface="Tahoma" panose="020B0604030504040204" pitchFamily="34" charset="0"/>
              </a:rPr>
              <a:t>Fig </a:t>
            </a:r>
            <a:r>
              <a:rPr lang="en-US" sz="2700" b="1" dirty="0" smtClean="0">
                <a:latin typeface="Tahoma" panose="020B0604030504040204" pitchFamily="34" charset="0"/>
                <a:ea typeface="Tahoma" panose="020B0604030504040204" pitchFamily="34" charset="0"/>
                <a:cs typeface="Tahoma" panose="020B0604030504040204" pitchFamily="34" charset="0"/>
              </a:rPr>
              <a:t> 3 Agent Handle Time vs Day of the Week</a:t>
            </a:r>
            <a:endParaRPr lang="en-US" sz="2700" b="1" dirty="0">
              <a:latin typeface="Tahoma" panose="020B0604030504040204" pitchFamily="34" charset="0"/>
              <a:ea typeface="Tahoma" panose="020B0604030504040204" pitchFamily="34" charset="0"/>
              <a:cs typeface="Tahoma" panose="020B0604030504040204" pitchFamily="34" charset="0"/>
            </a:endParaRPr>
          </a:p>
        </p:txBody>
      </p:sp>
      <p:sp>
        <p:nvSpPr>
          <p:cNvPr id="71" name="TextBox 70"/>
          <p:cNvSpPr txBox="1"/>
          <p:nvPr/>
        </p:nvSpPr>
        <p:spPr>
          <a:xfrm>
            <a:off x="9634662" y="18869368"/>
            <a:ext cx="18812579" cy="13880723"/>
          </a:xfrm>
          <a:prstGeom prst="rect">
            <a:avLst/>
          </a:prstGeom>
          <a:noFill/>
        </p:spPr>
        <p:txBody>
          <a:bodyPr wrap="square" rtlCol="0">
            <a:spAutoFit/>
          </a:bodyPr>
          <a:lstStyle/>
          <a:p>
            <a:r>
              <a:rPr lang="en-US" sz="2800" dirty="0" smtClean="0">
                <a:latin typeface="Tahoma" panose="020B0604030504040204" pitchFamily="34" charset="0"/>
                <a:ea typeface="Tahoma" panose="020B0604030504040204" pitchFamily="34" charset="0"/>
                <a:cs typeface="Tahoma" panose="020B0604030504040204" pitchFamily="34" charset="0"/>
              </a:rPr>
              <a:t>As can be seen from figure 1 the call center operates five days a week and there are no calls taken at the weekend  or on US holidays.  Monday appears to have a slightly higher call volume but all other days of the week are essentially equivalent.</a:t>
            </a: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smtClean="0">
                <a:latin typeface="Tahoma" panose="020B0604030504040204" pitchFamily="34" charset="0"/>
                <a:ea typeface="Tahoma" panose="020B0604030504040204" pitchFamily="34" charset="0"/>
                <a:cs typeface="Tahoma" panose="020B0604030504040204" pitchFamily="34" charset="0"/>
              </a:rPr>
              <a:t>Figure 2 shows that there is a ramp up in the call volume at the start of the day between 7:00am and 9:00am and a decrease at the end of the day between 6:00pm and 7:00pm.  </a:t>
            </a:r>
            <a:r>
              <a:rPr lang="en-US" sz="2800" dirty="0" smtClean="0">
                <a:solidFill>
                  <a:srgbClr val="FF0000"/>
                </a:solidFill>
                <a:latin typeface="Tahoma" panose="020B0604030504040204" pitchFamily="34" charset="0"/>
                <a:ea typeface="Tahoma" panose="020B0604030504040204" pitchFamily="34" charset="0"/>
                <a:cs typeface="Tahoma" panose="020B0604030504040204" pitchFamily="34" charset="0"/>
              </a:rPr>
              <a:t>CHECK</a:t>
            </a:r>
            <a:r>
              <a:rPr lang="en-US" sz="2800" dirty="0" smtClean="0">
                <a:latin typeface="Tahoma" panose="020B0604030504040204" pitchFamily="34" charset="0"/>
                <a:ea typeface="Tahoma" panose="020B0604030504040204" pitchFamily="34" charset="0"/>
                <a:cs typeface="Tahoma" panose="020B0604030504040204" pitchFamily="34" charset="0"/>
              </a:rPr>
              <a:t>  However, the call volume is essentially constant through the main part of the day. </a:t>
            </a:r>
            <a:r>
              <a:rPr lang="en-US" sz="2800" dirty="0" smtClean="0">
                <a:solidFill>
                  <a:srgbClr val="FF0000"/>
                </a:solidFill>
                <a:latin typeface="Tahoma" panose="020B0604030504040204" pitchFamily="34" charset="0"/>
                <a:ea typeface="Tahoma" panose="020B0604030504040204" pitchFamily="34" charset="0"/>
                <a:cs typeface="Tahoma" panose="020B0604030504040204" pitchFamily="34" charset="0"/>
              </a:rPr>
              <a:t>CHECK</a:t>
            </a: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smtClean="0">
                <a:latin typeface="Tahoma" panose="020B0604030504040204" pitchFamily="34" charset="0"/>
                <a:ea typeface="Tahoma" panose="020B0604030504040204" pitchFamily="34" charset="0"/>
                <a:cs typeface="Tahoma" panose="020B0604030504040204" pitchFamily="34" charset="0"/>
              </a:rPr>
              <a:t>Figure 3 shows that the agent handling time does not appear to significantly vary throughout the week</a:t>
            </a: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smtClean="0">
                <a:latin typeface="Tahoma" panose="020B0604030504040204" pitchFamily="34" charset="0"/>
                <a:ea typeface="Tahoma" panose="020B0604030504040204" pitchFamily="34" charset="0"/>
                <a:cs typeface="Tahoma" panose="020B0604030504040204" pitchFamily="34" charset="0"/>
              </a:rPr>
              <a:t>Figure 4 shows that the agent handling time may be slightly faster at the beginning of the day but is essentially constant throughout the day until near the close of business when it does become quicker as agents prepare to go off shift.</a:t>
            </a:r>
          </a:p>
          <a:p>
            <a:endParaRPr lang="en-US" sz="2800" dirty="0" smtClean="0">
              <a:latin typeface="Tahoma" panose="020B0604030504040204" pitchFamily="34" charset="0"/>
              <a:ea typeface="Tahoma" panose="020B0604030504040204" pitchFamily="34" charset="0"/>
              <a:cs typeface="Tahoma" panose="020B0604030504040204" pitchFamily="34" charset="0"/>
            </a:endParaRPr>
          </a:p>
          <a:p>
            <a:r>
              <a:rPr lang="en-US" sz="2800" dirty="0" smtClean="0">
                <a:latin typeface="Tahoma" panose="020B0604030504040204" pitchFamily="34" charset="0"/>
                <a:ea typeface="Tahoma" panose="020B0604030504040204" pitchFamily="34" charset="0"/>
                <a:cs typeface="Tahoma" panose="020B0604030504040204" pitchFamily="34" charset="0"/>
              </a:rPr>
              <a:t>The selected call volume model is:</a:t>
            </a: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smtClean="0">
                <a:latin typeface="Tahoma" panose="020B0604030504040204" pitchFamily="34" charset="0"/>
                <a:ea typeface="Tahoma" panose="020B0604030504040204" pitchFamily="34" charset="0"/>
                <a:cs typeface="Tahoma" panose="020B0604030504040204" pitchFamily="34" charset="0"/>
              </a:rPr>
              <a:t>Call Volume = Bo +</a:t>
            </a:r>
            <a:r>
              <a:rPr lang="en-US" sz="2800" dirty="0" err="1" smtClean="0">
                <a:latin typeface="Tahoma" panose="020B0604030504040204" pitchFamily="34" charset="0"/>
                <a:ea typeface="Tahoma" panose="020B0604030504040204" pitchFamily="34" charset="0"/>
                <a:cs typeface="Tahoma" panose="020B0604030504040204" pitchFamily="34" charset="0"/>
              </a:rPr>
              <a:t>Bx</a:t>
            </a:r>
            <a:r>
              <a:rPr lang="en-US" sz="2800" dirty="0" smtClean="0">
                <a:latin typeface="Tahoma" panose="020B0604030504040204" pitchFamily="34" charset="0"/>
                <a:ea typeface="Tahoma" panose="020B0604030504040204" pitchFamily="34" charset="0"/>
                <a:cs typeface="Tahoma" panose="020B0604030504040204" pitchFamily="34" charset="0"/>
              </a:rPr>
              <a:t> </a:t>
            </a:r>
            <a:r>
              <a:rPr lang="en-US" sz="2800" dirty="0" err="1" smtClean="0">
                <a:latin typeface="Tahoma" panose="020B0604030504040204" pitchFamily="34" charset="0"/>
                <a:ea typeface="Tahoma" panose="020B0604030504040204" pitchFamily="34" charset="0"/>
                <a:cs typeface="Tahoma" panose="020B0604030504040204" pitchFamily="34" charset="0"/>
              </a:rPr>
              <a:t>etc</a:t>
            </a:r>
            <a:r>
              <a:rPr lang="en-US" sz="2800" dirty="0" smtClean="0">
                <a:latin typeface="Tahoma" panose="020B0604030504040204" pitchFamily="34" charset="0"/>
                <a:ea typeface="Tahoma" panose="020B0604030504040204" pitchFamily="34" charset="0"/>
                <a:cs typeface="Tahoma" panose="020B0604030504040204" pitchFamily="34" charset="0"/>
              </a:rPr>
              <a:t> </a:t>
            </a:r>
            <a:r>
              <a:rPr lang="en-US" sz="2800" dirty="0" err="1" smtClean="0">
                <a:latin typeface="Tahoma" panose="020B0604030504040204" pitchFamily="34" charset="0"/>
                <a:ea typeface="Tahoma" panose="020B0604030504040204" pitchFamily="34" charset="0"/>
                <a:cs typeface="Tahoma" panose="020B0604030504040204" pitchFamily="34" charset="0"/>
              </a:rPr>
              <a:t>etc</a:t>
            </a:r>
            <a:endParaRPr lang="en-US" sz="2800" dirty="0">
              <a:latin typeface="Tahoma" panose="020B0604030504040204" pitchFamily="34" charset="0"/>
              <a:ea typeface="Tahoma" panose="020B0604030504040204" pitchFamily="34" charset="0"/>
              <a:cs typeface="Tahoma" panose="020B0604030504040204" pitchFamily="34" charset="0"/>
            </a:endParaRPr>
          </a:p>
          <a:p>
            <a:endParaRPr lang="en-US" sz="2800" dirty="0" smtClean="0">
              <a:latin typeface="Tahoma" panose="020B0604030504040204" pitchFamily="34" charset="0"/>
              <a:ea typeface="Tahoma" panose="020B0604030504040204" pitchFamily="34" charset="0"/>
              <a:cs typeface="Tahoma" panose="020B0604030504040204" pitchFamily="34" charset="0"/>
            </a:endParaRPr>
          </a:p>
          <a:p>
            <a:r>
              <a:rPr lang="en-US" sz="2800" dirty="0" smtClean="0">
                <a:latin typeface="Tahoma" panose="020B0604030504040204" pitchFamily="34" charset="0"/>
                <a:ea typeface="Tahoma" panose="020B0604030504040204" pitchFamily="34" charset="0"/>
                <a:cs typeface="Tahoma" panose="020B0604030504040204" pitchFamily="34" charset="0"/>
              </a:rPr>
              <a:t>The fit of the model to the training data is shown in fig 5 and to the testing data in fig 6.  As can be seen the fit to both data sets is equivalent which indicates the model is relatively robust but only about xx% of the variance is explained by the model.</a:t>
            </a:r>
          </a:p>
          <a:p>
            <a:r>
              <a:rPr lang="en-US" sz="2800" dirty="0" smtClean="0">
                <a:latin typeface="Tahoma" panose="020B0604030504040204" pitchFamily="34" charset="0"/>
                <a:ea typeface="Tahoma" panose="020B0604030504040204" pitchFamily="34" charset="0"/>
                <a:cs typeface="Tahoma" panose="020B0604030504040204" pitchFamily="34" charset="0"/>
              </a:rPr>
              <a:t>It can be seen that YY% of the call volume can be explained by &gt;&gt;&gt;&gt;  NEED TO PUT IN WORDS OF  EXPLANATION </a:t>
            </a:r>
          </a:p>
          <a:p>
            <a:endParaRPr lang="en-US" sz="2800" dirty="0" smtClean="0">
              <a:latin typeface="Tahoma" panose="020B0604030504040204" pitchFamily="34" charset="0"/>
              <a:ea typeface="Tahoma" panose="020B0604030504040204" pitchFamily="34" charset="0"/>
              <a:cs typeface="Tahoma" panose="020B0604030504040204" pitchFamily="34" charset="0"/>
            </a:endParaRPr>
          </a:p>
          <a:p>
            <a:r>
              <a:rPr lang="en-US" sz="2800" dirty="0" smtClean="0">
                <a:latin typeface="Tahoma" panose="020B0604030504040204" pitchFamily="34" charset="0"/>
                <a:ea typeface="Tahoma" panose="020B0604030504040204" pitchFamily="34" charset="0"/>
                <a:cs typeface="Tahoma" panose="020B0604030504040204" pitchFamily="34" charset="0"/>
              </a:rPr>
              <a:t>The preferred agent handling time model is:</a:t>
            </a: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smtClean="0">
                <a:latin typeface="Tahoma" panose="020B0604030504040204" pitchFamily="34" charset="0"/>
                <a:ea typeface="Tahoma" panose="020B0604030504040204" pitchFamily="34" charset="0"/>
                <a:cs typeface="Tahoma" panose="020B0604030504040204" pitchFamily="34" charset="0"/>
              </a:rPr>
              <a:t>AHT = ……………</a:t>
            </a:r>
          </a:p>
          <a:p>
            <a:endParaRPr lang="en-US" sz="2800" dirty="0" smtClean="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The fit of the model to the training data is shown in fig </a:t>
            </a:r>
            <a:r>
              <a:rPr lang="en-US" sz="2800" dirty="0" smtClean="0">
                <a:latin typeface="Tahoma" panose="020B0604030504040204" pitchFamily="34" charset="0"/>
                <a:ea typeface="Tahoma" panose="020B0604030504040204" pitchFamily="34" charset="0"/>
                <a:cs typeface="Tahoma" panose="020B0604030504040204" pitchFamily="34" charset="0"/>
              </a:rPr>
              <a:t>7 </a:t>
            </a:r>
            <a:r>
              <a:rPr lang="en-US" sz="2800" dirty="0">
                <a:latin typeface="Tahoma" panose="020B0604030504040204" pitchFamily="34" charset="0"/>
                <a:ea typeface="Tahoma" panose="020B0604030504040204" pitchFamily="34" charset="0"/>
                <a:cs typeface="Tahoma" panose="020B0604030504040204" pitchFamily="34" charset="0"/>
              </a:rPr>
              <a:t>and to the testing data in fig </a:t>
            </a:r>
            <a:r>
              <a:rPr lang="en-US" sz="2800" dirty="0" smtClean="0">
                <a:latin typeface="Tahoma" panose="020B0604030504040204" pitchFamily="34" charset="0"/>
                <a:ea typeface="Tahoma" panose="020B0604030504040204" pitchFamily="34" charset="0"/>
                <a:cs typeface="Tahoma" panose="020B0604030504040204" pitchFamily="34" charset="0"/>
              </a:rPr>
              <a:t>8.  </a:t>
            </a:r>
            <a:r>
              <a:rPr lang="en-US" sz="2800" dirty="0">
                <a:latin typeface="Tahoma" panose="020B0604030504040204" pitchFamily="34" charset="0"/>
                <a:ea typeface="Tahoma" panose="020B0604030504040204" pitchFamily="34" charset="0"/>
                <a:cs typeface="Tahoma" panose="020B0604030504040204" pitchFamily="34" charset="0"/>
              </a:rPr>
              <a:t>As can be seen the fit to both data sets is equivalent which indicates the model is relatively robust but only about xx% of the variance is explained by the model.</a:t>
            </a:r>
          </a:p>
          <a:p>
            <a:r>
              <a:rPr lang="en-US" sz="2800" dirty="0">
                <a:latin typeface="Tahoma" panose="020B0604030504040204" pitchFamily="34" charset="0"/>
                <a:ea typeface="Tahoma" panose="020B0604030504040204" pitchFamily="34" charset="0"/>
                <a:cs typeface="Tahoma" panose="020B0604030504040204" pitchFamily="34" charset="0"/>
              </a:rPr>
              <a:t>It can be seen that YY% of the call volume can be explained by &gt;&gt;&gt;&gt;  NEED TO PUT IN WORDS OF  EXPLANATION </a:t>
            </a:r>
          </a:p>
          <a:p>
            <a:endParaRPr lang="en-US" sz="2800" dirty="0">
              <a:latin typeface="Tahoma" panose="020B0604030504040204" pitchFamily="34" charset="0"/>
              <a:ea typeface="Tahoma" panose="020B0604030504040204" pitchFamily="34" charset="0"/>
              <a:cs typeface="Tahoma" panose="020B0604030504040204" pitchFamily="34" charset="0"/>
            </a:endParaRPr>
          </a:p>
        </p:txBody>
      </p:sp>
      <p:cxnSp>
        <p:nvCxnSpPr>
          <p:cNvPr id="38" name="Straight Connector 37"/>
          <p:cNvCxnSpPr/>
          <p:nvPr/>
        </p:nvCxnSpPr>
        <p:spPr>
          <a:xfrm>
            <a:off x="19202400" y="4914903"/>
            <a:ext cx="0" cy="14140113"/>
          </a:xfrm>
          <a:prstGeom prst="line">
            <a:avLst/>
          </a:prstGeom>
          <a:ln w="57150">
            <a:solidFill>
              <a:srgbClr val="492365"/>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8870940" y="7748795"/>
            <a:ext cx="9496269" cy="507831"/>
          </a:xfrm>
          <a:prstGeom prst="rect">
            <a:avLst/>
          </a:prstGeom>
          <a:noFill/>
        </p:spPr>
        <p:txBody>
          <a:bodyPr wrap="square" rtlCol="0">
            <a:spAutoFit/>
          </a:bodyPr>
          <a:lstStyle/>
          <a:p>
            <a:r>
              <a:rPr lang="en-US" sz="2700" dirty="0">
                <a:solidFill>
                  <a:srgbClr val="FF0000"/>
                </a:solidFill>
                <a:latin typeface="Tahoma" panose="020B0604030504040204" pitchFamily="34" charset="0"/>
                <a:ea typeface="Tahoma" panose="020B0604030504040204" pitchFamily="34" charset="0"/>
                <a:cs typeface="Tahoma" panose="020B0604030504040204" pitchFamily="34" charset="0"/>
              </a:rPr>
              <a:t>Fig </a:t>
            </a:r>
            <a:r>
              <a:rPr lang="en-US" sz="2700" dirty="0" smtClean="0">
                <a:solidFill>
                  <a:srgbClr val="FF0000"/>
                </a:solidFill>
                <a:latin typeface="Tahoma" panose="020B0604030504040204" pitchFamily="34" charset="0"/>
                <a:ea typeface="Tahoma" panose="020B0604030504040204" pitchFamily="34" charset="0"/>
                <a:cs typeface="Tahoma" panose="020B0604030504040204" pitchFamily="34" charset="0"/>
              </a:rPr>
              <a:t>6 NEED CALL VOL MODEL ON TOP OF TESTING DATA</a:t>
            </a:r>
            <a:endParaRPr lang="en-US" sz="27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77" name="TextBox 76"/>
          <p:cNvSpPr txBox="1"/>
          <p:nvPr/>
        </p:nvSpPr>
        <p:spPr>
          <a:xfrm>
            <a:off x="28929320" y="15658139"/>
            <a:ext cx="9496269" cy="923330"/>
          </a:xfrm>
          <a:prstGeom prst="rect">
            <a:avLst/>
          </a:prstGeom>
          <a:noFill/>
        </p:spPr>
        <p:txBody>
          <a:bodyPr wrap="square" rtlCol="0">
            <a:spAutoFit/>
          </a:bodyPr>
          <a:lstStyle/>
          <a:p>
            <a:r>
              <a:rPr lang="en-US" sz="2700" b="1" dirty="0">
                <a:latin typeface="Tahoma" panose="020B0604030504040204" pitchFamily="34" charset="0"/>
                <a:ea typeface="Tahoma" panose="020B0604030504040204" pitchFamily="34" charset="0"/>
                <a:cs typeface="Tahoma" panose="020B0604030504040204" pitchFamily="34" charset="0"/>
              </a:rPr>
              <a:t>Fig </a:t>
            </a:r>
            <a:r>
              <a:rPr lang="en-US" sz="2700" b="1" dirty="0" smtClean="0">
                <a:latin typeface="Tahoma" panose="020B0604030504040204" pitchFamily="34" charset="0"/>
                <a:ea typeface="Tahoma" panose="020B0604030504040204" pitchFamily="34" charset="0"/>
                <a:cs typeface="Tahoma" panose="020B0604030504040204" pitchFamily="34" charset="0"/>
              </a:rPr>
              <a:t>7  AHT vs Time from start of shift.  Model is plotted on top of the training data set</a:t>
            </a:r>
            <a:endParaRPr lang="en-US" sz="2700" b="1" dirty="0">
              <a:latin typeface="Tahoma" panose="020B0604030504040204" pitchFamily="34" charset="0"/>
              <a:ea typeface="Tahoma" panose="020B0604030504040204" pitchFamily="34" charset="0"/>
              <a:cs typeface="Tahoma" panose="020B0604030504040204" pitchFamily="34" charset="0"/>
            </a:endParaRPr>
          </a:p>
        </p:txBody>
      </p:sp>
      <p:sp>
        <p:nvSpPr>
          <p:cNvPr id="42" name="TextBox 41"/>
          <p:cNvSpPr txBox="1"/>
          <p:nvPr/>
        </p:nvSpPr>
        <p:spPr>
          <a:xfrm>
            <a:off x="29718000" y="19055016"/>
            <a:ext cx="184731" cy="369332"/>
          </a:xfrm>
          <a:prstGeom prst="rect">
            <a:avLst/>
          </a:prstGeom>
          <a:noFill/>
        </p:spPr>
        <p:txBody>
          <a:bodyPr wrap="none" rtlCol="0">
            <a:spAutoFit/>
          </a:bodyPr>
          <a:lstStyle/>
          <a:p>
            <a:endParaRPr lang="en-US" dirty="0"/>
          </a:p>
        </p:txBody>
      </p:sp>
      <p:pic>
        <p:nvPicPr>
          <p:cNvPr id="81" name="Picture 80"/>
          <p:cNvPicPr>
            <a:picLocks noChangeAspect="1"/>
          </p:cNvPicPr>
          <p:nvPr/>
        </p:nvPicPr>
        <p:blipFill>
          <a:blip r:embed="rId6"/>
          <a:stretch>
            <a:fillRect/>
          </a:stretch>
        </p:blipFill>
        <p:spPr>
          <a:xfrm>
            <a:off x="28882246" y="8311779"/>
            <a:ext cx="8694495" cy="7346360"/>
          </a:xfrm>
          <a:prstGeom prst="rect">
            <a:avLst/>
          </a:prstGeom>
        </p:spPr>
      </p:pic>
      <p:sp>
        <p:nvSpPr>
          <p:cNvPr id="82" name="TextBox 81"/>
          <p:cNvSpPr txBox="1"/>
          <p:nvPr/>
        </p:nvSpPr>
        <p:spPr>
          <a:xfrm>
            <a:off x="28908531" y="21136570"/>
            <a:ext cx="9496269" cy="923330"/>
          </a:xfrm>
          <a:prstGeom prst="rect">
            <a:avLst/>
          </a:prstGeom>
          <a:noFill/>
        </p:spPr>
        <p:txBody>
          <a:bodyPr wrap="square" rtlCol="0">
            <a:spAutoFit/>
          </a:bodyPr>
          <a:lstStyle/>
          <a:p>
            <a:r>
              <a:rPr lang="en-US" sz="2700" b="1" dirty="0">
                <a:solidFill>
                  <a:srgbClr val="FF0000"/>
                </a:solidFill>
                <a:latin typeface="Tahoma" panose="020B0604030504040204" pitchFamily="34" charset="0"/>
                <a:ea typeface="Tahoma" panose="020B0604030504040204" pitchFamily="34" charset="0"/>
                <a:cs typeface="Tahoma" panose="020B0604030504040204" pitchFamily="34" charset="0"/>
              </a:rPr>
              <a:t>Fig </a:t>
            </a:r>
            <a:r>
              <a:rPr lang="en-US" sz="2700" b="1" dirty="0">
                <a:solidFill>
                  <a:srgbClr val="FF0000"/>
                </a:solidFill>
                <a:latin typeface="Tahoma" panose="020B0604030504040204" pitchFamily="34" charset="0"/>
                <a:ea typeface="Tahoma" panose="020B0604030504040204" pitchFamily="34" charset="0"/>
                <a:cs typeface="Tahoma" panose="020B0604030504040204" pitchFamily="34" charset="0"/>
              </a:rPr>
              <a:t>8</a:t>
            </a:r>
            <a:r>
              <a:rPr lang="en-US" sz="27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AHT vs Time from start of shift.  Model is plotted on top of the testing data set</a:t>
            </a:r>
            <a:endParaRPr lang="en-US" sz="27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3" name="TextBox 42"/>
          <p:cNvSpPr txBox="1"/>
          <p:nvPr/>
        </p:nvSpPr>
        <p:spPr>
          <a:xfrm>
            <a:off x="29584524" y="9130161"/>
            <a:ext cx="7242752" cy="646331"/>
          </a:xfrm>
          <a:prstGeom prst="rect">
            <a:avLst/>
          </a:prstGeom>
          <a:noFill/>
        </p:spPr>
        <p:txBody>
          <a:bodyPr wrap="none" rtlCol="0">
            <a:spAutoFit/>
          </a:bodyPr>
          <a:lstStyle/>
          <a:p>
            <a:r>
              <a:rPr lang="en-US" sz="3600" dirty="0" smtClean="0">
                <a:solidFill>
                  <a:srgbClr val="FF0000"/>
                </a:solidFill>
              </a:rPr>
              <a:t>NEED TO GET RID OF SPURIOUS LINES</a:t>
            </a:r>
            <a:endParaRPr lang="en-US" sz="3600" dirty="0">
              <a:solidFill>
                <a:srgbClr val="FF0000"/>
              </a:solidFill>
            </a:endParaRPr>
          </a:p>
        </p:txBody>
      </p:sp>
      <p:pic>
        <p:nvPicPr>
          <p:cNvPr id="85" name="Picture 84"/>
          <p:cNvPicPr>
            <a:picLocks noChangeAspect="1"/>
          </p:cNvPicPr>
          <p:nvPr/>
        </p:nvPicPr>
        <p:blipFill>
          <a:blip r:embed="rId7"/>
          <a:stretch>
            <a:fillRect/>
          </a:stretch>
        </p:blipFill>
        <p:spPr>
          <a:xfrm>
            <a:off x="9977562" y="12230100"/>
            <a:ext cx="8907440" cy="6534315"/>
          </a:xfrm>
          <a:prstGeom prst="rect">
            <a:avLst/>
          </a:prstGeom>
        </p:spPr>
      </p:pic>
      <p:pic>
        <p:nvPicPr>
          <p:cNvPr id="84" name="Picture 83"/>
          <p:cNvPicPr>
            <a:picLocks noChangeAspect="1"/>
          </p:cNvPicPr>
          <p:nvPr/>
        </p:nvPicPr>
        <p:blipFill>
          <a:blip r:embed="rId8"/>
          <a:stretch>
            <a:fillRect/>
          </a:stretch>
        </p:blipFill>
        <p:spPr>
          <a:xfrm>
            <a:off x="10133378" y="5383011"/>
            <a:ext cx="8570307" cy="6285457"/>
          </a:xfrm>
          <a:prstGeom prst="rect">
            <a:avLst/>
          </a:prstGeom>
        </p:spPr>
      </p:pic>
      <p:sp>
        <p:nvSpPr>
          <p:cNvPr id="68" name="TextBox 67">
            <a:extLst>
              <a:ext uri="{FF2B5EF4-FFF2-40B4-BE49-F238E27FC236}">
                <a16:creationId xmlns="" xmlns:a16="http://schemas.microsoft.com/office/drawing/2014/main" id="{E2B92DE9-BCDC-48F6-B1EE-1C9EA2C6DEA4}"/>
              </a:ext>
            </a:extLst>
          </p:cNvPr>
          <p:cNvSpPr txBox="1"/>
          <p:nvPr/>
        </p:nvSpPr>
        <p:spPr>
          <a:xfrm>
            <a:off x="9657099" y="18059400"/>
            <a:ext cx="9493381" cy="507831"/>
          </a:xfrm>
          <a:prstGeom prst="rect">
            <a:avLst/>
          </a:prstGeom>
          <a:solidFill>
            <a:schemeClr val="bg1"/>
          </a:solidFill>
        </p:spPr>
        <p:txBody>
          <a:bodyPr wrap="square" rtlCol="0">
            <a:spAutoFit/>
          </a:bodyPr>
          <a:lstStyle/>
          <a:p>
            <a:r>
              <a:rPr lang="en-US" sz="2700" b="1" dirty="0">
                <a:latin typeface="Tahoma" panose="020B0604030504040204" pitchFamily="34" charset="0"/>
                <a:ea typeface="Tahoma" panose="020B0604030504040204" pitchFamily="34" charset="0"/>
                <a:cs typeface="Tahoma" panose="020B0604030504040204" pitchFamily="34" charset="0"/>
              </a:rPr>
              <a:t>Fig </a:t>
            </a:r>
            <a:r>
              <a:rPr lang="en-US" sz="2700" b="1" dirty="0" smtClean="0">
                <a:latin typeface="Tahoma" panose="020B0604030504040204" pitchFamily="34" charset="0"/>
                <a:ea typeface="Tahoma" panose="020B0604030504040204" pitchFamily="34" charset="0"/>
                <a:cs typeface="Tahoma" panose="020B0604030504040204" pitchFamily="34" charset="0"/>
              </a:rPr>
              <a:t>2 Call Volume vs Time of Day Military Time (MST)</a:t>
            </a:r>
            <a:endParaRPr lang="en-US" sz="2700" b="1" dirty="0">
              <a:latin typeface="Tahoma" panose="020B0604030504040204" pitchFamily="34" charset="0"/>
              <a:ea typeface="Tahoma" panose="020B0604030504040204" pitchFamily="34" charset="0"/>
              <a:cs typeface="Tahoma" panose="020B0604030504040204" pitchFamily="34" charset="0"/>
            </a:endParaRPr>
          </a:p>
        </p:txBody>
      </p:sp>
      <p:pic>
        <p:nvPicPr>
          <p:cNvPr id="86" name="Picture 85"/>
          <p:cNvPicPr>
            <a:picLocks noChangeAspect="1"/>
          </p:cNvPicPr>
          <p:nvPr/>
        </p:nvPicPr>
        <p:blipFill>
          <a:blip r:embed="rId9"/>
          <a:stretch>
            <a:fillRect/>
          </a:stretch>
        </p:blipFill>
        <p:spPr>
          <a:xfrm>
            <a:off x="19442304" y="12272895"/>
            <a:ext cx="8285824" cy="6128363"/>
          </a:xfrm>
          <a:prstGeom prst="rect">
            <a:avLst/>
          </a:prstGeom>
        </p:spPr>
      </p:pic>
      <p:sp>
        <p:nvSpPr>
          <p:cNvPr id="67" name="TextBox 66">
            <a:extLst>
              <a:ext uri="{FF2B5EF4-FFF2-40B4-BE49-F238E27FC236}">
                <a16:creationId xmlns="" xmlns:a16="http://schemas.microsoft.com/office/drawing/2014/main" id="{E2B92DE9-BCDC-48F6-B1EE-1C9EA2C6DEA4}"/>
              </a:ext>
            </a:extLst>
          </p:cNvPr>
          <p:cNvSpPr txBox="1"/>
          <p:nvPr/>
        </p:nvSpPr>
        <p:spPr>
          <a:xfrm>
            <a:off x="19311573" y="17830800"/>
            <a:ext cx="9363456" cy="507831"/>
          </a:xfrm>
          <a:prstGeom prst="rect">
            <a:avLst/>
          </a:prstGeom>
          <a:solidFill>
            <a:schemeClr val="bg1"/>
          </a:solidFill>
        </p:spPr>
        <p:txBody>
          <a:bodyPr wrap="square" rtlCol="0">
            <a:spAutoFit/>
          </a:bodyPr>
          <a:lstStyle/>
          <a:p>
            <a:r>
              <a:rPr lang="en-US" sz="2700" b="1" dirty="0">
                <a:latin typeface="Tahoma" panose="020B0604030504040204" pitchFamily="34" charset="0"/>
                <a:ea typeface="Tahoma" panose="020B0604030504040204" pitchFamily="34" charset="0"/>
                <a:cs typeface="Tahoma" panose="020B0604030504040204" pitchFamily="34" charset="0"/>
              </a:rPr>
              <a:t>Fig </a:t>
            </a:r>
            <a:r>
              <a:rPr lang="en-US" sz="2700" b="1" dirty="0" smtClean="0">
                <a:latin typeface="Tahoma" panose="020B0604030504040204" pitchFamily="34" charset="0"/>
                <a:ea typeface="Tahoma" panose="020B0604030504040204" pitchFamily="34" charset="0"/>
                <a:cs typeface="Tahoma" panose="020B0604030504040204" pitchFamily="34" charset="0"/>
              </a:rPr>
              <a:t>4 Agent Handle Time vs Hours from Start of Shift</a:t>
            </a:r>
            <a:endParaRPr lang="en-US" sz="2700" b="1" dirty="0">
              <a:latin typeface="Tahoma" panose="020B0604030504040204" pitchFamily="34" charset="0"/>
              <a:ea typeface="Tahoma" panose="020B0604030504040204" pitchFamily="34" charset="0"/>
              <a:cs typeface="Tahoma" panose="020B0604030504040204" pitchFamily="34" charset="0"/>
            </a:endParaRPr>
          </a:p>
        </p:txBody>
      </p:sp>
      <p:sp>
        <p:nvSpPr>
          <p:cNvPr id="87" name="Shape 105"/>
          <p:cNvSpPr txBox="1"/>
          <p:nvPr/>
        </p:nvSpPr>
        <p:spPr>
          <a:xfrm>
            <a:off x="28709303" y="24574500"/>
            <a:ext cx="9756648" cy="685800"/>
          </a:xfrm>
          <a:prstGeom prst="rect">
            <a:avLst/>
          </a:prstGeom>
          <a:solidFill>
            <a:srgbClr val="4B2266"/>
          </a:solidFill>
          <a:ln w="38100"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lvl="0" algn="ctr">
              <a:buClr>
                <a:srgbClr val="E6E2E3"/>
              </a:buClr>
              <a:buSzPts val="3600"/>
            </a:pPr>
            <a:r>
              <a:rPr lang="en-US" sz="3600" b="1" dirty="0" smtClean="0">
                <a:solidFill>
                  <a:srgbClr val="E6E2E3"/>
                </a:solidFill>
                <a:latin typeface="Verdana"/>
                <a:ea typeface="Verdana"/>
                <a:cs typeface="Verdana"/>
                <a:sym typeface="Verdana"/>
              </a:rPr>
              <a:t>Conclusions and Future Work</a:t>
            </a:r>
            <a:endParaRPr sz="1400" b="0" i="0" u="none" strike="noStrike" cap="none" dirty="0">
              <a:solidFill>
                <a:srgbClr val="000000"/>
              </a:solidFill>
              <a:latin typeface="Arial"/>
              <a:ea typeface="Arial"/>
              <a:cs typeface="Arial"/>
              <a:sym typeface="Arial"/>
            </a:endParaRPr>
          </a:p>
        </p:txBody>
      </p:sp>
      <p:sp>
        <p:nvSpPr>
          <p:cNvPr id="88" name="TextBox 87"/>
          <p:cNvSpPr txBox="1"/>
          <p:nvPr/>
        </p:nvSpPr>
        <p:spPr>
          <a:xfrm>
            <a:off x="28942619" y="25332676"/>
            <a:ext cx="9006854" cy="741741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Models have been created for both Call Volume and Agent Handling Time. Using these models a lower limit of the number of agents needed throughout the day can be calculated.</a:t>
            </a: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In practice, to calculate a needed staffing level other factors such as queue time, service level (</a:t>
            </a:r>
            <a:r>
              <a:rPr lang="en-US" sz="2800" dirty="0" err="1" smtClean="0">
                <a:latin typeface="Tahoma" panose="020B0604030504040204" pitchFamily="34" charset="0"/>
                <a:ea typeface="Tahoma" panose="020B0604030504040204" pitchFamily="34" charset="0"/>
                <a:cs typeface="Tahoma" panose="020B0604030504040204" pitchFamily="34" charset="0"/>
              </a:rPr>
              <a:t>ie</a:t>
            </a:r>
            <a:r>
              <a:rPr lang="en-US" sz="2800" dirty="0" smtClean="0">
                <a:latin typeface="Tahoma" panose="020B0604030504040204" pitchFamily="34" charset="0"/>
                <a:ea typeface="Tahoma" panose="020B0604030504040204" pitchFamily="34" charset="0"/>
                <a:cs typeface="Tahoma" panose="020B0604030504040204" pitchFamily="34" charset="0"/>
              </a:rPr>
              <a:t> what % of calls should be answered within a certain amount of time, historical levels of sickness/absenteeism </a:t>
            </a:r>
            <a:r>
              <a:rPr lang="en-US" sz="2800" dirty="0" err="1" smtClean="0">
                <a:latin typeface="Tahoma" panose="020B0604030504040204" pitchFamily="34" charset="0"/>
                <a:ea typeface="Tahoma" panose="020B0604030504040204" pitchFamily="34" charset="0"/>
                <a:cs typeface="Tahoma" panose="020B0604030504040204" pitchFamily="34" charset="0"/>
              </a:rPr>
              <a:t>etc</a:t>
            </a:r>
            <a:r>
              <a:rPr lang="en-US" sz="2800" dirty="0" smtClean="0">
                <a:latin typeface="Tahoma" panose="020B0604030504040204" pitchFamily="34" charset="0"/>
                <a:ea typeface="Tahoma" panose="020B0604030504040204" pitchFamily="34" charset="0"/>
                <a:cs typeface="Tahoma" panose="020B0604030504040204" pitchFamily="34" charset="0"/>
              </a:rPr>
              <a:t>) are needed.</a:t>
            </a: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All the above factors could be built into a model</a:t>
            </a: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In addition, data on the end customer satisfaction could be obtained and that used as a response variable to assist in determining the number of agents needed.</a:t>
            </a:r>
          </a:p>
          <a:p>
            <a:pPr marL="457200" indent="-457200">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If HR practices allow, agent identifiers could be collected and best practices from the most effective agents identified and leveraged to others.</a:t>
            </a:r>
          </a:p>
        </p:txBody>
      </p:sp>
    </p:spTree>
    <p:extLst>
      <p:ext uri="{BB962C8B-B14F-4D97-AF65-F5344CB8AC3E}">
        <p14:creationId xmlns:p14="http://schemas.microsoft.com/office/powerpoint/2010/main" val="2350058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6382</TotalTime>
  <Words>1094</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Tahoma</vt:lpstr>
      <vt:lpstr>Times New Roman</vt:lpstr>
      <vt:lpstr>Verdana</vt:lpstr>
      <vt:lpstr>Office Theme</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David Aguilar-Alvarez</dc:creator>
  <cp:lastModifiedBy>Richard</cp:lastModifiedBy>
  <cp:revision>162</cp:revision>
  <cp:lastPrinted>2019-11-21T23:22:50Z</cp:lastPrinted>
  <dcterms:modified xsi:type="dcterms:W3CDTF">2019-11-21T23:50:22Z</dcterms:modified>
</cp:coreProperties>
</file>