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
  </p:notesMasterIdLst>
  <p:sldIdLst>
    <p:sldId id="260" r:id="rId2"/>
  </p:sldIdLst>
  <p:sldSz cx="38404800" cy="329184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744" userDrawn="1">
          <p15:clr>
            <a:srgbClr val="A4A3A4"/>
          </p15:clr>
        </p15:guide>
        <p15:guide id="3" orient="horz" pos="5688" userDrawn="1">
          <p15:clr>
            <a:srgbClr val="A4A3A4"/>
          </p15:clr>
        </p15:guide>
        <p15:guide id="4" orient="horz" pos="14976" userDrawn="1">
          <p15:clr>
            <a:srgbClr val="A4A3A4"/>
          </p15:clr>
        </p15:guide>
        <p15:guide id="5" pos="18144" userDrawn="1">
          <p15:clr>
            <a:srgbClr val="A4A3A4"/>
          </p15:clr>
        </p15:guide>
        <p15:guide id="6" pos="5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Nielson" initials="AN" lastIdx="1" clrIdx="0">
    <p:extLst>
      <p:ext uri="{19B8F6BF-5375-455C-9EA6-DF929625EA0E}">
        <p15:presenceInfo xmlns:p15="http://schemas.microsoft.com/office/powerpoint/2012/main" userId="9ed6640c410e25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2365"/>
    <a:srgbClr val="813EB4"/>
    <a:srgbClr val="83629B"/>
    <a:srgbClr val="4A2366"/>
    <a:srgbClr val="4B2266"/>
    <a:srgbClr val="CC99FF"/>
    <a:srgbClr val="C77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94660"/>
  </p:normalViewPr>
  <p:slideViewPr>
    <p:cSldViewPr>
      <p:cViewPr>
        <p:scale>
          <a:sx n="30" d="100"/>
          <a:sy n="30" d="100"/>
        </p:scale>
        <p:origin x="240" y="24"/>
      </p:cViewPr>
      <p:guideLst>
        <p:guide orient="horz" pos="10368"/>
        <p:guide pos="12744"/>
        <p:guide orient="horz" pos="5688"/>
        <p:guide orient="horz" pos="14976"/>
        <p:guide pos="18144"/>
        <p:guide pos="5976"/>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4068763" cy="355759"/>
          </a:xfrm>
          <a:prstGeom prst="rect">
            <a:avLst/>
          </a:prstGeom>
          <a:noFill/>
          <a:ln>
            <a:noFill/>
          </a:ln>
        </p:spPr>
        <p:txBody>
          <a:bodyPr spcFirstLastPara="1" wrap="square" lIns="93327" tIns="93327" rIns="93327" bIns="93327" anchor="t" anchorCtr="0"/>
          <a:lstStyle>
            <a:lvl1pPr marR="0" lvl="0" algn="l" rtl="0">
              <a:lnSpc>
                <a:spcPct val="100000"/>
              </a:lnSpc>
              <a:spcBef>
                <a:spcPts val="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5318125" y="0"/>
            <a:ext cx="4068763" cy="355759"/>
          </a:xfrm>
          <a:prstGeom prst="rect">
            <a:avLst/>
          </a:prstGeom>
          <a:noFill/>
          <a:ln>
            <a:noFill/>
          </a:ln>
        </p:spPr>
        <p:txBody>
          <a:bodyPr spcFirstLastPara="1" wrap="square" lIns="93327" tIns="93327" rIns="93327" bIns="93327" anchor="t" anchorCtr="0"/>
          <a:lstStyle>
            <a:lvl1pPr marR="0" lvl="0" algn="r" rtl="0">
              <a:lnSpc>
                <a:spcPct val="100000"/>
              </a:lnSpc>
              <a:spcBef>
                <a:spcPts val="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141663" y="533400"/>
            <a:ext cx="3105150" cy="26622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38213" y="3373358"/>
            <a:ext cx="7512050" cy="3197068"/>
          </a:xfrm>
          <a:prstGeom prst="rect">
            <a:avLst/>
          </a:prstGeom>
          <a:noFill/>
          <a:ln>
            <a:noFill/>
          </a:ln>
        </p:spPr>
        <p:txBody>
          <a:bodyPr spcFirstLastPara="1" wrap="square" lIns="93327" tIns="93327" rIns="93327" bIns="93327" anchor="t" anchorCtr="0"/>
          <a:lstStyle>
            <a:lvl1pPr marL="457200" marR="0" lvl="0"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746716"/>
            <a:ext cx="4068763" cy="354171"/>
          </a:xfrm>
          <a:prstGeom prst="rect">
            <a:avLst/>
          </a:prstGeom>
          <a:noFill/>
          <a:ln>
            <a:noFill/>
          </a:ln>
        </p:spPr>
        <p:txBody>
          <a:bodyPr spcFirstLastPara="1" wrap="square" lIns="93327" tIns="93327" rIns="93327" bIns="93327" anchor="b" anchorCtr="0"/>
          <a:lstStyle>
            <a:lvl1pPr marR="0" lvl="0" algn="l" rtl="0">
              <a:lnSpc>
                <a:spcPct val="100000"/>
              </a:lnSpc>
              <a:spcBef>
                <a:spcPts val="0"/>
              </a:spcBef>
              <a:spcAft>
                <a:spcPts val="0"/>
              </a:spcAft>
              <a:buClr>
                <a:schemeClr val="dk1"/>
              </a:buClr>
              <a:buSzPts val="1400"/>
              <a:buFont typeface="Times New Roman"/>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5318125" y="6746716"/>
            <a:ext cx="4068763" cy="354171"/>
          </a:xfrm>
          <a:prstGeom prst="rect">
            <a:avLst/>
          </a:prstGeom>
          <a:noFill/>
          <a:ln>
            <a:noFill/>
          </a:ln>
        </p:spPr>
        <p:txBody>
          <a:bodyPr spcFirstLastPara="1" wrap="square" lIns="91438" tIns="45706" rIns="91438" bIns="45706" anchor="b" anchorCtr="0">
            <a:noAutofit/>
          </a:bodyPr>
          <a:lstStyle/>
          <a:p>
            <a:pPr algn="r">
              <a:buClr>
                <a:schemeClr val="dk1"/>
              </a:buClr>
              <a:buSzPts val="1200"/>
            </a:pPr>
            <a:fld id="{00000000-1234-1234-1234-123412341234}" type="slidenum">
              <a:rPr lang="en-US" sz="1200" smtClean="0">
                <a:solidFill>
                  <a:schemeClr val="dk1"/>
                </a:solidFill>
                <a:latin typeface="Times New Roman"/>
                <a:ea typeface="Times New Roman"/>
                <a:cs typeface="Times New Roman"/>
                <a:sym typeface="Times New Roman"/>
              </a:rPr>
              <a:pPr algn="r">
                <a:buClr>
                  <a:schemeClr val="dk1"/>
                </a:buClr>
                <a:buSzPts val="1200"/>
              </a:pPr>
              <a:t>‹#›</a:t>
            </a:fld>
            <a:endParaRPr lang="en-US"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980897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sldNum" idx="12"/>
          </p:nvPr>
        </p:nvSpPr>
        <p:spPr>
          <a:xfrm>
            <a:off x="5318125" y="6746716"/>
            <a:ext cx="4068763" cy="354171"/>
          </a:xfrm>
          <a:prstGeom prst="rect">
            <a:avLst/>
          </a:prstGeom>
          <a:noFill/>
          <a:ln>
            <a:noFill/>
          </a:ln>
        </p:spPr>
        <p:txBody>
          <a:bodyPr spcFirstLastPara="1" wrap="square" lIns="91438" tIns="45706" rIns="91438" bIns="45706" anchor="b" anchorCtr="0">
            <a:noAutofit/>
          </a:bodyPr>
          <a:lstStyle/>
          <a:p>
            <a:pPr algn="r">
              <a:buClr>
                <a:schemeClr val="dk1"/>
              </a:buClr>
              <a:buSzPts val="1200"/>
            </a:pPr>
            <a:fld id="{00000000-1234-1234-1234-123412341234}" type="slidenum">
              <a:rPr lang="en-US" sz="1200">
                <a:solidFill>
                  <a:schemeClr val="dk1"/>
                </a:solidFill>
                <a:latin typeface="Times New Roman"/>
                <a:ea typeface="Times New Roman"/>
                <a:cs typeface="Times New Roman"/>
                <a:sym typeface="Times New Roman"/>
              </a:rPr>
              <a:pPr algn="r">
                <a:buClr>
                  <a:schemeClr val="dk1"/>
                </a:buClr>
                <a:buSzPts val="1200"/>
              </a:pPr>
              <a:t>1</a:t>
            </a:fld>
            <a:endParaRPr sz="1200">
              <a:solidFill>
                <a:schemeClr val="dk1"/>
              </a:solidFill>
              <a:latin typeface="Times New Roman"/>
              <a:ea typeface="Times New Roman"/>
              <a:cs typeface="Times New Roman"/>
              <a:sym typeface="Times New Roman"/>
            </a:endParaRPr>
          </a:p>
        </p:txBody>
      </p:sp>
      <p:sp>
        <p:nvSpPr>
          <p:cNvPr id="90" name="Shape 90"/>
          <p:cNvSpPr>
            <a:spLocks noGrp="1" noRot="1" noChangeAspect="1"/>
          </p:cNvSpPr>
          <p:nvPr>
            <p:ph type="sldImg" idx="2"/>
          </p:nvPr>
        </p:nvSpPr>
        <p:spPr>
          <a:xfrm>
            <a:off x="3141663" y="533400"/>
            <a:ext cx="3105150" cy="2662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 name="Shape 91"/>
          <p:cNvSpPr txBox="1">
            <a:spLocks noGrp="1"/>
          </p:cNvSpPr>
          <p:nvPr>
            <p:ph type="body" idx="1"/>
          </p:nvPr>
        </p:nvSpPr>
        <p:spPr>
          <a:xfrm>
            <a:off x="938213" y="3373358"/>
            <a:ext cx="7512050" cy="3197068"/>
          </a:xfrm>
          <a:prstGeom prst="rect">
            <a:avLst/>
          </a:prstGeom>
          <a:noFill/>
          <a:ln>
            <a:noFill/>
          </a:ln>
        </p:spPr>
        <p:txBody>
          <a:bodyPr spcFirstLastPara="1" wrap="square" lIns="91438" tIns="45706" rIns="91438" bIns="45706" anchor="t" anchorCtr="0">
            <a:noAutofit/>
          </a:bodyPr>
          <a:lstStyle/>
          <a:p>
            <a:pPr marL="0" indent="0">
              <a:spcBef>
                <a:spcPts val="0"/>
              </a:spcBef>
            </a:pPr>
            <a:r>
              <a:rPr lang="en-US" dirty="0"/>
              <a:t>Add parameters for high and low ferritin in the table.</a:t>
            </a:r>
          </a:p>
          <a:p>
            <a:pPr marL="0" indent="0">
              <a:spcBef>
                <a:spcPts val="0"/>
              </a:spcBef>
            </a:pPr>
            <a:r>
              <a:rPr lang="en-US" dirty="0"/>
              <a:t>Number of participants in for high and low ferritin groups</a:t>
            </a:r>
          </a:p>
          <a:p>
            <a:pPr marL="0" indent="0">
              <a:spcBef>
                <a:spcPts val="0"/>
              </a:spcBef>
            </a:pPr>
            <a:r>
              <a:rPr lang="en-US" dirty="0"/>
              <a:t>Units for figures and results</a:t>
            </a:r>
          </a:p>
        </p:txBody>
      </p:sp>
    </p:spTree>
    <p:extLst>
      <p:ext uri="{BB962C8B-B14F-4D97-AF65-F5344CB8AC3E}">
        <p14:creationId xmlns:p14="http://schemas.microsoft.com/office/powerpoint/2010/main" val="257410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0163-63C6-460F-A4FF-518D53208A91}"/>
              </a:ext>
            </a:extLst>
          </p:cNvPr>
          <p:cNvSpPr>
            <a:spLocks noGrp="1"/>
          </p:cNvSpPr>
          <p:nvPr>
            <p:ph type="ctrTitle"/>
          </p:nvPr>
        </p:nvSpPr>
        <p:spPr>
          <a:xfrm>
            <a:off x="4800600" y="5387342"/>
            <a:ext cx="28803600" cy="11460480"/>
          </a:xfrm>
        </p:spPr>
        <p:txBody>
          <a:bodyPr anchor="b"/>
          <a:lstStyle>
            <a:lvl1pPr algn="ctr">
              <a:defRPr sz="18900"/>
            </a:lvl1pPr>
          </a:lstStyle>
          <a:p>
            <a:r>
              <a:rPr lang="en-US"/>
              <a:t>Click to edit Master title style</a:t>
            </a:r>
          </a:p>
        </p:txBody>
      </p:sp>
      <p:sp>
        <p:nvSpPr>
          <p:cNvPr id="3" name="Subtitle 2">
            <a:extLst>
              <a:ext uri="{FF2B5EF4-FFF2-40B4-BE49-F238E27FC236}">
                <a16:creationId xmlns:a16="http://schemas.microsoft.com/office/drawing/2014/main" id="{FC2FEE97-5DE6-4E12-A2A0-0E443C80A08F}"/>
              </a:ext>
            </a:extLst>
          </p:cNvPr>
          <p:cNvSpPr>
            <a:spLocks noGrp="1"/>
          </p:cNvSpPr>
          <p:nvPr>
            <p:ph type="subTitle" idx="1"/>
          </p:nvPr>
        </p:nvSpPr>
        <p:spPr>
          <a:xfrm>
            <a:off x="4800600" y="17289782"/>
            <a:ext cx="28803600" cy="794765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p>
        </p:txBody>
      </p:sp>
      <p:sp>
        <p:nvSpPr>
          <p:cNvPr id="4" name="Date Placeholder 3">
            <a:extLst>
              <a:ext uri="{FF2B5EF4-FFF2-40B4-BE49-F238E27FC236}">
                <a16:creationId xmlns:a16="http://schemas.microsoft.com/office/drawing/2014/main" id="{DBA5E43D-6FAF-4B87-AC66-FFDBDC5452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EC2E94F-693A-45B3-A9EE-DF67CCDB3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B88C4-47D9-4132-A559-56FCE0443754}"/>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977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3C2F-6C76-4EDC-A960-9BC26F1C42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DFADA2-051F-4D4F-9FD8-3C5A81BAEC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9830E-627B-446A-9824-5C5EEEBA325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CF94619-3FA1-45D0-A28E-036902BD2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30C7F-01FE-4F98-B724-A71E2C59AB07}"/>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3126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3AECF-671E-4966-876B-394F4D08CF10}"/>
              </a:ext>
            </a:extLst>
          </p:cNvPr>
          <p:cNvSpPr>
            <a:spLocks noGrp="1"/>
          </p:cNvSpPr>
          <p:nvPr>
            <p:ph type="title" orient="vert"/>
          </p:nvPr>
        </p:nvSpPr>
        <p:spPr>
          <a:xfrm>
            <a:off x="27483435" y="1752600"/>
            <a:ext cx="8281035"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D5D2C-896E-472B-8D69-C3E62C4CAE81}"/>
              </a:ext>
            </a:extLst>
          </p:cNvPr>
          <p:cNvSpPr>
            <a:spLocks noGrp="1"/>
          </p:cNvSpPr>
          <p:nvPr>
            <p:ph type="body" orient="vert" idx="1"/>
          </p:nvPr>
        </p:nvSpPr>
        <p:spPr>
          <a:xfrm>
            <a:off x="2640330" y="1752600"/>
            <a:ext cx="2436304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83409-6B54-48F2-AE8F-8F37B077AA8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DBAE9B7-0E29-4650-9B2C-99DFB185E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B89CB-4258-4E96-B96D-37C8C4296155}"/>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8789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2880123" y="2917825"/>
            <a:ext cx="32644558" cy="54864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Clr>
                <a:schemeClr val="dk2"/>
              </a:buClr>
              <a:buSzPts val="1400"/>
              <a:buFont typeface="Times New Roman"/>
              <a:buNone/>
              <a:defRPr sz="19723" b="0" i="0" u="none" strike="noStrike" cap="none">
                <a:solidFill>
                  <a:schemeClr val="dk2"/>
                </a:solidFill>
                <a:latin typeface="Times New Roman"/>
                <a:ea typeface="Times New Roman"/>
                <a:cs typeface="Times New Roman"/>
                <a:sym typeface="Times New Roman"/>
              </a:defRPr>
            </a:lvl9pPr>
          </a:lstStyle>
          <a:p>
            <a:endParaRPr/>
          </a:p>
        </p:txBody>
      </p:sp>
      <p:sp>
        <p:nvSpPr>
          <p:cNvPr id="13" name="Shape 13"/>
          <p:cNvSpPr txBox="1">
            <a:spLocks noGrp="1"/>
          </p:cNvSpPr>
          <p:nvPr>
            <p:ph type="body" idx="1"/>
          </p:nvPr>
        </p:nvSpPr>
        <p:spPr>
          <a:xfrm>
            <a:off x="2880123" y="9486900"/>
            <a:ext cx="16265129" cy="19773900"/>
          </a:xfrm>
          <a:prstGeom prst="rect">
            <a:avLst/>
          </a:prstGeom>
          <a:noFill/>
          <a:ln>
            <a:noFill/>
          </a:ln>
        </p:spPr>
        <p:txBody>
          <a:bodyPr spcFirstLastPara="1" wrap="square" lIns="91425" tIns="91425" rIns="91425" bIns="91425" anchor="t" anchorCtr="0"/>
          <a:lstStyle>
            <a:lvl1pPr marL="457200" marR="0" lvl="0" indent="-1128585" algn="l" rtl="0">
              <a:lnSpc>
                <a:spcPct val="100000"/>
              </a:lnSpc>
              <a:spcBef>
                <a:spcPts val="2835"/>
              </a:spcBef>
              <a:spcAft>
                <a:spcPts val="0"/>
              </a:spcAft>
              <a:buClr>
                <a:schemeClr val="dk1"/>
              </a:buClr>
              <a:buSzPts val="14173"/>
              <a:buFont typeface="Times New Roman"/>
              <a:buChar char="•"/>
              <a:defRPr sz="14173" b="0" i="0" u="none" strike="noStrike" cap="none">
                <a:solidFill>
                  <a:schemeClr val="dk1"/>
                </a:solidFill>
                <a:latin typeface="Times New Roman"/>
                <a:ea typeface="Times New Roman"/>
                <a:cs typeface="Times New Roman"/>
                <a:sym typeface="Times New Roman"/>
              </a:defRPr>
            </a:lvl1pPr>
            <a:lvl2pPr marL="914400" marR="0" lvl="1" indent="-1028636" algn="l" rtl="0">
              <a:lnSpc>
                <a:spcPct val="100000"/>
              </a:lnSpc>
              <a:spcBef>
                <a:spcPts val="2520"/>
              </a:spcBef>
              <a:spcAft>
                <a:spcPts val="0"/>
              </a:spcAft>
              <a:buClr>
                <a:schemeClr val="dk1"/>
              </a:buClr>
              <a:buSzPts val="12599"/>
              <a:buFont typeface="Times New Roman"/>
              <a:buChar char="–"/>
              <a:defRPr sz="12599" b="0" i="0" u="none" strike="noStrike" cap="none">
                <a:solidFill>
                  <a:schemeClr val="dk1"/>
                </a:solidFill>
                <a:latin typeface="Times New Roman"/>
                <a:ea typeface="Times New Roman"/>
                <a:cs typeface="Times New Roman"/>
                <a:sym typeface="Times New Roman"/>
              </a:defRPr>
            </a:lvl2pPr>
            <a:lvl3pPr marL="1371600" marR="0" lvl="2" indent="-904811" algn="l" rtl="0">
              <a:lnSpc>
                <a:spcPct val="100000"/>
              </a:lnSpc>
              <a:spcBef>
                <a:spcPts val="2130"/>
              </a:spcBef>
              <a:spcAft>
                <a:spcPts val="0"/>
              </a:spcAft>
              <a:buClr>
                <a:schemeClr val="dk1"/>
              </a:buClr>
              <a:buSzPts val="10649"/>
              <a:buFont typeface="Times New Roman"/>
              <a:buChar char="•"/>
              <a:defRPr sz="10649" b="0" i="0" u="none" strike="noStrike" cap="none">
                <a:solidFill>
                  <a:schemeClr val="dk1"/>
                </a:solidFill>
                <a:latin typeface="Times New Roman"/>
                <a:ea typeface="Times New Roman"/>
                <a:cs typeface="Times New Roman"/>
                <a:sym typeface="Times New Roman"/>
              </a:defRPr>
            </a:lvl3pPr>
            <a:lvl4pPr marL="1828800" marR="0" lvl="3"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4pPr>
            <a:lvl5pPr marL="2286000" marR="0" lvl="4"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5pPr>
            <a:lvl6pPr marL="2743200" marR="0" lvl="5"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6pPr>
            <a:lvl7pPr marL="3200400" marR="0" lvl="6"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7pPr>
            <a:lvl8pPr marL="3657600" marR="0" lvl="7"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8pPr>
            <a:lvl9pPr marL="4114800" marR="0" lvl="8"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2"/>
          </p:nvPr>
        </p:nvSpPr>
        <p:spPr>
          <a:xfrm>
            <a:off x="19259550" y="9486900"/>
            <a:ext cx="16265129" cy="9810750"/>
          </a:xfrm>
          <a:prstGeom prst="rect">
            <a:avLst/>
          </a:prstGeom>
          <a:noFill/>
          <a:ln>
            <a:noFill/>
          </a:ln>
        </p:spPr>
        <p:txBody>
          <a:bodyPr spcFirstLastPara="1" wrap="square" lIns="91425" tIns="91425" rIns="91425" bIns="91425" anchor="t" anchorCtr="0"/>
          <a:lstStyle>
            <a:lvl1pPr marL="457200" marR="0" lvl="0" indent="-1128585" algn="l" rtl="0">
              <a:lnSpc>
                <a:spcPct val="100000"/>
              </a:lnSpc>
              <a:spcBef>
                <a:spcPts val="2835"/>
              </a:spcBef>
              <a:spcAft>
                <a:spcPts val="0"/>
              </a:spcAft>
              <a:buClr>
                <a:schemeClr val="dk1"/>
              </a:buClr>
              <a:buSzPts val="14173"/>
              <a:buFont typeface="Times New Roman"/>
              <a:buChar char="•"/>
              <a:defRPr sz="14173" b="0" i="0" u="none" strike="noStrike" cap="none">
                <a:solidFill>
                  <a:schemeClr val="dk1"/>
                </a:solidFill>
                <a:latin typeface="Times New Roman"/>
                <a:ea typeface="Times New Roman"/>
                <a:cs typeface="Times New Roman"/>
                <a:sym typeface="Times New Roman"/>
              </a:defRPr>
            </a:lvl1pPr>
            <a:lvl2pPr marL="914400" marR="0" lvl="1" indent="-1028636" algn="l" rtl="0">
              <a:lnSpc>
                <a:spcPct val="100000"/>
              </a:lnSpc>
              <a:spcBef>
                <a:spcPts val="2520"/>
              </a:spcBef>
              <a:spcAft>
                <a:spcPts val="0"/>
              </a:spcAft>
              <a:buClr>
                <a:schemeClr val="dk1"/>
              </a:buClr>
              <a:buSzPts val="12599"/>
              <a:buFont typeface="Times New Roman"/>
              <a:buChar char="–"/>
              <a:defRPr sz="12599" b="0" i="0" u="none" strike="noStrike" cap="none">
                <a:solidFill>
                  <a:schemeClr val="dk1"/>
                </a:solidFill>
                <a:latin typeface="Times New Roman"/>
                <a:ea typeface="Times New Roman"/>
                <a:cs typeface="Times New Roman"/>
                <a:sym typeface="Times New Roman"/>
              </a:defRPr>
            </a:lvl2pPr>
            <a:lvl3pPr marL="1371600" marR="0" lvl="2" indent="-904811" algn="l" rtl="0">
              <a:lnSpc>
                <a:spcPct val="100000"/>
              </a:lnSpc>
              <a:spcBef>
                <a:spcPts val="2130"/>
              </a:spcBef>
              <a:spcAft>
                <a:spcPts val="0"/>
              </a:spcAft>
              <a:buClr>
                <a:schemeClr val="dk1"/>
              </a:buClr>
              <a:buSzPts val="10649"/>
              <a:buFont typeface="Times New Roman"/>
              <a:buChar char="•"/>
              <a:defRPr sz="10649" b="0" i="0" u="none" strike="noStrike" cap="none">
                <a:solidFill>
                  <a:schemeClr val="dk1"/>
                </a:solidFill>
                <a:latin typeface="Times New Roman"/>
                <a:ea typeface="Times New Roman"/>
                <a:cs typeface="Times New Roman"/>
                <a:sym typeface="Times New Roman"/>
              </a:defRPr>
            </a:lvl3pPr>
            <a:lvl4pPr marL="1828800" marR="0" lvl="3"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4pPr>
            <a:lvl5pPr marL="2286000" marR="0" lvl="4"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5pPr>
            <a:lvl6pPr marL="2743200" marR="0" lvl="5"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6pPr>
            <a:lvl7pPr marL="3200400" marR="0" lvl="6"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7pPr>
            <a:lvl8pPr marL="3657600" marR="0" lvl="7"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8pPr>
            <a:lvl9pPr marL="4114800" marR="0" lvl="8"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9pPr>
          </a:lstStyle>
          <a:p>
            <a:endParaRPr/>
          </a:p>
        </p:txBody>
      </p:sp>
      <p:sp>
        <p:nvSpPr>
          <p:cNvPr id="15" name="Shape 15"/>
          <p:cNvSpPr txBox="1">
            <a:spLocks noGrp="1"/>
          </p:cNvSpPr>
          <p:nvPr>
            <p:ph type="body" idx="3"/>
          </p:nvPr>
        </p:nvSpPr>
        <p:spPr>
          <a:xfrm>
            <a:off x="19259550" y="19450050"/>
            <a:ext cx="16265129" cy="9810750"/>
          </a:xfrm>
          <a:prstGeom prst="rect">
            <a:avLst/>
          </a:prstGeom>
          <a:noFill/>
          <a:ln>
            <a:noFill/>
          </a:ln>
        </p:spPr>
        <p:txBody>
          <a:bodyPr spcFirstLastPara="1" wrap="square" lIns="91425" tIns="91425" rIns="91425" bIns="91425" anchor="t" anchorCtr="0"/>
          <a:lstStyle>
            <a:lvl1pPr marL="457200" marR="0" lvl="0" indent="-1128585" algn="l" rtl="0">
              <a:lnSpc>
                <a:spcPct val="100000"/>
              </a:lnSpc>
              <a:spcBef>
                <a:spcPts val="2835"/>
              </a:spcBef>
              <a:spcAft>
                <a:spcPts val="0"/>
              </a:spcAft>
              <a:buClr>
                <a:schemeClr val="dk1"/>
              </a:buClr>
              <a:buSzPts val="14173"/>
              <a:buFont typeface="Times New Roman"/>
              <a:buChar char="•"/>
              <a:defRPr sz="14173" b="0" i="0" u="none" strike="noStrike" cap="none">
                <a:solidFill>
                  <a:schemeClr val="dk1"/>
                </a:solidFill>
                <a:latin typeface="Times New Roman"/>
                <a:ea typeface="Times New Roman"/>
                <a:cs typeface="Times New Roman"/>
                <a:sym typeface="Times New Roman"/>
              </a:defRPr>
            </a:lvl1pPr>
            <a:lvl2pPr marL="914400" marR="0" lvl="1" indent="-1028636" algn="l" rtl="0">
              <a:lnSpc>
                <a:spcPct val="100000"/>
              </a:lnSpc>
              <a:spcBef>
                <a:spcPts val="2520"/>
              </a:spcBef>
              <a:spcAft>
                <a:spcPts val="0"/>
              </a:spcAft>
              <a:buClr>
                <a:schemeClr val="dk1"/>
              </a:buClr>
              <a:buSzPts val="12599"/>
              <a:buFont typeface="Times New Roman"/>
              <a:buChar char="–"/>
              <a:defRPr sz="12599" b="0" i="0" u="none" strike="noStrike" cap="none">
                <a:solidFill>
                  <a:schemeClr val="dk1"/>
                </a:solidFill>
                <a:latin typeface="Times New Roman"/>
                <a:ea typeface="Times New Roman"/>
                <a:cs typeface="Times New Roman"/>
                <a:sym typeface="Times New Roman"/>
              </a:defRPr>
            </a:lvl2pPr>
            <a:lvl3pPr marL="1371600" marR="0" lvl="2" indent="-904811" algn="l" rtl="0">
              <a:lnSpc>
                <a:spcPct val="100000"/>
              </a:lnSpc>
              <a:spcBef>
                <a:spcPts val="2130"/>
              </a:spcBef>
              <a:spcAft>
                <a:spcPts val="0"/>
              </a:spcAft>
              <a:buClr>
                <a:schemeClr val="dk1"/>
              </a:buClr>
              <a:buSzPts val="10649"/>
              <a:buFont typeface="Times New Roman"/>
              <a:buChar char="•"/>
              <a:defRPr sz="10649" b="0" i="0" u="none" strike="noStrike" cap="none">
                <a:solidFill>
                  <a:schemeClr val="dk1"/>
                </a:solidFill>
                <a:latin typeface="Times New Roman"/>
                <a:ea typeface="Times New Roman"/>
                <a:cs typeface="Times New Roman"/>
                <a:sym typeface="Times New Roman"/>
              </a:defRPr>
            </a:lvl3pPr>
            <a:lvl4pPr marL="1828800" marR="0" lvl="3"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4pPr>
            <a:lvl5pPr marL="2286000" marR="0" lvl="4"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5pPr>
            <a:lvl6pPr marL="2743200" marR="0" lvl="5"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6pPr>
            <a:lvl7pPr marL="3200400" marR="0" lvl="6"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7pPr>
            <a:lvl8pPr marL="3657600" marR="0" lvl="7"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8pPr>
            <a:lvl9pPr marL="4114800" marR="0" lvl="8" indent="-804798" algn="l" rtl="0">
              <a:lnSpc>
                <a:spcPct val="100000"/>
              </a:lnSpc>
              <a:spcBef>
                <a:spcPts val="1815"/>
              </a:spcBef>
              <a:spcAft>
                <a:spcPts val="0"/>
              </a:spcAft>
              <a:buClr>
                <a:schemeClr val="dk1"/>
              </a:buClr>
              <a:buSzPts val="9074"/>
              <a:buFont typeface="Times New Roman"/>
              <a:buChar char="»"/>
              <a:defRPr sz="9074" b="0" i="0" u="none" strike="noStrike" cap="none">
                <a:solidFill>
                  <a:schemeClr val="dk1"/>
                </a:solidFill>
                <a:latin typeface="Times New Roman"/>
                <a:ea typeface="Times New Roman"/>
                <a:cs typeface="Times New Roman"/>
                <a:sym typeface="Times New Roman"/>
              </a:defRPr>
            </a:lvl9pPr>
          </a:lstStyle>
          <a:p>
            <a:endParaRPr/>
          </a:p>
        </p:txBody>
      </p:sp>
      <p:sp>
        <p:nvSpPr>
          <p:cNvPr id="16" name="Shape 16"/>
          <p:cNvSpPr txBox="1">
            <a:spLocks noGrp="1"/>
          </p:cNvSpPr>
          <p:nvPr>
            <p:ph type="dt" idx="10"/>
          </p:nvPr>
        </p:nvSpPr>
        <p:spPr>
          <a:xfrm>
            <a:off x="2880123" y="30006925"/>
            <a:ext cx="8001000" cy="21717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3121880" y="30006925"/>
            <a:ext cx="12161043" cy="21717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7523678" y="30006925"/>
            <a:ext cx="8001000" cy="21717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4835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56DF-7522-479C-9295-EA6923B6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7CDC7-C80D-4C4A-89B2-B443E7DAB9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A7473-98A7-483C-A953-B8906B29726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BA0D7BE-BAF5-4B55-AB91-B7D8F484A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2A57D-EF34-493C-AF86-FB46DE800507}"/>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37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7AF7-D536-412C-B949-104516D4D1C9}"/>
              </a:ext>
            </a:extLst>
          </p:cNvPr>
          <p:cNvSpPr>
            <a:spLocks noGrp="1"/>
          </p:cNvSpPr>
          <p:nvPr>
            <p:ph type="title"/>
          </p:nvPr>
        </p:nvSpPr>
        <p:spPr>
          <a:xfrm>
            <a:off x="2620328" y="8206745"/>
            <a:ext cx="33124140" cy="13693138"/>
          </a:xfrm>
        </p:spPr>
        <p:txBody>
          <a:bodyPr anchor="b"/>
          <a:lstStyle>
            <a:lvl1pPr>
              <a:defRPr sz="18900"/>
            </a:lvl1pPr>
          </a:lstStyle>
          <a:p>
            <a:r>
              <a:rPr lang="en-US"/>
              <a:t>Click to edit Master title style</a:t>
            </a:r>
          </a:p>
        </p:txBody>
      </p:sp>
      <p:sp>
        <p:nvSpPr>
          <p:cNvPr id="3" name="Text Placeholder 2">
            <a:extLst>
              <a:ext uri="{FF2B5EF4-FFF2-40B4-BE49-F238E27FC236}">
                <a16:creationId xmlns:a16="http://schemas.microsoft.com/office/drawing/2014/main" id="{0B5ADAF9-501A-45B2-907E-B492BDFF0AA4}"/>
              </a:ext>
            </a:extLst>
          </p:cNvPr>
          <p:cNvSpPr>
            <a:spLocks noGrp="1"/>
          </p:cNvSpPr>
          <p:nvPr>
            <p:ph type="body" idx="1"/>
          </p:nvPr>
        </p:nvSpPr>
        <p:spPr>
          <a:xfrm>
            <a:off x="2620328" y="22029425"/>
            <a:ext cx="33124140" cy="7200898"/>
          </a:xfrm>
        </p:spPr>
        <p:txBody>
          <a:bodyPr/>
          <a:lstStyle>
            <a:lvl1pPr marL="0" indent="0">
              <a:buNone/>
              <a:defRPr sz="7560">
                <a:solidFill>
                  <a:schemeClr val="tx1">
                    <a:tint val="75000"/>
                  </a:schemeClr>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44D56-08C2-4978-877E-36AC745E03E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30FACC2-E9C1-41F7-8912-540861D7E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2CA0-2E44-44D7-AC19-2D600736D00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20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DD1A-E17E-43AD-A466-0C9FA2F6BB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B31D0-C006-46D3-8D1D-E1DE6E2FD247}"/>
              </a:ext>
            </a:extLst>
          </p:cNvPr>
          <p:cNvSpPr>
            <a:spLocks noGrp="1"/>
          </p:cNvSpPr>
          <p:nvPr>
            <p:ph sz="half" idx="1"/>
          </p:nvPr>
        </p:nvSpPr>
        <p:spPr>
          <a:xfrm>
            <a:off x="26403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2D4EF-C9C5-4BA9-9D2D-4DC9CE8BFFCE}"/>
              </a:ext>
            </a:extLst>
          </p:cNvPr>
          <p:cNvSpPr>
            <a:spLocks noGrp="1"/>
          </p:cNvSpPr>
          <p:nvPr>
            <p:ph sz="half" idx="2"/>
          </p:nvPr>
        </p:nvSpPr>
        <p:spPr>
          <a:xfrm>
            <a:off x="194424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761353-8A10-47B5-9C62-C7EDC98FACB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84B52CC-A322-4223-9137-196606B54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96772-5D09-4149-A11F-AF85C5E08B99}"/>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675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18F3-5C0C-4A42-BD96-28A2426719BD}"/>
              </a:ext>
            </a:extLst>
          </p:cNvPr>
          <p:cNvSpPr>
            <a:spLocks noGrp="1"/>
          </p:cNvSpPr>
          <p:nvPr>
            <p:ph type="title"/>
          </p:nvPr>
        </p:nvSpPr>
        <p:spPr>
          <a:xfrm>
            <a:off x="2645332" y="1752603"/>
            <a:ext cx="3312414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D3C1F1-618A-47D3-8557-7E9286124932}"/>
              </a:ext>
            </a:extLst>
          </p:cNvPr>
          <p:cNvSpPr>
            <a:spLocks noGrp="1"/>
          </p:cNvSpPr>
          <p:nvPr>
            <p:ph type="body" idx="1"/>
          </p:nvPr>
        </p:nvSpPr>
        <p:spPr>
          <a:xfrm>
            <a:off x="2645334" y="8069582"/>
            <a:ext cx="16247029" cy="3954778"/>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Edit Master text styles</a:t>
            </a:r>
          </a:p>
        </p:txBody>
      </p:sp>
      <p:sp>
        <p:nvSpPr>
          <p:cNvPr id="4" name="Content Placeholder 3">
            <a:extLst>
              <a:ext uri="{FF2B5EF4-FFF2-40B4-BE49-F238E27FC236}">
                <a16:creationId xmlns:a16="http://schemas.microsoft.com/office/drawing/2014/main" id="{11409F00-72F9-4E58-87A7-C6DDF7B058AA}"/>
              </a:ext>
            </a:extLst>
          </p:cNvPr>
          <p:cNvSpPr>
            <a:spLocks noGrp="1"/>
          </p:cNvSpPr>
          <p:nvPr>
            <p:ph sz="half" idx="2"/>
          </p:nvPr>
        </p:nvSpPr>
        <p:spPr>
          <a:xfrm>
            <a:off x="2645334" y="12024360"/>
            <a:ext cx="16247029"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433C44-E284-4BE1-8819-95649EB30496}"/>
              </a:ext>
            </a:extLst>
          </p:cNvPr>
          <p:cNvSpPr>
            <a:spLocks noGrp="1"/>
          </p:cNvSpPr>
          <p:nvPr>
            <p:ph type="body" sz="quarter" idx="3"/>
          </p:nvPr>
        </p:nvSpPr>
        <p:spPr>
          <a:xfrm>
            <a:off x="19442430" y="8069582"/>
            <a:ext cx="16327042" cy="3954778"/>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Edit Master text styles</a:t>
            </a:r>
          </a:p>
        </p:txBody>
      </p:sp>
      <p:sp>
        <p:nvSpPr>
          <p:cNvPr id="6" name="Content Placeholder 5">
            <a:extLst>
              <a:ext uri="{FF2B5EF4-FFF2-40B4-BE49-F238E27FC236}">
                <a16:creationId xmlns:a16="http://schemas.microsoft.com/office/drawing/2014/main" id="{F4B6E5DB-87BD-4562-AB8D-4E2D0603B1B5}"/>
              </a:ext>
            </a:extLst>
          </p:cNvPr>
          <p:cNvSpPr>
            <a:spLocks noGrp="1"/>
          </p:cNvSpPr>
          <p:nvPr>
            <p:ph sz="quarter" idx="4"/>
          </p:nvPr>
        </p:nvSpPr>
        <p:spPr>
          <a:xfrm>
            <a:off x="19442430" y="12024360"/>
            <a:ext cx="1632704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A4BE5E-C635-4D7C-B933-5B81A757790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47AA603-B032-4AB7-8882-1F88934E19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C71C3A-C65D-4C17-B78B-7287F9684A75}"/>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697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72C1-2630-43B4-B1D3-4DF18814F9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7F4A67-A32A-4FD2-B683-D9F6A8DF542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5A9C9070-33DE-45DF-898A-EEC21B30D1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AFCA4D-72CA-4CB9-921A-B0D62A5909A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854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4FB76F-6864-48F5-9008-3B62AAE2BBDF}"/>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F167D72-1969-43AB-B07A-F4FD20C832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70A89-A530-43BF-9651-9C29180691B9}"/>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906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939B-E91E-48AB-935B-82959F5EC80C}"/>
              </a:ext>
            </a:extLst>
          </p:cNvPr>
          <p:cNvSpPr>
            <a:spLocks noGrp="1"/>
          </p:cNvSpPr>
          <p:nvPr>
            <p:ph type="title"/>
          </p:nvPr>
        </p:nvSpPr>
        <p:spPr>
          <a:xfrm>
            <a:off x="2645334" y="2194560"/>
            <a:ext cx="12386547" cy="7680960"/>
          </a:xfrm>
        </p:spPr>
        <p:txBody>
          <a:bodyPr anchor="b"/>
          <a:lstStyle>
            <a:lvl1pPr>
              <a:defRPr sz="10080"/>
            </a:lvl1pPr>
          </a:lstStyle>
          <a:p>
            <a:r>
              <a:rPr lang="en-US"/>
              <a:t>Click to edit Master title style</a:t>
            </a:r>
          </a:p>
        </p:txBody>
      </p:sp>
      <p:sp>
        <p:nvSpPr>
          <p:cNvPr id="3" name="Content Placeholder 2">
            <a:extLst>
              <a:ext uri="{FF2B5EF4-FFF2-40B4-BE49-F238E27FC236}">
                <a16:creationId xmlns:a16="http://schemas.microsoft.com/office/drawing/2014/main" id="{21060609-CCD5-4096-8F3D-692BDABA1ED7}"/>
              </a:ext>
            </a:extLst>
          </p:cNvPr>
          <p:cNvSpPr>
            <a:spLocks noGrp="1"/>
          </p:cNvSpPr>
          <p:nvPr>
            <p:ph idx="1"/>
          </p:nvPr>
        </p:nvSpPr>
        <p:spPr>
          <a:xfrm>
            <a:off x="16327042" y="4739642"/>
            <a:ext cx="19442430" cy="23393400"/>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A6BA2-8C29-481B-800A-EA6E3629FC99}"/>
              </a:ext>
            </a:extLst>
          </p:cNvPr>
          <p:cNvSpPr>
            <a:spLocks noGrp="1"/>
          </p:cNvSpPr>
          <p:nvPr>
            <p:ph type="body" sz="half" idx="2"/>
          </p:nvPr>
        </p:nvSpPr>
        <p:spPr>
          <a:xfrm>
            <a:off x="2645334" y="9875520"/>
            <a:ext cx="12386547" cy="18295622"/>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Edit Master text styles</a:t>
            </a:r>
          </a:p>
        </p:txBody>
      </p:sp>
      <p:sp>
        <p:nvSpPr>
          <p:cNvPr id="5" name="Date Placeholder 4">
            <a:extLst>
              <a:ext uri="{FF2B5EF4-FFF2-40B4-BE49-F238E27FC236}">
                <a16:creationId xmlns:a16="http://schemas.microsoft.com/office/drawing/2014/main" id="{9E8338EB-2118-43AD-B375-EED1E925347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7F83478-092A-4B8E-BAA8-D0101DE36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C5BAC-DE33-47EA-A0BA-DF6DDDB889FC}"/>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958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64EB2-AAA1-4435-BECD-70AC509F6949}"/>
              </a:ext>
            </a:extLst>
          </p:cNvPr>
          <p:cNvSpPr>
            <a:spLocks noGrp="1"/>
          </p:cNvSpPr>
          <p:nvPr>
            <p:ph type="title"/>
          </p:nvPr>
        </p:nvSpPr>
        <p:spPr>
          <a:xfrm>
            <a:off x="2645334" y="2194560"/>
            <a:ext cx="12386547" cy="7680960"/>
          </a:xfrm>
        </p:spPr>
        <p:txBody>
          <a:bodyPr anchor="b"/>
          <a:lstStyle>
            <a:lvl1pPr>
              <a:defRPr sz="10080"/>
            </a:lvl1pPr>
          </a:lstStyle>
          <a:p>
            <a:r>
              <a:rPr lang="en-US"/>
              <a:t>Click to edit Master title style</a:t>
            </a:r>
          </a:p>
        </p:txBody>
      </p:sp>
      <p:sp>
        <p:nvSpPr>
          <p:cNvPr id="3" name="Picture Placeholder 2">
            <a:extLst>
              <a:ext uri="{FF2B5EF4-FFF2-40B4-BE49-F238E27FC236}">
                <a16:creationId xmlns:a16="http://schemas.microsoft.com/office/drawing/2014/main" id="{0B7D27ED-388F-4B0B-8FFD-44B61AB11590}"/>
              </a:ext>
            </a:extLst>
          </p:cNvPr>
          <p:cNvSpPr>
            <a:spLocks noGrp="1"/>
          </p:cNvSpPr>
          <p:nvPr>
            <p:ph type="pic" idx="1"/>
          </p:nvPr>
        </p:nvSpPr>
        <p:spPr>
          <a:xfrm>
            <a:off x="16327042" y="4739642"/>
            <a:ext cx="19442430" cy="23393400"/>
          </a:xfrm>
        </p:spPr>
        <p:txBody>
          <a:bodyPr/>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endParaRPr lang="en-US"/>
          </a:p>
        </p:txBody>
      </p:sp>
      <p:sp>
        <p:nvSpPr>
          <p:cNvPr id="4" name="Text Placeholder 3">
            <a:extLst>
              <a:ext uri="{FF2B5EF4-FFF2-40B4-BE49-F238E27FC236}">
                <a16:creationId xmlns:a16="http://schemas.microsoft.com/office/drawing/2014/main" id="{730896C2-A3BE-43A5-9B34-87488439DF86}"/>
              </a:ext>
            </a:extLst>
          </p:cNvPr>
          <p:cNvSpPr>
            <a:spLocks noGrp="1"/>
          </p:cNvSpPr>
          <p:nvPr>
            <p:ph type="body" sz="half" idx="2"/>
          </p:nvPr>
        </p:nvSpPr>
        <p:spPr>
          <a:xfrm>
            <a:off x="2645334" y="9875520"/>
            <a:ext cx="12386547" cy="18295622"/>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Edit Master text styles</a:t>
            </a:r>
          </a:p>
        </p:txBody>
      </p:sp>
      <p:sp>
        <p:nvSpPr>
          <p:cNvPr id="5" name="Date Placeholder 4">
            <a:extLst>
              <a:ext uri="{FF2B5EF4-FFF2-40B4-BE49-F238E27FC236}">
                <a16:creationId xmlns:a16="http://schemas.microsoft.com/office/drawing/2014/main" id="{B2E2D497-0F54-4ADA-A1D6-83664689B891}"/>
              </a:ext>
            </a:extLst>
          </p:cNvPr>
          <p:cNvSpPr>
            <a:spLocks noGrp="1"/>
          </p:cNvSpPr>
          <p:nvPr>
            <p:ph type="dt" sz="half" idx="10"/>
          </p:nvPr>
        </p:nvSpPr>
        <p:spPr/>
        <p:txBody>
          <a:bodyPr/>
          <a:lstStyle/>
          <a:p>
            <a:fld id="{8A37C7F6-B1DD-42B7-B96B-CB6270EFB5EE}" type="datetimeFigureOut">
              <a:rPr lang="en-US" smtClean="0"/>
              <a:t>11/22/2019</a:t>
            </a:fld>
            <a:endParaRPr lang="en-US"/>
          </a:p>
        </p:txBody>
      </p:sp>
      <p:sp>
        <p:nvSpPr>
          <p:cNvPr id="6" name="Footer Placeholder 5">
            <a:extLst>
              <a:ext uri="{FF2B5EF4-FFF2-40B4-BE49-F238E27FC236}">
                <a16:creationId xmlns:a16="http://schemas.microsoft.com/office/drawing/2014/main" id="{C6A84F2A-9CC9-496B-95C2-360EB0D6B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71668-F05C-4F54-B48E-C82F4EE78EFC}"/>
              </a:ext>
            </a:extLst>
          </p:cNvPr>
          <p:cNvSpPr>
            <a:spLocks noGrp="1"/>
          </p:cNvSpPr>
          <p:nvPr>
            <p:ph type="sldNum" sz="quarter" idx="12"/>
          </p:nvPr>
        </p:nvSpPr>
        <p:spPr/>
        <p:txBody>
          <a:bodyPr/>
          <a:lstStyle/>
          <a:p>
            <a:fld id="{1F5B6F9D-4A4F-4ADE-99DB-2F85DD1A075E}" type="slidenum">
              <a:rPr lang="en-US" smtClean="0"/>
              <a:t>‹#›</a:t>
            </a:fld>
            <a:endParaRPr lang="en-US"/>
          </a:p>
        </p:txBody>
      </p:sp>
    </p:spTree>
    <p:extLst>
      <p:ext uri="{BB962C8B-B14F-4D97-AF65-F5344CB8AC3E}">
        <p14:creationId xmlns:p14="http://schemas.microsoft.com/office/powerpoint/2010/main" val="10945795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FD7468-B8AB-4FDC-B358-B655AC8D4C86}"/>
              </a:ext>
            </a:extLst>
          </p:cNvPr>
          <p:cNvSpPr>
            <a:spLocks noGrp="1"/>
          </p:cNvSpPr>
          <p:nvPr>
            <p:ph type="title"/>
          </p:nvPr>
        </p:nvSpPr>
        <p:spPr>
          <a:xfrm>
            <a:off x="2640330" y="1752603"/>
            <a:ext cx="3312414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CCF2F8-0BEC-453F-AFED-035E300B45B1}"/>
              </a:ext>
            </a:extLst>
          </p:cNvPr>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AD018-6240-4A5B-8EB4-C863DAE15C17}"/>
              </a:ext>
            </a:extLst>
          </p:cNvPr>
          <p:cNvSpPr>
            <a:spLocks noGrp="1"/>
          </p:cNvSpPr>
          <p:nvPr>
            <p:ph type="dt" sz="half" idx="2"/>
          </p:nvPr>
        </p:nvSpPr>
        <p:spPr>
          <a:xfrm>
            <a:off x="2640330" y="30510482"/>
            <a:ext cx="8641080" cy="1752600"/>
          </a:xfrm>
          <a:prstGeom prst="rect">
            <a:avLst/>
          </a:prstGeom>
        </p:spPr>
        <p:txBody>
          <a:bodyPr vert="horz" lIns="91440" tIns="45720" rIns="91440" bIns="45720" rtlCol="0" anchor="ctr"/>
          <a:lstStyle>
            <a:lvl1pPr algn="l">
              <a:defRPr sz="3780">
                <a:solidFill>
                  <a:schemeClr val="tx1">
                    <a:tint val="75000"/>
                  </a:schemeClr>
                </a:solidFill>
              </a:defRPr>
            </a:lvl1pPr>
          </a:lstStyle>
          <a:p>
            <a:fld id="{8A37C7F6-B1DD-42B7-B96B-CB6270EFB5EE}" type="datetimeFigureOut">
              <a:rPr lang="en-US" smtClean="0"/>
              <a:t>11/22/2019</a:t>
            </a:fld>
            <a:endParaRPr lang="en-US"/>
          </a:p>
        </p:txBody>
      </p:sp>
      <p:sp>
        <p:nvSpPr>
          <p:cNvPr id="5" name="Footer Placeholder 4">
            <a:extLst>
              <a:ext uri="{FF2B5EF4-FFF2-40B4-BE49-F238E27FC236}">
                <a16:creationId xmlns:a16="http://schemas.microsoft.com/office/drawing/2014/main" id="{28DEBD2F-28A7-4242-A51C-20D8B4934D4D}"/>
              </a:ext>
            </a:extLst>
          </p:cNvPr>
          <p:cNvSpPr>
            <a:spLocks noGrp="1"/>
          </p:cNvSpPr>
          <p:nvPr>
            <p:ph type="ftr" sz="quarter" idx="3"/>
          </p:nvPr>
        </p:nvSpPr>
        <p:spPr>
          <a:xfrm>
            <a:off x="12721590" y="30510482"/>
            <a:ext cx="12961620" cy="1752600"/>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0B3F74-CE85-48D9-8858-6D810B94B172}"/>
              </a:ext>
            </a:extLst>
          </p:cNvPr>
          <p:cNvSpPr>
            <a:spLocks noGrp="1"/>
          </p:cNvSpPr>
          <p:nvPr>
            <p:ph type="sldNum" sz="quarter" idx="4"/>
          </p:nvPr>
        </p:nvSpPr>
        <p:spPr>
          <a:xfrm>
            <a:off x="27123390" y="30510482"/>
            <a:ext cx="8641080" cy="1752600"/>
          </a:xfrm>
          <a:prstGeom prst="rect">
            <a:avLst/>
          </a:prstGeom>
        </p:spPr>
        <p:txBody>
          <a:bodyPr vert="horz" lIns="91440" tIns="45720" rIns="91440" bIns="45720" rtlCol="0" anchor="ctr"/>
          <a:lstStyle>
            <a:lvl1pPr algn="r">
              <a:defRPr sz="3780">
                <a:solidFill>
                  <a:schemeClr val="tx1">
                    <a:tint val="75000"/>
                  </a:schemeClr>
                </a:solidFill>
              </a:defRPr>
            </a:lvl1pPr>
          </a:lstStyle>
          <a:p>
            <a:fld id="{1F5B6F9D-4A4F-4ADE-99DB-2F85DD1A075E}" type="slidenum">
              <a:rPr lang="en-US" smtClean="0"/>
              <a:t>‹#›</a:t>
            </a:fld>
            <a:endParaRPr lang="en-US"/>
          </a:p>
        </p:txBody>
      </p:sp>
    </p:spTree>
    <p:extLst>
      <p:ext uri="{BB962C8B-B14F-4D97-AF65-F5344CB8AC3E}">
        <p14:creationId xmlns:p14="http://schemas.microsoft.com/office/powerpoint/2010/main" val="12088249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0" name="Picture 9">
            <a:extLst>
              <a:ext uri="{FF2B5EF4-FFF2-40B4-BE49-F238E27FC236}">
                <a16:creationId xmlns:a16="http://schemas.microsoft.com/office/drawing/2014/main" id="{678F69EE-C588-435F-B6D7-36FC56D3B3BB}"/>
              </a:ext>
            </a:extLst>
          </p:cNvPr>
          <p:cNvPicPr>
            <a:picLocks noChangeAspect="1"/>
          </p:cNvPicPr>
          <p:nvPr/>
        </p:nvPicPr>
        <p:blipFill>
          <a:blip r:embed="rId3"/>
          <a:stretch>
            <a:fillRect/>
          </a:stretch>
        </p:blipFill>
        <p:spPr>
          <a:xfrm>
            <a:off x="29762748" y="18825180"/>
            <a:ext cx="7429489" cy="5494077"/>
          </a:xfrm>
          <a:prstGeom prst="rect">
            <a:avLst/>
          </a:prstGeom>
        </p:spPr>
      </p:pic>
      <p:pic>
        <p:nvPicPr>
          <p:cNvPr id="9" name="Picture 8">
            <a:extLst>
              <a:ext uri="{FF2B5EF4-FFF2-40B4-BE49-F238E27FC236}">
                <a16:creationId xmlns:a16="http://schemas.microsoft.com/office/drawing/2014/main" id="{AC9BD193-3458-4C39-B460-CE6D8A3FAA0F}"/>
              </a:ext>
            </a:extLst>
          </p:cNvPr>
          <p:cNvPicPr>
            <a:picLocks noChangeAspect="1"/>
          </p:cNvPicPr>
          <p:nvPr/>
        </p:nvPicPr>
        <p:blipFill>
          <a:blip r:embed="rId4"/>
          <a:stretch>
            <a:fillRect/>
          </a:stretch>
        </p:blipFill>
        <p:spPr>
          <a:xfrm>
            <a:off x="29762748" y="12559611"/>
            <a:ext cx="7880896" cy="5827890"/>
          </a:xfrm>
          <a:prstGeom prst="rect">
            <a:avLst/>
          </a:prstGeom>
        </p:spPr>
      </p:pic>
      <p:pic>
        <p:nvPicPr>
          <p:cNvPr id="7" name="Picture 6">
            <a:extLst>
              <a:ext uri="{FF2B5EF4-FFF2-40B4-BE49-F238E27FC236}">
                <a16:creationId xmlns:a16="http://schemas.microsoft.com/office/drawing/2014/main" id="{1D77F2EE-D2CA-4551-912D-86720ACB4CA0}"/>
              </a:ext>
            </a:extLst>
          </p:cNvPr>
          <p:cNvPicPr>
            <a:picLocks noChangeAspect="1"/>
          </p:cNvPicPr>
          <p:nvPr/>
        </p:nvPicPr>
        <p:blipFill>
          <a:blip r:embed="rId5"/>
          <a:stretch>
            <a:fillRect/>
          </a:stretch>
        </p:blipFill>
        <p:spPr>
          <a:xfrm>
            <a:off x="29475705" y="5377389"/>
            <a:ext cx="8454982" cy="6252424"/>
          </a:xfrm>
          <a:prstGeom prst="rect">
            <a:avLst/>
          </a:prstGeom>
        </p:spPr>
      </p:pic>
      <p:pic>
        <p:nvPicPr>
          <p:cNvPr id="6" name="Picture 5">
            <a:extLst>
              <a:ext uri="{FF2B5EF4-FFF2-40B4-BE49-F238E27FC236}">
                <a16:creationId xmlns:a16="http://schemas.microsoft.com/office/drawing/2014/main" id="{9D09B5BC-E735-4B77-A848-BB5F9F6615A6}"/>
              </a:ext>
            </a:extLst>
          </p:cNvPr>
          <p:cNvPicPr>
            <a:picLocks noChangeAspect="1"/>
          </p:cNvPicPr>
          <p:nvPr/>
        </p:nvPicPr>
        <p:blipFill>
          <a:blip r:embed="rId6"/>
          <a:stretch>
            <a:fillRect/>
          </a:stretch>
        </p:blipFill>
        <p:spPr>
          <a:xfrm>
            <a:off x="19223857" y="5410516"/>
            <a:ext cx="9309627" cy="6456461"/>
          </a:xfrm>
          <a:prstGeom prst="rect">
            <a:avLst/>
          </a:prstGeom>
        </p:spPr>
      </p:pic>
      <p:pic>
        <p:nvPicPr>
          <p:cNvPr id="41" name="Picture 40">
            <a:extLst>
              <a:ext uri="{FF2B5EF4-FFF2-40B4-BE49-F238E27FC236}">
                <a16:creationId xmlns:a16="http://schemas.microsoft.com/office/drawing/2014/main" id="{1F51EE0B-E92D-4D32-958C-130020E12367}"/>
              </a:ext>
            </a:extLst>
          </p:cNvPr>
          <p:cNvPicPr/>
          <p:nvPr/>
        </p:nvPicPr>
        <p:blipFill>
          <a:blip r:embed="rId7"/>
          <a:stretch>
            <a:fillRect/>
          </a:stretch>
        </p:blipFill>
        <p:spPr>
          <a:xfrm>
            <a:off x="19283238" y="12174653"/>
            <a:ext cx="9327323" cy="6389759"/>
          </a:xfrm>
          <a:prstGeom prst="rect">
            <a:avLst/>
          </a:prstGeom>
        </p:spPr>
      </p:pic>
      <p:pic>
        <p:nvPicPr>
          <p:cNvPr id="40" name="Picture 39">
            <a:extLst>
              <a:ext uri="{FF2B5EF4-FFF2-40B4-BE49-F238E27FC236}">
                <a16:creationId xmlns:a16="http://schemas.microsoft.com/office/drawing/2014/main" id="{709248C3-D4F8-412B-9807-DCBEC18528B5}"/>
              </a:ext>
            </a:extLst>
          </p:cNvPr>
          <p:cNvPicPr/>
          <p:nvPr/>
        </p:nvPicPr>
        <p:blipFill>
          <a:blip r:embed="rId8"/>
          <a:stretch>
            <a:fillRect/>
          </a:stretch>
        </p:blipFill>
        <p:spPr>
          <a:xfrm>
            <a:off x="9838007" y="11915967"/>
            <a:ext cx="9214438" cy="6894547"/>
          </a:xfrm>
          <a:prstGeom prst="rect">
            <a:avLst/>
          </a:prstGeom>
        </p:spPr>
      </p:pic>
      <p:sp>
        <p:nvSpPr>
          <p:cNvPr id="95" name="Shape 95"/>
          <p:cNvSpPr/>
          <p:nvPr/>
        </p:nvSpPr>
        <p:spPr>
          <a:xfrm>
            <a:off x="-48126" y="1"/>
            <a:ext cx="38496375" cy="4384547"/>
          </a:xfrm>
          <a:prstGeom prst="rect">
            <a:avLst/>
          </a:prstGeom>
          <a:solidFill>
            <a:srgbClr val="49236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Shape 96"/>
          <p:cNvSpPr txBox="1">
            <a:spLocks noGrp="1"/>
          </p:cNvSpPr>
          <p:nvPr>
            <p:ph type="title"/>
          </p:nvPr>
        </p:nvSpPr>
        <p:spPr>
          <a:xfrm>
            <a:off x="2880123" y="2188372"/>
            <a:ext cx="32644558" cy="2726531"/>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1400"/>
              <a:buFont typeface="Arial"/>
              <a:buNone/>
            </a:pPr>
            <a:br>
              <a:rPr lang="en-US" sz="7123" b="0" i="0" u="none" strike="noStrike" cap="none">
                <a:solidFill>
                  <a:schemeClr val="dk1"/>
                </a:solidFill>
                <a:latin typeface="Arial"/>
                <a:ea typeface="Arial"/>
                <a:cs typeface="Arial"/>
                <a:sym typeface="Arial"/>
              </a:rPr>
            </a:br>
            <a:endParaRPr sz="3974" b="0" i="0" u="none" strike="noStrike" cap="none">
              <a:solidFill>
                <a:schemeClr val="dk1"/>
              </a:solidFill>
              <a:latin typeface="Arial"/>
              <a:ea typeface="Arial"/>
              <a:cs typeface="Arial"/>
              <a:sym typeface="Arial"/>
            </a:endParaRPr>
          </a:p>
        </p:txBody>
      </p:sp>
      <p:sp>
        <p:nvSpPr>
          <p:cNvPr id="97" name="Shape 97"/>
          <p:cNvSpPr txBox="1"/>
          <p:nvPr/>
        </p:nvSpPr>
        <p:spPr>
          <a:xfrm>
            <a:off x="6695754" y="2588607"/>
            <a:ext cx="25006788" cy="1297593"/>
          </a:xfrm>
          <a:prstGeom prst="rect">
            <a:avLst/>
          </a:prstGeom>
          <a:noFill/>
          <a:ln>
            <a:noFill/>
          </a:ln>
        </p:spPr>
        <p:txBody>
          <a:bodyPr spcFirstLastPara="1" wrap="square" lIns="68550" tIns="34275" rIns="68550" bIns="34275" anchor="t" anchorCtr="0">
            <a:noAutofit/>
          </a:bodyPr>
          <a:lstStyle/>
          <a:p>
            <a:pPr lvl="0" algn="ctr">
              <a:buClr>
                <a:schemeClr val="lt1"/>
              </a:buClr>
              <a:buSzPts val="4382"/>
            </a:pPr>
            <a:r>
              <a:rPr lang="en-US" sz="4000" i="0" u="none" strike="noStrike" cap="none" dirty="0">
                <a:solidFill>
                  <a:schemeClr val="lt1"/>
                </a:solidFill>
                <a:latin typeface="Verdana" panose="020B0604030504040204" pitchFamily="34" charset="0"/>
                <a:ea typeface="Verdana" panose="020B0604030504040204" pitchFamily="34" charset="0"/>
                <a:cs typeface="Arial"/>
                <a:sym typeface="Arial"/>
              </a:rPr>
              <a:t>Nicholas Smith, Jaden Jackson, Weilun Mai</a:t>
            </a:r>
            <a:endParaRPr sz="4000" i="0" u="none" strike="noStrike" cap="none" dirty="0">
              <a:solidFill>
                <a:schemeClr val="lt1"/>
              </a:solidFill>
              <a:latin typeface="Verdana" panose="020B0604030504040204" pitchFamily="34" charset="0"/>
              <a:ea typeface="Verdana" panose="020B0604030504040204" pitchFamily="34" charset="0"/>
              <a:sym typeface="Arial"/>
            </a:endParaRPr>
          </a:p>
          <a:p>
            <a:pPr marL="0" marR="0" lvl="0" indent="0" algn="ctr" rtl="0">
              <a:lnSpc>
                <a:spcPct val="100000"/>
              </a:lnSpc>
              <a:spcBef>
                <a:spcPts val="0"/>
              </a:spcBef>
              <a:spcAft>
                <a:spcPts val="0"/>
              </a:spcAft>
              <a:buClr>
                <a:schemeClr val="lt1"/>
              </a:buClr>
              <a:buSzPts val="3600"/>
              <a:buFont typeface="Arial"/>
              <a:buNone/>
            </a:pPr>
            <a:r>
              <a:rPr lang="en-US" sz="4000" b="0" i="0" u="none" strike="noStrike" cap="none" dirty="0">
                <a:solidFill>
                  <a:schemeClr val="lt1"/>
                </a:solidFill>
                <a:latin typeface="Verdana" panose="020B0604030504040204" pitchFamily="34" charset="0"/>
                <a:ea typeface="Verdana" panose="020B0604030504040204" pitchFamily="34" charset="0"/>
                <a:cs typeface="Arial"/>
                <a:sym typeface="Arial"/>
              </a:rPr>
              <a:t>Weber State University, Ogden</a:t>
            </a:r>
            <a:endParaRPr sz="4000" b="0" i="1" u="none" strike="noStrike" cap="none" dirty="0">
              <a:solidFill>
                <a:schemeClr val="lt1"/>
              </a:solidFill>
              <a:latin typeface="Verdana" panose="020B0604030504040204" pitchFamily="34" charset="0"/>
              <a:ea typeface="Verdana" panose="020B0604030504040204" pitchFamily="34" charset="0"/>
              <a:cs typeface="Arial"/>
              <a:sym typeface="Arial"/>
            </a:endParaRPr>
          </a:p>
        </p:txBody>
      </p:sp>
      <p:sp>
        <p:nvSpPr>
          <p:cNvPr id="98" name="Shape 98"/>
          <p:cNvSpPr txBox="1"/>
          <p:nvPr/>
        </p:nvSpPr>
        <p:spPr>
          <a:xfrm>
            <a:off x="-9666814" y="5880698"/>
            <a:ext cx="9014339" cy="346243"/>
          </a:xfrm>
          <a:prstGeom prst="rect">
            <a:avLst/>
          </a:prstGeom>
          <a:noFill/>
          <a:ln>
            <a:noFill/>
          </a:ln>
        </p:spPr>
        <p:txBody>
          <a:bodyPr spcFirstLastPara="1" wrap="square" lIns="68550" tIns="34275" rIns="68550" bIns="34275" anchor="t" anchorCtr="0">
            <a:noAutofit/>
          </a:bodyPr>
          <a:lstStyle/>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5DAA"/>
              </a:solidFill>
              <a:latin typeface="Arial"/>
              <a:ea typeface="Arial"/>
              <a:cs typeface="Arial"/>
              <a:sym typeface="Arial"/>
            </a:endParaRPr>
          </a:p>
        </p:txBody>
      </p:sp>
      <p:sp>
        <p:nvSpPr>
          <p:cNvPr id="100" name="Shape 100"/>
          <p:cNvSpPr txBox="1"/>
          <p:nvPr/>
        </p:nvSpPr>
        <p:spPr>
          <a:xfrm>
            <a:off x="6928384" y="370097"/>
            <a:ext cx="24987625" cy="1915903"/>
          </a:xfrm>
          <a:prstGeom prst="rect">
            <a:avLst/>
          </a:prstGeom>
          <a:noFill/>
          <a:ln>
            <a:noFill/>
          </a:ln>
        </p:spPr>
        <p:txBody>
          <a:bodyPr spcFirstLastPara="1" wrap="square" lIns="68550" tIns="34275" rIns="68550" bIns="34275" anchor="t" anchorCtr="0">
            <a:noAutofit/>
          </a:bodyPr>
          <a:lstStyle/>
          <a:p>
            <a:pPr lvl="0" algn="ctr">
              <a:buClr>
                <a:schemeClr val="lt1"/>
              </a:buClr>
              <a:buSzPts val="6000"/>
            </a:pPr>
            <a:r>
              <a:rPr lang="en-US" sz="7200" dirty="0">
                <a:solidFill>
                  <a:schemeClr val="bg1"/>
                </a:solidFill>
                <a:latin typeface="Verdana" panose="020B0604030504040204" pitchFamily="34" charset="0"/>
                <a:ea typeface="Verdana" panose="020B0604030504040204" pitchFamily="34" charset="0"/>
              </a:rPr>
              <a:t>Models for Call Volume and Agent Handling Time in a Call Center to Predict Required Staffing Levels</a:t>
            </a:r>
            <a:endParaRPr sz="28700" b="0" i="0" u="none" strike="noStrike" cap="none" dirty="0">
              <a:solidFill>
                <a:schemeClr val="bg1"/>
              </a:solidFill>
              <a:latin typeface="Verdana" panose="020B0604030504040204" pitchFamily="34" charset="0"/>
              <a:ea typeface="Verdana" panose="020B0604030504040204" pitchFamily="34" charset="0"/>
              <a:cs typeface="Arial"/>
              <a:sym typeface="Arial"/>
            </a:endParaRPr>
          </a:p>
        </p:txBody>
      </p:sp>
      <p:sp>
        <p:nvSpPr>
          <p:cNvPr id="101" name="Shape 101"/>
          <p:cNvSpPr/>
          <p:nvPr/>
        </p:nvSpPr>
        <p:spPr>
          <a:xfrm>
            <a:off x="-188098" y="13727790"/>
            <a:ext cx="9266850" cy="600164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 </a:t>
            </a:r>
            <a:r>
              <a:rPr lang="en-US" sz="2800" b="0" i="0" u="none" strike="noStrike" cap="none" dirty="0">
                <a:solidFill>
                  <a:schemeClr val="dk1"/>
                </a:solidFill>
                <a:latin typeface="Arial"/>
                <a:ea typeface="Arial"/>
                <a:cs typeface="Arial"/>
                <a:sym typeface="Arial"/>
              </a:rPr>
              <a:t> </a:t>
            </a:r>
            <a:endParaRPr sz="2800" b="0" i="0" u="none" strike="noStrike" cap="none" dirty="0">
              <a:solidFill>
                <a:schemeClr val="dk1"/>
              </a:solidFill>
              <a:latin typeface="Arial"/>
              <a:ea typeface="Arial"/>
              <a:cs typeface="Arial"/>
              <a:sym typeface="Arial"/>
            </a:endParaRPr>
          </a:p>
        </p:txBody>
      </p:sp>
      <p:pic>
        <p:nvPicPr>
          <p:cNvPr id="103" name="Shape 103"/>
          <p:cNvPicPr preferRelativeResize="0"/>
          <p:nvPr/>
        </p:nvPicPr>
        <p:blipFill rotWithShape="1">
          <a:blip r:embed="rId9">
            <a:alphaModFix/>
          </a:blip>
          <a:srcRect t="2564"/>
          <a:stretch/>
        </p:blipFill>
        <p:spPr>
          <a:xfrm>
            <a:off x="177888" y="0"/>
            <a:ext cx="6429375" cy="4343400"/>
          </a:xfrm>
          <a:prstGeom prst="rect">
            <a:avLst/>
          </a:prstGeom>
          <a:noFill/>
          <a:ln>
            <a:noFill/>
          </a:ln>
        </p:spPr>
      </p:pic>
      <p:pic>
        <p:nvPicPr>
          <p:cNvPr id="104" name="Shape 104"/>
          <p:cNvPicPr preferRelativeResize="0"/>
          <p:nvPr/>
        </p:nvPicPr>
        <p:blipFill rotWithShape="1">
          <a:blip r:embed="rId10">
            <a:alphaModFix/>
          </a:blip>
          <a:srcRect t="2564"/>
          <a:stretch/>
        </p:blipFill>
        <p:spPr>
          <a:xfrm>
            <a:off x="31742372" y="0"/>
            <a:ext cx="6433361" cy="4343786"/>
          </a:xfrm>
          <a:prstGeom prst="rect">
            <a:avLst/>
          </a:prstGeom>
          <a:noFill/>
          <a:ln>
            <a:noFill/>
          </a:ln>
        </p:spPr>
      </p:pic>
      <p:sp>
        <p:nvSpPr>
          <p:cNvPr id="105" name="Shape 105"/>
          <p:cNvSpPr txBox="1"/>
          <p:nvPr/>
        </p:nvSpPr>
        <p:spPr>
          <a:xfrm>
            <a:off x="-48126" y="4457700"/>
            <a:ext cx="9759054" cy="685800"/>
          </a:xfrm>
          <a:prstGeom prst="rect">
            <a:avLst/>
          </a:prstGeom>
          <a:solidFill>
            <a:srgbClr val="4B2266"/>
          </a:solidFill>
          <a:ln w="38100"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6E2E3"/>
              </a:buClr>
              <a:buSzPts val="3600"/>
              <a:buFont typeface="Verdana"/>
              <a:buNone/>
            </a:pPr>
            <a:r>
              <a:rPr lang="en-US" sz="3600" b="1" i="0" u="none" strike="noStrike" cap="none" dirty="0">
                <a:solidFill>
                  <a:srgbClr val="E6E2E3"/>
                </a:solidFill>
                <a:latin typeface="Verdana"/>
                <a:ea typeface="Verdana"/>
                <a:cs typeface="Verdana"/>
                <a:sym typeface="Verdana"/>
              </a:rPr>
              <a:t>Introduction</a:t>
            </a:r>
            <a:endParaRPr sz="1400" b="0" i="0" u="none" strike="noStrike" cap="none" dirty="0">
              <a:solidFill>
                <a:srgbClr val="000000"/>
              </a:solidFill>
              <a:latin typeface="Arial"/>
              <a:ea typeface="Arial"/>
              <a:cs typeface="Arial"/>
              <a:sym typeface="Arial"/>
            </a:endParaRPr>
          </a:p>
        </p:txBody>
      </p:sp>
      <p:sp>
        <p:nvSpPr>
          <p:cNvPr id="119" name="Shape 119"/>
          <p:cNvSpPr txBox="1"/>
          <p:nvPr/>
        </p:nvSpPr>
        <p:spPr>
          <a:xfrm>
            <a:off x="24419948" y="3158416"/>
            <a:ext cx="2234002" cy="1540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Shape 105"/>
          <p:cNvSpPr txBox="1"/>
          <p:nvPr/>
        </p:nvSpPr>
        <p:spPr>
          <a:xfrm>
            <a:off x="9829800" y="4458168"/>
            <a:ext cx="18653760" cy="685800"/>
          </a:xfrm>
          <a:prstGeom prst="rect">
            <a:avLst/>
          </a:prstGeom>
          <a:solidFill>
            <a:srgbClr val="4B2266"/>
          </a:solidFill>
          <a:ln w="38100"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6E2E3"/>
              </a:buClr>
              <a:buSzPts val="3600"/>
              <a:buFont typeface="Verdana"/>
              <a:buNone/>
            </a:pPr>
            <a:r>
              <a:rPr lang="en-US" sz="3600" b="1" i="0" u="none" strike="noStrike" cap="none" dirty="0">
                <a:solidFill>
                  <a:srgbClr val="E6E2E3"/>
                </a:solidFill>
                <a:latin typeface="Verdana"/>
                <a:ea typeface="Verdana"/>
                <a:cs typeface="Verdana"/>
                <a:sym typeface="Verdana"/>
              </a:rPr>
              <a:t>Results</a:t>
            </a:r>
            <a:endParaRPr sz="1400" b="0" i="0" u="none" strike="noStrike" cap="none" dirty="0">
              <a:solidFill>
                <a:srgbClr val="000000"/>
              </a:solidFill>
              <a:latin typeface="Arial"/>
              <a:ea typeface="Arial"/>
              <a:cs typeface="Arial"/>
              <a:sym typeface="Arial"/>
            </a:endParaRPr>
          </a:p>
        </p:txBody>
      </p:sp>
      <p:sp>
        <p:nvSpPr>
          <p:cNvPr id="58" name="Shape 105"/>
          <p:cNvSpPr txBox="1"/>
          <p:nvPr/>
        </p:nvSpPr>
        <p:spPr>
          <a:xfrm>
            <a:off x="28610561" y="4457700"/>
            <a:ext cx="9756648" cy="685800"/>
          </a:xfrm>
          <a:prstGeom prst="rect">
            <a:avLst/>
          </a:prstGeom>
          <a:solidFill>
            <a:srgbClr val="4B2266"/>
          </a:solidFill>
          <a:ln w="38100"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lvl="0" algn="ctr">
              <a:buClr>
                <a:srgbClr val="E6E2E3"/>
              </a:buClr>
              <a:buSzPts val="3600"/>
            </a:pPr>
            <a:r>
              <a:rPr lang="en-US" sz="3600" b="1" dirty="0">
                <a:solidFill>
                  <a:srgbClr val="E6E2E3"/>
                </a:solidFill>
                <a:latin typeface="Verdana"/>
                <a:ea typeface="Verdana"/>
                <a:cs typeface="Verdana"/>
                <a:sym typeface="Verdana"/>
              </a:rPr>
              <a:t>Discussion</a:t>
            </a:r>
            <a:endParaRPr sz="1400" b="0" i="0" u="none" strike="noStrike" cap="none" dirty="0">
              <a:solidFill>
                <a:srgbClr val="000000"/>
              </a:solidFill>
              <a:latin typeface="Arial"/>
              <a:ea typeface="Arial"/>
              <a:cs typeface="Arial"/>
              <a:sym typeface="Arial"/>
            </a:endParaRPr>
          </a:p>
        </p:txBody>
      </p:sp>
      <p:sp>
        <p:nvSpPr>
          <p:cNvPr id="48" name="TextBox 47"/>
          <p:cNvSpPr txBox="1"/>
          <p:nvPr/>
        </p:nvSpPr>
        <p:spPr>
          <a:xfrm>
            <a:off x="599061" y="28901175"/>
            <a:ext cx="8540223" cy="3046988"/>
          </a:xfrm>
          <a:prstGeom prst="rect">
            <a:avLst/>
          </a:prstGeom>
          <a:noFill/>
        </p:spPr>
        <p:txBody>
          <a:bodyPr wrap="square" rtlCol="0">
            <a:spAutoFit/>
          </a:bodyPr>
          <a:lstStyle/>
          <a:p>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GUYS FYI ONLY = JUST AS A SANITY CHECK OF OUR NUMBERS – DOES THIS SEEM RIGHT TO YOU NICK?</a:t>
            </a:r>
          </a:p>
          <a:p>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TAKE OUT BEFORE PRINTING</a:t>
            </a:r>
          </a:p>
          <a:p>
            <a:pPr marL="457200" indent="-45720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The theoretical number of agents needed in any one 30 min time period on average is </a:t>
            </a:r>
          </a:p>
          <a:p>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Avg</a:t>
            </a:r>
            <a:r>
              <a:rPr lang="en-US" sz="2400" dirty="0">
                <a:latin typeface="Tahoma" panose="020B0604030504040204" pitchFamily="34" charset="0"/>
                <a:ea typeface="Tahoma" panose="020B0604030504040204" pitchFamily="34" charset="0"/>
                <a:cs typeface="Tahoma" panose="020B0604030504040204" pitchFamily="34" charset="0"/>
              </a:rPr>
              <a:t> AHT*</a:t>
            </a:r>
            <a:r>
              <a:rPr lang="en-US" sz="2400" dirty="0" err="1">
                <a:latin typeface="Tahoma" panose="020B0604030504040204" pitchFamily="34" charset="0"/>
                <a:ea typeface="Tahoma" panose="020B0604030504040204" pitchFamily="34" charset="0"/>
                <a:cs typeface="Tahoma" panose="020B0604030504040204" pitchFamily="34" charset="0"/>
              </a:rPr>
              <a:t>Avg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no.of</a:t>
            </a:r>
            <a:r>
              <a:rPr lang="en-US" sz="2400" dirty="0">
                <a:latin typeface="Tahoma" panose="020B0604030504040204" pitchFamily="34" charset="0"/>
                <a:ea typeface="Tahoma" panose="020B0604030504040204" pitchFamily="34" charset="0"/>
                <a:cs typeface="Tahoma" panose="020B0604030504040204" pitchFamily="34" charset="0"/>
              </a:rPr>
              <a:t> calls)/ 30*60 secs</a:t>
            </a:r>
          </a:p>
          <a:p>
            <a:r>
              <a:rPr lang="en-US" sz="2400" dirty="0">
                <a:latin typeface="Tahoma" panose="020B0604030504040204" pitchFamily="34" charset="0"/>
                <a:ea typeface="Tahoma" panose="020B0604030504040204" pitchFamily="34" charset="0"/>
                <a:cs typeface="Tahoma" panose="020B0604030504040204" pitchFamily="34" charset="0"/>
              </a:rPr>
              <a:t>	For a mid week day in the middle of the day this is very approximately 650*500/1800 =180</a:t>
            </a:r>
            <a:endParaRPr lang="en-US" sz="2700" dirty="0">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a:off x="10036944" y="12167942"/>
            <a:ext cx="18288000" cy="0"/>
          </a:xfrm>
          <a:prstGeom prst="line">
            <a:avLst/>
          </a:prstGeom>
          <a:ln w="57150">
            <a:solidFill>
              <a:srgbClr val="492365"/>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289743" y="11448273"/>
            <a:ext cx="9496269" cy="507831"/>
          </a:xfrm>
          <a:prstGeom prst="rect">
            <a:avLst/>
          </a:prstGeom>
          <a:no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5 Call Volume vs Time of Day on Monday</a:t>
            </a:r>
          </a:p>
        </p:txBody>
      </p:sp>
      <p:sp>
        <p:nvSpPr>
          <p:cNvPr id="8" name="TextBox 7"/>
          <p:cNvSpPr txBox="1"/>
          <p:nvPr/>
        </p:nvSpPr>
        <p:spPr>
          <a:xfrm>
            <a:off x="287233" y="5474609"/>
            <a:ext cx="9006854" cy="6986528"/>
          </a:xfrm>
          <a:prstGeom prst="rect">
            <a:avLst/>
          </a:prstGeom>
          <a:noFill/>
        </p:spPr>
        <p:txBody>
          <a:bodyPr wrap="squar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Clearview Live is a company based in Roy Utah, that creates analytics and dashboard software.   The software collects and analyzes data from existing company enterprise wide software such as</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Enterprise Resource Planning</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Customer relationship management</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Call center phone data etc.</a:t>
            </a:r>
          </a:p>
          <a:p>
            <a:r>
              <a:rPr lang="en-US" sz="2800" dirty="0">
                <a:latin typeface="Tahoma" panose="020B0604030504040204" pitchFamily="34" charset="0"/>
                <a:ea typeface="Tahoma" panose="020B0604030504040204" pitchFamily="34" charset="0"/>
                <a:cs typeface="Tahoma" panose="020B0604030504040204" pitchFamily="34" charset="0"/>
              </a:rPr>
              <a:t> Their goal is to provide data in a digested form to allow businesses to improve their efficiency and customer satisfaction</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The company provided WSU with 4 months of raw data from 2018 for a call center with the request that models be developed for call volume and agent handling time.  These models would be used to assist in determining required staffing levels for the call center.</a:t>
            </a:r>
          </a:p>
        </p:txBody>
      </p:sp>
      <p:sp>
        <p:nvSpPr>
          <p:cNvPr id="62" name="Shape 105"/>
          <p:cNvSpPr txBox="1"/>
          <p:nvPr/>
        </p:nvSpPr>
        <p:spPr>
          <a:xfrm>
            <a:off x="-43554" y="12344400"/>
            <a:ext cx="9759054" cy="685800"/>
          </a:xfrm>
          <a:prstGeom prst="rect">
            <a:avLst/>
          </a:prstGeom>
          <a:solidFill>
            <a:srgbClr val="4B2266"/>
          </a:solidFill>
          <a:ln w="38100"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6E2E3"/>
              </a:buClr>
              <a:buSzPts val="3600"/>
              <a:buFont typeface="Verdana"/>
              <a:buNone/>
            </a:pPr>
            <a:r>
              <a:rPr lang="en-US" sz="3600" b="1" i="0" u="none" strike="noStrike" cap="none" dirty="0">
                <a:solidFill>
                  <a:srgbClr val="E6E2E3"/>
                </a:solidFill>
                <a:latin typeface="Verdana"/>
                <a:ea typeface="Verdana"/>
                <a:cs typeface="Verdana"/>
                <a:sym typeface="Verdana"/>
              </a:rPr>
              <a:t>Methodology</a:t>
            </a:r>
            <a:endParaRPr sz="1400" b="0" i="0" u="none" strike="noStrike" cap="none" dirty="0">
              <a:solidFill>
                <a:srgbClr val="000000"/>
              </a:solidFill>
              <a:latin typeface="Arial"/>
              <a:ea typeface="Arial"/>
              <a:cs typeface="Arial"/>
              <a:sym typeface="Arial"/>
            </a:endParaRPr>
          </a:p>
        </p:txBody>
      </p:sp>
      <p:sp>
        <p:nvSpPr>
          <p:cNvPr id="63" name="TextBox 62"/>
          <p:cNvSpPr txBox="1"/>
          <p:nvPr/>
        </p:nvSpPr>
        <p:spPr>
          <a:xfrm>
            <a:off x="365746" y="13375303"/>
            <a:ext cx="9006854" cy="15173385"/>
          </a:xfrm>
          <a:prstGeom prst="rect">
            <a:avLst/>
          </a:prstGeom>
          <a:noFill/>
        </p:spPr>
        <p:txBody>
          <a:bodyPr wrap="squar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As with any large data set, the raw data provided were “messy” and needed to be “scrubbed” before analysis.</a:t>
            </a:r>
          </a:p>
          <a:p>
            <a:r>
              <a:rPr lang="en-US" sz="2800" dirty="0">
                <a:latin typeface="Tahoma" panose="020B0604030504040204" pitchFamily="34" charset="0"/>
                <a:ea typeface="Tahoma" panose="020B0604030504040204" pitchFamily="34" charset="0"/>
                <a:cs typeface="Tahoma" panose="020B0604030504040204" pitchFamily="34" charset="0"/>
              </a:rPr>
              <a:t> </a:t>
            </a:r>
          </a:p>
          <a:p>
            <a:r>
              <a:rPr lang="en-US" sz="2800" dirty="0">
                <a:latin typeface="Tahoma" panose="020B0604030504040204" pitchFamily="34" charset="0"/>
                <a:ea typeface="Tahoma" panose="020B0604030504040204" pitchFamily="34" charset="0"/>
                <a:cs typeface="Tahoma" panose="020B0604030504040204" pitchFamily="34" charset="0"/>
              </a:rPr>
              <a:t>Using the scrubbed data set the following approach was taken</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The number of calls per 30 minute periods throughout the work day were calculated for Monday through Friday</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The length of the calls (agent handling time – AHT) in these same time periods was calculated in seconds.</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Calls not connected to the agent i.e. of zero seconds length were included in the model for call volume but not in the model for AHT.</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All work was carried out using the open source software ‘R’ and associated libraries.</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The scrubbed data were split into a training 70% of the data and a testing data set.  </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Using the training data set common modeling techniques such as general linear modeling (regsubsets from the leaps library was used) were applied to the data and various models created.</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These models were then applied to the testing data set and the adjusted R squared values (the amount of variance explained by the models) calculated.</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A trade off of the model complexity vs the adjusted R squared was made to select the preferred model</a:t>
            </a:r>
          </a:p>
          <a:p>
            <a:pPr marL="914400" lvl="1"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Reducing the model complexity improves the interpretability of the model and should lead to a better trade off between the bias and variance and yield a more useful model</a:t>
            </a:r>
          </a:p>
          <a:p>
            <a:pPr marL="457200" indent="-457200">
              <a:buFont typeface="Arial" panose="020B0604020202020204" pitchFamily="34" charset="0"/>
              <a:buChar char="•"/>
            </a:pPr>
            <a:endParaRPr lang="en-US" sz="28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Arial" panose="020B0604020202020204" pitchFamily="34" charset="0"/>
              <a:buChar char="•"/>
            </a:pPr>
            <a:endParaRPr lang="en-US" sz="28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65" name="TextBox 64">
            <a:extLst>
              <a:ext uri="{FF2B5EF4-FFF2-40B4-BE49-F238E27FC236}">
                <a16:creationId xmlns:a16="http://schemas.microsoft.com/office/drawing/2014/main" id="{E2B92DE9-BCDC-48F6-B1EE-1C9EA2C6DEA4}"/>
              </a:ext>
            </a:extLst>
          </p:cNvPr>
          <p:cNvSpPr txBox="1"/>
          <p:nvPr/>
        </p:nvSpPr>
        <p:spPr>
          <a:xfrm>
            <a:off x="9726837" y="11629813"/>
            <a:ext cx="9363456" cy="523220"/>
          </a:xfrm>
          <a:prstGeom prst="rect">
            <a:avLst/>
          </a:prstGeom>
          <a:no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1 Call Volume vs Day of the Week</a:t>
            </a:r>
          </a:p>
        </p:txBody>
      </p:sp>
      <p:sp>
        <p:nvSpPr>
          <p:cNvPr id="69" name="TextBox 68">
            <a:extLst>
              <a:ext uri="{FF2B5EF4-FFF2-40B4-BE49-F238E27FC236}">
                <a16:creationId xmlns:a16="http://schemas.microsoft.com/office/drawing/2014/main" id="{E2B92DE9-BCDC-48F6-B1EE-1C9EA2C6DEA4}"/>
              </a:ext>
            </a:extLst>
          </p:cNvPr>
          <p:cNvSpPr txBox="1"/>
          <p:nvPr/>
        </p:nvSpPr>
        <p:spPr>
          <a:xfrm>
            <a:off x="19488222" y="11592580"/>
            <a:ext cx="9363456" cy="523220"/>
          </a:xfrm>
          <a:prstGeom prst="rect">
            <a:avLst/>
          </a:prstGeom>
          <a:no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3 Agent Handle Time vs Day of the Week</a:t>
            </a:r>
          </a:p>
        </p:txBody>
      </p:sp>
      <p:sp>
        <p:nvSpPr>
          <p:cNvPr id="71" name="TextBox 70"/>
          <p:cNvSpPr txBox="1"/>
          <p:nvPr/>
        </p:nvSpPr>
        <p:spPr>
          <a:xfrm>
            <a:off x="9632596" y="19167449"/>
            <a:ext cx="18812579" cy="13449836"/>
          </a:xfrm>
          <a:prstGeom prst="rect">
            <a:avLst/>
          </a:prstGeom>
          <a:noFill/>
        </p:spPr>
        <p:txBody>
          <a:bodyPr wrap="squar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As can be seen from figure 1 the call center operates five days a week and there are no calls taken at the weekend  or on US holidays.  Monday appears to have a slightly higher call volume but all other days of the week are essentially equivalent.</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Figure 2 shows that there is a ramp up in the call volume at the start of the day between 7:00am and 9:00am and a decrease at the end of the day between 6:00pm and 7:00pm.  </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CHECK</a:t>
            </a:r>
            <a:r>
              <a:rPr lang="en-US" sz="2800" dirty="0">
                <a:latin typeface="Tahoma" panose="020B0604030504040204" pitchFamily="34" charset="0"/>
                <a:ea typeface="Tahoma" panose="020B0604030504040204" pitchFamily="34" charset="0"/>
                <a:cs typeface="Tahoma" panose="020B0604030504040204" pitchFamily="34" charset="0"/>
              </a:rPr>
              <a:t>  However, the call volume is essentially constant through the main part of the day. </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CHECK</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Figure 3 shows that the agent handling time does not appear to significantly vary throughout the week</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Figure 4 shows that the agent handling time may be slightly faster at the beginning of the day but is essentially constant throughout the day until near the close of business when it does become quicker as agents prepare to go off shift.</a:t>
            </a:r>
          </a:p>
          <a:p>
            <a:endParaRPr lang="en-US" sz="2800" dirty="0">
              <a:latin typeface="Tahoma" panose="020B0604030504040204" pitchFamily="34" charset="0"/>
              <a:ea typeface="Tahoma" panose="020B0604030504040204" pitchFamily="34" charset="0"/>
              <a:cs typeface="Tahoma" panose="020B0604030504040204" pitchFamily="34" charset="0"/>
            </a:endParaRP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The selected call volume model is:</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Call Volume (if Monday) = 8.2635 + 213.996*(workHour-6.5) - 16.8979*((workHour-6.5)^2) </a:t>
            </a:r>
          </a:p>
          <a:p>
            <a:r>
              <a:rPr lang="en-US" sz="2800" dirty="0">
                <a:latin typeface="Tahoma" panose="020B0604030504040204" pitchFamily="34" charset="0"/>
                <a:ea typeface="Tahoma" panose="020B0604030504040204" pitchFamily="34" charset="0"/>
                <a:cs typeface="Tahoma" panose="020B0604030504040204" pitchFamily="34" charset="0"/>
              </a:rPr>
              <a:t>Call Volume (if Tuesday) = 8.2635 + 174.5085*(workHour-6.5) - 13.6978*((workHour-6.5)^2) </a:t>
            </a:r>
          </a:p>
          <a:p>
            <a:r>
              <a:rPr lang="en-US" sz="2800" dirty="0">
                <a:latin typeface="Tahoma" panose="020B0604030504040204" pitchFamily="34" charset="0"/>
                <a:ea typeface="Tahoma" panose="020B0604030504040204" pitchFamily="34" charset="0"/>
                <a:cs typeface="Tahoma" panose="020B0604030504040204" pitchFamily="34" charset="0"/>
              </a:rPr>
              <a:t>Call Volume (if end of week) = 8.2635 + 152.7183*(workHour-6.5) - 12.0564*((workHour-6.5)^2)</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It can be seen that 95%% of the call volume can be explained by explained by time of day (in 30min intervals).  </a:t>
            </a:r>
          </a:p>
          <a:p>
            <a:endParaRPr lang="en-US" sz="2800" dirty="0">
              <a:latin typeface="Tahoma" panose="020B0604030504040204" pitchFamily="34" charset="0"/>
              <a:ea typeface="Tahoma" panose="020B0604030504040204" pitchFamily="34" charset="0"/>
              <a:cs typeface="Tahoma" panose="020B0604030504040204" pitchFamily="34" charset="0"/>
            </a:endParaRP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The preferred agent handling time model is:</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AHT =</a:t>
            </a:r>
            <a:r>
              <a:rPr lang="es-ES" sz="2800" dirty="0">
                <a:latin typeface="Tahoma" panose="020B0604030504040204" pitchFamily="34" charset="0"/>
                <a:ea typeface="Tahoma" panose="020B0604030504040204" pitchFamily="34" charset="0"/>
                <a:cs typeface="Tahoma" panose="020B0604030504040204" pitchFamily="34" charset="0"/>
              </a:rPr>
              <a:t> 495.92 + 129.99*workHour - 35.29*(workHour^2) + 3.84995*(workHour^3) - 0.14404*(Hour^4)</a:t>
            </a:r>
          </a:p>
          <a:p>
            <a:r>
              <a:rPr lang="en-US" sz="2800" dirty="0">
                <a:latin typeface="Tahoma" panose="020B0604030504040204" pitchFamily="34" charset="0"/>
                <a:ea typeface="Tahoma" panose="020B0604030504040204" pitchFamily="34" charset="0"/>
                <a:cs typeface="Tahoma" panose="020B0604030504040204" pitchFamily="34" charset="0"/>
              </a:rPr>
              <a:t>AHT(if end of day) = 619.29-102.82*(workHour-11)</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It can be seen that 36% of the agent handling time can be explained by time of day (in 30min intervals). </a:t>
            </a:r>
          </a:p>
        </p:txBody>
      </p:sp>
      <p:cxnSp>
        <p:nvCxnSpPr>
          <p:cNvPr id="38" name="Straight Connector 37"/>
          <p:cNvCxnSpPr/>
          <p:nvPr/>
        </p:nvCxnSpPr>
        <p:spPr>
          <a:xfrm>
            <a:off x="19202400" y="4914903"/>
            <a:ext cx="0" cy="14140113"/>
          </a:xfrm>
          <a:prstGeom prst="line">
            <a:avLst/>
          </a:prstGeom>
          <a:ln w="57150">
            <a:solidFill>
              <a:srgbClr val="492365"/>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9475705" y="18266834"/>
            <a:ext cx="9496269" cy="507831"/>
          </a:xfrm>
          <a:prstGeom prst="rect">
            <a:avLst/>
          </a:prstGeom>
          <a:no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6  Call Volume vs Time of Day on Tuesday</a:t>
            </a:r>
          </a:p>
        </p:txBody>
      </p:sp>
      <p:sp>
        <p:nvSpPr>
          <p:cNvPr id="42" name="TextBox 41"/>
          <p:cNvSpPr txBox="1"/>
          <p:nvPr/>
        </p:nvSpPr>
        <p:spPr>
          <a:xfrm>
            <a:off x="29718000" y="19055016"/>
            <a:ext cx="184731" cy="369332"/>
          </a:xfrm>
          <a:prstGeom prst="rect">
            <a:avLst/>
          </a:prstGeom>
          <a:noFill/>
        </p:spPr>
        <p:txBody>
          <a:bodyPr wrap="none" rtlCol="0">
            <a:spAutoFit/>
          </a:bodyPr>
          <a:lstStyle/>
          <a:p>
            <a:endParaRPr lang="en-US" dirty="0"/>
          </a:p>
        </p:txBody>
      </p:sp>
      <p:sp>
        <p:nvSpPr>
          <p:cNvPr id="82" name="TextBox 81"/>
          <p:cNvSpPr txBox="1"/>
          <p:nvPr/>
        </p:nvSpPr>
        <p:spPr>
          <a:xfrm>
            <a:off x="29478142" y="23994293"/>
            <a:ext cx="9496269" cy="507831"/>
          </a:xfrm>
          <a:prstGeom prst="rect">
            <a:avLst/>
          </a:prstGeom>
          <a:no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8  Call Volume vs Time of Day for End of Week</a:t>
            </a:r>
          </a:p>
        </p:txBody>
      </p:sp>
      <p:pic>
        <p:nvPicPr>
          <p:cNvPr id="84" name="Picture 83"/>
          <p:cNvPicPr>
            <a:picLocks noChangeAspect="1"/>
          </p:cNvPicPr>
          <p:nvPr/>
        </p:nvPicPr>
        <p:blipFill>
          <a:blip r:embed="rId11"/>
          <a:stretch>
            <a:fillRect/>
          </a:stretch>
        </p:blipFill>
        <p:spPr>
          <a:xfrm>
            <a:off x="10133378" y="5383011"/>
            <a:ext cx="8570307" cy="6285457"/>
          </a:xfrm>
          <a:prstGeom prst="rect">
            <a:avLst/>
          </a:prstGeom>
        </p:spPr>
      </p:pic>
      <p:sp>
        <p:nvSpPr>
          <p:cNvPr id="68" name="TextBox 67">
            <a:extLst>
              <a:ext uri="{FF2B5EF4-FFF2-40B4-BE49-F238E27FC236}">
                <a16:creationId xmlns:a16="http://schemas.microsoft.com/office/drawing/2014/main" id="{E2B92DE9-BCDC-48F6-B1EE-1C9EA2C6DEA4}"/>
              </a:ext>
            </a:extLst>
          </p:cNvPr>
          <p:cNvSpPr txBox="1"/>
          <p:nvPr/>
        </p:nvSpPr>
        <p:spPr>
          <a:xfrm>
            <a:off x="9687563" y="18371399"/>
            <a:ext cx="9493381" cy="507831"/>
          </a:xfrm>
          <a:prstGeom prst="rect">
            <a:avLst/>
          </a:prstGeom>
          <a:solidFill>
            <a:schemeClr val="bg1"/>
          </a:solid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2 Call Volume vs Time of Day Military Time (MST)</a:t>
            </a:r>
          </a:p>
        </p:txBody>
      </p:sp>
      <p:sp>
        <p:nvSpPr>
          <p:cNvPr id="67" name="TextBox 66">
            <a:extLst>
              <a:ext uri="{FF2B5EF4-FFF2-40B4-BE49-F238E27FC236}">
                <a16:creationId xmlns:a16="http://schemas.microsoft.com/office/drawing/2014/main" id="{E2B92DE9-BCDC-48F6-B1EE-1C9EA2C6DEA4}"/>
              </a:ext>
            </a:extLst>
          </p:cNvPr>
          <p:cNvSpPr txBox="1"/>
          <p:nvPr/>
        </p:nvSpPr>
        <p:spPr>
          <a:xfrm>
            <a:off x="19283237" y="18366335"/>
            <a:ext cx="9363456" cy="507831"/>
          </a:xfrm>
          <a:prstGeom prst="rect">
            <a:avLst/>
          </a:prstGeom>
          <a:solidFill>
            <a:schemeClr val="bg1"/>
          </a:solidFill>
        </p:spPr>
        <p:txBody>
          <a:bodyPr wrap="square" rtlCol="0">
            <a:sp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Fig 4 Agent Handle Time vs Hours from Start of Shift</a:t>
            </a:r>
          </a:p>
        </p:txBody>
      </p:sp>
      <p:sp>
        <p:nvSpPr>
          <p:cNvPr id="87" name="Shape 105"/>
          <p:cNvSpPr txBox="1"/>
          <p:nvPr/>
        </p:nvSpPr>
        <p:spPr>
          <a:xfrm>
            <a:off x="28709303" y="24574500"/>
            <a:ext cx="9756648" cy="685800"/>
          </a:xfrm>
          <a:prstGeom prst="rect">
            <a:avLst/>
          </a:prstGeom>
          <a:solidFill>
            <a:srgbClr val="4B2266"/>
          </a:solidFill>
          <a:ln w="38100" cap="flat" cmpd="sng">
            <a:solidFill>
              <a:schemeClr val="dk1"/>
            </a:solidFill>
            <a:prstDash val="solid"/>
            <a:miter lim="800000"/>
            <a:headEnd type="none" w="med" len="med"/>
            <a:tailEnd type="none" w="med" len="med"/>
          </a:ln>
        </p:spPr>
        <p:txBody>
          <a:bodyPr spcFirstLastPara="1" wrap="square" lIns="91425" tIns="45700" rIns="91425" bIns="45700" anchor="t" anchorCtr="0">
            <a:noAutofit/>
          </a:bodyPr>
          <a:lstStyle/>
          <a:p>
            <a:pPr lvl="0" algn="ctr">
              <a:buClr>
                <a:srgbClr val="E6E2E3"/>
              </a:buClr>
              <a:buSzPts val="3600"/>
            </a:pPr>
            <a:r>
              <a:rPr lang="en-US" sz="3600" b="1" dirty="0">
                <a:solidFill>
                  <a:srgbClr val="E6E2E3"/>
                </a:solidFill>
                <a:latin typeface="Verdana"/>
                <a:ea typeface="Verdana"/>
                <a:cs typeface="Verdana"/>
                <a:sym typeface="Verdana"/>
              </a:rPr>
              <a:t>Conclusions and Future Work</a:t>
            </a:r>
            <a:endParaRPr sz="1400" b="0" i="0" u="none" strike="noStrike" cap="none" dirty="0">
              <a:solidFill>
                <a:srgbClr val="000000"/>
              </a:solidFill>
              <a:latin typeface="Arial"/>
              <a:ea typeface="Arial"/>
              <a:cs typeface="Arial"/>
              <a:sym typeface="Arial"/>
            </a:endParaRPr>
          </a:p>
        </p:txBody>
      </p:sp>
      <p:sp>
        <p:nvSpPr>
          <p:cNvPr id="88" name="TextBox 87"/>
          <p:cNvSpPr txBox="1"/>
          <p:nvPr/>
        </p:nvSpPr>
        <p:spPr>
          <a:xfrm>
            <a:off x="28942619" y="25332676"/>
            <a:ext cx="9006854" cy="741741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Models have been created for both Call Volume and Agent Handling Time. Using these models a lower limit of the number of agents needed throughout the day can be calculated.</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In practice, to calculate a needed staffing level other factors such as queue time, service level (i.e. what % of calls should be answered within a certain amount of time, historical levels of sickness/absenteeism </a:t>
            </a:r>
            <a:r>
              <a:rPr lang="en-US" sz="2800" dirty="0" err="1">
                <a:latin typeface="Tahoma" panose="020B0604030504040204" pitchFamily="34" charset="0"/>
                <a:ea typeface="Tahoma" panose="020B0604030504040204" pitchFamily="34" charset="0"/>
                <a:cs typeface="Tahoma" panose="020B0604030504040204" pitchFamily="34" charset="0"/>
              </a:rPr>
              <a:t>etc</a:t>
            </a:r>
            <a:r>
              <a:rPr lang="en-US" sz="2800" dirty="0">
                <a:latin typeface="Tahoma" panose="020B0604030504040204" pitchFamily="34" charset="0"/>
                <a:ea typeface="Tahoma" panose="020B0604030504040204" pitchFamily="34" charset="0"/>
                <a:cs typeface="Tahoma" panose="020B0604030504040204" pitchFamily="34" charset="0"/>
              </a:rPr>
              <a:t>) are needed.</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All the above factors could be built into a model</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In addition, data on the end customer satisfaction could be obtained and that used as a response variable to assist in determining the number of agents needed.</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If HR practices allow, agent identifiers could be collected and best practices from the most effective agents identified and leveraged to others.</a:t>
            </a:r>
          </a:p>
        </p:txBody>
      </p:sp>
    </p:spTree>
    <p:extLst>
      <p:ext uri="{BB962C8B-B14F-4D97-AF65-F5344CB8AC3E}">
        <p14:creationId xmlns:p14="http://schemas.microsoft.com/office/powerpoint/2010/main" val="2350058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6444</TotalTime>
  <Words>1018</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Tahoma</vt:lpstr>
      <vt:lpstr>Times New Roman</vt:lpstr>
      <vt:lpstr>Verdana</vt:lpstr>
      <vt:lpstr>Office Theme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David Aguilar-Alvarez</dc:creator>
  <cp:lastModifiedBy>Jaden Jackson</cp:lastModifiedBy>
  <cp:revision>168</cp:revision>
  <cp:lastPrinted>2019-11-21T23:22:50Z</cp:lastPrinted>
  <dcterms:modified xsi:type="dcterms:W3CDTF">2019-11-22T08:11:18Z</dcterms:modified>
</cp:coreProperties>
</file>