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68"/>
  </p:notesMasterIdLst>
  <p:handoutMasterIdLst>
    <p:handoutMasterId r:id="rId69"/>
  </p:handoutMasterIdLst>
  <p:sldIdLst>
    <p:sldId id="273" r:id="rId10"/>
    <p:sldId id="276" r:id="rId11"/>
    <p:sldId id="414" r:id="rId12"/>
    <p:sldId id="419" r:id="rId13"/>
    <p:sldId id="415" r:id="rId14"/>
    <p:sldId id="416" r:id="rId15"/>
    <p:sldId id="478" r:id="rId16"/>
    <p:sldId id="479" r:id="rId17"/>
    <p:sldId id="420"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08" r:id="rId47"/>
    <p:sldId id="509" r:id="rId48"/>
    <p:sldId id="510" r:id="rId49"/>
    <p:sldId id="511" r:id="rId50"/>
    <p:sldId id="512" r:id="rId51"/>
    <p:sldId id="436" r:id="rId52"/>
    <p:sldId id="437" r:id="rId53"/>
    <p:sldId id="513" r:id="rId54"/>
    <p:sldId id="514" r:id="rId55"/>
    <p:sldId id="515" r:id="rId56"/>
    <p:sldId id="516" r:id="rId57"/>
    <p:sldId id="517" r:id="rId58"/>
    <p:sldId id="518" r:id="rId59"/>
    <p:sldId id="519" r:id="rId60"/>
    <p:sldId id="520" r:id="rId61"/>
    <p:sldId id="521" r:id="rId62"/>
    <p:sldId id="522" r:id="rId63"/>
    <p:sldId id="523" r:id="rId64"/>
    <p:sldId id="524" r:id="rId65"/>
    <p:sldId id="525" r:id="rId66"/>
    <p:sldId id="52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87B"/>
    <a:srgbClr val="14AAE1"/>
    <a:srgbClr val="E1F3FF"/>
    <a:srgbClr val="04617B"/>
    <a:srgbClr val="505050"/>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706" autoAdjust="0"/>
  </p:normalViewPr>
  <p:slideViewPr>
    <p:cSldViewPr>
      <p:cViewPr varScale="1">
        <p:scale>
          <a:sx n="68" d="100"/>
          <a:sy n="68" d="100"/>
        </p:scale>
        <p:origin x="1344" y="48"/>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5.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6.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5.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6.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8.xml"/><Relationship Id="rId4" Type="http://schemas.openxmlformats.org/officeDocument/2006/relationships/slide" Target="slide5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27.jp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28.jpg"/><Relationship Id="rId1" Type="http://schemas.openxmlformats.org/officeDocument/2006/relationships/slideLayout" Target="../slideLayouts/slideLayout27.xml"/><Relationship Id="rId4" Type="http://schemas.openxmlformats.org/officeDocument/2006/relationships/slide" Target="slide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6.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7.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21.bin"/><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15.vml"/><Relationship Id="rId5" Type="http://schemas.openxmlformats.org/officeDocument/2006/relationships/image" Target="../media/image40.jpg"/><Relationship Id="rId4" Type="http://schemas.openxmlformats.org/officeDocument/2006/relationships/image" Target="../media/image39.wmf"/></Relationships>
</file>

<file path=ppt/slides/_rels/slide4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25.bin"/><Relationship Id="rId4" Type="http://schemas.openxmlformats.org/officeDocument/2006/relationships/image" Target="../media/image4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slide" Target="slide54.xml"/><Relationship Id="rId5" Type="http://schemas.openxmlformats.org/officeDocument/2006/relationships/image" Target="../media/image6.jpg"/><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44.jpg"/><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5.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Relations</a:t>
            </a:r>
          </a:p>
        </p:txBody>
      </p:sp>
      <p:sp>
        <p:nvSpPr>
          <p:cNvPr id="6" name="Subtitle 2"/>
          <p:cNvSpPr>
            <a:spLocks noGrp="1"/>
          </p:cNvSpPr>
          <p:nvPr>
            <p:ph type="subTitle" idx="1"/>
          </p:nvPr>
        </p:nvSpPr>
        <p:spPr/>
        <p:txBody>
          <a:bodyPr/>
          <a:lstStyle/>
          <a:p>
            <a:r>
              <a:rPr lang="fr-FR" dirty="0"/>
              <a:t>Chapter 9</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Relations</a:t>
            </a:r>
          </a:p>
        </p:txBody>
      </p:sp>
      <p:sp>
        <p:nvSpPr>
          <p:cNvPr id="3" name="Content Placeholder 2"/>
          <p:cNvSpPr>
            <a:spLocks noGrp="1"/>
          </p:cNvSpPr>
          <p:nvPr>
            <p:ph idx="1"/>
          </p:nvPr>
        </p:nvSpPr>
        <p:spPr>
          <a:xfrm>
            <a:off x="457200" y="1295400"/>
            <a:ext cx="8229600" cy="914400"/>
          </a:xfrm>
        </p:spPr>
        <p:txBody>
          <a:bodyPr/>
          <a:lstStyle/>
          <a:p>
            <a:r>
              <a:rPr lang="en-US" sz="2400" b="1" dirty="0"/>
              <a:t>Definition:</a:t>
            </a:r>
            <a:r>
              <a:rPr lang="en-US" sz="2400" dirty="0"/>
              <a:t> </a:t>
            </a:r>
            <a:r>
              <a:rPr lang="en-US" sz="2400" i="1" dirty="0"/>
              <a:t>R</a:t>
            </a:r>
            <a:r>
              <a:rPr lang="en-US" sz="2400" dirty="0"/>
              <a:t> is </a:t>
            </a:r>
            <a:r>
              <a:rPr lang="en-US" sz="2400" i="1" dirty="0"/>
              <a:t>symmetric</a:t>
            </a:r>
            <a:r>
              <a:rPr lang="en-US" sz="2400" dirty="0"/>
              <a:t> </a:t>
            </a:r>
            <a:r>
              <a:rPr lang="en-US" sz="2400" dirty="0" err="1"/>
              <a:t>iff</a:t>
            </a:r>
            <a:r>
              <a:rPr lang="en-US" sz="2400" dirty="0"/>
              <a:t> (</a:t>
            </a:r>
            <a:r>
              <a:rPr lang="en-US" sz="2400" i="1" dirty="0" err="1"/>
              <a:t>b,a</a:t>
            </a:r>
            <a:r>
              <a:rPr lang="en-US" sz="2400" dirty="0"/>
              <a:t>)</a:t>
            </a:r>
            <a:r>
              <a:rPr lang="en-US" sz="2400" i="1" dirty="0"/>
              <a:t> </a:t>
            </a:r>
            <a:r>
              <a:rPr lang="en-US" sz="2400" dirty="0">
                <a:ea typeface="Cambria Math"/>
              </a:rPr>
              <a:t>∊</a:t>
            </a:r>
            <a:r>
              <a:rPr lang="en-US" sz="2400" i="1" dirty="0">
                <a:ea typeface="Cambria Math"/>
              </a:rPr>
              <a:t> R </a:t>
            </a:r>
            <a:r>
              <a:rPr lang="en-US" sz="2400" dirty="0">
                <a:ea typeface="Cambria Math"/>
              </a:rPr>
              <a:t>whenever (</a:t>
            </a:r>
            <a:r>
              <a:rPr lang="en-US" sz="2400" i="1" dirty="0" err="1">
                <a:ea typeface="Cambria Math"/>
              </a:rPr>
              <a:t>a,b</a:t>
            </a:r>
            <a:r>
              <a:rPr lang="en-US" sz="2400" dirty="0">
                <a:ea typeface="Cambria Math"/>
              </a:rPr>
              <a:t>)</a:t>
            </a:r>
            <a:r>
              <a:rPr lang="en-US" sz="2400" i="1" dirty="0">
                <a:ea typeface="Cambria Math"/>
              </a:rPr>
              <a:t> </a:t>
            </a:r>
            <a:r>
              <a:rPr lang="en-US" sz="2400" dirty="0">
                <a:ea typeface="Cambria Math"/>
              </a:rPr>
              <a:t>∊</a:t>
            </a:r>
            <a:r>
              <a:rPr lang="en-US" sz="2400" i="1" dirty="0">
                <a:ea typeface="Cambria Math"/>
              </a:rPr>
              <a:t> R </a:t>
            </a:r>
            <a:r>
              <a:rPr lang="en-US" sz="2400" dirty="0">
                <a:ea typeface="Cambria Math"/>
              </a:rPr>
              <a:t>for all </a:t>
            </a:r>
            <a:r>
              <a:rPr lang="en-US" sz="2400" i="1" dirty="0" err="1">
                <a:ea typeface="Cambria Math"/>
              </a:rPr>
              <a:t>a,b</a:t>
            </a:r>
            <a:r>
              <a:rPr lang="en-US" sz="2400" dirty="0">
                <a:ea typeface="Cambria Math"/>
              </a:rPr>
              <a:t> ∊</a:t>
            </a:r>
            <a:r>
              <a:rPr lang="en-US" sz="2400" i="1" dirty="0">
                <a:ea typeface="Cambria Math"/>
              </a:rPr>
              <a:t> A.</a:t>
            </a:r>
            <a:r>
              <a:rPr lang="en-US" sz="2400" dirty="0">
                <a:ea typeface="Cambria Math"/>
              </a:rPr>
              <a:t> Written symbolically, </a:t>
            </a:r>
            <a:r>
              <a:rPr lang="en-US" sz="2400" i="1" dirty="0">
                <a:ea typeface="Cambria Math"/>
              </a:rPr>
              <a:t>R</a:t>
            </a:r>
            <a:r>
              <a:rPr lang="en-US" sz="2400" dirty="0">
                <a:ea typeface="Cambria Math"/>
              </a:rPr>
              <a:t> is symmetric if and only if </a:t>
            </a:r>
            <a:endParaRPr lang="en-US" sz="2400" i="1" dirty="0">
              <a:ea typeface="Cambria Math"/>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4264354982"/>
              </p:ext>
            </p:extLst>
          </p:nvPr>
        </p:nvGraphicFramePr>
        <p:xfrm>
          <a:off x="963613" y="2133600"/>
          <a:ext cx="4217987" cy="585788"/>
        </p:xfrm>
        <a:graphic>
          <a:graphicData uri="http://schemas.openxmlformats.org/presentationml/2006/ole">
            <mc:AlternateContent xmlns:mc="http://schemas.openxmlformats.org/markup-compatibility/2006">
              <mc:Choice xmlns:v="urn:schemas-microsoft-com:vml" Requires="v">
                <p:oleObj spid="_x0000_s23692" name="Equation" r:id="rId3" imgW="1917360" imgH="266400" progId="Equation.DSMT4">
                  <p:embed/>
                </p:oleObj>
              </mc:Choice>
              <mc:Fallback>
                <p:oleObj name="Equation" r:id="rId3" imgW="1917360" imgH="266400" progId="Equation.DSMT4">
                  <p:embed/>
                  <p:pic>
                    <p:nvPicPr>
                      <p:cNvPr id="10" name="Object 3"/>
                      <p:cNvPicPr/>
                      <p:nvPr/>
                    </p:nvPicPr>
                    <p:blipFill>
                      <a:blip r:embed="rId4"/>
                      <a:stretch>
                        <a:fillRect/>
                      </a:stretch>
                    </p:blipFill>
                    <p:spPr>
                      <a:xfrm>
                        <a:off x="963613" y="2133600"/>
                        <a:ext cx="4217987" cy="585788"/>
                      </a:xfrm>
                      <a:prstGeom prst="rect">
                        <a:avLst/>
                      </a:prstGeom>
                    </p:spPr>
                  </p:pic>
                </p:oleObj>
              </mc:Fallback>
            </mc:AlternateContent>
          </a:graphicData>
        </a:graphic>
      </p:graphicFrame>
      <p:sp>
        <p:nvSpPr>
          <p:cNvPr id="4" name="Content Placeholder 4"/>
          <p:cNvSpPr>
            <a:spLocks noGrp="1"/>
          </p:cNvSpPr>
          <p:nvPr>
            <p:ph idx="13"/>
          </p:nvPr>
        </p:nvSpPr>
        <p:spPr>
          <a:xfrm>
            <a:off x="457200" y="2728686"/>
            <a:ext cx="8229600" cy="533400"/>
          </a:xfrm>
        </p:spPr>
        <p:txBody>
          <a:bodyPr/>
          <a:lstStyle/>
          <a:p>
            <a:r>
              <a:rPr lang="en-US" sz="2400" b="1" dirty="0">
                <a:ea typeface="Cambria Math"/>
              </a:rPr>
              <a:t>Example</a:t>
            </a:r>
            <a:r>
              <a:rPr lang="en-US" sz="2400" dirty="0">
                <a:ea typeface="Cambria Math"/>
              </a:rPr>
              <a:t>: The following relations  on the integers are symmetric:</a:t>
            </a:r>
          </a:p>
        </p:txBody>
      </p:sp>
      <p:graphicFrame>
        <p:nvGraphicFramePr>
          <p:cNvPr id="8" name="Object 5"/>
          <p:cNvGraphicFramePr>
            <a:graphicFrameLocks noChangeAspect="1"/>
          </p:cNvGraphicFramePr>
          <p:nvPr>
            <p:extLst>
              <p:ext uri="{D42A27DB-BD31-4B8C-83A1-F6EECF244321}">
                <p14:modId xmlns:p14="http://schemas.microsoft.com/office/powerpoint/2010/main" val="2710003647"/>
              </p:ext>
            </p:extLst>
          </p:nvPr>
        </p:nvGraphicFramePr>
        <p:xfrm>
          <a:off x="931863" y="3276600"/>
          <a:ext cx="6611937" cy="3281363"/>
        </p:xfrm>
        <a:graphic>
          <a:graphicData uri="http://schemas.openxmlformats.org/presentationml/2006/ole">
            <mc:AlternateContent xmlns:mc="http://schemas.openxmlformats.org/markup-compatibility/2006">
              <mc:Choice xmlns:v="urn:schemas-microsoft-com:vml" Requires="v">
                <p:oleObj spid="_x0000_s23693" name="Equation" r:id="rId5" imgW="3479760" imgH="1726920" progId="Equation.DSMT4">
                  <p:embed/>
                </p:oleObj>
              </mc:Choice>
              <mc:Fallback>
                <p:oleObj name="Equation" r:id="rId5" imgW="3479760" imgH="1726920" progId="Equation.DSMT4">
                  <p:embed/>
                  <p:pic>
                    <p:nvPicPr>
                      <p:cNvPr id="11" name="Object 5"/>
                      <p:cNvPicPr/>
                      <p:nvPr/>
                    </p:nvPicPr>
                    <p:blipFill>
                      <a:blip r:embed="rId6"/>
                      <a:stretch>
                        <a:fillRect/>
                      </a:stretch>
                    </p:blipFill>
                    <p:spPr>
                      <a:xfrm>
                        <a:off x="931863" y="3276600"/>
                        <a:ext cx="6611937" cy="3281363"/>
                      </a:xfrm>
                      <a:prstGeom prst="rect">
                        <a:avLst/>
                      </a:prstGeom>
                    </p:spPr>
                  </p:pic>
                </p:oleObj>
              </mc:Fallback>
            </mc:AlternateContent>
          </a:graphicData>
        </a:graphic>
      </p:graphicFrame>
    </p:spTree>
    <p:extLst>
      <p:ext uri="{BB962C8B-B14F-4D97-AF65-F5344CB8AC3E}">
        <p14:creationId xmlns:p14="http://schemas.microsoft.com/office/powerpoint/2010/main" val="239321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Antisymmetric Relations</a:t>
            </a:r>
          </a:p>
        </p:txBody>
      </p:sp>
      <p:sp>
        <p:nvSpPr>
          <p:cNvPr id="5" name="Content Placeholder 2"/>
          <p:cNvSpPr>
            <a:spLocks noGrp="1"/>
          </p:cNvSpPr>
          <p:nvPr>
            <p:ph idx="1"/>
          </p:nvPr>
        </p:nvSpPr>
        <p:spPr>
          <a:xfrm>
            <a:off x="457200" y="1295400"/>
            <a:ext cx="8138160" cy="1005840"/>
          </a:xfrm>
        </p:spPr>
        <p:txBody>
          <a:bodyPr/>
          <a:lstStyle/>
          <a:p>
            <a:r>
              <a:rPr lang="en-US" sz="2200" b="1" dirty="0"/>
              <a:t>Definition</a:t>
            </a:r>
            <a:r>
              <a:rPr lang="en-US" sz="2200" dirty="0"/>
              <a:t>: A relation </a:t>
            </a:r>
            <a:r>
              <a:rPr lang="en-US" sz="2200" i="1" dirty="0"/>
              <a:t>R</a:t>
            </a:r>
            <a:r>
              <a:rPr lang="en-US" sz="2200" dirty="0"/>
              <a:t> on a set </a:t>
            </a:r>
            <a:r>
              <a:rPr lang="en-US" sz="2200" i="1" dirty="0"/>
              <a:t>A</a:t>
            </a:r>
            <a:r>
              <a:rPr lang="en-US" sz="2200" dirty="0"/>
              <a:t> such that for all</a:t>
            </a:r>
            <a:r>
              <a:rPr lang="en-US" sz="2200" i="1" dirty="0">
                <a:ea typeface="Cambria Math"/>
              </a:rPr>
              <a:t>   </a:t>
            </a:r>
            <a:r>
              <a:rPr lang="en-US" sz="2200" i="1" dirty="0" err="1">
                <a:ea typeface="Cambria Math"/>
              </a:rPr>
              <a:t>a,b</a:t>
            </a:r>
            <a:r>
              <a:rPr lang="en-US" sz="2200" i="1" dirty="0">
                <a:ea typeface="Cambria Math"/>
              </a:rPr>
              <a:t> </a:t>
            </a:r>
            <a:r>
              <a:rPr lang="en-US" sz="2200" dirty="0">
                <a:ea typeface="Cambria Math"/>
              </a:rPr>
              <a:t>∊</a:t>
            </a:r>
            <a:r>
              <a:rPr lang="en-US" sz="2200" i="1" dirty="0">
                <a:ea typeface="Cambria Math"/>
              </a:rPr>
              <a:t> A</a:t>
            </a:r>
            <a:r>
              <a:rPr lang="en-US" sz="2200" b="1" i="1" dirty="0">
                <a:ea typeface="Cambria Math"/>
              </a:rPr>
              <a:t>  </a:t>
            </a:r>
            <a:r>
              <a:rPr lang="en-US" sz="2200" dirty="0"/>
              <a:t>if (</a:t>
            </a:r>
            <a:r>
              <a:rPr lang="en-US" sz="2200" i="1" dirty="0" err="1"/>
              <a:t>a</a:t>
            </a:r>
            <a:r>
              <a:rPr lang="en-US" sz="2200" dirty="0" err="1"/>
              <a:t>,</a:t>
            </a:r>
            <a:r>
              <a:rPr lang="en-US" sz="2200" i="1" dirty="0" err="1"/>
              <a:t>b</a:t>
            </a:r>
            <a:r>
              <a:rPr lang="en-US" sz="2200" dirty="0"/>
              <a:t>) </a:t>
            </a:r>
            <a:r>
              <a:rPr lang="en-US" sz="2200" dirty="0">
                <a:ea typeface="Cambria Math"/>
              </a:rPr>
              <a:t>∊</a:t>
            </a:r>
            <a:r>
              <a:rPr lang="en-US" sz="2200" i="1" dirty="0">
                <a:ea typeface="Cambria Math"/>
              </a:rPr>
              <a:t> R</a:t>
            </a:r>
            <a:r>
              <a:rPr lang="en-US" sz="2200" b="1" i="1" dirty="0">
                <a:ea typeface="Cambria Math"/>
              </a:rPr>
              <a:t> </a:t>
            </a:r>
            <a:r>
              <a:rPr lang="en-US" sz="2200" dirty="0">
                <a:ea typeface="Cambria Math"/>
              </a:rPr>
              <a:t>and </a:t>
            </a:r>
            <a:r>
              <a:rPr lang="en-US" sz="2200" dirty="0"/>
              <a:t>(</a:t>
            </a:r>
            <a:r>
              <a:rPr lang="en-US" sz="2200" i="1" dirty="0" err="1"/>
              <a:t>b</a:t>
            </a:r>
            <a:r>
              <a:rPr lang="en-US" sz="2200" dirty="0" err="1"/>
              <a:t>,</a:t>
            </a:r>
            <a:r>
              <a:rPr lang="en-US" sz="2200" i="1" dirty="0" err="1"/>
              <a:t>a</a:t>
            </a:r>
            <a:r>
              <a:rPr lang="en-US" sz="2200" dirty="0"/>
              <a:t>) </a:t>
            </a:r>
            <a:r>
              <a:rPr lang="en-US" sz="2200" dirty="0">
                <a:ea typeface="Cambria Math"/>
              </a:rPr>
              <a:t>∊ </a:t>
            </a:r>
            <a:r>
              <a:rPr lang="en-US" sz="2200" i="1" dirty="0">
                <a:ea typeface="Cambria Math"/>
              </a:rPr>
              <a:t>R</a:t>
            </a:r>
            <a:r>
              <a:rPr lang="en-US" sz="2200" b="1" i="1" dirty="0">
                <a:ea typeface="Cambria Math"/>
              </a:rPr>
              <a:t>, </a:t>
            </a:r>
            <a:r>
              <a:rPr lang="en-US" sz="2200" dirty="0">
                <a:ea typeface="Cambria Math"/>
              </a:rPr>
              <a:t>then </a:t>
            </a:r>
            <a:r>
              <a:rPr lang="en-US" sz="2200" i="1" dirty="0">
                <a:ea typeface="Cambria Math"/>
              </a:rPr>
              <a:t>a = b  </a:t>
            </a:r>
            <a:r>
              <a:rPr lang="en-US" sz="2200" dirty="0">
                <a:ea typeface="Cambria Math"/>
              </a:rPr>
              <a:t>is called </a:t>
            </a:r>
            <a:r>
              <a:rPr lang="en-US" sz="2200" i="1" dirty="0">
                <a:ea typeface="Cambria Math"/>
              </a:rPr>
              <a:t>antisymmetric</a:t>
            </a:r>
            <a:r>
              <a:rPr lang="en-US" sz="2200" dirty="0">
                <a:ea typeface="Cambria Math"/>
              </a:rPr>
              <a:t>. Written symbolically, </a:t>
            </a:r>
            <a:r>
              <a:rPr lang="en-US" sz="2200" i="1" dirty="0">
                <a:ea typeface="Cambria Math"/>
              </a:rPr>
              <a:t>R</a:t>
            </a:r>
            <a:r>
              <a:rPr lang="en-US" sz="2200" dirty="0">
                <a:ea typeface="Cambria Math"/>
              </a:rPr>
              <a:t> is antisymmetric if and only if </a:t>
            </a:r>
          </a:p>
        </p:txBody>
      </p:sp>
      <p:graphicFrame>
        <p:nvGraphicFramePr>
          <p:cNvPr id="10" name="Object 3"/>
          <p:cNvGraphicFramePr>
            <a:graphicFrameLocks noChangeAspect="1"/>
          </p:cNvGraphicFramePr>
          <p:nvPr>
            <p:extLst>
              <p:ext uri="{D42A27DB-BD31-4B8C-83A1-F6EECF244321}">
                <p14:modId xmlns:p14="http://schemas.microsoft.com/office/powerpoint/2010/main" val="3754417680"/>
              </p:ext>
            </p:extLst>
          </p:nvPr>
        </p:nvGraphicFramePr>
        <p:xfrm>
          <a:off x="1071562" y="2386013"/>
          <a:ext cx="5253038" cy="585787"/>
        </p:xfrm>
        <a:graphic>
          <a:graphicData uri="http://schemas.openxmlformats.org/presentationml/2006/ole">
            <mc:AlternateContent xmlns:mc="http://schemas.openxmlformats.org/markup-compatibility/2006">
              <mc:Choice xmlns:v="urn:schemas-microsoft-com:vml" Requires="v">
                <p:oleObj spid="_x0000_s24716" name="Equation" r:id="rId3" imgW="2387520" imgH="266400" progId="Equation.DSMT4">
                  <p:embed/>
                </p:oleObj>
              </mc:Choice>
              <mc:Fallback>
                <p:oleObj name="Equation" r:id="rId3" imgW="2387520" imgH="266400" progId="Equation.DSMT4">
                  <p:embed/>
                  <p:pic>
                    <p:nvPicPr>
                      <p:cNvPr id="10" name="Object 3"/>
                      <p:cNvPicPr/>
                      <p:nvPr/>
                    </p:nvPicPr>
                    <p:blipFill>
                      <a:blip r:embed="rId4"/>
                      <a:stretch>
                        <a:fillRect/>
                      </a:stretch>
                    </p:blipFill>
                    <p:spPr>
                      <a:xfrm>
                        <a:off x="1071562" y="2386013"/>
                        <a:ext cx="5253038" cy="585787"/>
                      </a:xfrm>
                      <a:prstGeom prst="rect">
                        <a:avLst/>
                      </a:prstGeom>
                    </p:spPr>
                  </p:pic>
                </p:oleObj>
              </mc:Fallback>
            </mc:AlternateContent>
          </a:graphicData>
        </a:graphic>
      </p:graphicFrame>
      <p:sp>
        <p:nvSpPr>
          <p:cNvPr id="6" name="Content Placeholder 4"/>
          <p:cNvSpPr>
            <a:spLocks noGrp="1"/>
          </p:cNvSpPr>
          <p:nvPr>
            <p:ph idx="13"/>
          </p:nvPr>
        </p:nvSpPr>
        <p:spPr>
          <a:xfrm>
            <a:off x="457200" y="2895600"/>
            <a:ext cx="8321040" cy="457200"/>
          </a:xfrm>
        </p:spPr>
        <p:txBody>
          <a:bodyPr/>
          <a:lstStyle/>
          <a:p>
            <a:r>
              <a:rPr lang="en-US" sz="2200" b="1" dirty="0">
                <a:ea typeface="Cambria Math"/>
              </a:rPr>
              <a:t>Example</a:t>
            </a:r>
            <a:r>
              <a:rPr lang="en-US" sz="2200" dirty="0">
                <a:ea typeface="Cambria Math"/>
              </a:rPr>
              <a:t>: The following relations  on the integers are antisymmetric:</a:t>
            </a:r>
          </a:p>
        </p:txBody>
      </p:sp>
      <p:graphicFrame>
        <p:nvGraphicFramePr>
          <p:cNvPr id="11" name="Object 5"/>
          <p:cNvGraphicFramePr>
            <a:graphicFrameLocks noChangeAspect="1"/>
          </p:cNvGraphicFramePr>
          <p:nvPr>
            <p:extLst>
              <p:ext uri="{D42A27DB-BD31-4B8C-83A1-F6EECF244321}">
                <p14:modId xmlns:p14="http://schemas.microsoft.com/office/powerpoint/2010/main" val="4142298878"/>
              </p:ext>
            </p:extLst>
          </p:nvPr>
        </p:nvGraphicFramePr>
        <p:xfrm>
          <a:off x="965232" y="3429000"/>
          <a:ext cx="6807168" cy="3128832"/>
        </p:xfrm>
        <a:graphic>
          <a:graphicData uri="http://schemas.openxmlformats.org/presentationml/2006/ole">
            <mc:AlternateContent xmlns:mc="http://schemas.openxmlformats.org/markup-compatibility/2006">
              <mc:Choice xmlns:v="urn:schemas-microsoft-com:vml" Requires="v">
                <p:oleObj spid="_x0000_s24717" name="Equation" r:id="rId5" imgW="4254480" imgH="1955520" progId="Equation.DSMT4">
                  <p:embed/>
                </p:oleObj>
              </mc:Choice>
              <mc:Fallback>
                <p:oleObj name="Equation" r:id="rId5" imgW="4254480" imgH="1955520" progId="Equation.DSMT4">
                  <p:embed/>
                  <p:pic>
                    <p:nvPicPr>
                      <p:cNvPr id="11" name="Object 5"/>
                      <p:cNvPicPr/>
                      <p:nvPr/>
                    </p:nvPicPr>
                    <p:blipFill>
                      <a:blip r:embed="rId6"/>
                      <a:stretch>
                        <a:fillRect/>
                      </a:stretch>
                    </p:blipFill>
                    <p:spPr>
                      <a:xfrm>
                        <a:off x="965232" y="3429000"/>
                        <a:ext cx="6807168" cy="312883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3291840" cy="731520"/>
          </a:xfrm>
          <a:ln>
            <a:solidFill>
              <a:srgbClr val="1A587B"/>
            </a:solidFill>
          </a:ln>
        </p:spPr>
        <p:txBody>
          <a:bodyPr/>
          <a:lstStyle/>
          <a:p>
            <a:r>
              <a:rPr lang="en-US" sz="2000" dirty="0"/>
              <a:t>For any integer, if a</a:t>
            </a:r>
            <a:r>
              <a:rPr lang="en-US" sz="2000" i="1" dirty="0"/>
              <a:t> </a:t>
            </a:r>
            <a:r>
              <a:rPr lang="en-US" sz="2000" i="1" dirty="0" err="1"/>
              <a:t>a</a:t>
            </a:r>
            <a:r>
              <a:rPr lang="en-US" sz="2000" dirty="0"/>
              <a:t> </a:t>
            </a:r>
            <a:r>
              <a:rPr lang="en-US" sz="2000" dirty="0">
                <a:ea typeface="Cambria Math"/>
              </a:rPr>
              <a:t>≤ </a:t>
            </a:r>
            <a:r>
              <a:rPr lang="en-US" sz="2000" i="1" dirty="0">
                <a:ea typeface="Cambria Math"/>
              </a:rPr>
              <a:t>b </a:t>
            </a:r>
            <a:r>
              <a:rPr lang="en-US" sz="2000" dirty="0">
                <a:ea typeface="Cambria Math"/>
              </a:rPr>
              <a:t>and </a:t>
            </a:r>
            <a:r>
              <a:rPr lang="en-US" sz="2000" i="1" dirty="0"/>
              <a:t>a</a:t>
            </a:r>
            <a:r>
              <a:rPr lang="en-US" sz="2000" dirty="0"/>
              <a:t> </a:t>
            </a:r>
            <a:r>
              <a:rPr lang="en-US" sz="2000" dirty="0">
                <a:ea typeface="Cambria Math"/>
              </a:rPr>
              <a:t>≤ </a:t>
            </a:r>
            <a:r>
              <a:rPr lang="en-US" sz="2000" i="1" dirty="0">
                <a:ea typeface="Cambria Math"/>
              </a:rPr>
              <a:t>b , </a:t>
            </a:r>
            <a:r>
              <a:rPr lang="en-US" sz="2000" dirty="0">
                <a:ea typeface="Cambria Math"/>
              </a:rPr>
              <a:t>then</a:t>
            </a:r>
            <a:r>
              <a:rPr lang="en-US" sz="2000" i="1" dirty="0">
                <a:ea typeface="Cambria Math"/>
              </a:rPr>
              <a:t> a = b. </a:t>
            </a:r>
            <a:endParaRPr lang="en-US" sz="2000" dirty="0"/>
          </a:p>
        </p:txBody>
      </p:sp>
    </p:spTree>
    <p:extLst>
      <p:ext uri="{BB962C8B-B14F-4D97-AF65-F5344CB8AC3E}">
        <p14:creationId xmlns:p14="http://schemas.microsoft.com/office/powerpoint/2010/main" val="224374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Relations</a:t>
            </a:r>
          </a:p>
        </p:txBody>
      </p:sp>
      <p:sp>
        <p:nvSpPr>
          <p:cNvPr id="5" name="Content Placeholder 2"/>
          <p:cNvSpPr>
            <a:spLocks noGrp="1"/>
          </p:cNvSpPr>
          <p:nvPr>
            <p:ph idx="1"/>
          </p:nvPr>
        </p:nvSpPr>
        <p:spPr>
          <a:xfrm>
            <a:off x="457200" y="1295400"/>
            <a:ext cx="8138160" cy="1005840"/>
          </a:xfrm>
        </p:spPr>
        <p:txBody>
          <a:bodyPr/>
          <a:lstStyle/>
          <a:p>
            <a:r>
              <a:rPr lang="en-US" sz="2200" b="1" dirty="0"/>
              <a:t>Definition: </a:t>
            </a:r>
            <a:r>
              <a:rPr lang="en-US" sz="2200" dirty="0"/>
              <a:t>A relation </a:t>
            </a:r>
            <a:r>
              <a:rPr lang="en-US" sz="2200" i="1" dirty="0"/>
              <a:t>R</a:t>
            </a:r>
            <a:r>
              <a:rPr lang="en-US" sz="2200" dirty="0"/>
              <a:t> on a set </a:t>
            </a:r>
            <a:r>
              <a:rPr lang="en-US" sz="2200" i="1" dirty="0"/>
              <a:t>A</a:t>
            </a:r>
            <a:r>
              <a:rPr lang="en-US" sz="2200" dirty="0"/>
              <a:t> is called transitive if whenever (</a:t>
            </a:r>
            <a:r>
              <a:rPr lang="en-US" sz="2200" i="1" dirty="0" err="1"/>
              <a:t>a</a:t>
            </a:r>
            <a:r>
              <a:rPr lang="en-US" sz="2200" dirty="0" err="1"/>
              <a:t>,</a:t>
            </a:r>
            <a:r>
              <a:rPr lang="en-US" sz="2200" i="1" dirty="0" err="1"/>
              <a:t>b</a:t>
            </a:r>
            <a:r>
              <a:rPr lang="en-US" sz="2200" dirty="0"/>
              <a:t>) </a:t>
            </a:r>
            <a:r>
              <a:rPr lang="en-US" sz="2200" dirty="0">
                <a:ea typeface="Cambria Math"/>
              </a:rPr>
              <a:t>∊</a:t>
            </a:r>
            <a:r>
              <a:rPr lang="en-US" sz="2200" i="1" dirty="0">
                <a:ea typeface="Cambria Math"/>
              </a:rPr>
              <a:t> R</a:t>
            </a:r>
            <a:r>
              <a:rPr lang="en-US" sz="2200" b="1" i="1" dirty="0">
                <a:ea typeface="Cambria Math"/>
              </a:rPr>
              <a:t> </a:t>
            </a:r>
            <a:r>
              <a:rPr lang="en-US" sz="2200" dirty="0">
                <a:ea typeface="Cambria Math"/>
              </a:rPr>
              <a:t>and </a:t>
            </a:r>
            <a:r>
              <a:rPr lang="en-US" sz="2200" dirty="0"/>
              <a:t>(</a:t>
            </a:r>
            <a:r>
              <a:rPr lang="en-US" sz="2200" i="1" dirty="0" err="1"/>
              <a:t>b</a:t>
            </a:r>
            <a:r>
              <a:rPr lang="en-US" sz="2200" dirty="0" err="1"/>
              <a:t>,</a:t>
            </a:r>
            <a:r>
              <a:rPr lang="en-US" sz="2200" i="1" dirty="0" err="1"/>
              <a:t>c</a:t>
            </a:r>
            <a:r>
              <a:rPr lang="en-US" sz="2200" dirty="0"/>
              <a:t>) </a:t>
            </a:r>
            <a:r>
              <a:rPr lang="en-US" sz="2200" dirty="0">
                <a:ea typeface="Cambria Math"/>
              </a:rPr>
              <a:t>∊</a:t>
            </a:r>
            <a:r>
              <a:rPr lang="en-US" sz="2200" i="1" dirty="0">
                <a:ea typeface="Cambria Math"/>
              </a:rPr>
              <a:t> R</a:t>
            </a:r>
            <a:r>
              <a:rPr lang="en-US" sz="2200" dirty="0">
                <a:ea typeface="Cambria Math"/>
              </a:rPr>
              <a:t>, then </a:t>
            </a:r>
            <a:r>
              <a:rPr lang="en-US" sz="2200" dirty="0"/>
              <a:t>(</a:t>
            </a:r>
            <a:r>
              <a:rPr lang="en-US" sz="2200" i="1" dirty="0" err="1"/>
              <a:t>a</a:t>
            </a:r>
            <a:r>
              <a:rPr lang="en-US" sz="2200" dirty="0" err="1"/>
              <a:t>,</a:t>
            </a:r>
            <a:r>
              <a:rPr lang="en-US" sz="2200" i="1" dirty="0" err="1"/>
              <a:t>c</a:t>
            </a:r>
            <a:r>
              <a:rPr lang="en-US" sz="2200" dirty="0"/>
              <a:t>) </a:t>
            </a:r>
            <a:r>
              <a:rPr lang="en-US" sz="2200" dirty="0">
                <a:ea typeface="Cambria Math"/>
              </a:rPr>
              <a:t>∊</a:t>
            </a:r>
            <a:r>
              <a:rPr lang="en-US" sz="2200" i="1" dirty="0">
                <a:ea typeface="Cambria Math"/>
              </a:rPr>
              <a:t> R</a:t>
            </a:r>
            <a:r>
              <a:rPr lang="en-US" sz="2200" dirty="0">
                <a:ea typeface="Cambria Math"/>
              </a:rPr>
              <a:t>, for all </a:t>
            </a:r>
            <a:r>
              <a:rPr lang="en-US" sz="2200" i="1" dirty="0" err="1">
                <a:ea typeface="Cambria Math"/>
              </a:rPr>
              <a:t>a</a:t>
            </a:r>
            <a:r>
              <a:rPr lang="en-US" sz="2200" dirty="0" err="1">
                <a:ea typeface="Cambria Math"/>
              </a:rPr>
              <a:t>,</a:t>
            </a:r>
            <a:r>
              <a:rPr lang="en-US" sz="2200" i="1" dirty="0" err="1">
                <a:ea typeface="Cambria Math"/>
              </a:rPr>
              <a:t>b</a:t>
            </a:r>
            <a:r>
              <a:rPr lang="en-US" sz="2200" dirty="0" err="1">
                <a:ea typeface="Cambria Math"/>
              </a:rPr>
              <a:t>,</a:t>
            </a:r>
            <a:r>
              <a:rPr lang="en-US" sz="2200" i="1" dirty="0" err="1">
                <a:ea typeface="Cambria Math"/>
              </a:rPr>
              <a:t>c</a:t>
            </a:r>
            <a:r>
              <a:rPr lang="en-US" sz="2200" dirty="0">
                <a:ea typeface="Cambria Math"/>
              </a:rPr>
              <a:t> ∊</a:t>
            </a:r>
            <a:r>
              <a:rPr lang="en-US" sz="2200" i="1" dirty="0">
                <a:ea typeface="Cambria Math"/>
              </a:rPr>
              <a:t> A</a:t>
            </a:r>
            <a:r>
              <a:rPr lang="en-US" sz="2200" dirty="0">
                <a:ea typeface="Cambria Math"/>
              </a:rPr>
              <a:t>. Written symbolically, </a:t>
            </a:r>
            <a:r>
              <a:rPr lang="en-US" sz="2200" i="1" dirty="0">
                <a:ea typeface="Cambria Math"/>
              </a:rPr>
              <a:t>R</a:t>
            </a:r>
            <a:r>
              <a:rPr lang="en-US" sz="2200" dirty="0">
                <a:ea typeface="Cambria Math"/>
              </a:rPr>
              <a:t> is transitive if and only if </a:t>
            </a:r>
          </a:p>
        </p:txBody>
      </p:sp>
      <p:graphicFrame>
        <p:nvGraphicFramePr>
          <p:cNvPr id="10" name="Object 3"/>
          <p:cNvGraphicFramePr>
            <a:graphicFrameLocks noChangeAspect="1"/>
          </p:cNvGraphicFramePr>
          <p:nvPr>
            <p:extLst>
              <p:ext uri="{D42A27DB-BD31-4B8C-83A1-F6EECF244321}">
                <p14:modId xmlns:p14="http://schemas.microsoft.com/office/powerpoint/2010/main" val="3974157637"/>
              </p:ext>
            </p:extLst>
          </p:nvPr>
        </p:nvGraphicFramePr>
        <p:xfrm>
          <a:off x="762000" y="2386013"/>
          <a:ext cx="6119813" cy="585787"/>
        </p:xfrm>
        <a:graphic>
          <a:graphicData uri="http://schemas.openxmlformats.org/presentationml/2006/ole">
            <mc:AlternateContent xmlns:mc="http://schemas.openxmlformats.org/markup-compatibility/2006">
              <mc:Choice xmlns:v="urn:schemas-microsoft-com:vml" Requires="v">
                <p:oleObj spid="_x0000_s25736" name="Equation" r:id="rId3" imgW="2781000" imgH="266400" progId="Equation.DSMT4">
                  <p:embed/>
                </p:oleObj>
              </mc:Choice>
              <mc:Fallback>
                <p:oleObj name="Equation" r:id="rId3" imgW="2781000" imgH="266400" progId="Equation.DSMT4">
                  <p:embed/>
                  <p:pic>
                    <p:nvPicPr>
                      <p:cNvPr id="10" name="Object 3"/>
                      <p:cNvPicPr/>
                      <p:nvPr/>
                    </p:nvPicPr>
                    <p:blipFill>
                      <a:blip r:embed="rId4"/>
                      <a:stretch>
                        <a:fillRect/>
                      </a:stretch>
                    </p:blipFill>
                    <p:spPr>
                      <a:xfrm>
                        <a:off x="762000" y="2386013"/>
                        <a:ext cx="6119813" cy="585787"/>
                      </a:xfrm>
                      <a:prstGeom prst="rect">
                        <a:avLst/>
                      </a:prstGeom>
                    </p:spPr>
                  </p:pic>
                </p:oleObj>
              </mc:Fallback>
            </mc:AlternateContent>
          </a:graphicData>
        </a:graphic>
      </p:graphicFrame>
      <p:sp>
        <p:nvSpPr>
          <p:cNvPr id="6" name="Content Placeholder 4"/>
          <p:cNvSpPr>
            <a:spLocks noGrp="1"/>
          </p:cNvSpPr>
          <p:nvPr>
            <p:ph idx="13"/>
          </p:nvPr>
        </p:nvSpPr>
        <p:spPr>
          <a:xfrm>
            <a:off x="457200" y="2971800"/>
            <a:ext cx="8321040" cy="457200"/>
          </a:xfrm>
        </p:spPr>
        <p:txBody>
          <a:bodyPr/>
          <a:lstStyle/>
          <a:p>
            <a:r>
              <a:rPr lang="en-US" sz="2200" b="1" dirty="0">
                <a:ea typeface="Cambria Math"/>
              </a:rPr>
              <a:t>Example</a:t>
            </a:r>
            <a:r>
              <a:rPr lang="en-US" sz="2200" dirty="0">
                <a:ea typeface="Cambria Math"/>
              </a:rPr>
              <a:t>: The following relations  on the integers are transitive:</a:t>
            </a:r>
          </a:p>
        </p:txBody>
      </p:sp>
      <p:graphicFrame>
        <p:nvGraphicFramePr>
          <p:cNvPr id="11" name="Object 5"/>
          <p:cNvGraphicFramePr>
            <a:graphicFrameLocks noChangeAspect="1"/>
          </p:cNvGraphicFramePr>
          <p:nvPr>
            <p:extLst>
              <p:ext uri="{D42A27DB-BD31-4B8C-83A1-F6EECF244321}">
                <p14:modId xmlns:p14="http://schemas.microsoft.com/office/powerpoint/2010/main" val="1274272910"/>
              </p:ext>
            </p:extLst>
          </p:nvPr>
        </p:nvGraphicFramePr>
        <p:xfrm>
          <a:off x="741363" y="3506788"/>
          <a:ext cx="8250237" cy="3046412"/>
        </p:xfrm>
        <a:graphic>
          <a:graphicData uri="http://schemas.openxmlformats.org/presentationml/2006/ole">
            <mc:AlternateContent xmlns:mc="http://schemas.openxmlformats.org/markup-compatibility/2006">
              <mc:Choice xmlns:v="urn:schemas-microsoft-com:vml" Requires="v">
                <p:oleObj spid="_x0000_s25737" name="Equation" r:id="rId5" imgW="5155920" imgH="1904760" progId="Equation.DSMT4">
                  <p:embed/>
                </p:oleObj>
              </mc:Choice>
              <mc:Fallback>
                <p:oleObj name="Equation" r:id="rId5" imgW="5155920" imgH="1904760" progId="Equation.DSMT4">
                  <p:embed/>
                  <p:pic>
                    <p:nvPicPr>
                      <p:cNvPr id="11" name="Object 5"/>
                      <p:cNvPicPr/>
                      <p:nvPr/>
                    </p:nvPicPr>
                    <p:blipFill>
                      <a:blip r:embed="rId6"/>
                      <a:stretch>
                        <a:fillRect/>
                      </a:stretch>
                    </p:blipFill>
                    <p:spPr>
                      <a:xfrm>
                        <a:off x="741363" y="3506788"/>
                        <a:ext cx="8250237" cy="304641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2834640" cy="731520"/>
          </a:xfrm>
          <a:ln>
            <a:solidFill>
              <a:srgbClr val="1A587B"/>
            </a:solidFill>
          </a:ln>
        </p:spPr>
        <p:txBody>
          <a:bodyPr/>
          <a:lstStyle/>
          <a:p>
            <a:r>
              <a:rPr lang="en-US" sz="2000" dirty="0"/>
              <a:t>For every integer,</a:t>
            </a:r>
            <a:r>
              <a:rPr lang="en-US" sz="2000" i="1" dirty="0"/>
              <a:t> a</a:t>
            </a:r>
            <a:r>
              <a:rPr lang="en-US" sz="2000" dirty="0"/>
              <a:t> </a:t>
            </a:r>
            <a:r>
              <a:rPr lang="en-US" sz="2000" dirty="0">
                <a:ea typeface="Cambria Math"/>
              </a:rPr>
              <a:t>≤ </a:t>
            </a:r>
            <a:r>
              <a:rPr lang="en-US" sz="2000" i="1" dirty="0">
                <a:ea typeface="Cambria Math"/>
              </a:rPr>
              <a:t>b  </a:t>
            </a:r>
            <a:r>
              <a:rPr lang="en-US" sz="2000" dirty="0">
                <a:ea typeface="Cambria Math"/>
              </a:rPr>
              <a:t>and</a:t>
            </a:r>
            <a:r>
              <a:rPr lang="en-US" sz="2000" dirty="0"/>
              <a:t> </a:t>
            </a:r>
            <a:r>
              <a:rPr lang="en-US" sz="2000" i="1" dirty="0"/>
              <a:t>b</a:t>
            </a:r>
            <a:r>
              <a:rPr lang="en-US" sz="2000" dirty="0"/>
              <a:t> </a:t>
            </a:r>
            <a:r>
              <a:rPr lang="en-US" sz="2000" dirty="0">
                <a:ea typeface="Cambria Math"/>
              </a:rPr>
              <a:t>≤ </a:t>
            </a:r>
            <a:r>
              <a:rPr lang="en-US" sz="2000" i="1" dirty="0">
                <a:ea typeface="Cambria Math"/>
              </a:rPr>
              <a:t>c, </a:t>
            </a:r>
            <a:r>
              <a:rPr lang="en-US" sz="2000" dirty="0">
                <a:ea typeface="Cambria Math"/>
              </a:rPr>
              <a:t>then </a:t>
            </a:r>
            <a:r>
              <a:rPr lang="en-US" sz="2000" i="1" dirty="0"/>
              <a:t>b</a:t>
            </a:r>
            <a:r>
              <a:rPr lang="en-US" sz="2000" dirty="0"/>
              <a:t> </a:t>
            </a:r>
            <a:r>
              <a:rPr lang="en-US" sz="2000" dirty="0">
                <a:ea typeface="Cambria Math"/>
              </a:rPr>
              <a:t>≤ </a:t>
            </a:r>
            <a:r>
              <a:rPr lang="en-US" sz="2000" i="1" dirty="0">
                <a:ea typeface="Cambria Math"/>
              </a:rPr>
              <a:t>c.</a:t>
            </a:r>
            <a:endParaRPr lang="en-US" sz="2000" dirty="0"/>
          </a:p>
        </p:txBody>
      </p:sp>
    </p:spTree>
    <p:extLst>
      <p:ext uri="{BB962C8B-B14F-4D97-AF65-F5344CB8AC3E}">
        <p14:creationId xmlns:p14="http://schemas.microsoft.com/office/powerpoint/2010/main" val="372554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Combining Relations</a:t>
            </a:r>
          </a:p>
        </p:txBody>
      </p:sp>
      <p:sp>
        <p:nvSpPr>
          <p:cNvPr id="9" name="Content Placeholder 2"/>
          <p:cNvSpPr>
            <a:spLocks noGrp="1"/>
          </p:cNvSpPr>
          <p:nvPr>
            <p:ph idx="1"/>
          </p:nvPr>
        </p:nvSpPr>
        <p:spPr>
          <a:xfrm>
            <a:off x="457200" y="1295400"/>
            <a:ext cx="8229600" cy="3276600"/>
          </a:xfrm>
        </p:spPr>
        <p:txBody>
          <a:bodyPr/>
          <a:lstStyle/>
          <a:p>
            <a:r>
              <a:rPr lang="en-US" sz="2800" dirty="0"/>
              <a:t>Given two relations </a:t>
            </a:r>
            <a:r>
              <a:rPr lang="en-US" sz="2800" i="1" dirty="0"/>
              <a:t>R</a:t>
            </a:r>
            <a:r>
              <a:rPr lang="en-US" sz="2800" baseline="-25000" dirty="0">
                <a:ea typeface="Cambria Math" pitchFamily="18" charset="0"/>
              </a:rPr>
              <a:t>1</a:t>
            </a:r>
            <a:r>
              <a:rPr lang="en-US" sz="2800" dirty="0"/>
              <a:t> and </a:t>
            </a:r>
            <a:r>
              <a:rPr lang="en-US" sz="2800" i="1" dirty="0"/>
              <a:t>R</a:t>
            </a:r>
            <a:r>
              <a:rPr lang="en-US" sz="2800" baseline="-25000" dirty="0">
                <a:ea typeface="Cambria Math" pitchFamily="18" charset="0"/>
              </a:rPr>
              <a:t>2</a:t>
            </a:r>
            <a:r>
              <a:rPr lang="en-US" sz="2800" dirty="0"/>
              <a:t>, we can combine them using basic set operations to form new relations such as </a:t>
            </a:r>
            <a:r>
              <a:rPr lang="en-US" sz="2800" i="1" dirty="0"/>
              <a:t>R</a:t>
            </a:r>
            <a:r>
              <a:rPr lang="en-US" sz="2800" baseline="-25000" dirty="0">
                <a:ea typeface="Cambria Math" pitchFamily="18" charset="0"/>
              </a:rPr>
              <a:t>1</a:t>
            </a:r>
            <a:r>
              <a:rPr lang="en-US" sz="2800" dirty="0"/>
              <a:t> </a:t>
            </a:r>
            <a:r>
              <a:rPr lang="en-US" sz="2800" dirty="0">
                <a:ea typeface="Cambria Math"/>
              </a:rPr>
              <a:t>∪</a:t>
            </a:r>
            <a:r>
              <a:rPr lang="en-US" sz="2800" dirty="0"/>
              <a:t> </a:t>
            </a:r>
            <a:r>
              <a:rPr lang="en-US" sz="2800" i="1" dirty="0"/>
              <a:t>R</a:t>
            </a:r>
            <a:r>
              <a:rPr lang="en-US" sz="2800" baseline="-25000" dirty="0">
                <a:ea typeface="Cambria Math" pitchFamily="18" charset="0"/>
              </a:rPr>
              <a:t>2</a:t>
            </a:r>
            <a:r>
              <a:rPr lang="en-US" sz="2800" dirty="0"/>
              <a:t>, </a:t>
            </a:r>
            <a:r>
              <a:rPr lang="en-US" sz="2800" i="1" dirty="0"/>
              <a:t>R</a:t>
            </a:r>
            <a:r>
              <a:rPr lang="en-US" sz="2800" baseline="-25000" dirty="0">
                <a:ea typeface="Cambria Math" pitchFamily="18" charset="0"/>
              </a:rPr>
              <a:t>1</a:t>
            </a:r>
            <a:r>
              <a:rPr lang="en-US" sz="2800" dirty="0"/>
              <a:t> </a:t>
            </a:r>
            <a:r>
              <a:rPr lang="en-US" sz="2800" dirty="0">
                <a:ea typeface="Cambria Math"/>
              </a:rPr>
              <a:t>∩</a:t>
            </a:r>
            <a:r>
              <a:rPr lang="en-US" sz="2800" dirty="0"/>
              <a:t> </a:t>
            </a:r>
            <a:r>
              <a:rPr lang="en-US" sz="2800" i="1" dirty="0"/>
              <a:t>R</a:t>
            </a:r>
            <a:r>
              <a:rPr lang="en-US" sz="2800" baseline="-25000" dirty="0">
                <a:ea typeface="Cambria Math" pitchFamily="18" charset="0"/>
              </a:rPr>
              <a:t>2</a:t>
            </a:r>
            <a:r>
              <a:rPr lang="en-US" sz="2800" dirty="0"/>
              <a:t>, </a:t>
            </a:r>
            <a:r>
              <a:rPr lang="en-US" sz="2800" i="1" dirty="0"/>
              <a:t>R</a:t>
            </a:r>
            <a:r>
              <a:rPr lang="en-US" sz="2800" baseline="-25000" dirty="0">
                <a:ea typeface="Cambria Math" pitchFamily="18" charset="0"/>
              </a:rPr>
              <a:t>1</a:t>
            </a:r>
            <a:r>
              <a:rPr lang="en-US" sz="2800" dirty="0"/>
              <a:t> </a:t>
            </a:r>
            <a:r>
              <a:rPr lang="en-US" sz="2800" dirty="0">
                <a:ea typeface="Cambria Math"/>
              </a:rPr>
              <a:t>− </a:t>
            </a:r>
            <a:r>
              <a:rPr lang="en-US" sz="2800" i="1" dirty="0"/>
              <a:t>R</a:t>
            </a:r>
            <a:r>
              <a:rPr lang="en-US" sz="2800" baseline="-25000" dirty="0">
                <a:ea typeface="Cambria Math" pitchFamily="18" charset="0"/>
              </a:rPr>
              <a:t>2</a:t>
            </a:r>
            <a:r>
              <a:rPr lang="en-US" sz="2800" dirty="0"/>
              <a:t>, and</a:t>
            </a:r>
            <a:r>
              <a:rPr lang="en-US" sz="2800" i="1" dirty="0"/>
              <a:t> R</a:t>
            </a:r>
            <a:r>
              <a:rPr lang="en-US" sz="2800" baseline="-25000" dirty="0">
                <a:ea typeface="Cambria Math" pitchFamily="18" charset="0"/>
              </a:rPr>
              <a:t>2</a:t>
            </a:r>
            <a:r>
              <a:rPr lang="en-US" sz="2800" dirty="0"/>
              <a:t> </a:t>
            </a:r>
            <a:r>
              <a:rPr lang="en-US" sz="2800" dirty="0">
                <a:ea typeface="Cambria Math"/>
              </a:rPr>
              <a:t>−</a:t>
            </a:r>
            <a:r>
              <a:rPr lang="en-US" sz="2800" dirty="0"/>
              <a:t> </a:t>
            </a:r>
            <a:r>
              <a:rPr lang="en-US" sz="2800" i="1" dirty="0"/>
              <a:t>R</a:t>
            </a:r>
            <a:r>
              <a:rPr lang="en-US" sz="2800" baseline="-25000" dirty="0">
                <a:ea typeface="Cambria Math" pitchFamily="18" charset="0"/>
              </a:rPr>
              <a:t>1</a:t>
            </a:r>
            <a:r>
              <a:rPr lang="en-US" sz="2800" dirty="0"/>
              <a:t>.</a:t>
            </a:r>
          </a:p>
          <a:p>
            <a:r>
              <a:rPr lang="en-US" sz="2800" b="1" dirty="0"/>
              <a:t>Example</a:t>
            </a:r>
            <a:r>
              <a:rPr lang="en-US" sz="2800" dirty="0"/>
              <a:t>: Let </a:t>
            </a:r>
            <a:r>
              <a:rPr lang="en-US" sz="2800" i="1" dirty="0"/>
              <a:t>A</a:t>
            </a:r>
            <a:r>
              <a:rPr lang="en-US" sz="2800" dirty="0"/>
              <a:t> = {</a:t>
            </a:r>
            <a:r>
              <a:rPr lang="en-US" sz="2800" dirty="0">
                <a:ea typeface="Cambria Math" pitchFamily="18" charset="0"/>
              </a:rPr>
              <a:t>1,2,3</a:t>
            </a:r>
            <a:r>
              <a:rPr lang="en-US" sz="2800" dirty="0"/>
              <a:t>}</a:t>
            </a:r>
            <a:r>
              <a:rPr lang="en-US" sz="2800" i="1" dirty="0"/>
              <a:t> </a:t>
            </a:r>
            <a:r>
              <a:rPr lang="en-US" sz="2800" dirty="0"/>
              <a:t>and </a:t>
            </a:r>
            <a:r>
              <a:rPr lang="en-US" sz="2800" i="1" dirty="0"/>
              <a:t>B</a:t>
            </a:r>
            <a:r>
              <a:rPr lang="en-US" sz="2800" dirty="0"/>
              <a:t> </a:t>
            </a:r>
            <a:r>
              <a:rPr lang="en-US" sz="2800" i="1" dirty="0"/>
              <a:t>= </a:t>
            </a:r>
            <a:r>
              <a:rPr lang="en-US" sz="2800" dirty="0"/>
              <a:t>{</a:t>
            </a:r>
            <a:r>
              <a:rPr lang="en-US" sz="2800" dirty="0">
                <a:ea typeface="Cambria Math" pitchFamily="18" charset="0"/>
              </a:rPr>
              <a:t>1,2,3,4</a:t>
            </a:r>
            <a:r>
              <a:rPr lang="en-US" sz="2800" dirty="0"/>
              <a:t>}. The relations </a:t>
            </a:r>
            <a:r>
              <a:rPr lang="en-US" sz="2800" i="1" dirty="0"/>
              <a:t>R</a:t>
            </a:r>
            <a:r>
              <a:rPr lang="en-US" sz="2800" baseline="-25000" dirty="0">
                <a:ea typeface="Cambria Math" pitchFamily="18" charset="0"/>
              </a:rPr>
              <a:t>1</a:t>
            </a:r>
            <a:r>
              <a:rPr lang="en-US" sz="2800" dirty="0"/>
              <a:t> = {(</a:t>
            </a:r>
            <a:r>
              <a:rPr lang="en-US" sz="2800" dirty="0">
                <a:ea typeface="Cambria Math" pitchFamily="18" charset="0"/>
              </a:rPr>
              <a:t>1,1</a:t>
            </a:r>
            <a:r>
              <a:rPr lang="en-US" sz="2800" dirty="0"/>
              <a:t>),(</a:t>
            </a:r>
            <a:r>
              <a:rPr lang="en-US" sz="2800" dirty="0">
                <a:ea typeface="Cambria Math" pitchFamily="18" charset="0"/>
              </a:rPr>
              <a:t>2,2</a:t>
            </a:r>
            <a:r>
              <a:rPr lang="en-US" sz="2800" dirty="0"/>
              <a:t>),(</a:t>
            </a:r>
            <a:r>
              <a:rPr lang="en-US" sz="2800" dirty="0">
                <a:ea typeface="Cambria Math" pitchFamily="18" charset="0"/>
              </a:rPr>
              <a:t>3,3</a:t>
            </a:r>
            <a:r>
              <a:rPr lang="en-US" sz="2800" dirty="0"/>
              <a:t>)} and </a:t>
            </a:r>
            <a:r>
              <a:rPr lang="en-US" sz="2800" i="1" dirty="0"/>
              <a:t>R</a:t>
            </a:r>
            <a:r>
              <a:rPr lang="en-US" sz="2800" baseline="-25000" dirty="0">
                <a:ea typeface="Cambria Math" pitchFamily="18" charset="0"/>
              </a:rPr>
              <a:t>2</a:t>
            </a:r>
            <a:r>
              <a:rPr lang="en-US" sz="2800" dirty="0"/>
              <a:t> = {(</a:t>
            </a:r>
            <a:r>
              <a:rPr lang="en-US" sz="2800" dirty="0">
                <a:ea typeface="Cambria Math" pitchFamily="18" charset="0"/>
              </a:rPr>
              <a:t>1,1</a:t>
            </a:r>
            <a:r>
              <a:rPr lang="en-US" sz="2800" dirty="0"/>
              <a:t>),(</a:t>
            </a:r>
            <a:r>
              <a:rPr lang="en-US" sz="2800" dirty="0">
                <a:ea typeface="Cambria Math" pitchFamily="18" charset="0"/>
              </a:rPr>
              <a:t>1,2</a:t>
            </a:r>
            <a:r>
              <a:rPr lang="en-US" sz="2800" dirty="0"/>
              <a:t>),(</a:t>
            </a:r>
            <a:r>
              <a:rPr lang="en-US" sz="2800" dirty="0">
                <a:ea typeface="Cambria Math" pitchFamily="18" charset="0"/>
              </a:rPr>
              <a:t>1,3</a:t>
            </a:r>
            <a:r>
              <a:rPr lang="en-US" sz="2800" dirty="0"/>
              <a:t>),(</a:t>
            </a:r>
            <a:r>
              <a:rPr lang="en-US" sz="2800" dirty="0">
                <a:ea typeface="Cambria Math" pitchFamily="18" charset="0"/>
              </a:rPr>
              <a:t>1,4</a:t>
            </a:r>
            <a:r>
              <a:rPr lang="en-US" sz="2800" dirty="0"/>
              <a:t>)} can be combined using basic set operations to form new relations:</a:t>
            </a:r>
          </a:p>
        </p:txBody>
      </p:sp>
      <p:graphicFrame>
        <p:nvGraphicFramePr>
          <p:cNvPr id="12" name="Object 3"/>
          <p:cNvGraphicFramePr>
            <a:graphicFrameLocks noChangeAspect="1"/>
          </p:cNvGraphicFramePr>
          <p:nvPr>
            <p:extLst>
              <p:ext uri="{D42A27DB-BD31-4B8C-83A1-F6EECF244321}">
                <p14:modId xmlns:p14="http://schemas.microsoft.com/office/powerpoint/2010/main" val="256088698"/>
              </p:ext>
            </p:extLst>
          </p:nvPr>
        </p:nvGraphicFramePr>
        <p:xfrm>
          <a:off x="648300" y="4598100"/>
          <a:ext cx="7047900" cy="2031300"/>
        </p:xfrm>
        <a:graphic>
          <a:graphicData uri="http://schemas.openxmlformats.org/presentationml/2006/ole">
            <mc:AlternateContent xmlns:mc="http://schemas.openxmlformats.org/markup-compatibility/2006">
              <mc:Choice xmlns:v="urn:schemas-microsoft-com:vml" Requires="v">
                <p:oleObj spid="_x0000_s26692" name="Equation" r:id="rId3" imgW="2819160" imgH="812520" progId="Equation.DSMT4">
                  <p:embed/>
                </p:oleObj>
              </mc:Choice>
              <mc:Fallback>
                <p:oleObj name="Equation" r:id="rId3" imgW="2819160" imgH="812520" progId="Equation.DSMT4">
                  <p:embed/>
                  <p:pic>
                    <p:nvPicPr>
                      <p:cNvPr id="0" name=""/>
                      <p:cNvPicPr/>
                      <p:nvPr/>
                    </p:nvPicPr>
                    <p:blipFill>
                      <a:blip r:embed="rId4"/>
                      <a:stretch>
                        <a:fillRect/>
                      </a:stretch>
                    </p:blipFill>
                    <p:spPr>
                      <a:xfrm>
                        <a:off x="648300" y="4598100"/>
                        <a:ext cx="7047900" cy="2031300"/>
                      </a:xfrm>
                      <a:prstGeom prst="rect">
                        <a:avLst/>
                      </a:prstGeom>
                    </p:spPr>
                  </p:pic>
                </p:oleObj>
              </mc:Fallback>
            </mc:AlternateContent>
          </a:graphicData>
        </a:graphic>
      </p:graphicFrame>
    </p:spTree>
    <p:extLst>
      <p:ext uri="{BB962C8B-B14F-4D97-AF65-F5344CB8AC3E}">
        <p14:creationId xmlns:p14="http://schemas.microsoft.com/office/powerpoint/2010/main" val="22928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Composition</a:t>
            </a:r>
          </a:p>
        </p:txBody>
      </p:sp>
      <p:sp>
        <p:nvSpPr>
          <p:cNvPr id="9" name="Content Placeholder 2"/>
          <p:cNvSpPr>
            <a:spLocks noGrp="1"/>
          </p:cNvSpPr>
          <p:nvPr>
            <p:ph idx="1"/>
          </p:nvPr>
        </p:nvSpPr>
        <p:spPr>
          <a:xfrm>
            <a:off x="457200" y="1295400"/>
            <a:ext cx="8229600" cy="5181600"/>
          </a:xfrm>
        </p:spPr>
        <p:txBody>
          <a:bodyPr/>
          <a:lstStyle/>
          <a:p>
            <a:r>
              <a:rPr lang="en-US" b="1" dirty="0"/>
              <a:t>Definition:</a:t>
            </a:r>
            <a:r>
              <a:rPr lang="en-US" dirty="0"/>
              <a:t>  Suppose</a:t>
            </a:r>
          </a:p>
          <a:p>
            <a:pPr lvl="1"/>
            <a:r>
              <a:rPr lang="en-US" i="1" dirty="0"/>
              <a:t>R</a:t>
            </a:r>
            <a:r>
              <a:rPr lang="en-US" baseline="-25000" dirty="0">
                <a:ea typeface="Cambria Math" pitchFamily="18" charset="0"/>
              </a:rPr>
              <a:t>1</a:t>
            </a:r>
            <a:r>
              <a:rPr lang="en-US" dirty="0"/>
              <a:t> is a relation from a set </a:t>
            </a:r>
            <a:r>
              <a:rPr lang="en-US" i="1" dirty="0"/>
              <a:t>A</a:t>
            </a:r>
            <a:r>
              <a:rPr lang="en-US" dirty="0"/>
              <a:t> to a set </a:t>
            </a:r>
            <a:r>
              <a:rPr lang="en-US" i="1" dirty="0"/>
              <a:t>B</a:t>
            </a:r>
            <a:r>
              <a:rPr lang="en-US" dirty="0"/>
              <a:t>.</a:t>
            </a:r>
          </a:p>
          <a:p>
            <a:pPr lvl="1"/>
            <a:r>
              <a:rPr lang="en-US" i="1" dirty="0"/>
              <a:t>R</a:t>
            </a:r>
            <a:r>
              <a:rPr lang="en-US" baseline="-25000" dirty="0">
                <a:ea typeface="Cambria Math" pitchFamily="18" charset="0"/>
              </a:rPr>
              <a:t>2</a:t>
            </a:r>
            <a:r>
              <a:rPr lang="en-US" dirty="0"/>
              <a:t> is a relation from </a:t>
            </a:r>
            <a:r>
              <a:rPr lang="en-US" i="1" dirty="0"/>
              <a:t>B</a:t>
            </a:r>
            <a:r>
              <a:rPr lang="en-US" dirty="0"/>
              <a:t> to a set </a:t>
            </a:r>
            <a:r>
              <a:rPr lang="en-US" i="1" dirty="0"/>
              <a:t>C</a:t>
            </a:r>
            <a:r>
              <a:rPr lang="en-US" dirty="0"/>
              <a:t>.</a:t>
            </a:r>
          </a:p>
          <a:p>
            <a:r>
              <a:rPr lang="en-US" dirty="0"/>
              <a:t>Then the </a:t>
            </a:r>
            <a:r>
              <a:rPr lang="en-US" i="1" dirty="0"/>
              <a:t>composition</a:t>
            </a:r>
            <a:r>
              <a:rPr lang="en-US" dirty="0"/>
              <a:t> (or </a:t>
            </a:r>
            <a:r>
              <a:rPr lang="en-US" i="1" dirty="0"/>
              <a:t>composite</a:t>
            </a:r>
            <a:r>
              <a:rPr lang="en-US" dirty="0"/>
              <a:t>) of </a:t>
            </a:r>
            <a:r>
              <a:rPr lang="en-US" i="1" dirty="0"/>
              <a:t>R</a:t>
            </a:r>
            <a:r>
              <a:rPr lang="en-US" baseline="-25000" dirty="0">
                <a:ea typeface="Cambria Math" pitchFamily="18" charset="0"/>
              </a:rPr>
              <a:t>2</a:t>
            </a:r>
            <a:r>
              <a:rPr lang="en-US" b="1" baseline="-25000" dirty="0"/>
              <a:t>  </a:t>
            </a:r>
            <a:r>
              <a:rPr lang="en-US" dirty="0"/>
              <a:t>with</a:t>
            </a:r>
            <a:r>
              <a:rPr lang="en-US" b="1" baseline="-25000" dirty="0"/>
              <a:t> </a:t>
            </a:r>
            <a:r>
              <a:rPr lang="en-US" i="1" dirty="0"/>
              <a:t>R</a:t>
            </a:r>
            <a:r>
              <a:rPr lang="en-US" baseline="-25000" dirty="0">
                <a:ea typeface="Cambria Math" pitchFamily="18" charset="0"/>
              </a:rPr>
              <a:t>1</a:t>
            </a:r>
            <a:r>
              <a:rPr lang="en-US" dirty="0"/>
              <a:t>,</a:t>
            </a:r>
            <a:r>
              <a:rPr lang="en-US" b="1" dirty="0"/>
              <a:t> </a:t>
            </a:r>
            <a:r>
              <a:rPr lang="en-US" dirty="0"/>
              <a:t>is a relation from </a:t>
            </a:r>
            <a:r>
              <a:rPr lang="en-US" i="1" dirty="0"/>
              <a:t>A</a:t>
            </a:r>
            <a:r>
              <a:rPr lang="en-US" dirty="0"/>
              <a:t> to </a:t>
            </a:r>
            <a:r>
              <a:rPr lang="en-US" i="1" dirty="0"/>
              <a:t>C</a:t>
            </a:r>
            <a:r>
              <a:rPr lang="en-US" dirty="0"/>
              <a:t> where</a:t>
            </a:r>
          </a:p>
          <a:p>
            <a:pPr lvl="1"/>
            <a:r>
              <a:rPr lang="en-US" dirty="0"/>
              <a:t>if (</a:t>
            </a:r>
            <a:r>
              <a:rPr lang="en-US" i="1" dirty="0" err="1"/>
              <a:t>x,y</a:t>
            </a:r>
            <a:r>
              <a:rPr lang="en-US" dirty="0"/>
              <a:t>)</a:t>
            </a:r>
            <a:r>
              <a:rPr lang="en-US" i="1" dirty="0"/>
              <a:t> </a:t>
            </a:r>
            <a:r>
              <a:rPr lang="en-US" dirty="0"/>
              <a:t>is a member of </a:t>
            </a:r>
            <a:r>
              <a:rPr lang="en-US" i="1" dirty="0"/>
              <a:t>R</a:t>
            </a:r>
            <a:r>
              <a:rPr lang="en-US" baseline="-25000" dirty="0">
                <a:ea typeface="Cambria Math" pitchFamily="18" charset="0"/>
              </a:rPr>
              <a:t>1</a:t>
            </a:r>
            <a:r>
              <a:rPr lang="en-US" b="1" dirty="0"/>
              <a:t>  </a:t>
            </a:r>
            <a:r>
              <a:rPr lang="en-US" dirty="0"/>
              <a:t>and</a:t>
            </a:r>
            <a:r>
              <a:rPr lang="en-US" b="1" dirty="0"/>
              <a:t> </a:t>
            </a:r>
            <a:r>
              <a:rPr lang="en-US" dirty="0"/>
              <a:t>(</a:t>
            </a:r>
            <a:r>
              <a:rPr lang="en-US" i="1" dirty="0" err="1"/>
              <a:t>y,z</a:t>
            </a:r>
            <a:r>
              <a:rPr lang="en-US" dirty="0"/>
              <a:t>)</a:t>
            </a:r>
            <a:r>
              <a:rPr lang="en-US" i="1" dirty="0"/>
              <a:t>  </a:t>
            </a:r>
            <a:r>
              <a:rPr lang="en-US" dirty="0"/>
              <a:t>is a member of </a:t>
            </a:r>
            <a:r>
              <a:rPr lang="en-US" i="1" dirty="0"/>
              <a:t>R</a:t>
            </a:r>
            <a:r>
              <a:rPr lang="en-US" baseline="-25000" dirty="0">
                <a:ea typeface="Cambria Math" pitchFamily="18" charset="0"/>
              </a:rPr>
              <a:t>2</a:t>
            </a:r>
            <a:r>
              <a:rPr lang="en-US" b="1" dirty="0"/>
              <a:t>,</a:t>
            </a:r>
            <a:r>
              <a:rPr lang="en-US" dirty="0"/>
              <a:t> then (</a:t>
            </a:r>
            <a:r>
              <a:rPr lang="en-US" i="1" dirty="0" err="1"/>
              <a:t>x,z</a:t>
            </a:r>
            <a:r>
              <a:rPr lang="en-US" dirty="0"/>
              <a:t>)</a:t>
            </a:r>
            <a:r>
              <a:rPr lang="en-US" i="1" dirty="0"/>
              <a:t> </a:t>
            </a:r>
            <a:r>
              <a:rPr lang="en-US" dirty="0"/>
              <a:t>is a member of </a:t>
            </a:r>
            <a:r>
              <a:rPr lang="en-US" i="1" dirty="0"/>
              <a:t>R</a:t>
            </a:r>
            <a:r>
              <a:rPr lang="en-US" baseline="-25000" dirty="0">
                <a:ea typeface="Cambria Math" pitchFamily="18" charset="0"/>
              </a:rPr>
              <a:t>2</a:t>
            </a:r>
            <a:r>
              <a:rPr lang="en-US" b="1" dirty="0">
                <a:ea typeface="Cambria Math"/>
              </a:rPr>
              <a:t>∘</a:t>
            </a:r>
            <a:r>
              <a:rPr lang="en-US" dirty="0"/>
              <a:t> </a:t>
            </a:r>
            <a:r>
              <a:rPr lang="en-US" i="1" dirty="0"/>
              <a:t>R</a:t>
            </a:r>
            <a:r>
              <a:rPr lang="en-US" baseline="-25000" dirty="0">
                <a:ea typeface="Cambria Math" pitchFamily="18" charset="0"/>
              </a:rPr>
              <a:t>1</a:t>
            </a:r>
            <a:r>
              <a:rPr lang="en-US" dirty="0"/>
              <a:t>.</a:t>
            </a:r>
            <a:endParaRPr lang="en-US" i="1" dirty="0"/>
          </a:p>
        </p:txBody>
      </p:sp>
    </p:spTree>
    <p:extLst>
      <p:ext uri="{BB962C8B-B14F-4D97-AF65-F5344CB8AC3E}">
        <p14:creationId xmlns:p14="http://schemas.microsoft.com/office/powerpoint/2010/main" val="364672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Representing the  Composition of Relations</a:t>
            </a: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8097" y="1569374"/>
            <a:ext cx="8071804" cy="3993226"/>
          </a:xfrm>
          <a:prstGeom prst="rect">
            <a:avLst/>
          </a:prstGeom>
          <a:extLst>
            <a:ext uri="{909E8E84-426E-40DD-AFC4-6F175D3DCCD1}">
              <a14:hiddenFill xmlns:a14="http://schemas.microsoft.com/office/drawing/2010/main">
                <a:solidFill>
                  <a:srgbClr val="FFFFFF"/>
                </a:solidFill>
              </a14:hiddenFill>
            </a:ext>
          </a:extLst>
        </p:spPr>
      </p:pic>
      <p:graphicFrame>
        <p:nvGraphicFramePr>
          <p:cNvPr id="3" name="Object 3"/>
          <p:cNvGraphicFramePr>
            <a:graphicFrameLocks noChangeAspect="1"/>
          </p:cNvGraphicFramePr>
          <p:nvPr>
            <p:extLst>
              <p:ext uri="{D42A27DB-BD31-4B8C-83A1-F6EECF244321}">
                <p14:modId xmlns:p14="http://schemas.microsoft.com/office/powerpoint/2010/main" val="3786236452"/>
              </p:ext>
            </p:extLst>
          </p:nvPr>
        </p:nvGraphicFramePr>
        <p:xfrm>
          <a:off x="2419350" y="5715000"/>
          <a:ext cx="4305300" cy="762000"/>
        </p:xfrm>
        <a:graphic>
          <a:graphicData uri="http://schemas.openxmlformats.org/presentationml/2006/ole">
            <mc:AlternateContent xmlns:mc="http://schemas.openxmlformats.org/markup-compatibility/2006">
              <mc:Choice xmlns:v="urn:schemas-microsoft-com:vml" Requires="v">
                <p:oleObj spid="_x0000_s27715" name="MathType 6.0 Equation" r:id="rId4" imgW="1434960" imgH="253800" progId="Equation.DSMT4">
                  <p:embed/>
                </p:oleObj>
              </mc:Choice>
              <mc:Fallback>
                <p:oleObj name="MathType 6.0 Equation" r:id="rId4" imgW="1434960" imgH="253800" progId="Equation.DSMT4">
                  <p:embed/>
                  <p:pic>
                    <p:nvPicPr>
                      <p:cNvPr id="0" name=""/>
                      <p:cNvPicPr/>
                      <p:nvPr/>
                    </p:nvPicPr>
                    <p:blipFill>
                      <a:blip r:embed="rId5"/>
                      <a:stretch>
                        <a:fillRect/>
                      </a:stretch>
                    </p:blipFill>
                    <p:spPr>
                      <a:xfrm>
                        <a:off x="2419350" y="5715000"/>
                        <a:ext cx="4305300" cy="762000"/>
                      </a:xfrm>
                      <a:prstGeom prst="rect">
                        <a:avLst/>
                      </a:prstGeom>
                    </p:spPr>
                  </p:pic>
                </p:oleObj>
              </mc:Fallback>
            </mc:AlternateContent>
          </a:graphicData>
        </a:graphic>
      </p:graphicFrame>
    </p:spTree>
    <p:extLst>
      <p:ext uri="{BB962C8B-B14F-4D97-AF65-F5344CB8AC3E}">
        <p14:creationId xmlns:p14="http://schemas.microsoft.com/office/powerpoint/2010/main" val="175792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Powers of a Relation</a:t>
            </a:r>
          </a:p>
        </p:txBody>
      </p:sp>
      <p:sp>
        <p:nvSpPr>
          <p:cNvPr id="9" name="Content Placeholder 2"/>
          <p:cNvSpPr>
            <a:spLocks noGrp="1"/>
          </p:cNvSpPr>
          <p:nvPr>
            <p:ph idx="1"/>
          </p:nvPr>
        </p:nvSpPr>
        <p:spPr>
          <a:xfrm>
            <a:off x="457200" y="1295400"/>
            <a:ext cx="8503920" cy="5181600"/>
          </a:xfrm>
        </p:spPr>
        <p:txBody>
          <a:bodyPr/>
          <a:lstStyle/>
          <a:p>
            <a:pPr>
              <a:spcBef>
                <a:spcPts val="600"/>
              </a:spcBef>
            </a:pPr>
            <a:r>
              <a:rPr lang="en-US" sz="2800" b="1" dirty="0"/>
              <a:t>Definition:</a:t>
            </a:r>
            <a:r>
              <a:rPr lang="en-US" sz="2800" dirty="0"/>
              <a:t>  Let </a:t>
            </a:r>
            <a:r>
              <a:rPr lang="en-US" sz="2800" i="1" dirty="0"/>
              <a:t>R</a:t>
            </a:r>
            <a:r>
              <a:rPr lang="en-US" sz="2800" dirty="0"/>
              <a:t> be a binary relation on </a:t>
            </a:r>
            <a:r>
              <a:rPr lang="en-US" sz="2800" i="1" dirty="0"/>
              <a:t>A</a:t>
            </a:r>
            <a:r>
              <a:rPr lang="en-US" sz="2800" dirty="0"/>
              <a:t>. Then the powers </a:t>
            </a:r>
            <a:r>
              <a:rPr lang="en-US" sz="2800" i="1" dirty="0"/>
              <a:t>R</a:t>
            </a:r>
            <a:r>
              <a:rPr lang="en-US" sz="2800" i="1" baseline="30000" dirty="0"/>
              <a:t>n</a:t>
            </a:r>
            <a:r>
              <a:rPr lang="en-US" sz="2800" dirty="0"/>
              <a:t> of the relation </a:t>
            </a:r>
            <a:r>
              <a:rPr lang="en-US" sz="2800" i="1" dirty="0"/>
              <a:t>R</a:t>
            </a:r>
            <a:r>
              <a:rPr lang="en-US" sz="2800" dirty="0"/>
              <a:t> can be defined inductively by:</a:t>
            </a:r>
          </a:p>
          <a:p>
            <a:pPr lvl="1">
              <a:spcBef>
                <a:spcPts val="600"/>
              </a:spcBef>
            </a:pPr>
            <a:r>
              <a:rPr lang="en-US" sz="2400" dirty="0"/>
              <a:t>Basis Step: </a:t>
            </a:r>
            <a:r>
              <a:rPr lang="en-US" sz="2400" i="1" dirty="0"/>
              <a:t>R</a:t>
            </a:r>
            <a:r>
              <a:rPr lang="en-US" sz="2400" baseline="30000" dirty="0">
                <a:ea typeface="Cambria Math" pitchFamily="18" charset="0"/>
              </a:rPr>
              <a:t>1</a:t>
            </a:r>
            <a:r>
              <a:rPr lang="en-US" sz="2400" dirty="0"/>
              <a:t> = </a:t>
            </a:r>
            <a:r>
              <a:rPr lang="en-US" sz="2400" i="1" dirty="0"/>
              <a:t>R</a:t>
            </a:r>
          </a:p>
          <a:p>
            <a:pPr lvl="1">
              <a:spcBef>
                <a:spcPts val="600"/>
              </a:spcBef>
            </a:pPr>
            <a:r>
              <a:rPr lang="en-US" sz="2400" dirty="0"/>
              <a:t>Inductive Step:  </a:t>
            </a:r>
            <a:r>
              <a:rPr lang="en-US" sz="2400" i="1" dirty="0"/>
              <a:t>R</a:t>
            </a:r>
            <a:r>
              <a:rPr lang="en-US" sz="2400" i="1" baseline="30000" dirty="0"/>
              <a:t>n</a:t>
            </a:r>
            <a:r>
              <a:rPr lang="en-US" sz="2400" baseline="30000" dirty="0"/>
              <a:t>+</a:t>
            </a:r>
            <a:r>
              <a:rPr lang="en-US" sz="2400" baseline="30000" dirty="0">
                <a:ea typeface="Cambria Math" pitchFamily="18" charset="0"/>
              </a:rPr>
              <a:t>1</a:t>
            </a:r>
            <a:r>
              <a:rPr lang="en-US" sz="2400" dirty="0"/>
              <a:t> = </a:t>
            </a:r>
            <a:r>
              <a:rPr lang="en-US" sz="2400" i="1" dirty="0"/>
              <a:t>R</a:t>
            </a:r>
            <a:r>
              <a:rPr lang="en-US" sz="2400" i="1" baseline="30000" dirty="0"/>
              <a:t>n</a:t>
            </a:r>
            <a:r>
              <a:rPr lang="en-US" sz="2400" b="1" baseline="30000" dirty="0"/>
              <a:t> </a:t>
            </a:r>
            <a:r>
              <a:rPr lang="en-US" sz="2400" b="1" dirty="0">
                <a:ea typeface="Cambria Math"/>
              </a:rPr>
              <a:t>∘</a:t>
            </a:r>
            <a:r>
              <a:rPr lang="en-US" sz="2400" dirty="0"/>
              <a:t> </a:t>
            </a:r>
            <a:r>
              <a:rPr lang="en-US" sz="2400" i="1" dirty="0"/>
              <a:t>R</a:t>
            </a:r>
          </a:p>
          <a:p>
            <a:pPr lvl="1">
              <a:spcBef>
                <a:spcPts val="600"/>
              </a:spcBef>
              <a:buNone/>
            </a:pPr>
            <a:r>
              <a:rPr lang="en-US" sz="2400" dirty="0"/>
              <a:t>(</a:t>
            </a:r>
            <a:r>
              <a:rPr lang="en-US" sz="2400" i="1" dirty="0"/>
              <a:t>see the slides for Section </a:t>
            </a:r>
            <a:r>
              <a:rPr lang="en-US" sz="2400" dirty="0">
                <a:ea typeface="Cambria Math" pitchFamily="18" charset="0"/>
              </a:rPr>
              <a:t>9.3</a:t>
            </a:r>
            <a:r>
              <a:rPr lang="en-US" sz="2400" i="1" dirty="0"/>
              <a:t> for further insights</a:t>
            </a:r>
            <a:r>
              <a:rPr lang="en-US" sz="2400" dirty="0"/>
              <a:t>)</a:t>
            </a:r>
            <a:endParaRPr lang="en-US" sz="2400" i="1" dirty="0"/>
          </a:p>
          <a:p>
            <a:pPr>
              <a:spcBef>
                <a:spcPts val="600"/>
              </a:spcBef>
            </a:pPr>
            <a:r>
              <a:rPr lang="en-US" sz="2800" dirty="0"/>
              <a:t>The powers of a transitive relation are subsets of the relation. This is established by the following theorem:</a:t>
            </a:r>
          </a:p>
          <a:p>
            <a:pPr>
              <a:spcBef>
                <a:spcPts val="600"/>
              </a:spcBef>
            </a:pPr>
            <a:r>
              <a:rPr lang="en-US" sz="2800" b="1" dirty="0"/>
              <a:t>Theorem </a:t>
            </a:r>
            <a:r>
              <a:rPr lang="en-US" sz="2800" b="1" dirty="0">
                <a:ea typeface="Cambria Math" pitchFamily="18" charset="0"/>
              </a:rPr>
              <a:t>1</a:t>
            </a:r>
            <a:r>
              <a:rPr lang="en-US" sz="2800" b="1" dirty="0"/>
              <a:t>: </a:t>
            </a:r>
            <a:r>
              <a:rPr lang="en-US" sz="2800" dirty="0"/>
              <a:t>The relation </a:t>
            </a:r>
            <a:r>
              <a:rPr lang="en-US" sz="2800" i="1" dirty="0"/>
              <a:t>R</a:t>
            </a:r>
            <a:r>
              <a:rPr lang="en-US" sz="2800" dirty="0"/>
              <a:t> on a set </a:t>
            </a:r>
            <a:r>
              <a:rPr lang="en-US" sz="2800" i="1" dirty="0"/>
              <a:t>A</a:t>
            </a:r>
            <a:r>
              <a:rPr lang="en-US" sz="2800" dirty="0"/>
              <a:t> is transitive </a:t>
            </a:r>
            <a:r>
              <a:rPr lang="en-US" sz="2800" dirty="0" err="1"/>
              <a:t>iff</a:t>
            </a:r>
            <a:br>
              <a:rPr lang="en-US" sz="2800" dirty="0"/>
            </a:br>
            <a:r>
              <a:rPr lang="en-US" sz="2800" i="1" dirty="0"/>
              <a:t>R</a:t>
            </a:r>
            <a:r>
              <a:rPr lang="en-US" sz="2800" i="1" baseline="30000" dirty="0"/>
              <a:t>n</a:t>
            </a:r>
            <a:r>
              <a:rPr lang="en-US" sz="2800" dirty="0"/>
              <a:t> </a:t>
            </a:r>
            <a:r>
              <a:rPr lang="en-US" sz="2800" dirty="0">
                <a:ea typeface="Cambria Math"/>
              </a:rPr>
              <a:t>⊆</a:t>
            </a:r>
            <a:r>
              <a:rPr lang="en-US" sz="2800" dirty="0"/>
              <a:t> </a:t>
            </a:r>
            <a:r>
              <a:rPr lang="en-US" sz="2800" i="1" dirty="0"/>
              <a:t>R</a:t>
            </a:r>
            <a:r>
              <a:rPr lang="en-US" sz="2800" dirty="0"/>
              <a:t> for </a:t>
            </a:r>
            <a:r>
              <a:rPr lang="en-US" sz="2800" i="1" dirty="0"/>
              <a:t>n = </a:t>
            </a:r>
            <a:r>
              <a:rPr lang="en-US" sz="2800" dirty="0">
                <a:ea typeface="Cambria Math" pitchFamily="18" charset="0"/>
              </a:rPr>
              <a:t>1,2,3 </a:t>
            </a:r>
            <a:r>
              <a:rPr lang="en-US" sz="2800" i="1" dirty="0"/>
              <a:t>….</a:t>
            </a:r>
          </a:p>
          <a:p>
            <a:pPr>
              <a:spcBef>
                <a:spcPts val="600"/>
              </a:spcBef>
            </a:pPr>
            <a:r>
              <a:rPr lang="en-US" sz="2800" dirty="0"/>
              <a:t>(</a:t>
            </a:r>
            <a:r>
              <a:rPr lang="en-US" sz="2800" i="1" dirty="0"/>
              <a:t>see the text for a proof via mathematical induction</a:t>
            </a:r>
            <a:r>
              <a:rPr lang="en-US" sz="2800" dirty="0"/>
              <a:t>)</a:t>
            </a:r>
            <a:endParaRPr lang="en-US" sz="2800" i="1" dirty="0"/>
          </a:p>
        </p:txBody>
      </p:sp>
    </p:spTree>
    <p:extLst>
      <p:ext uri="{BB962C8B-B14F-4D97-AF65-F5344CB8AC3E}">
        <p14:creationId xmlns:p14="http://schemas.microsoft.com/office/powerpoint/2010/main" val="188019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Representing Relations</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9.3</a:t>
            </a:r>
          </a:p>
        </p:txBody>
      </p:sp>
    </p:spTree>
    <p:extLst>
      <p:ext uri="{BB962C8B-B14F-4D97-AF65-F5344CB8AC3E}">
        <p14:creationId xmlns:p14="http://schemas.microsoft.com/office/powerpoint/2010/main" val="31495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Section Summary</a:t>
            </a:r>
          </a:p>
        </p:txBody>
      </p:sp>
      <p:sp>
        <p:nvSpPr>
          <p:cNvPr id="9" name="Content Placeholder 2"/>
          <p:cNvSpPr>
            <a:spLocks noGrp="1"/>
          </p:cNvSpPr>
          <p:nvPr>
            <p:ph idx="1"/>
          </p:nvPr>
        </p:nvSpPr>
        <p:spPr>
          <a:xfrm>
            <a:off x="457200" y="1295400"/>
            <a:ext cx="8229600" cy="5181600"/>
          </a:xfrm>
        </p:spPr>
        <p:txBody>
          <a:bodyPr/>
          <a:lstStyle/>
          <a:p>
            <a:pPr>
              <a:spcAft>
                <a:spcPts val="1200"/>
              </a:spcAft>
            </a:pPr>
            <a:r>
              <a:rPr lang="en-US" dirty="0"/>
              <a:t>Representing Relations using Matrices</a:t>
            </a:r>
          </a:p>
          <a:p>
            <a:pPr>
              <a:spcAft>
                <a:spcPts val="1200"/>
              </a:spcAft>
            </a:pPr>
            <a:r>
              <a:rPr lang="en-US" dirty="0"/>
              <a:t>Representing Relations using Digraphs</a:t>
            </a:r>
          </a:p>
        </p:txBody>
      </p:sp>
    </p:spTree>
    <p:extLst>
      <p:ext uri="{BB962C8B-B14F-4D97-AF65-F5344CB8AC3E}">
        <p14:creationId xmlns:p14="http://schemas.microsoft.com/office/powerpoint/2010/main" val="9919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 Using Matrices</a:t>
            </a:r>
          </a:p>
        </p:txBody>
      </p:sp>
      <p:sp>
        <p:nvSpPr>
          <p:cNvPr id="3" name="Content Placeholder 2"/>
          <p:cNvSpPr>
            <a:spLocks noGrp="1"/>
          </p:cNvSpPr>
          <p:nvPr>
            <p:ph idx="1"/>
          </p:nvPr>
        </p:nvSpPr>
        <p:spPr>
          <a:xfrm>
            <a:off x="457200" y="1295400"/>
            <a:ext cx="8229600" cy="3276600"/>
          </a:xfrm>
        </p:spPr>
        <p:txBody>
          <a:bodyPr/>
          <a:lstStyle/>
          <a:p>
            <a:r>
              <a:rPr lang="en-US" sz="2400" dirty="0"/>
              <a:t>A relation between finite sets can be represented using a zero-one matrix. </a:t>
            </a:r>
          </a:p>
          <a:p>
            <a:r>
              <a:rPr lang="en-US" sz="2400" dirty="0"/>
              <a:t>Suppose </a:t>
            </a:r>
            <a:r>
              <a:rPr lang="en-US" sz="2400" i="1" dirty="0"/>
              <a:t>R</a:t>
            </a:r>
            <a:r>
              <a:rPr lang="en-US" sz="2400" dirty="0"/>
              <a:t> is a relation from </a:t>
            </a:r>
            <a:r>
              <a:rPr lang="en-US" sz="2400" i="1" dirty="0"/>
              <a:t>A</a:t>
            </a:r>
            <a:r>
              <a:rPr lang="en-US" sz="2400" dirty="0"/>
              <a:t> = {</a:t>
            </a:r>
            <a:r>
              <a:rPr lang="en-US" sz="2400" i="1" dirty="0"/>
              <a:t>a</a:t>
            </a:r>
            <a:r>
              <a:rPr lang="en-US" sz="2400" baseline="-25000" dirty="0">
                <a:ea typeface="Cambria Math" pitchFamily="18" charset="0"/>
              </a:rPr>
              <a:t>1</a:t>
            </a:r>
            <a:r>
              <a:rPr lang="en-US" sz="2400" dirty="0"/>
              <a:t>, </a:t>
            </a:r>
            <a:r>
              <a:rPr lang="en-US" sz="2400" i="1" dirty="0"/>
              <a:t>a</a:t>
            </a:r>
            <a:r>
              <a:rPr lang="en-US" sz="2400" baseline="-25000" dirty="0">
                <a:ea typeface="Cambria Math" pitchFamily="18" charset="0"/>
              </a:rPr>
              <a:t>2</a:t>
            </a:r>
            <a:r>
              <a:rPr lang="en-US" sz="2400" dirty="0"/>
              <a:t>, …, </a:t>
            </a:r>
            <a:r>
              <a:rPr lang="en-US" sz="2400" i="1" dirty="0"/>
              <a:t>a</a:t>
            </a:r>
            <a:r>
              <a:rPr lang="en-US" sz="2400" i="1" baseline="-25000" dirty="0"/>
              <a:t>m</a:t>
            </a:r>
            <a:r>
              <a:rPr lang="en-US" sz="2400" dirty="0"/>
              <a:t>} to</a:t>
            </a:r>
            <a:br>
              <a:rPr lang="en-US" sz="2400" dirty="0"/>
            </a:br>
            <a:r>
              <a:rPr lang="en-US" sz="2400" i="1" dirty="0"/>
              <a:t>B</a:t>
            </a:r>
            <a:r>
              <a:rPr lang="en-US" sz="2400" dirty="0"/>
              <a:t> = {</a:t>
            </a:r>
            <a:r>
              <a:rPr lang="en-US" sz="2400" i="1" dirty="0"/>
              <a:t>b</a:t>
            </a:r>
            <a:r>
              <a:rPr lang="en-US" sz="2400" baseline="-25000" dirty="0">
                <a:ea typeface="Cambria Math" pitchFamily="18" charset="0"/>
              </a:rPr>
              <a:t>1</a:t>
            </a:r>
            <a:r>
              <a:rPr lang="en-US" sz="2400" dirty="0"/>
              <a:t>, </a:t>
            </a:r>
            <a:r>
              <a:rPr lang="en-US" sz="2400" i="1" dirty="0"/>
              <a:t>b</a:t>
            </a:r>
            <a:r>
              <a:rPr lang="en-US" sz="2400" baseline="-25000" dirty="0">
                <a:ea typeface="Cambria Math" pitchFamily="18" charset="0"/>
              </a:rPr>
              <a:t>2</a:t>
            </a:r>
            <a:r>
              <a:rPr lang="en-US" sz="2400" dirty="0"/>
              <a:t>, …, </a:t>
            </a:r>
            <a:r>
              <a:rPr lang="en-US" sz="2400" i="1" dirty="0" err="1"/>
              <a:t>b</a:t>
            </a:r>
            <a:r>
              <a:rPr lang="en-US" sz="2400" i="1" baseline="-25000" dirty="0" err="1"/>
              <a:t>n</a:t>
            </a:r>
            <a:r>
              <a:rPr lang="en-US" sz="2400" dirty="0"/>
              <a:t>}.</a:t>
            </a:r>
          </a:p>
          <a:p>
            <a:pPr lvl="1"/>
            <a:r>
              <a:rPr lang="en-US" sz="2200" dirty="0"/>
              <a:t>The elements of the two sets can be listed in any particular arbitrary order. When </a:t>
            </a:r>
            <a:r>
              <a:rPr lang="en-US" sz="2200" i="1" dirty="0"/>
              <a:t>A</a:t>
            </a:r>
            <a:r>
              <a:rPr lang="en-US" sz="2200" dirty="0"/>
              <a:t> = </a:t>
            </a:r>
            <a:r>
              <a:rPr lang="en-US" sz="2200" i="1" dirty="0"/>
              <a:t>B</a:t>
            </a:r>
            <a:r>
              <a:rPr lang="en-US" sz="2200" dirty="0"/>
              <a:t>, we use the same ordering. </a:t>
            </a:r>
          </a:p>
          <a:p>
            <a:r>
              <a:rPr lang="en-US" sz="2400" dirty="0"/>
              <a:t>The relation </a:t>
            </a:r>
            <a:r>
              <a:rPr lang="en-US" sz="2400" i="1" dirty="0"/>
              <a:t>R</a:t>
            </a:r>
            <a:r>
              <a:rPr lang="en-US" sz="2400" dirty="0"/>
              <a:t> is represented by the matrix </a:t>
            </a:r>
            <a:r>
              <a:rPr lang="en-US" sz="2400" i="1" dirty="0"/>
              <a:t>M</a:t>
            </a:r>
            <a:r>
              <a:rPr lang="en-US" sz="2400" i="1" baseline="-25000" dirty="0"/>
              <a:t>R</a:t>
            </a:r>
            <a:r>
              <a:rPr lang="en-US" sz="2400" dirty="0"/>
              <a:t> = [</a:t>
            </a:r>
            <a:r>
              <a:rPr lang="en-US" sz="2400" i="1" dirty="0" err="1"/>
              <a:t>m</a:t>
            </a:r>
            <a:r>
              <a:rPr lang="en-US" sz="2400" i="1" baseline="-25000" dirty="0" err="1"/>
              <a:t>ij</a:t>
            </a:r>
            <a:r>
              <a:rPr lang="en-US" sz="2400" dirty="0"/>
              <a:t>], where</a:t>
            </a:r>
          </a:p>
        </p:txBody>
      </p:sp>
      <p:sp>
        <p:nvSpPr>
          <p:cNvPr id="4" name="Content Placeholder 3"/>
          <p:cNvSpPr>
            <a:spLocks noGrp="1"/>
          </p:cNvSpPr>
          <p:nvPr>
            <p:ph idx="13"/>
          </p:nvPr>
        </p:nvSpPr>
        <p:spPr>
          <a:xfrm>
            <a:off x="457200" y="5638800"/>
            <a:ext cx="8229600" cy="838200"/>
          </a:xfrm>
        </p:spPr>
        <p:txBody>
          <a:bodyPr/>
          <a:lstStyle/>
          <a:p>
            <a:r>
              <a:rPr lang="en-US" sz="2400" dirty="0"/>
              <a:t>The matrix representing </a:t>
            </a:r>
            <a:r>
              <a:rPr lang="en-US" sz="2400" i="1" dirty="0"/>
              <a:t>R</a:t>
            </a:r>
            <a:r>
              <a:rPr lang="en-US" sz="2400" dirty="0"/>
              <a:t> has a </a:t>
            </a:r>
            <a:r>
              <a:rPr lang="en-US" sz="2400" dirty="0">
                <a:ea typeface="Cambria Math" pitchFamily="18" charset="0"/>
              </a:rPr>
              <a:t>1</a:t>
            </a:r>
            <a:r>
              <a:rPr lang="en-US" sz="2400" dirty="0"/>
              <a:t> as its (</a:t>
            </a:r>
            <a:r>
              <a:rPr lang="en-US" sz="2400" i="1" dirty="0" err="1"/>
              <a:t>i</a:t>
            </a:r>
            <a:r>
              <a:rPr lang="en-US" sz="2400" dirty="0" err="1"/>
              <a:t>,</a:t>
            </a:r>
            <a:r>
              <a:rPr lang="en-US" sz="2400" i="1" dirty="0" err="1"/>
              <a:t>j</a:t>
            </a:r>
            <a:r>
              <a:rPr lang="en-US" sz="2400" dirty="0"/>
              <a:t>) entry when </a:t>
            </a:r>
            <a:r>
              <a:rPr lang="en-US" sz="2400" i="1" dirty="0" err="1"/>
              <a:t>a</a:t>
            </a:r>
            <a:r>
              <a:rPr lang="en-US" sz="2400" i="1" baseline="-25000" dirty="0" err="1"/>
              <a:t>i</a:t>
            </a:r>
            <a:r>
              <a:rPr lang="en-US" sz="2400" dirty="0"/>
              <a:t> is related to </a:t>
            </a:r>
            <a:r>
              <a:rPr lang="en-US" sz="2400" i="1" dirty="0" err="1"/>
              <a:t>b</a:t>
            </a:r>
            <a:r>
              <a:rPr lang="en-US" sz="2400" i="1" baseline="-25000" dirty="0" err="1"/>
              <a:t>j</a:t>
            </a:r>
            <a:r>
              <a:rPr lang="en-US" sz="2400" i="1" dirty="0"/>
              <a:t> </a:t>
            </a:r>
            <a:r>
              <a:rPr lang="en-US" sz="2400" dirty="0"/>
              <a:t>and a </a:t>
            </a:r>
            <a:r>
              <a:rPr lang="en-US" sz="2400" dirty="0">
                <a:ea typeface="Cambria Math" pitchFamily="18" charset="0"/>
              </a:rPr>
              <a:t>0</a:t>
            </a:r>
            <a:r>
              <a:rPr lang="en-US" sz="2400" dirty="0"/>
              <a:t> if  </a:t>
            </a:r>
            <a:r>
              <a:rPr lang="en-US" sz="2400" i="1" dirty="0" err="1"/>
              <a:t>a</a:t>
            </a:r>
            <a:r>
              <a:rPr lang="en-US" sz="2400" i="1" baseline="-25000" dirty="0" err="1"/>
              <a:t>i</a:t>
            </a:r>
            <a:r>
              <a:rPr lang="en-US" sz="2400" dirty="0"/>
              <a:t> is not related to </a:t>
            </a:r>
            <a:r>
              <a:rPr lang="en-US" sz="2400" i="1" dirty="0" err="1"/>
              <a:t>b</a:t>
            </a:r>
            <a:r>
              <a:rPr lang="en-US" sz="2400" i="1" baseline="-25000" dirty="0" err="1"/>
              <a:t>j</a:t>
            </a:r>
            <a:r>
              <a:rPr lang="en-US" sz="2400" dirty="0"/>
              <a:t>. </a:t>
            </a:r>
          </a:p>
        </p:txBody>
      </p:sp>
      <p:graphicFrame>
        <p:nvGraphicFramePr>
          <p:cNvPr id="7" name="Object 6"/>
          <p:cNvGraphicFramePr>
            <a:graphicFrameLocks noChangeAspect="1"/>
          </p:cNvGraphicFramePr>
          <p:nvPr>
            <p:extLst>
              <p:ext uri="{D42A27DB-BD31-4B8C-83A1-F6EECF244321}">
                <p14:modId xmlns:p14="http://schemas.microsoft.com/office/powerpoint/2010/main" val="3922094859"/>
              </p:ext>
            </p:extLst>
          </p:nvPr>
        </p:nvGraphicFramePr>
        <p:xfrm>
          <a:off x="2667000" y="4543212"/>
          <a:ext cx="2895120" cy="1218960"/>
        </p:xfrm>
        <a:graphic>
          <a:graphicData uri="http://schemas.openxmlformats.org/presentationml/2006/ole">
            <mc:AlternateContent xmlns:mc="http://schemas.openxmlformats.org/markup-compatibility/2006">
              <mc:Choice xmlns:v="urn:schemas-microsoft-com:vml" Requires="v">
                <p:oleObj spid="_x0000_s28736" name="Equation" r:id="rId3" imgW="1447560" imgH="609480" progId="Equation.DSMT4">
                  <p:embed/>
                </p:oleObj>
              </mc:Choice>
              <mc:Fallback>
                <p:oleObj name="Equation" r:id="rId3" imgW="1447560" imgH="609480" progId="Equation.DSMT4">
                  <p:embed/>
                  <p:pic>
                    <p:nvPicPr>
                      <p:cNvPr id="0" name=""/>
                      <p:cNvPicPr/>
                      <p:nvPr/>
                    </p:nvPicPr>
                    <p:blipFill>
                      <a:blip r:embed="rId4"/>
                      <a:stretch>
                        <a:fillRect/>
                      </a:stretch>
                    </p:blipFill>
                    <p:spPr>
                      <a:xfrm>
                        <a:off x="2667000" y="4543212"/>
                        <a:ext cx="2895120" cy="1218960"/>
                      </a:xfrm>
                      <a:prstGeom prst="rect">
                        <a:avLst/>
                      </a:prstGeom>
                    </p:spPr>
                  </p:pic>
                </p:oleObj>
              </mc:Fallback>
            </mc:AlternateContent>
          </a:graphicData>
        </a:graphic>
      </p:graphicFrame>
    </p:spTree>
    <p:extLst>
      <p:ext uri="{BB962C8B-B14F-4D97-AF65-F5344CB8AC3E}">
        <p14:creationId xmlns:p14="http://schemas.microsoft.com/office/powerpoint/2010/main" val="4711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r>
              <a:rPr lang="en-US" dirty="0"/>
              <a:t>Relations and Their Properties</a:t>
            </a:r>
          </a:p>
          <a:p>
            <a:r>
              <a:rPr lang="en-US" i="1" dirty="0"/>
              <a:t>n</a:t>
            </a:r>
            <a:r>
              <a:rPr lang="en-US" dirty="0"/>
              <a:t>-</a:t>
            </a:r>
            <a:r>
              <a:rPr lang="en-US" dirty="0" err="1"/>
              <a:t>ary</a:t>
            </a:r>
            <a:r>
              <a:rPr lang="en-US" dirty="0"/>
              <a:t> Relations and Their Applications (</a:t>
            </a:r>
            <a:r>
              <a:rPr lang="en-US" i="1" dirty="0"/>
              <a:t>not currently included in overheads</a:t>
            </a:r>
            <a:r>
              <a:rPr lang="en-US" dirty="0"/>
              <a:t>)</a:t>
            </a:r>
          </a:p>
          <a:p>
            <a:r>
              <a:rPr lang="en-US" dirty="0"/>
              <a:t>Representing Relations</a:t>
            </a:r>
          </a:p>
          <a:p>
            <a:r>
              <a:rPr lang="en-US" dirty="0"/>
              <a:t>Closures of Relations (</a:t>
            </a:r>
            <a:r>
              <a:rPr lang="en-US" i="1" dirty="0"/>
              <a:t>not currently included in  overheads</a:t>
            </a:r>
            <a:r>
              <a:rPr lang="en-US" dirty="0"/>
              <a:t>)</a:t>
            </a:r>
          </a:p>
          <a:p>
            <a:r>
              <a:rPr lang="en-US" dirty="0"/>
              <a:t>Equivalence Relations</a:t>
            </a:r>
          </a:p>
          <a:p>
            <a:r>
              <a:rPr lang="en-US" dirty="0"/>
              <a:t>Partial Orderings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Representing Relations Using Matrices</a:t>
            </a:r>
            <a:r>
              <a:rPr lang="en-US" sz="1500" dirty="0"/>
              <a:t> 1</a:t>
            </a:r>
          </a:p>
        </p:txBody>
      </p:sp>
      <p:sp>
        <p:nvSpPr>
          <p:cNvPr id="3" name="Content Placeholder 2"/>
          <p:cNvSpPr>
            <a:spLocks noGrp="1"/>
          </p:cNvSpPr>
          <p:nvPr>
            <p:ph idx="1"/>
          </p:nvPr>
        </p:nvSpPr>
        <p:spPr>
          <a:xfrm>
            <a:off x="457200" y="1295400"/>
            <a:ext cx="8229600" cy="2971800"/>
          </a:xfrm>
        </p:spPr>
        <p:txBody>
          <a:bodyPr/>
          <a:lstStyle/>
          <a:p>
            <a:r>
              <a:rPr lang="en-US" sz="2800" b="1" dirty="0"/>
              <a:t> Example </a:t>
            </a:r>
            <a:r>
              <a:rPr lang="en-US" sz="2800" b="1" dirty="0">
                <a:ea typeface="Cambria Math" pitchFamily="18" charset="0"/>
              </a:rPr>
              <a:t>1</a:t>
            </a:r>
            <a:r>
              <a:rPr lang="en-US" sz="2800" dirty="0"/>
              <a:t>: Suppose that </a:t>
            </a:r>
            <a:r>
              <a:rPr lang="en-US" sz="2800" i="1" dirty="0"/>
              <a:t>A</a:t>
            </a:r>
            <a:r>
              <a:rPr lang="en-US" sz="2800" dirty="0"/>
              <a:t> = {</a:t>
            </a:r>
            <a:r>
              <a:rPr lang="en-US" sz="2800" dirty="0">
                <a:ea typeface="Cambria Math" pitchFamily="18" charset="0"/>
              </a:rPr>
              <a:t>1,2,3</a:t>
            </a:r>
            <a:r>
              <a:rPr lang="en-US" sz="2800" dirty="0"/>
              <a:t>} and </a:t>
            </a:r>
            <a:r>
              <a:rPr lang="en-US" sz="2800" i="1" dirty="0"/>
              <a:t>B</a:t>
            </a:r>
            <a:r>
              <a:rPr lang="en-US" sz="2800" dirty="0"/>
              <a:t> = {</a:t>
            </a:r>
            <a:r>
              <a:rPr lang="en-US" sz="2800" dirty="0">
                <a:ea typeface="Cambria Math" pitchFamily="18" charset="0"/>
              </a:rPr>
              <a:t>1,2</a:t>
            </a:r>
            <a:r>
              <a:rPr lang="en-US" sz="2800" dirty="0"/>
              <a:t>}. Let  </a:t>
            </a:r>
            <a:r>
              <a:rPr lang="en-US" sz="2800" i="1" dirty="0"/>
              <a:t>R</a:t>
            </a:r>
            <a:r>
              <a:rPr lang="en-US" sz="2800" dirty="0"/>
              <a:t> be  the relation from </a:t>
            </a:r>
            <a:r>
              <a:rPr lang="en-US" sz="2800" i="1" dirty="0"/>
              <a:t>A</a:t>
            </a:r>
            <a:r>
              <a:rPr lang="en-US" sz="2800" dirty="0"/>
              <a:t> to </a:t>
            </a:r>
            <a:r>
              <a:rPr lang="en-US" sz="2800" i="1" dirty="0"/>
              <a:t>B</a:t>
            </a:r>
            <a:r>
              <a:rPr lang="en-US" sz="2800" dirty="0"/>
              <a:t> containing (</a:t>
            </a:r>
            <a:r>
              <a:rPr lang="en-US" sz="2800" i="1" dirty="0" err="1"/>
              <a:t>a</a:t>
            </a:r>
            <a:r>
              <a:rPr lang="en-US" sz="2800" dirty="0" err="1"/>
              <a:t>,</a:t>
            </a:r>
            <a:r>
              <a:rPr lang="en-US" sz="2800" i="1" dirty="0" err="1"/>
              <a:t>b</a:t>
            </a:r>
            <a:r>
              <a:rPr lang="en-US" sz="2800" dirty="0"/>
              <a:t>) if </a:t>
            </a:r>
            <a:r>
              <a:rPr lang="en-US" sz="2800" i="1" dirty="0"/>
              <a:t>a</a:t>
            </a:r>
            <a:r>
              <a:rPr lang="en-US" sz="2800" dirty="0"/>
              <a:t> </a:t>
            </a:r>
            <a:r>
              <a:rPr lang="en-US" sz="2800" dirty="0">
                <a:ea typeface="Cambria Math"/>
              </a:rPr>
              <a:t>∈</a:t>
            </a:r>
            <a:r>
              <a:rPr lang="en-US" sz="2800" dirty="0"/>
              <a:t> </a:t>
            </a:r>
            <a:r>
              <a:rPr lang="en-US" sz="2800" i="1" dirty="0"/>
              <a:t>A</a:t>
            </a:r>
            <a:r>
              <a:rPr lang="en-US" sz="2800" dirty="0"/>
              <a:t>,    </a:t>
            </a:r>
            <a:r>
              <a:rPr lang="en-US" sz="2800" i="1" dirty="0"/>
              <a:t>b</a:t>
            </a:r>
            <a:r>
              <a:rPr lang="en-US" sz="2800" dirty="0"/>
              <a:t> </a:t>
            </a:r>
            <a:r>
              <a:rPr lang="en-US" sz="2800" dirty="0">
                <a:ea typeface="Cambria Math"/>
              </a:rPr>
              <a:t>∈</a:t>
            </a:r>
            <a:r>
              <a:rPr lang="en-US" sz="2800" dirty="0"/>
              <a:t>  </a:t>
            </a:r>
            <a:r>
              <a:rPr lang="en-US" sz="2800" i="1" dirty="0"/>
              <a:t>B</a:t>
            </a:r>
            <a:r>
              <a:rPr lang="en-US" sz="2800" dirty="0"/>
              <a:t>, and </a:t>
            </a:r>
            <a:r>
              <a:rPr lang="en-US" sz="2800" i="1" dirty="0"/>
              <a:t>a</a:t>
            </a:r>
            <a:r>
              <a:rPr lang="en-US" sz="2800" dirty="0"/>
              <a:t> &gt; </a:t>
            </a:r>
            <a:r>
              <a:rPr lang="en-US" sz="2800" i="1" dirty="0"/>
              <a:t>b</a:t>
            </a:r>
            <a:r>
              <a:rPr lang="en-US" sz="2800" dirty="0"/>
              <a:t>. What is the matrix representing </a:t>
            </a:r>
            <a:r>
              <a:rPr lang="en-US" sz="2800" i="1" dirty="0"/>
              <a:t>R </a:t>
            </a:r>
            <a:r>
              <a:rPr lang="en-US" sz="2800" dirty="0"/>
              <a:t> (assuming the ordering of elements is the same as the increasing numerical order)?</a:t>
            </a:r>
          </a:p>
          <a:p>
            <a:r>
              <a:rPr lang="en-US" sz="2800" b="1" dirty="0"/>
              <a:t>Solution: </a:t>
            </a:r>
            <a:r>
              <a:rPr lang="en-US" sz="2800" dirty="0"/>
              <a:t>Because </a:t>
            </a:r>
            <a:r>
              <a:rPr lang="en-US" sz="2800" i="1" dirty="0"/>
              <a:t>R</a:t>
            </a:r>
            <a:r>
              <a:rPr lang="en-US" sz="2800" dirty="0"/>
              <a:t> = {(</a:t>
            </a:r>
            <a:r>
              <a:rPr lang="en-US" sz="2800" dirty="0">
                <a:ea typeface="Cambria Math" pitchFamily="18" charset="0"/>
              </a:rPr>
              <a:t>2,1</a:t>
            </a:r>
            <a:r>
              <a:rPr lang="en-US" sz="2800" dirty="0"/>
              <a:t>), (</a:t>
            </a:r>
            <a:r>
              <a:rPr lang="en-US" sz="2800" dirty="0">
                <a:ea typeface="Cambria Math" pitchFamily="18" charset="0"/>
              </a:rPr>
              <a:t>3,1</a:t>
            </a:r>
            <a:r>
              <a:rPr lang="en-US" sz="2800" dirty="0"/>
              <a:t>),(</a:t>
            </a:r>
            <a:r>
              <a:rPr lang="en-US" sz="2800" dirty="0">
                <a:ea typeface="Cambria Math" pitchFamily="18" charset="0"/>
              </a:rPr>
              <a:t>3,2</a:t>
            </a:r>
            <a:r>
              <a:rPr lang="en-US" sz="2800" dirty="0"/>
              <a:t>)}, the matrix is</a:t>
            </a:r>
          </a:p>
        </p:txBody>
      </p:sp>
      <p:graphicFrame>
        <p:nvGraphicFramePr>
          <p:cNvPr id="6" name="Object 3"/>
          <p:cNvGraphicFramePr>
            <a:graphicFrameLocks noChangeAspect="1"/>
          </p:cNvGraphicFramePr>
          <p:nvPr>
            <p:extLst>
              <p:ext uri="{D42A27DB-BD31-4B8C-83A1-F6EECF244321}">
                <p14:modId xmlns:p14="http://schemas.microsoft.com/office/powerpoint/2010/main" val="654900946"/>
              </p:ext>
            </p:extLst>
          </p:nvPr>
        </p:nvGraphicFramePr>
        <p:xfrm>
          <a:off x="3508650" y="4343400"/>
          <a:ext cx="2126700" cy="2126700"/>
        </p:xfrm>
        <a:graphic>
          <a:graphicData uri="http://schemas.openxmlformats.org/presentationml/2006/ole">
            <mc:AlternateContent xmlns:mc="http://schemas.openxmlformats.org/markup-compatibility/2006">
              <mc:Choice xmlns:v="urn:schemas-microsoft-com:vml" Requires="v">
                <p:oleObj spid="_x0000_s29759" name="Equation" r:id="rId3" imgW="850680" imgH="850680" progId="Equation.DSMT4">
                  <p:embed/>
                </p:oleObj>
              </mc:Choice>
              <mc:Fallback>
                <p:oleObj name="Equation" r:id="rId3" imgW="850680" imgH="850680" progId="Equation.DSMT4">
                  <p:embed/>
                  <p:pic>
                    <p:nvPicPr>
                      <p:cNvPr id="0" name=""/>
                      <p:cNvPicPr/>
                      <p:nvPr/>
                    </p:nvPicPr>
                    <p:blipFill>
                      <a:blip r:embed="rId4"/>
                      <a:stretch>
                        <a:fillRect/>
                      </a:stretch>
                    </p:blipFill>
                    <p:spPr>
                      <a:xfrm>
                        <a:off x="3508650" y="4343400"/>
                        <a:ext cx="2126700" cy="2126700"/>
                      </a:xfrm>
                      <a:prstGeom prst="rect">
                        <a:avLst/>
                      </a:prstGeom>
                    </p:spPr>
                  </p:pic>
                </p:oleObj>
              </mc:Fallback>
            </mc:AlternateContent>
          </a:graphicData>
        </a:graphic>
      </p:graphicFrame>
    </p:spTree>
    <p:extLst>
      <p:ext uri="{BB962C8B-B14F-4D97-AF65-F5344CB8AC3E}">
        <p14:creationId xmlns:p14="http://schemas.microsoft.com/office/powerpoint/2010/main" val="72992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Representing Relations Using Matrices</a:t>
            </a:r>
            <a:r>
              <a:rPr lang="en-US" sz="1500" dirty="0"/>
              <a:t> 2</a:t>
            </a:r>
            <a:endParaRPr lang="en-US" dirty="0"/>
          </a:p>
        </p:txBody>
      </p:sp>
      <p:sp>
        <p:nvSpPr>
          <p:cNvPr id="3" name="Content Placeholder 2"/>
          <p:cNvSpPr>
            <a:spLocks noGrp="1"/>
          </p:cNvSpPr>
          <p:nvPr>
            <p:ph idx="1"/>
          </p:nvPr>
        </p:nvSpPr>
        <p:spPr>
          <a:xfrm>
            <a:off x="457200" y="1295400"/>
            <a:ext cx="8229600" cy="1371600"/>
          </a:xfrm>
        </p:spPr>
        <p:txBody>
          <a:bodyPr/>
          <a:lstStyle/>
          <a:p>
            <a:r>
              <a:rPr lang="en-US" sz="2800" b="1" dirty="0"/>
              <a:t>Example </a:t>
            </a:r>
            <a:r>
              <a:rPr lang="en-US" sz="2800" b="1" dirty="0">
                <a:ea typeface="Cambria Math" pitchFamily="18" charset="0"/>
              </a:rPr>
              <a:t>2</a:t>
            </a:r>
            <a:r>
              <a:rPr lang="en-US" sz="2800" dirty="0"/>
              <a:t>: Let </a:t>
            </a:r>
            <a:r>
              <a:rPr lang="en-US" sz="2800" i="1" dirty="0"/>
              <a:t>A</a:t>
            </a:r>
            <a:r>
              <a:rPr lang="en-US" sz="2800" dirty="0"/>
              <a:t> = {</a:t>
            </a:r>
            <a:r>
              <a:rPr lang="en-US" sz="2800" i="1" dirty="0"/>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 </a:t>
            </a:r>
            <a:r>
              <a:rPr lang="en-US" sz="2800" i="1" dirty="0">
                <a:ea typeface="Cambria Math" pitchFamily="18" charset="0"/>
              </a:rPr>
              <a:t>a</a:t>
            </a:r>
            <a:r>
              <a:rPr lang="en-US" sz="2800" baseline="-25000" dirty="0">
                <a:ea typeface="Cambria Math" pitchFamily="18" charset="0"/>
              </a:rPr>
              <a:t>3</a:t>
            </a:r>
            <a:r>
              <a:rPr lang="en-US" sz="2800" dirty="0"/>
              <a:t>} and </a:t>
            </a:r>
            <a:r>
              <a:rPr lang="en-US" sz="2800" i="1" dirty="0"/>
              <a:t>B</a:t>
            </a:r>
            <a:r>
              <a:rPr lang="en-US" sz="2800" dirty="0"/>
              <a:t> = {</a:t>
            </a:r>
            <a:r>
              <a:rPr lang="en-US" sz="2800" i="1" dirty="0"/>
              <a:t>b</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b</a:t>
            </a:r>
            <a:r>
              <a:rPr lang="en-US" sz="2800" baseline="-25000" dirty="0">
                <a:ea typeface="Cambria Math" pitchFamily="18" charset="0"/>
              </a:rPr>
              <a:t>2</a:t>
            </a:r>
            <a:r>
              <a:rPr lang="en-US" sz="2800" dirty="0">
                <a:ea typeface="Cambria Math" pitchFamily="18" charset="0"/>
              </a:rPr>
              <a:t>, </a:t>
            </a:r>
            <a:r>
              <a:rPr lang="en-US" sz="2800" i="1" dirty="0">
                <a:ea typeface="Cambria Math" pitchFamily="18" charset="0"/>
              </a:rPr>
              <a:t>b</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b</a:t>
            </a:r>
            <a:r>
              <a:rPr lang="en-US" sz="2800" baseline="-25000" dirty="0">
                <a:ea typeface="Cambria Math" pitchFamily="18" charset="0"/>
              </a:rPr>
              <a:t>4</a:t>
            </a:r>
            <a:r>
              <a:rPr lang="en-US" sz="2800" dirty="0">
                <a:ea typeface="Cambria Math" pitchFamily="18" charset="0"/>
              </a:rPr>
              <a:t>, </a:t>
            </a:r>
            <a:r>
              <a:rPr lang="en-US" sz="2800" i="1" dirty="0">
                <a:ea typeface="Cambria Math" pitchFamily="18" charset="0"/>
              </a:rPr>
              <a:t>b</a:t>
            </a:r>
            <a:r>
              <a:rPr lang="en-US" sz="2800" baseline="-25000" dirty="0">
                <a:ea typeface="Cambria Math" pitchFamily="18" charset="0"/>
              </a:rPr>
              <a:t>5</a:t>
            </a:r>
            <a:r>
              <a:rPr lang="en-US" sz="2800" dirty="0"/>
              <a:t>}. Which ordered pairs are in the relation </a:t>
            </a:r>
            <a:r>
              <a:rPr lang="en-US" sz="2800" i="1" dirty="0"/>
              <a:t>R</a:t>
            </a:r>
            <a:r>
              <a:rPr lang="en-US" sz="2800" dirty="0"/>
              <a:t> represented by the matrix</a:t>
            </a:r>
          </a:p>
        </p:txBody>
      </p:sp>
      <p:graphicFrame>
        <p:nvGraphicFramePr>
          <p:cNvPr id="7" name="Object 3"/>
          <p:cNvGraphicFramePr>
            <a:graphicFrameLocks noChangeAspect="1"/>
          </p:cNvGraphicFramePr>
          <p:nvPr>
            <p:extLst>
              <p:ext uri="{D42A27DB-BD31-4B8C-83A1-F6EECF244321}">
                <p14:modId xmlns:p14="http://schemas.microsoft.com/office/powerpoint/2010/main" val="3304851853"/>
              </p:ext>
            </p:extLst>
          </p:nvPr>
        </p:nvGraphicFramePr>
        <p:xfrm>
          <a:off x="2603700" y="2521500"/>
          <a:ext cx="3936600" cy="2126700"/>
        </p:xfrm>
        <a:graphic>
          <a:graphicData uri="http://schemas.openxmlformats.org/presentationml/2006/ole">
            <mc:AlternateContent xmlns:mc="http://schemas.openxmlformats.org/markup-compatibility/2006">
              <mc:Choice xmlns:v="urn:schemas-microsoft-com:vml" Requires="v">
                <p:oleObj spid="_x0000_s30846" name="Equation" r:id="rId3" imgW="1574640" imgH="850680" progId="Equation.DSMT4">
                  <p:embed/>
                </p:oleObj>
              </mc:Choice>
              <mc:Fallback>
                <p:oleObj name="Equation" r:id="rId3" imgW="1574640" imgH="850680" progId="Equation.DSMT4">
                  <p:embed/>
                  <p:pic>
                    <p:nvPicPr>
                      <p:cNvPr id="0" name=""/>
                      <p:cNvPicPr/>
                      <p:nvPr/>
                    </p:nvPicPr>
                    <p:blipFill>
                      <a:blip r:embed="rId4"/>
                      <a:stretch>
                        <a:fillRect/>
                      </a:stretch>
                    </p:blipFill>
                    <p:spPr>
                      <a:xfrm>
                        <a:off x="2603700" y="2521500"/>
                        <a:ext cx="3936600" cy="2126700"/>
                      </a:xfrm>
                      <a:prstGeom prst="rect">
                        <a:avLst/>
                      </a:prstGeom>
                    </p:spPr>
                  </p:pic>
                </p:oleObj>
              </mc:Fallback>
            </mc:AlternateContent>
          </a:graphicData>
        </a:graphic>
      </p:graphicFrame>
      <p:sp>
        <p:nvSpPr>
          <p:cNvPr id="4" name="Content Placeholder 4"/>
          <p:cNvSpPr>
            <a:spLocks noGrp="1"/>
          </p:cNvSpPr>
          <p:nvPr>
            <p:ph idx="13"/>
          </p:nvPr>
        </p:nvSpPr>
        <p:spPr>
          <a:xfrm>
            <a:off x="457200" y="4709160"/>
            <a:ext cx="8229600" cy="1005840"/>
          </a:xfrm>
        </p:spPr>
        <p:txBody>
          <a:bodyPr/>
          <a:lstStyle/>
          <a:p>
            <a:r>
              <a:rPr lang="en-US" sz="2800" b="1" dirty="0"/>
              <a:t>Solution: </a:t>
            </a:r>
            <a:r>
              <a:rPr lang="en-US" sz="2800" dirty="0"/>
              <a:t>Because </a:t>
            </a:r>
            <a:r>
              <a:rPr lang="en-US" sz="2800" i="1" dirty="0"/>
              <a:t>R</a:t>
            </a:r>
            <a:r>
              <a:rPr lang="en-US" sz="2800" dirty="0"/>
              <a:t> consists of those ordered pairs (</a:t>
            </a:r>
            <a:r>
              <a:rPr lang="en-US" sz="2800" i="1" dirty="0" err="1"/>
              <a:t>a</a:t>
            </a:r>
            <a:r>
              <a:rPr lang="en-US" sz="2800" i="1" baseline="-25000" dirty="0" err="1"/>
              <a:t>i</a:t>
            </a:r>
            <a:r>
              <a:rPr lang="en-US" sz="2800" dirty="0" err="1"/>
              <a:t>,</a:t>
            </a:r>
            <a:r>
              <a:rPr lang="en-US" sz="2800" i="1" dirty="0" err="1"/>
              <a:t>b</a:t>
            </a:r>
            <a:r>
              <a:rPr lang="en-US" sz="2800" i="1" baseline="-25000" dirty="0" err="1"/>
              <a:t>j</a:t>
            </a:r>
            <a:r>
              <a:rPr lang="en-US" sz="2800" dirty="0"/>
              <a:t>) with </a:t>
            </a:r>
            <a:r>
              <a:rPr lang="en-US" sz="2800" i="1" dirty="0" err="1"/>
              <a:t>m</a:t>
            </a:r>
            <a:r>
              <a:rPr lang="en-US" sz="2800" i="1" baseline="-25000" dirty="0" err="1"/>
              <a:t>ij</a:t>
            </a:r>
            <a:r>
              <a:rPr lang="en-US" sz="2800" dirty="0"/>
              <a:t> = </a:t>
            </a:r>
            <a:r>
              <a:rPr lang="en-US" sz="2800" dirty="0">
                <a:ea typeface="Cambria Math" pitchFamily="18" charset="0"/>
              </a:rPr>
              <a:t>1</a:t>
            </a:r>
            <a:r>
              <a:rPr lang="en-US" sz="2800" dirty="0"/>
              <a:t>, it follows that:</a:t>
            </a:r>
          </a:p>
        </p:txBody>
      </p:sp>
      <p:graphicFrame>
        <p:nvGraphicFramePr>
          <p:cNvPr id="8" name="Object 5"/>
          <p:cNvGraphicFramePr>
            <a:graphicFrameLocks noChangeAspect="1"/>
          </p:cNvGraphicFramePr>
          <p:nvPr>
            <p:extLst>
              <p:ext uri="{D42A27DB-BD31-4B8C-83A1-F6EECF244321}">
                <p14:modId xmlns:p14="http://schemas.microsoft.com/office/powerpoint/2010/main" val="1953378878"/>
              </p:ext>
            </p:extLst>
          </p:nvPr>
        </p:nvGraphicFramePr>
        <p:xfrm>
          <a:off x="451224" y="5786208"/>
          <a:ext cx="8241552" cy="614592"/>
        </p:xfrm>
        <a:graphic>
          <a:graphicData uri="http://schemas.openxmlformats.org/presentationml/2006/ole">
            <mc:AlternateContent xmlns:mc="http://schemas.openxmlformats.org/markup-compatibility/2006">
              <mc:Choice xmlns:v="urn:schemas-microsoft-com:vml" Requires="v">
                <p:oleObj spid="_x0000_s30847" name="Equation" r:id="rId5" imgW="3746160" imgH="279360" progId="Equation.DSMT4">
                  <p:embed/>
                </p:oleObj>
              </mc:Choice>
              <mc:Fallback>
                <p:oleObj name="Equation" r:id="rId5" imgW="3746160" imgH="279360" progId="Equation.DSMT4">
                  <p:embed/>
                  <p:pic>
                    <p:nvPicPr>
                      <p:cNvPr id="7" name="Object 6"/>
                      <p:cNvPicPr/>
                      <p:nvPr/>
                    </p:nvPicPr>
                    <p:blipFill>
                      <a:blip r:embed="rId6"/>
                      <a:stretch>
                        <a:fillRect/>
                      </a:stretch>
                    </p:blipFill>
                    <p:spPr>
                      <a:xfrm>
                        <a:off x="451224" y="5786208"/>
                        <a:ext cx="8241552" cy="614592"/>
                      </a:xfrm>
                      <a:prstGeom prst="rect">
                        <a:avLst/>
                      </a:prstGeom>
                    </p:spPr>
                  </p:pic>
                </p:oleObj>
              </mc:Fallback>
            </mc:AlternateContent>
          </a:graphicData>
        </a:graphic>
      </p:graphicFrame>
    </p:spTree>
    <p:extLst>
      <p:ext uri="{BB962C8B-B14F-4D97-AF65-F5344CB8AC3E}">
        <p14:creationId xmlns:p14="http://schemas.microsoft.com/office/powerpoint/2010/main" val="163740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p>
        </p:txBody>
      </p:sp>
      <p:sp>
        <p:nvSpPr>
          <p:cNvPr id="3" name="Content Placeholder 2"/>
          <p:cNvSpPr>
            <a:spLocks noGrp="1"/>
          </p:cNvSpPr>
          <p:nvPr>
            <p:ph idx="1"/>
          </p:nvPr>
        </p:nvSpPr>
        <p:spPr/>
        <p:txBody>
          <a:bodyPr/>
          <a:lstStyle/>
          <a:p>
            <a:r>
              <a:rPr lang="en-US" dirty="0"/>
              <a:t>If </a:t>
            </a:r>
            <a:r>
              <a:rPr lang="en-US" i="1" dirty="0"/>
              <a:t>R</a:t>
            </a:r>
            <a:r>
              <a:rPr lang="en-US" dirty="0"/>
              <a:t> is a reflexive relation, all the elements on the main diagonal of </a:t>
            </a:r>
            <a:r>
              <a:rPr lang="en-US" i="1" dirty="0"/>
              <a:t>M</a:t>
            </a:r>
            <a:r>
              <a:rPr lang="en-US" i="1" baseline="-25000" dirty="0"/>
              <a:t>R</a:t>
            </a:r>
            <a:r>
              <a:rPr lang="en-US" dirty="0"/>
              <a:t> are equal to </a:t>
            </a:r>
            <a:r>
              <a:rPr lang="en-US" dirty="0">
                <a:ea typeface="Cambria Math" pitchFamily="18" charset="0"/>
              </a:rPr>
              <a:t>1</a:t>
            </a:r>
            <a:r>
              <a:rPr lang="en-US" dirty="0"/>
              <a:t>.</a:t>
            </a:r>
          </a:p>
        </p:txBody>
      </p:sp>
      <p:pic>
        <p:nvPicPr>
          <p:cNvPr id="9" name="Picture 3" descr="Zero-One matrix for a reflexive relation. Off diagonal elements can be 0 or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162800" y="1981200"/>
            <a:ext cx="1081143" cy="109728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124200"/>
            <a:ext cx="8229600" cy="1600200"/>
          </a:xfrm>
        </p:spPr>
        <p:txBody>
          <a:bodyPr/>
          <a:lstStyle/>
          <a:p>
            <a:r>
              <a:rPr lang="en-US" i="1" dirty="0"/>
              <a:t>R</a:t>
            </a:r>
            <a:r>
              <a:rPr lang="en-US" dirty="0"/>
              <a:t> is a symmetric relation, if and only if </a:t>
            </a:r>
            <a:r>
              <a:rPr lang="en-US" i="1" dirty="0" err="1"/>
              <a:t>m</a:t>
            </a:r>
            <a:r>
              <a:rPr lang="en-US" i="1" baseline="-25000" dirty="0" err="1"/>
              <a:t>ij</a:t>
            </a:r>
            <a:r>
              <a:rPr lang="en-US" dirty="0"/>
              <a:t> = </a:t>
            </a:r>
            <a:r>
              <a:rPr lang="en-US" dirty="0">
                <a:ea typeface="Cambria Math" pitchFamily="18" charset="0"/>
              </a:rPr>
              <a:t>1 </a:t>
            </a:r>
            <a:r>
              <a:rPr lang="en-US" dirty="0"/>
              <a:t>whenever </a:t>
            </a:r>
            <a:r>
              <a:rPr lang="en-US" i="1" dirty="0" err="1"/>
              <a:t>m</a:t>
            </a:r>
            <a:r>
              <a:rPr lang="en-US" i="1" baseline="-25000" dirty="0" err="1"/>
              <a:t>ji</a:t>
            </a:r>
            <a:r>
              <a:rPr lang="en-US" dirty="0"/>
              <a:t> = </a:t>
            </a:r>
            <a:r>
              <a:rPr lang="en-US" dirty="0">
                <a:ea typeface="Cambria Math" pitchFamily="18" charset="0"/>
              </a:rPr>
              <a:t>1</a:t>
            </a:r>
            <a:r>
              <a:rPr lang="en-US" dirty="0"/>
              <a:t>. </a:t>
            </a:r>
            <a:r>
              <a:rPr lang="en-US" i="1" dirty="0"/>
              <a:t>R</a:t>
            </a:r>
            <a:r>
              <a:rPr lang="en-US" dirty="0"/>
              <a:t> is an antisymmetric relation, if and only if </a:t>
            </a:r>
            <a:r>
              <a:rPr lang="en-US" i="1" dirty="0" err="1"/>
              <a:t>m</a:t>
            </a:r>
            <a:r>
              <a:rPr lang="en-US" i="1" baseline="-25000" dirty="0" err="1"/>
              <a:t>ij</a:t>
            </a:r>
            <a:r>
              <a:rPr lang="en-US" dirty="0"/>
              <a:t> = </a:t>
            </a:r>
            <a:r>
              <a:rPr lang="en-US" dirty="0">
                <a:ea typeface="Cambria Math" pitchFamily="18" charset="0"/>
              </a:rPr>
              <a:t>0  or </a:t>
            </a:r>
            <a:r>
              <a:rPr lang="en-US" i="1" dirty="0" err="1"/>
              <a:t>m</a:t>
            </a:r>
            <a:r>
              <a:rPr lang="en-US" i="1" baseline="-25000" dirty="0" err="1"/>
              <a:t>ji</a:t>
            </a:r>
            <a:r>
              <a:rPr lang="en-US" dirty="0"/>
              <a:t> = </a:t>
            </a:r>
            <a:r>
              <a:rPr lang="en-US" dirty="0">
                <a:ea typeface="Cambria Math" pitchFamily="18" charset="0"/>
              </a:rPr>
              <a:t>0 when  </a:t>
            </a:r>
            <a:r>
              <a:rPr lang="en-US" i="1" dirty="0" err="1">
                <a:ea typeface="Cambria Math" pitchFamily="18" charset="0"/>
              </a:rPr>
              <a:t>i</a:t>
            </a:r>
            <a:r>
              <a:rPr lang="en-US" dirty="0">
                <a:ea typeface="Cambria Math"/>
              </a:rPr>
              <a:t>≠</a:t>
            </a:r>
            <a:r>
              <a:rPr lang="en-US" i="1" dirty="0">
                <a:ea typeface="Cambria Math" pitchFamily="18" charset="0"/>
              </a:rPr>
              <a:t> j</a:t>
            </a:r>
            <a:r>
              <a:rPr lang="en-US" dirty="0"/>
              <a:t>.</a:t>
            </a:r>
          </a:p>
        </p:txBody>
      </p:sp>
      <p:pic>
        <p:nvPicPr>
          <p:cNvPr id="10" name="Picture 5" descr="Zero-One matrices for Symmetric, A, and antisymmetric, B, relations."/>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3027236" y="4800600"/>
            <a:ext cx="3089529" cy="1554480"/>
          </a:xfrm>
          <a:prstGeom prst="rect">
            <a:avLst/>
          </a:prstGeom>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6"/>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2155411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Relation on a Set</a:t>
            </a:r>
          </a:p>
        </p:txBody>
      </p:sp>
      <p:sp>
        <p:nvSpPr>
          <p:cNvPr id="3" name="Content Placeholder 2"/>
          <p:cNvSpPr>
            <a:spLocks noGrp="1"/>
          </p:cNvSpPr>
          <p:nvPr>
            <p:ph idx="1"/>
          </p:nvPr>
        </p:nvSpPr>
        <p:spPr>
          <a:xfrm>
            <a:off x="457200" y="1295400"/>
            <a:ext cx="8229600" cy="914400"/>
          </a:xfrm>
        </p:spPr>
        <p:txBody>
          <a:bodyPr/>
          <a:lstStyle/>
          <a:p>
            <a:r>
              <a:rPr lang="en-US" sz="2800" b="1" dirty="0"/>
              <a:t>Example </a:t>
            </a:r>
            <a:r>
              <a:rPr lang="en-US" sz="2800" b="1" dirty="0">
                <a:ea typeface="Cambria Math" pitchFamily="18" charset="0"/>
              </a:rPr>
              <a:t>3</a:t>
            </a:r>
            <a:r>
              <a:rPr lang="en-US" sz="2800" dirty="0"/>
              <a:t>: Suppose that the relation </a:t>
            </a:r>
            <a:r>
              <a:rPr lang="en-US" sz="2800" i="1" dirty="0"/>
              <a:t>R</a:t>
            </a:r>
            <a:r>
              <a:rPr lang="en-US" sz="2800" dirty="0"/>
              <a:t> on a set is represented by the matrix</a:t>
            </a:r>
          </a:p>
        </p:txBody>
      </p:sp>
      <p:graphicFrame>
        <p:nvGraphicFramePr>
          <p:cNvPr id="7" name="Object 3"/>
          <p:cNvGraphicFramePr>
            <a:graphicFrameLocks noChangeAspect="1"/>
          </p:cNvGraphicFramePr>
          <p:nvPr>
            <p:extLst>
              <p:ext uri="{D42A27DB-BD31-4B8C-83A1-F6EECF244321}">
                <p14:modId xmlns:p14="http://schemas.microsoft.com/office/powerpoint/2010/main" val="4096545259"/>
              </p:ext>
            </p:extLst>
          </p:nvPr>
        </p:nvGraphicFramePr>
        <p:xfrm>
          <a:off x="4495800" y="1905000"/>
          <a:ext cx="2698750" cy="2127250"/>
        </p:xfrm>
        <a:graphic>
          <a:graphicData uri="http://schemas.openxmlformats.org/presentationml/2006/ole">
            <mc:AlternateContent xmlns:mc="http://schemas.openxmlformats.org/markup-compatibility/2006">
              <mc:Choice xmlns:v="urn:schemas-microsoft-com:vml" Requires="v">
                <p:oleObj spid="_x0000_s31804" name="Equation" r:id="rId3" imgW="1079280" imgH="850680" progId="Equation.DSMT4">
                  <p:embed/>
                </p:oleObj>
              </mc:Choice>
              <mc:Fallback>
                <p:oleObj name="Equation" r:id="rId3" imgW="1079280" imgH="850680" progId="Equation.DSMT4">
                  <p:embed/>
                  <p:pic>
                    <p:nvPicPr>
                      <p:cNvPr id="7" name="Object 3"/>
                      <p:cNvPicPr/>
                      <p:nvPr/>
                    </p:nvPicPr>
                    <p:blipFill>
                      <a:blip r:embed="rId4"/>
                      <a:stretch>
                        <a:fillRect/>
                      </a:stretch>
                    </p:blipFill>
                    <p:spPr>
                      <a:xfrm>
                        <a:off x="4495800" y="1905000"/>
                        <a:ext cx="2698750" cy="2127250"/>
                      </a:xfrm>
                      <a:prstGeom prst="rect">
                        <a:avLst/>
                      </a:prstGeom>
                    </p:spPr>
                  </p:pic>
                </p:oleObj>
              </mc:Fallback>
            </mc:AlternateContent>
          </a:graphicData>
        </a:graphic>
      </p:graphicFrame>
      <p:sp>
        <p:nvSpPr>
          <p:cNvPr id="4" name="Content Placeholder 4"/>
          <p:cNvSpPr>
            <a:spLocks noGrp="1"/>
          </p:cNvSpPr>
          <p:nvPr>
            <p:ph idx="13"/>
          </p:nvPr>
        </p:nvSpPr>
        <p:spPr>
          <a:xfrm>
            <a:off x="457200" y="4084320"/>
            <a:ext cx="8229600" cy="2468880"/>
          </a:xfrm>
        </p:spPr>
        <p:txBody>
          <a:bodyPr/>
          <a:lstStyle/>
          <a:p>
            <a:r>
              <a:rPr lang="en-US" sz="2800" dirty="0"/>
              <a:t>Is </a:t>
            </a:r>
            <a:r>
              <a:rPr lang="en-US" sz="2800" i="1" dirty="0"/>
              <a:t>R</a:t>
            </a:r>
            <a:r>
              <a:rPr lang="en-US" sz="2800" dirty="0"/>
              <a:t> reflexive, symmetric, and/or antisymmetric?</a:t>
            </a:r>
          </a:p>
          <a:p>
            <a:r>
              <a:rPr lang="en-US" sz="2800" b="1" dirty="0"/>
              <a:t>Solution</a:t>
            </a:r>
            <a:r>
              <a:rPr lang="en-US" sz="2800" dirty="0"/>
              <a:t>: Because all the diagonal elements are equal to</a:t>
            </a:r>
            <a:r>
              <a:rPr lang="en-US" sz="2800" dirty="0">
                <a:ea typeface="Cambria Math" pitchFamily="18" charset="0"/>
              </a:rPr>
              <a:t> 1</a:t>
            </a:r>
            <a:r>
              <a:rPr lang="en-US" sz="2800" dirty="0"/>
              <a:t>, </a:t>
            </a:r>
            <a:r>
              <a:rPr lang="en-US" sz="2800" i="1" dirty="0"/>
              <a:t>R</a:t>
            </a:r>
            <a:r>
              <a:rPr lang="en-US" sz="2800" dirty="0"/>
              <a:t> is reflexive. Because </a:t>
            </a:r>
            <a:r>
              <a:rPr lang="en-US" sz="2800" i="1" dirty="0"/>
              <a:t>M</a:t>
            </a:r>
            <a:r>
              <a:rPr lang="en-US" sz="2800" i="1" baseline="-25000" dirty="0"/>
              <a:t>R</a:t>
            </a:r>
            <a:r>
              <a:rPr lang="en-US" sz="2800" dirty="0"/>
              <a:t> is symmetric, </a:t>
            </a:r>
            <a:r>
              <a:rPr lang="en-US" sz="2800" i="1" dirty="0"/>
              <a:t>R</a:t>
            </a:r>
            <a:r>
              <a:rPr lang="en-US" sz="2800" dirty="0"/>
              <a:t> is symmetric and not antisymmetric because both </a:t>
            </a:r>
            <a:r>
              <a:rPr lang="en-US" sz="2800" i="1" dirty="0"/>
              <a:t>m</a:t>
            </a:r>
            <a:r>
              <a:rPr lang="en-US" sz="2800" baseline="-25000" dirty="0"/>
              <a:t>1,2</a:t>
            </a:r>
            <a:r>
              <a:rPr lang="en-US" sz="2800" dirty="0"/>
              <a:t> and </a:t>
            </a:r>
            <a:r>
              <a:rPr lang="en-US" sz="2800" i="1" dirty="0"/>
              <a:t>m</a:t>
            </a:r>
            <a:r>
              <a:rPr lang="en-US" sz="2800" baseline="-25000" dirty="0">
                <a:ea typeface="Cambria Math" pitchFamily="18" charset="0"/>
              </a:rPr>
              <a:t>2,1</a:t>
            </a:r>
            <a:r>
              <a:rPr lang="en-US" sz="2800" dirty="0"/>
              <a:t> are </a:t>
            </a:r>
            <a:r>
              <a:rPr lang="en-US" sz="2800" dirty="0">
                <a:ea typeface="Cambria Math" pitchFamily="18" charset="0"/>
              </a:rPr>
              <a:t>1</a:t>
            </a:r>
            <a:r>
              <a:rPr lang="en-US" sz="2800" dirty="0"/>
              <a:t>.</a:t>
            </a:r>
          </a:p>
        </p:txBody>
      </p:sp>
    </p:spTree>
    <p:extLst>
      <p:ext uri="{BB962C8B-B14F-4D97-AF65-F5344CB8AC3E}">
        <p14:creationId xmlns:p14="http://schemas.microsoft.com/office/powerpoint/2010/main" val="182301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 Using Digraphs</a:t>
            </a:r>
          </a:p>
        </p:txBody>
      </p:sp>
      <p:sp>
        <p:nvSpPr>
          <p:cNvPr id="3" name="Content Placeholder 2"/>
          <p:cNvSpPr>
            <a:spLocks noGrp="1"/>
          </p:cNvSpPr>
          <p:nvPr>
            <p:ph idx="1"/>
          </p:nvPr>
        </p:nvSpPr>
        <p:spPr>
          <a:xfrm>
            <a:off x="457200" y="1295400"/>
            <a:ext cx="8229600" cy="3810000"/>
          </a:xfrm>
        </p:spPr>
        <p:txBody>
          <a:bodyPr/>
          <a:lstStyle/>
          <a:p>
            <a:r>
              <a:rPr lang="en-US" sz="2400" b="1" dirty="0"/>
              <a:t> Definition</a:t>
            </a:r>
            <a:r>
              <a:rPr lang="en-US" sz="2400" dirty="0"/>
              <a:t>: A </a:t>
            </a:r>
            <a:r>
              <a:rPr lang="en-US" sz="2400" i="1" dirty="0"/>
              <a:t>directed graph</a:t>
            </a:r>
            <a:r>
              <a:rPr lang="en-US" sz="2400" dirty="0"/>
              <a:t>, or </a:t>
            </a:r>
            <a:r>
              <a:rPr lang="en-US" sz="2400" i="1" dirty="0"/>
              <a:t>digraph</a:t>
            </a:r>
            <a:r>
              <a:rPr lang="en-US" sz="2400" dirty="0"/>
              <a:t>, consists of a set </a:t>
            </a:r>
            <a:r>
              <a:rPr lang="en-US" sz="2400" i="1" dirty="0"/>
              <a:t>V</a:t>
            </a:r>
            <a:r>
              <a:rPr lang="en-US" sz="2400" dirty="0"/>
              <a:t> of </a:t>
            </a:r>
            <a:r>
              <a:rPr lang="en-US" sz="2400" i="1" dirty="0"/>
              <a:t>vertices</a:t>
            </a:r>
            <a:r>
              <a:rPr lang="en-US" sz="2400" dirty="0"/>
              <a:t> (or </a:t>
            </a:r>
            <a:r>
              <a:rPr lang="en-US" sz="2400" i="1" dirty="0"/>
              <a:t>nodes</a:t>
            </a:r>
            <a:r>
              <a:rPr lang="en-US" sz="2400" dirty="0"/>
              <a:t>) together with a set </a:t>
            </a:r>
            <a:r>
              <a:rPr lang="en-US" sz="2400" i="1" dirty="0"/>
              <a:t>E</a:t>
            </a:r>
            <a:r>
              <a:rPr lang="en-US" sz="2400" dirty="0"/>
              <a:t> of ordered pairs of elements of </a:t>
            </a:r>
            <a:r>
              <a:rPr lang="en-US" sz="2400" i="1" dirty="0"/>
              <a:t>V</a:t>
            </a:r>
            <a:r>
              <a:rPr lang="en-US" sz="2400" dirty="0"/>
              <a:t> called </a:t>
            </a:r>
            <a:r>
              <a:rPr lang="en-US" sz="2400" i="1" dirty="0"/>
              <a:t>edges</a:t>
            </a:r>
            <a:r>
              <a:rPr lang="en-US" sz="2400" dirty="0"/>
              <a:t> (or </a:t>
            </a:r>
            <a:r>
              <a:rPr lang="en-US" sz="2400" i="1" dirty="0"/>
              <a:t>arcs</a:t>
            </a:r>
            <a:r>
              <a:rPr lang="en-US" sz="2400" dirty="0"/>
              <a:t>). The vertex </a:t>
            </a:r>
            <a:r>
              <a:rPr lang="en-US" sz="2400" i="1" dirty="0"/>
              <a:t>a</a:t>
            </a:r>
            <a:r>
              <a:rPr lang="en-US" sz="2400" dirty="0"/>
              <a:t> is called the </a:t>
            </a:r>
            <a:r>
              <a:rPr lang="en-US" sz="2400" i="1" dirty="0"/>
              <a:t>initial vertex</a:t>
            </a:r>
            <a:r>
              <a:rPr lang="en-US" sz="2400" dirty="0"/>
              <a:t> of the edge (</a:t>
            </a:r>
            <a:r>
              <a:rPr lang="en-US" sz="2400" i="1" dirty="0" err="1"/>
              <a:t>a</a:t>
            </a:r>
            <a:r>
              <a:rPr lang="en-US" sz="2400" dirty="0" err="1"/>
              <a:t>,</a:t>
            </a:r>
            <a:r>
              <a:rPr lang="en-US" sz="2400" i="1" dirty="0" err="1"/>
              <a:t>b</a:t>
            </a:r>
            <a:r>
              <a:rPr lang="en-US" sz="2400" dirty="0"/>
              <a:t>), and the vertex </a:t>
            </a:r>
            <a:r>
              <a:rPr lang="en-US" sz="2400" i="1" dirty="0"/>
              <a:t>b</a:t>
            </a:r>
            <a:r>
              <a:rPr lang="en-US" sz="2400" dirty="0"/>
              <a:t> is called the </a:t>
            </a:r>
            <a:r>
              <a:rPr lang="en-US" sz="2400" i="1" dirty="0"/>
              <a:t>terminal vertex </a:t>
            </a:r>
            <a:r>
              <a:rPr lang="en-US" sz="2400" dirty="0"/>
              <a:t>of this edge.</a:t>
            </a:r>
          </a:p>
          <a:p>
            <a:pPr lvl="1"/>
            <a:r>
              <a:rPr lang="en-US" sz="2200" dirty="0"/>
              <a:t>An edge of the form (</a:t>
            </a:r>
            <a:r>
              <a:rPr lang="en-US" sz="2200" i="1" dirty="0" err="1"/>
              <a:t>a</a:t>
            </a:r>
            <a:r>
              <a:rPr lang="en-US" sz="2200" dirty="0" err="1"/>
              <a:t>,</a:t>
            </a:r>
            <a:r>
              <a:rPr lang="en-US" sz="2200" i="1" dirty="0" err="1"/>
              <a:t>a</a:t>
            </a:r>
            <a:r>
              <a:rPr lang="en-US" sz="2200" dirty="0"/>
              <a:t>) is called a </a:t>
            </a:r>
            <a:r>
              <a:rPr lang="en-US" sz="2200" i="1" dirty="0"/>
              <a:t>loop</a:t>
            </a:r>
            <a:r>
              <a:rPr lang="en-US" sz="2200" dirty="0"/>
              <a:t>.</a:t>
            </a:r>
            <a:endParaRPr lang="en-US" sz="2400" b="1" dirty="0"/>
          </a:p>
          <a:p>
            <a:r>
              <a:rPr lang="en-US" sz="2400" b="1" dirty="0"/>
              <a:t>Example </a:t>
            </a:r>
            <a:r>
              <a:rPr lang="en-US" sz="2400" b="1" dirty="0">
                <a:ea typeface="Cambria Math" pitchFamily="18" charset="0"/>
              </a:rPr>
              <a:t>7</a:t>
            </a:r>
            <a:r>
              <a:rPr lang="en-US" sz="2400" dirty="0"/>
              <a:t>:  A drawing of the directed graph with vertices </a:t>
            </a:r>
            <a:r>
              <a:rPr lang="en-US" sz="2400" i="1" dirty="0"/>
              <a:t>a</a:t>
            </a:r>
            <a:r>
              <a:rPr lang="en-US" sz="2400" dirty="0"/>
              <a:t>, </a:t>
            </a:r>
            <a:r>
              <a:rPr lang="en-US" sz="2400" i="1" dirty="0"/>
              <a:t>b</a:t>
            </a:r>
            <a:r>
              <a:rPr lang="en-US" sz="2400" dirty="0"/>
              <a:t>, </a:t>
            </a:r>
            <a:r>
              <a:rPr lang="en-US" sz="2400" i="1" dirty="0"/>
              <a:t>c</a:t>
            </a:r>
            <a:r>
              <a:rPr lang="en-US" sz="2400" dirty="0"/>
              <a:t>, and </a:t>
            </a:r>
            <a:r>
              <a:rPr lang="en-US" sz="2400" i="1" dirty="0"/>
              <a:t>d</a:t>
            </a:r>
            <a:r>
              <a:rPr lang="en-US" sz="2400" dirty="0"/>
              <a:t>, and edges (</a:t>
            </a:r>
            <a:r>
              <a:rPr lang="en-US" sz="2400" i="1" dirty="0"/>
              <a:t>a</a:t>
            </a:r>
            <a:r>
              <a:rPr lang="en-US" sz="2400" dirty="0"/>
              <a:t>, </a:t>
            </a:r>
            <a:r>
              <a:rPr lang="en-US" sz="2400" i="1" dirty="0"/>
              <a:t>b</a:t>
            </a:r>
            <a:r>
              <a:rPr lang="en-US" sz="2400" dirty="0"/>
              <a:t>), (</a:t>
            </a:r>
            <a:r>
              <a:rPr lang="en-US" sz="2400" i="1" dirty="0"/>
              <a:t>a</a:t>
            </a:r>
            <a:r>
              <a:rPr lang="en-US" sz="2400" dirty="0"/>
              <a:t>, </a:t>
            </a:r>
            <a:r>
              <a:rPr lang="en-US" sz="2400" i="1" dirty="0"/>
              <a:t>d</a:t>
            </a:r>
            <a:r>
              <a:rPr lang="en-US" sz="2400" dirty="0"/>
              <a:t>), (</a:t>
            </a:r>
            <a:r>
              <a:rPr lang="en-US" sz="2400" i="1" dirty="0"/>
              <a:t>b</a:t>
            </a:r>
            <a:r>
              <a:rPr lang="en-US" sz="2400" dirty="0"/>
              <a:t>, </a:t>
            </a:r>
            <a:r>
              <a:rPr lang="en-US" sz="2400" i="1" dirty="0"/>
              <a:t>b</a:t>
            </a:r>
            <a:r>
              <a:rPr lang="en-US" sz="2400" dirty="0"/>
              <a:t>), (</a:t>
            </a:r>
            <a:r>
              <a:rPr lang="en-US" sz="2400" i="1" dirty="0"/>
              <a:t>b</a:t>
            </a:r>
            <a:r>
              <a:rPr lang="en-US" sz="2400" dirty="0"/>
              <a:t>, </a:t>
            </a:r>
            <a:r>
              <a:rPr lang="en-US" sz="2400" i="1" dirty="0"/>
              <a:t>d</a:t>
            </a:r>
            <a:r>
              <a:rPr lang="en-US" sz="2400" dirty="0"/>
              <a:t>), (</a:t>
            </a:r>
            <a:r>
              <a:rPr lang="en-US" sz="2400" i="1" dirty="0"/>
              <a:t>c</a:t>
            </a:r>
            <a:r>
              <a:rPr lang="en-US" sz="2400" dirty="0"/>
              <a:t>, a), (</a:t>
            </a:r>
            <a:r>
              <a:rPr lang="en-US" sz="2400" i="1" dirty="0"/>
              <a:t>c,</a:t>
            </a:r>
            <a:r>
              <a:rPr lang="en-US" sz="2400" dirty="0"/>
              <a:t> </a:t>
            </a:r>
            <a:r>
              <a:rPr lang="en-US" sz="2400" i="1" dirty="0"/>
              <a:t>b</a:t>
            </a:r>
            <a:r>
              <a:rPr lang="en-US" sz="2400" dirty="0"/>
              <a:t>), and (</a:t>
            </a:r>
            <a:r>
              <a:rPr lang="en-US" sz="2400" i="1" dirty="0"/>
              <a:t>d</a:t>
            </a:r>
            <a:r>
              <a:rPr lang="en-US" sz="2400" dirty="0"/>
              <a:t>, </a:t>
            </a:r>
            <a:r>
              <a:rPr lang="en-US" sz="2400" i="1" dirty="0"/>
              <a:t>b</a:t>
            </a:r>
            <a:r>
              <a:rPr lang="en-US" sz="2400" dirty="0"/>
              <a:t>) is shown here.</a:t>
            </a:r>
          </a:p>
        </p:txBody>
      </p:sp>
      <p:pic>
        <p:nvPicPr>
          <p:cNvPr id="7" name="Picture 3" descr="A directed grap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886200" y="4876800"/>
            <a:ext cx="1366577" cy="155448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183274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Digraphs Representing Relations</a:t>
            </a:r>
          </a:p>
        </p:txBody>
      </p:sp>
      <p:sp>
        <p:nvSpPr>
          <p:cNvPr id="3" name="Content Placeholder 2"/>
          <p:cNvSpPr>
            <a:spLocks noGrp="1"/>
          </p:cNvSpPr>
          <p:nvPr>
            <p:ph idx="1"/>
          </p:nvPr>
        </p:nvSpPr>
        <p:spPr>
          <a:xfrm>
            <a:off x="457200" y="1295400"/>
            <a:ext cx="8229600" cy="1066800"/>
          </a:xfrm>
        </p:spPr>
        <p:txBody>
          <a:bodyPr/>
          <a:lstStyle/>
          <a:p>
            <a:r>
              <a:rPr lang="en-US" b="1" dirty="0"/>
              <a:t>Example 8</a:t>
            </a:r>
            <a:r>
              <a:rPr lang="en-US" dirty="0"/>
              <a:t>: What are the ordered pairs in the relation represented by this directed graph?</a:t>
            </a:r>
          </a:p>
        </p:txBody>
      </p:sp>
      <p:pic>
        <p:nvPicPr>
          <p:cNvPr id="8" name="Picture 3" descr="The directed graph of the relation 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886200" y="2514600"/>
            <a:ext cx="1371600" cy="1464161"/>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191000"/>
            <a:ext cx="8229600" cy="1600200"/>
          </a:xfrm>
        </p:spPr>
        <p:txBody>
          <a:bodyPr/>
          <a:lstStyle/>
          <a:p>
            <a:r>
              <a:rPr lang="en-US" dirty="0"/>
              <a:t> </a:t>
            </a:r>
            <a:r>
              <a:rPr lang="en-US" b="1" dirty="0"/>
              <a:t>Solution</a:t>
            </a:r>
            <a:r>
              <a:rPr lang="en-US" dirty="0"/>
              <a:t>: The ordered pairs in the relation are (</a:t>
            </a:r>
            <a:r>
              <a:rPr lang="en-US" dirty="0">
                <a:latin typeface="Cambria Math" pitchFamily="18" charset="0"/>
                <a:ea typeface="Cambria Math" pitchFamily="18" charset="0"/>
              </a:rPr>
              <a:t>1, 3</a:t>
            </a:r>
            <a:r>
              <a:rPr lang="en-US" dirty="0"/>
              <a:t>), (</a:t>
            </a:r>
            <a:r>
              <a:rPr lang="en-US" dirty="0">
                <a:latin typeface="Cambria Math" pitchFamily="18" charset="0"/>
                <a:ea typeface="Cambria Math" pitchFamily="18" charset="0"/>
              </a:rPr>
              <a:t>1, 4</a:t>
            </a:r>
            <a:r>
              <a:rPr lang="en-US" dirty="0"/>
              <a:t>), (</a:t>
            </a:r>
            <a:r>
              <a:rPr lang="en-US" dirty="0">
                <a:latin typeface="Cambria Math" pitchFamily="18" charset="0"/>
                <a:ea typeface="Cambria Math" pitchFamily="18" charset="0"/>
              </a:rPr>
              <a:t>2, 1</a:t>
            </a:r>
            <a:r>
              <a:rPr lang="en-US" dirty="0"/>
              <a:t>), (</a:t>
            </a:r>
            <a:r>
              <a:rPr lang="en-US" dirty="0">
                <a:latin typeface="Cambria Math" pitchFamily="18" charset="0"/>
                <a:ea typeface="Cambria Math" pitchFamily="18" charset="0"/>
              </a:rPr>
              <a:t>2, 2</a:t>
            </a:r>
            <a:r>
              <a:rPr lang="en-US" dirty="0"/>
              <a:t>), (</a:t>
            </a:r>
            <a:r>
              <a:rPr lang="en-US" dirty="0">
                <a:latin typeface="Cambria Math" pitchFamily="18" charset="0"/>
                <a:ea typeface="Cambria Math" pitchFamily="18" charset="0"/>
              </a:rPr>
              <a:t>2, 3</a:t>
            </a:r>
            <a:r>
              <a:rPr lang="en-US" dirty="0"/>
              <a:t>), (</a:t>
            </a:r>
            <a:r>
              <a:rPr lang="en-US" dirty="0">
                <a:latin typeface="Cambria Math" pitchFamily="18" charset="0"/>
                <a:ea typeface="Cambria Math" pitchFamily="18" charset="0"/>
              </a:rPr>
              <a:t>3, 1</a:t>
            </a:r>
            <a:r>
              <a:rPr lang="en-US" dirty="0"/>
              <a:t>), (</a:t>
            </a:r>
            <a:r>
              <a:rPr lang="en-US" dirty="0">
                <a:latin typeface="Cambria Math" pitchFamily="18" charset="0"/>
                <a:ea typeface="Cambria Math" pitchFamily="18" charset="0"/>
              </a:rPr>
              <a:t>3, 3</a:t>
            </a:r>
            <a:r>
              <a:rPr lang="en-US" dirty="0"/>
              <a:t>),</a:t>
            </a:r>
            <a:br>
              <a:rPr lang="en-US" dirty="0"/>
            </a:br>
            <a:r>
              <a:rPr lang="en-US" dirty="0"/>
              <a:t>(</a:t>
            </a:r>
            <a:r>
              <a:rPr lang="en-US" dirty="0">
                <a:latin typeface="Cambria Math" pitchFamily="18" charset="0"/>
                <a:ea typeface="Cambria Math" pitchFamily="18" charset="0"/>
              </a:rPr>
              <a:t>4, 1</a:t>
            </a:r>
            <a:r>
              <a:rPr lang="en-US" dirty="0"/>
              <a:t>),  and (</a:t>
            </a:r>
            <a:r>
              <a:rPr lang="en-US" dirty="0">
                <a:latin typeface="Cambria Math" pitchFamily="18" charset="0"/>
                <a:ea typeface="Cambria Math" pitchFamily="18" charset="0"/>
              </a:rPr>
              <a:t>4, 3</a:t>
            </a:r>
            <a:r>
              <a:rPr lang="en-US" dirty="0"/>
              <a:t>)</a:t>
            </a:r>
          </a:p>
        </p:txBody>
      </p:sp>
      <p:sp>
        <p:nvSpPr>
          <p:cNvPr id="6" name="Text Placeholder 3"/>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168886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which Properties a Relation has from its Digraph</a:t>
            </a:r>
          </a:p>
        </p:txBody>
      </p:sp>
      <p:sp>
        <p:nvSpPr>
          <p:cNvPr id="3" name="Content Placeholder 2"/>
          <p:cNvSpPr>
            <a:spLocks noGrp="1"/>
          </p:cNvSpPr>
          <p:nvPr>
            <p:ph idx="1"/>
          </p:nvPr>
        </p:nvSpPr>
        <p:spPr/>
        <p:txBody>
          <a:bodyPr/>
          <a:lstStyle/>
          <a:p>
            <a:pPr>
              <a:spcAft>
                <a:spcPts val="1200"/>
              </a:spcAft>
            </a:pPr>
            <a:r>
              <a:rPr lang="en-US" i="1" dirty="0">
                <a:ea typeface="Cambria Math"/>
              </a:rPr>
              <a:t>Reflexivity</a:t>
            </a:r>
            <a:r>
              <a:rPr lang="en-US" dirty="0">
                <a:ea typeface="Cambria Math"/>
              </a:rPr>
              <a:t>: A loop must be present at all vertices in the graph.</a:t>
            </a:r>
          </a:p>
          <a:p>
            <a:pPr>
              <a:spcAft>
                <a:spcPts val="1200"/>
              </a:spcAft>
            </a:pPr>
            <a:r>
              <a:rPr lang="en-US" i="1" dirty="0">
                <a:ea typeface="Cambria Math"/>
              </a:rPr>
              <a:t>Symmetry</a:t>
            </a:r>
            <a:r>
              <a:rPr lang="en-US" dirty="0">
                <a:ea typeface="Cambria Math"/>
              </a:rPr>
              <a:t>: If  (</a:t>
            </a:r>
            <a:r>
              <a:rPr lang="en-US" i="1" dirty="0" err="1">
                <a:ea typeface="Cambria Math"/>
              </a:rPr>
              <a:t>x,y</a:t>
            </a:r>
            <a:r>
              <a:rPr lang="en-US" dirty="0">
                <a:ea typeface="Cambria Math"/>
              </a:rPr>
              <a:t>) is an edge,</a:t>
            </a:r>
            <a:r>
              <a:rPr lang="en-US" i="1" dirty="0">
                <a:ea typeface="Cambria Math"/>
              </a:rPr>
              <a:t> </a:t>
            </a:r>
            <a:r>
              <a:rPr lang="en-US" dirty="0">
                <a:ea typeface="Cambria Math"/>
              </a:rPr>
              <a:t>then so is (</a:t>
            </a:r>
            <a:r>
              <a:rPr lang="en-US" i="1" dirty="0" err="1">
                <a:ea typeface="Cambria Math"/>
              </a:rPr>
              <a:t>y,x</a:t>
            </a:r>
            <a:r>
              <a:rPr lang="en-US" dirty="0">
                <a:ea typeface="Cambria Math"/>
              </a:rPr>
              <a:t>)</a:t>
            </a:r>
            <a:r>
              <a:rPr lang="en-US" i="1" dirty="0">
                <a:ea typeface="Cambria Math"/>
              </a:rPr>
              <a:t>.</a:t>
            </a:r>
          </a:p>
          <a:p>
            <a:pPr>
              <a:spcAft>
                <a:spcPts val="1200"/>
              </a:spcAft>
            </a:pPr>
            <a:r>
              <a:rPr lang="en-US" i="1" dirty="0" err="1">
                <a:ea typeface="Cambria Math"/>
              </a:rPr>
              <a:t>Antisymmetry</a:t>
            </a:r>
            <a:r>
              <a:rPr lang="en-US" dirty="0">
                <a:ea typeface="Cambria Math"/>
              </a:rPr>
              <a:t>: If (</a:t>
            </a:r>
            <a:r>
              <a:rPr lang="en-US" i="1" dirty="0" err="1">
                <a:ea typeface="Cambria Math"/>
              </a:rPr>
              <a:t>x,y</a:t>
            </a:r>
            <a:r>
              <a:rPr lang="en-US" dirty="0">
                <a:ea typeface="Cambria Math"/>
              </a:rPr>
              <a:t>) with </a:t>
            </a:r>
            <a:r>
              <a:rPr lang="en-US" i="1" dirty="0">
                <a:ea typeface="Cambria Math"/>
              </a:rPr>
              <a:t>x </a:t>
            </a:r>
            <a:r>
              <a:rPr lang="en-US" dirty="0">
                <a:ea typeface="Cambria Math"/>
              </a:rPr>
              <a:t>≠</a:t>
            </a:r>
            <a:r>
              <a:rPr lang="en-US" i="1" dirty="0">
                <a:ea typeface="Cambria Math"/>
              </a:rPr>
              <a:t> y</a:t>
            </a:r>
            <a:r>
              <a:rPr lang="en-US" dirty="0">
                <a:ea typeface="Cambria Math"/>
              </a:rPr>
              <a:t> is an edge, then (</a:t>
            </a:r>
            <a:r>
              <a:rPr lang="en-US" i="1" dirty="0" err="1">
                <a:ea typeface="Cambria Math"/>
              </a:rPr>
              <a:t>y,x</a:t>
            </a:r>
            <a:r>
              <a:rPr lang="en-US" dirty="0">
                <a:ea typeface="Cambria Math"/>
              </a:rPr>
              <a:t>) is not an edge.</a:t>
            </a:r>
          </a:p>
          <a:p>
            <a:pPr>
              <a:spcAft>
                <a:spcPts val="1200"/>
              </a:spcAft>
            </a:pPr>
            <a:r>
              <a:rPr lang="en-US" i="1" dirty="0">
                <a:ea typeface="Cambria Math"/>
              </a:rPr>
              <a:t>Transitivity</a:t>
            </a:r>
            <a:r>
              <a:rPr lang="en-US" dirty="0">
                <a:ea typeface="Cambria Math"/>
              </a:rPr>
              <a:t>: If (</a:t>
            </a:r>
            <a:r>
              <a:rPr lang="en-US" i="1" dirty="0" err="1">
                <a:ea typeface="Cambria Math"/>
              </a:rPr>
              <a:t>x,y</a:t>
            </a:r>
            <a:r>
              <a:rPr lang="en-US" dirty="0">
                <a:ea typeface="Cambria Math"/>
              </a:rPr>
              <a:t>) and (</a:t>
            </a:r>
            <a:r>
              <a:rPr lang="en-US" i="1" dirty="0" err="1">
                <a:ea typeface="Cambria Math"/>
              </a:rPr>
              <a:t>y,z</a:t>
            </a:r>
            <a:r>
              <a:rPr lang="en-US" dirty="0">
                <a:ea typeface="Cambria Math"/>
              </a:rPr>
              <a:t>)</a:t>
            </a:r>
            <a:r>
              <a:rPr lang="en-US" i="1" dirty="0">
                <a:ea typeface="Cambria Math"/>
              </a:rPr>
              <a:t> </a:t>
            </a:r>
            <a:r>
              <a:rPr lang="en-US" dirty="0">
                <a:ea typeface="Cambria Math"/>
              </a:rPr>
              <a:t>are edges, then so is (</a:t>
            </a:r>
            <a:r>
              <a:rPr lang="en-US" i="1" dirty="0" err="1">
                <a:ea typeface="Cambria Math"/>
              </a:rPr>
              <a:t>x,z</a:t>
            </a:r>
            <a:r>
              <a:rPr lang="en-US" dirty="0">
                <a:ea typeface="Cambria Math"/>
              </a:rPr>
              <a:t>)</a:t>
            </a:r>
            <a:r>
              <a:rPr lang="en-US" i="1" dirty="0">
                <a:ea typeface="Cambria Math"/>
              </a:rPr>
              <a:t>.</a:t>
            </a:r>
            <a:endParaRPr lang="en-US" dirty="0">
              <a:ea typeface="Cambria Math"/>
            </a:endParaRPr>
          </a:p>
        </p:txBody>
      </p:sp>
    </p:spTree>
    <p:extLst>
      <p:ext uri="{BB962C8B-B14F-4D97-AF65-F5344CB8AC3E}">
        <p14:creationId xmlns:p14="http://schemas.microsoft.com/office/powerpoint/2010/main" val="125789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1</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5600" y="1617909"/>
            <a:ext cx="3029975" cy="243861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038600"/>
            <a:ext cx="8229600" cy="2590800"/>
          </a:xfrm>
        </p:spPr>
        <p:txBody>
          <a:bodyPr/>
          <a:lstStyle/>
          <a:p>
            <a:pPr>
              <a:spcBef>
                <a:spcPts val="600"/>
              </a:spcBef>
            </a:pPr>
            <a:r>
              <a:rPr lang="en-US" sz="2200" i="1" dirty="0"/>
              <a:t>Reflexive?</a:t>
            </a:r>
            <a:r>
              <a:rPr lang="en-US" sz="2200" dirty="0"/>
              <a:t> No, not every vertex has a loop</a:t>
            </a:r>
          </a:p>
          <a:p>
            <a:pPr>
              <a:spcBef>
                <a:spcPts val="600"/>
              </a:spcBef>
            </a:pPr>
            <a:r>
              <a:rPr lang="en-US" sz="2200" i="1" dirty="0"/>
              <a:t>Symmetric?</a:t>
            </a:r>
            <a:r>
              <a:rPr lang="en-US" sz="2200" dirty="0"/>
              <a:t> Yes  (trivially), there is no edge from  one vertex to another</a:t>
            </a:r>
          </a:p>
          <a:p>
            <a:pPr>
              <a:spcBef>
                <a:spcPts val="600"/>
              </a:spcBef>
            </a:pPr>
            <a:r>
              <a:rPr lang="en-US" sz="2200" i="1" dirty="0"/>
              <a:t>Antisymmetric?</a:t>
            </a:r>
            <a:r>
              <a:rPr lang="en-US" sz="2200" dirty="0"/>
              <a:t> Yes  (trivially), there is no edge from one vertex to another</a:t>
            </a:r>
          </a:p>
          <a:p>
            <a:pPr>
              <a:spcBef>
                <a:spcPts val="600"/>
              </a:spcBef>
            </a:pPr>
            <a:r>
              <a:rPr lang="en-US" sz="2200" i="1" dirty="0"/>
              <a:t>Transitive?</a:t>
            </a:r>
            <a:r>
              <a:rPr lang="en-US" sz="2200" dirty="0"/>
              <a:t> Yes, (trivially) since there is no edge from one vertex to another</a:t>
            </a:r>
          </a:p>
        </p:txBody>
      </p:sp>
    </p:spTree>
    <p:extLst>
      <p:ext uri="{BB962C8B-B14F-4D97-AF65-F5344CB8AC3E}">
        <p14:creationId xmlns:p14="http://schemas.microsoft.com/office/powerpoint/2010/main" val="144182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2</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737360"/>
            <a:ext cx="3789046" cy="237744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i="1" dirty="0"/>
              <a:t>Reflexive?</a:t>
            </a:r>
            <a:r>
              <a:rPr lang="en-US" sz="2200" dirty="0"/>
              <a:t> No, there are no loops</a:t>
            </a:r>
          </a:p>
          <a:p>
            <a:pPr>
              <a:spcBef>
                <a:spcPts val="600"/>
              </a:spcBef>
            </a:pPr>
            <a:r>
              <a:rPr lang="en-US" sz="2200" i="1" dirty="0"/>
              <a:t>Symmetric?</a:t>
            </a:r>
            <a:r>
              <a:rPr lang="en-US" sz="2200" dirty="0"/>
              <a:t> No, there is an edge from </a:t>
            </a:r>
            <a:r>
              <a:rPr lang="en-US" sz="2200" i="1" dirty="0"/>
              <a:t>a</a:t>
            </a:r>
            <a:r>
              <a:rPr lang="en-US" sz="2200" dirty="0"/>
              <a:t> to </a:t>
            </a:r>
            <a:r>
              <a:rPr lang="en-US" sz="2200" i="1" dirty="0"/>
              <a:t>b</a:t>
            </a:r>
            <a:r>
              <a:rPr lang="en-US" sz="2200" dirty="0"/>
              <a:t>, but not from </a:t>
            </a:r>
            <a:r>
              <a:rPr lang="en-US" sz="2200" i="1" dirty="0"/>
              <a:t>b</a:t>
            </a:r>
            <a:r>
              <a:rPr lang="en-US" sz="2200" dirty="0"/>
              <a:t> to </a:t>
            </a:r>
            <a:r>
              <a:rPr lang="en-US" sz="2200" i="1" dirty="0"/>
              <a:t>a</a:t>
            </a:r>
            <a:endParaRPr lang="en-US" sz="2200" dirty="0"/>
          </a:p>
          <a:p>
            <a:pPr>
              <a:spcBef>
                <a:spcPts val="600"/>
              </a:spcBef>
            </a:pPr>
            <a:r>
              <a:rPr lang="en-US" sz="2200" i="1" dirty="0"/>
              <a:t>Antisymmetric?</a:t>
            </a:r>
            <a:r>
              <a:rPr lang="en-US" sz="2200" dirty="0"/>
              <a:t> No, there is an edge from </a:t>
            </a:r>
            <a:r>
              <a:rPr lang="en-US" sz="2200" i="1" dirty="0"/>
              <a:t>d</a:t>
            </a:r>
            <a:r>
              <a:rPr lang="en-US" sz="2200" dirty="0"/>
              <a:t> to </a:t>
            </a:r>
            <a:r>
              <a:rPr lang="en-US" sz="2200" i="1" dirty="0"/>
              <a:t>b</a:t>
            </a:r>
            <a:r>
              <a:rPr lang="en-US" sz="2200" dirty="0"/>
              <a:t> and </a:t>
            </a:r>
            <a:r>
              <a:rPr lang="en-US" sz="2200" i="1" dirty="0"/>
              <a:t>b</a:t>
            </a:r>
            <a:r>
              <a:rPr lang="en-US" sz="2200" dirty="0"/>
              <a:t> to </a:t>
            </a:r>
            <a:r>
              <a:rPr lang="en-US" sz="2200" i="1" dirty="0"/>
              <a:t>d</a:t>
            </a:r>
            <a:r>
              <a:rPr lang="en-US" sz="2200" dirty="0"/>
              <a:t> </a:t>
            </a:r>
          </a:p>
          <a:p>
            <a:pPr>
              <a:spcBef>
                <a:spcPts val="600"/>
              </a:spcBef>
            </a:pPr>
            <a:r>
              <a:rPr lang="en-US" sz="2200" i="1" dirty="0"/>
              <a:t>Transitive?</a:t>
            </a:r>
            <a:r>
              <a:rPr lang="en-US" sz="2200" dirty="0"/>
              <a:t> No, there are edges from </a:t>
            </a:r>
            <a:r>
              <a:rPr lang="en-US" sz="2200" i="1" dirty="0"/>
              <a:t>a</a:t>
            </a:r>
            <a:r>
              <a:rPr lang="en-US" sz="2200" dirty="0"/>
              <a:t> to </a:t>
            </a:r>
            <a:r>
              <a:rPr lang="en-US" sz="2200" i="1" dirty="0"/>
              <a:t>c</a:t>
            </a:r>
            <a:r>
              <a:rPr lang="en-US" sz="2200" dirty="0"/>
              <a:t> and from </a:t>
            </a:r>
            <a:r>
              <a:rPr lang="en-US" sz="2200" i="1" dirty="0"/>
              <a:t>c</a:t>
            </a:r>
            <a:r>
              <a:rPr lang="en-US" sz="2200" dirty="0"/>
              <a:t> to </a:t>
            </a:r>
            <a:r>
              <a:rPr lang="en-US" sz="2200" i="1" dirty="0"/>
              <a:t>b</a:t>
            </a:r>
            <a:r>
              <a:rPr lang="en-US" sz="2200" dirty="0"/>
              <a:t>, but  there is no edge from </a:t>
            </a:r>
            <a:r>
              <a:rPr lang="en-US" sz="2200" i="1" dirty="0"/>
              <a:t>a</a:t>
            </a:r>
            <a:r>
              <a:rPr lang="en-US" sz="2200" dirty="0"/>
              <a:t> to </a:t>
            </a:r>
            <a:r>
              <a:rPr lang="en-US" sz="2200" i="1" dirty="0"/>
              <a:t>d</a:t>
            </a:r>
            <a:endParaRPr lang="en-US" sz="2200" dirty="0"/>
          </a:p>
        </p:txBody>
      </p:sp>
    </p:spTree>
    <p:extLst>
      <p:ext uri="{BB962C8B-B14F-4D97-AF65-F5344CB8AC3E}">
        <p14:creationId xmlns:p14="http://schemas.microsoft.com/office/powerpoint/2010/main" val="90422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3</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770156"/>
            <a:ext cx="3789046" cy="2311847"/>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i="1" dirty="0"/>
              <a:t>Reflexive?</a:t>
            </a:r>
            <a:r>
              <a:rPr lang="en-US" sz="2200" dirty="0"/>
              <a:t> No, there are no loops</a:t>
            </a:r>
          </a:p>
          <a:p>
            <a:pPr>
              <a:spcBef>
                <a:spcPts val="600"/>
              </a:spcBef>
            </a:pPr>
            <a:r>
              <a:rPr lang="en-US" sz="2200" i="1" dirty="0"/>
              <a:t>Symmetric?</a:t>
            </a:r>
            <a:r>
              <a:rPr lang="en-US" sz="2200" dirty="0"/>
              <a:t>  No, for example, there is no edge from </a:t>
            </a:r>
            <a:r>
              <a:rPr lang="en-US" sz="2200" i="1" dirty="0"/>
              <a:t>c</a:t>
            </a:r>
            <a:r>
              <a:rPr lang="en-US" sz="2200" dirty="0"/>
              <a:t> to </a:t>
            </a:r>
            <a:r>
              <a:rPr lang="en-US" sz="2200" i="1" dirty="0"/>
              <a:t>a</a:t>
            </a:r>
            <a:r>
              <a:rPr lang="en-US" sz="2200" dirty="0"/>
              <a:t> </a:t>
            </a:r>
          </a:p>
          <a:p>
            <a:pPr>
              <a:spcBef>
                <a:spcPts val="600"/>
              </a:spcBef>
            </a:pPr>
            <a:r>
              <a:rPr lang="en-US" sz="2200" i="1" dirty="0"/>
              <a:t>Antisymmetric?</a:t>
            </a:r>
            <a:r>
              <a:rPr lang="en-US" sz="2200" dirty="0"/>
              <a:t> Yes, whenever there is an edge from one vertex  to another, there is not one going back  </a:t>
            </a:r>
          </a:p>
          <a:p>
            <a:pPr>
              <a:spcBef>
                <a:spcPts val="600"/>
              </a:spcBef>
            </a:pPr>
            <a:r>
              <a:rPr lang="en-US" sz="2200" i="1" dirty="0"/>
              <a:t>Transitive? </a:t>
            </a:r>
            <a:r>
              <a:rPr lang="en-US" sz="2200" dirty="0"/>
              <a:t>Yes.</a:t>
            </a:r>
          </a:p>
        </p:txBody>
      </p:sp>
    </p:spTree>
    <p:extLst>
      <p:ext uri="{BB962C8B-B14F-4D97-AF65-F5344CB8AC3E}">
        <p14:creationId xmlns:p14="http://schemas.microsoft.com/office/powerpoint/2010/main" val="310814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Relations and Their Properties</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9.1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4</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2200" y="1524000"/>
            <a:ext cx="3487214" cy="2505673"/>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038600"/>
            <a:ext cx="8229600" cy="2560320"/>
          </a:xfrm>
        </p:spPr>
        <p:txBody>
          <a:bodyPr/>
          <a:lstStyle/>
          <a:p>
            <a:pPr>
              <a:spcBef>
                <a:spcPts val="600"/>
              </a:spcBef>
            </a:pPr>
            <a:r>
              <a:rPr lang="en-US" sz="2200" i="1" dirty="0"/>
              <a:t>Reflexive?</a:t>
            </a:r>
            <a:r>
              <a:rPr lang="en-US" sz="2200" dirty="0"/>
              <a:t> No, there are no loops</a:t>
            </a:r>
          </a:p>
          <a:p>
            <a:pPr>
              <a:spcBef>
                <a:spcPts val="600"/>
              </a:spcBef>
            </a:pPr>
            <a:r>
              <a:rPr lang="en-US" sz="2200" i="1" dirty="0"/>
              <a:t>Symmetric?</a:t>
            </a:r>
            <a:r>
              <a:rPr lang="en-US" sz="2200" dirty="0"/>
              <a:t> No, for example, there is no edge from </a:t>
            </a:r>
            <a:r>
              <a:rPr lang="en-US" sz="2200" i="1" dirty="0"/>
              <a:t>d</a:t>
            </a:r>
            <a:r>
              <a:rPr lang="en-US" sz="2200" dirty="0"/>
              <a:t> to </a:t>
            </a:r>
            <a:r>
              <a:rPr lang="en-US" sz="2200" i="1" dirty="0"/>
              <a:t>a</a:t>
            </a:r>
            <a:r>
              <a:rPr lang="en-US" sz="2200" dirty="0"/>
              <a:t> </a:t>
            </a:r>
          </a:p>
          <a:p>
            <a:pPr>
              <a:spcBef>
                <a:spcPts val="600"/>
              </a:spcBef>
            </a:pPr>
            <a:r>
              <a:rPr lang="en-US" sz="2200" i="1" dirty="0"/>
              <a:t>Antisymmetric?</a:t>
            </a:r>
            <a:r>
              <a:rPr lang="en-US" sz="2200" dirty="0"/>
              <a:t> Yes, whenever there is an edge from one vertex to another, there is not one going back  </a:t>
            </a:r>
          </a:p>
          <a:p>
            <a:pPr>
              <a:spcBef>
                <a:spcPts val="600"/>
              </a:spcBef>
            </a:pPr>
            <a:r>
              <a:rPr lang="en-US" sz="2200" i="1" dirty="0"/>
              <a:t>Transitive? </a:t>
            </a:r>
            <a:r>
              <a:rPr lang="en-US" sz="2200" dirty="0"/>
              <a:t>Yes (trivially), there  are no two edges where the first edge ends at the vertex where the second edge begins</a:t>
            </a:r>
          </a:p>
        </p:txBody>
      </p:sp>
    </p:spTree>
    <p:extLst>
      <p:ext uri="{BB962C8B-B14F-4D97-AF65-F5344CB8AC3E}">
        <p14:creationId xmlns:p14="http://schemas.microsoft.com/office/powerpoint/2010/main" val="167961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the Powers of a Relation</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076" y="1143000"/>
            <a:ext cx="6937849" cy="481016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67400"/>
            <a:ext cx="8229600" cy="731520"/>
          </a:xfrm>
          <a:ln w="12700">
            <a:solidFill>
              <a:srgbClr val="1A587B"/>
            </a:solidFill>
          </a:ln>
        </p:spPr>
        <p:txBody>
          <a:bodyPr/>
          <a:lstStyle/>
          <a:p>
            <a:r>
              <a:rPr lang="en-US" sz="2200" dirty="0"/>
              <a:t>The pair (</a:t>
            </a:r>
            <a:r>
              <a:rPr lang="en-US" sz="2200" dirty="0" err="1"/>
              <a:t>x,y</a:t>
            </a:r>
            <a:r>
              <a:rPr lang="en-US" sz="2200" dirty="0"/>
              <a:t>) is in  </a:t>
            </a:r>
            <a:r>
              <a:rPr lang="en-US" sz="2200" i="1" dirty="0"/>
              <a:t>R</a:t>
            </a:r>
            <a:r>
              <a:rPr lang="en-US" sz="2200" i="1" baseline="30000" dirty="0">
                <a:ea typeface="Cambria Math" pitchFamily="18" charset="0"/>
              </a:rPr>
              <a:t>n</a:t>
            </a:r>
            <a:r>
              <a:rPr lang="en-US" sz="2200" baseline="30000" dirty="0">
                <a:ea typeface="Cambria Math" pitchFamily="18" charset="0"/>
              </a:rPr>
              <a:t> </a:t>
            </a:r>
            <a:r>
              <a:rPr lang="en-US" sz="2200" dirty="0"/>
              <a:t> if there is a path of length </a:t>
            </a:r>
            <a:r>
              <a:rPr lang="en-US" sz="2200" i="1" dirty="0"/>
              <a:t>n</a:t>
            </a:r>
            <a:r>
              <a:rPr lang="en-US" sz="2200" dirty="0"/>
              <a:t> from </a:t>
            </a:r>
            <a:r>
              <a:rPr lang="en-US" sz="2200" i="1" dirty="0"/>
              <a:t>x</a:t>
            </a:r>
            <a:r>
              <a:rPr lang="en-US" sz="2200" dirty="0"/>
              <a:t> to </a:t>
            </a:r>
            <a:r>
              <a:rPr lang="en-US" sz="2200" i="1" dirty="0"/>
              <a:t>y</a:t>
            </a:r>
            <a:r>
              <a:rPr lang="en-US" sz="2200" dirty="0"/>
              <a:t>  in </a:t>
            </a:r>
            <a:r>
              <a:rPr lang="en-US" sz="2200" i="1" dirty="0"/>
              <a:t>R</a:t>
            </a:r>
            <a:r>
              <a:rPr lang="en-US" sz="2200" dirty="0"/>
              <a:t> (following the direction of the arrows). </a:t>
            </a:r>
            <a:endParaRPr lang="en-US" sz="2200" baseline="30000" dirty="0">
              <a:ea typeface="Cambria Math" pitchFamily="18" charset="0"/>
            </a:endParaRPr>
          </a:p>
        </p:txBody>
      </p:sp>
    </p:spTree>
    <p:extLst>
      <p:ext uri="{BB962C8B-B14F-4D97-AF65-F5344CB8AC3E}">
        <p14:creationId xmlns:p14="http://schemas.microsoft.com/office/powerpoint/2010/main" val="200509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Equivalence Relations</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9.5</a:t>
            </a:r>
          </a:p>
        </p:txBody>
      </p:sp>
    </p:spTree>
    <p:extLst>
      <p:ext uri="{BB962C8B-B14F-4D97-AF65-F5344CB8AC3E}">
        <p14:creationId xmlns:p14="http://schemas.microsoft.com/office/powerpoint/2010/main" val="168967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pPr>
              <a:spcAft>
                <a:spcPts val="1200"/>
              </a:spcAft>
            </a:pPr>
            <a:r>
              <a:rPr lang="en-US" dirty="0"/>
              <a:t>Equivalence Relations</a:t>
            </a:r>
          </a:p>
          <a:p>
            <a:pPr>
              <a:spcAft>
                <a:spcPts val="1200"/>
              </a:spcAft>
            </a:pPr>
            <a:r>
              <a:rPr lang="en-US" dirty="0"/>
              <a:t>Equivalence Classes</a:t>
            </a:r>
          </a:p>
          <a:p>
            <a:pPr>
              <a:spcAft>
                <a:spcPts val="1200"/>
              </a:spcAft>
            </a:pPr>
            <a:r>
              <a:rPr lang="en-US" dirty="0"/>
              <a:t>Equivalence Classes and Partitions</a:t>
            </a:r>
          </a:p>
        </p:txBody>
      </p:sp>
    </p:spTree>
    <p:extLst>
      <p:ext uri="{BB962C8B-B14F-4D97-AF65-F5344CB8AC3E}">
        <p14:creationId xmlns:p14="http://schemas.microsoft.com/office/powerpoint/2010/main" val="354325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Relations</a:t>
            </a:r>
          </a:p>
        </p:txBody>
      </p:sp>
      <p:sp>
        <p:nvSpPr>
          <p:cNvPr id="3" name="Content Placeholder 2"/>
          <p:cNvSpPr>
            <a:spLocks noGrp="1"/>
          </p:cNvSpPr>
          <p:nvPr>
            <p:ph idx="1"/>
          </p:nvPr>
        </p:nvSpPr>
        <p:spPr/>
        <p:txBody>
          <a:bodyPr/>
          <a:lstStyle/>
          <a:p>
            <a:pPr>
              <a:spcAft>
                <a:spcPts val="1200"/>
              </a:spcAft>
            </a:pPr>
            <a:r>
              <a:rPr lang="en-US" b="1" dirty="0"/>
              <a:t>Definition </a:t>
            </a:r>
            <a:r>
              <a:rPr lang="en-US" b="1" dirty="0">
                <a:ea typeface="Cambria Math" pitchFamily="18" charset="0"/>
              </a:rPr>
              <a:t>1</a:t>
            </a:r>
            <a:r>
              <a:rPr lang="en-US" dirty="0"/>
              <a:t>: A relation on a set </a:t>
            </a:r>
            <a:r>
              <a:rPr lang="en-US" i="1" dirty="0"/>
              <a:t>A</a:t>
            </a:r>
            <a:r>
              <a:rPr lang="en-US" dirty="0"/>
              <a:t> is called an </a:t>
            </a:r>
            <a:r>
              <a:rPr lang="en-US" i="1" dirty="0"/>
              <a:t>equivalence relation </a:t>
            </a:r>
            <a:r>
              <a:rPr lang="en-US" dirty="0"/>
              <a:t>if it is reflexive, symmetric, and transitive. </a:t>
            </a:r>
          </a:p>
          <a:p>
            <a:pPr>
              <a:spcAft>
                <a:spcPts val="1200"/>
              </a:spcAft>
            </a:pPr>
            <a:r>
              <a:rPr lang="en-US" b="1" dirty="0"/>
              <a:t>Definition </a:t>
            </a:r>
            <a:r>
              <a:rPr lang="en-US" b="1" dirty="0">
                <a:ea typeface="Cambria Math" pitchFamily="18" charset="0"/>
              </a:rPr>
              <a:t>2</a:t>
            </a:r>
            <a:r>
              <a:rPr lang="en-US" dirty="0"/>
              <a:t>: Two elements </a:t>
            </a:r>
            <a:r>
              <a:rPr lang="en-US" i="1" dirty="0"/>
              <a:t>a</a:t>
            </a:r>
            <a:r>
              <a:rPr lang="en-US" dirty="0"/>
              <a:t>, and </a:t>
            </a:r>
            <a:r>
              <a:rPr lang="en-US" i="1" dirty="0"/>
              <a:t>b</a:t>
            </a:r>
            <a:r>
              <a:rPr lang="en-US" dirty="0"/>
              <a:t> that are related by an equivalence relation are called  </a:t>
            </a:r>
            <a:r>
              <a:rPr lang="en-US" i="1" dirty="0"/>
              <a:t>equivalent. </a:t>
            </a:r>
            <a:r>
              <a:rPr lang="en-US" dirty="0"/>
              <a:t>The notation </a:t>
            </a:r>
            <a:r>
              <a:rPr lang="en-US" i="1" dirty="0"/>
              <a:t>a</a:t>
            </a:r>
            <a:r>
              <a:rPr lang="en-US" dirty="0"/>
              <a:t> </a:t>
            </a:r>
            <a:r>
              <a:rPr lang="en-US" dirty="0">
                <a:ea typeface="Cambria Math"/>
              </a:rPr>
              <a:t>∼ </a:t>
            </a:r>
            <a:r>
              <a:rPr lang="en-US" i="1" dirty="0"/>
              <a:t>b</a:t>
            </a:r>
            <a:r>
              <a:rPr lang="en-US" dirty="0"/>
              <a:t> is often used to denote that </a:t>
            </a:r>
            <a:r>
              <a:rPr lang="en-US" i="1" dirty="0"/>
              <a:t>a</a:t>
            </a:r>
            <a:r>
              <a:rPr lang="en-US" dirty="0"/>
              <a:t> and </a:t>
            </a:r>
            <a:r>
              <a:rPr lang="en-US" i="1" dirty="0"/>
              <a:t>b</a:t>
            </a:r>
            <a:r>
              <a:rPr lang="en-US" dirty="0"/>
              <a:t> are equivalent elements with respect to a particular equivalence relation.</a:t>
            </a:r>
          </a:p>
        </p:txBody>
      </p:sp>
    </p:spTree>
    <p:extLst>
      <p:ext uri="{BB962C8B-B14F-4D97-AF65-F5344CB8AC3E}">
        <p14:creationId xmlns:p14="http://schemas.microsoft.com/office/powerpoint/2010/main" val="3946429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a:xfrm>
            <a:off x="457200" y="1295400"/>
            <a:ext cx="8412480" cy="5257800"/>
          </a:xfrm>
        </p:spPr>
        <p:txBody>
          <a:bodyPr/>
          <a:lstStyle/>
          <a:p>
            <a:pPr>
              <a:spcBef>
                <a:spcPts val="600"/>
              </a:spcBef>
            </a:pPr>
            <a:r>
              <a:rPr lang="en-US" sz="2600" b="1" dirty="0"/>
              <a:t>Example</a:t>
            </a:r>
            <a:r>
              <a:rPr lang="en-US" sz="2600" dirty="0"/>
              <a:t>: Suppose that </a:t>
            </a:r>
            <a:r>
              <a:rPr lang="en-US" sz="2600" i="1" dirty="0"/>
              <a:t>R</a:t>
            </a:r>
            <a:r>
              <a:rPr lang="en-US" sz="2600" dirty="0"/>
              <a:t> is the relation on the set of strings of English letters such that </a:t>
            </a:r>
            <a:r>
              <a:rPr lang="en-US" sz="2600" i="1" dirty="0" err="1"/>
              <a:t>aRb</a:t>
            </a:r>
            <a:r>
              <a:rPr lang="en-US" sz="2600" dirty="0"/>
              <a:t> if and only if </a:t>
            </a:r>
            <a:r>
              <a:rPr lang="en-US" sz="2600" i="1" dirty="0"/>
              <a:t>l</a:t>
            </a:r>
            <a:r>
              <a:rPr lang="en-US" sz="2600" dirty="0"/>
              <a:t>(</a:t>
            </a:r>
            <a:r>
              <a:rPr lang="en-US" sz="2600" i="1" dirty="0"/>
              <a:t>a</a:t>
            </a:r>
            <a:r>
              <a:rPr lang="en-US" sz="2600" dirty="0"/>
              <a:t>) = </a:t>
            </a:r>
            <a:r>
              <a:rPr lang="en-US" sz="2600" i="1" dirty="0"/>
              <a:t>l</a:t>
            </a:r>
            <a:r>
              <a:rPr lang="en-US" sz="2600" dirty="0"/>
              <a:t>(</a:t>
            </a:r>
            <a:r>
              <a:rPr lang="en-US" sz="2600" i="1" dirty="0"/>
              <a:t>b</a:t>
            </a:r>
            <a:r>
              <a:rPr lang="en-US" sz="2600" dirty="0"/>
              <a:t>), where </a:t>
            </a:r>
            <a:r>
              <a:rPr lang="en-US" sz="2600" i="1" dirty="0"/>
              <a:t>l</a:t>
            </a:r>
            <a:r>
              <a:rPr lang="en-US" sz="2600" dirty="0"/>
              <a:t>(</a:t>
            </a:r>
            <a:r>
              <a:rPr lang="en-US" sz="2600" i="1" dirty="0"/>
              <a:t>x</a:t>
            </a:r>
            <a:r>
              <a:rPr lang="en-US" sz="2600" dirty="0"/>
              <a:t>) is the length of the string </a:t>
            </a:r>
            <a:r>
              <a:rPr lang="en-US" sz="2600" i="1" dirty="0"/>
              <a:t>x</a:t>
            </a:r>
            <a:r>
              <a:rPr lang="en-US" sz="2600" dirty="0"/>
              <a:t>. Is </a:t>
            </a:r>
            <a:r>
              <a:rPr lang="en-US" sz="2600" i="1" dirty="0"/>
              <a:t>R</a:t>
            </a:r>
            <a:r>
              <a:rPr lang="en-US" sz="2600" dirty="0"/>
              <a:t> an equivalence relation?</a:t>
            </a:r>
          </a:p>
          <a:p>
            <a:pPr>
              <a:spcBef>
                <a:spcPts val="600"/>
              </a:spcBef>
            </a:pPr>
            <a:r>
              <a:rPr lang="en-US" sz="2600" b="1" dirty="0"/>
              <a:t>Solution</a:t>
            </a:r>
            <a:r>
              <a:rPr lang="en-US" sz="2600" dirty="0"/>
              <a:t>: Show that all of the properties of an equivalence relation hold.</a:t>
            </a:r>
          </a:p>
          <a:p>
            <a:pPr lvl="1">
              <a:spcBef>
                <a:spcPts val="600"/>
              </a:spcBef>
            </a:pPr>
            <a:r>
              <a:rPr lang="en-US" sz="2200" i="1" dirty="0"/>
              <a:t>Reflexivity</a:t>
            </a:r>
            <a:r>
              <a:rPr lang="en-US" sz="2200" dirty="0"/>
              <a:t>: Because</a:t>
            </a:r>
            <a:r>
              <a:rPr lang="en-US" sz="2200" i="1" dirty="0"/>
              <a:t> l</a:t>
            </a:r>
            <a:r>
              <a:rPr lang="en-US" sz="2200" dirty="0"/>
              <a:t>(</a:t>
            </a:r>
            <a:r>
              <a:rPr lang="en-US" sz="2200" i="1" dirty="0"/>
              <a:t>a</a:t>
            </a:r>
            <a:r>
              <a:rPr lang="en-US" sz="2200" dirty="0"/>
              <a:t>) = </a:t>
            </a:r>
            <a:r>
              <a:rPr lang="en-US" sz="2200" i="1" dirty="0"/>
              <a:t>l</a:t>
            </a:r>
            <a:r>
              <a:rPr lang="en-US" sz="2200" dirty="0"/>
              <a:t>(</a:t>
            </a:r>
            <a:r>
              <a:rPr lang="en-US" sz="2200" i="1" dirty="0"/>
              <a:t>a</a:t>
            </a:r>
            <a:r>
              <a:rPr lang="en-US" sz="2200" dirty="0"/>
              <a:t>), it follows that </a:t>
            </a:r>
            <a:r>
              <a:rPr lang="en-US" sz="2200" i="1" dirty="0" err="1"/>
              <a:t>aRa</a:t>
            </a:r>
            <a:r>
              <a:rPr lang="en-US" sz="2200" dirty="0"/>
              <a:t> for all strings </a:t>
            </a:r>
            <a:r>
              <a:rPr lang="en-US" sz="2200" i="1" dirty="0"/>
              <a:t>a</a:t>
            </a:r>
            <a:r>
              <a:rPr lang="en-US" sz="2200" dirty="0"/>
              <a:t>. </a:t>
            </a:r>
          </a:p>
          <a:p>
            <a:pPr lvl="1">
              <a:spcBef>
                <a:spcPts val="600"/>
              </a:spcBef>
            </a:pPr>
            <a:r>
              <a:rPr lang="en-US" sz="2200" i="1" dirty="0"/>
              <a:t>Symmetry</a:t>
            </a:r>
            <a:r>
              <a:rPr lang="en-US" sz="2200" dirty="0"/>
              <a:t>: Suppose that </a:t>
            </a:r>
            <a:r>
              <a:rPr lang="en-US" sz="2200" i="1" dirty="0" err="1"/>
              <a:t>aRb</a:t>
            </a:r>
            <a:r>
              <a:rPr lang="en-US" sz="2200" i="1" dirty="0"/>
              <a:t>.</a:t>
            </a:r>
            <a:r>
              <a:rPr lang="en-US" sz="2200" dirty="0"/>
              <a:t>  Since </a:t>
            </a:r>
            <a:r>
              <a:rPr lang="en-US" sz="2200" i="1" dirty="0"/>
              <a:t>l</a:t>
            </a:r>
            <a:r>
              <a:rPr lang="en-US" sz="2200" dirty="0"/>
              <a:t>(</a:t>
            </a:r>
            <a:r>
              <a:rPr lang="en-US" sz="2200" i="1" dirty="0"/>
              <a:t>a</a:t>
            </a:r>
            <a:r>
              <a:rPr lang="en-US" sz="2200" dirty="0"/>
              <a:t>) = </a:t>
            </a:r>
            <a:r>
              <a:rPr lang="en-US" sz="2200" i="1" dirty="0"/>
              <a:t>l</a:t>
            </a:r>
            <a:r>
              <a:rPr lang="en-US" sz="2200" dirty="0"/>
              <a:t>(</a:t>
            </a:r>
            <a:r>
              <a:rPr lang="en-US" sz="2200" i="1" dirty="0"/>
              <a:t>b</a:t>
            </a:r>
            <a:r>
              <a:rPr lang="en-US" sz="2200" dirty="0"/>
              <a:t>), </a:t>
            </a:r>
            <a:r>
              <a:rPr lang="en-US" sz="2200" i="1" dirty="0"/>
              <a:t>l</a:t>
            </a:r>
            <a:r>
              <a:rPr lang="en-US" sz="2200" dirty="0"/>
              <a:t>(</a:t>
            </a:r>
            <a:r>
              <a:rPr lang="en-US" sz="2200" i="1" dirty="0"/>
              <a:t>b</a:t>
            </a:r>
            <a:r>
              <a:rPr lang="en-US" sz="2200" dirty="0"/>
              <a:t>) = </a:t>
            </a:r>
            <a:r>
              <a:rPr lang="en-US" sz="2200" i="1" dirty="0"/>
              <a:t>l</a:t>
            </a:r>
            <a:r>
              <a:rPr lang="en-US" sz="2200" dirty="0"/>
              <a:t>(</a:t>
            </a:r>
            <a:r>
              <a:rPr lang="en-US" sz="2200" i="1" dirty="0"/>
              <a:t>a</a:t>
            </a:r>
            <a:r>
              <a:rPr lang="en-US" sz="2200" dirty="0"/>
              <a:t>) also holds  and </a:t>
            </a:r>
            <a:r>
              <a:rPr lang="en-US" sz="2200" i="1" dirty="0" err="1"/>
              <a:t>bRa</a:t>
            </a:r>
            <a:r>
              <a:rPr lang="en-US" sz="2200" dirty="0"/>
              <a:t>. </a:t>
            </a:r>
          </a:p>
          <a:p>
            <a:pPr lvl="1">
              <a:spcBef>
                <a:spcPts val="600"/>
              </a:spcBef>
            </a:pPr>
            <a:r>
              <a:rPr lang="en-US" sz="2200" i="1" dirty="0"/>
              <a:t>Transitivity</a:t>
            </a:r>
            <a:r>
              <a:rPr lang="en-US" sz="2200" dirty="0"/>
              <a:t>: Suppose that </a:t>
            </a:r>
            <a:r>
              <a:rPr lang="en-US" sz="2200" dirty="0" err="1"/>
              <a:t>a</a:t>
            </a:r>
            <a:r>
              <a:rPr lang="en-US" sz="2200" i="1" dirty="0" err="1"/>
              <a:t>R</a:t>
            </a:r>
            <a:r>
              <a:rPr lang="en-US" sz="2200" dirty="0" err="1"/>
              <a:t>b</a:t>
            </a:r>
            <a:r>
              <a:rPr lang="en-US" sz="2200" i="1" dirty="0"/>
              <a:t> </a:t>
            </a:r>
            <a:r>
              <a:rPr lang="en-US" sz="2200" dirty="0"/>
              <a:t>and </a:t>
            </a:r>
            <a:r>
              <a:rPr lang="en-US" sz="2200" i="1" dirty="0" err="1"/>
              <a:t>bRc</a:t>
            </a:r>
            <a:r>
              <a:rPr lang="en-US" sz="2200" dirty="0"/>
              <a:t>. Since </a:t>
            </a:r>
            <a:r>
              <a:rPr lang="en-US" sz="2200" i="1" dirty="0"/>
              <a:t>l</a:t>
            </a:r>
            <a:r>
              <a:rPr lang="en-US" sz="2200" dirty="0"/>
              <a:t>(</a:t>
            </a:r>
            <a:r>
              <a:rPr lang="en-US" sz="2200" i="1" dirty="0"/>
              <a:t>a</a:t>
            </a:r>
            <a:r>
              <a:rPr lang="en-US" sz="2200" dirty="0"/>
              <a:t>) = </a:t>
            </a:r>
            <a:r>
              <a:rPr lang="en-US" sz="2200" i="1" dirty="0"/>
              <a:t>l</a:t>
            </a:r>
            <a:r>
              <a:rPr lang="en-US" sz="2200" dirty="0"/>
              <a:t>(</a:t>
            </a:r>
            <a:r>
              <a:rPr lang="en-US" sz="2200" i="1" dirty="0"/>
              <a:t>b</a:t>
            </a:r>
            <a:r>
              <a:rPr lang="en-US" sz="2200" dirty="0"/>
              <a:t>),and </a:t>
            </a:r>
            <a:r>
              <a:rPr lang="en-US" sz="2200" i="1" dirty="0"/>
              <a:t>l</a:t>
            </a:r>
            <a:r>
              <a:rPr lang="en-US" sz="2200" dirty="0"/>
              <a:t>(</a:t>
            </a:r>
            <a:r>
              <a:rPr lang="en-US" sz="2200" i="1" dirty="0"/>
              <a:t>b</a:t>
            </a:r>
            <a:r>
              <a:rPr lang="en-US" sz="2200" dirty="0"/>
              <a:t>) = </a:t>
            </a:r>
            <a:r>
              <a:rPr lang="en-US" sz="2200" i="1" dirty="0"/>
              <a:t>l</a:t>
            </a:r>
            <a:r>
              <a:rPr lang="en-US" sz="2200" dirty="0"/>
              <a:t>(</a:t>
            </a:r>
            <a:r>
              <a:rPr lang="en-US" sz="2200" i="1" dirty="0"/>
              <a:t>c</a:t>
            </a:r>
            <a:r>
              <a:rPr lang="en-US" sz="2200" dirty="0"/>
              <a:t>), </a:t>
            </a:r>
            <a:r>
              <a:rPr lang="en-US" sz="2200" i="1" dirty="0"/>
              <a:t>l</a:t>
            </a:r>
            <a:r>
              <a:rPr lang="en-US" sz="2200" dirty="0"/>
              <a:t>(</a:t>
            </a:r>
            <a:r>
              <a:rPr lang="en-US" sz="2200" i="1" dirty="0"/>
              <a:t>a</a:t>
            </a:r>
            <a:r>
              <a:rPr lang="en-US" sz="2200" dirty="0"/>
              <a:t>) = </a:t>
            </a:r>
            <a:r>
              <a:rPr lang="en-US" sz="2200" i="1" dirty="0"/>
              <a:t>l</a:t>
            </a:r>
            <a:r>
              <a:rPr lang="en-US" sz="2200" dirty="0"/>
              <a:t>(</a:t>
            </a:r>
            <a:r>
              <a:rPr lang="en-US" sz="2200" i="1" dirty="0"/>
              <a:t>a</a:t>
            </a:r>
            <a:r>
              <a:rPr lang="en-US" sz="2200" dirty="0"/>
              <a:t>) also holds and </a:t>
            </a:r>
            <a:r>
              <a:rPr lang="en-US" sz="2200" i="1" dirty="0" err="1"/>
              <a:t>aRc</a:t>
            </a:r>
            <a:r>
              <a:rPr lang="en-US" sz="2200" dirty="0"/>
              <a:t>.</a:t>
            </a:r>
          </a:p>
        </p:txBody>
      </p:sp>
    </p:spTree>
    <p:extLst>
      <p:ext uri="{BB962C8B-B14F-4D97-AF65-F5344CB8AC3E}">
        <p14:creationId xmlns:p14="http://schemas.microsoft.com/office/powerpoint/2010/main" val="2061909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Modulo </a:t>
            </a:r>
            <a:r>
              <a:rPr lang="en-US" i="1" dirty="0"/>
              <a:t>m</a:t>
            </a:r>
            <a:endParaRPr lang="en-US" dirty="0"/>
          </a:p>
        </p:txBody>
      </p:sp>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t>Example</a:t>
            </a:r>
            <a:r>
              <a:rPr lang="en-US" sz="2400" dirty="0"/>
              <a:t>:  Let </a:t>
            </a:r>
            <a:r>
              <a:rPr lang="en-US" sz="2400" i="1" dirty="0"/>
              <a:t>m</a:t>
            </a:r>
            <a:r>
              <a:rPr lang="en-US" sz="2400" dirty="0"/>
              <a:t> be an integer with </a:t>
            </a:r>
            <a:r>
              <a:rPr lang="en-US" sz="2400" i="1" dirty="0"/>
              <a:t>m</a:t>
            </a:r>
            <a:r>
              <a:rPr lang="en-US" sz="2400" dirty="0"/>
              <a:t> &gt; </a:t>
            </a:r>
            <a:r>
              <a:rPr lang="en-US" sz="2400" dirty="0">
                <a:ea typeface="Cambria Math" pitchFamily="18" charset="0"/>
              </a:rPr>
              <a:t>1</a:t>
            </a:r>
            <a:r>
              <a:rPr lang="en-US" sz="2400" dirty="0"/>
              <a:t>. Show that the relation </a:t>
            </a:r>
            <a:r>
              <a:rPr lang="en-US" sz="2400" i="1" dirty="0"/>
              <a:t>R</a:t>
            </a:r>
            <a:r>
              <a:rPr lang="en-US" sz="2400" dirty="0"/>
              <a:t> = {(</a:t>
            </a:r>
            <a:r>
              <a:rPr lang="en-US" sz="2400" i="1" dirty="0" err="1"/>
              <a:t>a</a:t>
            </a:r>
            <a:r>
              <a:rPr lang="en-US" sz="2400" dirty="0" err="1"/>
              <a:t>,</a:t>
            </a:r>
            <a:r>
              <a:rPr lang="en-US" sz="2400" i="1" dirty="0" err="1"/>
              <a:t>b</a:t>
            </a:r>
            <a:r>
              <a:rPr lang="en-US" sz="2400" dirty="0"/>
              <a:t>) |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a:t>
            </a:r>
            <a:br>
              <a:rPr lang="en-US" sz="2400" dirty="0"/>
            </a:br>
            <a:r>
              <a:rPr lang="en-US" sz="2400" dirty="0"/>
              <a:t>is an equivalence relation on the set of integers.</a:t>
            </a:r>
          </a:p>
          <a:p>
            <a:pPr>
              <a:spcBef>
                <a:spcPts val="600"/>
              </a:spcBef>
            </a:pPr>
            <a:r>
              <a:rPr lang="en-US" sz="2400" b="1" dirty="0"/>
              <a:t>Solution</a:t>
            </a:r>
            <a:r>
              <a:rPr lang="en-US" sz="2400" dirty="0"/>
              <a:t>: Recall that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if and only if </a:t>
            </a:r>
            <a:r>
              <a:rPr lang="en-US" sz="2400" i="1" dirty="0"/>
              <a:t>m</a:t>
            </a:r>
            <a:r>
              <a:rPr lang="en-US" sz="2400" dirty="0"/>
              <a:t>  divides </a:t>
            </a:r>
            <a:r>
              <a:rPr lang="en-US" sz="2400" i="1" dirty="0"/>
              <a:t>a</a:t>
            </a:r>
            <a:r>
              <a:rPr lang="en-US" sz="2400" dirty="0"/>
              <a:t> </a:t>
            </a:r>
            <a:r>
              <a:rPr lang="en-US" sz="2400" dirty="0">
                <a:ea typeface="Cambria Math"/>
              </a:rPr>
              <a:t>−</a:t>
            </a:r>
            <a:r>
              <a:rPr lang="en-US" sz="2400" dirty="0"/>
              <a:t> </a:t>
            </a:r>
            <a:r>
              <a:rPr lang="en-US" sz="2400" i="1" dirty="0"/>
              <a:t>b</a:t>
            </a:r>
            <a:r>
              <a:rPr lang="en-US" sz="2400" dirty="0"/>
              <a:t>.</a:t>
            </a:r>
          </a:p>
          <a:p>
            <a:pPr lvl="1">
              <a:spcBef>
                <a:spcPts val="600"/>
              </a:spcBef>
            </a:pPr>
            <a:r>
              <a:rPr lang="en-US" sz="2000" i="1" dirty="0"/>
              <a:t>Reflexivity</a:t>
            </a:r>
            <a:r>
              <a:rPr lang="en-US" sz="2000" dirty="0"/>
              <a:t>:  </a:t>
            </a:r>
            <a:r>
              <a:rPr lang="en-US" sz="2000" i="1" dirty="0"/>
              <a:t>a</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since </a:t>
            </a:r>
            <a:r>
              <a:rPr lang="en-US" sz="2000" i="1" dirty="0"/>
              <a:t>a</a:t>
            </a:r>
            <a:r>
              <a:rPr lang="en-US" sz="2000" dirty="0"/>
              <a:t> </a:t>
            </a:r>
            <a:r>
              <a:rPr lang="en-US" sz="2000" dirty="0">
                <a:ea typeface="Cambria Math"/>
              </a:rPr>
              <a:t>−</a:t>
            </a:r>
            <a:r>
              <a:rPr lang="en-US" sz="2000" dirty="0"/>
              <a:t> </a:t>
            </a:r>
            <a:r>
              <a:rPr lang="en-US" sz="2000" i="1" dirty="0"/>
              <a:t>a </a:t>
            </a:r>
            <a:r>
              <a:rPr lang="en-US" sz="2000" dirty="0"/>
              <a:t>= </a:t>
            </a:r>
            <a:r>
              <a:rPr lang="en-US" sz="2000" dirty="0">
                <a:ea typeface="Cambria Math" pitchFamily="18" charset="0"/>
              </a:rPr>
              <a:t>0</a:t>
            </a:r>
            <a:r>
              <a:rPr lang="en-US" sz="2000" dirty="0"/>
              <a:t> is divisible by </a:t>
            </a:r>
            <a:r>
              <a:rPr lang="en-US" sz="2000" i="1" dirty="0"/>
              <a:t>m</a:t>
            </a:r>
            <a:r>
              <a:rPr lang="en-US" sz="2000" dirty="0"/>
              <a:t> since </a:t>
            </a:r>
            <a:r>
              <a:rPr lang="en-US" sz="2000" dirty="0">
                <a:ea typeface="Cambria Math" pitchFamily="18" charset="0"/>
              </a:rPr>
              <a:t>0</a:t>
            </a:r>
            <a:r>
              <a:rPr lang="en-US" sz="2000" dirty="0"/>
              <a:t> = </a:t>
            </a:r>
            <a:r>
              <a:rPr lang="en-US" sz="2000" dirty="0">
                <a:ea typeface="Cambria Math" pitchFamily="18" charset="0"/>
              </a:rPr>
              <a:t>0</a:t>
            </a:r>
            <a:r>
              <a:rPr lang="en-US" sz="2000" dirty="0"/>
              <a:t> </a:t>
            </a:r>
            <a:r>
              <a:rPr lang="en-US" sz="2000" dirty="0">
                <a:ea typeface="Cambria Math"/>
              </a:rPr>
              <a:t>∙ </a:t>
            </a:r>
            <a:r>
              <a:rPr lang="en-US" sz="2000" i="1" dirty="0"/>
              <a:t>m</a:t>
            </a:r>
            <a:r>
              <a:rPr lang="en-US" sz="2000" dirty="0"/>
              <a:t>.</a:t>
            </a:r>
          </a:p>
          <a:p>
            <a:pPr lvl="1">
              <a:spcBef>
                <a:spcPts val="600"/>
              </a:spcBef>
            </a:pPr>
            <a:r>
              <a:rPr lang="en-US" sz="2000" i="1" dirty="0"/>
              <a:t>Symmetry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Then </a:t>
            </a:r>
            <a:r>
              <a:rPr lang="en-US" sz="2000" i="1" dirty="0"/>
              <a:t>a</a:t>
            </a:r>
            <a:r>
              <a:rPr lang="en-US" sz="2000" dirty="0"/>
              <a:t> </a:t>
            </a:r>
            <a:r>
              <a:rPr lang="en-US" sz="2000" dirty="0">
                <a:ea typeface="Cambria Math"/>
              </a:rPr>
              <a:t>−</a:t>
            </a:r>
            <a:r>
              <a:rPr lang="en-US" sz="2000" dirty="0"/>
              <a:t> </a:t>
            </a:r>
            <a:r>
              <a:rPr lang="en-US" sz="2000" i="1" dirty="0"/>
              <a:t>b</a:t>
            </a:r>
            <a:r>
              <a:rPr lang="en-US" sz="2000" dirty="0"/>
              <a:t> is divisible by </a:t>
            </a:r>
            <a:r>
              <a:rPr lang="en-US" sz="2000" i="1" dirty="0"/>
              <a:t>m</a:t>
            </a:r>
            <a:r>
              <a:rPr lang="en-US" sz="2000" dirty="0"/>
              <a:t>, and so </a:t>
            </a:r>
            <a:r>
              <a:rPr lang="en-US" sz="2000" i="1" dirty="0"/>
              <a:t>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a:t>
            </a:r>
            <a:r>
              <a:rPr lang="en-US" sz="2000" dirty="0"/>
              <a:t>, where </a:t>
            </a:r>
            <a:r>
              <a:rPr lang="en-US" sz="2000" i="1" dirty="0"/>
              <a:t>k</a:t>
            </a:r>
            <a:r>
              <a:rPr lang="en-US" sz="2000" dirty="0"/>
              <a:t> is an integer. It follows that</a:t>
            </a:r>
            <a:r>
              <a:rPr lang="en-US" sz="2000" i="1" dirty="0"/>
              <a:t> b</a:t>
            </a:r>
            <a:r>
              <a:rPr lang="en-US" sz="2000" dirty="0"/>
              <a:t> </a:t>
            </a:r>
            <a:r>
              <a:rPr lang="en-US" sz="2000" dirty="0">
                <a:ea typeface="Cambria Math"/>
              </a:rPr>
              <a:t>−</a:t>
            </a:r>
            <a:r>
              <a:rPr lang="en-US" sz="2000" dirty="0"/>
              <a:t> </a:t>
            </a:r>
            <a:r>
              <a:rPr lang="en-US" sz="2000" i="1" dirty="0"/>
              <a:t>a</a:t>
            </a:r>
            <a:r>
              <a:rPr lang="en-US" sz="2000" dirty="0"/>
              <a:t> = (</a:t>
            </a:r>
            <a:r>
              <a:rPr lang="en-US" sz="2000" dirty="0">
                <a:ea typeface="Cambria Math"/>
              </a:rPr>
              <a:t>− </a:t>
            </a:r>
            <a:r>
              <a:rPr lang="en-US" sz="2000" i="1" dirty="0">
                <a:ea typeface="Cambria Math" pitchFamily="18" charset="0"/>
              </a:rPr>
              <a:t>k</a:t>
            </a:r>
            <a:r>
              <a:rPr lang="en-US" sz="2000" dirty="0">
                <a:ea typeface="Cambria Math" pitchFamily="18" charset="0"/>
              </a:rPr>
              <a:t>)</a:t>
            </a:r>
            <a:r>
              <a:rPr lang="en-US" sz="2000" dirty="0"/>
              <a:t> </a:t>
            </a:r>
            <a:r>
              <a:rPr lang="en-US" sz="2000" i="1" dirty="0"/>
              <a:t>m, so b</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a:t>
            </a:r>
          </a:p>
          <a:p>
            <a:pPr lvl="1">
              <a:spcBef>
                <a:spcPts val="600"/>
              </a:spcBef>
            </a:pPr>
            <a:r>
              <a:rPr lang="en-US" sz="2000" i="1" dirty="0"/>
              <a:t>Transitivity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(mod </a:t>
            </a:r>
            <a:r>
              <a:rPr lang="en-US" sz="2000" i="1" dirty="0"/>
              <a:t>m</a:t>
            </a:r>
            <a:r>
              <a:rPr lang="en-US" sz="2000" dirty="0"/>
              <a:t>). Then </a:t>
            </a:r>
            <a:r>
              <a:rPr lang="en-US" sz="2000" i="1" dirty="0"/>
              <a:t>m</a:t>
            </a:r>
            <a:r>
              <a:rPr lang="en-US" sz="2000" dirty="0"/>
              <a:t> divides both </a:t>
            </a:r>
            <a:r>
              <a:rPr lang="en-US" sz="2000" i="1" dirty="0"/>
              <a:t>a</a:t>
            </a:r>
            <a:r>
              <a:rPr lang="en-US" sz="2000" dirty="0"/>
              <a:t> </a:t>
            </a:r>
            <a:r>
              <a:rPr lang="en-US" sz="2000" dirty="0">
                <a:ea typeface="Cambria Math"/>
              </a:rPr>
              <a:t>−</a:t>
            </a:r>
            <a:r>
              <a:rPr lang="en-US" sz="2000" dirty="0"/>
              <a:t> </a:t>
            </a:r>
            <a:r>
              <a:rPr lang="en-US" sz="2000" i="1" dirty="0"/>
              <a:t>b</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Hence, there are integers </a:t>
            </a:r>
            <a:r>
              <a:rPr lang="en-US" sz="2000" i="1" dirty="0"/>
              <a:t>k</a:t>
            </a:r>
            <a:r>
              <a:rPr lang="en-US" sz="2000" dirty="0"/>
              <a:t> and </a:t>
            </a:r>
            <a:r>
              <a:rPr lang="en-US" sz="2000" i="1" dirty="0"/>
              <a:t>l </a:t>
            </a:r>
            <a:r>
              <a:rPr lang="en-US" sz="2000" dirty="0"/>
              <a:t>with</a:t>
            </a:r>
            <a:r>
              <a:rPr lang="en-US" sz="2000" i="1" dirty="0"/>
              <a:t> 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  and 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l</a:t>
            </a:r>
            <a:r>
              <a:rPr lang="en-US" sz="2000" i="1" dirty="0"/>
              <a:t>m. </a:t>
            </a:r>
            <a:r>
              <a:rPr lang="en-US" sz="2000" dirty="0"/>
              <a:t>We obtain by adding the equations:    </a:t>
            </a:r>
            <a:r>
              <a:rPr lang="en-US" sz="2000" i="1" dirty="0"/>
              <a:t>a</a:t>
            </a:r>
            <a:r>
              <a:rPr lang="en-US" sz="2000" dirty="0"/>
              <a:t> </a:t>
            </a:r>
            <a:r>
              <a:rPr lang="en-US" sz="2000" dirty="0">
                <a:ea typeface="Cambria Math"/>
              </a:rPr>
              <a:t>−</a:t>
            </a:r>
            <a:r>
              <a:rPr lang="en-US" sz="2000" dirty="0"/>
              <a:t> </a:t>
            </a:r>
            <a:r>
              <a:rPr lang="en-US" sz="2000" i="1" dirty="0"/>
              <a:t>c</a:t>
            </a:r>
            <a:r>
              <a:rPr lang="en-US" sz="2000" dirty="0"/>
              <a:t> = (</a:t>
            </a:r>
            <a:r>
              <a:rPr lang="en-US" sz="2000" i="1" dirty="0"/>
              <a:t>a</a:t>
            </a:r>
            <a:r>
              <a:rPr lang="en-US" sz="2000" dirty="0"/>
              <a:t> </a:t>
            </a:r>
            <a:r>
              <a:rPr lang="en-US" sz="2000" dirty="0">
                <a:ea typeface="Cambria Math"/>
              </a:rPr>
              <a:t>−</a:t>
            </a:r>
            <a:r>
              <a:rPr lang="en-US" sz="2000" dirty="0"/>
              <a:t> </a:t>
            </a:r>
            <a:r>
              <a:rPr lang="en-US" sz="2000" i="1" dirty="0"/>
              <a:t>b</a:t>
            </a:r>
            <a:r>
              <a:rPr lang="en-US" sz="2000" dirty="0"/>
              <a:t>) </a:t>
            </a:r>
            <a:r>
              <a:rPr lang="en-US" sz="2000" i="1" dirty="0">
                <a:ea typeface="Cambria Math" pitchFamily="18" charset="0"/>
              </a:rPr>
              <a:t> + </a:t>
            </a:r>
            <a:r>
              <a:rPr lang="en-US" sz="2000" dirty="0"/>
              <a:t>(</a:t>
            </a:r>
            <a:r>
              <a:rPr lang="en-US" sz="2000" i="1" dirty="0"/>
              <a:t>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k</a:t>
            </a:r>
            <a:r>
              <a:rPr lang="en-US" sz="2000" i="1" dirty="0"/>
              <a:t>m</a:t>
            </a:r>
            <a:r>
              <a:rPr lang="en-US" sz="2000" dirty="0"/>
              <a:t> +</a:t>
            </a:r>
            <a:r>
              <a:rPr lang="en-US" sz="2000" i="1" dirty="0">
                <a:ea typeface="Cambria Math" pitchFamily="18" charset="0"/>
              </a:rPr>
              <a:t> l</a:t>
            </a:r>
            <a:r>
              <a:rPr lang="en-US" sz="2000" i="1" dirty="0"/>
              <a:t>m = </a:t>
            </a:r>
            <a:r>
              <a:rPr lang="en-US" sz="2000" dirty="0"/>
              <a:t>(</a:t>
            </a:r>
            <a:r>
              <a:rPr lang="en-US" sz="2000" i="1" dirty="0"/>
              <a:t>k + l</a:t>
            </a:r>
            <a:r>
              <a:rPr lang="en-US" sz="2000" dirty="0"/>
              <a:t>)</a:t>
            </a:r>
            <a:r>
              <a:rPr lang="en-US" sz="2000" i="1" dirty="0"/>
              <a:t> m.</a:t>
            </a:r>
            <a:endParaRPr lang="en-US" sz="2000" dirty="0"/>
          </a:p>
        </p:txBody>
      </p:sp>
      <p:graphicFrame>
        <p:nvGraphicFramePr>
          <p:cNvPr id="7" name="Object 3"/>
          <p:cNvGraphicFramePr>
            <a:graphicFrameLocks noChangeAspect="1"/>
          </p:cNvGraphicFramePr>
          <p:nvPr>
            <p:extLst>
              <p:ext uri="{D42A27DB-BD31-4B8C-83A1-F6EECF244321}">
                <p14:modId xmlns:p14="http://schemas.microsoft.com/office/powerpoint/2010/main" val="1819510508"/>
              </p:ext>
            </p:extLst>
          </p:nvPr>
        </p:nvGraphicFramePr>
        <p:xfrm>
          <a:off x="2149128" y="5838108"/>
          <a:ext cx="4845744" cy="434160"/>
        </p:xfrm>
        <a:graphic>
          <a:graphicData uri="http://schemas.openxmlformats.org/presentationml/2006/ole">
            <mc:AlternateContent xmlns:mc="http://schemas.openxmlformats.org/markup-compatibility/2006">
              <mc:Choice xmlns:v="urn:schemas-microsoft-com:vml" Requires="v">
                <p:oleObj spid="_x0000_s32815" name="Equation" r:id="rId3" imgW="2692080" imgH="241200" progId="Equation.DSMT4">
                  <p:embed/>
                </p:oleObj>
              </mc:Choice>
              <mc:Fallback>
                <p:oleObj name="Equation" r:id="rId3" imgW="2692080" imgH="241200" progId="Equation.DSMT4">
                  <p:embed/>
                  <p:pic>
                    <p:nvPicPr>
                      <p:cNvPr id="0" name=""/>
                      <p:cNvPicPr/>
                      <p:nvPr/>
                    </p:nvPicPr>
                    <p:blipFill>
                      <a:blip r:embed="rId4"/>
                      <a:stretch>
                        <a:fillRect/>
                      </a:stretch>
                    </p:blipFill>
                    <p:spPr>
                      <a:xfrm>
                        <a:off x="2149128" y="5838108"/>
                        <a:ext cx="4845744" cy="434160"/>
                      </a:xfrm>
                      <a:prstGeom prst="rect">
                        <a:avLst/>
                      </a:prstGeom>
                    </p:spPr>
                  </p:pic>
                </p:oleObj>
              </mc:Fallback>
            </mc:AlternateContent>
          </a:graphicData>
        </a:graphic>
      </p:graphicFrame>
      <p:sp>
        <p:nvSpPr>
          <p:cNvPr id="4" name="Content Placeholder 4"/>
          <p:cNvSpPr>
            <a:spLocks noGrp="1"/>
          </p:cNvSpPr>
          <p:nvPr>
            <p:ph idx="13"/>
          </p:nvPr>
        </p:nvSpPr>
        <p:spPr>
          <a:xfrm>
            <a:off x="457200" y="6172200"/>
            <a:ext cx="8229600" cy="457200"/>
          </a:xfrm>
        </p:spPr>
        <p:txBody>
          <a:bodyPr/>
          <a:lstStyle/>
          <a:p>
            <a:pPr lvl="1">
              <a:buNone/>
            </a:pPr>
            <a:r>
              <a:rPr lang="en-US" sz="2400" dirty="0">
                <a:solidFill>
                  <a:prstClr val="black"/>
                </a:solidFill>
              </a:rPr>
              <a:t>Therefore, </a:t>
            </a:r>
            <a:r>
              <a:rPr lang="en-US" sz="2400" i="1" dirty="0">
                <a:solidFill>
                  <a:prstClr val="black"/>
                </a:solidFill>
              </a:rPr>
              <a:t>a</a:t>
            </a:r>
            <a:r>
              <a:rPr lang="en-US" sz="2400" dirty="0">
                <a:solidFill>
                  <a:prstClr val="black"/>
                </a:solidFill>
              </a:rPr>
              <a:t> </a:t>
            </a:r>
            <a:r>
              <a:rPr lang="en-US" sz="2400" dirty="0">
                <a:solidFill>
                  <a:prstClr val="black"/>
                </a:solidFill>
                <a:ea typeface="Cambria Math"/>
              </a:rPr>
              <a:t>≡</a:t>
            </a:r>
            <a:r>
              <a:rPr lang="en-US" sz="2400" dirty="0">
                <a:solidFill>
                  <a:prstClr val="black"/>
                </a:solidFill>
              </a:rPr>
              <a:t> </a:t>
            </a:r>
            <a:r>
              <a:rPr lang="en-US" sz="2400" i="1" dirty="0">
                <a:solidFill>
                  <a:prstClr val="black"/>
                </a:solidFill>
              </a:rPr>
              <a:t>c</a:t>
            </a:r>
            <a:r>
              <a:rPr lang="en-US" sz="2400" dirty="0">
                <a:solidFill>
                  <a:prstClr val="black"/>
                </a:solidFill>
              </a:rPr>
              <a:t> (mod </a:t>
            </a:r>
            <a:r>
              <a:rPr lang="en-US" sz="2400" i="1" dirty="0">
                <a:solidFill>
                  <a:prstClr val="black"/>
                </a:solidFill>
              </a:rPr>
              <a:t>m</a:t>
            </a:r>
            <a:r>
              <a:rPr lang="en-US" sz="2400" dirty="0">
                <a:solidFill>
                  <a:prstClr val="black"/>
                </a:solidFill>
              </a:rPr>
              <a:t>).</a:t>
            </a:r>
          </a:p>
        </p:txBody>
      </p:sp>
    </p:spTree>
    <p:extLst>
      <p:ext uri="{BB962C8B-B14F-4D97-AF65-F5344CB8AC3E}">
        <p14:creationId xmlns:p14="http://schemas.microsoft.com/office/powerpoint/2010/main" val="141123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Divides</a:t>
            </a:r>
          </a:p>
        </p:txBody>
      </p:sp>
      <p:sp>
        <p:nvSpPr>
          <p:cNvPr id="3" name="Content Placeholder 2"/>
          <p:cNvSpPr>
            <a:spLocks noGrp="1"/>
          </p:cNvSpPr>
          <p:nvPr>
            <p:ph idx="1"/>
          </p:nvPr>
        </p:nvSpPr>
        <p:spPr>
          <a:xfrm>
            <a:off x="457200" y="1295400"/>
            <a:ext cx="8229600" cy="5303520"/>
          </a:xfrm>
        </p:spPr>
        <p:txBody>
          <a:bodyPr/>
          <a:lstStyle/>
          <a:p>
            <a:pPr>
              <a:spcBef>
                <a:spcPts val="600"/>
              </a:spcBef>
            </a:pPr>
            <a:r>
              <a:rPr lang="en-US" sz="2800" b="1" dirty="0"/>
              <a:t>Example</a:t>
            </a:r>
            <a:r>
              <a:rPr lang="en-US" sz="2800" dirty="0"/>
              <a:t>:  Show that the “divides” relation on the set of positive integers is not an equivalence relation.</a:t>
            </a:r>
          </a:p>
          <a:p>
            <a:pPr>
              <a:spcBef>
                <a:spcPts val="600"/>
              </a:spcBef>
            </a:pPr>
            <a:r>
              <a:rPr lang="en-US" sz="2800" b="1" dirty="0"/>
              <a:t>Solution</a:t>
            </a:r>
            <a:r>
              <a:rPr lang="en-US" sz="2800" dirty="0"/>
              <a:t>: The properties of reflexivity, and transitivity do hold, but there relation is not transitive. Hence, “divides” is not an equivalence relation.</a:t>
            </a:r>
          </a:p>
          <a:p>
            <a:pPr lvl="1">
              <a:spcBef>
                <a:spcPts val="600"/>
              </a:spcBef>
            </a:pPr>
            <a:r>
              <a:rPr lang="en-US" sz="2400" i="1" dirty="0"/>
              <a:t>Reflexivity</a:t>
            </a:r>
            <a:r>
              <a:rPr lang="en-US" sz="2400" dirty="0"/>
              <a:t>: </a:t>
            </a:r>
            <a:r>
              <a:rPr lang="en-US" sz="2400" i="1" dirty="0"/>
              <a:t>a</a:t>
            </a:r>
            <a:r>
              <a:rPr lang="en-US" sz="2400" dirty="0"/>
              <a:t> </a:t>
            </a:r>
            <a:r>
              <a:rPr lang="en-US" sz="2400" dirty="0">
                <a:ea typeface="Cambria Math"/>
              </a:rPr>
              <a:t>∣ </a:t>
            </a:r>
            <a:r>
              <a:rPr lang="en-US" sz="2400" i="1" dirty="0">
                <a:ea typeface="Cambria Math"/>
              </a:rPr>
              <a:t>a</a:t>
            </a:r>
            <a:r>
              <a:rPr lang="en-US" sz="2400" dirty="0">
                <a:ea typeface="Cambria Math"/>
              </a:rPr>
              <a:t> for all </a:t>
            </a:r>
            <a:r>
              <a:rPr lang="en-US" sz="2400" i="1" dirty="0">
                <a:ea typeface="Cambria Math"/>
              </a:rPr>
              <a:t>a</a:t>
            </a:r>
            <a:r>
              <a:rPr lang="en-US" sz="2400" dirty="0">
                <a:ea typeface="Cambria Math"/>
              </a:rPr>
              <a:t>. </a:t>
            </a:r>
            <a:endParaRPr lang="en-US" sz="2400" dirty="0"/>
          </a:p>
          <a:p>
            <a:pPr lvl="1">
              <a:spcBef>
                <a:spcPts val="600"/>
              </a:spcBef>
            </a:pPr>
            <a:r>
              <a:rPr lang="en-US" sz="2400" i="1" dirty="0"/>
              <a:t>Not Symmetric</a:t>
            </a:r>
            <a:r>
              <a:rPr lang="en-US" sz="2400" dirty="0"/>
              <a:t>: For example, </a:t>
            </a:r>
            <a:r>
              <a:rPr lang="en-US" sz="2400" dirty="0">
                <a:ea typeface="Cambria Math" pitchFamily="18" charset="0"/>
              </a:rPr>
              <a:t>2</a:t>
            </a:r>
            <a:r>
              <a:rPr lang="en-US" sz="2400" dirty="0"/>
              <a:t> </a:t>
            </a:r>
            <a:r>
              <a:rPr lang="en-US" sz="2400" dirty="0">
                <a:ea typeface="Cambria Math"/>
              </a:rPr>
              <a:t>∣</a:t>
            </a:r>
            <a:r>
              <a:rPr lang="en-US" sz="2400" dirty="0"/>
              <a:t> </a:t>
            </a:r>
            <a:r>
              <a:rPr lang="en-US" sz="2400" dirty="0">
                <a:ea typeface="Cambria Math" pitchFamily="18" charset="0"/>
              </a:rPr>
              <a:t>4</a:t>
            </a:r>
            <a:r>
              <a:rPr lang="en-US" sz="2400" dirty="0"/>
              <a:t>, but </a:t>
            </a:r>
            <a:r>
              <a:rPr lang="en-US" sz="2400" dirty="0">
                <a:ea typeface="Cambria Math" pitchFamily="18" charset="0"/>
              </a:rPr>
              <a:t>4</a:t>
            </a:r>
            <a:r>
              <a:rPr lang="en-US" sz="2400" dirty="0"/>
              <a:t> </a:t>
            </a:r>
            <a:r>
              <a:rPr lang="en-US" sz="2400" dirty="0">
                <a:ea typeface="Cambria Math"/>
              </a:rPr>
              <a:t>∤ 2. Hence, the relation is not symmetric. </a:t>
            </a:r>
            <a:endParaRPr lang="en-US" sz="2400" dirty="0"/>
          </a:p>
          <a:p>
            <a:pPr lvl="1">
              <a:spcBef>
                <a:spcPts val="600"/>
              </a:spcBef>
            </a:pPr>
            <a:r>
              <a:rPr lang="en-US" sz="2400" i="1" dirty="0"/>
              <a:t>Transitivity</a:t>
            </a:r>
            <a:r>
              <a:rPr lang="en-US" sz="2400" dirty="0"/>
              <a:t>:  Suppose that </a:t>
            </a:r>
            <a:r>
              <a:rPr lang="en-US" sz="2400" i="1" dirty="0"/>
              <a:t>a</a:t>
            </a:r>
            <a:r>
              <a:rPr lang="en-US" sz="2400" dirty="0"/>
              <a:t> divides </a:t>
            </a:r>
            <a:r>
              <a:rPr lang="en-US" sz="2400" i="1" dirty="0"/>
              <a:t>b</a:t>
            </a:r>
            <a:r>
              <a:rPr lang="en-US" sz="2400" dirty="0"/>
              <a:t> and </a:t>
            </a:r>
            <a:r>
              <a:rPr lang="en-US" sz="2400" i="1" dirty="0"/>
              <a:t>b</a:t>
            </a:r>
            <a:r>
              <a:rPr lang="en-US" sz="2400" dirty="0"/>
              <a:t> divides </a:t>
            </a:r>
            <a:r>
              <a:rPr lang="en-US" sz="2400" i="1" dirty="0"/>
              <a:t>c</a:t>
            </a:r>
            <a:r>
              <a:rPr lang="en-US" sz="2400" dirty="0"/>
              <a:t>. Then there are positive integers </a:t>
            </a:r>
            <a:r>
              <a:rPr lang="en-US" sz="2400" i="1" dirty="0"/>
              <a:t>k</a:t>
            </a:r>
            <a:r>
              <a:rPr lang="en-US" sz="2400" dirty="0"/>
              <a:t> and </a:t>
            </a:r>
            <a:r>
              <a:rPr lang="en-US" sz="2400" i="1" dirty="0"/>
              <a:t>l </a:t>
            </a:r>
            <a:r>
              <a:rPr lang="en-US" sz="2400" dirty="0"/>
              <a:t>such that </a:t>
            </a:r>
            <a:r>
              <a:rPr lang="en-US" sz="2400" i="1" dirty="0"/>
              <a:t>b</a:t>
            </a:r>
            <a:r>
              <a:rPr lang="en-US" sz="2400" dirty="0"/>
              <a:t> = </a:t>
            </a:r>
            <a:r>
              <a:rPr lang="en-US" sz="2400" i="1" dirty="0" err="1"/>
              <a:t>ak</a:t>
            </a:r>
            <a:r>
              <a:rPr lang="en-US" sz="2400" dirty="0"/>
              <a:t> and </a:t>
            </a:r>
            <a:r>
              <a:rPr lang="en-US" sz="2400" i="1" dirty="0"/>
              <a:t>c</a:t>
            </a:r>
            <a:r>
              <a:rPr lang="en-US" sz="2400" dirty="0"/>
              <a:t> = </a:t>
            </a:r>
            <a:r>
              <a:rPr lang="en-US" sz="2400" i="1" dirty="0"/>
              <a:t>bl</a:t>
            </a:r>
            <a:r>
              <a:rPr lang="en-US" sz="2400" dirty="0"/>
              <a:t>. Hence, </a:t>
            </a:r>
            <a:r>
              <a:rPr lang="en-US" sz="2400" i="1" dirty="0"/>
              <a:t>c</a:t>
            </a:r>
            <a:r>
              <a:rPr lang="en-US" sz="2400" dirty="0"/>
              <a:t> = </a:t>
            </a:r>
            <a:r>
              <a:rPr lang="en-US" sz="2400" i="1" dirty="0"/>
              <a:t>a</a:t>
            </a:r>
            <a:r>
              <a:rPr lang="en-US" sz="2400" dirty="0"/>
              <a:t>(</a:t>
            </a:r>
            <a:r>
              <a:rPr lang="en-US" sz="2400" i="1" dirty="0"/>
              <a:t>kl</a:t>
            </a:r>
            <a:r>
              <a:rPr lang="en-US" sz="2400" dirty="0"/>
              <a:t>), so </a:t>
            </a:r>
            <a:r>
              <a:rPr lang="en-US" sz="2400" i="1" dirty="0"/>
              <a:t>a</a:t>
            </a:r>
            <a:r>
              <a:rPr lang="en-US" sz="2400" dirty="0"/>
              <a:t> divides </a:t>
            </a:r>
            <a:r>
              <a:rPr lang="en-US" sz="2400" i="1" dirty="0"/>
              <a:t>c</a:t>
            </a:r>
            <a:r>
              <a:rPr lang="en-US" sz="2400" dirty="0"/>
              <a:t>. Therefore, the relation is transitive.</a:t>
            </a:r>
          </a:p>
        </p:txBody>
      </p:sp>
    </p:spTree>
    <p:extLst>
      <p:ext uri="{BB962C8B-B14F-4D97-AF65-F5344CB8AC3E}">
        <p14:creationId xmlns:p14="http://schemas.microsoft.com/office/powerpoint/2010/main" val="1146367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sp>
        <p:nvSpPr>
          <p:cNvPr id="3" name="Content Placeholder 2"/>
          <p:cNvSpPr>
            <a:spLocks noGrp="1"/>
          </p:cNvSpPr>
          <p:nvPr>
            <p:ph idx="1"/>
          </p:nvPr>
        </p:nvSpPr>
        <p:spPr>
          <a:xfrm>
            <a:off x="457200" y="1295400"/>
            <a:ext cx="8229600" cy="2296160"/>
          </a:xfrm>
        </p:spPr>
        <p:txBody>
          <a:bodyPr/>
          <a:lstStyle/>
          <a:p>
            <a:pPr>
              <a:spcBef>
                <a:spcPts val="600"/>
              </a:spcBef>
            </a:pPr>
            <a:r>
              <a:rPr lang="en-US" sz="2000" b="1" dirty="0"/>
              <a:t>Definition </a:t>
            </a:r>
            <a:r>
              <a:rPr lang="en-US" sz="2000" b="1" dirty="0">
                <a:ea typeface="Cambria Math" pitchFamily="18" charset="0"/>
              </a:rPr>
              <a:t>3</a:t>
            </a:r>
            <a:r>
              <a:rPr lang="en-US" sz="2000" dirty="0"/>
              <a:t>:  Let </a:t>
            </a:r>
            <a:r>
              <a:rPr lang="en-US" sz="2000" i="1" dirty="0"/>
              <a:t>R</a:t>
            </a:r>
            <a:r>
              <a:rPr lang="en-US" sz="2000" dirty="0"/>
              <a:t> be an equivalence relation on a set </a:t>
            </a:r>
            <a:r>
              <a:rPr lang="en-US" sz="2000" i="1" dirty="0"/>
              <a:t>A. </a:t>
            </a:r>
            <a:r>
              <a:rPr lang="en-US" sz="2000" dirty="0"/>
              <a:t>The set of all elements that are related to an element </a:t>
            </a:r>
            <a:r>
              <a:rPr lang="en-US" sz="2000" i="1" dirty="0"/>
              <a:t>a</a:t>
            </a:r>
            <a:r>
              <a:rPr lang="en-US" sz="2000" dirty="0"/>
              <a:t> of </a:t>
            </a:r>
            <a:r>
              <a:rPr lang="en-US" sz="2000" i="1" dirty="0"/>
              <a:t>A</a:t>
            </a:r>
            <a:r>
              <a:rPr lang="en-US" sz="2000" dirty="0"/>
              <a:t> is called the  </a:t>
            </a:r>
            <a:r>
              <a:rPr lang="en-US" sz="2000" i="1" dirty="0"/>
              <a:t>equivalence class </a:t>
            </a:r>
            <a:r>
              <a:rPr lang="en-US" sz="2000" dirty="0"/>
              <a:t>of </a:t>
            </a:r>
            <a:r>
              <a:rPr lang="en-US" sz="2000" i="1" dirty="0"/>
              <a:t>a</a:t>
            </a:r>
            <a:r>
              <a:rPr lang="en-US" sz="2000" dirty="0"/>
              <a:t>. The equivalence class of </a:t>
            </a:r>
            <a:r>
              <a:rPr lang="en-US" sz="2000" i="1" dirty="0"/>
              <a:t>a</a:t>
            </a:r>
            <a:r>
              <a:rPr lang="en-US" sz="2000" dirty="0"/>
              <a:t> with respect to </a:t>
            </a:r>
            <a:r>
              <a:rPr lang="en-US" sz="2000" i="1" dirty="0"/>
              <a:t>R</a:t>
            </a:r>
            <a:r>
              <a:rPr lang="en-US" sz="2000" dirty="0"/>
              <a:t> is denoted by [</a:t>
            </a:r>
            <a:r>
              <a:rPr lang="en-US" sz="2000" i="1" dirty="0"/>
              <a:t>a</a:t>
            </a:r>
            <a:r>
              <a:rPr lang="en-US" sz="2000" dirty="0"/>
              <a:t>]</a:t>
            </a:r>
            <a:r>
              <a:rPr lang="en-US" sz="2000" i="1" baseline="-25000" dirty="0"/>
              <a:t>R</a:t>
            </a:r>
            <a:r>
              <a:rPr lang="en-US" sz="2000" dirty="0"/>
              <a:t>.  </a:t>
            </a:r>
          </a:p>
          <a:p>
            <a:pPr>
              <a:spcBef>
                <a:spcPts val="600"/>
              </a:spcBef>
            </a:pPr>
            <a:r>
              <a:rPr lang="en-US" sz="2000" dirty="0"/>
              <a:t>When only one relation is under consideration, we can write [</a:t>
            </a:r>
            <a:r>
              <a:rPr lang="en-US" sz="2000" i="1" dirty="0"/>
              <a:t>a</a:t>
            </a:r>
            <a:r>
              <a:rPr lang="en-US" sz="2000" dirty="0"/>
              <a:t>], without the subscript </a:t>
            </a:r>
            <a:r>
              <a:rPr lang="en-US" sz="2000" i="1" dirty="0"/>
              <a:t>R</a:t>
            </a:r>
            <a:r>
              <a:rPr lang="en-US" sz="2000" dirty="0"/>
              <a:t>,  for this equivalence class. </a:t>
            </a:r>
          </a:p>
          <a:p>
            <a:pPr>
              <a:spcBef>
                <a:spcPts val="600"/>
              </a:spcBef>
            </a:pPr>
            <a:r>
              <a:rPr lang="en-US" sz="2000" dirty="0"/>
              <a:t>Note that </a:t>
            </a:r>
          </a:p>
        </p:txBody>
      </p:sp>
      <p:graphicFrame>
        <p:nvGraphicFramePr>
          <p:cNvPr id="8" name="Object 3"/>
          <p:cNvGraphicFramePr>
            <a:graphicFrameLocks noChangeAspect="1"/>
          </p:cNvGraphicFramePr>
          <p:nvPr>
            <p:extLst>
              <p:ext uri="{D42A27DB-BD31-4B8C-83A1-F6EECF244321}">
                <p14:modId xmlns:p14="http://schemas.microsoft.com/office/powerpoint/2010/main" val="2335500010"/>
              </p:ext>
            </p:extLst>
          </p:nvPr>
        </p:nvGraphicFramePr>
        <p:xfrm>
          <a:off x="1676400" y="3095172"/>
          <a:ext cx="2201976" cy="431460"/>
        </p:xfrm>
        <a:graphic>
          <a:graphicData uri="http://schemas.openxmlformats.org/presentationml/2006/ole">
            <mc:AlternateContent xmlns:mc="http://schemas.openxmlformats.org/markup-compatibility/2006">
              <mc:Choice xmlns:v="urn:schemas-microsoft-com:vml" Requires="v">
                <p:oleObj spid="_x0000_s33922" name="Equation" r:id="rId3" imgW="1295280" imgH="253800" progId="Equation.DSMT4">
                  <p:embed/>
                </p:oleObj>
              </mc:Choice>
              <mc:Fallback>
                <p:oleObj name="Equation" r:id="rId3" imgW="1295280" imgH="253800" progId="Equation.DSMT4">
                  <p:embed/>
                  <p:pic>
                    <p:nvPicPr>
                      <p:cNvPr id="0" name=""/>
                      <p:cNvPicPr/>
                      <p:nvPr/>
                    </p:nvPicPr>
                    <p:blipFill>
                      <a:blip r:embed="rId4"/>
                      <a:stretch>
                        <a:fillRect/>
                      </a:stretch>
                    </p:blipFill>
                    <p:spPr>
                      <a:xfrm>
                        <a:off x="1676400" y="3095172"/>
                        <a:ext cx="2201976" cy="43146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229600" cy="1828800"/>
          </a:xfrm>
        </p:spPr>
        <p:txBody>
          <a:bodyPr/>
          <a:lstStyle/>
          <a:p>
            <a:pPr>
              <a:spcBef>
                <a:spcPts val="600"/>
              </a:spcBef>
            </a:pPr>
            <a:r>
              <a:rPr lang="en-US" sz="2000" dirty="0"/>
              <a:t>If</a:t>
            </a:r>
            <a:r>
              <a:rPr lang="en-US" sz="2000" i="1" dirty="0"/>
              <a:t>  b </a:t>
            </a:r>
            <a:r>
              <a:rPr lang="en-US" sz="2000" dirty="0">
                <a:ea typeface="Cambria Math"/>
              </a:rPr>
              <a:t>∈ </a:t>
            </a:r>
            <a:r>
              <a:rPr lang="en-US" sz="2000" dirty="0"/>
              <a:t>[</a:t>
            </a:r>
            <a:r>
              <a:rPr lang="en-US" sz="2000" i="1" dirty="0"/>
              <a:t>a</a:t>
            </a:r>
            <a:r>
              <a:rPr lang="en-US" sz="2000" dirty="0"/>
              <a:t>]</a:t>
            </a:r>
            <a:r>
              <a:rPr lang="en-US" sz="2000" i="1" baseline="-25000" dirty="0"/>
              <a:t>R</a:t>
            </a:r>
            <a:r>
              <a:rPr lang="en-US" sz="2000" dirty="0"/>
              <a:t>, then </a:t>
            </a:r>
            <a:r>
              <a:rPr lang="en-US" sz="2000" i="1" dirty="0"/>
              <a:t>b</a:t>
            </a:r>
            <a:r>
              <a:rPr lang="en-US" sz="2000" dirty="0"/>
              <a:t> is called a representative of this equivalence class. Any element of a class can be used as a representative of the class. </a:t>
            </a:r>
          </a:p>
          <a:p>
            <a:pPr>
              <a:spcBef>
                <a:spcPts val="600"/>
              </a:spcBef>
            </a:pPr>
            <a:r>
              <a:rPr lang="en-US" sz="2000" dirty="0"/>
              <a:t>The equivalence classes of the relation congruence modulo </a:t>
            </a:r>
            <a:r>
              <a:rPr lang="en-US" sz="2000" i="1" dirty="0"/>
              <a:t>m</a:t>
            </a:r>
            <a:r>
              <a:rPr lang="en-US" sz="2000" dirty="0"/>
              <a:t> are called the </a:t>
            </a:r>
            <a:r>
              <a:rPr lang="en-US" sz="2000" i="1" dirty="0"/>
              <a:t>congruence classes modulo m</a:t>
            </a:r>
            <a:r>
              <a:rPr lang="en-US" sz="2000" dirty="0"/>
              <a:t>. The congruence class of an integer a modulo m is denoted by</a:t>
            </a:r>
          </a:p>
        </p:txBody>
      </p:sp>
      <p:graphicFrame>
        <p:nvGraphicFramePr>
          <p:cNvPr id="9" name="Object 5"/>
          <p:cNvGraphicFramePr>
            <a:graphicFrameLocks noChangeAspect="1"/>
          </p:cNvGraphicFramePr>
          <p:nvPr>
            <p:extLst>
              <p:ext uri="{D42A27DB-BD31-4B8C-83A1-F6EECF244321}">
                <p14:modId xmlns:p14="http://schemas.microsoft.com/office/powerpoint/2010/main" val="112934986"/>
              </p:ext>
            </p:extLst>
          </p:nvPr>
        </p:nvGraphicFramePr>
        <p:xfrm>
          <a:off x="1978025" y="5029200"/>
          <a:ext cx="6022975" cy="431800"/>
        </p:xfrm>
        <a:graphic>
          <a:graphicData uri="http://schemas.openxmlformats.org/presentationml/2006/ole">
            <mc:AlternateContent xmlns:mc="http://schemas.openxmlformats.org/markup-compatibility/2006">
              <mc:Choice xmlns:v="urn:schemas-microsoft-com:vml" Requires="v">
                <p:oleObj spid="_x0000_s33923" name="Equation" r:id="rId5" imgW="3543120" imgH="253800" progId="Equation.DSMT4">
                  <p:embed/>
                </p:oleObj>
              </mc:Choice>
              <mc:Fallback>
                <p:oleObj name="Equation" r:id="rId5" imgW="3543120" imgH="253800" progId="Equation.DSMT4">
                  <p:embed/>
                  <p:pic>
                    <p:nvPicPr>
                      <p:cNvPr id="8" name="Object 7"/>
                      <p:cNvPicPr/>
                      <p:nvPr/>
                    </p:nvPicPr>
                    <p:blipFill>
                      <a:blip r:embed="rId6"/>
                      <a:stretch>
                        <a:fillRect/>
                      </a:stretch>
                    </p:blipFill>
                    <p:spPr>
                      <a:xfrm>
                        <a:off x="1978025" y="5029200"/>
                        <a:ext cx="6022975" cy="431800"/>
                      </a:xfrm>
                      <a:prstGeom prst="rect">
                        <a:avLst/>
                      </a:prstGeom>
                    </p:spPr>
                  </p:pic>
                </p:oleObj>
              </mc:Fallback>
            </mc:AlternateContent>
          </a:graphicData>
        </a:graphic>
      </p:graphicFrame>
      <p:sp>
        <p:nvSpPr>
          <p:cNvPr id="5" name="Content Placeholder 6"/>
          <p:cNvSpPr>
            <a:spLocks noGrp="1"/>
          </p:cNvSpPr>
          <p:nvPr>
            <p:ph idx="14"/>
          </p:nvPr>
        </p:nvSpPr>
        <p:spPr>
          <a:xfrm>
            <a:off x="457200" y="5486400"/>
            <a:ext cx="1600200" cy="365760"/>
          </a:xfrm>
        </p:spPr>
        <p:txBody>
          <a:bodyPr/>
          <a:lstStyle/>
          <a:p>
            <a:r>
              <a:rPr lang="en-US" sz="2000" dirty="0"/>
              <a:t>For example,</a:t>
            </a:r>
          </a:p>
        </p:txBody>
      </p:sp>
      <p:graphicFrame>
        <p:nvGraphicFramePr>
          <p:cNvPr id="10" name="Object 7"/>
          <p:cNvGraphicFramePr>
            <a:graphicFrameLocks noChangeAspect="1"/>
          </p:cNvGraphicFramePr>
          <p:nvPr>
            <p:extLst>
              <p:ext uri="{D42A27DB-BD31-4B8C-83A1-F6EECF244321}">
                <p14:modId xmlns:p14="http://schemas.microsoft.com/office/powerpoint/2010/main" val="4202608965"/>
              </p:ext>
            </p:extLst>
          </p:nvPr>
        </p:nvGraphicFramePr>
        <p:xfrm>
          <a:off x="2001840" y="5562600"/>
          <a:ext cx="6989760" cy="812736"/>
        </p:xfrm>
        <a:graphic>
          <a:graphicData uri="http://schemas.openxmlformats.org/presentationml/2006/ole">
            <mc:AlternateContent xmlns:mc="http://schemas.openxmlformats.org/markup-compatibility/2006">
              <mc:Choice xmlns:v="urn:schemas-microsoft-com:vml" Requires="v">
                <p:oleObj spid="_x0000_s33924" name="Equation" r:id="rId7" imgW="4368600" imgH="507960" progId="Equation.DSMT4">
                  <p:embed/>
                </p:oleObj>
              </mc:Choice>
              <mc:Fallback>
                <p:oleObj name="Equation" r:id="rId7" imgW="4368600" imgH="507960" progId="Equation.DSMT4">
                  <p:embed/>
                  <p:pic>
                    <p:nvPicPr>
                      <p:cNvPr id="0" name=""/>
                      <p:cNvPicPr/>
                      <p:nvPr/>
                    </p:nvPicPr>
                    <p:blipFill>
                      <a:blip r:embed="rId8"/>
                      <a:stretch>
                        <a:fillRect/>
                      </a:stretch>
                    </p:blipFill>
                    <p:spPr>
                      <a:xfrm>
                        <a:off x="2001840" y="5562600"/>
                        <a:ext cx="6989760" cy="812736"/>
                      </a:xfrm>
                      <a:prstGeom prst="rect">
                        <a:avLst/>
                      </a:prstGeom>
                    </p:spPr>
                  </p:pic>
                </p:oleObj>
              </mc:Fallback>
            </mc:AlternateContent>
          </a:graphicData>
        </a:graphic>
      </p:graphicFrame>
    </p:spTree>
    <p:extLst>
      <p:ext uri="{BB962C8B-B14F-4D97-AF65-F5344CB8AC3E}">
        <p14:creationId xmlns:p14="http://schemas.microsoft.com/office/powerpoint/2010/main" val="3307352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 and Partitions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t>Theorem </a:t>
                </a:r>
                <a:r>
                  <a:rPr lang="en-US" sz="2400" b="1" dirty="0">
                    <a:ea typeface="Cambria Math" pitchFamily="18" charset="0"/>
                  </a:rPr>
                  <a:t>1</a:t>
                </a:r>
                <a:r>
                  <a:rPr lang="en-US" sz="2400" dirty="0"/>
                  <a:t>: let </a:t>
                </a:r>
                <a:r>
                  <a:rPr lang="en-US" sz="2400" i="1" dirty="0"/>
                  <a:t>R</a:t>
                </a:r>
                <a:r>
                  <a:rPr lang="en-US" sz="2400" dirty="0"/>
                  <a:t> be an equivalence relation on a set </a:t>
                </a:r>
                <a:r>
                  <a:rPr lang="en-US" sz="2400" i="1" dirty="0"/>
                  <a:t>A. </a:t>
                </a:r>
                <a:r>
                  <a:rPr lang="en-US" sz="2400" dirty="0"/>
                  <a:t>These statements for elements </a:t>
                </a:r>
                <a:r>
                  <a:rPr lang="en-US" sz="2400" i="1" dirty="0"/>
                  <a:t>a</a:t>
                </a:r>
                <a:r>
                  <a:rPr lang="en-US" sz="2400" dirty="0"/>
                  <a:t> and </a:t>
                </a:r>
                <a:r>
                  <a:rPr lang="en-US" sz="2400" i="1" dirty="0"/>
                  <a:t>b</a:t>
                </a:r>
                <a:r>
                  <a:rPr lang="en-US" sz="2400" dirty="0"/>
                  <a:t> of </a:t>
                </a:r>
                <a:r>
                  <a:rPr lang="en-US" sz="2400" i="1" dirty="0"/>
                  <a:t>A </a:t>
                </a:r>
                <a:r>
                  <a:rPr lang="en-US" sz="2400" dirty="0"/>
                  <a:t>are equivalent: </a:t>
                </a:r>
              </a:p>
              <a:p>
                <a:pPr lvl="1" indent="0">
                  <a:spcBef>
                    <a:spcPts val="600"/>
                  </a:spcBef>
                  <a:buNone/>
                </a:pPr>
                <a:r>
                  <a:rPr lang="en-US" sz="2200" dirty="0"/>
                  <a:t> (</a:t>
                </a:r>
                <a:r>
                  <a:rPr lang="en-US" sz="2200" i="1" dirty="0" err="1"/>
                  <a:t>i</a:t>
                </a:r>
                <a:r>
                  <a:rPr lang="en-US" sz="2200" dirty="0"/>
                  <a:t>)   </a:t>
                </a:r>
                <a:r>
                  <a:rPr lang="en-US" sz="2200" i="1" dirty="0" err="1"/>
                  <a:t>aRb</a:t>
                </a:r>
                <a:endParaRPr lang="en-US" sz="2200" i="1" dirty="0"/>
              </a:p>
              <a:p>
                <a:pPr lvl="1" indent="0">
                  <a:spcBef>
                    <a:spcPts val="600"/>
                  </a:spcBef>
                  <a:buNone/>
                </a:pPr>
                <a:r>
                  <a:rPr lang="en-US" sz="2200" dirty="0"/>
                  <a:t>(</a:t>
                </a:r>
                <a:r>
                  <a:rPr lang="en-US" sz="2200" i="1" dirty="0"/>
                  <a:t>ii</a:t>
                </a:r>
                <a:r>
                  <a:rPr lang="en-US" sz="2200" dirty="0"/>
                  <a:t>)  [</a:t>
                </a:r>
                <a:r>
                  <a:rPr lang="en-US" sz="2200" i="1" dirty="0"/>
                  <a:t>a</a:t>
                </a:r>
                <a:r>
                  <a:rPr lang="en-US" sz="2200" dirty="0"/>
                  <a:t>] = [</a:t>
                </a:r>
                <a:r>
                  <a:rPr lang="en-US" sz="2200" i="1" dirty="0"/>
                  <a:t>b</a:t>
                </a:r>
                <a:r>
                  <a:rPr lang="en-US" sz="2200" dirty="0"/>
                  <a:t>]</a:t>
                </a:r>
              </a:p>
              <a:p>
                <a:pPr lvl="1" indent="0">
                  <a:spcBef>
                    <a:spcPts val="600"/>
                  </a:spcBef>
                  <a:buNone/>
                </a:pPr>
                <a:r>
                  <a:rPr lang="en-US" sz="2200" dirty="0"/>
                  <a:t>(</a:t>
                </a:r>
                <a:r>
                  <a:rPr lang="en-US" sz="2200" i="1" dirty="0"/>
                  <a:t>iii</a:t>
                </a:r>
                <a:r>
                  <a:rPr lang="en-US" sz="2200" dirty="0"/>
                  <a:t>) [</a:t>
                </a:r>
                <a:r>
                  <a:rPr lang="en-US" sz="2200" i="1" dirty="0"/>
                  <a:t>a</a:t>
                </a:r>
                <a:r>
                  <a:rPr lang="en-US" sz="2200" dirty="0"/>
                  <a:t>] </a:t>
                </a:r>
                <a:r>
                  <a:rPr lang="en-US" sz="2200" dirty="0">
                    <a:ea typeface="Cambria Math"/>
                  </a:rPr>
                  <a:t>∩</a:t>
                </a:r>
                <a:r>
                  <a:rPr lang="en-US" sz="2200" dirty="0"/>
                  <a:t> [</a:t>
                </a:r>
                <a:r>
                  <a:rPr lang="en-US" sz="2200" i="1" dirty="0"/>
                  <a:t>b</a:t>
                </a:r>
                <a:r>
                  <a:rPr lang="en-US" sz="2200" dirty="0"/>
                  <a:t>]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m:t>
                    </m:r>
                  </m:oMath>
                </a14:m>
                <a:r>
                  <a:rPr lang="en-US" sz="2200" dirty="0"/>
                  <a:t> </a:t>
                </a:r>
                <a:r>
                  <a:rPr lang="en-US" sz="2200" dirty="0">
                    <a:ea typeface="Cambria Math"/>
                  </a:rPr>
                  <a:t>∅</a:t>
                </a:r>
              </a:p>
              <a:p>
                <a:pPr marL="0" lvl="1" indent="0">
                  <a:spcBef>
                    <a:spcPts val="600"/>
                  </a:spcBef>
                  <a:buNone/>
                </a:pPr>
                <a:r>
                  <a:rPr lang="en-US" sz="2400" b="1" dirty="0">
                    <a:ea typeface="Cambria Math"/>
                  </a:rPr>
                  <a:t>Proof</a:t>
                </a:r>
                <a:r>
                  <a:rPr lang="en-US" sz="2400" dirty="0">
                    <a:ea typeface="Cambria Math"/>
                  </a:rPr>
                  <a:t>: We show that (</a:t>
                </a:r>
                <a:r>
                  <a:rPr lang="en-US" sz="2400" i="1" dirty="0" err="1">
                    <a:ea typeface="Cambria Math"/>
                  </a:rPr>
                  <a:t>i</a:t>
                </a:r>
                <a:r>
                  <a:rPr lang="en-US" sz="2400" dirty="0">
                    <a:ea typeface="Cambria Math"/>
                  </a:rPr>
                  <a:t>) implies (</a:t>
                </a:r>
                <a:r>
                  <a:rPr lang="en-US" sz="2400" i="1" dirty="0">
                    <a:ea typeface="Cambria Math" pitchFamily="18" charset="0"/>
                  </a:rPr>
                  <a:t>ii</a:t>
                </a:r>
                <a:r>
                  <a:rPr lang="en-US" sz="2400" dirty="0">
                    <a:ea typeface="Cambria Math"/>
                  </a:rPr>
                  <a:t>). Assume that </a:t>
                </a:r>
                <a:r>
                  <a:rPr lang="en-US" sz="2400" i="1" dirty="0" err="1">
                    <a:ea typeface="Cambria Math"/>
                  </a:rPr>
                  <a:t>aRb</a:t>
                </a:r>
                <a:r>
                  <a:rPr lang="en-US" sz="2400" dirty="0">
                    <a:ea typeface="Cambria Math"/>
                  </a:rPr>
                  <a:t>. Now suppose that c ∈</a:t>
                </a:r>
                <a:r>
                  <a:rPr lang="en-US" sz="2400" dirty="0"/>
                  <a:t> [</a:t>
                </a:r>
                <a:r>
                  <a:rPr lang="en-US" sz="2400" i="1" dirty="0"/>
                  <a:t>a</a:t>
                </a:r>
                <a:r>
                  <a:rPr lang="en-US" sz="2400" dirty="0"/>
                  <a:t>]. Then </a:t>
                </a:r>
                <a:r>
                  <a:rPr lang="en-US" sz="2400" i="1" dirty="0" err="1"/>
                  <a:t>aRc</a:t>
                </a:r>
                <a:r>
                  <a:rPr lang="en-US" sz="2400" dirty="0"/>
                  <a:t>. Because </a:t>
                </a:r>
                <a:r>
                  <a:rPr lang="en-US" sz="2400" i="1" dirty="0" err="1"/>
                  <a:t>aRb</a:t>
                </a:r>
                <a:r>
                  <a:rPr lang="en-US" sz="2400" dirty="0"/>
                  <a:t> and </a:t>
                </a:r>
                <a:r>
                  <a:rPr lang="en-US" sz="2400" i="1" dirty="0"/>
                  <a:t>R</a:t>
                </a:r>
                <a:r>
                  <a:rPr lang="en-US" sz="2400" dirty="0"/>
                  <a:t> is symmetric, </a:t>
                </a:r>
                <a:r>
                  <a:rPr lang="en-US" sz="2400" i="1" dirty="0" err="1"/>
                  <a:t>bRa</a:t>
                </a:r>
                <a:r>
                  <a:rPr lang="en-US" sz="2400" dirty="0"/>
                  <a:t>. Because </a:t>
                </a:r>
                <a:r>
                  <a:rPr lang="en-US" sz="2400" i="1" dirty="0"/>
                  <a:t>R</a:t>
                </a:r>
                <a:r>
                  <a:rPr lang="en-US" sz="2400" dirty="0"/>
                  <a:t> is transitive and </a:t>
                </a:r>
                <a:r>
                  <a:rPr lang="en-US" sz="2400" i="1" dirty="0" err="1"/>
                  <a:t>bRa</a:t>
                </a:r>
                <a:r>
                  <a:rPr lang="en-US" sz="2400" dirty="0"/>
                  <a:t> and </a:t>
                </a:r>
                <a:r>
                  <a:rPr lang="en-US" sz="2400" i="1" dirty="0" err="1"/>
                  <a:t>aRc</a:t>
                </a:r>
                <a:r>
                  <a:rPr lang="en-US" sz="2400" dirty="0"/>
                  <a:t>, it follows that </a:t>
                </a:r>
                <a:r>
                  <a:rPr lang="en-US" sz="2400" i="1" dirty="0" err="1"/>
                  <a:t>bRc</a:t>
                </a:r>
                <a:r>
                  <a:rPr lang="en-US" sz="2400" dirty="0"/>
                  <a:t>. Hence,</a:t>
                </a:r>
                <a:r>
                  <a:rPr lang="en-US" sz="2400" dirty="0">
                    <a:ea typeface="Cambria Math"/>
                  </a:rPr>
                  <a:t> </a:t>
                </a:r>
                <a:r>
                  <a:rPr lang="en-US" sz="2400" i="1" dirty="0">
                    <a:ea typeface="Cambria Math"/>
                  </a:rPr>
                  <a:t>c</a:t>
                </a:r>
                <a:r>
                  <a:rPr lang="en-US" sz="2400" dirty="0">
                    <a:ea typeface="Cambria Math"/>
                  </a:rPr>
                  <a:t> ∈</a:t>
                </a:r>
                <a:r>
                  <a:rPr lang="en-US" sz="2400" dirty="0"/>
                  <a:t> [</a:t>
                </a:r>
                <a:r>
                  <a:rPr lang="en-US" sz="2400" i="1" dirty="0"/>
                  <a:t>b</a:t>
                </a:r>
                <a:r>
                  <a:rPr lang="en-US" sz="2400" dirty="0"/>
                  <a:t>]. Therefore, [</a:t>
                </a:r>
                <a:r>
                  <a:rPr lang="en-US" sz="2400" i="1" dirty="0"/>
                  <a:t>a</a:t>
                </a:r>
                <a:r>
                  <a:rPr lang="en-US" sz="2400" dirty="0"/>
                  <a:t>]</a:t>
                </a:r>
                <a:r>
                  <a:rPr lang="en-US" sz="2400" dirty="0">
                    <a:ea typeface="Cambria Math"/>
                  </a:rPr>
                  <a:t>⊆</a:t>
                </a:r>
                <a:r>
                  <a:rPr lang="en-US" sz="2400" dirty="0"/>
                  <a:t> [</a:t>
                </a:r>
                <a:r>
                  <a:rPr lang="en-US" sz="2400" i="1" dirty="0"/>
                  <a:t>b</a:t>
                </a:r>
                <a:r>
                  <a:rPr lang="en-US" sz="2400" dirty="0"/>
                  <a:t>].  A similar argument (omitted here) shows that [</a:t>
                </a:r>
                <a:r>
                  <a:rPr lang="en-US" sz="2400" i="1" dirty="0"/>
                  <a:t>b</a:t>
                </a:r>
                <a:r>
                  <a:rPr lang="en-US" sz="2400" dirty="0"/>
                  <a:t>]</a:t>
                </a:r>
                <a:r>
                  <a:rPr lang="en-US" sz="2400" dirty="0">
                    <a:ea typeface="Cambria Math"/>
                  </a:rPr>
                  <a:t>⊆</a:t>
                </a:r>
                <a:r>
                  <a:rPr lang="en-US" sz="2400" dirty="0"/>
                  <a:t> [</a:t>
                </a:r>
                <a:r>
                  <a:rPr lang="en-US" sz="2400" i="1" dirty="0"/>
                  <a:t>a</a:t>
                </a:r>
                <a:r>
                  <a:rPr lang="en-US" sz="2400" dirty="0"/>
                  <a:t>]. Since [</a:t>
                </a:r>
                <a:r>
                  <a:rPr lang="en-US" sz="2400" i="1" dirty="0"/>
                  <a:t>a</a:t>
                </a:r>
                <a:r>
                  <a:rPr lang="en-US" sz="2400" dirty="0"/>
                  <a:t>]</a:t>
                </a:r>
                <a:r>
                  <a:rPr lang="en-US" sz="2400" dirty="0">
                    <a:ea typeface="Cambria Math"/>
                  </a:rPr>
                  <a:t>⊆</a:t>
                </a:r>
                <a:r>
                  <a:rPr lang="en-US" sz="2400" dirty="0"/>
                  <a:t> [</a:t>
                </a:r>
                <a:r>
                  <a:rPr lang="en-US" sz="2400" i="1" dirty="0"/>
                  <a:t>b</a:t>
                </a:r>
                <a:r>
                  <a:rPr lang="en-US" sz="2400" dirty="0"/>
                  <a:t>] and [</a:t>
                </a:r>
                <a:r>
                  <a:rPr lang="en-US" sz="2400" i="1" dirty="0"/>
                  <a:t>b</a:t>
                </a:r>
                <a:r>
                  <a:rPr lang="en-US" sz="2400" dirty="0"/>
                  <a:t>]</a:t>
                </a:r>
                <a:r>
                  <a:rPr lang="en-US" sz="2400" dirty="0">
                    <a:ea typeface="Cambria Math"/>
                  </a:rPr>
                  <a:t>⊆</a:t>
                </a:r>
                <a:r>
                  <a:rPr lang="en-US" sz="2400" dirty="0"/>
                  <a:t> [</a:t>
                </a:r>
                <a:r>
                  <a:rPr lang="en-US" sz="2400" i="1" dirty="0"/>
                  <a:t>a</a:t>
                </a:r>
                <a:r>
                  <a:rPr lang="en-US" sz="2400" dirty="0"/>
                  <a:t>], we have shown that [</a:t>
                </a:r>
                <a:r>
                  <a:rPr lang="en-US" sz="2400" i="1" dirty="0"/>
                  <a:t>a</a:t>
                </a:r>
                <a:r>
                  <a:rPr lang="en-US" sz="2400" dirty="0"/>
                  <a:t>] = [</a:t>
                </a:r>
                <a:r>
                  <a:rPr lang="en-US" sz="2400" i="1" dirty="0"/>
                  <a:t>b</a:t>
                </a:r>
                <a:r>
                  <a:rPr lang="en-US" sz="24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648200"/>
              </a:xfrm>
              <a:blipFill>
                <a:blip r:embed="rId2"/>
                <a:stretch>
                  <a:fillRect l="-1111" t="-1050" r="-593" b="-2625"/>
                </a:stretch>
              </a:blipFill>
            </p:spPr>
            <p:txBody>
              <a:bodyPr/>
              <a:lstStyle/>
              <a:p>
                <a:r>
                  <a:rPr lang="en-US">
                    <a:noFill/>
                  </a:rPr>
                  <a:t> </a:t>
                </a:r>
              </a:p>
            </p:txBody>
          </p:sp>
        </mc:Fallback>
      </mc:AlternateContent>
      <p:sp>
        <p:nvSpPr>
          <p:cNvPr id="4" name="Content Placeholder 3"/>
          <p:cNvSpPr>
            <a:spLocks noGrp="1"/>
          </p:cNvSpPr>
          <p:nvPr>
            <p:ph idx="13"/>
          </p:nvPr>
        </p:nvSpPr>
        <p:spPr>
          <a:xfrm>
            <a:off x="457200" y="6096000"/>
            <a:ext cx="8229600" cy="533400"/>
          </a:xfrm>
        </p:spPr>
        <p:txBody>
          <a:bodyPr/>
          <a:lstStyle/>
          <a:p>
            <a:pPr algn="ctr"/>
            <a:r>
              <a:rPr lang="en-US" sz="2400" dirty="0"/>
              <a:t>(</a:t>
            </a:r>
            <a:r>
              <a:rPr lang="en-US" sz="2400" i="1" dirty="0"/>
              <a:t>see text for proof  that </a:t>
            </a:r>
            <a:r>
              <a:rPr lang="en-US" sz="2400" dirty="0"/>
              <a:t>(</a:t>
            </a:r>
            <a:r>
              <a:rPr lang="en-US" sz="2400" i="1" dirty="0"/>
              <a:t>ii</a:t>
            </a:r>
            <a:r>
              <a:rPr lang="en-US" sz="2400" dirty="0"/>
              <a:t>) </a:t>
            </a:r>
            <a:r>
              <a:rPr lang="en-US" sz="2400" i="1" dirty="0"/>
              <a:t>implies </a:t>
            </a:r>
            <a:r>
              <a:rPr lang="en-US" sz="2400" dirty="0"/>
              <a:t>(</a:t>
            </a:r>
            <a:r>
              <a:rPr lang="en-US" sz="2400" i="1" dirty="0"/>
              <a:t>iii</a:t>
            </a:r>
            <a:r>
              <a:rPr lang="en-US" sz="2400" dirty="0"/>
              <a:t>) </a:t>
            </a:r>
            <a:r>
              <a:rPr lang="en-US" sz="2400" i="1" dirty="0"/>
              <a:t>and </a:t>
            </a:r>
            <a:r>
              <a:rPr lang="en-US" sz="2400" dirty="0"/>
              <a:t>(</a:t>
            </a:r>
            <a:r>
              <a:rPr lang="en-US" sz="2400" i="1" dirty="0"/>
              <a:t>iii</a:t>
            </a:r>
            <a:r>
              <a:rPr lang="en-US" sz="2400" dirty="0"/>
              <a:t>) </a:t>
            </a:r>
            <a:r>
              <a:rPr lang="en-US" sz="2400" i="1" dirty="0"/>
              <a:t>implies </a:t>
            </a:r>
            <a:r>
              <a:rPr lang="en-US" sz="2400" dirty="0"/>
              <a:t>(</a:t>
            </a:r>
            <a:r>
              <a:rPr lang="en-US" sz="2400" i="1" dirty="0" err="1"/>
              <a:t>i</a:t>
            </a:r>
            <a:r>
              <a:rPr lang="en-US" sz="2400" dirty="0"/>
              <a:t>))</a:t>
            </a:r>
          </a:p>
        </p:txBody>
      </p:sp>
    </p:spTree>
    <p:extLst>
      <p:ext uri="{BB962C8B-B14F-4D97-AF65-F5344CB8AC3E}">
        <p14:creationId xmlns:p14="http://schemas.microsoft.com/office/powerpoint/2010/main" val="67161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Relations and Functions</a:t>
            </a:r>
          </a:p>
          <a:p>
            <a:r>
              <a:rPr lang="en-US" dirty="0"/>
              <a:t>Properties of Relations</a:t>
            </a:r>
          </a:p>
          <a:p>
            <a:pPr lvl="1"/>
            <a:r>
              <a:rPr lang="en-US" dirty="0"/>
              <a:t>Reflexive Relations</a:t>
            </a:r>
          </a:p>
          <a:p>
            <a:pPr lvl="1"/>
            <a:r>
              <a:rPr lang="en-US" dirty="0"/>
              <a:t>Symmetric and Antisymmetric Relations</a:t>
            </a:r>
          </a:p>
          <a:p>
            <a:pPr lvl="1"/>
            <a:r>
              <a:rPr lang="en-US" dirty="0"/>
              <a:t>Transitive Relations</a:t>
            </a:r>
          </a:p>
          <a:p>
            <a:r>
              <a:rPr lang="en-US" dirty="0"/>
              <a:t>Combining Relations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 Set</a:t>
            </a:r>
          </a:p>
        </p:txBody>
      </p:sp>
      <p:sp>
        <p:nvSpPr>
          <p:cNvPr id="3" name="Content Placeholder 2"/>
          <p:cNvSpPr>
            <a:spLocks noGrp="1"/>
          </p:cNvSpPr>
          <p:nvPr>
            <p:ph idx="1"/>
          </p:nvPr>
        </p:nvSpPr>
        <p:spPr>
          <a:xfrm>
            <a:off x="457200" y="1295400"/>
            <a:ext cx="8229600" cy="4495800"/>
          </a:xfrm>
        </p:spPr>
        <p:txBody>
          <a:bodyPr/>
          <a:lstStyle/>
          <a:p>
            <a:r>
              <a:rPr lang="en-US" b="1" dirty="0"/>
              <a:t>Definition</a:t>
            </a:r>
            <a:r>
              <a:rPr lang="en-US" dirty="0"/>
              <a:t>: A </a:t>
            </a:r>
            <a:r>
              <a:rPr lang="en-US" i="1" dirty="0"/>
              <a:t>partition</a:t>
            </a:r>
            <a:r>
              <a:rPr lang="en-US" dirty="0"/>
              <a:t> of a set </a:t>
            </a:r>
            <a:r>
              <a:rPr lang="en-US" i="1" dirty="0"/>
              <a:t>S </a:t>
            </a:r>
            <a:r>
              <a:rPr lang="en-US" dirty="0"/>
              <a:t>is a collection of disjoint nonempty subsets of </a:t>
            </a:r>
            <a:r>
              <a:rPr lang="en-US" i="1" dirty="0"/>
              <a:t>S</a:t>
            </a:r>
            <a:r>
              <a:rPr lang="en-US" dirty="0"/>
              <a:t> that have </a:t>
            </a:r>
            <a:r>
              <a:rPr lang="en-US" i="1" dirty="0"/>
              <a:t>S</a:t>
            </a:r>
            <a:r>
              <a:rPr lang="en-US" dirty="0"/>
              <a:t> as their union. In other words, the collection of subsets </a:t>
            </a:r>
            <a:r>
              <a:rPr lang="en-US" i="1" dirty="0"/>
              <a:t>A</a:t>
            </a:r>
            <a:r>
              <a:rPr lang="en-US" i="1" baseline="-25000" dirty="0"/>
              <a:t>i</a:t>
            </a:r>
            <a:r>
              <a:rPr lang="en-US" dirty="0"/>
              <a:t>, where </a:t>
            </a:r>
            <a:r>
              <a:rPr lang="en-US" i="1" dirty="0" err="1"/>
              <a:t>i</a:t>
            </a:r>
            <a:r>
              <a:rPr lang="en-US" dirty="0"/>
              <a:t> </a:t>
            </a:r>
            <a:r>
              <a:rPr lang="en-US" dirty="0">
                <a:ea typeface="Cambria Math"/>
              </a:rPr>
              <a:t>∈</a:t>
            </a:r>
            <a:r>
              <a:rPr lang="en-US" dirty="0"/>
              <a:t> </a:t>
            </a:r>
            <a:r>
              <a:rPr lang="en-US" i="1" dirty="0"/>
              <a:t>I</a:t>
            </a:r>
            <a:r>
              <a:rPr lang="en-US" dirty="0"/>
              <a:t> (where </a:t>
            </a:r>
            <a:r>
              <a:rPr lang="en-US" i="1" dirty="0"/>
              <a:t>I</a:t>
            </a:r>
            <a:r>
              <a:rPr lang="en-US" dirty="0"/>
              <a:t> is an index set), forms a partition of </a:t>
            </a:r>
            <a:r>
              <a:rPr lang="en-US" i="1" dirty="0"/>
              <a:t>S</a:t>
            </a:r>
            <a:r>
              <a:rPr lang="en-US" dirty="0"/>
              <a:t> if and only if</a:t>
            </a:r>
          </a:p>
          <a:p>
            <a:pPr lvl="1"/>
            <a:r>
              <a:rPr lang="en-US" i="1" dirty="0"/>
              <a:t>A</a:t>
            </a:r>
            <a:r>
              <a:rPr lang="en-US" i="1" baseline="-25000" dirty="0"/>
              <a:t>i</a:t>
            </a:r>
            <a:r>
              <a:rPr lang="en-US" dirty="0">
                <a:ea typeface="Cambria Math"/>
              </a:rPr>
              <a:t> ≠ ∅ for </a:t>
            </a:r>
            <a:r>
              <a:rPr lang="en-US" i="1" dirty="0" err="1"/>
              <a:t>i</a:t>
            </a:r>
            <a:r>
              <a:rPr lang="en-US" dirty="0"/>
              <a:t> </a:t>
            </a:r>
            <a:r>
              <a:rPr lang="en-US" dirty="0">
                <a:ea typeface="Cambria Math"/>
              </a:rPr>
              <a:t>∈</a:t>
            </a:r>
            <a:r>
              <a:rPr lang="en-US" dirty="0"/>
              <a:t> </a:t>
            </a:r>
            <a:r>
              <a:rPr lang="en-US" i="1" dirty="0"/>
              <a:t>I,</a:t>
            </a:r>
          </a:p>
          <a:p>
            <a:pPr lvl="1"/>
            <a:r>
              <a:rPr lang="en-US" i="1" dirty="0"/>
              <a:t>A</a:t>
            </a:r>
            <a:r>
              <a:rPr lang="en-US" i="1" baseline="-25000" dirty="0"/>
              <a:t>i</a:t>
            </a:r>
            <a:r>
              <a:rPr lang="en-US" dirty="0"/>
              <a:t> </a:t>
            </a:r>
            <a:r>
              <a:rPr lang="en-US" dirty="0">
                <a:ea typeface="Cambria Math"/>
              </a:rPr>
              <a:t>∩</a:t>
            </a:r>
            <a:r>
              <a:rPr lang="en-US" dirty="0"/>
              <a:t> </a:t>
            </a:r>
            <a:r>
              <a:rPr lang="en-US" i="1" dirty="0" err="1"/>
              <a:t>A</a:t>
            </a:r>
            <a:r>
              <a:rPr lang="en-US" i="1" baseline="-25000" dirty="0" err="1"/>
              <a:t>j</a:t>
            </a:r>
            <a:r>
              <a:rPr lang="en-US" i="1" dirty="0"/>
              <a:t> = </a:t>
            </a:r>
            <a:r>
              <a:rPr lang="en-US" dirty="0">
                <a:ea typeface="Cambria Math"/>
              </a:rPr>
              <a:t>∅ </a:t>
            </a:r>
            <a:r>
              <a:rPr lang="en-US" dirty="0"/>
              <a:t>when </a:t>
            </a:r>
            <a:r>
              <a:rPr lang="en-US" i="1" dirty="0" err="1"/>
              <a:t>i</a:t>
            </a:r>
            <a:r>
              <a:rPr lang="en-US" dirty="0"/>
              <a:t> </a:t>
            </a:r>
            <a:r>
              <a:rPr lang="en-US" dirty="0">
                <a:ea typeface="Cambria Math"/>
              </a:rPr>
              <a:t>≠ </a:t>
            </a:r>
            <a:r>
              <a:rPr lang="en-US" i="1" dirty="0"/>
              <a:t>j,</a:t>
            </a:r>
          </a:p>
          <a:p>
            <a:pPr lvl="1"/>
            <a:r>
              <a:rPr lang="en-US" dirty="0"/>
              <a:t>and</a:t>
            </a:r>
          </a:p>
        </p:txBody>
      </p:sp>
      <p:graphicFrame>
        <p:nvGraphicFramePr>
          <p:cNvPr id="9" name="Object 3"/>
          <p:cNvGraphicFramePr>
            <a:graphicFrameLocks noChangeAspect="1"/>
          </p:cNvGraphicFramePr>
          <p:nvPr>
            <p:extLst>
              <p:ext uri="{D42A27DB-BD31-4B8C-83A1-F6EECF244321}">
                <p14:modId xmlns:p14="http://schemas.microsoft.com/office/powerpoint/2010/main" val="2433682449"/>
              </p:ext>
            </p:extLst>
          </p:nvPr>
        </p:nvGraphicFramePr>
        <p:xfrm>
          <a:off x="1752600" y="5181600"/>
          <a:ext cx="1555200" cy="856800"/>
        </p:xfrm>
        <a:graphic>
          <a:graphicData uri="http://schemas.openxmlformats.org/presentationml/2006/ole">
            <mc:AlternateContent xmlns:mc="http://schemas.openxmlformats.org/markup-compatibility/2006">
              <mc:Choice xmlns:v="urn:schemas-microsoft-com:vml" Requires="v">
                <p:oleObj spid="_x0000_s34855" name="Equation" r:id="rId3" imgW="622080" imgH="342720" progId="Equation.DSMT4">
                  <p:embed/>
                </p:oleObj>
              </mc:Choice>
              <mc:Fallback>
                <p:oleObj name="Equation" r:id="rId3" imgW="622080" imgH="342720" progId="Equation.DSMT4">
                  <p:embed/>
                  <p:pic>
                    <p:nvPicPr>
                      <p:cNvPr id="0" name=""/>
                      <p:cNvPicPr/>
                      <p:nvPr/>
                    </p:nvPicPr>
                    <p:blipFill>
                      <a:blip r:embed="rId4"/>
                      <a:stretch>
                        <a:fillRect/>
                      </a:stretch>
                    </p:blipFill>
                    <p:spPr>
                      <a:xfrm>
                        <a:off x="1752600" y="5181600"/>
                        <a:ext cx="1555200" cy="856800"/>
                      </a:xfrm>
                      <a:prstGeom prst="rect">
                        <a:avLst/>
                      </a:prstGeom>
                    </p:spPr>
                  </p:pic>
                </p:oleObj>
              </mc:Fallback>
            </mc:AlternateContent>
          </a:graphicData>
        </a:graphic>
      </p:graphicFrame>
      <p:pic>
        <p:nvPicPr>
          <p:cNvPr id="8" name="Picture 4" descr="A partition of a set. There is an ellipse divided into 9 parts labeled from A subscript 1 to A subscript 9."/>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5181600" y="3886200"/>
            <a:ext cx="3312160" cy="210312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5638800" y="6096000"/>
            <a:ext cx="2560320" cy="533400"/>
          </a:xfrm>
        </p:spPr>
        <p:txBody>
          <a:bodyPr/>
          <a:lstStyle/>
          <a:p>
            <a:r>
              <a:rPr lang="en-US" sz="2400" dirty="0"/>
              <a:t>A Partition of a Set</a:t>
            </a:r>
          </a:p>
        </p:txBody>
      </p:sp>
    </p:spTree>
    <p:extLst>
      <p:ext uri="{BB962C8B-B14F-4D97-AF65-F5344CB8AC3E}">
        <p14:creationId xmlns:p14="http://schemas.microsoft.com/office/powerpoint/2010/main" val="2785141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Equivalence Relation Partitions a Set</a:t>
            </a:r>
            <a:r>
              <a:rPr lang="en-US" sz="1500" dirty="0"/>
              <a:t> 1</a:t>
            </a:r>
          </a:p>
        </p:txBody>
      </p:sp>
      <p:sp>
        <p:nvSpPr>
          <p:cNvPr id="3" name="Content Placeholder 2"/>
          <p:cNvSpPr>
            <a:spLocks noGrp="1"/>
          </p:cNvSpPr>
          <p:nvPr>
            <p:ph idx="1"/>
          </p:nvPr>
        </p:nvSpPr>
        <p:spPr>
          <a:xfrm>
            <a:off x="457200" y="1295400"/>
            <a:ext cx="8229600" cy="1752600"/>
          </a:xfrm>
        </p:spPr>
        <p:txBody>
          <a:bodyPr/>
          <a:lstStyle/>
          <a:p>
            <a:r>
              <a:rPr lang="en-US" sz="2800" dirty="0"/>
              <a:t>Let </a:t>
            </a:r>
            <a:r>
              <a:rPr lang="en-US" sz="2800" i="1" dirty="0"/>
              <a:t>R</a:t>
            </a:r>
            <a:r>
              <a:rPr lang="en-US" sz="2800" dirty="0"/>
              <a:t> be an equivalence relation on a set </a:t>
            </a:r>
            <a:r>
              <a:rPr lang="en-US" sz="2800" i="1" dirty="0"/>
              <a:t>A</a:t>
            </a:r>
            <a:r>
              <a:rPr lang="en-US" sz="2800" dirty="0"/>
              <a:t>. The union of all the equivalence classes of </a:t>
            </a:r>
            <a:r>
              <a:rPr lang="en-US" sz="2800" i="1" dirty="0"/>
              <a:t>R</a:t>
            </a:r>
            <a:r>
              <a:rPr lang="en-US" sz="2800" dirty="0"/>
              <a:t> is all of </a:t>
            </a:r>
            <a:r>
              <a:rPr lang="en-US" sz="2800" i="1" dirty="0"/>
              <a:t>A</a:t>
            </a:r>
            <a:r>
              <a:rPr lang="en-US" sz="2800" dirty="0"/>
              <a:t>, since  an element </a:t>
            </a:r>
            <a:r>
              <a:rPr lang="en-US" sz="2800" i="1" dirty="0"/>
              <a:t>a</a:t>
            </a:r>
            <a:r>
              <a:rPr lang="en-US" sz="2800" dirty="0"/>
              <a:t> of </a:t>
            </a:r>
            <a:r>
              <a:rPr lang="en-US" sz="2800" i="1" dirty="0"/>
              <a:t>A</a:t>
            </a:r>
            <a:r>
              <a:rPr lang="en-US" sz="2800" dirty="0"/>
              <a:t> is in its own equivalence class [</a:t>
            </a:r>
            <a:r>
              <a:rPr lang="en-US" sz="2800" i="1" dirty="0"/>
              <a:t>a</a:t>
            </a:r>
            <a:r>
              <a:rPr lang="en-US" sz="2800" dirty="0"/>
              <a:t>]</a:t>
            </a:r>
            <a:r>
              <a:rPr lang="en-US" sz="2800" i="1" baseline="-25000" dirty="0"/>
              <a:t>R</a:t>
            </a:r>
            <a:r>
              <a:rPr lang="en-US" sz="2800" dirty="0"/>
              <a:t>. In other words,</a:t>
            </a:r>
          </a:p>
        </p:txBody>
      </p:sp>
      <p:graphicFrame>
        <p:nvGraphicFramePr>
          <p:cNvPr id="9" name="Object 3"/>
          <p:cNvGraphicFramePr>
            <a:graphicFrameLocks noChangeAspect="1"/>
          </p:cNvGraphicFramePr>
          <p:nvPr>
            <p:extLst>
              <p:ext uri="{D42A27DB-BD31-4B8C-83A1-F6EECF244321}">
                <p14:modId xmlns:p14="http://schemas.microsoft.com/office/powerpoint/2010/main" val="1564686727"/>
              </p:ext>
            </p:extLst>
          </p:nvPr>
        </p:nvGraphicFramePr>
        <p:xfrm>
          <a:off x="3429360" y="2858040"/>
          <a:ext cx="2285280" cy="1028160"/>
        </p:xfrm>
        <a:graphic>
          <a:graphicData uri="http://schemas.openxmlformats.org/presentationml/2006/ole">
            <mc:AlternateContent xmlns:mc="http://schemas.openxmlformats.org/markup-compatibility/2006">
              <mc:Choice xmlns:v="urn:schemas-microsoft-com:vml" Requires="v">
                <p:oleObj spid="_x0000_s35947" name="Equation" r:id="rId3" imgW="761760" imgH="342720" progId="Equation.DSMT4">
                  <p:embed/>
                </p:oleObj>
              </mc:Choice>
              <mc:Fallback>
                <p:oleObj name="Equation" r:id="rId3" imgW="761760" imgH="342720" progId="Equation.DSMT4">
                  <p:embed/>
                  <p:pic>
                    <p:nvPicPr>
                      <p:cNvPr id="9" name="Object 3"/>
                      <p:cNvPicPr/>
                      <p:nvPr/>
                    </p:nvPicPr>
                    <p:blipFill>
                      <a:blip r:embed="rId4"/>
                      <a:stretch>
                        <a:fillRect/>
                      </a:stretch>
                    </p:blipFill>
                    <p:spPr>
                      <a:xfrm>
                        <a:off x="3429360" y="2858040"/>
                        <a:ext cx="2285280" cy="102816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914400"/>
          </a:xfrm>
        </p:spPr>
        <p:txBody>
          <a:bodyPr/>
          <a:lstStyle/>
          <a:p>
            <a:r>
              <a:rPr lang="en-US" sz="2800" dirty="0"/>
              <a:t>From Theorem </a:t>
            </a:r>
            <a:r>
              <a:rPr lang="en-US" sz="2800" dirty="0">
                <a:ea typeface="Cambria Math" pitchFamily="18" charset="0"/>
              </a:rPr>
              <a:t>1</a:t>
            </a:r>
            <a:r>
              <a:rPr lang="en-US" sz="2800" dirty="0"/>
              <a:t>, it follows that these equivalence classes are either equal or disjoint, so</a:t>
            </a:r>
          </a:p>
        </p:txBody>
      </p:sp>
      <p:graphicFrame>
        <p:nvGraphicFramePr>
          <p:cNvPr id="10" name="Object 5"/>
          <p:cNvGraphicFramePr>
            <a:graphicFrameLocks noChangeAspect="1"/>
          </p:cNvGraphicFramePr>
          <p:nvPr>
            <p:extLst>
              <p:ext uri="{D42A27DB-BD31-4B8C-83A1-F6EECF244321}">
                <p14:modId xmlns:p14="http://schemas.microsoft.com/office/powerpoint/2010/main" val="2659589819"/>
              </p:ext>
            </p:extLst>
          </p:nvPr>
        </p:nvGraphicFramePr>
        <p:xfrm>
          <a:off x="6019800" y="4459974"/>
          <a:ext cx="2277828" cy="583740"/>
        </p:xfrm>
        <a:graphic>
          <a:graphicData uri="http://schemas.openxmlformats.org/presentationml/2006/ole">
            <mc:AlternateContent xmlns:mc="http://schemas.openxmlformats.org/markup-compatibility/2006">
              <mc:Choice xmlns:v="urn:schemas-microsoft-com:vml" Requires="v">
                <p:oleObj spid="_x0000_s35948" name="Equation" r:id="rId5" imgW="990360" imgH="253800" progId="Equation.DSMT4">
                  <p:embed/>
                </p:oleObj>
              </mc:Choice>
              <mc:Fallback>
                <p:oleObj name="Equation" r:id="rId5" imgW="990360" imgH="253800" progId="Equation.DSMT4">
                  <p:embed/>
                  <p:pic>
                    <p:nvPicPr>
                      <p:cNvPr id="0" name=""/>
                      <p:cNvPicPr/>
                      <p:nvPr/>
                    </p:nvPicPr>
                    <p:blipFill>
                      <a:blip r:embed="rId6"/>
                      <a:stretch>
                        <a:fillRect/>
                      </a:stretch>
                    </p:blipFill>
                    <p:spPr>
                      <a:xfrm>
                        <a:off x="6019800" y="4459974"/>
                        <a:ext cx="2277828" cy="583740"/>
                      </a:xfrm>
                      <a:prstGeom prst="rect">
                        <a:avLst/>
                      </a:prstGeom>
                    </p:spPr>
                  </p:pic>
                </p:oleObj>
              </mc:Fallback>
            </mc:AlternateContent>
          </a:graphicData>
        </a:graphic>
      </p:graphicFrame>
      <p:sp>
        <p:nvSpPr>
          <p:cNvPr id="5" name="Content Placeholder 6"/>
          <p:cNvSpPr>
            <a:spLocks noGrp="1"/>
          </p:cNvSpPr>
          <p:nvPr>
            <p:ph idx="14"/>
          </p:nvPr>
        </p:nvSpPr>
        <p:spPr>
          <a:xfrm>
            <a:off x="457200" y="4876074"/>
            <a:ext cx="1066800" cy="548640"/>
          </a:xfrm>
        </p:spPr>
        <p:txBody>
          <a:bodyPr/>
          <a:lstStyle/>
          <a:p>
            <a:r>
              <a:rPr lang="en-US" sz="2800" dirty="0"/>
              <a:t>when</a:t>
            </a:r>
          </a:p>
        </p:txBody>
      </p:sp>
      <p:graphicFrame>
        <p:nvGraphicFramePr>
          <p:cNvPr id="11" name="Object 7"/>
          <p:cNvGraphicFramePr>
            <a:graphicFrameLocks noChangeAspect="1"/>
          </p:cNvGraphicFramePr>
          <p:nvPr>
            <p:extLst>
              <p:ext uri="{D42A27DB-BD31-4B8C-83A1-F6EECF244321}">
                <p14:modId xmlns:p14="http://schemas.microsoft.com/office/powerpoint/2010/main" val="3507213859"/>
              </p:ext>
            </p:extLst>
          </p:nvPr>
        </p:nvGraphicFramePr>
        <p:xfrm>
          <a:off x="1447800" y="4891088"/>
          <a:ext cx="1693863" cy="584200"/>
        </p:xfrm>
        <a:graphic>
          <a:graphicData uri="http://schemas.openxmlformats.org/presentationml/2006/ole">
            <mc:AlternateContent xmlns:mc="http://schemas.openxmlformats.org/markup-compatibility/2006">
              <mc:Choice xmlns:v="urn:schemas-microsoft-com:vml" Requires="v">
                <p:oleObj spid="_x0000_s35949" name="Equation" r:id="rId7" imgW="736560" imgH="253800" progId="Equation.DSMT4">
                  <p:embed/>
                </p:oleObj>
              </mc:Choice>
              <mc:Fallback>
                <p:oleObj name="Equation" r:id="rId7" imgW="736560" imgH="253800" progId="Equation.DSMT4">
                  <p:embed/>
                  <p:pic>
                    <p:nvPicPr>
                      <p:cNvPr id="10" name="Object 9"/>
                      <p:cNvPicPr/>
                      <p:nvPr/>
                    </p:nvPicPr>
                    <p:blipFill>
                      <a:blip r:embed="rId8"/>
                      <a:stretch>
                        <a:fillRect/>
                      </a:stretch>
                    </p:blipFill>
                    <p:spPr>
                      <a:xfrm>
                        <a:off x="1447800" y="4891088"/>
                        <a:ext cx="1693863" cy="584200"/>
                      </a:xfrm>
                      <a:prstGeom prst="rect">
                        <a:avLst/>
                      </a:prstGeom>
                    </p:spPr>
                  </p:pic>
                </p:oleObj>
              </mc:Fallback>
            </mc:AlternateContent>
          </a:graphicData>
        </a:graphic>
      </p:graphicFrame>
      <p:sp>
        <p:nvSpPr>
          <p:cNvPr id="6" name="Content Placeholder 8"/>
          <p:cNvSpPr>
            <a:spLocks noGrp="1"/>
          </p:cNvSpPr>
          <p:nvPr>
            <p:ph idx="15"/>
          </p:nvPr>
        </p:nvSpPr>
        <p:spPr>
          <a:xfrm>
            <a:off x="457200" y="5638800"/>
            <a:ext cx="8229600" cy="914400"/>
          </a:xfrm>
        </p:spPr>
        <p:txBody>
          <a:bodyPr/>
          <a:lstStyle/>
          <a:p>
            <a:r>
              <a:rPr lang="en-US" sz="2800" dirty="0"/>
              <a:t>Therefore, the equivalence classes form a partition of </a:t>
            </a:r>
            <a:r>
              <a:rPr lang="en-US" sz="2800" i="1" dirty="0"/>
              <a:t>A</a:t>
            </a:r>
            <a:r>
              <a:rPr lang="en-US" sz="2800" dirty="0"/>
              <a:t>, because they split </a:t>
            </a:r>
            <a:r>
              <a:rPr lang="en-US" sz="2800" i="1" dirty="0"/>
              <a:t>A</a:t>
            </a:r>
            <a:r>
              <a:rPr lang="en-US" sz="2800" dirty="0"/>
              <a:t> into disjoint subsets.</a:t>
            </a:r>
          </a:p>
        </p:txBody>
      </p:sp>
    </p:spTree>
    <p:extLst>
      <p:ext uri="{BB962C8B-B14F-4D97-AF65-F5344CB8AC3E}">
        <p14:creationId xmlns:p14="http://schemas.microsoft.com/office/powerpoint/2010/main" val="975609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Equivalence Relation Partitions a Set</a:t>
            </a:r>
            <a:r>
              <a:rPr lang="en-US" sz="1500" dirty="0"/>
              <a:t> 2</a:t>
            </a:r>
            <a:endParaRPr lang="en-US" dirty="0"/>
          </a:p>
        </p:txBody>
      </p:sp>
      <p:sp>
        <p:nvSpPr>
          <p:cNvPr id="3" name="Content Placeholder 2"/>
          <p:cNvSpPr>
            <a:spLocks noGrp="1"/>
          </p:cNvSpPr>
          <p:nvPr>
            <p:ph idx="1"/>
          </p:nvPr>
        </p:nvSpPr>
        <p:spPr/>
        <p:txBody>
          <a:bodyPr/>
          <a:lstStyle/>
          <a:p>
            <a:pPr>
              <a:spcBef>
                <a:spcPts val="600"/>
              </a:spcBef>
            </a:pPr>
            <a:r>
              <a:rPr lang="en-US" sz="2000" b="1" dirty="0"/>
              <a:t>Theorem </a:t>
            </a:r>
            <a:r>
              <a:rPr lang="en-US" sz="2000" b="1" dirty="0">
                <a:ea typeface="Cambria Math" pitchFamily="18" charset="0"/>
              </a:rPr>
              <a:t>2</a:t>
            </a:r>
            <a:r>
              <a:rPr lang="en-US" sz="2000" dirty="0"/>
              <a:t>: Let </a:t>
            </a:r>
            <a:r>
              <a:rPr lang="en-US" sz="2000" i="1" dirty="0"/>
              <a:t>R</a:t>
            </a:r>
            <a:r>
              <a:rPr lang="en-US" sz="2000" dirty="0"/>
              <a:t> be an equivalence relation on a set </a:t>
            </a:r>
            <a:r>
              <a:rPr lang="en-US" sz="2000" i="1" dirty="0"/>
              <a:t>S</a:t>
            </a:r>
            <a:r>
              <a:rPr lang="en-US" sz="2000" dirty="0"/>
              <a:t>.  Then the equivalence classes of </a:t>
            </a:r>
            <a:r>
              <a:rPr lang="en-US" sz="2000" i="1" dirty="0"/>
              <a:t>R</a:t>
            </a:r>
            <a:r>
              <a:rPr lang="en-US" sz="2000" dirty="0"/>
              <a:t> form a partition of </a:t>
            </a:r>
            <a:r>
              <a:rPr lang="en-US" sz="2000" i="1" dirty="0"/>
              <a:t>S</a:t>
            </a:r>
            <a:r>
              <a:rPr lang="en-US" sz="2000" dirty="0"/>
              <a:t>. Conversely, given a partition {</a:t>
            </a:r>
            <a:r>
              <a:rPr lang="en-US" sz="2000" i="1" dirty="0"/>
              <a:t>A</a:t>
            </a:r>
            <a:r>
              <a:rPr lang="en-US" sz="2000" i="1" baseline="-25000" dirty="0"/>
              <a:t>i</a:t>
            </a:r>
            <a:r>
              <a:rPr lang="en-US" sz="2000" dirty="0"/>
              <a:t> | </a:t>
            </a:r>
            <a:r>
              <a:rPr lang="en-US" sz="2000" i="1" dirty="0" err="1"/>
              <a:t>i</a:t>
            </a:r>
            <a:r>
              <a:rPr lang="en-US" sz="2000" dirty="0"/>
              <a:t> </a:t>
            </a:r>
            <a:r>
              <a:rPr lang="en-US" sz="2000" dirty="0">
                <a:ea typeface="Cambria Math"/>
              </a:rPr>
              <a:t>∈</a:t>
            </a:r>
            <a:r>
              <a:rPr lang="en-US" sz="2000" dirty="0"/>
              <a:t>  </a:t>
            </a:r>
            <a:r>
              <a:rPr lang="en-US" sz="2000" i="1" dirty="0"/>
              <a:t>I</a:t>
            </a:r>
            <a:r>
              <a:rPr lang="en-US" sz="2000" dirty="0"/>
              <a:t>} of the set </a:t>
            </a:r>
            <a:r>
              <a:rPr lang="en-US" sz="2000" i="1" dirty="0"/>
              <a:t>S</a:t>
            </a:r>
            <a:r>
              <a:rPr lang="en-US" sz="2000" dirty="0"/>
              <a:t>, there is an equivalence relation </a:t>
            </a:r>
            <a:r>
              <a:rPr lang="en-US" sz="2000" i="1" dirty="0"/>
              <a:t>R</a:t>
            </a:r>
            <a:r>
              <a:rPr lang="en-US" sz="2000" dirty="0"/>
              <a:t> that has the sets </a:t>
            </a:r>
            <a:r>
              <a:rPr lang="en-US" sz="2000" i="1" dirty="0"/>
              <a:t>A</a:t>
            </a:r>
            <a:r>
              <a:rPr lang="en-US" sz="2000" i="1" baseline="-25000" dirty="0"/>
              <a:t>i</a:t>
            </a:r>
            <a:r>
              <a:rPr lang="en-US" sz="2000" dirty="0"/>
              <a:t>, </a:t>
            </a:r>
            <a:r>
              <a:rPr lang="en-US" sz="2000" i="1" dirty="0" err="1"/>
              <a:t>i</a:t>
            </a:r>
            <a:r>
              <a:rPr lang="en-US" sz="2000" dirty="0"/>
              <a:t> </a:t>
            </a:r>
            <a:r>
              <a:rPr lang="en-US" sz="2000" dirty="0">
                <a:ea typeface="Cambria Math"/>
              </a:rPr>
              <a:t>∈</a:t>
            </a:r>
            <a:r>
              <a:rPr lang="en-US" sz="2000" dirty="0"/>
              <a:t> </a:t>
            </a:r>
            <a:r>
              <a:rPr lang="en-US" sz="2000" i="1" dirty="0"/>
              <a:t>I</a:t>
            </a:r>
            <a:r>
              <a:rPr lang="en-US" sz="2000" dirty="0"/>
              <a:t>, as its equivalence classes. </a:t>
            </a:r>
          </a:p>
          <a:p>
            <a:pPr>
              <a:spcBef>
                <a:spcPts val="600"/>
              </a:spcBef>
            </a:pPr>
            <a:r>
              <a:rPr lang="en-US" sz="2000" b="1" dirty="0"/>
              <a:t>Proof</a:t>
            </a:r>
            <a:r>
              <a:rPr lang="en-US" sz="2000" dirty="0"/>
              <a:t>: We have already shown the first part of the theorem.</a:t>
            </a:r>
          </a:p>
          <a:p>
            <a:pPr>
              <a:spcBef>
                <a:spcPts val="600"/>
              </a:spcBef>
            </a:pPr>
            <a:r>
              <a:rPr lang="en-US" sz="2000" dirty="0"/>
              <a:t>For the second part, assume that {</a:t>
            </a:r>
            <a:r>
              <a:rPr lang="en-US" sz="2000" i="1" dirty="0"/>
              <a:t>A</a:t>
            </a:r>
            <a:r>
              <a:rPr lang="en-US" sz="2000" i="1" baseline="-25000" dirty="0"/>
              <a:t>i</a:t>
            </a:r>
            <a:r>
              <a:rPr lang="en-US" sz="2000" dirty="0"/>
              <a:t> | </a:t>
            </a:r>
            <a:r>
              <a:rPr lang="en-US" sz="2000" i="1" dirty="0" err="1"/>
              <a:t>i</a:t>
            </a:r>
            <a:r>
              <a:rPr lang="en-US" sz="2000" dirty="0"/>
              <a:t> </a:t>
            </a:r>
            <a:r>
              <a:rPr lang="en-US" sz="2000" dirty="0">
                <a:ea typeface="Cambria Math"/>
              </a:rPr>
              <a:t>∈</a:t>
            </a:r>
            <a:r>
              <a:rPr lang="en-US" sz="2000" dirty="0"/>
              <a:t> </a:t>
            </a:r>
            <a:r>
              <a:rPr lang="en-US" sz="2000" i="1" dirty="0"/>
              <a:t>I</a:t>
            </a:r>
            <a:r>
              <a:rPr lang="en-US" sz="2000" dirty="0"/>
              <a:t>} is a partition of </a:t>
            </a:r>
            <a:r>
              <a:rPr lang="en-US" sz="2000" i="1" dirty="0"/>
              <a:t>S</a:t>
            </a:r>
            <a:r>
              <a:rPr lang="en-US" sz="2000" dirty="0"/>
              <a:t>. Let </a:t>
            </a:r>
            <a:r>
              <a:rPr lang="en-US" sz="2000" i="1" dirty="0"/>
              <a:t>R</a:t>
            </a:r>
            <a:r>
              <a:rPr lang="en-US" sz="2000" dirty="0"/>
              <a:t> be the relation on </a:t>
            </a:r>
            <a:r>
              <a:rPr lang="en-US" sz="2000" i="1" dirty="0"/>
              <a:t>S</a:t>
            </a:r>
            <a:r>
              <a:rPr lang="en-US" sz="2000" dirty="0"/>
              <a:t> consisting of the pairs (</a:t>
            </a:r>
            <a:r>
              <a:rPr lang="en-US" sz="2000" i="1" dirty="0"/>
              <a:t>x</a:t>
            </a:r>
            <a:r>
              <a:rPr lang="en-US" sz="2000" dirty="0"/>
              <a:t>, </a:t>
            </a:r>
            <a:r>
              <a:rPr lang="en-US" sz="2000" i="1" dirty="0"/>
              <a:t>y</a:t>
            </a:r>
            <a:r>
              <a:rPr lang="en-US" sz="2000" dirty="0"/>
              <a:t>) where </a:t>
            </a:r>
            <a:r>
              <a:rPr lang="en-US" sz="2000" i="1" dirty="0"/>
              <a:t>x</a:t>
            </a:r>
            <a:r>
              <a:rPr lang="en-US" sz="2000" dirty="0"/>
              <a:t> and </a:t>
            </a:r>
            <a:r>
              <a:rPr lang="en-US" sz="2000" i="1" dirty="0"/>
              <a:t>y</a:t>
            </a:r>
            <a:r>
              <a:rPr lang="en-US" sz="2000" dirty="0"/>
              <a:t> belong to the same subset </a:t>
            </a:r>
            <a:r>
              <a:rPr lang="en-US" sz="2000" i="1" dirty="0"/>
              <a:t>A</a:t>
            </a:r>
            <a:r>
              <a:rPr lang="en-US" sz="2000" i="1" baseline="-25000" dirty="0"/>
              <a:t>i</a:t>
            </a:r>
            <a:r>
              <a:rPr lang="en-US" sz="2000" dirty="0"/>
              <a:t> in the partition. We must show that </a:t>
            </a:r>
            <a:r>
              <a:rPr lang="en-US" sz="2000" i="1" dirty="0"/>
              <a:t>R</a:t>
            </a:r>
            <a:r>
              <a:rPr lang="en-US" sz="2000" dirty="0"/>
              <a:t> satisfies the properties of an equivalence relation.</a:t>
            </a:r>
          </a:p>
          <a:p>
            <a:pPr lvl="1">
              <a:spcBef>
                <a:spcPts val="0"/>
              </a:spcBef>
            </a:pPr>
            <a:r>
              <a:rPr lang="en-US" sz="1800" i="1" dirty="0"/>
              <a:t>Reflexivity</a:t>
            </a:r>
            <a:r>
              <a:rPr lang="en-US" sz="1800" dirty="0"/>
              <a:t>: For every </a:t>
            </a:r>
            <a:r>
              <a:rPr lang="en-US" sz="1800" i="1" dirty="0"/>
              <a:t>a</a:t>
            </a:r>
            <a:r>
              <a:rPr lang="en-US" sz="1800" dirty="0"/>
              <a:t> </a:t>
            </a:r>
            <a:r>
              <a:rPr lang="en-US" sz="1800" dirty="0">
                <a:ea typeface="Cambria Math"/>
              </a:rPr>
              <a:t>∈ </a:t>
            </a:r>
            <a:r>
              <a:rPr lang="en-US" sz="1800" i="1" dirty="0"/>
              <a:t>S</a:t>
            </a:r>
            <a:r>
              <a:rPr lang="en-US" sz="1800" dirty="0"/>
              <a:t>, (</a:t>
            </a:r>
            <a:r>
              <a:rPr lang="en-US" sz="1800" i="1" dirty="0" err="1"/>
              <a:t>a,a</a:t>
            </a:r>
            <a:r>
              <a:rPr lang="en-US" sz="1800" dirty="0"/>
              <a:t>) </a:t>
            </a:r>
            <a:r>
              <a:rPr lang="en-US" sz="1800" dirty="0">
                <a:ea typeface="Cambria Math"/>
              </a:rPr>
              <a:t>∈</a:t>
            </a:r>
            <a:r>
              <a:rPr lang="en-US" sz="1800" dirty="0"/>
              <a:t> </a:t>
            </a:r>
            <a:r>
              <a:rPr lang="en-US" sz="1800" i="1" dirty="0"/>
              <a:t>R</a:t>
            </a:r>
            <a:r>
              <a:rPr lang="en-US" sz="1800" dirty="0"/>
              <a:t>, because </a:t>
            </a:r>
            <a:r>
              <a:rPr lang="en-US" sz="1800" i="1" dirty="0"/>
              <a:t>a</a:t>
            </a:r>
            <a:r>
              <a:rPr lang="en-US" sz="1800" dirty="0"/>
              <a:t> is in the same subset as itself. </a:t>
            </a:r>
          </a:p>
          <a:p>
            <a:pPr lvl="1">
              <a:spcBef>
                <a:spcPts val="0"/>
              </a:spcBef>
            </a:pPr>
            <a:r>
              <a:rPr lang="en-US" sz="1800" i="1" dirty="0"/>
              <a:t>Symmetry</a:t>
            </a:r>
            <a:r>
              <a:rPr lang="en-US" sz="1800" dirty="0"/>
              <a:t>: If (</a:t>
            </a:r>
            <a:r>
              <a:rPr lang="en-US" sz="1800" i="1" dirty="0" err="1"/>
              <a:t>a,b</a:t>
            </a:r>
            <a:r>
              <a:rPr lang="en-US" sz="1800" dirty="0"/>
              <a:t>) </a:t>
            </a:r>
            <a:r>
              <a:rPr lang="en-US" sz="1800" dirty="0">
                <a:ea typeface="Cambria Math"/>
              </a:rPr>
              <a:t>∈</a:t>
            </a:r>
            <a:r>
              <a:rPr lang="en-US" sz="1800" dirty="0"/>
              <a:t> </a:t>
            </a:r>
            <a:r>
              <a:rPr lang="en-US" sz="1800" i="1" dirty="0"/>
              <a:t>R</a:t>
            </a:r>
            <a:r>
              <a:rPr lang="en-US" sz="1800" dirty="0"/>
              <a:t>, then </a:t>
            </a:r>
            <a:r>
              <a:rPr lang="en-US" sz="1800" i="1" dirty="0"/>
              <a:t>b</a:t>
            </a:r>
            <a:r>
              <a:rPr lang="en-US" sz="1800" dirty="0"/>
              <a:t> and </a:t>
            </a:r>
            <a:r>
              <a:rPr lang="en-US" sz="1800" i="1" dirty="0"/>
              <a:t>a</a:t>
            </a:r>
            <a:r>
              <a:rPr lang="en-US" sz="1800" dirty="0"/>
              <a:t> are in the same subset of the partition, so (</a:t>
            </a:r>
            <a:r>
              <a:rPr lang="en-US" sz="1800" i="1" dirty="0" err="1"/>
              <a:t>b,a</a:t>
            </a:r>
            <a:r>
              <a:rPr lang="en-US" sz="1800" dirty="0"/>
              <a:t>) </a:t>
            </a:r>
            <a:r>
              <a:rPr lang="en-US" sz="1800" dirty="0">
                <a:ea typeface="Cambria Math"/>
              </a:rPr>
              <a:t>∈</a:t>
            </a:r>
            <a:r>
              <a:rPr lang="en-US" sz="1800" dirty="0"/>
              <a:t> </a:t>
            </a:r>
            <a:r>
              <a:rPr lang="en-US" sz="1800" i="1" dirty="0"/>
              <a:t>R</a:t>
            </a:r>
            <a:r>
              <a:rPr lang="en-US" sz="1800" dirty="0"/>
              <a:t>. </a:t>
            </a:r>
          </a:p>
          <a:p>
            <a:pPr lvl="1">
              <a:spcBef>
                <a:spcPts val="0"/>
              </a:spcBef>
            </a:pPr>
            <a:r>
              <a:rPr lang="en-US" sz="1800" i="1" dirty="0"/>
              <a:t>Transitivity</a:t>
            </a:r>
            <a:r>
              <a:rPr lang="en-US" sz="1800" dirty="0"/>
              <a:t>: If (</a:t>
            </a:r>
            <a:r>
              <a:rPr lang="en-US" sz="1800" i="1" dirty="0" err="1"/>
              <a:t>a,b</a:t>
            </a:r>
            <a:r>
              <a:rPr lang="en-US" sz="1800" dirty="0"/>
              <a:t>) </a:t>
            </a:r>
            <a:r>
              <a:rPr lang="en-US" sz="1800" dirty="0">
                <a:ea typeface="Cambria Math"/>
              </a:rPr>
              <a:t>∈</a:t>
            </a:r>
            <a:r>
              <a:rPr lang="en-US" sz="1800" dirty="0"/>
              <a:t> </a:t>
            </a:r>
            <a:r>
              <a:rPr lang="en-US" sz="1800" i="1" dirty="0"/>
              <a:t>R</a:t>
            </a:r>
            <a:r>
              <a:rPr lang="en-US" sz="1800" dirty="0"/>
              <a:t> and  (</a:t>
            </a:r>
            <a:r>
              <a:rPr lang="en-US" sz="1800" i="1" dirty="0" err="1"/>
              <a:t>b,c</a:t>
            </a:r>
            <a:r>
              <a:rPr lang="en-US" sz="1800" dirty="0"/>
              <a:t>) </a:t>
            </a:r>
            <a:r>
              <a:rPr lang="en-US" sz="1800" dirty="0">
                <a:ea typeface="Cambria Math"/>
              </a:rPr>
              <a:t>∈</a:t>
            </a:r>
            <a:r>
              <a:rPr lang="en-US" sz="1800" dirty="0"/>
              <a:t> </a:t>
            </a:r>
            <a:r>
              <a:rPr lang="en-US" sz="1800" i="1" dirty="0"/>
              <a:t>R</a:t>
            </a:r>
            <a:r>
              <a:rPr lang="en-US" sz="1800" dirty="0"/>
              <a:t>, then </a:t>
            </a:r>
            <a:r>
              <a:rPr lang="en-US" sz="1800" i="1" dirty="0"/>
              <a:t>a</a:t>
            </a:r>
            <a:r>
              <a:rPr lang="en-US" sz="1800" dirty="0"/>
              <a:t> and </a:t>
            </a:r>
            <a:r>
              <a:rPr lang="en-US" sz="1800" i="1" dirty="0"/>
              <a:t>b</a:t>
            </a:r>
            <a:r>
              <a:rPr lang="en-US" sz="1800" dirty="0"/>
              <a:t> are in the same subset of the partition, as are </a:t>
            </a:r>
            <a:r>
              <a:rPr lang="en-US" sz="1800" i="1" dirty="0"/>
              <a:t> b</a:t>
            </a:r>
            <a:r>
              <a:rPr lang="en-US" sz="1800" dirty="0"/>
              <a:t> and </a:t>
            </a:r>
            <a:r>
              <a:rPr lang="en-US" sz="1800" i="1" dirty="0"/>
              <a:t>c</a:t>
            </a:r>
            <a:r>
              <a:rPr lang="en-US" sz="1800" dirty="0"/>
              <a:t>. Since the subsets are disjoint and </a:t>
            </a:r>
            <a:r>
              <a:rPr lang="en-US" sz="1800" i="1" dirty="0"/>
              <a:t>b</a:t>
            </a:r>
            <a:r>
              <a:rPr lang="en-US" sz="1800" dirty="0"/>
              <a:t> belongs to both, the  two subsets of the partition must be identical. Therefore, (</a:t>
            </a:r>
            <a:r>
              <a:rPr lang="en-US" sz="1800" i="1" dirty="0" err="1"/>
              <a:t>a,c</a:t>
            </a:r>
            <a:r>
              <a:rPr lang="en-US" sz="1800" dirty="0"/>
              <a:t>) </a:t>
            </a:r>
            <a:r>
              <a:rPr lang="en-US" sz="1800" dirty="0">
                <a:ea typeface="Cambria Math"/>
              </a:rPr>
              <a:t>∈</a:t>
            </a:r>
            <a:r>
              <a:rPr lang="en-US" sz="1800" dirty="0"/>
              <a:t> </a:t>
            </a:r>
            <a:r>
              <a:rPr lang="en-US" sz="1800" i="1" dirty="0"/>
              <a:t>R</a:t>
            </a:r>
            <a:r>
              <a:rPr lang="en-US" sz="1800" dirty="0"/>
              <a:t> since </a:t>
            </a:r>
            <a:r>
              <a:rPr lang="en-US" sz="1800" i="1" dirty="0"/>
              <a:t>a</a:t>
            </a:r>
            <a:r>
              <a:rPr lang="en-US" sz="1800" dirty="0"/>
              <a:t> and </a:t>
            </a:r>
            <a:r>
              <a:rPr lang="en-US" sz="1800" i="1" dirty="0"/>
              <a:t>c</a:t>
            </a:r>
            <a:r>
              <a:rPr lang="en-US" sz="1800" dirty="0"/>
              <a:t> belong to the same subset of the partition.</a:t>
            </a:r>
          </a:p>
        </p:txBody>
      </p:sp>
    </p:spTree>
    <p:extLst>
      <p:ext uri="{BB962C8B-B14F-4D97-AF65-F5344CB8AC3E}">
        <p14:creationId xmlns:p14="http://schemas.microsoft.com/office/powerpoint/2010/main" val="3862349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Partial Orderings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9.6</a:t>
            </a:r>
          </a:p>
        </p:txBody>
      </p:sp>
    </p:spTree>
    <p:extLst>
      <p:ext uri="{BB962C8B-B14F-4D97-AF65-F5344CB8AC3E}">
        <p14:creationId xmlns:p14="http://schemas.microsoft.com/office/powerpoint/2010/main" val="3524313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dirty="0"/>
              <a:t>Partial Orderings and Partially-ordered Sets</a:t>
            </a:r>
          </a:p>
          <a:p>
            <a:pPr>
              <a:spcAft>
                <a:spcPts val="1200"/>
              </a:spcAft>
            </a:pPr>
            <a:r>
              <a:rPr lang="en-US" dirty="0"/>
              <a:t>Lexicographic Orderings</a:t>
            </a:r>
          </a:p>
          <a:p>
            <a:pPr>
              <a:spcAft>
                <a:spcPts val="1200"/>
              </a:spcAft>
            </a:pPr>
            <a:r>
              <a:rPr lang="en-US" dirty="0" err="1"/>
              <a:t>Hasse</a:t>
            </a:r>
            <a:r>
              <a:rPr lang="en-US" dirty="0"/>
              <a:t> Diagrams </a:t>
            </a:r>
          </a:p>
          <a:p>
            <a:pPr>
              <a:spcAft>
                <a:spcPts val="1200"/>
              </a:spcAft>
            </a:pPr>
            <a:r>
              <a:rPr lang="en-US" dirty="0"/>
              <a:t>Lattices (</a:t>
            </a:r>
            <a:r>
              <a:rPr lang="en-US" i="1" dirty="0"/>
              <a:t>not currently in overheads</a:t>
            </a:r>
            <a:r>
              <a:rPr lang="en-US" dirty="0"/>
              <a:t>)</a:t>
            </a:r>
          </a:p>
          <a:p>
            <a:pPr>
              <a:spcAft>
                <a:spcPts val="1200"/>
              </a:spcAft>
            </a:pPr>
            <a:r>
              <a:rPr lang="en-US" dirty="0"/>
              <a:t>Topological Sorting (</a:t>
            </a:r>
            <a:r>
              <a:rPr lang="en-US" i="1" dirty="0"/>
              <a:t>not currently in overheads</a:t>
            </a:r>
            <a:r>
              <a:rPr lang="en-US" dirty="0"/>
              <a:t>)</a:t>
            </a:r>
          </a:p>
        </p:txBody>
      </p:sp>
    </p:spTree>
    <p:extLst>
      <p:ext uri="{BB962C8B-B14F-4D97-AF65-F5344CB8AC3E}">
        <p14:creationId xmlns:p14="http://schemas.microsoft.com/office/powerpoint/2010/main" val="1068069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1</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b="1" dirty="0"/>
              <a:t>Definition </a:t>
            </a:r>
            <a:r>
              <a:rPr lang="en-US" b="1" dirty="0">
                <a:ea typeface="Cambria Math" pitchFamily="18" charset="0"/>
              </a:rPr>
              <a:t>1</a:t>
            </a:r>
            <a:r>
              <a:rPr lang="en-US" dirty="0"/>
              <a:t>: A relation </a:t>
            </a:r>
            <a:r>
              <a:rPr lang="en-US" i="1" dirty="0"/>
              <a:t>R</a:t>
            </a:r>
            <a:r>
              <a:rPr lang="en-US" dirty="0"/>
              <a:t> on a set S is called a </a:t>
            </a:r>
            <a:r>
              <a:rPr lang="en-US" i="1" dirty="0"/>
              <a:t>partial ordering,</a:t>
            </a:r>
            <a:r>
              <a:rPr lang="en-US" dirty="0"/>
              <a:t> or </a:t>
            </a:r>
            <a:r>
              <a:rPr lang="en-US" i="1" dirty="0"/>
              <a:t>partial order, </a:t>
            </a:r>
            <a:r>
              <a:rPr lang="en-US" dirty="0"/>
              <a:t>if it is reflexive, antisymmetric, and transitive. A set together with a partial ordering </a:t>
            </a:r>
            <a:r>
              <a:rPr lang="en-US" i="1" dirty="0"/>
              <a:t>R</a:t>
            </a:r>
            <a:r>
              <a:rPr lang="en-US" dirty="0"/>
              <a:t> is called a </a:t>
            </a:r>
            <a:r>
              <a:rPr lang="en-US" i="1" dirty="0"/>
              <a:t>partially ordered set</a:t>
            </a:r>
            <a:r>
              <a:rPr lang="en-US" dirty="0"/>
              <a:t>, or </a:t>
            </a:r>
            <a:r>
              <a:rPr lang="en-US" i="1" dirty="0" err="1"/>
              <a:t>poset</a:t>
            </a:r>
            <a:r>
              <a:rPr lang="en-US" dirty="0"/>
              <a:t>, and is denoted by (</a:t>
            </a:r>
            <a:r>
              <a:rPr lang="en-US" i="1" dirty="0"/>
              <a:t>S</a:t>
            </a:r>
            <a:r>
              <a:rPr lang="en-US" dirty="0"/>
              <a:t>, </a:t>
            </a:r>
            <a:r>
              <a:rPr lang="en-US" i="1" dirty="0"/>
              <a:t>R</a:t>
            </a:r>
            <a:r>
              <a:rPr lang="en-US" dirty="0"/>
              <a:t>). Members of </a:t>
            </a:r>
            <a:r>
              <a:rPr lang="en-US" i="1" dirty="0"/>
              <a:t>S</a:t>
            </a:r>
            <a:r>
              <a:rPr lang="en-US" dirty="0"/>
              <a:t> are called </a:t>
            </a:r>
            <a:r>
              <a:rPr lang="en-US" i="1" dirty="0"/>
              <a:t>elements </a:t>
            </a:r>
            <a:r>
              <a:rPr lang="en-US" dirty="0"/>
              <a:t>of the </a:t>
            </a:r>
            <a:r>
              <a:rPr lang="en-US" dirty="0" err="1"/>
              <a:t>poset</a:t>
            </a:r>
            <a:r>
              <a:rPr lang="en-US" dirty="0"/>
              <a:t>.</a:t>
            </a:r>
          </a:p>
        </p:txBody>
      </p:sp>
    </p:spTree>
    <p:extLst>
      <p:ext uri="{BB962C8B-B14F-4D97-AF65-F5344CB8AC3E}">
        <p14:creationId xmlns:p14="http://schemas.microsoft.com/office/powerpoint/2010/main" val="676899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2</a:t>
            </a:r>
            <a:endParaRPr lang="en-US" dirty="0"/>
          </a:p>
        </p:txBody>
      </p:sp>
      <p:sp>
        <p:nvSpPr>
          <p:cNvPr id="3" name="Content Placeholder 2"/>
          <p:cNvSpPr>
            <a:spLocks noGrp="1"/>
          </p:cNvSpPr>
          <p:nvPr>
            <p:ph idx="1"/>
          </p:nvPr>
        </p:nvSpPr>
        <p:spPr>
          <a:xfrm>
            <a:off x="457200" y="1295400"/>
            <a:ext cx="8229600" cy="3505200"/>
          </a:xfrm>
        </p:spPr>
        <p:txBody>
          <a:bodyPr/>
          <a:lstStyle/>
          <a:p>
            <a:r>
              <a:rPr lang="en-US" b="1" dirty="0"/>
              <a:t>Example </a:t>
            </a:r>
            <a:r>
              <a:rPr lang="en-US" b="1" dirty="0">
                <a:ea typeface="Cambria Math" pitchFamily="18" charset="0"/>
              </a:rPr>
              <a:t>1</a:t>
            </a:r>
            <a:r>
              <a:rPr lang="en-US" dirty="0"/>
              <a:t>: Show that the “greater than or equal” relation (</a:t>
            </a:r>
            <a:r>
              <a:rPr lang="en-US" dirty="0">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ea typeface="Cambria Math"/>
              </a:rPr>
              <a:t>≥</a:t>
            </a:r>
            <a:r>
              <a:rPr lang="en-US" dirty="0"/>
              <a:t> </a:t>
            </a:r>
            <a:r>
              <a:rPr lang="en-US" i="1" dirty="0"/>
              <a:t>a</a:t>
            </a:r>
            <a:r>
              <a:rPr lang="en-US" dirty="0"/>
              <a:t> for every integer </a:t>
            </a:r>
            <a:r>
              <a:rPr lang="en-US" i="1" dirty="0"/>
              <a:t>a</a:t>
            </a:r>
            <a:r>
              <a:rPr lang="en-US" dirty="0"/>
              <a:t>.</a:t>
            </a:r>
          </a:p>
          <a:p>
            <a:pPr lvl="1"/>
            <a:r>
              <a:rPr lang="en-US" i="1" dirty="0" err="1"/>
              <a:t>Antisymmetry</a:t>
            </a:r>
            <a:r>
              <a:rPr lang="en-US" dirty="0"/>
              <a:t>: If </a:t>
            </a:r>
            <a:r>
              <a:rPr lang="en-US" i="1" dirty="0"/>
              <a:t>a</a:t>
            </a:r>
            <a:r>
              <a:rPr lang="en-US" dirty="0"/>
              <a:t> </a:t>
            </a:r>
            <a:r>
              <a:rPr lang="en-US" dirty="0">
                <a:ea typeface="Cambria Math"/>
              </a:rPr>
              <a:t>≥</a:t>
            </a:r>
            <a:r>
              <a:rPr lang="en-US" dirty="0"/>
              <a:t> </a:t>
            </a:r>
            <a:r>
              <a:rPr lang="en-US" i="1" dirty="0"/>
              <a:t>b</a:t>
            </a:r>
            <a:r>
              <a:rPr lang="en-US" dirty="0"/>
              <a:t> and </a:t>
            </a:r>
            <a:r>
              <a:rPr lang="en-US" i="1" dirty="0"/>
              <a:t>b</a:t>
            </a:r>
            <a:r>
              <a:rPr lang="en-US" dirty="0"/>
              <a:t> </a:t>
            </a:r>
            <a:r>
              <a:rPr lang="en-US" dirty="0">
                <a:ea typeface="Cambria Math"/>
              </a:rPr>
              <a:t>≥</a:t>
            </a:r>
            <a:r>
              <a:rPr lang="en-US" dirty="0"/>
              <a:t> </a:t>
            </a:r>
            <a:r>
              <a:rPr lang="en-US" i="1" dirty="0"/>
              <a:t>a</a:t>
            </a:r>
            <a:r>
              <a:rPr lang="en-US" dirty="0"/>
              <a:t> , then </a:t>
            </a:r>
            <a:r>
              <a:rPr lang="en-US" i="1" dirty="0"/>
              <a:t>a</a:t>
            </a:r>
            <a:r>
              <a:rPr lang="en-US" dirty="0"/>
              <a:t> = </a:t>
            </a:r>
            <a:r>
              <a:rPr lang="en-US" i="1" dirty="0"/>
              <a:t>b.</a:t>
            </a:r>
          </a:p>
          <a:p>
            <a:pPr lvl="1"/>
            <a:r>
              <a:rPr lang="en-US" i="1" dirty="0"/>
              <a:t>Transitivity</a:t>
            </a:r>
            <a:r>
              <a:rPr lang="en-US" dirty="0"/>
              <a:t>: If </a:t>
            </a:r>
            <a:r>
              <a:rPr lang="en-US" i="1" dirty="0"/>
              <a:t>a</a:t>
            </a:r>
            <a:r>
              <a:rPr lang="en-US" dirty="0"/>
              <a:t> </a:t>
            </a:r>
            <a:r>
              <a:rPr lang="en-US" dirty="0">
                <a:ea typeface="Cambria Math"/>
              </a:rPr>
              <a:t>≥</a:t>
            </a:r>
            <a:r>
              <a:rPr lang="en-US" dirty="0"/>
              <a:t> </a:t>
            </a:r>
            <a:r>
              <a:rPr lang="en-US" i="1" dirty="0"/>
              <a:t>b</a:t>
            </a:r>
            <a:r>
              <a:rPr lang="en-US" dirty="0"/>
              <a:t> and </a:t>
            </a:r>
            <a:r>
              <a:rPr lang="en-US" i="1" dirty="0"/>
              <a:t>b</a:t>
            </a:r>
            <a:r>
              <a:rPr lang="en-US" dirty="0"/>
              <a:t> </a:t>
            </a:r>
            <a:r>
              <a:rPr lang="en-US" dirty="0">
                <a:ea typeface="Cambria Math"/>
              </a:rPr>
              <a:t>≥</a:t>
            </a:r>
            <a:r>
              <a:rPr lang="en-US" dirty="0"/>
              <a:t> </a:t>
            </a:r>
            <a:r>
              <a:rPr lang="en-US" i="1" dirty="0"/>
              <a:t>c</a:t>
            </a:r>
            <a:r>
              <a:rPr lang="en-US" dirty="0"/>
              <a:t> , then </a:t>
            </a:r>
            <a:r>
              <a:rPr lang="en-US" i="1" dirty="0"/>
              <a:t>a</a:t>
            </a:r>
            <a:r>
              <a:rPr lang="en-US" dirty="0"/>
              <a:t> </a:t>
            </a:r>
            <a:r>
              <a:rPr lang="en-US" dirty="0">
                <a:ea typeface="Cambria Math"/>
              </a:rPr>
              <a:t>≥</a:t>
            </a:r>
            <a:r>
              <a:rPr lang="en-US" dirty="0"/>
              <a:t> </a:t>
            </a:r>
            <a:r>
              <a:rPr lang="en-US" i="1" dirty="0"/>
              <a:t>c.</a:t>
            </a:r>
          </a:p>
        </p:txBody>
      </p:sp>
      <p:sp>
        <p:nvSpPr>
          <p:cNvPr id="4" name="Content Placeholder 3"/>
          <p:cNvSpPr>
            <a:spLocks noGrp="1"/>
          </p:cNvSpPr>
          <p:nvPr>
            <p:ph idx="13"/>
          </p:nvPr>
        </p:nvSpPr>
        <p:spPr>
          <a:xfrm>
            <a:off x="457200" y="5486400"/>
            <a:ext cx="8229600" cy="914400"/>
          </a:xfrm>
          <a:ln w="12700">
            <a:solidFill>
              <a:srgbClr val="1A587B"/>
            </a:solidFill>
          </a:ln>
        </p:spPr>
        <p:txBody>
          <a:bodyPr/>
          <a:lstStyle/>
          <a:p>
            <a:r>
              <a:rPr lang="en-US" sz="2400" dirty="0"/>
              <a:t>These properties all follow from the order axioms for the integers. (</a:t>
            </a:r>
            <a:r>
              <a:rPr lang="en-US" sz="2400" i="1" dirty="0"/>
              <a:t>See Appendix </a:t>
            </a:r>
            <a:r>
              <a:rPr lang="en-US" sz="2400" dirty="0">
                <a:ea typeface="Cambria Math" pitchFamily="18" charset="0"/>
              </a:rPr>
              <a:t>1</a:t>
            </a:r>
            <a:r>
              <a:rPr lang="en-US" sz="2400" dirty="0"/>
              <a:t>).</a:t>
            </a:r>
          </a:p>
        </p:txBody>
      </p:sp>
    </p:spTree>
    <p:extLst>
      <p:ext uri="{BB962C8B-B14F-4D97-AF65-F5344CB8AC3E}">
        <p14:creationId xmlns:p14="http://schemas.microsoft.com/office/powerpoint/2010/main" val="2242557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3</a:t>
            </a:r>
          </a:p>
        </p:txBody>
      </p:sp>
      <p:sp>
        <p:nvSpPr>
          <p:cNvPr id="3" name="Content Placeholder 2"/>
          <p:cNvSpPr>
            <a:spLocks noGrp="1"/>
          </p:cNvSpPr>
          <p:nvPr>
            <p:ph idx="1"/>
          </p:nvPr>
        </p:nvSpPr>
        <p:spPr>
          <a:xfrm>
            <a:off x="457200" y="1295400"/>
            <a:ext cx="8503920" cy="5257800"/>
          </a:xfrm>
        </p:spPr>
        <p:txBody>
          <a:bodyPr/>
          <a:lstStyle/>
          <a:p>
            <a:r>
              <a:rPr lang="en-US" sz="2800" b="1" dirty="0"/>
              <a:t>Example </a:t>
            </a:r>
            <a:r>
              <a:rPr lang="en-US" sz="2800" b="1" dirty="0">
                <a:ea typeface="Cambria Math" pitchFamily="18" charset="0"/>
              </a:rPr>
              <a:t>2</a:t>
            </a:r>
            <a:r>
              <a:rPr lang="en-US" sz="2800" dirty="0"/>
              <a:t>: Show that the divisibility relation (</a:t>
            </a:r>
            <a:r>
              <a:rPr lang="en-US" sz="2800" dirty="0">
                <a:ea typeface="Cambria Math"/>
              </a:rPr>
              <a:t>∣</a:t>
            </a:r>
            <a:r>
              <a:rPr lang="en-US" sz="2800" dirty="0"/>
              <a:t>) is a partial ordering on the set of integers.</a:t>
            </a:r>
          </a:p>
          <a:p>
            <a:pPr lvl="1"/>
            <a:r>
              <a:rPr lang="en-US" sz="2400" i="1" dirty="0"/>
              <a:t>Reflexivity</a:t>
            </a:r>
            <a:r>
              <a:rPr lang="en-US" sz="2400" dirty="0"/>
              <a:t>: </a:t>
            </a:r>
            <a:r>
              <a:rPr lang="en-US" sz="2400" i="1" dirty="0"/>
              <a:t>a</a:t>
            </a:r>
            <a:r>
              <a:rPr lang="en-US" sz="2400" dirty="0"/>
              <a:t> </a:t>
            </a:r>
            <a:r>
              <a:rPr lang="en-US" sz="2400" dirty="0">
                <a:ea typeface="Cambria Math"/>
              </a:rPr>
              <a:t>∣ </a:t>
            </a:r>
            <a:r>
              <a:rPr lang="en-US" sz="2400" i="1" dirty="0">
                <a:ea typeface="Cambria Math"/>
              </a:rPr>
              <a:t>a</a:t>
            </a:r>
            <a:r>
              <a:rPr lang="en-US" sz="2400" dirty="0">
                <a:ea typeface="Cambria Math"/>
              </a:rPr>
              <a:t> for all integers </a:t>
            </a:r>
            <a:r>
              <a:rPr lang="en-US" sz="2400" i="1" dirty="0">
                <a:ea typeface="Cambria Math"/>
              </a:rPr>
              <a:t>a</a:t>
            </a:r>
            <a:r>
              <a:rPr lang="en-US" sz="2400" dirty="0">
                <a:ea typeface="Cambria Math"/>
              </a:rPr>
              <a:t>. (</a:t>
            </a:r>
            <a:r>
              <a:rPr lang="en-US" sz="2400" i="1" dirty="0">
                <a:ea typeface="Cambria Math"/>
              </a:rPr>
              <a:t>see Example </a:t>
            </a:r>
            <a:r>
              <a:rPr lang="en-US" sz="2400" dirty="0">
                <a:ea typeface="Cambria Math" pitchFamily="18" charset="0"/>
              </a:rPr>
              <a:t>9</a:t>
            </a:r>
            <a:r>
              <a:rPr lang="en-US" sz="2400" i="1" dirty="0">
                <a:ea typeface="Cambria Math"/>
              </a:rPr>
              <a:t> in Section </a:t>
            </a:r>
            <a:r>
              <a:rPr lang="en-US" sz="2400" dirty="0">
                <a:ea typeface="Cambria Math" pitchFamily="18" charset="0"/>
              </a:rPr>
              <a:t>9.1</a:t>
            </a:r>
            <a:r>
              <a:rPr lang="en-US" sz="2400" dirty="0">
                <a:ea typeface="Cambria Math"/>
              </a:rPr>
              <a:t>) </a:t>
            </a:r>
            <a:endParaRPr lang="en-US" sz="2400" dirty="0"/>
          </a:p>
          <a:p>
            <a:pPr lvl="1"/>
            <a:r>
              <a:rPr lang="en-US" sz="2400" i="1" dirty="0" err="1"/>
              <a:t>Antisymmetry</a:t>
            </a:r>
            <a:r>
              <a:rPr lang="en-US" sz="2400" dirty="0"/>
              <a:t>: If </a:t>
            </a:r>
            <a:r>
              <a:rPr lang="en-US" sz="2400" i="1" dirty="0"/>
              <a:t>a</a:t>
            </a:r>
            <a:r>
              <a:rPr lang="en-US" sz="2400" dirty="0"/>
              <a:t> and </a:t>
            </a:r>
            <a:r>
              <a:rPr lang="en-US" sz="2400" i="1" dirty="0"/>
              <a:t>b</a:t>
            </a:r>
            <a:r>
              <a:rPr lang="en-US" sz="2400" dirty="0"/>
              <a:t> are positive integers with </a:t>
            </a:r>
            <a:r>
              <a:rPr lang="en-US" sz="2400" i="1" dirty="0"/>
              <a:t>a</a:t>
            </a:r>
            <a:r>
              <a:rPr lang="en-US" sz="2400" dirty="0"/>
              <a:t> | </a:t>
            </a:r>
            <a:r>
              <a:rPr lang="en-US" sz="2400" i="1" dirty="0"/>
              <a:t>b</a:t>
            </a:r>
            <a:r>
              <a:rPr lang="en-US" sz="2400" dirty="0"/>
              <a:t> and </a:t>
            </a:r>
            <a:r>
              <a:rPr lang="en-US" sz="2400" i="1" dirty="0"/>
              <a:t>b</a:t>
            </a:r>
            <a:r>
              <a:rPr lang="en-US" sz="2400" dirty="0"/>
              <a:t> | </a:t>
            </a:r>
            <a:r>
              <a:rPr lang="en-US" sz="2400" i="1" dirty="0"/>
              <a:t>a</a:t>
            </a:r>
            <a:r>
              <a:rPr lang="en-US" sz="2400" dirty="0"/>
              <a:t>, then </a:t>
            </a:r>
            <a:r>
              <a:rPr lang="en-US" sz="2400" i="1" dirty="0"/>
              <a:t>a</a:t>
            </a:r>
            <a:r>
              <a:rPr lang="en-US" sz="2400" dirty="0"/>
              <a:t> = </a:t>
            </a:r>
            <a:r>
              <a:rPr lang="en-US" sz="2400" i="1" dirty="0"/>
              <a:t>b</a:t>
            </a:r>
            <a:r>
              <a:rPr lang="en-US" sz="2400" dirty="0"/>
              <a:t>. (</a:t>
            </a:r>
            <a:r>
              <a:rPr lang="en-US" sz="2400" i="1" dirty="0"/>
              <a:t>see Example </a:t>
            </a:r>
            <a:r>
              <a:rPr lang="en-US" sz="2400" dirty="0">
                <a:ea typeface="Cambria Math" pitchFamily="18" charset="0"/>
              </a:rPr>
              <a:t>12</a:t>
            </a:r>
            <a:r>
              <a:rPr lang="en-US" sz="2400" dirty="0"/>
              <a:t> </a:t>
            </a:r>
            <a:r>
              <a:rPr lang="en-US" sz="2400" i="1" dirty="0"/>
              <a:t>in Section </a:t>
            </a:r>
            <a:r>
              <a:rPr lang="en-US" sz="2400" dirty="0">
                <a:ea typeface="Cambria Math" pitchFamily="18" charset="0"/>
              </a:rPr>
              <a:t>9.1</a:t>
            </a:r>
            <a:r>
              <a:rPr lang="en-US" sz="2400" dirty="0"/>
              <a:t>)</a:t>
            </a:r>
            <a:endParaRPr lang="en-US" sz="2400" i="1" dirty="0"/>
          </a:p>
          <a:p>
            <a:pPr lvl="1"/>
            <a:r>
              <a:rPr lang="en-US" sz="2400" i="1" dirty="0"/>
              <a:t>Transitivity</a:t>
            </a:r>
            <a:r>
              <a:rPr lang="en-US" sz="2400" dirty="0"/>
              <a:t>: Suppose that </a:t>
            </a:r>
            <a:r>
              <a:rPr lang="en-US" sz="2400" i="1" dirty="0"/>
              <a:t>a</a:t>
            </a:r>
            <a:r>
              <a:rPr lang="en-US" sz="2400" dirty="0"/>
              <a:t> divides </a:t>
            </a:r>
            <a:r>
              <a:rPr lang="en-US" sz="2400" i="1" dirty="0"/>
              <a:t>b</a:t>
            </a:r>
            <a:r>
              <a:rPr lang="en-US" sz="2400" dirty="0"/>
              <a:t> and </a:t>
            </a:r>
            <a:r>
              <a:rPr lang="en-US" sz="2400" i="1" dirty="0"/>
              <a:t>b</a:t>
            </a:r>
            <a:r>
              <a:rPr lang="en-US" sz="2400" dirty="0"/>
              <a:t> divides </a:t>
            </a:r>
            <a:r>
              <a:rPr lang="en-US" sz="2400" i="1" dirty="0"/>
              <a:t>c</a:t>
            </a:r>
            <a:r>
              <a:rPr lang="en-US" sz="2400" dirty="0"/>
              <a:t>. Then there are positive integers </a:t>
            </a:r>
            <a:r>
              <a:rPr lang="en-US" sz="2400" i="1" dirty="0"/>
              <a:t>k</a:t>
            </a:r>
            <a:r>
              <a:rPr lang="en-US" sz="2400" dirty="0"/>
              <a:t> and </a:t>
            </a:r>
            <a:r>
              <a:rPr lang="en-US" sz="2400" i="1" dirty="0"/>
              <a:t>l</a:t>
            </a:r>
            <a:r>
              <a:rPr lang="en-US" sz="2400" dirty="0"/>
              <a:t> such that </a:t>
            </a:r>
            <a:r>
              <a:rPr lang="en-US" sz="2400" i="1" dirty="0"/>
              <a:t>b</a:t>
            </a:r>
            <a:r>
              <a:rPr lang="en-US" sz="2400" dirty="0"/>
              <a:t> = </a:t>
            </a:r>
            <a:r>
              <a:rPr lang="en-US" sz="2400" i="1" dirty="0" err="1"/>
              <a:t>ak</a:t>
            </a:r>
            <a:r>
              <a:rPr lang="en-US" sz="2400" dirty="0"/>
              <a:t> and </a:t>
            </a:r>
            <a:r>
              <a:rPr lang="en-US" sz="2400" i="1" dirty="0"/>
              <a:t>c</a:t>
            </a:r>
            <a:r>
              <a:rPr lang="en-US" sz="2400" dirty="0"/>
              <a:t> = </a:t>
            </a:r>
            <a:r>
              <a:rPr lang="en-US" sz="2400" i="1" dirty="0"/>
              <a:t>bl</a:t>
            </a:r>
            <a:r>
              <a:rPr lang="en-US" sz="2400" dirty="0"/>
              <a:t>. Hence, </a:t>
            </a:r>
            <a:r>
              <a:rPr lang="en-US" sz="2400" i="1" dirty="0"/>
              <a:t>c</a:t>
            </a:r>
            <a:r>
              <a:rPr lang="en-US" sz="2400" dirty="0"/>
              <a:t> = </a:t>
            </a:r>
            <a:r>
              <a:rPr lang="en-US" sz="2400" i="1" dirty="0"/>
              <a:t>a</a:t>
            </a:r>
            <a:r>
              <a:rPr lang="en-US" sz="2400" dirty="0"/>
              <a:t>(</a:t>
            </a:r>
            <a:r>
              <a:rPr lang="en-US" sz="2400" i="1" dirty="0"/>
              <a:t>kl</a:t>
            </a:r>
            <a:r>
              <a:rPr lang="en-US" sz="2400" dirty="0"/>
              <a:t>), so </a:t>
            </a:r>
            <a:r>
              <a:rPr lang="en-US" sz="2400" i="1" dirty="0"/>
              <a:t>a</a:t>
            </a:r>
            <a:r>
              <a:rPr lang="en-US" sz="2400" dirty="0"/>
              <a:t> divides </a:t>
            </a:r>
            <a:r>
              <a:rPr lang="en-US" sz="2400" i="1" dirty="0"/>
              <a:t>c</a:t>
            </a:r>
            <a:r>
              <a:rPr lang="en-US" sz="2400" dirty="0"/>
              <a:t>. Therefore, the relation is transitive. </a:t>
            </a:r>
            <a:endParaRPr lang="en-US" sz="2400" i="1" dirty="0"/>
          </a:p>
          <a:p>
            <a:r>
              <a:rPr lang="en-US" sz="2800" dirty="0"/>
              <a:t>(</a:t>
            </a:r>
            <a:r>
              <a:rPr lang="en-US" sz="2800" b="1" i="1" dirty="0"/>
              <a:t>Z</a:t>
            </a:r>
            <a:r>
              <a:rPr lang="en-US" sz="2800" baseline="30000" dirty="0"/>
              <a:t>+</a:t>
            </a:r>
            <a:r>
              <a:rPr lang="en-US" sz="2800" dirty="0"/>
              <a:t>, </a:t>
            </a:r>
            <a:r>
              <a:rPr lang="en-US" sz="2800" dirty="0">
                <a:ea typeface="Cambria Math"/>
              </a:rPr>
              <a:t>∣</a:t>
            </a:r>
            <a:r>
              <a:rPr lang="en-US" sz="2800" dirty="0"/>
              <a:t>) is a </a:t>
            </a:r>
            <a:r>
              <a:rPr lang="en-US" sz="2800" dirty="0" err="1"/>
              <a:t>poset</a:t>
            </a:r>
            <a:r>
              <a:rPr lang="en-US" sz="2800" dirty="0"/>
              <a:t>.</a:t>
            </a:r>
          </a:p>
        </p:txBody>
      </p:sp>
    </p:spTree>
    <p:extLst>
      <p:ext uri="{BB962C8B-B14F-4D97-AF65-F5344CB8AC3E}">
        <p14:creationId xmlns:p14="http://schemas.microsoft.com/office/powerpoint/2010/main" val="2490194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4</a:t>
            </a:r>
            <a:endParaRPr lang="en-US" dirty="0"/>
          </a:p>
        </p:txBody>
      </p:sp>
      <p:sp>
        <p:nvSpPr>
          <p:cNvPr id="3" name="Content Placeholder 2"/>
          <p:cNvSpPr>
            <a:spLocks noGrp="1"/>
          </p:cNvSpPr>
          <p:nvPr>
            <p:ph idx="1"/>
          </p:nvPr>
        </p:nvSpPr>
        <p:spPr>
          <a:xfrm>
            <a:off x="457200" y="1295400"/>
            <a:ext cx="8229600" cy="3657600"/>
          </a:xfrm>
        </p:spPr>
        <p:txBody>
          <a:bodyPr/>
          <a:lstStyle/>
          <a:p>
            <a:r>
              <a:rPr lang="en-US" b="1" dirty="0"/>
              <a:t>Example </a:t>
            </a:r>
            <a:r>
              <a:rPr lang="en-US" b="1" dirty="0">
                <a:ea typeface="Cambria Math" pitchFamily="18" charset="0"/>
              </a:rPr>
              <a:t>3</a:t>
            </a:r>
            <a:r>
              <a:rPr lang="en-US" dirty="0"/>
              <a:t>: Show that the inclusion relation (</a:t>
            </a:r>
            <a:r>
              <a:rPr lang="en-US" dirty="0">
                <a:ea typeface="Cambria Math"/>
              </a:rPr>
              <a:t>⊆</a:t>
            </a:r>
            <a:r>
              <a:rPr lang="en-US" dirty="0"/>
              <a:t>) is a partial ordering on the power set of a set </a:t>
            </a:r>
            <a:r>
              <a:rPr lang="en-US" i="1" dirty="0"/>
              <a:t>S</a:t>
            </a:r>
            <a:r>
              <a:rPr lang="en-US" dirty="0"/>
              <a:t>.</a:t>
            </a:r>
          </a:p>
          <a:p>
            <a:pPr lvl="1"/>
            <a:r>
              <a:rPr lang="en-US" i="1" dirty="0"/>
              <a:t>Reflexivity</a:t>
            </a:r>
            <a:r>
              <a:rPr lang="en-US" dirty="0"/>
              <a:t>: </a:t>
            </a:r>
            <a:r>
              <a:rPr lang="en-US" i="1" dirty="0"/>
              <a:t>A</a:t>
            </a:r>
            <a:r>
              <a:rPr lang="en-US" dirty="0"/>
              <a:t> </a:t>
            </a:r>
            <a:r>
              <a:rPr lang="en-US" dirty="0">
                <a:ea typeface="Cambria Math"/>
              </a:rPr>
              <a:t>⊆ </a:t>
            </a:r>
            <a:r>
              <a:rPr lang="en-US" i="1" dirty="0">
                <a:ea typeface="Cambria Math"/>
              </a:rPr>
              <a:t>A</a:t>
            </a:r>
            <a:r>
              <a:rPr lang="en-US" dirty="0">
                <a:ea typeface="Cambria Math"/>
              </a:rPr>
              <a:t>  whenever </a:t>
            </a:r>
            <a:r>
              <a:rPr lang="en-US" i="1" dirty="0">
                <a:ea typeface="Cambria Math"/>
              </a:rPr>
              <a:t>A</a:t>
            </a:r>
            <a:r>
              <a:rPr lang="en-US" dirty="0">
                <a:ea typeface="Cambria Math"/>
              </a:rPr>
              <a:t>  is a subset of </a:t>
            </a:r>
            <a:r>
              <a:rPr lang="en-US" i="1" dirty="0">
                <a:ea typeface="Cambria Math"/>
              </a:rPr>
              <a:t>S</a:t>
            </a:r>
            <a:r>
              <a:rPr lang="en-US" dirty="0">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br>
              <a:rPr lang="en-US" dirty="0"/>
            </a:br>
            <a:r>
              <a:rPr lang="en-US" i="1" dirty="0"/>
              <a:t>A</a:t>
            </a:r>
            <a:r>
              <a:rPr lang="en-US" dirty="0"/>
              <a:t> </a:t>
            </a:r>
            <a:r>
              <a:rPr lang="en-US" dirty="0">
                <a:ea typeface="Cambria Math"/>
              </a:rPr>
              <a:t>⊆</a:t>
            </a:r>
            <a:r>
              <a:rPr lang="en-US" dirty="0"/>
              <a:t> </a:t>
            </a:r>
            <a:r>
              <a:rPr lang="en-US" i="1" dirty="0"/>
              <a:t>B</a:t>
            </a:r>
            <a:r>
              <a:rPr lang="en-US" dirty="0"/>
              <a:t> and </a:t>
            </a:r>
            <a:r>
              <a:rPr lang="en-US" i="1" dirty="0"/>
              <a:t>B</a:t>
            </a:r>
            <a:r>
              <a:rPr lang="en-US" dirty="0"/>
              <a:t> </a:t>
            </a:r>
            <a:r>
              <a:rPr lang="en-US" dirty="0">
                <a:ea typeface="Cambria Math"/>
              </a:rPr>
              <a:t>⊆</a:t>
            </a:r>
            <a:r>
              <a:rPr lang="en-US" dirty="0"/>
              <a:t> </a:t>
            </a:r>
            <a:r>
              <a:rPr lang="en-US" i="1" dirty="0"/>
              <a:t>A</a:t>
            </a:r>
            <a:r>
              <a:rPr lang="en-US" dirty="0"/>
              <a:t>, then </a:t>
            </a:r>
            <a:r>
              <a:rPr lang="en-US" i="1" dirty="0"/>
              <a:t>A</a:t>
            </a:r>
            <a:r>
              <a:rPr lang="en-US" dirty="0"/>
              <a:t> = </a:t>
            </a:r>
            <a:r>
              <a:rPr lang="en-US" i="1" dirty="0"/>
              <a:t>B</a:t>
            </a:r>
            <a:r>
              <a:rPr lang="en-US" dirty="0"/>
              <a:t>.</a:t>
            </a:r>
            <a:endParaRPr lang="en-US" i="1" dirty="0"/>
          </a:p>
          <a:p>
            <a:pPr lvl="1"/>
            <a:r>
              <a:rPr lang="en-US" i="1" dirty="0"/>
              <a:t>Transitivity</a:t>
            </a:r>
            <a:r>
              <a:rPr lang="en-US" dirty="0"/>
              <a:t>:</a:t>
            </a:r>
            <a:r>
              <a:rPr lang="en-US" i="1" dirty="0"/>
              <a:t> </a:t>
            </a:r>
            <a:r>
              <a:rPr lang="en-US" dirty="0"/>
              <a:t>If</a:t>
            </a:r>
            <a:r>
              <a:rPr lang="en-US" i="1" dirty="0"/>
              <a:t> A</a:t>
            </a:r>
            <a:r>
              <a:rPr lang="en-US" dirty="0"/>
              <a:t> </a:t>
            </a:r>
            <a:r>
              <a:rPr lang="en-US" dirty="0">
                <a:ea typeface="Cambria Math"/>
              </a:rPr>
              <a:t>⊆ </a:t>
            </a:r>
            <a:r>
              <a:rPr lang="en-US" i="1" dirty="0"/>
              <a:t>B</a:t>
            </a:r>
            <a:r>
              <a:rPr lang="en-US" dirty="0"/>
              <a:t> and </a:t>
            </a:r>
            <a:r>
              <a:rPr lang="en-US" i="1" dirty="0"/>
              <a:t>B</a:t>
            </a:r>
            <a:r>
              <a:rPr lang="en-US" dirty="0"/>
              <a:t> </a:t>
            </a:r>
            <a:r>
              <a:rPr lang="en-US" dirty="0">
                <a:ea typeface="Cambria Math"/>
              </a:rPr>
              <a:t>⊆</a:t>
            </a:r>
            <a:r>
              <a:rPr lang="en-US" dirty="0"/>
              <a:t> </a:t>
            </a:r>
            <a:r>
              <a:rPr lang="en-US" i="1" dirty="0"/>
              <a:t>C</a:t>
            </a:r>
            <a:r>
              <a:rPr lang="en-US" dirty="0"/>
              <a:t>, then </a:t>
            </a:r>
            <a:r>
              <a:rPr lang="en-US" i="1" dirty="0"/>
              <a:t>A</a:t>
            </a:r>
            <a:r>
              <a:rPr lang="en-US" dirty="0"/>
              <a:t> </a:t>
            </a:r>
            <a:r>
              <a:rPr lang="en-US" dirty="0">
                <a:ea typeface="Cambria Math"/>
              </a:rPr>
              <a:t>⊆</a:t>
            </a:r>
            <a:r>
              <a:rPr lang="en-US" dirty="0"/>
              <a:t> </a:t>
            </a:r>
            <a:r>
              <a:rPr lang="en-US" i="1" dirty="0"/>
              <a:t>C</a:t>
            </a:r>
            <a:r>
              <a:rPr lang="en-US" dirty="0"/>
              <a:t>.</a:t>
            </a:r>
            <a:endParaRPr lang="en-US" i="1" dirty="0"/>
          </a:p>
        </p:txBody>
      </p:sp>
      <p:sp>
        <p:nvSpPr>
          <p:cNvPr id="4" name="Content Placeholder 3"/>
          <p:cNvSpPr>
            <a:spLocks noGrp="1"/>
          </p:cNvSpPr>
          <p:nvPr>
            <p:ph idx="13"/>
          </p:nvPr>
        </p:nvSpPr>
        <p:spPr>
          <a:xfrm>
            <a:off x="2362200" y="5334000"/>
            <a:ext cx="4419600" cy="914400"/>
          </a:xfrm>
          <a:ln w="12700">
            <a:solidFill>
              <a:srgbClr val="1A587B"/>
            </a:solidFill>
          </a:ln>
        </p:spPr>
        <p:txBody>
          <a:bodyPr/>
          <a:lstStyle/>
          <a:p>
            <a:r>
              <a:rPr lang="en-US" sz="2400" dirty="0"/>
              <a:t>The properties all follow from the definition of set inclusion.</a:t>
            </a:r>
          </a:p>
        </p:txBody>
      </p:sp>
    </p:spTree>
    <p:extLst>
      <p:ext uri="{BB962C8B-B14F-4D97-AF65-F5344CB8AC3E}">
        <p14:creationId xmlns:p14="http://schemas.microsoft.com/office/powerpoint/2010/main" val="2474646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Comparability</a:t>
            </a:r>
          </a:p>
        </p:txBody>
      </p:sp>
      <p:sp>
        <p:nvSpPr>
          <p:cNvPr id="3" name="Content Placeholder 2"/>
          <p:cNvSpPr>
            <a:spLocks noGrp="1"/>
          </p:cNvSpPr>
          <p:nvPr>
            <p:ph idx="1"/>
          </p:nvPr>
        </p:nvSpPr>
        <p:spPr/>
        <p:txBody>
          <a:bodyPr/>
          <a:lstStyle/>
          <a:p>
            <a:r>
              <a:rPr lang="en-US" sz="2400" b="1" dirty="0"/>
              <a:t>Definition </a:t>
            </a:r>
            <a:r>
              <a:rPr lang="en-US" sz="2400" b="1" dirty="0">
                <a:ea typeface="Cambria Math" pitchFamily="18" charset="0"/>
              </a:rPr>
              <a:t>2</a:t>
            </a:r>
            <a:r>
              <a:rPr lang="en-US" sz="2400" dirty="0"/>
              <a:t>: The elements </a:t>
            </a:r>
            <a:r>
              <a:rPr lang="en-US" sz="2400" i="1" dirty="0"/>
              <a:t>a</a:t>
            </a:r>
            <a:r>
              <a:rPr lang="en-US" sz="2400" dirty="0"/>
              <a:t> and </a:t>
            </a:r>
            <a:r>
              <a:rPr lang="en-US" sz="2400" i="1" dirty="0"/>
              <a:t>b</a:t>
            </a:r>
            <a:r>
              <a:rPr lang="en-US" sz="2400" dirty="0"/>
              <a:t> of a </a:t>
            </a:r>
            <a:r>
              <a:rPr lang="en-US" sz="2400" dirty="0" err="1"/>
              <a:t>poset</a:t>
            </a:r>
            <a:r>
              <a:rPr lang="en-US" sz="2400" dirty="0"/>
              <a:t> (</a:t>
            </a:r>
            <a:r>
              <a:rPr lang="en-US" sz="2400" i="1" dirty="0"/>
              <a:t>S</a:t>
            </a:r>
            <a:r>
              <a:rPr lang="en-US" sz="2400" dirty="0"/>
              <a:t>,</a:t>
            </a:r>
            <a:r>
              <a:rPr lang="en-US" sz="2400" dirty="0">
                <a:ea typeface="Cambria Math"/>
              </a:rPr>
              <a:t>≼</a:t>
            </a:r>
            <a:r>
              <a:rPr lang="en-US" sz="2400" dirty="0"/>
              <a:t> ) are </a:t>
            </a:r>
            <a:r>
              <a:rPr lang="en-US" sz="2400" i="1" dirty="0"/>
              <a:t>comparable</a:t>
            </a:r>
            <a:r>
              <a:rPr lang="en-US" sz="2400" dirty="0"/>
              <a:t> if either </a:t>
            </a:r>
            <a:r>
              <a:rPr lang="en-US" sz="2400" i="1" dirty="0"/>
              <a:t>a</a:t>
            </a:r>
            <a:r>
              <a:rPr lang="en-US" sz="2400" dirty="0"/>
              <a:t> </a:t>
            </a:r>
            <a:r>
              <a:rPr lang="en-US" sz="2400" dirty="0">
                <a:ea typeface="Cambria Math"/>
              </a:rPr>
              <a:t>≼</a:t>
            </a:r>
            <a:r>
              <a:rPr lang="en-US" sz="2400" dirty="0"/>
              <a:t> </a:t>
            </a:r>
            <a:r>
              <a:rPr lang="en-US" sz="2400" i="1" dirty="0"/>
              <a:t>b</a:t>
            </a:r>
            <a:r>
              <a:rPr lang="en-US" sz="2400" dirty="0"/>
              <a:t> or </a:t>
            </a:r>
            <a:r>
              <a:rPr lang="en-US" sz="2400" i="1" dirty="0"/>
              <a:t>b</a:t>
            </a:r>
            <a:r>
              <a:rPr lang="en-US" sz="2400" dirty="0"/>
              <a:t> </a:t>
            </a:r>
            <a:r>
              <a:rPr lang="en-US" sz="2400" dirty="0">
                <a:ea typeface="Cambria Math"/>
              </a:rPr>
              <a:t>≼</a:t>
            </a:r>
            <a:r>
              <a:rPr lang="en-US" sz="2400" dirty="0"/>
              <a:t> </a:t>
            </a:r>
            <a:r>
              <a:rPr lang="en-US" sz="2400" i="1" dirty="0"/>
              <a:t>a</a:t>
            </a:r>
            <a:r>
              <a:rPr lang="en-US" sz="2400" dirty="0"/>
              <a:t>. When </a:t>
            </a:r>
            <a:r>
              <a:rPr lang="en-US" sz="2400" i="1" dirty="0"/>
              <a:t>a</a:t>
            </a:r>
            <a:r>
              <a:rPr lang="en-US" sz="2400" dirty="0"/>
              <a:t> and </a:t>
            </a:r>
            <a:r>
              <a:rPr lang="en-US" sz="2400" i="1" dirty="0"/>
              <a:t>b</a:t>
            </a:r>
            <a:r>
              <a:rPr lang="en-US" sz="2400" dirty="0"/>
              <a:t> are elements of </a:t>
            </a:r>
            <a:r>
              <a:rPr lang="en-US" sz="2400" i="1" dirty="0"/>
              <a:t>S </a:t>
            </a:r>
            <a:r>
              <a:rPr lang="en-US" sz="2400" dirty="0"/>
              <a:t>so that  neither </a:t>
            </a:r>
            <a:r>
              <a:rPr lang="en-US" sz="2400" i="1" dirty="0"/>
              <a:t>a</a:t>
            </a:r>
            <a:r>
              <a:rPr lang="en-US" sz="2400" dirty="0"/>
              <a:t> </a:t>
            </a:r>
            <a:r>
              <a:rPr lang="en-US" sz="2400" dirty="0">
                <a:ea typeface="Cambria Math"/>
              </a:rPr>
              <a:t>≼</a:t>
            </a:r>
            <a:r>
              <a:rPr lang="en-US" sz="2400" dirty="0"/>
              <a:t> </a:t>
            </a:r>
            <a:r>
              <a:rPr lang="en-US" sz="2400" i="1" dirty="0"/>
              <a:t>b</a:t>
            </a:r>
            <a:r>
              <a:rPr lang="en-US" sz="2400" dirty="0"/>
              <a:t> nor </a:t>
            </a:r>
            <a:r>
              <a:rPr lang="en-US" sz="2400" i="1" dirty="0"/>
              <a:t>b</a:t>
            </a:r>
            <a:r>
              <a:rPr lang="en-US" sz="2400" dirty="0"/>
              <a:t> </a:t>
            </a:r>
            <a:r>
              <a:rPr lang="en-US" sz="2400" dirty="0">
                <a:ea typeface="Cambria Math"/>
              </a:rPr>
              <a:t>≼</a:t>
            </a:r>
            <a:r>
              <a:rPr lang="en-US" sz="2400" dirty="0"/>
              <a:t> </a:t>
            </a:r>
            <a:r>
              <a:rPr lang="en-US" sz="2400" i="1" dirty="0"/>
              <a:t>a</a:t>
            </a:r>
            <a:r>
              <a:rPr lang="en-US" sz="2400" dirty="0"/>
              <a:t>, then </a:t>
            </a:r>
            <a:r>
              <a:rPr lang="en-US" sz="2400" i="1" dirty="0"/>
              <a:t>a</a:t>
            </a:r>
            <a:r>
              <a:rPr lang="en-US" sz="2400" dirty="0"/>
              <a:t> and </a:t>
            </a:r>
            <a:r>
              <a:rPr lang="en-US" sz="2400" i="1" dirty="0"/>
              <a:t>b</a:t>
            </a:r>
            <a:r>
              <a:rPr lang="en-US" sz="2400" dirty="0"/>
              <a:t> are called i</a:t>
            </a:r>
            <a:r>
              <a:rPr lang="en-US" sz="2400" i="1" dirty="0"/>
              <a:t>ncomparable</a:t>
            </a:r>
            <a:r>
              <a:rPr lang="en-US" sz="2400" dirty="0"/>
              <a:t>.</a:t>
            </a:r>
          </a:p>
        </p:txBody>
      </p:sp>
      <p:sp>
        <p:nvSpPr>
          <p:cNvPr id="4" name="Content Placeholder 3"/>
          <p:cNvSpPr>
            <a:spLocks noGrp="1"/>
          </p:cNvSpPr>
          <p:nvPr>
            <p:ph idx="13"/>
          </p:nvPr>
        </p:nvSpPr>
        <p:spPr>
          <a:xfrm>
            <a:off x="914400" y="2971800"/>
            <a:ext cx="7315200" cy="533400"/>
          </a:xfrm>
          <a:ln w="12700">
            <a:solidFill>
              <a:srgbClr val="1A587B"/>
            </a:solidFill>
          </a:ln>
        </p:spPr>
        <p:txBody>
          <a:bodyPr/>
          <a:lstStyle/>
          <a:p>
            <a:pPr algn="ctr"/>
            <a:r>
              <a:rPr lang="en-US" sz="2400" dirty="0"/>
              <a:t>The symbol</a:t>
            </a:r>
            <a:r>
              <a:rPr lang="en-US" sz="2400" dirty="0">
                <a:ea typeface="Cambria Math"/>
              </a:rPr>
              <a:t> ≼ is used to</a:t>
            </a:r>
            <a:r>
              <a:rPr lang="en-US" sz="2400" dirty="0"/>
              <a:t>  denote the relation in any </a:t>
            </a:r>
            <a:r>
              <a:rPr lang="en-US" sz="2400" dirty="0" err="1"/>
              <a:t>poset</a:t>
            </a:r>
            <a:r>
              <a:rPr lang="en-US" sz="2400" dirty="0"/>
              <a:t>.</a:t>
            </a:r>
          </a:p>
        </p:txBody>
      </p:sp>
      <p:sp>
        <p:nvSpPr>
          <p:cNvPr id="5" name="Content Placeholder 4"/>
          <p:cNvSpPr>
            <a:spLocks noGrp="1"/>
          </p:cNvSpPr>
          <p:nvPr>
            <p:ph idx="14"/>
          </p:nvPr>
        </p:nvSpPr>
        <p:spPr>
          <a:xfrm>
            <a:off x="457200" y="3657600"/>
            <a:ext cx="8229600" cy="2895600"/>
          </a:xfrm>
        </p:spPr>
        <p:txBody>
          <a:bodyPr/>
          <a:lstStyle/>
          <a:p>
            <a:r>
              <a:rPr lang="en-US" sz="2400" b="1" dirty="0"/>
              <a:t>Definition </a:t>
            </a:r>
            <a:r>
              <a:rPr lang="en-US" sz="2400" b="1" dirty="0">
                <a:ea typeface="Cambria Math" pitchFamily="18" charset="0"/>
              </a:rPr>
              <a:t>3</a:t>
            </a:r>
            <a:r>
              <a:rPr lang="en-US" sz="2400" dirty="0"/>
              <a:t>: If  (</a:t>
            </a:r>
            <a:r>
              <a:rPr lang="en-US" sz="2400" i="1" dirty="0"/>
              <a:t>S</a:t>
            </a:r>
            <a:r>
              <a:rPr lang="en-US" sz="2400" dirty="0"/>
              <a:t>,</a:t>
            </a:r>
            <a:r>
              <a:rPr lang="en-US" sz="2400" dirty="0">
                <a:ea typeface="Cambria Math"/>
              </a:rPr>
              <a:t>≼</a:t>
            </a:r>
            <a:r>
              <a:rPr lang="en-US" sz="2400" dirty="0"/>
              <a:t> ) is a </a:t>
            </a:r>
            <a:r>
              <a:rPr lang="en-US" sz="2400" dirty="0" err="1"/>
              <a:t>poset</a:t>
            </a:r>
            <a:r>
              <a:rPr lang="en-US" sz="2400" dirty="0"/>
              <a:t> and every two elements of </a:t>
            </a:r>
            <a:r>
              <a:rPr lang="en-US" sz="2400" i="1" dirty="0"/>
              <a:t>S</a:t>
            </a:r>
            <a:r>
              <a:rPr lang="en-US" sz="2400" dirty="0"/>
              <a:t> are comparable, </a:t>
            </a:r>
            <a:r>
              <a:rPr lang="en-US" sz="2400" i="1" dirty="0"/>
              <a:t>S</a:t>
            </a:r>
            <a:r>
              <a:rPr lang="en-US" sz="2400" dirty="0"/>
              <a:t> is called a </a:t>
            </a:r>
            <a:r>
              <a:rPr lang="en-US" sz="2400" i="1" dirty="0"/>
              <a:t>totally ordered </a:t>
            </a:r>
            <a:r>
              <a:rPr lang="en-US" sz="2400" dirty="0"/>
              <a:t>or </a:t>
            </a:r>
            <a:r>
              <a:rPr lang="en-US" sz="2400" i="1" dirty="0"/>
              <a:t>linearly ordered set</a:t>
            </a:r>
            <a:r>
              <a:rPr lang="en-US" sz="2400" dirty="0"/>
              <a:t>, and </a:t>
            </a:r>
            <a:r>
              <a:rPr lang="en-US" sz="2400" dirty="0">
                <a:ea typeface="Cambria Math"/>
              </a:rPr>
              <a:t>≼ </a:t>
            </a:r>
            <a:r>
              <a:rPr lang="en-US" sz="2400" dirty="0"/>
              <a:t>is called a </a:t>
            </a:r>
            <a:r>
              <a:rPr lang="en-US" sz="2400" i="1" dirty="0"/>
              <a:t>total order </a:t>
            </a:r>
            <a:r>
              <a:rPr lang="en-US" sz="2400" dirty="0"/>
              <a:t>or a </a:t>
            </a:r>
            <a:r>
              <a:rPr lang="en-US" sz="2400" i="1" dirty="0"/>
              <a:t>linear order.  </a:t>
            </a:r>
            <a:r>
              <a:rPr lang="en-US" sz="2400" dirty="0"/>
              <a:t>A totally ordered set is also called a </a:t>
            </a:r>
            <a:r>
              <a:rPr lang="en-US" sz="2400" i="1" dirty="0"/>
              <a:t>chain. </a:t>
            </a:r>
          </a:p>
          <a:p>
            <a:r>
              <a:rPr lang="en-US" sz="2400" b="1" dirty="0"/>
              <a:t>Definition </a:t>
            </a:r>
            <a:r>
              <a:rPr lang="en-US" sz="2400" b="1" dirty="0">
                <a:ea typeface="Cambria Math" pitchFamily="18" charset="0"/>
              </a:rPr>
              <a:t>4</a:t>
            </a:r>
            <a:r>
              <a:rPr lang="en-US" sz="2400" dirty="0"/>
              <a:t>: (</a:t>
            </a:r>
            <a:r>
              <a:rPr lang="en-US" sz="2400" i="1" dirty="0"/>
              <a:t>S</a:t>
            </a:r>
            <a:r>
              <a:rPr lang="en-US" sz="2400" dirty="0"/>
              <a:t>,</a:t>
            </a:r>
            <a:r>
              <a:rPr lang="en-US" sz="2400" dirty="0">
                <a:ea typeface="Cambria Math"/>
              </a:rPr>
              <a:t>≼</a:t>
            </a:r>
            <a:r>
              <a:rPr lang="en-US" sz="2400" dirty="0"/>
              <a:t> ) is a well-ordered set if it is a </a:t>
            </a:r>
            <a:r>
              <a:rPr lang="en-US" sz="2400" dirty="0" err="1"/>
              <a:t>poset</a:t>
            </a:r>
            <a:r>
              <a:rPr lang="en-US" sz="2400" dirty="0"/>
              <a:t> such that </a:t>
            </a:r>
            <a:r>
              <a:rPr lang="en-US" sz="2400" dirty="0">
                <a:ea typeface="Cambria Math"/>
              </a:rPr>
              <a:t>≼</a:t>
            </a:r>
            <a:r>
              <a:rPr lang="en-US" sz="2400" dirty="0"/>
              <a:t> is a total ordering and every nonempty subset of </a:t>
            </a:r>
            <a:r>
              <a:rPr lang="en-US" sz="2400" i="1" dirty="0"/>
              <a:t>S</a:t>
            </a:r>
            <a:r>
              <a:rPr lang="en-US" sz="2400" dirty="0"/>
              <a:t> has a least element.</a:t>
            </a:r>
          </a:p>
        </p:txBody>
      </p:sp>
    </p:spTree>
    <p:extLst>
      <p:ext uri="{BB962C8B-B14F-4D97-AF65-F5344CB8AC3E}">
        <p14:creationId xmlns:p14="http://schemas.microsoft.com/office/powerpoint/2010/main" val="216347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endParaRPr lang="en-US" sz="1500" dirty="0"/>
          </a:p>
        </p:txBody>
      </p:sp>
      <p:sp>
        <p:nvSpPr>
          <p:cNvPr id="5" name="Content Placeholder 2"/>
          <p:cNvSpPr>
            <a:spLocks noGrp="1"/>
          </p:cNvSpPr>
          <p:nvPr>
            <p:ph idx="1"/>
          </p:nvPr>
        </p:nvSpPr>
        <p:spPr/>
        <p:txBody>
          <a:bodyPr/>
          <a:lstStyle/>
          <a:p>
            <a:r>
              <a:rPr lang="en-US" b="1" dirty="0"/>
              <a:t>Definition:</a:t>
            </a:r>
            <a:r>
              <a:rPr lang="en-US" dirty="0"/>
              <a:t> A </a:t>
            </a:r>
            <a:r>
              <a:rPr lang="en-US" i="1" dirty="0"/>
              <a:t>binary relation R</a:t>
            </a:r>
            <a:r>
              <a:rPr lang="en-US" dirty="0"/>
              <a:t> from a set </a:t>
            </a:r>
            <a:r>
              <a:rPr lang="en-US" i="1" dirty="0"/>
              <a:t>A</a:t>
            </a:r>
            <a:r>
              <a:rPr lang="en-US" dirty="0"/>
              <a:t> to a set </a:t>
            </a:r>
            <a:r>
              <a:rPr lang="en-US" i="1" dirty="0"/>
              <a:t>B</a:t>
            </a:r>
            <a:r>
              <a:rPr lang="en-US" dirty="0"/>
              <a:t> is a subset</a:t>
            </a:r>
            <a:endParaRPr lang="en-US" dirty="0">
              <a:ea typeface="Cambria Math"/>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996299222"/>
              </p:ext>
            </p:extLst>
          </p:nvPr>
        </p:nvGraphicFramePr>
        <p:xfrm>
          <a:off x="3200400" y="1871570"/>
          <a:ext cx="1714500" cy="476100"/>
        </p:xfrm>
        <a:graphic>
          <a:graphicData uri="http://schemas.openxmlformats.org/presentationml/2006/ole">
            <mc:AlternateContent xmlns:mc="http://schemas.openxmlformats.org/markup-compatibility/2006">
              <mc:Choice xmlns:v="urn:schemas-microsoft-com:vml" Requires="v">
                <p:oleObj spid="_x0000_s20554" name="Equation" r:id="rId3" imgW="685800" imgH="190440" progId="Equation.DSMT4">
                  <p:embed/>
                </p:oleObj>
              </mc:Choice>
              <mc:Fallback>
                <p:oleObj name="Equation" r:id="rId3" imgW="685800" imgH="190440" progId="Equation.DSMT4">
                  <p:embed/>
                  <p:pic>
                    <p:nvPicPr>
                      <p:cNvPr id="0" name=""/>
                      <p:cNvPicPr/>
                      <p:nvPr/>
                    </p:nvPicPr>
                    <p:blipFill>
                      <a:blip r:embed="rId4"/>
                      <a:stretch>
                        <a:fillRect/>
                      </a:stretch>
                    </p:blipFill>
                    <p:spPr>
                      <a:xfrm>
                        <a:off x="3200400" y="1871570"/>
                        <a:ext cx="1714500" cy="476100"/>
                      </a:xfrm>
                      <a:prstGeom prst="rect">
                        <a:avLst/>
                      </a:prstGeom>
                    </p:spPr>
                  </p:pic>
                </p:oleObj>
              </mc:Fallback>
            </mc:AlternateContent>
          </a:graphicData>
        </a:graphic>
      </p:graphicFrame>
      <p:sp>
        <p:nvSpPr>
          <p:cNvPr id="6" name="Content Placeholder 4"/>
          <p:cNvSpPr>
            <a:spLocks noGrp="1"/>
          </p:cNvSpPr>
          <p:nvPr>
            <p:ph idx="13"/>
          </p:nvPr>
        </p:nvSpPr>
        <p:spPr>
          <a:xfrm>
            <a:off x="457200" y="2362200"/>
            <a:ext cx="8229600" cy="2743200"/>
          </a:xfrm>
        </p:spPr>
        <p:txBody>
          <a:bodyPr/>
          <a:lstStyle/>
          <a:p>
            <a:pPr lvl="0"/>
            <a:r>
              <a:rPr lang="en-US" b="1" dirty="0">
                <a:solidFill>
                  <a:prstClr val="black"/>
                </a:solidFill>
                <a:ea typeface="Cambria Math"/>
              </a:rPr>
              <a:t>Example</a:t>
            </a:r>
            <a:r>
              <a:rPr lang="en-US" dirty="0">
                <a:solidFill>
                  <a:prstClr val="black"/>
                </a:solidFill>
                <a:ea typeface="Cambria Math"/>
              </a:rPr>
              <a:t>:</a:t>
            </a:r>
          </a:p>
          <a:p>
            <a:pPr lvl="1">
              <a:spcBef>
                <a:spcPts val="600"/>
              </a:spcBef>
            </a:pPr>
            <a:r>
              <a:rPr lang="en-US" dirty="0">
                <a:solidFill>
                  <a:prstClr val="black"/>
                </a:solidFill>
                <a:ea typeface="Cambria Math"/>
              </a:rPr>
              <a:t>Let </a:t>
            </a:r>
            <a:r>
              <a:rPr lang="en-US" i="1" dirty="0">
                <a:solidFill>
                  <a:prstClr val="black"/>
                </a:solidFill>
                <a:ea typeface="Cambria Math"/>
              </a:rPr>
              <a:t>A = </a:t>
            </a:r>
            <a:r>
              <a:rPr lang="en-US" dirty="0">
                <a:solidFill>
                  <a:prstClr val="black"/>
                </a:solidFill>
                <a:ea typeface="Cambria Math"/>
              </a:rPr>
              <a:t>{</a:t>
            </a:r>
            <a:r>
              <a:rPr lang="en-US" dirty="0">
                <a:solidFill>
                  <a:prstClr val="black"/>
                </a:solidFill>
                <a:latin typeface="Cambria Math" pitchFamily="18" charset="0"/>
                <a:ea typeface="Cambria Math" pitchFamily="18" charset="0"/>
              </a:rPr>
              <a:t>0</a:t>
            </a:r>
            <a:r>
              <a:rPr lang="en-US" dirty="0">
                <a:solidFill>
                  <a:prstClr val="black"/>
                </a:solidFill>
                <a:ea typeface="Cambria Math"/>
              </a:rPr>
              <a:t>,</a:t>
            </a:r>
            <a:r>
              <a:rPr lang="en-US" dirty="0">
                <a:solidFill>
                  <a:prstClr val="black"/>
                </a:solidFill>
                <a:latin typeface="Cambria Math" pitchFamily="18" charset="0"/>
                <a:ea typeface="Cambria Math" pitchFamily="18" charset="0"/>
              </a:rPr>
              <a:t>1,2</a:t>
            </a:r>
            <a:r>
              <a:rPr lang="en-US" dirty="0">
                <a:solidFill>
                  <a:prstClr val="black"/>
                </a:solidFill>
                <a:ea typeface="Cambria Math"/>
              </a:rPr>
              <a:t>}</a:t>
            </a:r>
            <a:r>
              <a:rPr lang="en-US" i="1" dirty="0">
                <a:solidFill>
                  <a:prstClr val="black"/>
                </a:solidFill>
                <a:ea typeface="Cambria Math"/>
              </a:rPr>
              <a:t> </a:t>
            </a:r>
            <a:r>
              <a:rPr lang="en-US" dirty="0">
                <a:solidFill>
                  <a:prstClr val="black"/>
                </a:solidFill>
                <a:ea typeface="Cambria Math"/>
              </a:rPr>
              <a:t>and</a:t>
            </a:r>
            <a:r>
              <a:rPr lang="en-US" i="1" dirty="0">
                <a:solidFill>
                  <a:prstClr val="black"/>
                </a:solidFill>
                <a:ea typeface="Cambria Math"/>
              </a:rPr>
              <a:t> B = </a:t>
            </a:r>
            <a:r>
              <a:rPr lang="en-US" dirty="0">
                <a:solidFill>
                  <a:prstClr val="black"/>
                </a:solidFill>
                <a:ea typeface="Cambria Math"/>
              </a:rPr>
              <a:t>{</a:t>
            </a:r>
            <a:r>
              <a:rPr lang="en-US" i="1" dirty="0" err="1">
                <a:solidFill>
                  <a:prstClr val="black"/>
                </a:solidFill>
                <a:ea typeface="Cambria Math"/>
              </a:rPr>
              <a:t>a,b</a:t>
            </a:r>
            <a:r>
              <a:rPr lang="en-US" dirty="0">
                <a:solidFill>
                  <a:prstClr val="black"/>
                </a:solidFill>
                <a:ea typeface="Cambria Math"/>
              </a:rPr>
              <a:t>} </a:t>
            </a:r>
          </a:p>
          <a:p>
            <a:pPr lvl="1">
              <a:spcBef>
                <a:spcPts val="600"/>
              </a:spcBef>
            </a:pPr>
            <a:r>
              <a:rPr lang="en-US" dirty="0">
                <a:solidFill>
                  <a:prstClr val="black"/>
                </a:solidFill>
                <a:ea typeface="Cambria Math"/>
              </a:rPr>
              <a:t>{(</a:t>
            </a:r>
            <a:r>
              <a:rPr lang="en-US" dirty="0">
                <a:solidFill>
                  <a:prstClr val="black"/>
                </a:solidFill>
                <a:latin typeface="Cambria Math" pitchFamily="18" charset="0"/>
                <a:ea typeface="Cambria Math" pitchFamily="18" charset="0"/>
              </a:rPr>
              <a:t>0, </a:t>
            </a:r>
            <a:r>
              <a:rPr lang="en-US" i="1" dirty="0">
                <a:solidFill>
                  <a:prstClr val="black"/>
                </a:solidFill>
                <a:ea typeface="Cambria Math"/>
              </a:rPr>
              <a:t>a</a:t>
            </a:r>
            <a:r>
              <a:rPr lang="en-US" dirty="0">
                <a:solidFill>
                  <a:prstClr val="black"/>
                </a:solidFill>
                <a:ea typeface="Cambria Math"/>
              </a:rPr>
              <a:t>)</a:t>
            </a:r>
            <a:r>
              <a:rPr lang="en-US" i="1" dirty="0">
                <a:solidFill>
                  <a:prstClr val="black"/>
                </a:solidFill>
                <a:ea typeface="Cambria Math"/>
              </a:rPr>
              <a:t>, </a:t>
            </a:r>
            <a:r>
              <a:rPr lang="en-US" dirty="0">
                <a:solidFill>
                  <a:prstClr val="black"/>
                </a:solidFill>
                <a:ea typeface="Cambria Math"/>
              </a:rPr>
              <a:t>(</a:t>
            </a:r>
            <a:r>
              <a:rPr lang="en-US" dirty="0">
                <a:solidFill>
                  <a:prstClr val="black"/>
                </a:solidFill>
                <a:latin typeface="Cambria Math" pitchFamily="18" charset="0"/>
                <a:ea typeface="Cambria Math" pitchFamily="18" charset="0"/>
              </a:rPr>
              <a:t>0, </a:t>
            </a:r>
            <a:r>
              <a:rPr lang="en-US" i="1" dirty="0">
                <a:solidFill>
                  <a:prstClr val="black"/>
                </a:solidFill>
                <a:ea typeface="Cambria Math"/>
              </a:rPr>
              <a:t>b</a:t>
            </a:r>
            <a:r>
              <a:rPr lang="en-US" dirty="0">
                <a:solidFill>
                  <a:prstClr val="black"/>
                </a:solidFill>
                <a:ea typeface="Cambria Math"/>
              </a:rPr>
              <a:t>)</a:t>
            </a:r>
            <a:r>
              <a:rPr lang="en-US" i="1" dirty="0">
                <a:solidFill>
                  <a:prstClr val="black"/>
                </a:solidFill>
                <a:ea typeface="Cambria Math"/>
              </a:rPr>
              <a:t>, </a:t>
            </a:r>
            <a:r>
              <a:rPr lang="en-US" dirty="0">
                <a:solidFill>
                  <a:prstClr val="black"/>
                </a:solidFill>
                <a:ea typeface="Cambria Math"/>
              </a:rPr>
              <a:t>(</a:t>
            </a:r>
            <a:r>
              <a:rPr lang="en-US" dirty="0">
                <a:solidFill>
                  <a:prstClr val="black"/>
                </a:solidFill>
                <a:latin typeface="Cambria Math" pitchFamily="18" charset="0"/>
                <a:ea typeface="Cambria Math" pitchFamily="18" charset="0"/>
              </a:rPr>
              <a:t>1,</a:t>
            </a:r>
            <a:r>
              <a:rPr lang="en-US" i="1" dirty="0">
                <a:solidFill>
                  <a:prstClr val="black"/>
                </a:solidFill>
                <a:ea typeface="Cambria Math"/>
              </a:rPr>
              <a:t>a</a:t>
            </a:r>
            <a:r>
              <a:rPr lang="en-US" dirty="0">
                <a:solidFill>
                  <a:prstClr val="black"/>
                </a:solidFill>
                <a:ea typeface="Cambria Math"/>
              </a:rPr>
              <a:t>) </a:t>
            </a:r>
            <a:r>
              <a:rPr lang="en-US" i="1" dirty="0">
                <a:solidFill>
                  <a:prstClr val="black"/>
                </a:solidFill>
                <a:ea typeface="Cambria Math"/>
              </a:rPr>
              <a:t>, </a:t>
            </a:r>
            <a:r>
              <a:rPr lang="en-US" dirty="0">
                <a:solidFill>
                  <a:prstClr val="black"/>
                </a:solidFill>
                <a:ea typeface="Cambria Math"/>
              </a:rPr>
              <a:t>(</a:t>
            </a:r>
            <a:r>
              <a:rPr lang="en-US" dirty="0">
                <a:solidFill>
                  <a:prstClr val="black"/>
                </a:solidFill>
                <a:latin typeface="Cambria Math" pitchFamily="18" charset="0"/>
                <a:ea typeface="Cambria Math" pitchFamily="18" charset="0"/>
              </a:rPr>
              <a:t>2, </a:t>
            </a:r>
            <a:r>
              <a:rPr lang="en-US" i="1" dirty="0">
                <a:solidFill>
                  <a:prstClr val="black"/>
                </a:solidFill>
                <a:ea typeface="Cambria Math"/>
              </a:rPr>
              <a:t>b</a:t>
            </a:r>
            <a:r>
              <a:rPr lang="en-US" dirty="0">
                <a:solidFill>
                  <a:prstClr val="black"/>
                </a:solidFill>
                <a:ea typeface="Cambria Math"/>
              </a:rPr>
              <a:t>)} is a relation from </a:t>
            </a:r>
            <a:r>
              <a:rPr lang="en-US" i="1" dirty="0">
                <a:solidFill>
                  <a:prstClr val="black"/>
                </a:solidFill>
                <a:ea typeface="Cambria Math"/>
              </a:rPr>
              <a:t>A</a:t>
            </a:r>
            <a:r>
              <a:rPr lang="en-US" dirty="0">
                <a:solidFill>
                  <a:prstClr val="black"/>
                </a:solidFill>
                <a:ea typeface="Cambria Math"/>
              </a:rPr>
              <a:t> to </a:t>
            </a:r>
            <a:r>
              <a:rPr lang="en-US" i="1" dirty="0">
                <a:solidFill>
                  <a:prstClr val="black"/>
                </a:solidFill>
                <a:ea typeface="Cambria Math"/>
              </a:rPr>
              <a:t>B</a:t>
            </a:r>
            <a:r>
              <a:rPr lang="en-US" dirty="0">
                <a:solidFill>
                  <a:prstClr val="black"/>
                </a:solidFill>
                <a:ea typeface="Cambria Math"/>
              </a:rPr>
              <a:t>. </a:t>
            </a:r>
          </a:p>
          <a:p>
            <a:pPr lvl="1">
              <a:spcBef>
                <a:spcPts val="600"/>
              </a:spcBef>
            </a:pPr>
            <a:r>
              <a:rPr lang="en-US" dirty="0">
                <a:solidFill>
                  <a:prstClr val="black"/>
                </a:solidFill>
                <a:ea typeface="Cambria Math"/>
              </a:rPr>
              <a:t>We can represent relations from a set </a:t>
            </a:r>
            <a:r>
              <a:rPr lang="en-US" i="1" dirty="0">
                <a:solidFill>
                  <a:prstClr val="black"/>
                </a:solidFill>
                <a:ea typeface="Cambria Math"/>
              </a:rPr>
              <a:t>A</a:t>
            </a:r>
            <a:r>
              <a:rPr lang="en-US" dirty="0">
                <a:solidFill>
                  <a:prstClr val="black"/>
                </a:solidFill>
                <a:ea typeface="Cambria Math"/>
              </a:rPr>
              <a:t> to a set </a:t>
            </a:r>
            <a:r>
              <a:rPr lang="en-US" i="1" dirty="0">
                <a:solidFill>
                  <a:prstClr val="black"/>
                </a:solidFill>
                <a:ea typeface="Cambria Math"/>
              </a:rPr>
              <a:t>B</a:t>
            </a:r>
            <a:r>
              <a:rPr lang="en-US" dirty="0">
                <a:solidFill>
                  <a:prstClr val="black"/>
                </a:solidFill>
                <a:ea typeface="Cambria Math"/>
              </a:rPr>
              <a:t> graphically or using a table:</a:t>
            </a:r>
          </a:p>
        </p:txBody>
      </p:sp>
      <p:pic>
        <p:nvPicPr>
          <p:cNvPr id="12" name="Picture 5" descr="Displaying the ordered pairs in the relation R from Example 3."/>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1219200" y="5181600"/>
            <a:ext cx="2395728" cy="1335024"/>
          </a:xfrm>
          <a:prstGeom prst="rect">
            <a:avLst/>
          </a:prstGeom>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5"/>
          </p:nvPr>
        </p:nvSpPr>
        <p:spPr>
          <a:xfrm>
            <a:off x="5029200" y="5181600"/>
            <a:ext cx="3429000" cy="1188720"/>
          </a:xfrm>
          <a:ln w="12700">
            <a:solidFill>
              <a:srgbClr val="1A587B"/>
            </a:solidFill>
          </a:ln>
        </p:spPr>
        <p:txBody>
          <a:bodyPr/>
          <a:lstStyle/>
          <a:p>
            <a:r>
              <a:rPr lang="en-US" sz="1800" dirty="0"/>
              <a:t>Relations are more general than functions. A function is a relation where exactly one element of </a:t>
            </a:r>
            <a:r>
              <a:rPr lang="en-US" sz="1800" i="1" dirty="0"/>
              <a:t>B</a:t>
            </a:r>
            <a:r>
              <a:rPr lang="en-US" sz="1800" dirty="0"/>
              <a:t> is related to each element of </a:t>
            </a:r>
            <a:r>
              <a:rPr lang="en-US" sz="1800" i="1" dirty="0"/>
              <a:t>A.</a:t>
            </a:r>
            <a:endParaRPr lang="en-US" sz="1800" dirty="0"/>
          </a:p>
        </p:txBody>
      </p:sp>
      <p:sp>
        <p:nvSpPr>
          <p:cNvPr id="9" name="Text Placeholder 7"/>
          <p:cNvSpPr>
            <a:spLocks noGrp="1"/>
          </p:cNvSpPr>
          <p:nvPr>
            <p:ph type="body" sz="quarter" idx="16"/>
          </p:nvPr>
        </p:nvSpPr>
        <p:spPr>
          <a:xfrm>
            <a:off x="3465576" y="6477000"/>
            <a:ext cx="2212848" cy="183600"/>
          </a:xfrm>
        </p:spPr>
        <p:txBody>
          <a:bodyPr/>
          <a:lstStyle/>
          <a:p>
            <a:pPr lvl="0"/>
            <a:r>
              <a:rPr lang="en-IN" sz="1200" dirty="0">
                <a:solidFill>
                  <a:prstClr val="black"/>
                </a:solidFill>
                <a:hlinkClick r:id="rId6" action="ppaction://hlinksldjump"/>
              </a:rPr>
              <a:t>Jump to long description</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Order</a:t>
            </a:r>
          </a:p>
        </p:txBody>
      </p:sp>
      <p:sp>
        <p:nvSpPr>
          <p:cNvPr id="3" name="Content Placeholder 2"/>
          <p:cNvSpPr>
            <a:spLocks noGrp="1"/>
          </p:cNvSpPr>
          <p:nvPr>
            <p:ph idx="1"/>
          </p:nvPr>
        </p:nvSpPr>
        <p:spPr/>
        <p:txBody>
          <a:bodyPr/>
          <a:lstStyle/>
          <a:p>
            <a:pPr>
              <a:spcBef>
                <a:spcPts val="0"/>
              </a:spcBef>
            </a:pPr>
            <a:r>
              <a:rPr lang="en-US" sz="2200" b="1" dirty="0"/>
              <a:t> Definition</a:t>
            </a:r>
            <a:r>
              <a:rPr lang="en-US" sz="2200" dirty="0"/>
              <a:t>: Given two </a:t>
            </a:r>
            <a:r>
              <a:rPr lang="en-US" sz="2200" dirty="0" err="1"/>
              <a:t>posets</a:t>
            </a:r>
            <a:r>
              <a:rPr lang="en-US" sz="2200" dirty="0"/>
              <a:t> (</a:t>
            </a:r>
            <a:r>
              <a:rPr lang="en-US" sz="2200" i="1" dirty="0"/>
              <a:t>A</a:t>
            </a:r>
            <a:r>
              <a:rPr lang="en-US" sz="2200" baseline="-25000" dirty="0">
                <a:ea typeface="Cambria Math" pitchFamily="18" charset="0"/>
              </a:rPr>
              <a:t>1</a:t>
            </a:r>
            <a:r>
              <a:rPr lang="en-US" sz="2200" dirty="0"/>
              <a:t>,</a:t>
            </a:r>
            <a:r>
              <a:rPr lang="en-US" sz="2200" dirty="0">
                <a:ea typeface="Cambria Math"/>
              </a:rPr>
              <a:t>≼</a:t>
            </a:r>
            <a:r>
              <a:rPr lang="en-US" sz="2200" baseline="-25000" dirty="0">
                <a:ea typeface="Cambria Math"/>
              </a:rPr>
              <a:t>1</a:t>
            </a:r>
            <a:r>
              <a:rPr lang="en-US" sz="2200" dirty="0"/>
              <a:t>) and (</a:t>
            </a:r>
            <a:r>
              <a:rPr lang="en-US" sz="2200" i="1" dirty="0"/>
              <a:t>A</a:t>
            </a:r>
            <a:r>
              <a:rPr lang="en-US" sz="2200" baseline="-25000" dirty="0">
                <a:ea typeface="Cambria Math" pitchFamily="18" charset="0"/>
              </a:rPr>
              <a:t>2</a:t>
            </a:r>
            <a:r>
              <a:rPr lang="en-US" sz="2200" dirty="0"/>
              <a:t>,</a:t>
            </a:r>
            <a:r>
              <a:rPr lang="en-US" sz="2200" dirty="0">
                <a:ea typeface="Cambria Math"/>
              </a:rPr>
              <a:t>≼</a:t>
            </a:r>
            <a:r>
              <a:rPr lang="en-US" sz="2200" baseline="-25000" dirty="0">
                <a:ea typeface="Cambria Math"/>
              </a:rPr>
              <a:t>2</a:t>
            </a:r>
            <a:r>
              <a:rPr lang="en-US" sz="2200" dirty="0"/>
              <a:t>), the </a:t>
            </a:r>
            <a:r>
              <a:rPr lang="en-US" sz="2200" i="1" dirty="0"/>
              <a:t>lexicographic ordering</a:t>
            </a:r>
            <a:r>
              <a:rPr lang="en-US" sz="2200" dirty="0"/>
              <a:t>  on </a:t>
            </a:r>
            <a:r>
              <a:rPr lang="en-US" sz="2200" i="1" dirty="0"/>
              <a:t>A</a:t>
            </a:r>
            <a:r>
              <a:rPr lang="en-US" sz="2200" baseline="-25000" dirty="0">
                <a:ea typeface="Cambria Math" pitchFamily="18" charset="0"/>
              </a:rPr>
              <a:t>1 </a:t>
            </a:r>
            <a:r>
              <a:rPr lang="en-US" sz="2200" dirty="0">
                <a:ea typeface="Cambria Math"/>
              </a:rPr>
              <a:t>⨉</a:t>
            </a:r>
            <a:r>
              <a:rPr lang="en-US" sz="2200" dirty="0"/>
              <a:t> </a:t>
            </a:r>
            <a:r>
              <a:rPr lang="en-US" sz="2200" i="1" dirty="0"/>
              <a:t>A</a:t>
            </a:r>
            <a:r>
              <a:rPr lang="en-US" sz="2200" baseline="-25000" dirty="0">
                <a:ea typeface="Cambria Math" pitchFamily="18" charset="0"/>
              </a:rPr>
              <a:t>2</a:t>
            </a:r>
            <a:r>
              <a:rPr lang="en-US" sz="2200" dirty="0"/>
              <a:t>  is defined by specifying that  (</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 is less than (</a:t>
            </a:r>
            <a:r>
              <a:rPr lang="en-US" sz="2200" i="1" dirty="0"/>
              <a:t>b</a:t>
            </a:r>
            <a:r>
              <a:rPr lang="en-US" sz="2200" baseline="-25000" dirty="0">
                <a:ea typeface="Cambria Math" pitchFamily="18" charset="0"/>
              </a:rPr>
              <a:t>1</a:t>
            </a:r>
            <a:r>
              <a:rPr lang="en-US" sz="2200" dirty="0"/>
              <a:t>,</a:t>
            </a:r>
            <a:r>
              <a:rPr lang="en-US" sz="2200" i="1" dirty="0"/>
              <a:t>b</a:t>
            </a:r>
            <a:r>
              <a:rPr lang="en-US" sz="2200" baseline="-25000" dirty="0">
                <a:ea typeface="Cambria Math" pitchFamily="18" charset="0"/>
              </a:rPr>
              <a:t>2</a:t>
            </a:r>
            <a:r>
              <a:rPr lang="en-US" sz="2200" dirty="0"/>
              <a:t>), that is,</a:t>
            </a:r>
          </a:p>
          <a:p>
            <a:pPr>
              <a:spcBef>
                <a:spcPts val="0"/>
              </a:spcBef>
            </a:pPr>
            <a:r>
              <a:rPr lang="en-US" sz="2200" dirty="0"/>
              <a:t>(</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a:t>
            </a:r>
            <a:r>
              <a:rPr lang="en-US" sz="2200" dirty="0">
                <a:ea typeface="Cambria Math"/>
              </a:rPr>
              <a:t> ≺</a:t>
            </a:r>
            <a:r>
              <a:rPr lang="en-US" sz="2200" dirty="0"/>
              <a:t> (</a:t>
            </a:r>
            <a:r>
              <a:rPr lang="en-US" sz="2200" i="1" dirty="0"/>
              <a:t>b</a:t>
            </a:r>
            <a:r>
              <a:rPr lang="en-US" sz="2200" baseline="-25000" dirty="0">
                <a:ea typeface="Cambria Math" pitchFamily="18" charset="0"/>
              </a:rPr>
              <a:t>1</a:t>
            </a:r>
            <a:r>
              <a:rPr lang="en-US" sz="2200" dirty="0"/>
              <a:t>,</a:t>
            </a:r>
            <a:r>
              <a:rPr lang="en-US" sz="2200" i="1" dirty="0"/>
              <a:t>b</a:t>
            </a:r>
            <a:r>
              <a:rPr lang="en-US" sz="2200" baseline="-25000" dirty="0">
                <a:ea typeface="Cambria Math" pitchFamily="18" charset="0"/>
              </a:rPr>
              <a:t>2</a:t>
            </a:r>
            <a:r>
              <a:rPr lang="en-US" sz="2200" dirty="0"/>
              <a:t>), </a:t>
            </a:r>
          </a:p>
          <a:p>
            <a:pPr>
              <a:spcBef>
                <a:spcPts val="0"/>
              </a:spcBef>
            </a:pPr>
            <a:r>
              <a:rPr lang="en-US" sz="2200" dirty="0"/>
              <a:t>either if </a:t>
            </a:r>
            <a:r>
              <a:rPr lang="en-US" sz="2200" i="1" dirty="0"/>
              <a:t>a</a:t>
            </a:r>
            <a:r>
              <a:rPr lang="en-US" sz="2200" baseline="-25000" dirty="0">
                <a:ea typeface="Cambria Math" pitchFamily="18" charset="0"/>
              </a:rPr>
              <a:t>1</a:t>
            </a:r>
            <a:r>
              <a:rPr lang="en-US" sz="2200" dirty="0">
                <a:ea typeface="Cambria Math"/>
              </a:rPr>
              <a:t> ≺</a:t>
            </a:r>
            <a:r>
              <a:rPr lang="en-US" sz="2200" baseline="-25000" dirty="0">
                <a:ea typeface="Cambria Math"/>
              </a:rPr>
              <a:t>1 </a:t>
            </a:r>
            <a:r>
              <a:rPr lang="en-US" sz="2200" i="1" dirty="0"/>
              <a:t>b</a:t>
            </a:r>
            <a:r>
              <a:rPr lang="en-US" sz="2200" baseline="-25000" dirty="0">
                <a:ea typeface="Cambria Math" pitchFamily="18" charset="0"/>
              </a:rPr>
              <a:t>1</a:t>
            </a:r>
            <a:r>
              <a:rPr lang="en-US" sz="2200" dirty="0"/>
              <a:t> or if </a:t>
            </a:r>
            <a:r>
              <a:rPr lang="en-US" sz="2200" i="1" dirty="0"/>
              <a:t>a</a:t>
            </a:r>
            <a:r>
              <a:rPr lang="en-US" sz="2200" baseline="-25000" dirty="0">
                <a:ea typeface="Cambria Math" pitchFamily="18" charset="0"/>
              </a:rPr>
              <a:t>1</a:t>
            </a:r>
            <a:r>
              <a:rPr lang="en-US" sz="2200" dirty="0">
                <a:ea typeface="Cambria Math"/>
              </a:rPr>
              <a:t> =</a:t>
            </a:r>
            <a:r>
              <a:rPr lang="en-US" sz="2200" baseline="-25000" dirty="0">
                <a:ea typeface="Cambria Math"/>
              </a:rPr>
              <a:t> </a:t>
            </a:r>
            <a:r>
              <a:rPr lang="en-US" sz="2200" i="1" dirty="0"/>
              <a:t>b</a:t>
            </a:r>
            <a:r>
              <a:rPr lang="en-US" sz="2200" baseline="-25000" dirty="0">
                <a:ea typeface="Cambria Math" pitchFamily="18" charset="0"/>
              </a:rPr>
              <a:t>1</a:t>
            </a:r>
            <a:r>
              <a:rPr lang="en-US" sz="2200" dirty="0"/>
              <a:t> and </a:t>
            </a:r>
            <a:r>
              <a:rPr lang="en-US" sz="2200" i="1" dirty="0"/>
              <a:t>a</a:t>
            </a:r>
            <a:r>
              <a:rPr lang="en-US" sz="2200" baseline="-25000" dirty="0">
                <a:ea typeface="Cambria Math" pitchFamily="18" charset="0"/>
              </a:rPr>
              <a:t>2</a:t>
            </a:r>
            <a:r>
              <a:rPr lang="en-US" sz="2200" dirty="0">
                <a:ea typeface="Cambria Math"/>
              </a:rPr>
              <a:t> ≺</a:t>
            </a:r>
            <a:r>
              <a:rPr lang="en-US" sz="2200" baseline="-25000" dirty="0">
                <a:ea typeface="Cambria Math"/>
              </a:rPr>
              <a:t>2 </a:t>
            </a:r>
            <a:r>
              <a:rPr lang="en-US" sz="2200" i="1" dirty="0"/>
              <a:t>b</a:t>
            </a:r>
            <a:r>
              <a:rPr lang="en-US" sz="2200" baseline="-25000" dirty="0">
                <a:ea typeface="Cambria Math" pitchFamily="18" charset="0"/>
              </a:rPr>
              <a:t>2</a:t>
            </a:r>
            <a:r>
              <a:rPr lang="en-US" sz="2200" dirty="0"/>
              <a:t>.</a:t>
            </a:r>
          </a:p>
          <a:p>
            <a:pPr>
              <a:spcBef>
                <a:spcPts val="0"/>
              </a:spcBef>
            </a:pPr>
            <a:r>
              <a:rPr lang="en-US" sz="2200" dirty="0"/>
              <a:t>This definition can be easily extended to a lexicographic ordering on strings (</a:t>
            </a:r>
            <a:r>
              <a:rPr lang="en-US" sz="2200" i="1" dirty="0"/>
              <a:t>see text</a:t>
            </a:r>
            <a:r>
              <a:rPr lang="en-US" sz="2200" dirty="0"/>
              <a:t>).</a:t>
            </a:r>
          </a:p>
          <a:p>
            <a:pPr>
              <a:spcBef>
                <a:spcPts val="0"/>
              </a:spcBef>
            </a:pPr>
            <a:r>
              <a:rPr lang="en-US" sz="2200" b="1" dirty="0"/>
              <a:t>Example</a:t>
            </a:r>
            <a:r>
              <a:rPr lang="en-US" sz="2200" dirty="0"/>
              <a:t>:  Consider strings of lowercase English letters. A lexicographic ordering can be defined using the ordering of the letters in the alphabet. This is the same ordering as that used in dictionaries.</a:t>
            </a:r>
          </a:p>
          <a:p>
            <a:pPr lvl="1">
              <a:spcBef>
                <a:spcPts val="0"/>
              </a:spcBef>
            </a:pPr>
            <a:r>
              <a:rPr lang="en-US" sz="2000" i="1" dirty="0"/>
              <a:t>discreet</a:t>
            </a:r>
            <a:r>
              <a:rPr lang="en-US" sz="2000" dirty="0"/>
              <a:t> </a:t>
            </a:r>
            <a:r>
              <a:rPr lang="en-US" sz="2000" dirty="0">
                <a:ea typeface="Cambria Math"/>
              </a:rPr>
              <a:t>≺</a:t>
            </a:r>
            <a:r>
              <a:rPr lang="en-US" sz="2000" dirty="0"/>
              <a:t> </a:t>
            </a:r>
            <a:r>
              <a:rPr lang="en-US" sz="2000" i="1" dirty="0"/>
              <a:t>discrete</a:t>
            </a:r>
            <a:r>
              <a:rPr lang="en-US" sz="2000" dirty="0"/>
              <a:t>, because these strings differ in the seventh position and </a:t>
            </a:r>
            <a:r>
              <a:rPr lang="en-US" sz="2000" i="1" dirty="0"/>
              <a:t>e</a:t>
            </a:r>
            <a:r>
              <a:rPr lang="en-US" sz="2000" dirty="0"/>
              <a:t> </a:t>
            </a:r>
            <a:r>
              <a:rPr lang="en-US" sz="2000" dirty="0">
                <a:ea typeface="Cambria Math"/>
              </a:rPr>
              <a:t>≺</a:t>
            </a:r>
            <a:r>
              <a:rPr lang="en-US" sz="2000" dirty="0"/>
              <a:t> </a:t>
            </a:r>
            <a:r>
              <a:rPr lang="en-US" sz="2000" i="1" dirty="0"/>
              <a:t>t</a:t>
            </a:r>
            <a:r>
              <a:rPr lang="en-US" sz="2000" dirty="0"/>
              <a:t>. </a:t>
            </a:r>
          </a:p>
          <a:p>
            <a:pPr lvl="1">
              <a:spcBef>
                <a:spcPts val="0"/>
              </a:spcBef>
            </a:pPr>
            <a:r>
              <a:rPr lang="en-US" sz="2000" i="1" dirty="0"/>
              <a:t>discreet</a:t>
            </a:r>
            <a:r>
              <a:rPr lang="en-US" sz="2000" dirty="0"/>
              <a:t> </a:t>
            </a:r>
            <a:r>
              <a:rPr lang="en-US" sz="2000" dirty="0">
                <a:ea typeface="Cambria Math"/>
              </a:rPr>
              <a:t>≺</a:t>
            </a:r>
            <a:r>
              <a:rPr lang="en-US" sz="2000" dirty="0"/>
              <a:t> </a:t>
            </a:r>
            <a:r>
              <a:rPr lang="en-US" sz="2000" i="1" dirty="0"/>
              <a:t>discreetness</a:t>
            </a:r>
            <a:r>
              <a:rPr lang="en-US" sz="2000" dirty="0"/>
              <a:t>, because the first eight letters agree, but the second string is longer. </a:t>
            </a:r>
          </a:p>
        </p:txBody>
      </p:sp>
    </p:spTree>
    <p:extLst>
      <p:ext uri="{BB962C8B-B14F-4D97-AF65-F5344CB8AC3E}">
        <p14:creationId xmlns:p14="http://schemas.microsoft.com/office/powerpoint/2010/main" val="494140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p>
        </p:txBody>
      </p:sp>
      <p:sp>
        <p:nvSpPr>
          <p:cNvPr id="3" name="Content Placeholder 2"/>
          <p:cNvSpPr>
            <a:spLocks noGrp="1"/>
          </p:cNvSpPr>
          <p:nvPr>
            <p:ph idx="1"/>
          </p:nvPr>
        </p:nvSpPr>
        <p:spPr>
          <a:xfrm>
            <a:off x="457200" y="1295400"/>
            <a:ext cx="8229600" cy="1219200"/>
          </a:xfrm>
        </p:spPr>
        <p:txBody>
          <a:bodyPr/>
          <a:lstStyle/>
          <a:p>
            <a:r>
              <a:rPr lang="en-US" sz="2400" b="1" dirty="0"/>
              <a:t>Definition</a:t>
            </a:r>
            <a:r>
              <a:rPr lang="en-US" sz="2400" dirty="0"/>
              <a:t>: A </a:t>
            </a:r>
            <a:r>
              <a:rPr lang="en-US" sz="2400" i="1" dirty="0" err="1"/>
              <a:t>Hasse</a:t>
            </a:r>
            <a:r>
              <a:rPr lang="en-US" sz="2400" i="1" dirty="0"/>
              <a:t> diagram </a:t>
            </a:r>
            <a:r>
              <a:rPr lang="en-US" sz="2400" dirty="0"/>
              <a:t>is a visual representation of a partial ordering that leaves out edges that must be present because of the reflexive and transitive properties.</a:t>
            </a:r>
          </a:p>
        </p:txBody>
      </p:sp>
      <p:pic>
        <p:nvPicPr>
          <p:cNvPr id="8" name="Picture 3" descr="Constructing the Hasse diagram for left parenthesis left brace 1, 2, 3, 4 right brace, less than or equal to, right parenthesi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298140" y="2590800"/>
            <a:ext cx="2547720" cy="192024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48200"/>
            <a:ext cx="8229600" cy="1600200"/>
          </a:xfrm>
        </p:spPr>
        <p:txBody>
          <a:bodyPr/>
          <a:lstStyle/>
          <a:p>
            <a:r>
              <a:rPr lang="en-US" sz="2400" dirty="0"/>
              <a:t>A partial ordering is shown in (a) of the figure above. The loops due to the reflexive property are deleted in (b). The edges that must be present due to the transitive property are deleted in (c). The </a:t>
            </a:r>
            <a:r>
              <a:rPr lang="en-US" sz="2400" dirty="0" err="1"/>
              <a:t>Hasse</a:t>
            </a:r>
            <a:r>
              <a:rPr lang="en-US" sz="2400" dirty="0"/>
              <a:t> diagram for the partial ordering (a), is depicted in (c).</a:t>
            </a:r>
          </a:p>
        </p:txBody>
      </p:sp>
      <p:sp>
        <p:nvSpPr>
          <p:cNvPr id="6" name="Text Placeholder 5"/>
          <p:cNvSpPr>
            <a:spLocks noGrp="1"/>
          </p:cNvSpPr>
          <p:nvPr>
            <p:ph type="body" sz="quarter" idx="15"/>
          </p:nvPr>
        </p:nvSpPr>
        <p:spPr>
          <a:xfrm>
            <a:off x="3465576" y="6477000"/>
            <a:ext cx="2212848" cy="183600"/>
          </a:xfrm>
        </p:spPr>
        <p:txBody>
          <a:bodyPr/>
          <a:lstStyle/>
          <a:p>
            <a:pPr lvl="0"/>
            <a:r>
              <a:rPr lang="en-IN" sz="1200">
                <a:solidFill>
                  <a:prstClr val="black"/>
                </a:solidFill>
                <a:hlinkClick r:id="rId3" action="ppaction://hlinksldjump"/>
              </a:rPr>
              <a:t>Jump to long description</a:t>
            </a:r>
            <a:endParaRPr lang="en-IN" sz="1200" dirty="0">
              <a:solidFill>
                <a:prstClr val="black"/>
              </a:solidFill>
              <a:hlinkClick r:id="rId3" action="ppaction://hlinksldjump"/>
            </a:endParaRPr>
          </a:p>
        </p:txBody>
      </p:sp>
    </p:spTree>
    <p:extLst>
      <p:ext uri="{BB962C8B-B14F-4D97-AF65-F5344CB8AC3E}">
        <p14:creationId xmlns:p14="http://schemas.microsoft.com/office/powerpoint/2010/main" val="760974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Constructing a </a:t>
            </a:r>
            <a:r>
              <a:rPr lang="en-US" dirty="0" err="1"/>
              <a:t>Hasse</a:t>
            </a:r>
            <a:r>
              <a:rPr lang="en-US" dirty="0"/>
              <a:t> Diagram</a:t>
            </a:r>
          </a:p>
        </p:txBody>
      </p:sp>
      <p:sp>
        <p:nvSpPr>
          <p:cNvPr id="3" name="Content Placeholder 2"/>
          <p:cNvSpPr>
            <a:spLocks noGrp="1"/>
          </p:cNvSpPr>
          <p:nvPr>
            <p:ph idx="1"/>
          </p:nvPr>
        </p:nvSpPr>
        <p:spPr/>
        <p:txBody>
          <a:bodyPr/>
          <a:lstStyle/>
          <a:p>
            <a:r>
              <a:rPr lang="en-US" sz="2800" dirty="0"/>
              <a:t>To represent a finite </a:t>
            </a:r>
            <a:r>
              <a:rPr lang="en-US" sz="2800" dirty="0" err="1"/>
              <a:t>poset</a:t>
            </a:r>
            <a:r>
              <a:rPr lang="en-US" sz="2800" dirty="0"/>
              <a:t> (</a:t>
            </a:r>
            <a:r>
              <a:rPr lang="en-US" sz="2800" i="1" dirty="0"/>
              <a:t>S</a:t>
            </a:r>
            <a:r>
              <a:rPr lang="en-US" sz="2800" dirty="0"/>
              <a:t>,</a:t>
            </a:r>
            <a:r>
              <a:rPr lang="en-US" sz="2800" dirty="0">
                <a:ea typeface="Cambria Math"/>
              </a:rPr>
              <a:t>≼</a:t>
            </a:r>
            <a:r>
              <a:rPr lang="en-US" sz="2800" dirty="0"/>
              <a:t>) using a </a:t>
            </a:r>
            <a:r>
              <a:rPr lang="en-US" sz="2800" dirty="0" err="1"/>
              <a:t>Hasse</a:t>
            </a:r>
            <a:r>
              <a:rPr lang="en-US" sz="2800" dirty="0"/>
              <a:t> diagram, start with the directed graph of the relation:</a:t>
            </a:r>
          </a:p>
          <a:p>
            <a:pPr lvl="1"/>
            <a:r>
              <a:rPr lang="en-US" sz="2400" dirty="0"/>
              <a:t>Remove the loops (</a:t>
            </a:r>
            <a:r>
              <a:rPr lang="en-US" sz="2400" i="1" dirty="0"/>
              <a:t>a</a:t>
            </a:r>
            <a:r>
              <a:rPr lang="en-US" sz="2400" dirty="0"/>
              <a:t>, </a:t>
            </a:r>
            <a:r>
              <a:rPr lang="en-US" sz="2400" i="1" dirty="0"/>
              <a:t>a</a:t>
            </a:r>
            <a:r>
              <a:rPr lang="en-US" sz="2400" dirty="0"/>
              <a:t>) present at every vertex due to the reflexive property.</a:t>
            </a:r>
          </a:p>
          <a:p>
            <a:pPr lvl="1"/>
            <a:r>
              <a:rPr lang="en-US" sz="2400" dirty="0"/>
              <a:t>Remove all edges (</a:t>
            </a:r>
            <a:r>
              <a:rPr lang="en-US" sz="2400" i="1" dirty="0"/>
              <a:t>x</a:t>
            </a:r>
            <a:r>
              <a:rPr lang="en-US" sz="2400" dirty="0"/>
              <a:t>, </a:t>
            </a:r>
            <a:r>
              <a:rPr lang="en-US" sz="2400" i="1" dirty="0"/>
              <a:t>y</a:t>
            </a:r>
            <a:r>
              <a:rPr lang="en-US" sz="2400" dirty="0"/>
              <a:t>) for which there is an element </a:t>
            </a:r>
            <a:r>
              <a:rPr lang="en-US" sz="2400" i="1" dirty="0"/>
              <a:t>z</a:t>
            </a:r>
            <a:r>
              <a:rPr lang="en-US" sz="2400" dirty="0"/>
              <a:t> </a:t>
            </a:r>
            <a:r>
              <a:rPr lang="en-US" sz="2400" dirty="0">
                <a:ea typeface="Cambria Math"/>
              </a:rPr>
              <a:t>∈ </a:t>
            </a:r>
            <a:r>
              <a:rPr lang="en-US" sz="2400" i="1" dirty="0"/>
              <a:t>S</a:t>
            </a:r>
            <a:r>
              <a:rPr lang="en-US" sz="2400" dirty="0"/>
              <a:t> such that </a:t>
            </a:r>
            <a:r>
              <a:rPr lang="en-US" sz="2400" i="1" dirty="0"/>
              <a:t>x</a:t>
            </a:r>
            <a:r>
              <a:rPr lang="en-US" sz="2400" dirty="0"/>
              <a:t> </a:t>
            </a:r>
            <a:r>
              <a:rPr lang="en-US" sz="2400" dirty="0">
                <a:ea typeface="Cambria Math"/>
              </a:rPr>
              <a:t>≺ </a:t>
            </a:r>
            <a:r>
              <a:rPr lang="en-US" sz="2400" i="1" dirty="0"/>
              <a:t>z</a:t>
            </a:r>
            <a:r>
              <a:rPr lang="en-US" sz="2400" dirty="0"/>
              <a:t> and </a:t>
            </a:r>
            <a:r>
              <a:rPr lang="en-US" sz="2400" i="1" dirty="0"/>
              <a:t>z</a:t>
            </a:r>
            <a:r>
              <a:rPr lang="en-US" sz="2400" dirty="0"/>
              <a:t> </a:t>
            </a:r>
            <a:r>
              <a:rPr lang="en-US" sz="2400" dirty="0">
                <a:ea typeface="Cambria Math"/>
              </a:rPr>
              <a:t>≺</a:t>
            </a:r>
            <a:r>
              <a:rPr lang="en-US" sz="2400" dirty="0"/>
              <a:t> </a:t>
            </a:r>
            <a:r>
              <a:rPr lang="en-US" sz="2400" i="1" dirty="0"/>
              <a:t>y</a:t>
            </a:r>
            <a:r>
              <a:rPr lang="en-US" sz="2400" dirty="0"/>
              <a:t>. These are the edges that must be present due to the transitive property.</a:t>
            </a:r>
          </a:p>
          <a:p>
            <a:pPr lvl="1"/>
            <a:r>
              <a:rPr lang="en-US" sz="2400" dirty="0"/>
              <a:t>Arrange each edge so that its initial vertex is below the terminal vertex. Remove all the arrows, because all edges point upwards toward their terminal vertex. </a:t>
            </a:r>
          </a:p>
        </p:txBody>
      </p:sp>
    </p:spTree>
    <p:extLst>
      <p:ext uri="{BB962C8B-B14F-4D97-AF65-F5344CB8AC3E}">
        <p14:creationId xmlns:p14="http://schemas.microsoft.com/office/powerpoint/2010/main" val="2227351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1340406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r>
              <a:rPr lang="en-IN" dirty="0"/>
              <a:t> - Appendix</a:t>
            </a:r>
          </a:p>
        </p:txBody>
      </p:sp>
      <p:sp>
        <p:nvSpPr>
          <p:cNvPr id="3" name="Content Placeholder 2"/>
          <p:cNvSpPr>
            <a:spLocks noGrp="1"/>
          </p:cNvSpPr>
          <p:nvPr>
            <p:ph idx="1"/>
          </p:nvPr>
        </p:nvSpPr>
        <p:spPr/>
        <p:txBody>
          <a:bodyPr/>
          <a:lstStyle/>
          <a:p>
            <a:r>
              <a:rPr lang="en-IN" sz="1800" dirty="0"/>
              <a:t>In the left part of the picture, there are 5 points. Points 0, 1 , and 2 are placed one above the other forming a column. Points a and b are located aside forming another column. Arrows point from 0 to A, from 0 to B, from 1 to A, and from 2 to B. In the right part of the picture there is a table with two columns </a:t>
            </a:r>
            <a:r>
              <a:rPr lang="en-IN" sz="1800" dirty="0" err="1"/>
              <a:t>labeled</a:t>
            </a:r>
            <a:r>
              <a:rPr lang="en-IN" sz="1800" dirty="0"/>
              <a:t> as A and B and three rows </a:t>
            </a:r>
            <a:r>
              <a:rPr lang="en-IN" sz="1800" dirty="0" err="1"/>
              <a:t>labeled</a:t>
            </a:r>
            <a:r>
              <a:rPr lang="en-IN" sz="1800" dirty="0"/>
              <a:t> as 0,1 and 2. Some elements of the intersection of rows and columns are marked with a cross, the others are empty. Both elements of the first row are marked with a cross. Only the first element of the second line is marked with a cross, the second one is empty. The first element of the second line is empty, and the second one is marked with a cross.</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659368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r>
              <a:rPr lang="en-IN" dirty="0"/>
              <a:t> - Appendix</a:t>
            </a:r>
          </a:p>
        </p:txBody>
      </p:sp>
      <p:sp>
        <p:nvSpPr>
          <p:cNvPr id="3" name="Content Placeholder 2"/>
          <p:cNvSpPr>
            <a:spLocks noGrp="1"/>
          </p:cNvSpPr>
          <p:nvPr>
            <p:ph idx="1"/>
          </p:nvPr>
        </p:nvSpPr>
        <p:spPr/>
        <p:txBody>
          <a:bodyPr/>
          <a:lstStyle/>
          <a:p>
            <a:r>
              <a:rPr lang="en-IN" sz="1800" dirty="0"/>
              <a:t>There is a square matrix, only the main diagonal is shown. All the elements of this diagonal are 1.</a:t>
            </a:r>
          </a:p>
          <a:p>
            <a:r>
              <a:rPr lang="en-IN" sz="1800" dirty="0"/>
              <a:t>There are two square matrices A and B. In the matrix A, the elements that are symmetric with respect to the main diagonal are equal; in matrix B, these elements are not equal.</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3856305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 Using Digraphs</a:t>
            </a:r>
            <a:r>
              <a:rPr lang="en-IN" dirty="0"/>
              <a:t> - Appendix</a:t>
            </a:r>
          </a:p>
        </p:txBody>
      </p:sp>
      <p:sp>
        <p:nvSpPr>
          <p:cNvPr id="3" name="Content Placeholder 2"/>
          <p:cNvSpPr>
            <a:spLocks noGrp="1"/>
          </p:cNvSpPr>
          <p:nvPr>
            <p:ph idx="1"/>
          </p:nvPr>
        </p:nvSpPr>
        <p:spPr/>
        <p:txBody>
          <a:bodyPr/>
          <a:lstStyle/>
          <a:p>
            <a:r>
              <a:rPr lang="en-IN" sz="1800" dirty="0"/>
              <a:t>Points A, B, C, and D are vertices of the graph. Arrows point from A to B, from A to D, from B to D. From C to A, from C to B and from D to B. The arrow pointing from B to D does not coincide with the arrow pointing from D to B. There is a circle that starts and ends at vertex B. This circle is a loop.</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831875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Digraphs Representing Relations</a:t>
            </a:r>
            <a:r>
              <a:rPr lang="en-IN" dirty="0"/>
              <a:t> - Appendix</a:t>
            </a:r>
          </a:p>
        </p:txBody>
      </p:sp>
      <p:sp>
        <p:nvSpPr>
          <p:cNvPr id="3" name="Content Placeholder 2"/>
          <p:cNvSpPr>
            <a:spLocks noGrp="1"/>
          </p:cNvSpPr>
          <p:nvPr>
            <p:ph idx="1"/>
          </p:nvPr>
        </p:nvSpPr>
        <p:spPr/>
        <p:txBody>
          <a:bodyPr/>
          <a:lstStyle/>
          <a:p>
            <a:r>
              <a:rPr lang="en-IN" sz="1800" dirty="0"/>
              <a:t>Points 1, 2, 3, and 4 are vertices of the graph. Arrows point from 1 to 4, from 1 to 3, from 2 to 1, from 2 to 3, from 3 to 1, from 4 to 1, from 4 to 3. The arrow pointing from 1 to 3 does not coincide with the arrow pointing from 3 to 1. The arrow pointing from 1 to 4 does not coincide with the arrow pointing from 4 to 1. There are loops at vertices 2 and 3.</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3567068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r>
              <a:rPr lang="en-IN" dirty="0"/>
              <a:t> - Appendix</a:t>
            </a:r>
          </a:p>
        </p:txBody>
      </p:sp>
      <p:sp>
        <p:nvSpPr>
          <p:cNvPr id="3" name="Content Placeholder 2"/>
          <p:cNvSpPr>
            <a:spLocks noGrp="1"/>
          </p:cNvSpPr>
          <p:nvPr>
            <p:ph idx="1"/>
          </p:nvPr>
        </p:nvSpPr>
        <p:spPr/>
        <p:txBody>
          <a:bodyPr/>
          <a:lstStyle/>
          <a:p>
            <a:r>
              <a:rPr lang="en-IN" sz="1800" dirty="0"/>
              <a:t>Case A. Points 1, 2, 3, and 4 located from the bottom to the top on the same line are vertices of the graph. Arrows point from 1 to 2, from 1 to 3, from 1 to 4, from 2 to 3, from 2 to 4, and from 3 to 4. There are loops at each vertex. Case B. The same graph is shown, but there are no loops at the vertices. Case C. The same graph is shown, but there are only edges connecting the vertices consequently present.</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15924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 on a Set</a:t>
            </a:r>
            <a:r>
              <a:rPr lang="en-US" sz="1500" dirty="0"/>
              <a:t> 1</a:t>
            </a:r>
          </a:p>
        </p:txBody>
      </p:sp>
      <p:sp>
        <p:nvSpPr>
          <p:cNvPr id="3" name="Content Placeholder 2"/>
          <p:cNvSpPr>
            <a:spLocks noGrp="1"/>
          </p:cNvSpPr>
          <p:nvPr>
            <p:ph idx="1"/>
          </p:nvPr>
        </p:nvSpPr>
        <p:spPr>
          <a:xfrm>
            <a:off x="457200" y="1295400"/>
            <a:ext cx="8503920" cy="5257800"/>
          </a:xfrm>
        </p:spPr>
        <p:txBody>
          <a:bodyPr/>
          <a:lstStyle/>
          <a:p>
            <a:r>
              <a:rPr lang="en-US" b="1" dirty="0"/>
              <a:t>Definition:</a:t>
            </a:r>
            <a:r>
              <a:rPr lang="en-US" dirty="0"/>
              <a:t> A binary relation </a:t>
            </a:r>
            <a:r>
              <a:rPr lang="en-US" i="1" dirty="0"/>
              <a:t>R</a:t>
            </a:r>
            <a:r>
              <a:rPr lang="en-US" dirty="0"/>
              <a:t> </a:t>
            </a:r>
            <a:r>
              <a:rPr lang="en-US" i="1" dirty="0"/>
              <a:t>on a set A</a:t>
            </a:r>
            <a:r>
              <a:rPr lang="en-US" dirty="0"/>
              <a:t> is a subset of </a:t>
            </a:r>
            <a:r>
              <a:rPr lang="en-US" i="1" dirty="0"/>
              <a:t>A </a:t>
            </a:r>
            <a:r>
              <a:rPr lang="en-US" dirty="0">
                <a:latin typeface="Arial" panose="020B0604020202020204" pitchFamily="34" charset="0"/>
                <a:ea typeface="Cambria Math"/>
              </a:rPr>
              <a:t>×</a:t>
            </a:r>
            <a:r>
              <a:rPr lang="en-US" i="1" dirty="0"/>
              <a:t> A </a:t>
            </a:r>
            <a:r>
              <a:rPr lang="en-US" dirty="0"/>
              <a:t>or a relation from </a:t>
            </a:r>
            <a:r>
              <a:rPr lang="en-US" i="1" dirty="0"/>
              <a:t>A</a:t>
            </a:r>
            <a:r>
              <a:rPr lang="en-US" dirty="0"/>
              <a:t> to </a:t>
            </a:r>
            <a:r>
              <a:rPr lang="en-US" i="1" dirty="0"/>
              <a:t>A</a:t>
            </a:r>
            <a:r>
              <a:rPr lang="en-US" dirty="0"/>
              <a:t>.</a:t>
            </a:r>
          </a:p>
          <a:p>
            <a:r>
              <a:rPr lang="en-US" b="1" dirty="0"/>
              <a:t>Example</a:t>
            </a:r>
            <a:r>
              <a:rPr lang="en-US" dirty="0"/>
              <a:t>:</a:t>
            </a:r>
          </a:p>
          <a:p>
            <a:pPr lvl="1"/>
            <a:r>
              <a:rPr lang="en-US" dirty="0"/>
              <a:t>Suppose that </a:t>
            </a:r>
            <a:r>
              <a:rPr lang="en-US" i="1" dirty="0"/>
              <a:t>   A = </a:t>
            </a:r>
            <a:r>
              <a:rPr lang="en-US" dirty="0"/>
              <a:t>{</a:t>
            </a:r>
            <a:r>
              <a:rPr lang="en-US" i="1" dirty="0" err="1"/>
              <a:t>a,b,c</a:t>
            </a:r>
            <a:r>
              <a:rPr lang="en-US" dirty="0"/>
              <a:t>}. Then</a:t>
            </a:r>
            <a:r>
              <a:rPr lang="en-US" i="1" dirty="0"/>
              <a:t> R = </a:t>
            </a:r>
            <a:r>
              <a:rPr lang="en-US" dirty="0"/>
              <a:t>{(</a:t>
            </a:r>
            <a:r>
              <a:rPr lang="en-US" i="1" dirty="0" err="1"/>
              <a:t>a,a</a:t>
            </a:r>
            <a:r>
              <a:rPr lang="en-US" dirty="0"/>
              <a:t>)</a:t>
            </a:r>
            <a:r>
              <a:rPr lang="en-US" i="1" dirty="0"/>
              <a:t>,</a:t>
            </a:r>
            <a:r>
              <a:rPr lang="en-US" dirty="0"/>
              <a:t>(</a:t>
            </a:r>
            <a:r>
              <a:rPr lang="en-US" i="1" dirty="0" err="1"/>
              <a:t>a,b</a:t>
            </a:r>
            <a:r>
              <a:rPr lang="en-US" dirty="0"/>
              <a:t>)</a:t>
            </a:r>
            <a:r>
              <a:rPr lang="en-US" i="1" dirty="0"/>
              <a:t>, </a:t>
            </a:r>
            <a:r>
              <a:rPr lang="en-US" dirty="0"/>
              <a:t>(</a:t>
            </a:r>
            <a:r>
              <a:rPr lang="en-US" i="1" dirty="0" err="1"/>
              <a:t>a,c</a:t>
            </a:r>
            <a:r>
              <a:rPr lang="en-US" dirty="0"/>
              <a:t>)} is a relation on </a:t>
            </a:r>
            <a:r>
              <a:rPr lang="en-US" i="1" dirty="0"/>
              <a:t>A</a:t>
            </a:r>
            <a:r>
              <a:rPr lang="en-US" dirty="0"/>
              <a:t>. </a:t>
            </a:r>
          </a:p>
          <a:p>
            <a:pPr lvl="1"/>
            <a:r>
              <a:rPr lang="en-US" dirty="0"/>
              <a:t>Let  </a:t>
            </a:r>
            <a:r>
              <a:rPr lang="en-US" i="1" dirty="0"/>
              <a:t>A = </a:t>
            </a:r>
            <a:r>
              <a:rPr lang="en-US" dirty="0"/>
              <a:t>{</a:t>
            </a:r>
            <a:r>
              <a:rPr lang="en-US" dirty="0">
                <a:ea typeface="Cambria Math" pitchFamily="18" charset="0"/>
              </a:rPr>
              <a:t>1, 2, 3, 4</a:t>
            </a:r>
            <a:r>
              <a:rPr lang="en-US" dirty="0"/>
              <a:t>}. The ordered pairs in the relation</a:t>
            </a:r>
            <a:br>
              <a:rPr lang="en-US" dirty="0"/>
            </a:br>
            <a:r>
              <a:rPr lang="en-US" dirty="0"/>
              <a:t>R </a:t>
            </a:r>
            <a:r>
              <a:rPr lang="en-US" baseline="-25000" dirty="0">
                <a:ea typeface="Cambria Math" pitchFamily="18" charset="0"/>
              </a:rPr>
              <a:t>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ea typeface="Cambria Math"/>
              </a:rPr>
              <a:t>divides </a:t>
            </a:r>
            <a:r>
              <a:rPr lang="en-US" i="1" dirty="0">
                <a:ea typeface="Cambria Math"/>
              </a:rPr>
              <a:t>b</a:t>
            </a:r>
            <a:r>
              <a:rPr lang="en-US" dirty="0">
                <a:ea typeface="Cambria Math"/>
              </a:rPr>
              <a:t>} are</a:t>
            </a:r>
            <a:br>
              <a:rPr lang="en-US" dirty="0">
                <a:ea typeface="Cambria Math"/>
              </a:rPr>
            </a:br>
            <a:r>
              <a:rPr lang="en-US" dirty="0">
                <a:ea typeface="Cambria Math"/>
              </a:rPr>
              <a:t>(1,1), (1, 2), (1,3), (1, 4), (2, 2), (2, 4), (3, 3), and  (4, 4).</a:t>
            </a:r>
            <a:endParaRPr lang="en-US" sz="2200" i="1" dirty="0"/>
          </a:p>
        </p:txBody>
      </p:sp>
    </p:spTree>
    <p:extLst>
      <p:ext uri="{BB962C8B-B14F-4D97-AF65-F5344CB8AC3E}">
        <p14:creationId xmlns:p14="http://schemas.microsoft.com/office/powerpoint/2010/main" val="119180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 on a Set</a:t>
            </a:r>
            <a:r>
              <a:rPr lang="en-US" sz="1500" dirty="0"/>
              <a:t> 2</a:t>
            </a:r>
          </a:p>
        </p:txBody>
      </p:sp>
      <p:sp>
        <p:nvSpPr>
          <p:cNvPr id="3" name="Content Placeholder 2"/>
          <p:cNvSpPr>
            <a:spLocks noGrp="1"/>
          </p:cNvSpPr>
          <p:nvPr>
            <p:ph idx="1"/>
          </p:nvPr>
        </p:nvSpPr>
        <p:spPr>
          <a:xfrm>
            <a:off x="457200" y="1295400"/>
            <a:ext cx="8229600" cy="5257800"/>
          </a:xfrm>
        </p:spPr>
        <p:txBody>
          <a:bodyPr/>
          <a:lstStyle/>
          <a:p>
            <a:pPr marL="0" lvl="2" indent="0">
              <a:spcAft>
                <a:spcPts val="1200"/>
              </a:spcAft>
              <a:buClr>
                <a:schemeClr val="accent3"/>
              </a:buClr>
              <a:buSzPct val="95000"/>
              <a:buNone/>
            </a:pPr>
            <a:r>
              <a:rPr lang="en-US" sz="2800" b="1" dirty="0"/>
              <a:t>Question</a:t>
            </a:r>
            <a:r>
              <a:rPr lang="en-US" sz="2800" dirty="0"/>
              <a:t>: How many relations are there on a set </a:t>
            </a:r>
            <a:r>
              <a:rPr lang="en-US" sz="2800" i="1" dirty="0"/>
              <a:t>A</a:t>
            </a:r>
            <a:r>
              <a:rPr lang="en-US" sz="2800" dirty="0"/>
              <a:t>?</a:t>
            </a:r>
            <a:r>
              <a:rPr lang="en-US" sz="2800" b="1" dirty="0"/>
              <a:t> </a:t>
            </a:r>
          </a:p>
          <a:p>
            <a:pPr marL="0" lvl="2" indent="0">
              <a:spcAft>
                <a:spcPts val="1200"/>
              </a:spcAft>
              <a:buNone/>
            </a:pPr>
            <a:r>
              <a:rPr lang="en-US" sz="2800" b="1" dirty="0"/>
              <a:t>Solution</a:t>
            </a:r>
            <a:r>
              <a:rPr lang="en-US" sz="2800" dirty="0"/>
              <a:t>:  Because a relation on </a:t>
            </a:r>
            <a:r>
              <a:rPr lang="en-US" sz="2800" i="1" dirty="0"/>
              <a:t>A</a:t>
            </a:r>
            <a:r>
              <a:rPr lang="en-US" sz="2800" dirty="0"/>
              <a:t> is the same thing as a subset of </a:t>
            </a:r>
            <a:r>
              <a:rPr lang="en-US" sz="2800" i="1" dirty="0"/>
              <a:t>A</a:t>
            </a:r>
            <a:r>
              <a:rPr lang="en-US" sz="2800" dirty="0"/>
              <a:t> </a:t>
            </a:r>
            <a:r>
              <a:rPr lang="en-US" sz="2800" dirty="0">
                <a:latin typeface="Arial" panose="020B0604020202020204" pitchFamily="34" charset="0"/>
                <a:ea typeface="Cambria Math"/>
              </a:rPr>
              <a:t>×</a:t>
            </a:r>
            <a:r>
              <a:rPr lang="en-US" sz="2800" dirty="0"/>
              <a:t> </a:t>
            </a:r>
            <a:r>
              <a:rPr lang="en-US" sz="2800" i="1" dirty="0"/>
              <a:t>A</a:t>
            </a:r>
            <a:r>
              <a:rPr lang="en-US" sz="2800" dirty="0"/>
              <a:t>, we count the subsets of </a:t>
            </a:r>
            <a:r>
              <a:rPr lang="en-US" sz="2800" i="1" dirty="0"/>
              <a:t>A </a:t>
            </a:r>
            <a:r>
              <a:rPr lang="en-US" sz="2800" dirty="0">
                <a:latin typeface="Arial" panose="020B0604020202020204" pitchFamily="34" charset="0"/>
                <a:ea typeface="Cambria Math"/>
              </a:rPr>
              <a:t>×</a:t>
            </a:r>
            <a:r>
              <a:rPr lang="en-US" sz="2800" dirty="0"/>
              <a:t> </a:t>
            </a:r>
            <a:r>
              <a:rPr lang="en-US" sz="2800" i="1" dirty="0"/>
              <a:t>A</a:t>
            </a:r>
            <a:r>
              <a:rPr lang="en-US" sz="2800" dirty="0"/>
              <a:t>.</a:t>
            </a:r>
            <a:r>
              <a:rPr lang="en-US" sz="2800" dirty="0">
                <a:ea typeface="Cambria Math" pitchFamily="18" charset="0"/>
              </a:rPr>
              <a:t> Since </a:t>
            </a:r>
            <a:r>
              <a:rPr lang="en-US" sz="2800" i="1" dirty="0"/>
              <a:t>A </a:t>
            </a:r>
            <a:r>
              <a:rPr lang="en-US" sz="2800" dirty="0">
                <a:latin typeface="Arial" panose="020B0604020202020204" pitchFamily="34" charset="0"/>
                <a:ea typeface="Cambria Math"/>
              </a:rPr>
              <a:t>×</a:t>
            </a:r>
            <a:r>
              <a:rPr lang="en-US" sz="2800" dirty="0"/>
              <a:t> </a:t>
            </a:r>
            <a:r>
              <a:rPr lang="en-US" sz="2800" i="1" dirty="0"/>
              <a:t>A</a:t>
            </a:r>
            <a:r>
              <a:rPr lang="en-US" sz="2800" dirty="0">
                <a:ea typeface="Cambria Math" pitchFamily="18" charset="0"/>
              </a:rPr>
              <a:t> has </a:t>
            </a:r>
            <a:r>
              <a:rPr lang="en-US" sz="2800" i="1" dirty="0">
                <a:ea typeface="Cambria Math" pitchFamily="18" charset="0"/>
              </a:rPr>
              <a:t>n</a:t>
            </a:r>
            <a:r>
              <a:rPr lang="en-US" sz="2800" baseline="30000" dirty="0">
                <a:ea typeface="Cambria Math" pitchFamily="18" charset="0"/>
              </a:rPr>
              <a:t>2</a:t>
            </a:r>
            <a:r>
              <a:rPr lang="en-US" sz="2800" dirty="0">
                <a:ea typeface="Cambria Math" pitchFamily="18" charset="0"/>
              </a:rPr>
              <a:t> elements when </a:t>
            </a:r>
            <a:r>
              <a:rPr lang="en-US" sz="2800" i="1" dirty="0">
                <a:ea typeface="Cambria Math" pitchFamily="18" charset="0"/>
              </a:rPr>
              <a:t>A</a:t>
            </a:r>
            <a:r>
              <a:rPr lang="en-US" sz="2800" dirty="0">
                <a:ea typeface="Cambria Math" pitchFamily="18" charset="0"/>
              </a:rPr>
              <a:t> has </a:t>
            </a:r>
            <a:r>
              <a:rPr lang="en-US" sz="2800" i="1" dirty="0">
                <a:ea typeface="Cambria Math" pitchFamily="18" charset="0"/>
              </a:rPr>
              <a:t>n</a:t>
            </a:r>
            <a:r>
              <a:rPr lang="en-US" sz="2800" dirty="0">
                <a:ea typeface="Cambria Math" pitchFamily="18" charset="0"/>
              </a:rPr>
              <a:t> elements, and a set with </a:t>
            </a:r>
            <a:r>
              <a:rPr lang="en-US" sz="2800" i="1" dirty="0">
                <a:ea typeface="Cambria Math" pitchFamily="18" charset="0"/>
              </a:rPr>
              <a:t>m</a:t>
            </a:r>
            <a:r>
              <a:rPr lang="en-US" sz="2800" dirty="0">
                <a:ea typeface="Cambria Math" pitchFamily="18" charset="0"/>
              </a:rPr>
              <a:t> elements has 2</a:t>
            </a:r>
            <a:r>
              <a:rPr lang="en-US" sz="2800" i="1" baseline="30000" dirty="0">
                <a:ea typeface="Cambria Math" pitchFamily="18" charset="0"/>
              </a:rPr>
              <a:t>m</a:t>
            </a:r>
            <a:r>
              <a:rPr lang="en-US" sz="2800" dirty="0">
                <a:ea typeface="Cambria Math" pitchFamily="18" charset="0"/>
              </a:rPr>
              <a:t> subsets, there are subsets of  </a:t>
            </a:r>
            <a:r>
              <a:rPr lang="en-US" sz="2800" i="1" dirty="0"/>
              <a:t>A </a:t>
            </a:r>
            <a:r>
              <a:rPr lang="en-US" sz="2800" dirty="0">
                <a:latin typeface="Arial" panose="020B0604020202020204" pitchFamily="34" charset="0"/>
                <a:ea typeface="Cambria Math"/>
              </a:rPr>
              <a:t>×</a:t>
            </a:r>
            <a:r>
              <a:rPr lang="en-US" sz="2800" dirty="0"/>
              <a:t> </a:t>
            </a:r>
            <a:r>
              <a:rPr lang="en-US" sz="2800" i="1" dirty="0"/>
              <a:t>A</a:t>
            </a:r>
            <a:r>
              <a:rPr lang="en-US" sz="2800" dirty="0">
                <a:ea typeface="Cambria Math" pitchFamily="18" charset="0"/>
              </a:rPr>
              <a:t>. Therefore,  there are relations on a set </a:t>
            </a:r>
            <a:r>
              <a:rPr lang="en-US" sz="2800" i="1" dirty="0">
                <a:ea typeface="Cambria Math" pitchFamily="18" charset="0"/>
              </a:rPr>
              <a:t>A</a:t>
            </a:r>
            <a:r>
              <a:rPr lang="en-US" sz="2800" dirty="0">
                <a:ea typeface="Cambria Math" pitchFamily="18" charset="0"/>
              </a:rPr>
              <a:t>.</a:t>
            </a:r>
          </a:p>
        </p:txBody>
      </p:sp>
    </p:spTree>
    <p:extLst>
      <p:ext uri="{BB962C8B-B14F-4D97-AF65-F5344CB8AC3E}">
        <p14:creationId xmlns:p14="http://schemas.microsoft.com/office/powerpoint/2010/main" val="70290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 on a Set</a:t>
            </a:r>
            <a:r>
              <a:rPr lang="en-US" sz="1500" dirty="0"/>
              <a:t> 3</a:t>
            </a:r>
          </a:p>
        </p:txBody>
      </p:sp>
      <p:sp>
        <p:nvSpPr>
          <p:cNvPr id="5" name="Content Placeholder 2"/>
          <p:cNvSpPr>
            <a:spLocks noGrp="1"/>
          </p:cNvSpPr>
          <p:nvPr>
            <p:ph idx="1"/>
          </p:nvPr>
        </p:nvSpPr>
        <p:spPr>
          <a:xfrm>
            <a:off x="457200" y="1295400"/>
            <a:ext cx="8229600" cy="457200"/>
          </a:xfrm>
        </p:spPr>
        <p:txBody>
          <a:bodyPr/>
          <a:lstStyle/>
          <a:p>
            <a:r>
              <a:rPr lang="en-US" sz="2400" b="1" dirty="0"/>
              <a:t>Example</a:t>
            </a:r>
            <a:r>
              <a:rPr lang="en-US" sz="2400" dirty="0"/>
              <a:t>: Consider these relations on the set of integers:</a:t>
            </a:r>
          </a:p>
        </p:txBody>
      </p:sp>
      <p:graphicFrame>
        <p:nvGraphicFramePr>
          <p:cNvPr id="10" name="Object 3"/>
          <p:cNvGraphicFramePr>
            <a:graphicFrameLocks noChangeAspect="1"/>
          </p:cNvGraphicFramePr>
          <p:nvPr>
            <p:extLst>
              <p:ext uri="{D42A27DB-BD31-4B8C-83A1-F6EECF244321}">
                <p14:modId xmlns:p14="http://schemas.microsoft.com/office/powerpoint/2010/main" val="1106860978"/>
              </p:ext>
            </p:extLst>
          </p:nvPr>
        </p:nvGraphicFramePr>
        <p:xfrm>
          <a:off x="1066800" y="1849664"/>
          <a:ext cx="3426156" cy="1664856"/>
        </p:xfrm>
        <a:graphic>
          <a:graphicData uri="http://schemas.openxmlformats.org/presentationml/2006/ole">
            <mc:AlternateContent xmlns:mc="http://schemas.openxmlformats.org/markup-compatibility/2006">
              <mc:Choice xmlns:v="urn:schemas-microsoft-com:vml" Requires="v">
                <p:oleObj spid="_x0000_s21649" name="Equation" r:id="rId3" imgW="1803240" imgH="876240" progId="Equation.DSMT4">
                  <p:embed/>
                </p:oleObj>
              </mc:Choice>
              <mc:Fallback>
                <p:oleObj name="Equation" r:id="rId3" imgW="1803240" imgH="876240" progId="Equation.DSMT4">
                  <p:embed/>
                  <p:pic>
                    <p:nvPicPr>
                      <p:cNvPr id="0" name=""/>
                      <p:cNvPicPr/>
                      <p:nvPr/>
                    </p:nvPicPr>
                    <p:blipFill>
                      <a:blip r:embed="rId4"/>
                      <a:stretch>
                        <a:fillRect/>
                      </a:stretch>
                    </p:blipFill>
                    <p:spPr>
                      <a:xfrm>
                        <a:off x="1066800" y="1849664"/>
                        <a:ext cx="3426156" cy="1664856"/>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48590048"/>
              </p:ext>
            </p:extLst>
          </p:nvPr>
        </p:nvGraphicFramePr>
        <p:xfrm>
          <a:off x="5491163" y="1849438"/>
          <a:ext cx="2654300" cy="1665287"/>
        </p:xfrm>
        <a:graphic>
          <a:graphicData uri="http://schemas.openxmlformats.org/presentationml/2006/ole">
            <mc:AlternateContent xmlns:mc="http://schemas.openxmlformats.org/markup-compatibility/2006">
              <mc:Choice xmlns:v="urn:schemas-microsoft-com:vml" Requires="v">
                <p:oleObj spid="_x0000_s21650" name="Equation" r:id="rId5" imgW="1396800" imgH="876240" progId="Equation.DSMT4">
                  <p:embed/>
                </p:oleObj>
              </mc:Choice>
              <mc:Fallback>
                <p:oleObj name="Equation" r:id="rId5" imgW="1396800" imgH="876240" progId="Equation.DSMT4">
                  <p:embed/>
                  <p:pic>
                    <p:nvPicPr>
                      <p:cNvPr id="10" name="Object 9"/>
                      <p:cNvPicPr/>
                      <p:nvPr/>
                    </p:nvPicPr>
                    <p:blipFill>
                      <a:blip r:embed="rId6"/>
                      <a:stretch>
                        <a:fillRect/>
                      </a:stretch>
                    </p:blipFill>
                    <p:spPr>
                      <a:xfrm>
                        <a:off x="5491163" y="1849438"/>
                        <a:ext cx="2654300" cy="1665287"/>
                      </a:xfrm>
                      <a:prstGeom prst="rect">
                        <a:avLst/>
                      </a:prstGeom>
                    </p:spPr>
                  </p:pic>
                </p:oleObj>
              </mc:Fallback>
            </mc:AlternateContent>
          </a:graphicData>
        </a:graphic>
      </p:graphicFrame>
      <p:sp>
        <p:nvSpPr>
          <p:cNvPr id="6" name="Content Placeholder 5"/>
          <p:cNvSpPr>
            <a:spLocks noGrp="1"/>
          </p:cNvSpPr>
          <p:nvPr>
            <p:ph idx="13"/>
          </p:nvPr>
        </p:nvSpPr>
        <p:spPr>
          <a:xfrm>
            <a:off x="838200" y="3657600"/>
            <a:ext cx="7467600" cy="731520"/>
          </a:xfrm>
          <a:ln w="12700">
            <a:solidFill>
              <a:srgbClr val="1A587B"/>
            </a:solidFill>
          </a:ln>
        </p:spPr>
        <p:txBody>
          <a:bodyPr/>
          <a:lstStyle/>
          <a:p>
            <a:r>
              <a:rPr lang="en-US" sz="2200" dirty="0"/>
              <a:t>Note that these relations are on an infinite set and each of these relations is an infinite set.</a:t>
            </a:r>
          </a:p>
        </p:txBody>
      </p:sp>
      <p:sp>
        <p:nvSpPr>
          <p:cNvPr id="7" name="Content Placeholder 6"/>
          <p:cNvSpPr>
            <a:spLocks noGrp="1"/>
          </p:cNvSpPr>
          <p:nvPr>
            <p:ph idx="14"/>
          </p:nvPr>
        </p:nvSpPr>
        <p:spPr>
          <a:xfrm>
            <a:off x="457200" y="4419600"/>
            <a:ext cx="8229600" cy="2133600"/>
          </a:xfrm>
        </p:spPr>
        <p:txBody>
          <a:bodyPr/>
          <a:lstStyle/>
          <a:p>
            <a:pPr lvl="1">
              <a:buNone/>
            </a:pPr>
            <a:r>
              <a:rPr lang="en-US" sz="2000" dirty="0">
                <a:ea typeface="Cambria Math"/>
              </a:rPr>
              <a:t>Which of these relations contain each of the pairs</a:t>
            </a:r>
          </a:p>
          <a:p>
            <a:pPr lvl="1">
              <a:buNone/>
            </a:pPr>
            <a:r>
              <a:rPr lang="en-US" sz="2000" dirty="0">
                <a:ea typeface="Cambria Math"/>
              </a:rPr>
              <a:t>(1,1), (1, 2), (2, 1), (1, −1), and (2, 2)?</a:t>
            </a:r>
            <a:endParaRPr lang="en-US" sz="2000" dirty="0"/>
          </a:p>
          <a:p>
            <a:r>
              <a:rPr lang="en-US" sz="2200" b="1" dirty="0"/>
              <a:t>Solution</a:t>
            </a:r>
            <a:r>
              <a:rPr lang="en-US" sz="2200" dirty="0"/>
              <a:t>: Checking the conditions that define each relation, we see that the pair </a:t>
            </a:r>
            <a:r>
              <a:rPr lang="en-US" sz="2200" dirty="0">
                <a:ea typeface="Cambria Math"/>
              </a:rPr>
              <a:t>(1,1) is in</a:t>
            </a:r>
            <a:r>
              <a:rPr lang="en-US" sz="2200" i="1" dirty="0"/>
              <a:t> R</a:t>
            </a:r>
            <a:r>
              <a:rPr lang="en-US" sz="2200" baseline="-25000" dirty="0">
                <a:ea typeface="Cambria Math" pitchFamily="18" charset="0"/>
              </a:rPr>
              <a:t>1</a:t>
            </a:r>
            <a:r>
              <a:rPr lang="en-US" sz="2200" dirty="0">
                <a:ea typeface="Cambria Math"/>
              </a:rPr>
              <a:t>,</a:t>
            </a:r>
            <a:r>
              <a:rPr lang="en-US" sz="2200" i="1" dirty="0"/>
              <a:t> R</a:t>
            </a:r>
            <a:r>
              <a:rPr lang="en-US" sz="2200" baseline="-25000" dirty="0">
                <a:ea typeface="Cambria Math" pitchFamily="18" charset="0"/>
              </a:rPr>
              <a:t>3</a:t>
            </a:r>
            <a:r>
              <a:rPr lang="en-US" sz="2200" dirty="0">
                <a:ea typeface="Cambria Math"/>
              </a:rPr>
              <a:t>, </a:t>
            </a:r>
            <a:r>
              <a:rPr lang="en-US" sz="2200" i="1" dirty="0"/>
              <a:t>R</a:t>
            </a:r>
            <a:r>
              <a:rPr lang="en-US" sz="2200" baseline="-25000" dirty="0">
                <a:ea typeface="Cambria Math" pitchFamily="18" charset="0"/>
              </a:rPr>
              <a:t>4 </a:t>
            </a:r>
            <a:r>
              <a:rPr lang="en-US" sz="2200" dirty="0">
                <a:ea typeface="Cambria Math"/>
              </a:rPr>
              <a:t>, and </a:t>
            </a:r>
            <a:r>
              <a:rPr lang="en-US" sz="2200" i="1" dirty="0"/>
              <a:t>R</a:t>
            </a:r>
            <a:r>
              <a:rPr lang="en-US" sz="2200" baseline="-25000" dirty="0">
                <a:ea typeface="Cambria Math" pitchFamily="18" charset="0"/>
              </a:rPr>
              <a:t>6</a:t>
            </a:r>
            <a:r>
              <a:rPr lang="en-US" sz="2200" dirty="0">
                <a:ea typeface="Cambria Math"/>
              </a:rPr>
              <a:t>: (1,2) is in</a:t>
            </a:r>
            <a:r>
              <a:rPr lang="en-US" sz="2200" i="1" dirty="0"/>
              <a:t> R</a:t>
            </a:r>
            <a:r>
              <a:rPr lang="en-US" sz="2200" baseline="-25000" dirty="0">
                <a:ea typeface="Cambria Math" pitchFamily="18" charset="0"/>
              </a:rPr>
              <a:t>1</a:t>
            </a:r>
            <a:r>
              <a:rPr lang="en-US" sz="2200" i="1" dirty="0"/>
              <a:t> </a:t>
            </a:r>
            <a:r>
              <a:rPr lang="en-US" sz="2200" dirty="0">
                <a:ea typeface="Cambria Math"/>
              </a:rPr>
              <a:t>and </a:t>
            </a:r>
            <a:r>
              <a:rPr lang="en-US" sz="2200" i="1" dirty="0"/>
              <a:t>R</a:t>
            </a:r>
            <a:r>
              <a:rPr lang="en-US" sz="2200" baseline="-25000" dirty="0">
                <a:ea typeface="Cambria Math" pitchFamily="18" charset="0"/>
              </a:rPr>
              <a:t>6</a:t>
            </a:r>
            <a:r>
              <a:rPr lang="en-US" sz="2200" dirty="0">
                <a:ea typeface="Cambria Math"/>
              </a:rPr>
              <a:t>: (2,1) is in</a:t>
            </a:r>
            <a:r>
              <a:rPr lang="en-US" sz="2200" i="1" dirty="0"/>
              <a:t> R</a:t>
            </a:r>
            <a:r>
              <a:rPr lang="en-US" sz="2200" baseline="-25000" dirty="0">
                <a:ea typeface="Cambria Math" pitchFamily="18" charset="0"/>
              </a:rPr>
              <a:t>2</a:t>
            </a:r>
            <a:r>
              <a:rPr lang="en-US" sz="2200" dirty="0">
                <a:ea typeface="Cambria Math"/>
              </a:rPr>
              <a:t>, </a:t>
            </a:r>
            <a:r>
              <a:rPr lang="en-US" sz="2200" i="1" dirty="0"/>
              <a:t>R</a:t>
            </a:r>
            <a:r>
              <a:rPr lang="en-US" sz="2200" baseline="-25000" dirty="0">
                <a:ea typeface="Cambria Math" pitchFamily="18" charset="0"/>
              </a:rPr>
              <a:t>5</a:t>
            </a:r>
            <a:r>
              <a:rPr lang="en-US" sz="2200" dirty="0">
                <a:ea typeface="Cambria Math"/>
              </a:rPr>
              <a:t>,</a:t>
            </a:r>
            <a:r>
              <a:rPr lang="en-US" sz="2200" i="1" dirty="0"/>
              <a:t> </a:t>
            </a:r>
            <a:r>
              <a:rPr lang="en-US" sz="2200" dirty="0">
                <a:ea typeface="Cambria Math"/>
              </a:rPr>
              <a:t>and </a:t>
            </a:r>
            <a:r>
              <a:rPr lang="en-US" sz="2200" i="1" dirty="0"/>
              <a:t>R</a:t>
            </a:r>
            <a:r>
              <a:rPr lang="en-US" sz="2200" baseline="-25000" dirty="0">
                <a:ea typeface="Cambria Math" pitchFamily="18" charset="0"/>
              </a:rPr>
              <a:t>6</a:t>
            </a:r>
            <a:r>
              <a:rPr lang="en-US" sz="2200" dirty="0">
                <a:ea typeface="Cambria Math"/>
              </a:rPr>
              <a:t>: (1, −1) is in</a:t>
            </a:r>
            <a:r>
              <a:rPr lang="en-US" sz="2200" i="1" dirty="0"/>
              <a:t> R</a:t>
            </a:r>
            <a:r>
              <a:rPr lang="en-US" sz="2200" baseline="-25000" dirty="0">
                <a:ea typeface="Cambria Math" pitchFamily="18" charset="0"/>
              </a:rPr>
              <a:t>2</a:t>
            </a:r>
            <a:r>
              <a:rPr lang="en-US" sz="2200" dirty="0">
                <a:ea typeface="Cambria Math"/>
              </a:rPr>
              <a:t>, </a:t>
            </a:r>
            <a:r>
              <a:rPr lang="en-US" sz="2200" i="1" dirty="0"/>
              <a:t>R</a:t>
            </a:r>
            <a:r>
              <a:rPr lang="en-US" sz="2200" baseline="-25000" dirty="0">
                <a:ea typeface="Cambria Math" pitchFamily="18" charset="0"/>
              </a:rPr>
              <a:t>3</a:t>
            </a:r>
            <a:r>
              <a:rPr lang="en-US" sz="2200" dirty="0">
                <a:ea typeface="Cambria Math"/>
              </a:rPr>
              <a:t>,</a:t>
            </a:r>
            <a:r>
              <a:rPr lang="en-US" sz="2200" i="1" dirty="0"/>
              <a:t> </a:t>
            </a:r>
            <a:r>
              <a:rPr lang="en-US" sz="2200" dirty="0">
                <a:ea typeface="Cambria Math"/>
              </a:rPr>
              <a:t>and </a:t>
            </a:r>
            <a:r>
              <a:rPr lang="en-US" sz="2200" i="1" dirty="0"/>
              <a:t>R</a:t>
            </a:r>
            <a:r>
              <a:rPr lang="en-US" sz="2200" baseline="-25000" dirty="0">
                <a:ea typeface="Cambria Math" pitchFamily="18" charset="0"/>
              </a:rPr>
              <a:t>6</a:t>
            </a:r>
            <a:r>
              <a:rPr lang="en-US" sz="2200" dirty="0">
                <a:ea typeface="Cambria Math"/>
              </a:rPr>
              <a:t> : (2,2) is in</a:t>
            </a:r>
            <a:r>
              <a:rPr lang="en-US" sz="2200" i="1" dirty="0"/>
              <a:t> R</a:t>
            </a:r>
            <a:r>
              <a:rPr lang="en-US" sz="2200" baseline="-25000" dirty="0">
                <a:ea typeface="Cambria Math" pitchFamily="18" charset="0"/>
              </a:rPr>
              <a:t>1</a:t>
            </a:r>
            <a:r>
              <a:rPr lang="en-US" sz="2200" dirty="0">
                <a:ea typeface="Cambria Math"/>
              </a:rPr>
              <a:t>, </a:t>
            </a:r>
            <a:r>
              <a:rPr lang="en-US" sz="2200" i="1" dirty="0"/>
              <a:t>R</a:t>
            </a:r>
            <a:r>
              <a:rPr lang="en-US" sz="2200" baseline="-25000" dirty="0">
                <a:ea typeface="Cambria Math" pitchFamily="18" charset="0"/>
              </a:rPr>
              <a:t>3</a:t>
            </a:r>
            <a:r>
              <a:rPr lang="en-US" sz="2200" dirty="0">
                <a:ea typeface="Cambria Math"/>
              </a:rPr>
              <a:t>,</a:t>
            </a:r>
            <a:r>
              <a:rPr lang="en-US" sz="2200" i="1" dirty="0"/>
              <a:t> </a:t>
            </a:r>
            <a:r>
              <a:rPr lang="en-US" sz="2200" dirty="0">
                <a:ea typeface="Cambria Math"/>
              </a:rPr>
              <a:t>and </a:t>
            </a:r>
            <a:r>
              <a:rPr lang="en-US" sz="2200" i="1" dirty="0"/>
              <a:t>R</a:t>
            </a:r>
            <a:r>
              <a:rPr lang="en-US" sz="2200" baseline="-25000" dirty="0">
                <a:ea typeface="Cambria Math" pitchFamily="18" charset="0"/>
              </a:rPr>
              <a:t>4</a:t>
            </a:r>
            <a:r>
              <a:rPr lang="en-US" sz="2200" dirty="0">
                <a:ea typeface="Cambria Math"/>
              </a:rPr>
              <a:t>.</a:t>
            </a:r>
            <a:endParaRPr lang="en-US" sz="2200" dirty="0"/>
          </a:p>
        </p:txBody>
      </p:sp>
    </p:spTree>
    <p:extLst>
      <p:ext uri="{BB962C8B-B14F-4D97-AF65-F5344CB8AC3E}">
        <p14:creationId xmlns:p14="http://schemas.microsoft.com/office/powerpoint/2010/main" val="97619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Reflexive Relations</a:t>
            </a:r>
          </a:p>
        </p:txBody>
      </p:sp>
      <p:sp>
        <p:nvSpPr>
          <p:cNvPr id="5" name="Content Placeholder 2"/>
          <p:cNvSpPr>
            <a:spLocks noGrp="1"/>
          </p:cNvSpPr>
          <p:nvPr>
            <p:ph idx="1"/>
          </p:nvPr>
        </p:nvSpPr>
        <p:spPr>
          <a:xfrm>
            <a:off x="457200" y="1295400"/>
            <a:ext cx="8138160" cy="822960"/>
          </a:xfrm>
        </p:spPr>
        <p:txBody>
          <a:bodyPr/>
          <a:lstStyle/>
          <a:p>
            <a:r>
              <a:rPr lang="en-US" sz="2400" b="1" dirty="0"/>
              <a:t>Definition: </a:t>
            </a:r>
            <a:r>
              <a:rPr lang="en-US" sz="2400" i="1" dirty="0"/>
              <a:t>R</a:t>
            </a:r>
            <a:r>
              <a:rPr lang="en-US" sz="2400" b="1" dirty="0"/>
              <a:t> </a:t>
            </a:r>
            <a:r>
              <a:rPr lang="en-US" sz="2400" dirty="0"/>
              <a:t>is </a:t>
            </a:r>
            <a:r>
              <a:rPr lang="en-US" sz="2400" i="1" dirty="0"/>
              <a:t>reflexive</a:t>
            </a:r>
            <a:r>
              <a:rPr lang="en-US" sz="2400" dirty="0"/>
              <a:t> </a:t>
            </a:r>
            <a:r>
              <a:rPr lang="en-US" sz="2400" dirty="0" err="1"/>
              <a:t>iff</a:t>
            </a:r>
            <a:r>
              <a:rPr lang="en-US" sz="2400" dirty="0"/>
              <a:t> (</a:t>
            </a:r>
            <a:r>
              <a:rPr lang="en-US" sz="2400" i="1" dirty="0" err="1"/>
              <a:t>a,a</a:t>
            </a:r>
            <a:r>
              <a:rPr lang="en-US" sz="2400" dirty="0"/>
              <a:t>)</a:t>
            </a:r>
            <a:r>
              <a:rPr lang="en-US" sz="2400" i="1" dirty="0"/>
              <a:t> </a:t>
            </a:r>
            <a:r>
              <a:rPr lang="en-US" sz="2400" dirty="0">
                <a:ea typeface="Cambria Math"/>
              </a:rPr>
              <a:t>∊</a:t>
            </a:r>
            <a:r>
              <a:rPr lang="en-US" sz="2400" i="1" dirty="0">
                <a:ea typeface="Cambria Math"/>
              </a:rPr>
              <a:t> R </a:t>
            </a:r>
            <a:r>
              <a:rPr lang="en-US" sz="2400" dirty="0">
                <a:ea typeface="Cambria Math"/>
              </a:rPr>
              <a:t>for every element </a:t>
            </a:r>
            <a:r>
              <a:rPr lang="en-US" sz="2400" i="1" dirty="0">
                <a:ea typeface="Cambria Math"/>
              </a:rPr>
              <a:t>a </a:t>
            </a:r>
            <a:r>
              <a:rPr lang="en-US" sz="2400" dirty="0">
                <a:ea typeface="Cambria Math"/>
              </a:rPr>
              <a:t>∊ A. Written symbolically, R is reflexive if and only if</a:t>
            </a:r>
            <a:endParaRPr lang="en-US" sz="2400" dirty="0"/>
          </a:p>
        </p:txBody>
      </p:sp>
      <p:graphicFrame>
        <p:nvGraphicFramePr>
          <p:cNvPr id="10" name="Object 3"/>
          <p:cNvGraphicFramePr>
            <a:graphicFrameLocks noChangeAspect="1"/>
          </p:cNvGraphicFramePr>
          <p:nvPr>
            <p:extLst>
              <p:ext uri="{D42A27DB-BD31-4B8C-83A1-F6EECF244321}">
                <p14:modId xmlns:p14="http://schemas.microsoft.com/office/powerpoint/2010/main" val="2193808909"/>
              </p:ext>
            </p:extLst>
          </p:nvPr>
        </p:nvGraphicFramePr>
        <p:xfrm>
          <a:off x="942384" y="2133600"/>
          <a:ext cx="3324816" cy="586080"/>
        </p:xfrm>
        <a:graphic>
          <a:graphicData uri="http://schemas.openxmlformats.org/presentationml/2006/ole">
            <mc:AlternateContent xmlns:mc="http://schemas.openxmlformats.org/markup-compatibility/2006">
              <mc:Choice xmlns:v="urn:schemas-microsoft-com:vml" Requires="v">
                <p:oleObj spid="_x0000_s22672" name="Equation" r:id="rId3" imgW="1511280" imgH="266400" progId="Equation.DSMT4">
                  <p:embed/>
                </p:oleObj>
              </mc:Choice>
              <mc:Fallback>
                <p:oleObj name="Equation" r:id="rId3" imgW="1511280" imgH="266400" progId="Equation.DSMT4">
                  <p:embed/>
                  <p:pic>
                    <p:nvPicPr>
                      <p:cNvPr id="0" name=""/>
                      <p:cNvPicPr/>
                      <p:nvPr/>
                    </p:nvPicPr>
                    <p:blipFill>
                      <a:blip r:embed="rId4"/>
                      <a:stretch>
                        <a:fillRect/>
                      </a:stretch>
                    </p:blipFill>
                    <p:spPr>
                      <a:xfrm>
                        <a:off x="942384" y="2133600"/>
                        <a:ext cx="3324816" cy="586080"/>
                      </a:xfrm>
                      <a:prstGeom prst="rect">
                        <a:avLst/>
                      </a:prstGeom>
                    </p:spPr>
                  </p:pic>
                </p:oleObj>
              </mc:Fallback>
            </mc:AlternateContent>
          </a:graphicData>
        </a:graphic>
      </p:graphicFrame>
      <p:sp>
        <p:nvSpPr>
          <p:cNvPr id="6" name="Content Placeholder 4"/>
          <p:cNvSpPr>
            <a:spLocks noGrp="1"/>
          </p:cNvSpPr>
          <p:nvPr>
            <p:ph idx="13"/>
          </p:nvPr>
        </p:nvSpPr>
        <p:spPr>
          <a:xfrm>
            <a:off x="457200" y="2743200"/>
            <a:ext cx="8229600" cy="548640"/>
          </a:xfrm>
        </p:spPr>
        <p:txBody>
          <a:bodyPr/>
          <a:lstStyle/>
          <a:p>
            <a:r>
              <a:rPr lang="en-US" sz="2400" b="1" dirty="0">
                <a:ea typeface="Cambria Math"/>
              </a:rPr>
              <a:t>Example</a:t>
            </a:r>
            <a:r>
              <a:rPr lang="en-US" sz="2400" dirty="0">
                <a:ea typeface="Cambria Math"/>
              </a:rPr>
              <a:t>: The following relations  on the integers are reflexive:</a:t>
            </a:r>
          </a:p>
        </p:txBody>
      </p:sp>
      <p:graphicFrame>
        <p:nvGraphicFramePr>
          <p:cNvPr id="11" name="Object 5"/>
          <p:cNvGraphicFramePr>
            <a:graphicFrameLocks noChangeAspect="1"/>
          </p:cNvGraphicFramePr>
          <p:nvPr>
            <p:extLst>
              <p:ext uri="{D42A27DB-BD31-4B8C-83A1-F6EECF244321}">
                <p14:modId xmlns:p14="http://schemas.microsoft.com/office/powerpoint/2010/main" val="2429828322"/>
              </p:ext>
            </p:extLst>
          </p:nvPr>
        </p:nvGraphicFramePr>
        <p:xfrm>
          <a:off x="856284" y="3276600"/>
          <a:ext cx="5163516" cy="3281148"/>
        </p:xfrm>
        <a:graphic>
          <a:graphicData uri="http://schemas.openxmlformats.org/presentationml/2006/ole">
            <mc:AlternateContent xmlns:mc="http://schemas.openxmlformats.org/markup-compatibility/2006">
              <mc:Choice xmlns:v="urn:schemas-microsoft-com:vml" Requires="v">
                <p:oleObj spid="_x0000_s22673" name="Equation" r:id="rId5" imgW="2717640" imgH="1726920" progId="Equation.DSMT4">
                  <p:embed/>
                </p:oleObj>
              </mc:Choice>
              <mc:Fallback>
                <p:oleObj name="Equation" r:id="rId5" imgW="2717640" imgH="1726920" progId="Equation.DSMT4">
                  <p:embed/>
                  <p:pic>
                    <p:nvPicPr>
                      <p:cNvPr id="10" name="Object 3"/>
                      <p:cNvPicPr/>
                      <p:nvPr/>
                    </p:nvPicPr>
                    <p:blipFill>
                      <a:blip r:embed="rId6"/>
                      <a:stretch>
                        <a:fillRect/>
                      </a:stretch>
                    </p:blipFill>
                    <p:spPr>
                      <a:xfrm>
                        <a:off x="856284" y="3276600"/>
                        <a:ext cx="5163516" cy="3281148"/>
                      </a:xfrm>
                      <a:prstGeom prst="rect">
                        <a:avLst/>
                      </a:prstGeom>
                    </p:spPr>
                  </p:pic>
                </p:oleObj>
              </mc:Fallback>
            </mc:AlternateContent>
          </a:graphicData>
        </a:graphic>
      </p:graphicFrame>
      <p:sp>
        <p:nvSpPr>
          <p:cNvPr id="7" name="Content Placeholder 6"/>
          <p:cNvSpPr>
            <a:spLocks noGrp="1"/>
          </p:cNvSpPr>
          <p:nvPr>
            <p:ph idx="14"/>
          </p:nvPr>
        </p:nvSpPr>
        <p:spPr>
          <a:xfrm>
            <a:off x="5547360" y="3276600"/>
            <a:ext cx="3291840" cy="838200"/>
          </a:xfrm>
          <a:ln>
            <a:solidFill>
              <a:srgbClr val="1A587B"/>
            </a:solidFill>
          </a:ln>
        </p:spPr>
        <p:txBody>
          <a:bodyPr/>
          <a:lstStyle/>
          <a:p>
            <a:r>
              <a:rPr lang="en-US" sz="1600" dirty="0">
                <a:ea typeface="Cambria Math"/>
              </a:rPr>
              <a:t>If </a:t>
            </a:r>
            <a:r>
              <a:rPr lang="en-US" sz="1600" i="1" dirty="0">
                <a:ea typeface="Cambria Math"/>
              </a:rPr>
              <a:t>A</a:t>
            </a:r>
            <a:r>
              <a:rPr lang="en-US" sz="1600" dirty="0">
                <a:ea typeface="Cambria Math"/>
              </a:rPr>
              <a:t> = ∅  then the empty relation is reflexive vacuously. That is the empty relation on an empty set is reflexive!</a:t>
            </a:r>
          </a:p>
        </p:txBody>
      </p:sp>
    </p:spTree>
    <p:extLst>
      <p:ext uri="{BB962C8B-B14F-4D97-AF65-F5344CB8AC3E}">
        <p14:creationId xmlns:p14="http://schemas.microsoft.com/office/powerpoint/2010/main" val="3244519012"/>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3743</TotalTime>
  <Words>4795</Words>
  <Application>Microsoft Office PowerPoint</Application>
  <PresentationFormat>On-screen Show (4:3)</PresentationFormat>
  <Paragraphs>262</Paragraphs>
  <Slides>58</Slides>
  <Notes>0</Notes>
  <HiddenSlides>0</HiddenSlides>
  <MMClips>0</MMClips>
  <ScaleCrop>false</ScaleCrop>
  <HeadingPairs>
    <vt:vector size="8" baseType="variant">
      <vt:variant>
        <vt:lpstr>Fonts Used</vt:lpstr>
      </vt:variant>
      <vt:variant>
        <vt:i4>6</vt:i4>
      </vt:variant>
      <vt:variant>
        <vt:lpstr>Theme</vt:lpstr>
      </vt:variant>
      <vt:variant>
        <vt:i4>9</vt:i4>
      </vt:variant>
      <vt:variant>
        <vt:lpstr>Embedded OLE Servers</vt:lpstr>
      </vt:variant>
      <vt:variant>
        <vt:i4>2</vt:i4>
      </vt:variant>
      <vt:variant>
        <vt:lpstr>Slide Titles</vt:lpstr>
      </vt:variant>
      <vt:variant>
        <vt:i4>58</vt:i4>
      </vt:variant>
    </vt:vector>
  </HeadingPairs>
  <TitlesOfParts>
    <vt:vector size="75" baseType="lpstr">
      <vt:lpstr>Arial</vt:lpstr>
      <vt:lpstr>ArumSans Bold</vt:lpstr>
      <vt:lpstr>ArumSans Regular</vt:lpstr>
      <vt:lpstr>Calibri</vt:lpstr>
      <vt:lpstr>Cambria Math</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MathType 6.0 Equation</vt:lpstr>
      <vt:lpstr>Relations</vt:lpstr>
      <vt:lpstr>Chapter Summary</vt:lpstr>
      <vt:lpstr>Relations and Their Properties</vt:lpstr>
      <vt:lpstr>Section Summary</vt:lpstr>
      <vt:lpstr>Binary Relations</vt:lpstr>
      <vt:lpstr>Binary Relations on a Set 1</vt:lpstr>
      <vt:lpstr>Binary Relations on a Set 2</vt:lpstr>
      <vt:lpstr>Binary Relations on a Set 3</vt:lpstr>
      <vt:lpstr>Reflexive Relations</vt:lpstr>
      <vt:lpstr>Symmetric Relations</vt:lpstr>
      <vt:lpstr>Antisymmetric Relations</vt:lpstr>
      <vt:lpstr>Transitive Relations</vt:lpstr>
      <vt:lpstr>Combining Relations</vt:lpstr>
      <vt:lpstr>Composition</vt:lpstr>
      <vt:lpstr>Representing the  Composition of Relations</vt:lpstr>
      <vt:lpstr>Powers of a Relation</vt:lpstr>
      <vt:lpstr>Representing Relations</vt:lpstr>
      <vt:lpstr>Section Summary</vt:lpstr>
      <vt:lpstr>Representing Relations Using Matrices</vt:lpstr>
      <vt:lpstr>Examples of Representing Relations Using Matrices 1</vt:lpstr>
      <vt:lpstr>Examples of Representing Relations Using Matrices 2</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Determining which Properties a Relation has from its Digraph – Example 1</vt:lpstr>
      <vt:lpstr>Determining which Properties a Relation has from its Digraph – Example 2</vt:lpstr>
      <vt:lpstr>Determining which Properties a Relation has from its Digraph – Example 3</vt:lpstr>
      <vt:lpstr>Determining which Properties a Relation has from its Digraph – Example 4</vt:lpstr>
      <vt:lpstr>Example of the Powers of a Relation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 1</vt:lpstr>
      <vt:lpstr>An Equivalence Relation Partitions a Set 2</vt:lpstr>
      <vt:lpstr>Partial Orderings</vt:lpstr>
      <vt:lpstr>Section Summary</vt:lpstr>
      <vt:lpstr>Partial Orderings 1</vt:lpstr>
      <vt:lpstr>Partial Orderings 2</vt:lpstr>
      <vt:lpstr>Partial Orderings 3</vt:lpstr>
      <vt:lpstr>Partial Orderings 4</vt:lpstr>
      <vt:lpstr>Comparability</vt:lpstr>
      <vt:lpstr>Lexicographic Order</vt:lpstr>
      <vt:lpstr>Hasse Diagrams</vt:lpstr>
      <vt:lpstr>Procedure for Constructing a Hasse Diagram</vt:lpstr>
      <vt:lpstr>Appendix of Image Long Descriptions</vt:lpstr>
      <vt:lpstr>Binary Relations - Appendix</vt:lpstr>
      <vt:lpstr>Matrices of Relations on Sets - Appendix</vt:lpstr>
      <vt:lpstr>Representing Relations Using Digraphs - Appendix</vt:lpstr>
      <vt:lpstr>Examples of Digraphs Representing Relations - Appendix</vt:lpstr>
      <vt:lpstr>Hasse Diagrams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436</cp:revision>
  <dcterms:created xsi:type="dcterms:W3CDTF">2017-12-05T17:18:18Z</dcterms:created>
  <dcterms:modified xsi:type="dcterms:W3CDTF">2018-08-13T18:18:35Z</dcterms:modified>
</cp:coreProperties>
</file>