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99" r:id="rId6"/>
    <p:sldId id="288" r:id="rId7"/>
    <p:sldId id="291" r:id="rId8"/>
    <p:sldId id="289" r:id="rId9"/>
    <p:sldId id="292" r:id="rId10"/>
    <p:sldId id="297" r:id="rId11"/>
    <p:sldId id="293" r:id="rId12"/>
    <p:sldId id="294" r:id="rId13"/>
    <p:sldId id="296" r:id="rId14"/>
    <p:sldId id="298" r:id="rId15"/>
    <p:sldId id="295" r:id="rId16"/>
    <p:sldId id="300" r:id="rId17"/>
    <p:sldId id="287" r:id="rId18"/>
    <p:sldId id="301" r:id="rId19"/>
    <p:sldId id="302" r:id="rId20"/>
    <p:sldId id="303" r:id="rId21"/>
    <p:sldId id="304" r:id="rId22"/>
    <p:sldId id="305" r:id="rId23"/>
    <p:sldId id="28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9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5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1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8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5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4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6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7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1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101734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38837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93345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17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iprecht/CaseStudy2DDS" TargetMode="External"/><Relationship Id="rId2" Type="http://schemas.openxmlformats.org/officeDocument/2006/relationships/hyperlink" Target="https://weiprecht.github.io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ED239-DA3B-4878-9943-45F6F6A03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 b="1" dirty="0"/>
              <a:t>Employee Attrition</a:t>
            </a:r>
            <a:br>
              <a:rPr lang="en-US" b="1" dirty="0"/>
            </a:br>
            <a:r>
              <a:rPr lang="en-US" b="1" dirty="0"/>
              <a:t>Analysis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8B8170-3C26-929F-832B-944F946CBF9F}"/>
              </a:ext>
            </a:extLst>
          </p:cNvPr>
          <p:cNvSpPr txBox="1"/>
          <p:nvPr/>
        </p:nvSpPr>
        <p:spPr>
          <a:xfrm>
            <a:off x="759182" y="566860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Adam Ercanbrack</a:t>
            </a:r>
          </a:p>
        </p:txBody>
      </p:sp>
      <p:pic>
        <p:nvPicPr>
          <p:cNvPr id="1026" name="Picture 2" descr="Frito-Lay North America / PEPSICO | Manufacturing">
            <a:extLst>
              <a:ext uri="{FF2B5EF4-FFF2-40B4-BE49-F238E27FC236}">
                <a16:creationId xmlns:a16="http://schemas.microsoft.com/office/drawing/2014/main" id="{DCAF27C1-8369-0A54-737B-C8F35B9F5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978" y="142548"/>
            <a:ext cx="3217506" cy="321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Employee Attrition &amp; How to Reduce It | Traqq Blog">
            <a:extLst>
              <a:ext uri="{FF2B5EF4-FFF2-40B4-BE49-F238E27FC236}">
                <a16:creationId xmlns:a16="http://schemas.microsoft.com/office/drawing/2014/main" id="{06EADC3C-5ABD-8931-47A7-41F6A4A2E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163" y="2623059"/>
            <a:ext cx="6435012" cy="321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159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Attrition Causes: Travel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954928" y="4560392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54928" y="4889346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Travel and Distance from work seem largely flat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3C625DF-57F9-BDF1-38D1-A88896CBA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24201"/>
            <a:ext cx="4910173" cy="30386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B2D11CD-F318-3F95-1923-DCF1B5C20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20" y="1278069"/>
            <a:ext cx="4756721" cy="296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3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Attrition Causes: Overtime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954928" y="4560392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54928" y="4889346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Overtime is a major trigger for Attrition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1F142-6FEC-CD6B-2B62-FFCD1C4F0F7C}"/>
              </a:ext>
            </a:extLst>
          </p:cNvPr>
          <p:cNvSpPr txBox="1"/>
          <p:nvPr/>
        </p:nvSpPr>
        <p:spPr>
          <a:xfrm flipH="1">
            <a:off x="954928" y="5264467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Representatives have the highest rate of attrition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C7E4B0-31C9-1FE5-E33E-928DD74FB1A9}"/>
              </a:ext>
            </a:extLst>
          </p:cNvPr>
          <p:cNvSpPr txBox="1"/>
          <p:nvPr/>
        </p:nvSpPr>
        <p:spPr>
          <a:xfrm flipH="1">
            <a:off x="954928" y="5633799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Research Scientists, HR, Sales Executives, and Managers also affected by overtime.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D9159-F969-CBA6-A735-BD0CFE111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271" y="1300488"/>
            <a:ext cx="4882959" cy="30119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3BDCE7-4AB8-E1E5-9DFE-9B253E079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25" y="1300488"/>
            <a:ext cx="5195739" cy="319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Attrition Causes : Pay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954928" y="4560392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54928" y="4889346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Employees Leaving the workforce tend to have lower pay.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1F142-6FEC-CD6B-2B62-FFCD1C4F0F7C}"/>
              </a:ext>
            </a:extLst>
          </p:cNvPr>
          <p:cNvSpPr txBox="1"/>
          <p:nvPr/>
        </p:nvSpPr>
        <p:spPr>
          <a:xfrm flipH="1">
            <a:off x="954928" y="5264467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Representatives, Research Scientists, Lab Techs, and HR among lowest Paid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4A50D4-8228-1E0E-9480-1E99FAAAE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462" y="1343384"/>
            <a:ext cx="4400113" cy="27333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C5BA69-FDB4-1FF3-A8AB-0B5F604C1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942" y="1347986"/>
            <a:ext cx="5238165" cy="320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Attrition Causes: Job Involvement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954928" y="4560392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54928" y="4889346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Involvement a major issue with HR and Sales Representatives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1F142-6FEC-CD6B-2B62-FFCD1C4F0F7C}"/>
              </a:ext>
            </a:extLst>
          </p:cNvPr>
          <p:cNvSpPr txBox="1"/>
          <p:nvPr/>
        </p:nvSpPr>
        <p:spPr>
          <a:xfrm flipH="1">
            <a:off x="954928" y="5264467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Executives and Research Scientists also view Job Involvement as an issue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F5F3B0-53C9-A546-793E-494BF34DC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3" y="1271640"/>
            <a:ext cx="4731238" cy="29194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A29D37-7CA2-D06F-EE48-5D32C21ED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188" y="1184135"/>
            <a:ext cx="5046986" cy="313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Attrition Causes: Environment Satisfaction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954928" y="4560392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54928" y="4889346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HR, Managers, and Research Scientists Seems to have the most toxic environment.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1F142-6FEC-CD6B-2B62-FFCD1C4F0F7C}"/>
              </a:ext>
            </a:extLst>
          </p:cNvPr>
          <p:cNvSpPr txBox="1"/>
          <p:nvPr/>
        </p:nvSpPr>
        <p:spPr>
          <a:xfrm flipH="1">
            <a:off x="944349" y="5263283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others appear flat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689E6-D30C-0106-E3E9-7CC4AC97E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346" y="1275507"/>
            <a:ext cx="5179145" cy="31894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955037-657A-0ADB-5482-B8AB9B74D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25" y="1267167"/>
            <a:ext cx="5034689" cy="308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1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Attrition Causes: Work and Promotion Time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954928" y="4560392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54928" y="4889346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Years since the last Promotion has a slow upward trend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1F142-6FEC-CD6B-2B62-FFCD1C4F0F7C}"/>
              </a:ext>
            </a:extLst>
          </p:cNvPr>
          <p:cNvSpPr txBox="1"/>
          <p:nvPr/>
        </p:nvSpPr>
        <p:spPr>
          <a:xfrm flipH="1">
            <a:off x="954928" y="5264467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Turnover among workers is highest among those on the job for the least amount of 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C7E4B0-31C9-1FE5-E33E-928DD74FB1A9}"/>
              </a:ext>
            </a:extLst>
          </p:cNvPr>
          <p:cNvSpPr txBox="1"/>
          <p:nvPr/>
        </p:nvSpPr>
        <p:spPr>
          <a:xfrm flipH="1">
            <a:off x="954928" y="5633799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Research Scientists, HR, Sales Executives, and Managers also affected by overtime.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EA75A9-8F2B-8B4A-B694-07F87417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85" y="1123277"/>
            <a:ext cx="5305824" cy="3258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047C80-B413-1DDF-2963-750F8D707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080" y="1123277"/>
            <a:ext cx="5171748" cy="321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Multiple Regression Analysis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954928" y="4560392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54928" y="4889346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multiple linear Regression Model was used to find the most significant variables.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1F142-6FEC-CD6B-2B62-FFCD1C4F0F7C}"/>
              </a:ext>
            </a:extLst>
          </p:cNvPr>
          <p:cNvSpPr txBox="1"/>
          <p:nvPr/>
        </p:nvSpPr>
        <p:spPr>
          <a:xfrm flipH="1">
            <a:off x="954928" y="5264467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Significant Variables were run through stepwise analysis models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C7E4B0-31C9-1FE5-E33E-928DD74FB1A9}"/>
              </a:ext>
            </a:extLst>
          </p:cNvPr>
          <p:cNvSpPr txBox="1"/>
          <p:nvPr/>
        </p:nvSpPr>
        <p:spPr>
          <a:xfrm flipH="1">
            <a:off x="954928" y="5633799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forward and Backward analysis was selected at the best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912A2D-2A2E-304D-C335-DADC68A6C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74" y="1178596"/>
            <a:ext cx="4061882" cy="32860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B045FD-4ACA-CAB1-D3C6-F452A19A7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410" y="1178596"/>
            <a:ext cx="4203974" cy="313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0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Prediction Models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1003070" y="4816216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755413" y="5197921"/>
            <a:ext cx="1030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 tested Linear Predictive Regression Models, K-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NearestNeighbor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and Naïve Bayes Predictive Models.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82013B-08E8-2775-E066-DBE637752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710" y="1296612"/>
            <a:ext cx="3038043" cy="33586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F976E2-80DD-336C-F22C-EE32A7A816C3}"/>
              </a:ext>
            </a:extLst>
          </p:cNvPr>
          <p:cNvSpPr txBox="1"/>
          <p:nvPr/>
        </p:nvSpPr>
        <p:spPr>
          <a:xfrm flipH="1">
            <a:off x="755413" y="5536475"/>
            <a:ext cx="1030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Naïve Bayes Model was Selected as it had the best sensitivity, specificity, and accuracy.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C19123-0954-0702-7832-2E7C89D70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40" y="1296612"/>
            <a:ext cx="5542348" cy="293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Prediction Models: Findings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1003070" y="4816216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755413" y="5197921"/>
            <a:ext cx="1030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Sensitivity – the model’s ability to predict true positives – 70 percent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82013B-08E8-2775-E066-DBE637752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710" y="1296612"/>
            <a:ext cx="3038043" cy="33586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F976E2-80DD-336C-F22C-EE32A7A816C3}"/>
              </a:ext>
            </a:extLst>
          </p:cNvPr>
          <p:cNvSpPr txBox="1"/>
          <p:nvPr/>
        </p:nvSpPr>
        <p:spPr>
          <a:xfrm flipH="1">
            <a:off x="755413" y="5536475"/>
            <a:ext cx="1030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Specificity – the model’s ability to predict true negatives – 85.5 percent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DB090D-170A-FD2D-3A0F-80ADEC3E6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390" y="1127570"/>
            <a:ext cx="3926235" cy="34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Prediction Models: Variables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1003070" y="4816216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755413" y="5197921"/>
            <a:ext cx="10303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Overtime, Job involvement, Job Satisfaction, Number of companies worked, Last Promotion = most significant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976E2-80DD-336C-F22C-EE32A7A816C3}"/>
              </a:ext>
            </a:extLst>
          </p:cNvPr>
          <p:cNvSpPr txBox="1"/>
          <p:nvPr/>
        </p:nvSpPr>
        <p:spPr>
          <a:xfrm flipH="1">
            <a:off x="755413" y="5489622"/>
            <a:ext cx="10303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Job role – Less significant as a whole, but highly significant with Sales Rep, Lab Tech, and HR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DB090D-170A-FD2D-3A0F-80ADEC3E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390" y="1127570"/>
            <a:ext cx="3926235" cy="34445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24BF2F-0F86-05BA-3510-050FCD71D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629" y="1321525"/>
            <a:ext cx="4194262" cy="29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7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246690-BD0B-4937-85D5-765DA01D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6603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0DC130-A377-4343-A5C4-45F1701A3ED1}"/>
              </a:ext>
            </a:extLst>
          </p:cNvPr>
          <p:cNvSpPr txBox="1">
            <a:spLocks/>
          </p:cNvSpPr>
          <p:nvPr/>
        </p:nvSpPr>
        <p:spPr>
          <a:xfrm>
            <a:off x="716280" y="1038077"/>
            <a:ext cx="10664456" cy="29433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review of the data provided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To perform exploratory data analysis on international beer bitterness(IBU) and Alcohol Volume (ABV)  by State and brewery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Acquisition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Beer data and Brewery data were obtained in CSV format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Preparation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–Steps taken to fill the gaps for missing values.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Visualization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Graphs were created using ggplot in R studio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Discussion on Ales vs. Indian Pale 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 deeper analysis 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determine differences between Ales and IPAs.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Discussion of Recommendations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An introduction to research possibilities and market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exploitables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65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Retention Recommendations: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1003070" y="4816216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755413" y="5197921"/>
            <a:ext cx="10303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Overtime, Job involvement, Job Satisfaction, Number of companies worked, Last Promotion = most significant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976E2-80DD-336C-F22C-EE32A7A816C3}"/>
              </a:ext>
            </a:extLst>
          </p:cNvPr>
          <p:cNvSpPr txBox="1"/>
          <p:nvPr/>
        </p:nvSpPr>
        <p:spPr>
          <a:xfrm flipH="1">
            <a:off x="755413" y="5489622"/>
            <a:ext cx="10303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Job role – Less significant as a whole, but highly significant with Sales Rep, Lab Tech, and HR</a:t>
            </a:r>
          </a:p>
        </p:txBody>
      </p:sp>
      <p:pic>
        <p:nvPicPr>
          <p:cNvPr id="7172" name="Picture 4" descr="What Really Matters to Improve Employee Retention">
            <a:extLst>
              <a:ext uri="{FF2B5EF4-FFF2-40B4-BE49-F238E27FC236}">
                <a16:creationId xmlns:a16="http://schemas.microsoft.com/office/drawing/2014/main" id="{26DA2C4A-2032-C96E-EC2E-AC887BDD4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252" y="1844274"/>
            <a:ext cx="4655136" cy="222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3BAEDB-B6F5-2192-066A-E56A9EF4BE47}"/>
              </a:ext>
            </a:extLst>
          </p:cNvPr>
          <p:cNvSpPr txBox="1"/>
          <p:nvPr/>
        </p:nvSpPr>
        <p:spPr>
          <a:xfrm>
            <a:off x="470525" y="1279801"/>
            <a:ext cx="59125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Conduct a Focused Analysis of the most significant variables to see what conditions are causing that outcome, for example Job Involvement.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Conduct workplace surveys that ask specifics about this outcome, for example Job Involvement.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Search for policies and workplace practices that can be changed.</a:t>
            </a:r>
          </a:p>
        </p:txBody>
      </p:sp>
    </p:spTree>
    <p:extLst>
      <p:ext uri="{BB962C8B-B14F-4D97-AF65-F5344CB8AC3E}">
        <p14:creationId xmlns:p14="http://schemas.microsoft.com/office/powerpoint/2010/main" val="408444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Retention Recommendations: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1003070" y="4816216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755413" y="5197921"/>
            <a:ext cx="10303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Overtime, Job involvement, Job Satisfaction, Number of companies worked, Last Promotion = most significant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976E2-80DD-336C-F22C-EE32A7A816C3}"/>
              </a:ext>
            </a:extLst>
          </p:cNvPr>
          <p:cNvSpPr txBox="1"/>
          <p:nvPr/>
        </p:nvSpPr>
        <p:spPr>
          <a:xfrm flipH="1">
            <a:off x="755413" y="5489622"/>
            <a:ext cx="10303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Job role – Less significant as a whole, but highly significant with Sales Rep, Lab Tech, and HR</a:t>
            </a:r>
          </a:p>
        </p:txBody>
      </p:sp>
      <p:pic>
        <p:nvPicPr>
          <p:cNvPr id="7172" name="Picture 4" descr="What Really Matters to Improve Employee Retention">
            <a:extLst>
              <a:ext uri="{FF2B5EF4-FFF2-40B4-BE49-F238E27FC236}">
                <a16:creationId xmlns:a16="http://schemas.microsoft.com/office/drawing/2014/main" id="{26DA2C4A-2032-C96E-EC2E-AC887BDD4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252" y="1844274"/>
            <a:ext cx="4655136" cy="222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3BAEDB-B6F5-2192-066A-E56A9EF4BE47}"/>
              </a:ext>
            </a:extLst>
          </p:cNvPr>
          <p:cNvSpPr txBox="1"/>
          <p:nvPr/>
        </p:nvSpPr>
        <p:spPr>
          <a:xfrm>
            <a:off x="470525" y="1279801"/>
            <a:ext cx="59125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Conduct a more detailed Analysis based on Job Roles and Department (See how Sales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Represenative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compares to Research Director)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Change the culture in these job roles to help improve retention.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Remember, Retention saves money!!!</a:t>
            </a:r>
          </a:p>
        </p:txBody>
      </p:sp>
    </p:spTree>
    <p:extLst>
      <p:ext uri="{BB962C8B-B14F-4D97-AF65-F5344CB8AC3E}">
        <p14:creationId xmlns:p14="http://schemas.microsoft.com/office/powerpoint/2010/main" val="114412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Monthly Income Analysis: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1003070" y="4816216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755413" y="5407475"/>
            <a:ext cx="10303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Total Working Years, Number of Companies Worked, Years Since Last Promotion, and Job role all impact income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976E2-80DD-336C-F22C-EE32A7A816C3}"/>
              </a:ext>
            </a:extLst>
          </p:cNvPr>
          <p:cNvSpPr txBox="1"/>
          <p:nvPr/>
        </p:nvSpPr>
        <p:spPr>
          <a:xfrm flipH="1">
            <a:off x="755413" y="5099698"/>
            <a:ext cx="10303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used a Regression Prediction Model to interpret monthly income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B0BD32-1E87-3C64-D532-C31528C2A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049" y="1347986"/>
            <a:ext cx="4785058" cy="29318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BFA651-D161-D8D9-26CD-1F4AD9536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914" y="1083454"/>
            <a:ext cx="3910175" cy="37327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91D777-0C3E-3CEA-3C24-760FB08153AB}"/>
              </a:ext>
            </a:extLst>
          </p:cNvPr>
          <p:cNvSpPr txBox="1"/>
          <p:nvPr/>
        </p:nvSpPr>
        <p:spPr>
          <a:xfrm flipH="1">
            <a:off x="755413" y="5734265"/>
            <a:ext cx="10303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Root Mean Squared Error (RMSE) for this model is 2787.3 (Statistically significant)</a:t>
            </a:r>
          </a:p>
        </p:txBody>
      </p:sp>
    </p:spTree>
    <p:extLst>
      <p:ext uri="{BB962C8B-B14F-4D97-AF65-F5344CB8AC3E}">
        <p14:creationId xmlns:p14="http://schemas.microsoft.com/office/powerpoint/2010/main" val="304258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119B30-F195-45E3-AE05-A4F2D0DB7729}"/>
              </a:ext>
            </a:extLst>
          </p:cNvPr>
          <p:cNvSpPr txBox="1"/>
          <p:nvPr/>
        </p:nvSpPr>
        <p:spPr>
          <a:xfrm>
            <a:off x="5156616" y="3059668"/>
            <a:ext cx="239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5ED397-003C-264A-DC7E-62E4424B197D}"/>
              </a:ext>
            </a:extLst>
          </p:cNvPr>
          <p:cNvSpPr txBox="1"/>
          <p:nvPr/>
        </p:nvSpPr>
        <p:spPr>
          <a:xfrm>
            <a:off x="627356" y="5133901"/>
            <a:ext cx="109372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Webpage (Look In Projects):</a:t>
            </a:r>
            <a:br>
              <a:rPr lang="en-US" sz="1200" dirty="0"/>
            </a:br>
            <a:r>
              <a:rPr lang="en-US" sz="1200" dirty="0">
                <a:hlinkClick r:id="rId2"/>
              </a:rPr>
              <a:t>Statistical Insights (weiprecht.github.io)</a:t>
            </a:r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BEC0E7-823F-751D-43FA-D3BBC8C18277}"/>
              </a:ext>
            </a:extLst>
          </p:cNvPr>
          <p:cNvSpPr txBox="1"/>
          <p:nvPr/>
        </p:nvSpPr>
        <p:spPr>
          <a:xfrm>
            <a:off x="627356" y="4487570"/>
            <a:ext cx="266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Github</a:t>
            </a:r>
            <a:r>
              <a:rPr lang="en-US" sz="1200" dirty="0"/>
              <a:t> site:</a:t>
            </a:r>
          </a:p>
          <a:p>
            <a:r>
              <a:rPr lang="en-US" sz="1200" dirty="0" err="1">
                <a:hlinkClick r:id="rId3"/>
              </a:rPr>
              <a:t>Weiprecht</a:t>
            </a:r>
            <a:r>
              <a:rPr lang="en-US" sz="1200" dirty="0">
                <a:hlinkClick r:id="rId3"/>
              </a:rPr>
              <a:t>/CaseStudy2DDS (github.com)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E74469-CE6B-314C-9AB1-659A095F757E}"/>
              </a:ext>
            </a:extLst>
          </p:cNvPr>
          <p:cNvSpPr txBox="1"/>
          <p:nvPr/>
        </p:nvSpPr>
        <p:spPr>
          <a:xfrm>
            <a:off x="627356" y="5595566"/>
            <a:ext cx="109372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Presentation Links:</a:t>
            </a:r>
            <a:br>
              <a:rPr lang="en-US" sz="1200" dirty="0"/>
            </a:br>
            <a:r>
              <a:rPr lang="en-US" sz="1200" dirty="0">
                <a:hlinkClick r:id="rId2"/>
              </a:rPr>
              <a:t>Statistical Insights (weiprecht.github.io)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298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BFC115E-6BE5-4108-B6B2-C3250787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1840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Model and Data Summary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22F3F9-370E-41FB-A997-0DC37F3AA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4020"/>
            <a:ext cx="10515600" cy="4904343"/>
          </a:xfrm>
        </p:spPr>
        <p:txBody>
          <a:bodyPr>
            <a:normAutofit lnSpcReduction="10000"/>
          </a:bodyPr>
          <a:lstStyle/>
          <a:p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Total number of records </a:t>
            </a: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Attrition Dataset: 870 records</a:t>
            </a: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Number of Variables: 33</a:t>
            </a:r>
          </a:p>
          <a:p>
            <a:pPr marL="0" indent="0">
              <a:buNone/>
            </a:pPr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Models Used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Multiple Linear Regression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K-Nearest Neighbor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Naïve Bayes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Prediction Regression</a:t>
            </a:r>
          </a:p>
          <a:p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Data Condition: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were no missing values.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definitions of some of the variables were not well defined. </a:t>
            </a:r>
          </a:p>
        </p:txBody>
      </p:sp>
      <p:pic>
        <p:nvPicPr>
          <p:cNvPr id="2050" name="Picture 2" descr="Everything you need to know about data analytics - University of York">
            <a:extLst>
              <a:ext uri="{FF2B5EF4-FFF2-40B4-BE49-F238E27FC236}">
                <a16:creationId xmlns:a16="http://schemas.microsoft.com/office/drawing/2014/main" id="{B60A0723-FB77-B5F5-7650-B315A55A6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008" y="1455575"/>
            <a:ext cx="56896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26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Frito Lay Annual Attrition Rate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1003070" y="4816216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44349" y="5197920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Annual Attrition Rates are quite high, representing 16 percent of the workforce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939299-E34E-9875-BBFF-DE05DC6EA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268" y="1270362"/>
            <a:ext cx="3635875" cy="3411141"/>
          </a:xfrm>
          <a:prstGeom prst="rect">
            <a:avLst/>
          </a:prstGeom>
        </p:spPr>
      </p:pic>
      <p:pic>
        <p:nvPicPr>
          <p:cNvPr id="3076" name="Picture 4" descr="Report reveals employee attrition, manager burnout to remain key challenges  | IT World Canada News">
            <a:extLst>
              <a:ext uri="{FF2B5EF4-FFF2-40B4-BE49-F238E27FC236}">
                <a16:creationId xmlns:a16="http://schemas.microsoft.com/office/drawing/2014/main" id="{7BFF3DBF-DBB3-1103-8225-1CF5AD3BB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132" y="1152629"/>
            <a:ext cx="3528874" cy="352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10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Frito Lay Demographic Breakdown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954928" y="4560392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54928" y="4889346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Gender attrition rates are nearly equal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19090-DE6A-FE95-7901-74B537D9B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25" y="1473252"/>
            <a:ext cx="4554030" cy="28145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383DFD-146F-3688-5631-0D5C12F7C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713" y="1469534"/>
            <a:ext cx="4432802" cy="27527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11F142-6FEC-CD6B-2B62-FFCD1C4F0F7C}"/>
              </a:ext>
            </a:extLst>
          </p:cNvPr>
          <p:cNvSpPr txBox="1"/>
          <p:nvPr/>
        </p:nvSpPr>
        <p:spPr>
          <a:xfrm flipH="1">
            <a:off x="954928" y="5264467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Employees are more likely to leave than previously married or married employees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C7E4B0-31C9-1FE5-E33E-928DD74FB1A9}"/>
              </a:ext>
            </a:extLst>
          </p:cNvPr>
          <p:cNvSpPr txBox="1"/>
          <p:nvPr/>
        </p:nvSpPr>
        <p:spPr>
          <a:xfrm flipH="1">
            <a:off x="954928" y="5633799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Data on race was provided</a:t>
            </a:r>
          </a:p>
        </p:txBody>
      </p:sp>
    </p:spTree>
    <p:extLst>
      <p:ext uri="{BB962C8B-B14F-4D97-AF65-F5344CB8AC3E}">
        <p14:creationId xmlns:p14="http://schemas.microsoft.com/office/powerpoint/2010/main" val="137563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Frito Lay Demographic Breakdown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954928" y="4560392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54928" y="4889346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younger generation is more likely to move to a new Job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1F142-6FEC-CD6B-2B62-FFCD1C4F0F7C}"/>
              </a:ext>
            </a:extLst>
          </p:cNvPr>
          <p:cNvSpPr txBox="1"/>
          <p:nvPr/>
        </p:nvSpPr>
        <p:spPr>
          <a:xfrm flipH="1">
            <a:off x="954928" y="5264467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Older managers are more likely to retire or take another position than younger managers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AF8E110-52C7-4EE2-D417-9BE7E1346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71" y="1171884"/>
            <a:ext cx="5564684" cy="3439840"/>
          </a:xfrm>
          <a:prstGeom prst="rect">
            <a:avLst/>
          </a:prstGeom>
        </p:spPr>
      </p:pic>
      <p:pic>
        <p:nvPicPr>
          <p:cNvPr id="6148" name="Picture 4" descr="The 5 Stages of a Typical Career–Where Are You? | FlexJobs">
            <a:extLst>
              <a:ext uri="{FF2B5EF4-FFF2-40B4-BE49-F238E27FC236}">
                <a16:creationId xmlns:a16="http://schemas.microsoft.com/office/drawing/2014/main" id="{EDFB708D-4495-C992-2B8C-207100A67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015" y="1606634"/>
            <a:ext cx="4628230" cy="231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50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Frito Lay Departments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954928" y="4560392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54928" y="4889346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Department has the highest attrition rate.</a:t>
            </a:r>
          </a:p>
        </p:txBody>
      </p:sp>
      <p:pic>
        <p:nvPicPr>
          <p:cNvPr id="4098" name="Picture 2" descr="In Our Stores | Frito-Lay">
            <a:extLst>
              <a:ext uri="{FF2B5EF4-FFF2-40B4-BE49-F238E27FC236}">
                <a16:creationId xmlns:a16="http://schemas.microsoft.com/office/drawing/2014/main" id="{848A6019-4D45-8238-7623-69009330D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736" y="1546827"/>
            <a:ext cx="3822089" cy="234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D37479-70A7-2A9C-2D96-8D04B61FD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03" y="1402926"/>
            <a:ext cx="4978988" cy="308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1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Frito Lay Employee Roles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954928" y="4560392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54928" y="4889346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Representative have the highest attrition rates.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1F142-6FEC-CD6B-2B62-FFCD1C4F0F7C}"/>
              </a:ext>
            </a:extLst>
          </p:cNvPr>
          <p:cNvSpPr txBox="1"/>
          <p:nvPr/>
        </p:nvSpPr>
        <p:spPr>
          <a:xfrm flipH="1">
            <a:off x="954928" y="5264467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Lab techs, Research Directors and Scientists, and HR Employees all above average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71BA8-55A5-C630-3E84-24BB9E594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28" y="1194302"/>
            <a:ext cx="5342098" cy="3310705"/>
          </a:xfrm>
          <a:prstGeom prst="rect">
            <a:avLst/>
          </a:prstGeom>
        </p:spPr>
      </p:pic>
      <p:pic>
        <p:nvPicPr>
          <p:cNvPr id="4098" name="Picture 2" descr="In Our Stores | Frito-Lay">
            <a:extLst>
              <a:ext uri="{FF2B5EF4-FFF2-40B4-BE49-F238E27FC236}">
                <a16:creationId xmlns:a16="http://schemas.microsoft.com/office/drawing/2014/main" id="{848A6019-4D45-8238-7623-69009330D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736" y="1546827"/>
            <a:ext cx="3822089" cy="234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4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Attrition Causes: Work-Life Balance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954928" y="4560392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54928" y="4889346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Executives Seem to dislike the Work-life Balance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1F142-6FEC-CD6B-2B62-FFCD1C4F0F7C}"/>
              </a:ext>
            </a:extLst>
          </p:cNvPr>
          <p:cNvSpPr txBox="1"/>
          <p:nvPr/>
        </p:nvSpPr>
        <p:spPr>
          <a:xfrm flipH="1">
            <a:off x="954928" y="5264467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Views if Work-life Balance issue have less  consistency with Sales Representatives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C7E4B0-31C9-1FE5-E33E-928DD74FB1A9}"/>
              </a:ext>
            </a:extLst>
          </p:cNvPr>
          <p:cNvSpPr txBox="1"/>
          <p:nvPr/>
        </p:nvSpPr>
        <p:spPr>
          <a:xfrm flipH="1">
            <a:off x="954928" y="5633799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Research Scientists are flat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2C62FC-4B77-0E85-7AEB-02FFBE57C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83" y="1159303"/>
            <a:ext cx="4870996" cy="2997536"/>
          </a:xfrm>
          <a:prstGeom prst="rect">
            <a:avLst/>
          </a:prstGeom>
        </p:spPr>
      </p:pic>
      <p:pic>
        <p:nvPicPr>
          <p:cNvPr id="5122" name="Picture 2" descr="15 Habits To Achieve A Better Work-Life Balance In Today's Fast-Paced World">
            <a:extLst>
              <a:ext uri="{FF2B5EF4-FFF2-40B4-BE49-F238E27FC236}">
                <a16:creationId xmlns:a16="http://schemas.microsoft.com/office/drawing/2014/main" id="{EEAE8744-8319-E199-5C40-A873A3018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227" y="1265654"/>
            <a:ext cx="4499473" cy="299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0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796"/>
      </a:accent1>
      <a:accent2>
        <a:srgbClr val="BA997F"/>
      </a:accent2>
      <a:accent3>
        <a:srgbClr val="AAA481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E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4176</TotalTime>
  <Words>919</Words>
  <Application>Microsoft Office PowerPoint</Application>
  <PresentationFormat>Widescreen</PresentationFormat>
  <Paragraphs>117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Calisto MT</vt:lpstr>
      <vt:lpstr>Courier New</vt:lpstr>
      <vt:lpstr>Univers Condensed</vt:lpstr>
      <vt:lpstr>ChronicleVTI</vt:lpstr>
      <vt:lpstr>Employee Attrition Analysis</vt:lpstr>
      <vt:lpstr>Agenda</vt:lpstr>
      <vt:lpstr>Model and Data Summary</vt:lpstr>
      <vt:lpstr>Frito Lay Annual Attrition Rate</vt:lpstr>
      <vt:lpstr>Frito Lay Demographic Breakdown</vt:lpstr>
      <vt:lpstr>Frito Lay Demographic Breakdown</vt:lpstr>
      <vt:lpstr>Frito Lay Departments</vt:lpstr>
      <vt:lpstr>Frito Lay Employee Roles</vt:lpstr>
      <vt:lpstr>Attrition Causes: Work-Life Balance</vt:lpstr>
      <vt:lpstr>Attrition Causes: Travel</vt:lpstr>
      <vt:lpstr>Attrition Causes: Overtime</vt:lpstr>
      <vt:lpstr>Attrition Causes : Pay</vt:lpstr>
      <vt:lpstr>Attrition Causes: Job Involvement</vt:lpstr>
      <vt:lpstr>Attrition Causes: Environment Satisfaction</vt:lpstr>
      <vt:lpstr>Attrition Causes: Work and Promotion Time</vt:lpstr>
      <vt:lpstr>Multiple Regression Analysis</vt:lpstr>
      <vt:lpstr>Prediction Models</vt:lpstr>
      <vt:lpstr>Prediction Models: Findings</vt:lpstr>
      <vt:lpstr>Prediction Models: Variables</vt:lpstr>
      <vt:lpstr>Retention Recommendations:</vt:lpstr>
      <vt:lpstr>Retention Recommendations:</vt:lpstr>
      <vt:lpstr>Monthly Income Analysis: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Minnesota School Data Analytics (2018-2019)</dc:title>
  <dc:creator>Anoop</dc:creator>
  <cp:lastModifiedBy>Adam Ercanbrack</cp:lastModifiedBy>
  <cp:revision>218</cp:revision>
  <dcterms:created xsi:type="dcterms:W3CDTF">2021-08-19T05:55:49Z</dcterms:created>
  <dcterms:modified xsi:type="dcterms:W3CDTF">2023-12-09T21:33:54Z</dcterms:modified>
</cp:coreProperties>
</file>