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99" r:id="rId6"/>
    <p:sldId id="288" r:id="rId7"/>
    <p:sldId id="291" r:id="rId8"/>
    <p:sldId id="289" r:id="rId9"/>
    <p:sldId id="292" r:id="rId10"/>
    <p:sldId id="297" r:id="rId11"/>
    <p:sldId id="293" r:id="rId12"/>
    <p:sldId id="294" r:id="rId13"/>
    <p:sldId id="296" r:id="rId14"/>
    <p:sldId id="298" r:id="rId15"/>
    <p:sldId id="295" r:id="rId16"/>
    <p:sldId id="300" r:id="rId17"/>
    <p:sldId id="287" r:id="rId18"/>
    <p:sldId id="301" r:id="rId19"/>
    <p:sldId id="302" r:id="rId20"/>
    <p:sldId id="303" r:id="rId21"/>
    <p:sldId id="30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38837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93345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precht/CaseStudy2DDS" TargetMode="External"/><Relationship Id="rId2" Type="http://schemas.openxmlformats.org/officeDocument/2006/relationships/hyperlink" Target="https://weiprecht.github.io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ew.officeapps.live.com/op/view.aspx?src=https%3A%2F%2Fraw.githubusercontent.com%2FWeiprecht%2FCaseStudy2DDS%2Fmain%2FAttrition_Project_slides.pptx&amp;wdOrigin=BROWSELINK" TargetMode="External"/><Relationship Id="rId4" Type="http://schemas.openxmlformats.org/officeDocument/2006/relationships/hyperlink" Target="https://github.com/Weiprecht/Weiprecht.github.i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ED239-DA3B-4878-9943-45F6F6A0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b="1" dirty="0"/>
              <a:t>Employee Attrition</a:t>
            </a:r>
            <a:br>
              <a:rPr lang="en-US" b="1" dirty="0"/>
            </a:br>
            <a:r>
              <a:rPr lang="en-US" b="1" dirty="0"/>
              <a:t>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B8170-3C26-929F-832B-944F946CBF9F}"/>
              </a:ext>
            </a:extLst>
          </p:cNvPr>
          <p:cNvSpPr txBox="1"/>
          <p:nvPr/>
        </p:nvSpPr>
        <p:spPr>
          <a:xfrm>
            <a:off x="759182" y="566860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 Ercanbrack</a:t>
            </a:r>
          </a:p>
        </p:txBody>
      </p:sp>
      <p:pic>
        <p:nvPicPr>
          <p:cNvPr id="1026" name="Picture 2" descr="Frito-Lay North America / PEPSICO | Manufacturing">
            <a:extLst>
              <a:ext uri="{FF2B5EF4-FFF2-40B4-BE49-F238E27FC236}">
                <a16:creationId xmlns:a16="http://schemas.microsoft.com/office/drawing/2014/main" id="{DCAF27C1-8369-0A54-737B-C8F35B9F5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78" y="142548"/>
            <a:ext cx="3217506" cy="32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Employee Attrition &amp; How to Reduce It | Traqq Blog">
            <a:extLst>
              <a:ext uri="{FF2B5EF4-FFF2-40B4-BE49-F238E27FC236}">
                <a16:creationId xmlns:a16="http://schemas.microsoft.com/office/drawing/2014/main" id="{06EADC3C-5ABD-8931-47A7-41F6A4A2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63" y="2623059"/>
            <a:ext cx="6435012" cy="32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5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Travel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Travel and Distance from work seem largely flat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C625DF-57F9-BDF1-38D1-A88896CB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4201"/>
            <a:ext cx="4910173" cy="30386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2D11CD-F318-3F95-1923-DCF1B5C2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20" y="1278069"/>
            <a:ext cx="4756721" cy="29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Overtime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Overtime is a major trigger for Attrition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Representatives have the highest rate of attrition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Scientists, HR, Sales Executives, and Managers also affected by overtime.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D9159-F969-CBA6-A735-BD0CFE11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71" y="1300488"/>
            <a:ext cx="4882959" cy="3011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3BDCE7-4AB8-E1E5-9DFE-9B253E07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5" y="1300488"/>
            <a:ext cx="5195739" cy="31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 : Pay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Employees Leaving the workforce tend to have lower pay.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Representatives, Research Scientists, Lab Techs, and HR among lowest Paid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4A50D4-8228-1E0E-9480-1E99FAAA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62" y="1343384"/>
            <a:ext cx="4400113" cy="2733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C5BA69-FDB4-1FF3-A8AB-0B5F604C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2" y="1347986"/>
            <a:ext cx="5238165" cy="32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Job Involvement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Involvement a major issue with HR and Sales Representatives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Executives and Research Scientists also view Job Involvement as an issue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5F3B0-53C9-A546-793E-494BF34D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3" y="1271640"/>
            <a:ext cx="4731238" cy="2919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29D37-7CA2-D06F-EE48-5D32C21E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88" y="1184135"/>
            <a:ext cx="5046986" cy="31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Environment Satisfaction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HR, Managers, and Research Scientists Seems to have the most toxic environment.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44349" y="5263283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others appear flat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689E6-D30C-0106-E3E9-7CC4AC97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46" y="1275507"/>
            <a:ext cx="5179145" cy="3189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55037-657A-0ADB-5482-B8AB9B74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5" y="1267167"/>
            <a:ext cx="5034689" cy="30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Work and Promotion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Years since the last Promotion has a slow upward trend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Turnover among workers is highest among those on the job for the least amount of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Scientists, HR, Sales Executives, and Managers also affected by overtime.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A75A9-8F2B-8B4A-B694-07F87417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5" y="1123277"/>
            <a:ext cx="5305824" cy="325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47C80-B413-1DDF-2963-750F8D70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80" y="1123277"/>
            <a:ext cx="5171748" cy="3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 Regression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multiple linear Regression Model was used to find the most significant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Variables were run through stepwise analysis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forward and Backward analysis was selected at the best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12A2D-2A2E-304D-C335-DADC68A6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74" y="1178596"/>
            <a:ext cx="4061882" cy="3286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045FD-4ACA-CAB1-D3C6-F452A19A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10" y="1178596"/>
            <a:ext cx="4203974" cy="31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Models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tested Linear Predictive Regression Models, K-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NearestNeighbor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Naïve Bayes Predictive Models.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013B-08E8-2775-E066-DBE63775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10" y="1296612"/>
            <a:ext cx="3038043" cy="3358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536475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Naïve Bayes Model was Selected as it had the best sensitivity, specificity, and accuracy.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C19123-0954-0702-7832-2E7C89D7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0" y="1296612"/>
            <a:ext cx="5542348" cy="29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Models: Findings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Sensitivity – the model’s ability to predict true positives – 70 percent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013B-08E8-2775-E066-DBE63775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10" y="1296612"/>
            <a:ext cx="3038043" cy="3358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536475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Specificity – the model’s ability to predict true negatives – 85.5 percent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B090D-170A-FD2D-3A0F-80ADEC3E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90" y="1127570"/>
            <a:ext cx="3926235" cy="34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Models: Variables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Overtime, Job involvement, Job Satisfaction, Number of companies worked, Last Promotion = most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489622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role – Less significant as a whole, but highly significant with Sales Rep, Lab Tech, and HR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B090D-170A-FD2D-3A0F-80ADEC3E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90" y="1127570"/>
            <a:ext cx="3926235" cy="3444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4BF2F-0F86-05BA-3510-050FCD71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29" y="1321525"/>
            <a:ext cx="4194262" cy="29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246690-BD0B-4937-85D5-765DA01D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0DC130-A377-4343-A5C4-45F1701A3ED1}"/>
              </a:ext>
            </a:extLst>
          </p:cNvPr>
          <p:cNvSpPr txBox="1">
            <a:spLocks/>
          </p:cNvSpPr>
          <p:nvPr/>
        </p:nvSpPr>
        <p:spPr>
          <a:xfrm>
            <a:off x="716280" y="1038077"/>
            <a:ext cx="10664456" cy="2943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review of the data and a model summary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Employment statistics, Definitions of the variables, and Prediction models.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visual review of the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look into the effects of key variables on attrition with graphics.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Attrition Prediction Findings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Outcome of the Naïve Bayes Prediction Model.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Discussion of Recommendations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An introduction to future research possibilities and ways to improve retention.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Question of monthly income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Findings of the regression prediction model.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Retention Recommendations: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Overtime, Job involvement, Job Satisfaction, Number of companies worked, Last Promotion = most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489622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role – Less significant as a whole, but highly significant with Sales Rep, Lab Tech, and HR</a:t>
            </a:r>
          </a:p>
        </p:txBody>
      </p:sp>
      <p:pic>
        <p:nvPicPr>
          <p:cNvPr id="7172" name="Picture 4" descr="What Really Matters to Improve Employee Retention">
            <a:extLst>
              <a:ext uri="{FF2B5EF4-FFF2-40B4-BE49-F238E27FC236}">
                <a16:creationId xmlns:a16="http://schemas.microsoft.com/office/drawing/2014/main" id="{26DA2C4A-2032-C96E-EC2E-AC887BDD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2" y="1844274"/>
            <a:ext cx="4655136" cy="222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BAEDB-B6F5-2192-066A-E56A9EF4BE47}"/>
              </a:ext>
            </a:extLst>
          </p:cNvPr>
          <p:cNvSpPr txBox="1"/>
          <p:nvPr/>
        </p:nvSpPr>
        <p:spPr>
          <a:xfrm>
            <a:off x="470525" y="1279801"/>
            <a:ext cx="5912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More analysis of trigger variables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Conduct a Focused Analysis of the most significant variables to see what conditions are causing that outcome, for example Job Involvement.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Surveys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Conduct workplace surveys that ask specifics about this outcome, for example Job Involvement.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Policy reform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Search for policies and workplace practices that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4084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Monthly Income Analysis: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407475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 Working Years, Number of Companies Worked, Years Since Last Promotion, and Job role all impact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099698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used a Regression Prediction Model to interpret monthly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0BD32-1E87-3C64-D532-C31528C2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49" y="1347986"/>
            <a:ext cx="4785058" cy="2931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BFA651-D161-D8D9-26CD-1F4AD953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14" y="1083454"/>
            <a:ext cx="3910175" cy="3732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1D777-0C3E-3CEA-3C24-760FB08153AB}"/>
              </a:ext>
            </a:extLst>
          </p:cNvPr>
          <p:cNvSpPr txBox="1"/>
          <p:nvPr/>
        </p:nvSpPr>
        <p:spPr>
          <a:xfrm flipH="1">
            <a:off x="755413" y="5734265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Root Mean Squared Error (RMSE) for this model is 2787.3 (Statistically significant)</a:t>
            </a:r>
          </a:p>
        </p:txBody>
      </p:sp>
    </p:spTree>
    <p:extLst>
      <p:ext uri="{BB962C8B-B14F-4D97-AF65-F5344CB8AC3E}">
        <p14:creationId xmlns:p14="http://schemas.microsoft.com/office/powerpoint/2010/main" val="30425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119B30-F195-45E3-AE05-A4F2D0DB7729}"/>
              </a:ext>
            </a:extLst>
          </p:cNvPr>
          <p:cNvSpPr txBox="1"/>
          <p:nvPr/>
        </p:nvSpPr>
        <p:spPr>
          <a:xfrm>
            <a:off x="5156616" y="3059668"/>
            <a:ext cx="239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ED397-003C-264A-DC7E-62E4424B197D}"/>
              </a:ext>
            </a:extLst>
          </p:cNvPr>
          <p:cNvSpPr txBox="1"/>
          <p:nvPr/>
        </p:nvSpPr>
        <p:spPr>
          <a:xfrm>
            <a:off x="627356" y="5133901"/>
            <a:ext cx="10937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Webpage (Look In Projects):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Statistical Insights (weiprecht.github.io)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C0E7-823F-751D-43FA-D3BBC8C18277}"/>
              </a:ext>
            </a:extLst>
          </p:cNvPr>
          <p:cNvSpPr txBox="1"/>
          <p:nvPr/>
        </p:nvSpPr>
        <p:spPr>
          <a:xfrm>
            <a:off x="627356" y="4487570"/>
            <a:ext cx="266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site:</a:t>
            </a:r>
          </a:p>
          <a:p>
            <a:r>
              <a:rPr lang="en-US" sz="1200" dirty="0" err="1">
                <a:hlinkClick r:id="rId3"/>
              </a:rPr>
              <a:t>Weiprecht</a:t>
            </a:r>
            <a:r>
              <a:rPr lang="en-US" sz="1200" dirty="0">
                <a:hlinkClick r:id="rId3"/>
              </a:rPr>
              <a:t>/CaseStudy2DDS (github.com)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74469-CE6B-314C-9AB1-659A095F757E}"/>
              </a:ext>
            </a:extLst>
          </p:cNvPr>
          <p:cNvSpPr txBox="1"/>
          <p:nvPr/>
        </p:nvSpPr>
        <p:spPr>
          <a:xfrm>
            <a:off x="627356" y="5595566"/>
            <a:ext cx="10937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Webpage </a:t>
            </a:r>
            <a:r>
              <a:rPr lang="en-US" sz="1200" dirty="0" err="1"/>
              <a:t>Github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Weiprecht/Weiprecht.github.io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BF7B6-D684-9405-5199-EA69D1673364}"/>
              </a:ext>
            </a:extLst>
          </p:cNvPr>
          <p:cNvSpPr txBox="1"/>
          <p:nvPr/>
        </p:nvSpPr>
        <p:spPr>
          <a:xfrm>
            <a:off x="627356" y="3841239"/>
            <a:ext cx="232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 to PP Presentation:</a:t>
            </a:r>
          </a:p>
          <a:p>
            <a:r>
              <a:rPr lang="en-US" sz="1200" dirty="0">
                <a:hlinkClick r:id="rId5"/>
              </a:rPr>
              <a:t>Attrition_Project_slides.pptx (live.com)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29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FC115E-6BE5-4108-B6B2-C3250787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and Data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22F3F9-370E-41FB-A997-0DC37F3A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020"/>
            <a:ext cx="4612105" cy="4904343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records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Attrition Dataset: 870 records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Number of Variables: 33</a:t>
            </a:r>
          </a:p>
          <a:p>
            <a:pPr marL="0" indent="0">
              <a:buNone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Data Condition: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were no missing values.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definitions of some of the variables were not well defined. </a:t>
            </a:r>
          </a:p>
          <a:p>
            <a:pPr lvl="1"/>
            <a:endParaRPr lang="en-US" sz="1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Models Used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K-Nearest Neighbor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Prediction Regression</a:t>
            </a:r>
          </a:p>
          <a:p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Everything you need to know about data analytics - University of York">
            <a:extLst>
              <a:ext uri="{FF2B5EF4-FFF2-40B4-BE49-F238E27FC236}">
                <a16:creationId xmlns:a16="http://schemas.microsoft.com/office/drawing/2014/main" id="{B60A0723-FB77-B5F5-7650-B315A55A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08" y="1455575"/>
            <a:ext cx="5689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2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Annual Attrition Rate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44349" y="5197920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Annual Attrition Rates are quite high, representing 16 percent of the workforce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39299-E34E-9875-BBFF-DE05DC6E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1270362"/>
            <a:ext cx="3635875" cy="3411141"/>
          </a:xfrm>
          <a:prstGeom prst="rect">
            <a:avLst/>
          </a:prstGeom>
        </p:spPr>
      </p:pic>
      <p:pic>
        <p:nvPicPr>
          <p:cNvPr id="3076" name="Picture 4" descr="Report reveals employee attrition, manager burnout to remain key challenges  | IT World Canada News">
            <a:extLst>
              <a:ext uri="{FF2B5EF4-FFF2-40B4-BE49-F238E27FC236}">
                <a16:creationId xmlns:a16="http://schemas.microsoft.com/office/drawing/2014/main" id="{7BFF3DBF-DBB3-1103-8225-1CF5AD3B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32" y="1152629"/>
            <a:ext cx="3528874" cy="352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Demographics: Gender / Marriage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attrition rates are nearly equal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19090-DE6A-FE95-7901-74B537D9B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5" y="1473252"/>
            <a:ext cx="4554030" cy="2814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383DFD-146F-3688-5631-0D5C12F7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13" y="1469534"/>
            <a:ext cx="4432802" cy="2752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Employees are more likely to leave than previously married or married employees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Data on race was provided</a:t>
            </a:r>
          </a:p>
        </p:txBody>
      </p:sp>
    </p:spTree>
    <p:extLst>
      <p:ext uri="{BB962C8B-B14F-4D97-AF65-F5344CB8AC3E}">
        <p14:creationId xmlns:p14="http://schemas.microsoft.com/office/powerpoint/2010/main" val="13756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Demographics: 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younger generation is more likely to move to a new Job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Older managers are more likely to retire or take another position than younger managers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F8E110-52C7-4EE2-D417-9BE7E134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71" y="1171884"/>
            <a:ext cx="5564684" cy="3439840"/>
          </a:xfrm>
          <a:prstGeom prst="rect">
            <a:avLst/>
          </a:prstGeom>
        </p:spPr>
      </p:pic>
      <p:pic>
        <p:nvPicPr>
          <p:cNvPr id="6148" name="Picture 4" descr="The 5 Stages of a Typical Career–Where Are You? | FlexJobs">
            <a:extLst>
              <a:ext uri="{FF2B5EF4-FFF2-40B4-BE49-F238E27FC236}">
                <a16:creationId xmlns:a16="http://schemas.microsoft.com/office/drawing/2014/main" id="{EDFB708D-4495-C992-2B8C-207100A6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15" y="1606634"/>
            <a:ext cx="4628230" cy="23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Departments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Department has the highest attrition rate.</a:t>
            </a:r>
          </a:p>
        </p:txBody>
      </p:sp>
      <p:pic>
        <p:nvPicPr>
          <p:cNvPr id="4098" name="Picture 2" descr="In Our Stores | Frito-Lay">
            <a:extLst>
              <a:ext uri="{FF2B5EF4-FFF2-40B4-BE49-F238E27FC236}">
                <a16:creationId xmlns:a16="http://schemas.microsoft.com/office/drawing/2014/main" id="{848A6019-4D45-8238-7623-69009330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36" y="1546827"/>
            <a:ext cx="3822089" cy="23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D37479-70A7-2A9C-2D96-8D04B61F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03" y="1402926"/>
            <a:ext cx="4978988" cy="30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Employee Roles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Representative have the highest attrition rates.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techs, Research Directors and Scientists, and HR Employees all above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71BA8-55A5-C630-3E84-24BB9E59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28" y="1194302"/>
            <a:ext cx="5342098" cy="3310705"/>
          </a:xfrm>
          <a:prstGeom prst="rect">
            <a:avLst/>
          </a:prstGeom>
        </p:spPr>
      </p:pic>
      <p:pic>
        <p:nvPicPr>
          <p:cNvPr id="4098" name="Picture 2" descr="In Our Stores | Frito-Lay">
            <a:extLst>
              <a:ext uri="{FF2B5EF4-FFF2-40B4-BE49-F238E27FC236}">
                <a16:creationId xmlns:a16="http://schemas.microsoft.com/office/drawing/2014/main" id="{848A6019-4D45-8238-7623-69009330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36" y="1546827"/>
            <a:ext cx="3822089" cy="23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Work-Life Balance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Executives Seem to dislike the Work-life Balance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Views if Work-life Balance issue have less  consistency with Sales Representatives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 are flat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2C62FC-4B77-0E85-7AEB-02FFBE57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3" y="1159303"/>
            <a:ext cx="4870996" cy="2997536"/>
          </a:xfrm>
          <a:prstGeom prst="rect">
            <a:avLst/>
          </a:prstGeom>
        </p:spPr>
      </p:pic>
      <p:pic>
        <p:nvPicPr>
          <p:cNvPr id="5122" name="Picture 2" descr="15 Habits To Achieve A Better Work-Life Balance In Today's Fast-Paced World">
            <a:extLst>
              <a:ext uri="{FF2B5EF4-FFF2-40B4-BE49-F238E27FC236}">
                <a16:creationId xmlns:a16="http://schemas.microsoft.com/office/drawing/2014/main" id="{EEAE8744-8319-E199-5C40-A873A301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27" y="1265654"/>
            <a:ext cx="4499473" cy="299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847</Words>
  <Application>Microsoft Office PowerPoint</Application>
  <PresentationFormat>Widescreen</PresentationFormat>
  <Paragraphs>109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Calisto MT</vt:lpstr>
      <vt:lpstr>Univers Condensed</vt:lpstr>
      <vt:lpstr>ChronicleVTI</vt:lpstr>
      <vt:lpstr>Employee Attrition Analysis</vt:lpstr>
      <vt:lpstr>Agenda</vt:lpstr>
      <vt:lpstr>Model and Data Summary</vt:lpstr>
      <vt:lpstr>Frito Lay Annual Attrition Rate</vt:lpstr>
      <vt:lpstr>Frito Lay Demographics: Gender / Marriage</vt:lpstr>
      <vt:lpstr>Frito Lay Demographics: Age</vt:lpstr>
      <vt:lpstr>Frito Lay Departments</vt:lpstr>
      <vt:lpstr>Frito Lay Employee Roles</vt:lpstr>
      <vt:lpstr>Attrition Causes: Work-Life Balance</vt:lpstr>
      <vt:lpstr>Attrition Causes: Travel</vt:lpstr>
      <vt:lpstr>Attrition Causes: Overtime</vt:lpstr>
      <vt:lpstr>Attrition Causes : Pay</vt:lpstr>
      <vt:lpstr>Attrition Causes: Job Involvement</vt:lpstr>
      <vt:lpstr>Attrition Causes: Environment Satisfaction</vt:lpstr>
      <vt:lpstr>Attrition Causes: Work and Promotion Time</vt:lpstr>
      <vt:lpstr>Multiple Regression Analysis</vt:lpstr>
      <vt:lpstr>Prediction Models</vt:lpstr>
      <vt:lpstr>Prediction Models: Findings</vt:lpstr>
      <vt:lpstr>Prediction Models: Variables</vt:lpstr>
      <vt:lpstr>Retention Recommendations:</vt:lpstr>
      <vt:lpstr>Monthly Income Analysis: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Minnesota School Data Analytics (2018-2019)</dc:title>
  <dc:creator>Anoop</dc:creator>
  <cp:lastModifiedBy>Adam Ercanbrack</cp:lastModifiedBy>
  <cp:revision>226</cp:revision>
  <dcterms:created xsi:type="dcterms:W3CDTF">2021-08-19T05:55:49Z</dcterms:created>
  <dcterms:modified xsi:type="dcterms:W3CDTF">2023-12-10T04:05:59Z</dcterms:modified>
</cp:coreProperties>
</file>