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61" r:id="rId9"/>
    <p:sldId id="262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107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93345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lifestyle/food/2016/05/10/birra-piu-venduta-mond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ED239-DA3B-4878-9943-45F6F6A0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b="1" dirty="0"/>
              <a:t>Beer and brewery</a:t>
            </a:r>
            <a:br>
              <a:rPr lang="en-US" b="1" dirty="0"/>
            </a:br>
            <a:r>
              <a:rPr lang="en-US" b="1" dirty="0"/>
              <a:t>Analysis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ottle of beer on ice">
            <a:extLst>
              <a:ext uri="{FF2B5EF4-FFF2-40B4-BE49-F238E27FC236}">
                <a16:creationId xmlns:a16="http://schemas.microsoft.com/office/drawing/2014/main" id="{C2F11E2D-7F58-4333-5783-278BA9DA2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12996" y="723900"/>
            <a:ext cx="5440930" cy="457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8B8170-3C26-929F-832B-944F946CBF9F}"/>
              </a:ext>
            </a:extLst>
          </p:cNvPr>
          <p:cNvSpPr txBox="1"/>
          <p:nvPr/>
        </p:nvSpPr>
        <p:spPr>
          <a:xfrm>
            <a:off x="885825" y="41529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 </a:t>
            </a:r>
            <a:r>
              <a:rPr lang="en-US" dirty="0" err="1"/>
              <a:t>Erganbrack</a:t>
            </a:r>
            <a:endParaRPr lang="en-US" dirty="0"/>
          </a:p>
          <a:p>
            <a:r>
              <a:rPr lang="en-US" dirty="0"/>
              <a:t>Emmanuel Opoku</a:t>
            </a:r>
          </a:p>
        </p:txBody>
      </p:sp>
    </p:spTree>
    <p:extLst>
      <p:ext uri="{BB962C8B-B14F-4D97-AF65-F5344CB8AC3E}">
        <p14:creationId xmlns:p14="http://schemas.microsoft.com/office/powerpoint/2010/main" val="202815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IBU and ABV of Beers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B71C33-93B3-4737-9663-4FF97DEC182C}"/>
              </a:ext>
            </a:extLst>
          </p:cNvPr>
          <p:cNvGrpSpPr/>
          <p:nvPr/>
        </p:nvGrpSpPr>
        <p:grpSpPr>
          <a:xfrm>
            <a:off x="844446" y="4272813"/>
            <a:ext cx="10526964" cy="323165"/>
            <a:chOff x="844446" y="4272813"/>
            <a:chExt cx="10526964" cy="32316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B28FAA-2FD0-4DCA-A727-804AEEE9113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EC8FB9-AA37-4066-B55A-B72A120A2905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4A1676-0E29-4D8C-984C-94E178637873}"/>
              </a:ext>
            </a:extLst>
          </p:cNvPr>
          <p:cNvSpPr txBox="1"/>
          <p:nvPr/>
        </p:nvSpPr>
        <p:spPr>
          <a:xfrm flipH="1">
            <a:off x="814776" y="4948945"/>
            <a:ext cx="10586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From the plot above, there is a positive correlation between and IBU. As the IBU of beers increase so does the ABV.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point of view is confirmed further with the regression line included in the plot.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B6877-2FDD-481C-2CE1-4297DD9A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28" y="1083804"/>
            <a:ext cx="5044906" cy="312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119B30-F195-45E3-AE05-A4F2D0DB7729}"/>
              </a:ext>
            </a:extLst>
          </p:cNvPr>
          <p:cNvSpPr txBox="1"/>
          <p:nvPr/>
        </p:nvSpPr>
        <p:spPr>
          <a:xfrm>
            <a:off x="5156616" y="3059668"/>
            <a:ext cx="239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7508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246690-BD0B-4937-85D5-765DA01D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DC130-A377-4343-A5C4-45F1701A3ED1}"/>
              </a:ext>
            </a:extLst>
          </p:cNvPr>
          <p:cNvSpPr txBox="1">
            <a:spLocks/>
          </p:cNvSpPr>
          <p:nvPr/>
        </p:nvSpPr>
        <p:spPr>
          <a:xfrm>
            <a:off x="716280" y="1038077"/>
            <a:ext cx="10664456" cy="294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To perform exploratory data analysis on beer information bitterness(IBU) and Alcohol Volume (ABV)  by State and brewery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Acquisition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Beer data and Brewery data were obtained in CSV format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Missing data was found using R and steps were taken to fill the gaps for missing values with 0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Graphs were created using ggplot in R studio</a:t>
            </a:r>
          </a:p>
        </p:txBody>
      </p:sp>
    </p:spTree>
    <p:extLst>
      <p:ext uri="{BB962C8B-B14F-4D97-AF65-F5344CB8AC3E}">
        <p14:creationId xmlns:p14="http://schemas.microsoft.com/office/powerpoint/2010/main" val="20786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FC115E-6BE5-4108-B6B2-C3250787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Preparation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22F3F9-370E-41FB-A997-0DC37F3A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20"/>
            <a:ext cx="10515600" cy="4904343"/>
          </a:xfrm>
        </p:spPr>
        <p:txBody>
          <a:bodyPr>
            <a:normAutofit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records 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Beer Dataset: 2410 records</a:t>
            </a: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Brewery Dataset: 558 records</a:t>
            </a:r>
          </a:p>
          <a:p>
            <a:pPr marL="0" indent="0">
              <a:buNone/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Following missing values were found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Beer Dataset: IBU (1005 records), ABV (62 records), Style (4 records)</a:t>
            </a: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Missing values treatment:</a:t>
            </a:r>
          </a:p>
          <a:p>
            <a:pPr lvl="1"/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Full-time Teachers (4 records) : Since we cannot tell the reason </a:t>
            </a:r>
            <a:r>
              <a:rPr lang="en-US" sz="17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values for the IBU and ABV are missing for some beer, we will replace those values with 0 since we do not want those records to be excluded from our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382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215483-AD0C-4E00-BF87-04C4DA6AC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25F3F6-6400-4D03-AE43-A0EF8ABB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95701"/>
            <a:ext cx="10848975" cy="743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all" dirty="0">
                <a:latin typeface="+mj-lt"/>
                <a:cs typeface="+mj-cs"/>
              </a:rPr>
              <a:t>Number of breweries per State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9F470-C7B7-4B96-90CD-6D53EA02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2F88F62E-85D4-46E5-84F6-86CB0BD48C6E}"/>
              </a:ext>
            </a:extLst>
          </p:cNvPr>
          <p:cNvSpPr txBox="1">
            <a:spLocks/>
          </p:cNvSpPr>
          <p:nvPr/>
        </p:nvSpPr>
        <p:spPr>
          <a:xfrm>
            <a:off x="823745" y="1041982"/>
            <a:ext cx="10568155" cy="18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47DA8-426A-8386-7BEC-26FB0929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957580"/>
            <a:ext cx="6667500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3E63D6-C369-5285-6C94-1054F3F70467}"/>
              </a:ext>
            </a:extLst>
          </p:cNvPr>
          <p:cNvSpPr txBox="1"/>
          <p:nvPr/>
        </p:nvSpPr>
        <p:spPr>
          <a:xfrm>
            <a:off x="7315200" y="1838326"/>
            <a:ext cx="436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has the highest number of breweries with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DC, WV, SD, and ND all have the least with 1 brewery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374E4-7147-1BD5-67CC-84846F9D82D3}"/>
              </a:ext>
            </a:extLst>
          </p:cNvPr>
          <p:cNvSpPr txBox="1"/>
          <p:nvPr/>
        </p:nvSpPr>
        <p:spPr>
          <a:xfrm>
            <a:off x="7981950" y="5219451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Please see the next slide for full list of breweries by state</a:t>
            </a:r>
          </a:p>
        </p:txBody>
      </p:sp>
    </p:spTree>
    <p:extLst>
      <p:ext uri="{BB962C8B-B14F-4D97-AF65-F5344CB8AC3E}">
        <p14:creationId xmlns:p14="http://schemas.microsoft.com/office/powerpoint/2010/main" val="158520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215483-AD0C-4E00-BF87-04C4DA6AC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25F3F6-6400-4D03-AE43-A0EF8ABB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95701"/>
            <a:ext cx="10848975" cy="7433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all" dirty="0">
                <a:latin typeface="+mj-lt"/>
                <a:cs typeface="+mj-cs"/>
              </a:rPr>
              <a:t>Number of breweries per State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F9F470-C7B7-4B96-90CD-6D53EA020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2F88F62E-85D4-46E5-84F6-86CB0BD48C6E}"/>
              </a:ext>
            </a:extLst>
          </p:cNvPr>
          <p:cNvSpPr txBox="1">
            <a:spLocks/>
          </p:cNvSpPr>
          <p:nvPr/>
        </p:nvSpPr>
        <p:spPr>
          <a:xfrm>
            <a:off x="846078" y="1041982"/>
            <a:ext cx="10568155" cy="184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39341-1487-EB10-0C22-530BAF4C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041982"/>
            <a:ext cx="8534401" cy="56330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61719-AB77-7C13-4035-D9D2BFA24259}"/>
              </a:ext>
            </a:extLst>
          </p:cNvPr>
          <p:cNvSpPr txBox="1"/>
          <p:nvPr/>
        </p:nvSpPr>
        <p:spPr>
          <a:xfrm>
            <a:off x="9141619" y="1352100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Breweries by State</a:t>
            </a:r>
          </a:p>
        </p:txBody>
      </p:sp>
    </p:spTree>
    <p:extLst>
      <p:ext uri="{BB962C8B-B14F-4D97-AF65-F5344CB8AC3E}">
        <p14:creationId xmlns:p14="http://schemas.microsoft.com/office/powerpoint/2010/main" val="37704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IBU (Bitterness) by State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94443" y="5143777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46786" y="5466942"/>
            <a:ext cx="10303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WV leads the pack in Median IBU with a level of 57.5 and followed closely by DE with a level 0f 52.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Multiple States have a median IBU of 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0B4EE1-ED42-BC27-C1EC-FD77ECC0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78" y="932328"/>
            <a:ext cx="6577340" cy="42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425" y="126148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Median Alcohol Content (ABV)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2F677-92AD-5A17-3EC6-94A29F43CDF6}"/>
              </a:ext>
            </a:extLst>
          </p:cNvPr>
          <p:cNvGrpSpPr/>
          <p:nvPr/>
        </p:nvGrpSpPr>
        <p:grpSpPr>
          <a:xfrm>
            <a:off x="994443" y="5143777"/>
            <a:ext cx="10526964" cy="323165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33F2D20-1F9B-532D-106C-4D39529EF0F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2BBB2E-7B16-A407-AF14-3DE9DD733603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B23-9D2C-D58D-9E60-274F6962EAAD}"/>
              </a:ext>
            </a:extLst>
          </p:cNvPr>
          <p:cNvSpPr txBox="1"/>
          <p:nvPr/>
        </p:nvSpPr>
        <p:spPr>
          <a:xfrm flipH="1">
            <a:off x="746786" y="5466942"/>
            <a:ext cx="103033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median alcohol content looks to be fairly distributed across states for the most part of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No significant ABV outliers were detected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057E-2FB3-5947-710D-23092C26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751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5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Other Interesting Findings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9A3D05-763C-4511-9E24-58251F12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1150708"/>
            <a:ext cx="10713720" cy="834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State with the maximum alcoholic( ABV) beer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District of Columbia (DC) and Kentucky (KY) tied with for the top spot with an ABV level of 0.0625 each</a:t>
            </a: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State with the most bitter beer. (IBU)</a:t>
            </a: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West Virginia has the most bitter beer with a median IBU level of 57.5</a:t>
            </a:r>
          </a:p>
        </p:txBody>
      </p:sp>
    </p:spTree>
    <p:extLst>
      <p:ext uri="{BB962C8B-B14F-4D97-AF65-F5344CB8AC3E}">
        <p14:creationId xmlns:p14="http://schemas.microsoft.com/office/powerpoint/2010/main" val="399358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Summary Statistic and Distribution for ABV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C1FAD-1AAC-4EF1-959B-F7F438646B74}"/>
              </a:ext>
            </a:extLst>
          </p:cNvPr>
          <p:cNvSpPr txBox="1"/>
          <p:nvPr/>
        </p:nvSpPr>
        <p:spPr>
          <a:xfrm flipH="1">
            <a:off x="716280" y="4792110"/>
            <a:ext cx="105863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distribution for ABV across the data appears to be slightly normally distributed with most occurrences between 0.05 and 0.06</a:t>
            </a: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945D4B-7E88-4733-B4AA-792156A68576}"/>
              </a:ext>
            </a:extLst>
          </p:cNvPr>
          <p:cNvGrpSpPr/>
          <p:nvPr/>
        </p:nvGrpSpPr>
        <p:grpSpPr>
          <a:xfrm>
            <a:off x="844446" y="4272813"/>
            <a:ext cx="10526964" cy="323165"/>
            <a:chOff x="844446" y="4272813"/>
            <a:chExt cx="10526964" cy="3231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E1FE24A-24BF-D9EF-FBBC-5D48DBB62F6F}"/>
              </a:ext>
            </a:extLst>
          </p:cNvPr>
          <p:cNvSpPr txBox="1"/>
          <p:nvPr/>
        </p:nvSpPr>
        <p:spPr>
          <a:xfrm>
            <a:off x="618836" y="1117965"/>
            <a:ext cx="4830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Min. 1st Qu.  Median    Mean 3rd Qu.    Max. </a:t>
            </a:r>
          </a:p>
          <a:p>
            <a:r>
              <a:rPr lang="en-US" dirty="0"/>
              <a:t>  0.001   0.050   0.057   0.060   0.068   0.128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01F2C-119C-E8F4-1F80-9BF0D25B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844" y="972966"/>
            <a:ext cx="5336566" cy="32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0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459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Beer and brewery Analysis</vt:lpstr>
      <vt:lpstr>Content</vt:lpstr>
      <vt:lpstr>Data Preparation</vt:lpstr>
      <vt:lpstr>Number of breweries per State</vt:lpstr>
      <vt:lpstr>Number of breweries per State</vt:lpstr>
      <vt:lpstr>Median IBU (Bitterness) by State</vt:lpstr>
      <vt:lpstr>Median Alcohol Content (ABV)</vt:lpstr>
      <vt:lpstr>Other Interesting Findings</vt:lpstr>
      <vt:lpstr>Summary Statistic and Distribution for ABV</vt:lpstr>
      <vt:lpstr>Relationship between IBU and ABV of Beers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School Data Analytics (2018-2019)</dc:title>
  <dc:creator>Anoop</dc:creator>
  <cp:lastModifiedBy>Emmanuel Opoku</cp:lastModifiedBy>
  <cp:revision>195</cp:revision>
  <dcterms:created xsi:type="dcterms:W3CDTF">2021-08-19T05:55:49Z</dcterms:created>
  <dcterms:modified xsi:type="dcterms:W3CDTF">2023-10-10T17:06:18Z</dcterms:modified>
</cp:coreProperties>
</file>