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386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56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4792-365C-4452-8F5F-DF3FF6A6B925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DA83-3015-40D4-8AF5-EA037AD63F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FC350D-CA82-7F58-25A0-2AEE96F9C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439" y="4819604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Steps on the Path of a Data Scientist</a:t>
            </a:r>
          </a:p>
          <a:p>
            <a:r>
              <a:rPr lang="en-US" dirty="0"/>
              <a:t>A Presentation by Adam Ercanbrack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9B489C-951B-0339-4AE5-3AB081D08276}"/>
              </a:ext>
            </a:extLst>
          </p:cNvPr>
          <p:cNvSpPr txBox="1">
            <a:spLocks/>
          </p:cNvSpPr>
          <p:nvPr/>
        </p:nvSpPr>
        <p:spPr>
          <a:xfrm>
            <a:off x="751857" y="508638"/>
            <a:ext cx="4931812" cy="22828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Doing Data Science </a:t>
            </a:r>
          </a:p>
        </p:txBody>
      </p:sp>
      <p:pic>
        <p:nvPicPr>
          <p:cNvPr id="1028" name="Picture 4" descr="What is Data Science? A Simple Explanation and More">
            <a:extLst>
              <a:ext uri="{FF2B5EF4-FFF2-40B4-BE49-F238E27FC236}">
                <a16:creationId xmlns:a16="http://schemas.microsoft.com/office/drawing/2014/main" id="{522A7E5F-F2B1-7124-0BC5-975A1B116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88" y="508638"/>
            <a:ext cx="5191755" cy="292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03B3B6E4-2725-CD7A-CB5A-CE3D6981AC50}"/>
              </a:ext>
            </a:extLst>
          </p:cNvPr>
          <p:cNvSpPr txBox="1">
            <a:spLocks/>
          </p:cNvSpPr>
          <p:nvPr/>
        </p:nvSpPr>
        <p:spPr>
          <a:xfrm>
            <a:off x="795761" y="2748123"/>
            <a:ext cx="10295704" cy="15015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Unit 1: Live Session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8369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4"/>
            <a:ext cx="4509240" cy="49438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 come from a social science background, with years of experience dealing with complex problems. I have accumulated strong critical thinking and written and verbal communication skills but have limited data science experience to fit this profile. Which means:</a:t>
            </a:r>
          </a:p>
          <a:p>
            <a:r>
              <a:rPr lang="en-US" dirty="0"/>
              <a:t>	I have many hurdles to over come.</a:t>
            </a:r>
          </a:p>
          <a:p>
            <a:r>
              <a:rPr lang="en-US" dirty="0"/>
              <a:t>Nonetheless, I have acquired some skills during two years in a data science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Computer Science</a:t>
            </a:r>
            <a:r>
              <a:rPr lang="en-US" dirty="0"/>
              <a:t>: I am confident in SQL, proficient in Python, and am diving into R.</a:t>
            </a:r>
          </a:p>
          <a:p>
            <a:pPr lvl="1"/>
            <a:r>
              <a:rPr lang="en-US" b="1" dirty="0"/>
              <a:t>Machine Learning</a:t>
            </a:r>
            <a:r>
              <a:rPr lang="en-US" dirty="0"/>
              <a:t>: I have built topic modeling, sentence extracting, and semantic searching tools.</a:t>
            </a:r>
          </a:p>
          <a:p>
            <a:pPr lvl="1"/>
            <a:r>
              <a:rPr lang="en-US" b="1" dirty="0"/>
              <a:t>Data Visualization</a:t>
            </a:r>
            <a:r>
              <a:rPr lang="en-US" dirty="0"/>
              <a:t>: I have used Excel, Tableau, and Python to create graphics and other visuals to ease data consumption by customers.</a:t>
            </a:r>
          </a:p>
          <a:p>
            <a:pPr lvl="1"/>
            <a:r>
              <a:rPr lang="en-US" b="1" dirty="0"/>
              <a:t>Statistics</a:t>
            </a:r>
            <a:r>
              <a:rPr lang="en-US" dirty="0"/>
              <a:t>: Although it has been 20 years since I did any serious math, I did take the SMU’s, very useful, Statistics Bridge Course.</a:t>
            </a:r>
          </a:p>
        </p:txBody>
      </p:sp>
      <p:grpSp>
        <p:nvGrpSpPr>
          <p:cNvPr id="8" name="Group 7" descr="Hurdle outline in a circle">
            <a:extLst>
              <a:ext uri="{FF2B5EF4-FFF2-40B4-BE49-F238E27FC236}">
                <a16:creationId xmlns:a16="http://schemas.microsoft.com/office/drawing/2014/main" id="{A05D3EF4-6AE4-1FC1-C7BA-B5F28A65D048}"/>
              </a:ext>
            </a:extLst>
          </p:cNvPr>
          <p:cNvGrpSpPr/>
          <p:nvPr/>
        </p:nvGrpSpPr>
        <p:grpSpPr>
          <a:xfrm>
            <a:off x="621436" y="2370338"/>
            <a:ext cx="532661" cy="541538"/>
            <a:chOff x="1028700" y="4589170"/>
            <a:chExt cx="731520" cy="73152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2C62D0-58A4-5976-8C60-50830E9EA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8700" y="4589170"/>
              <a:ext cx="731520" cy="731520"/>
            </a:xfrm>
            <a:prstGeom prst="ellipse">
              <a:avLst/>
            </a:prstGeom>
            <a:solidFill>
              <a:srgbClr val="F5F5F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Hurdle outline">
              <a:extLst>
                <a:ext uri="{FF2B5EF4-FFF2-40B4-BE49-F238E27FC236}">
                  <a16:creationId xmlns:a16="http://schemas.microsoft.com/office/drawing/2014/main" id="{3EB06417-7023-331E-20D1-9F134F2FF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5860" y="4726330"/>
              <a:ext cx="457200" cy="4572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2AD7F62-CB70-CE1E-82FE-DD28684F2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744" y="1438948"/>
            <a:ext cx="6157225" cy="44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4"/>
            <a:ext cx="3878925" cy="494389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Adapt the code to generate a population of 10,000,000 from a chi-square distribution. (See figure 1.)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a histogram of this right skewed population. (See figure 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mean and standard deviation?           Mean = 1.999041  	                                      Standard Deviation = 2.000401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According to the central limit theorem a sample mean with a size ≥ 30 should have a normal distribution. (See figure 3). Since the sample was size 50 it should have a normal distribution. When tested, the sample had a mean of 2.005591, with a standard deviation of 0.2827237 reflecting this more normal distribution.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the sampling distribution and histogram of these sample means. (See figure 4)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Sample mean 1 = 2.004404.                                Standard Deviation 1 = 0.05258683.                                                         Sample mean 2 = 2.003828.                                Standard Deviation 2 = 0.04011342.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4C034-316E-246D-FC55-53198075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69" y="1136084"/>
            <a:ext cx="3358031" cy="2105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539121-2473-948B-1E4E-9E4E5679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989" y="1551202"/>
            <a:ext cx="3513327" cy="1632175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58DF1445-8A1B-FF2C-165F-3BCDF1035272}"/>
              </a:ext>
            </a:extLst>
          </p:cNvPr>
          <p:cNvSpPr txBox="1">
            <a:spLocks/>
          </p:cNvSpPr>
          <p:nvPr/>
        </p:nvSpPr>
        <p:spPr>
          <a:xfrm>
            <a:off x="4749989" y="3249468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1.</a:t>
            </a:r>
          </a:p>
          <a:p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715E3F54-A7B1-CF6E-2CC4-3E08756A5B06}"/>
              </a:ext>
            </a:extLst>
          </p:cNvPr>
          <p:cNvSpPr txBox="1">
            <a:spLocks/>
          </p:cNvSpPr>
          <p:nvPr/>
        </p:nvSpPr>
        <p:spPr>
          <a:xfrm>
            <a:off x="8389469" y="3220583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2.</a:t>
            </a:r>
          </a:p>
          <a:p>
            <a:endParaRPr lang="en-US" dirty="0"/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F6BA5AEC-4651-5EC1-6B17-473D9B151AAD}"/>
              </a:ext>
            </a:extLst>
          </p:cNvPr>
          <p:cNvSpPr txBox="1">
            <a:spLocks/>
          </p:cNvSpPr>
          <p:nvPr/>
        </p:nvSpPr>
        <p:spPr>
          <a:xfrm>
            <a:off x="4795872" y="6117559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3.</a:t>
            </a:r>
          </a:p>
          <a:p>
            <a:endParaRPr lang="en-US" dirty="0"/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583D2FD-DD6F-9EFD-FE50-FEEB5C13DFFB}"/>
              </a:ext>
            </a:extLst>
          </p:cNvPr>
          <p:cNvSpPr txBox="1">
            <a:spLocks/>
          </p:cNvSpPr>
          <p:nvPr/>
        </p:nvSpPr>
        <p:spPr>
          <a:xfrm>
            <a:off x="8282192" y="6067317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4.</a:t>
            </a:r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70202A-4E01-9FA4-AA97-6B8788C95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72" y="3959602"/>
            <a:ext cx="3467444" cy="21579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BC4698F-EB5F-E1B5-66DB-6645ACA24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469" y="3959602"/>
            <a:ext cx="3455651" cy="214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5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Central Limit Theorem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914109"/>
            <a:ext cx="3878925" cy="4943891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Adapt the code to generate a population of 10,000,000 from a chi-square distribution. (See figure 1.).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a histogram of this right skewed population. (See figure 2).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Mean = 2.000466.   	                                       Standard Deviation = 2.00042.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a sample size of 50, the mean and standard error of the mean will be: Mean of the sample means: 2 (same as the mean of the original distribution). Standard error of the mean (SE): 2 / sqrt(50) ≈ 0.2828. </a:t>
            </a: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Thus, the distribution of sample means of size 50 from this right-skewed population should be approximately normally distributed, with a mean of 2 and a standard error of the mean of approximately 0.2828. (See figure 3).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the sampling distribution and histogram of these sample means. (See figure 4). 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Mean of the sample means = 2 (same as the mean of the original distribution), and Standard deviation of the sample means ≈ 0.2828 (calculated as the original standard deviation divided by the square root of the sample size).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58DF1445-8A1B-FF2C-165F-3BCDF1035272}"/>
              </a:ext>
            </a:extLst>
          </p:cNvPr>
          <p:cNvSpPr txBox="1">
            <a:spLocks/>
          </p:cNvSpPr>
          <p:nvPr/>
        </p:nvSpPr>
        <p:spPr>
          <a:xfrm>
            <a:off x="4672460" y="3302782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1.</a:t>
            </a:r>
          </a:p>
          <a:p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715E3F54-A7B1-CF6E-2CC4-3E08756A5B06}"/>
              </a:ext>
            </a:extLst>
          </p:cNvPr>
          <p:cNvSpPr txBox="1">
            <a:spLocks/>
          </p:cNvSpPr>
          <p:nvPr/>
        </p:nvSpPr>
        <p:spPr>
          <a:xfrm>
            <a:off x="8357526" y="3311548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2.</a:t>
            </a:r>
          </a:p>
          <a:p>
            <a:endParaRPr lang="en-US" dirty="0"/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F6BA5AEC-4651-5EC1-6B17-473D9B151AAD}"/>
              </a:ext>
            </a:extLst>
          </p:cNvPr>
          <p:cNvSpPr txBox="1">
            <a:spLocks/>
          </p:cNvSpPr>
          <p:nvPr/>
        </p:nvSpPr>
        <p:spPr>
          <a:xfrm>
            <a:off x="4795872" y="6117559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3.</a:t>
            </a:r>
          </a:p>
          <a:p>
            <a:endParaRPr lang="en-US" dirty="0"/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583D2FD-DD6F-9EFD-FE50-FEEB5C13DFFB}"/>
              </a:ext>
            </a:extLst>
          </p:cNvPr>
          <p:cNvSpPr txBox="1">
            <a:spLocks/>
          </p:cNvSpPr>
          <p:nvPr/>
        </p:nvSpPr>
        <p:spPr>
          <a:xfrm>
            <a:off x="8322937" y="6117559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4.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487EE8-361F-74FE-2C0D-DDB32CDD2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552" y="1163213"/>
            <a:ext cx="3625703" cy="2139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0A6B5-B2E6-68A4-A84D-72FD5DABE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826" y="1258946"/>
            <a:ext cx="3279429" cy="2043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AADDF2-5483-4153-E926-4B6B8825E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633" y="4078806"/>
            <a:ext cx="3251857" cy="2038753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69EE953-C853-F8AC-A15D-B118C5D9A258}"/>
              </a:ext>
            </a:extLst>
          </p:cNvPr>
          <p:cNvSpPr txBox="1">
            <a:spLocks/>
          </p:cNvSpPr>
          <p:nvPr/>
        </p:nvSpPr>
        <p:spPr>
          <a:xfrm>
            <a:off x="462587" y="1264524"/>
            <a:ext cx="3878925" cy="494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make a human feel </a:t>
            </a:r>
            <a:r>
              <a:rPr lang="en-US" u="sng" dirty="0"/>
              <a:t>REAL</a:t>
            </a:r>
            <a:r>
              <a:rPr lang="en-US" dirty="0"/>
              <a:t> Dumb!</a:t>
            </a:r>
          </a:p>
          <a:p>
            <a:r>
              <a:rPr lang="en-US" dirty="0"/>
              <a:t>	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787A9B5-E165-51B0-4508-83F1B61A1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233" y="4078806"/>
            <a:ext cx="3258323" cy="203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5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and the Six Steps of a Hypothesis 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3"/>
            <a:ext cx="3878925" cy="53256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"The following are ages of 7 randomly chosen patrons seen leaving the Beach Comber in South Mission Beach at 7pm!  We assume that the data come from a normal distribution and would like to test the claim that the mean age of the distribution of Comber patrons is different than 21.  Conduct a 6 step hypothesis test to test this claim.  25, 19, 37, 29, 40, 28, 31“ (See figure 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Step 1: </a:t>
            </a:r>
            <a:r>
              <a:rPr lang="en-US" b="1" kern="0" dirty="0">
                <a:effectLst/>
                <a:ea typeface="Times New Roman" panose="02020603050405020304" pitchFamily="18" charset="0"/>
              </a:rPr>
              <a:t>Identify the null (H0) and alternative (Ha) hypotheses.</a:t>
            </a:r>
            <a:r>
              <a:rPr lang="en-US" b="1" dirty="0"/>
              <a:t> </a:t>
            </a:r>
            <a:r>
              <a:rPr lang="en-US" dirty="0"/>
              <a:t>H0: Beach Comber patrons' ages are, on average, equal to 21. Ha: Beach Comber patrons' ages are, on average, not equal to 21.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Step 2: </a:t>
            </a:r>
            <a:r>
              <a:rPr lang="en-US" b="1" dirty="0"/>
              <a:t>Draw and shade the model </a:t>
            </a:r>
            <a:r>
              <a:rPr lang="en-US" dirty="0"/>
              <a:t>- because the alternative hypothesis is not equal to 21, this is a (Two-tailed) model with 0.025 on the extreme ends. 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3: </a:t>
            </a:r>
            <a:r>
              <a:rPr lang="en-US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the sample against the hypothesis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test statistic is 3.309315</a:t>
            </a:r>
            <a:r>
              <a:rPr lang="en-US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4: </a:t>
            </a:r>
            <a:r>
              <a:rPr lang="en-US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Quantify the difference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t-score = 3.3093, p-value = 0.01622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Step 5: </a:t>
            </a:r>
            <a:r>
              <a:rPr lang="en-US" b="1" dirty="0"/>
              <a:t>Decide to reject or fail to reject (FTR) H0</a:t>
            </a:r>
            <a:r>
              <a:rPr lang="en-US" dirty="0"/>
              <a:t>: Since the p-value (0.01622) is &lt; the alpha (0.025), we reject the null hypothesis.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Step 6: </a:t>
            </a:r>
            <a:r>
              <a:rPr lang="en-US" b="1" dirty="0"/>
              <a:t>Conclusion:</a:t>
            </a:r>
            <a:r>
              <a:rPr lang="en-US" dirty="0"/>
              <a:t> There is sufficient evidence to suggest (p-value 0.01622) that the mean age of patrons is different than 21.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58DF1445-8A1B-FF2C-165F-3BCDF1035272}"/>
              </a:ext>
            </a:extLst>
          </p:cNvPr>
          <p:cNvSpPr txBox="1">
            <a:spLocks/>
          </p:cNvSpPr>
          <p:nvPr/>
        </p:nvSpPr>
        <p:spPr>
          <a:xfrm>
            <a:off x="5320529" y="5806285"/>
            <a:ext cx="2242139" cy="37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Figure 1.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A9492-C478-ECCD-5427-613570AF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571" y="1359253"/>
            <a:ext cx="4796194" cy="44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7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Takeaways, Questions, and Comments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D9A04-6070-3A4A-2AC0-0A472F47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359253"/>
            <a:ext cx="11210544" cy="49438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Science is a growing industry that is increasingly recognized by organizations as a powerful tool for extracting findings from data and improving business outcomes.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 is a powerful coding language for statistics and can improve a data scientist’s workflow. Git Hub can help you preserve a record of your source code for future use and sharing. I learned a lot of base R code in the last few days.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Statistics is hard and ChatGPT can answer questions much faster than I can.</a:t>
            </a:r>
          </a:p>
          <a:p>
            <a:r>
              <a:rPr lang="en-US" dirty="0"/>
              <a:t>Questions: 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Explain how variance plays into t-tests? How does variance relate to the critical score?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the CLT exercise, why compare the distribution of two mean samples of the same size (50) instead of different sample sizes?</a:t>
            </a:r>
          </a:p>
          <a:p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Comments: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would be nice if, at the top of the Unit 1 page, you had a walkthrough video explaining all of the elements (Assignments and Grading, 1: Git-</a:t>
            </a:r>
            <a:r>
              <a:rPr lang="en-US" dirty="0" err="1"/>
              <a:t>ing</a:t>
            </a:r>
            <a:r>
              <a:rPr lang="en-US" dirty="0"/>
              <a:t> Sta-R-ted!). Understanding where to find the assignment and where to post it and the expectation for the lectures would be nice. I wasted a long time just hunting through all the sections to come to a point where I could guess what the expectations were.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did not find the Git Hub address to Doing Data Science in the Syllabus. I fortunately found your hub in the Intro to statistics class and was able to navigate to it from there.</a:t>
            </a:r>
          </a:p>
        </p:txBody>
      </p:sp>
    </p:spTree>
    <p:extLst>
      <p:ext uri="{BB962C8B-B14F-4D97-AF65-F5344CB8AC3E}">
        <p14:creationId xmlns:p14="http://schemas.microsoft.com/office/powerpoint/2010/main" val="8894623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-To_Effective-Presentations_DN_Win32_v7" id="{39C2C81D-BA0B-4426-BCFA-DAB3EE6B3909}" vid="{C40840AC-33CF-4B91-A9AA-8F24EB009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E109C5-7A21-42A3-B17A-36E7B8E5EF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Online presentation tips</Template>
  <TotalTime>2030</TotalTime>
  <Words>1101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PowerPoint Presentation</vt:lpstr>
      <vt:lpstr>Data Science Profile</vt:lpstr>
      <vt:lpstr>Central Limit Theorem</vt:lpstr>
      <vt:lpstr>ChatGPT: Central Limit Theorem</vt:lpstr>
      <vt:lpstr>T-test and the Six Steps of a Hypothesis Test</vt:lpstr>
      <vt:lpstr>Takeaways, Questions, and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Ercanbrack</dc:creator>
  <cp:keywords/>
  <cp:lastModifiedBy>Adam Ercanbrack</cp:lastModifiedBy>
  <cp:revision>14</cp:revision>
  <dcterms:created xsi:type="dcterms:W3CDTF">2023-08-15T15:53:43Z</dcterms:created>
  <dcterms:modified xsi:type="dcterms:W3CDTF">2023-08-18T05:21:49Z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