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7"/>
  </p:notesMasterIdLst>
  <p:handoutMasterIdLst>
    <p:handoutMasterId r:id="rId28"/>
  </p:handoutMasterIdLst>
  <p:sldIdLst>
    <p:sldId id="256" r:id="rId5"/>
    <p:sldId id="386" r:id="rId6"/>
    <p:sldId id="399" r:id="rId7"/>
    <p:sldId id="400" r:id="rId8"/>
    <p:sldId id="408" r:id="rId9"/>
    <p:sldId id="401" r:id="rId10"/>
    <p:sldId id="402" r:id="rId11"/>
    <p:sldId id="409" r:id="rId12"/>
    <p:sldId id="411" r:id="rId13"/>
    <p:sldId id="412" r:id="rId14"/>
    <p:sldId id="410" r:id="rId15"/>
    <p:sldId id="396" r:id="rId16"/>
    <p:sldId id="413" r:id="rId17"/>
    <p:sldId id="415" r:id="rId18"/>
    <p:sldId id="416" r:id="rId19"/>
    <p:sldId id="417" r:id="rId20"/>
    <p:sldId id="418" r:id="rId21"/>
    <p:sldId id="419" r:id="rId22"/>
    <p:sldId id="420" r:id="rId23"/>
    <p:sldId id="421" r:id="rId24"/>
    <p:sldId id="397" r:id="rId25"/>
    <p:sldId id="40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3" pos="480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472A"/>
    <a:srgbClr val="F5F5F5"/>
    <a:srgbClr val="D24726"/>
    <a:srgbClr val="9FCDB3"/>
    <a:srgbClr val="217346"/>
    <a:srgbClr val="000000"/>
    <a:srgbClr val="D9D9D9"/>
    <a:srgbClr val="F3F2F1"/>
    <a:srgbClr val="FF006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94560"/>
  </p:normalViewPr>
  <p:slideViewPr>
    <p:cSldViewPr snapToGrid="0">
      <p:cViewPr varScale="1">
        <p:scale>
          <a:sx n="146" d="100"/>
          <a:sy n="146" d="100"/>
        </p:scale>
        <p:origin x="132" y="408"/>
      </p:cViewPr>
      <p:guideLst>
        <p:guide orient="horz" pos="2880"/>
        <p:guide pos="4800"/>
      </p:guideLst>
    </p:cSldViewPr>
  </p:slideViewPr>
  <p:notesTextViewPr>
    <p:cViewPr>
      <p:scale>
        <a:sx n="1" d="1"/>
        <a:sy n="1" d="1"/>
      </p:scale>
      <p:origin x="0" y="0"/>
    </p:cViewPr>
  </p:notesTextViewPr>
  <p:notesViewPr>
    <p:cSldViewPr snapToGrid="0">
      <p:cViewPr>
        <p:scale>
          <a:sx n="1" d="2"/>
          <a:sy n="1" d="2"/>
        </p:scale>
        <p:origin x="3403" y="28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8/28/2023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8/28/2023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title"/>
          </p:nvPr>
        </p:nvSpPr>
        <p:spPr>
          <a:xfrm>
            <a:off x="448056" y="2551176"/>
            <a:ext cx="9922447" cy="914400"/>
          </a:xfrm>
        </p:spPr>
        <p:txBody>
          <a:bodyPr/>
          <a:lstStyle>
            <a:lvl1pPr>
              <a:defRPr sz="5400" b="0">
                <a:solidFill>
                  <a:schemeClr val="tx1"/>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B107D0E1-EAED-8E08-24BA-8F930364BA96}"/>
              </a:ext>
            </a:extLst>
          </p:cNvPr>
          <p:cNvSpPr>
            <a:spLocks noGrp="1"/>
          </p:cNvSpPr>
          <p:nvPr>
            <p:ph type="body" sz="quarter" idx="10"/>
          </p:nvPr>
        </p:nvSpPr>
        <p:spPr>
          <a:xfrm>
            <a:off x="448056" y="3575304"/>
            <a:ext cx="9921943" cy="862012"/>
          </a:xfrm>
        </p:spPr>
        <p:txBody>
          <a:bodyPr>
            <a:normAutofit/>
          </a:bodyPr>
          <a:lstStyle>
            <a:lvl1pPr>
              <a:defRPr sz="2400">
                <a:solidFill>
                  <a:schemeClr val="accent2"/>
                </a:solidFill>
              </a:defRPr>
            </a:lvl1pPr>
          </a:lstStyle>
          <a:p>
            <a:pPr lvl="0"/>
            <a:r>
              <a:rPr lang="en-US"/>
              <a:t>Click to edit Master text styles</a:t>
            </a:r>
          </a:p>
        </p:txBody>
      </p:sp>
      <p:pic>
        <p:nvPicPr>
          <p:cNvPr id="6" name="Picture 5" descr="Graphical user interface&#10;&#10;Description automatically generated">
            <a:extLst>
              <a:ext uri="{FF2B5EF4-FFF2-40B4-BE49-F238E27FC236}">
                <a16:creationId xmlns:a16="http://schemas.microsoft.com/office/drawing/2014/main" id="{976CD4A8-8154-0AA2-A2AB-9AD82CD7406C}"/>
              </a:ext>
            </a:extLst>
          </p:cNvPr>
          <p:cNvPicPr>
            <a:picLocks noChangeAspect="1"/>
          </p:cNvPicPr>
          <p:nvPr userDrawn="1"/>
        </p:nvPicPr>
        <p:blipFill>
          <a:blip r:embed="rId2"/>
          <a:stretch>
            <a:fillRect/>
          </a:stretch>
        </p:blipFill>
        <p:spPr>
          <a:xfrm>
            <a:off x="249483" y="128907"/>
            <a:ext cx="2369315" cy="867807"/>
          </a:xfrm>
          <a:prstGeom prst="rect">
            <a:avLst/>
          </a:prstGeom>
        </p:spPr>
      </p:pic>
    </p:spTree>
    <p:extLst>
      <p:ext uri="{BB962C8B-B14F-4D97-AF65-F5344CB8AC3E}">
        <p14:creationId xmlns:p14="http://schemas.microsoft.com/office/powerpoint/2010/main" val="1718549498"/>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ABE10-5A8F-5044-434F-7434A03566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5243B5-B498-1E60-5D02-983D13E8289B}"/>
              </a:ext>
            </a:extLst>
          </p:cNvPr>
          <p:cNvSpPr>
            <a:spLocks noGrp="1"/>
          </p:cNvSpPr>
          <p:nvPr>
            <p:ph type="dt" sz="half" idx="10"/>
          </p:nvPr>
        </p:nvSpPr>
        <p:spPr/>
        <p:txBody>
          <a:bodyPr/>
          <a:lstStyle/>
          <a:p>
            <a:fld id="{8BEEBAAA-29B5-4AF5-BC5F-7E580C29002D}" type="datetimeFigureOut">
              <a:rPr lang="en-US" smtClean="0"/>
              <a:pPr/>
              <a:t>8/28/2023</a:t>
            </a:fld>
            <a:endParaRPr lang="en-US"/>
          </a:p>
        </p:txBody>
      </p:sp>
      <p:sp>
        <p:nvSpPr>
          <p:cNvPr id="4" name="Footer Placeholder 3">
            <a:extLst>
              <a:ext uri="{FF2B5EF4-FFF2-40B4-BE49-F238E27FC236}">
                <a16:creationId xmlns:a16="http://schemas.microsoft.com/office/drawing/2014/main" id="{7DBD33E4-41B8-74EC-F9A4-3E1DCC0E75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2A375B-2E8B-0F31-9DE4-A5F0682ADFB7}"/>
              </a:ext>
            </a:extLst>
          </p:cNvPr>
          <p:cNvSpPr>
            <a:spLocks noGrp="1"/>
          </p:cNvSpPr>
          <p:nvPr>
            <p:ph type="sldNum" sz="quarter" idx="12"/>
          </p:nvPr>
        </p:nvSpPr>
        <p:spPr/>
        <p:txBody>
          <a:bodyPr/>
          <a:lstStyle/>
          <a:p>
            <a:fld id="{9860EDB8-5305-433F-BE41-D7A86D811DB3}" type="slidenum">
              <a:rPr lang="en-US" smtClean="0"/>
              <a:pPr/>
              <a:t>‹#›</a:t>
            </a:fld>
            <a:endParaRPr lang="en-US"/>
          </a:p>
        </p:txBody>
      </p:sp>
      <p:sp>
        <p:nvSpPr>
          <p:cNvPr id="7" name="Content Placeholder 6">
            <a:extLst>
              <a:ext uri="{FF2B5EF4-FFF2-40B4-BE49-F238E27FC236}">
                <a16:creationId xmlns:a16="http://schemas.microsoft.com/office/drawing/2014/main" id="{CB40353B-463E-6D13-F92E-564948AFA386}"/>
              </a:ext>
            </a:extLst>
          </p:cNvPr>
          <p:cNvSpPr>
            <a:spLocks noGrp="1"/>
          </p:cNvSpPr>
          <p:nvPr>
            <p:ph sz="quarter" idx="13"/>
          </p:nvPr>
        </p:nvSpPr>
        <p:spPr>
          <a:xfrm>
            <a:off x="444500" y="1463040"/>
            <a:ext cx="11210543" cy="46017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6811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ABE10-5A8F-5044-434F-7434A03566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5243B5-B498-1E60-5D02-983D13E8289B}"/>
              </a:ext>
            </a:extLst>
          </p:cNvPr>
          <p:cNvSpPr>
            <a:spLocks noGrp="1"/>
          </p:cNvSpPr>
          <p:nvPr>
            <p:ph type="dt" sz="half" idx="10"/>
          </p:nvPr>
        </p:nvSpPr>
        <p:spPr/>
        <p:txBody>
          <a:bodyPr/>
          <a:lstStyle/>
          <a:p>
            <a:fld id="{8BEEBAAA-29B5-4AF5-BC5F-7E580C29002D}" type="datetimeFigureOut">
              <a:rPr lang="en-US" smtClean="0"/>
              <a:pPr/>
              <a:t>8/28/2023</a:t>
            </a:fld>
            <a:endParaRPr lang="en-US"/>
          </a:p>
        </p:txBody>
      </p:sp>
      <p:sp>
        <p:nvSpPr>
          <p:cNvPr id="4" name="Footer Placeholder 3">
            <a:extLst>
              <a:ext uri="{FF2B5EF4-FFF2-40B4-BE49-F238E27FC236}">
                <a16:creationId xmlns:a16="http://schemas.microsoft.com/office/drawing/2014/main" id="{7DBD33E4-41B8-74EC-F9A4-3E1DCC0E75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2A375B-2E8B-0F31-9DE4-A5F0682ADFB7}"/>
              </a:ext>
            </a:extLst>
          </p:cNvPr>
          <p:cNvSpPr>
            <a:spLocks noGrp="1"/>
          </p:cNvSpPr>
          <p:nvPr>
            <p:ph type="sldNum" sz="quarter" idx="12"/>
          </p:nvPr>
        </p:nvSpPr>
        <p:spPr/>
        <p:txBody>
          <a:bodyPr/>
          <a:lstStyle/>
          <a:p>
            <a:fld id="{9860EDB8-5305-433F-BE41-D7A86D811DB3}" type="slidenum">
              <a:rPr lang="en-US" smtClean="0"/>
              <a:pPr/>
              <a:t>‹#›</a:t>
            </a:fld>
            <a:endParaRPr lang="en-US"/>
          </a:p>
        </p:txBody>
      </p:sp>
      <p:sp>
        <p:nvSpPr>
          <p:cNvPr id="7" name="Content Placeholder 6">
            <a:extLst>
              <a:ext uri="{FF2B5EF4-FFF2-40B4-BE49-F238E27FC236}">
                <a16:creationId xmlns:a16="http://schemas.microsoft.com/office/drawing/2014/main" id="{CB40353B-463E-6D13-F92E-564948AFA386}"/>
              </a:ext>
            </a:extLst>
          </p:cNvPr>
          <p:cNvSpPr>
            <a:spLocks noGrp="1"/>
          </p:cNvSpPr>
          <p:nvPr>
            <p:ph sz="quarter" idx="13"/>
          </p:nvPr>
        </p:nvSpPr>
        <p:spPr>
          <a:xfrm>
            <a:off x="444500" y="1463040"/>
            <a:ext cx="5330952" cy="46017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6">
            <a:extLst>
              <a:ext uri="{FF2B5EF4-FFF2-40B4-BE49-F238E27FC236}">
                <a16:creationId xmlns:a16="http://schemas.microsoft.com/office/drawing/2014/main" id="{904E943F-C687-D3B3-4E36-65D69E3E2F0C}"/>
              </a:ext>
            </a:extLst>
          </p:cNvPr>
          <p:cNvSpPr>
            <a:spLocks noGrp="1"/>
          </p:cNvSpPr>
          <p:nvPr>
            <p:ph sz="quarter" idx="14"/>
          </p:nvPr>
        </p:nvSpPr>
        <p:spPr>
          <a:xfrm>
            <a:off x="6298690" y="1463040"/>
            <a:ext cx="5330952" cy="46017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33210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sho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ABE10-5A8F-5044-434F-7434A03566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5243B5-B498-1E60-5D02-983D13E8289B}"/>
              </a:ext>
            </a:extLst>
          </p:cNvPr>
          <p:cNvSpPr>
            <a:spLocks noGrp="1"/>
          </p:cNvSpPr>
          <p:nvPr>
            <p:ph type="dt" sz="half" idx="10"/>
          </p:nvPr>
        </p:nvSpPr>
        <p:spPr/>
        <p:txBody>
          <a:bodyPr/>
          <a:lstStyle/>
          <a:p>
            <a:fld id="{8BEEBAAA-29B5-4AF5-BC5F-7E580C29002D}" type="datetimeFigureOut">
              <a:rPr lang="en-US" smtClean="0"/>
              <a:pPr/>
              <a:t>8/28/2023</a:t>
            </a:fld>
            <a:endParaRPr lang="en-US"/>
          </a:p>
        </p:txBody>
      </p:sp>
      <p:sp>
        <p:nvSpPr>
          <p:cNvPr id="4" name="Footer Placeholder 3">
            <a:extLst>
              <a:ext uri="{FF2B5EF4-FFF2-40B4-BE49-F238E27FC236}">
                <a16:creationId xmlns:a16="http://schemas.microsoft.com/office/drawing/2014/main" id="{7DBD33E4-41B8-74EC-F9A4-3E1DCC0E75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2A375B-2E8B-0F31-9DE4-A5F0682ADFB7}"/>
              </a:ext>
            </a:extLst>
          </p:cNvPr>
          <p:cNvSpPr>
            <a:spLocks noGrp="1"/>
          </p:cNvSpPr>
          <p:nvPr>
            <p:ph type="sldNum" sz="quarter" idx="12"/>
          </p:nvPr>
        </p:nvSpPr>
        <p:spPr/>
        <p:txBody>
          <a:bodyPr/>
          <a:lstStyle/>
          <a:p>
            <a:fld id="{9860EDB8-5305-433F-BE41-D7A86D811DB3}" type="slidenum">
              <a:rPr lang="en-US" smtClean="0"/>
              <a:pPr/>
              <a:t>‹#›</a:t>
            </a:fld>
            <a:endParaRPr lang="en-US"/>
          </a:p>
        </p:txBody>
      </p:sp>
      <p:sp>
        <p:nvSpPr>
          <p:cNvPr id="7" name="Content Placeholder 6">
            <a:extLst>
              <a:ext uri="{FF2B5EF4-FFF2-40B4-BE49-F238E27FC236}">
                <a16:creationId xmlns:a16="http://schemas.microsoft.com/office/drawing/2014/main" id="{CB40353B-463E-6D13-F92E-564948AFA386}"/>
              </a:ext>
            </a:extLst>
          </p:cNvPr>
          <p:cNvSpPr>
            <a:spLocks noGrp="1"/>
          </p:cNvSpPr>
          <p:nvPr>
            <p:ph sz="quarter" idx="13"/>
          </p:nvPr>
        </p:nvSpPr>
        <p:spPr>
          <a:xfrm>
            <a:off x="444500" y="1463040"/>
            <a:ext cx="5330952" cy="46017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90700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ABE10-5A8F-5044-434F-7434A03566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5243B5-B498-1E60-5D02-983D13E8289B}"/>
              </a:ext>
            </a:extLst>
          </p:cNvPr>
          <p:cNvSpPr>
            <a:spLocks noGrp="1"/>
          </p:cNvSpPr>
          <p:nvPr>
            <p:ph type="dt" sz="half" idx="10"/>
          </p:nvPr>
        </p:nvSpPr>
        <p:spPr/>
        <p:txBody>
          <a:bodyPr/>
          <a:lstStyle/>
          <a:p>
            <a:fld id="{8BEEBAAA-29B5-4AF5-BC5F-7E580C29002D}" type="datetimeFigureOut">
              <a:rPr lang="en-US" smtClean="0"/>
              <a:pPr/>
              <a:t>8/28/2023</a:t>
            </a:fld>
            <a:endParaRPr lang="en-US"/>
          </a:p>
        </p:txBody>
      </p:sp>
      <p:sp>
        <p:nvSpPr>
          <p:cNvPr id="4" name="Footer Placeholder 3">
            <a:extLst>
              <a:ext uri="{FF2B5EF4-FFF2-40B4-BE49-F238E27FC236}">
                <a16:creationId xmlns:a16="http://schemas.microsoft.com/office/drawing/2014/main" id="{7DBD33E4-41B8-74EC-F9A4-3E1DCC0E75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2A375B-2E8B-0F31-9DE4-A5F0682ADFB7}"/>
              </a:ext>
            </a:extLst>
          </p:cNvPr>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2923832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044792-365C-4452-8F5F-DF3FF6A6B925}" type="datetimeFigureOut">
              <a:rPr lang="en-US" smtClean="0"/>
              <a:t>8/28/2023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D3DA83-3015-40D4-8AF5-EA037AD63FE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24720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44500" y="430609"/>
            <a:ext cx="11210544" cy="557784"/>
          </a:xfrm>
          <a:prstGeom prst="rect">
            <a:avLst/>
          </a:prstGeom>
        </p:spPr>
        <p:txBody>
          <a:bodyPr vert="horz" lIns="91440" tIns="45720" rIns="91440" bIns="45720" rtlCol="0" anchor="t" anchorCtr="0">
            <a:normAutofit/>
          </a:bodyPr>
          <a:lstStyle/>
          <a:p>
            <a:r>
              <a:rPr lang="en-US"/>
              <a:t>Click to edit Master title style</a:t>
            </a:r>
          </a:p>
        </p:txBody>
      </p:sp>
      <p:sp>
        <p:nvSpPr>
          <p:cNvPr id="3" name="Text Placeholder 2"/>
          <p:cNvSpPr>
            <a:spLocks noGrp="1"/>
          </p:cNvSpPr>
          <p:nvPr>
            <p:ph type="body" idx="1"/>
          </p:nvPr>
        </p:nvSpPr>
        <p:spPr>
          <a:xfrm>
            <a:off x="448056" y="1447800"/>
            <a:ext cx="11210543"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19099" y="6427391"/>
            <a:ext cx="3276600" cy="141686"/>
          </a:xfrm>
          <a:prstGeom prst="rect">
            <a:avLst/>
          </a:prstGeom>
        </p:spPr>
        <p:txBody>
          <a:bodyPr vert="horz" lIns="91440" tIns="45720" rIns="91440" bIns="45720" rtlCol="0" anchor="ctr"/>
          <a:lstStyle>
            <a:lvl1pPr algn="l">
              <a:defRPr sz="800" baseline="0">
                <a:solidFill>
                  <a:schemeClr val="tx1">
                    <a:lumMod val="65000"/>
                    <a:lumOff val="35000"/>
                  </a:schemeClr>
                </a:solidFill>
              </a:defRPr>
            </a:lvl1pPr>
          </a:lstStyle>
          <a:p>
            <a:fld id="{8BEEBAAA-29B5-4AF5-BC5F-7E580C29002D}" type="datetimeFigureOut">
              <a:rPr lang="en-US" smtClean="0"/>
              <a:pPr/>
              <a:t>8/28/2023</a:t>
            </a:fld>
            <a:endParaRPr lang="en-US"/>
          </a:p>
        </p:txBody>
      </p:sp>
      <p:sp>
        <p:nvSpPr>
          <p:cNvPr id="5" name="Footer Placeholder 4"/>
          <p:cNvSpPr>
            <a:spLocks noGrp="1"/>
          </p:cNvSpPr>
          <p:nvPr>
            <p:ph type="ftr" sz="quarter" idx="3"/>
          </p:nvPr>
        </p:nvSpPr>
        <p:spPr>
          <a:xfrm>
            <a:off x="4648200" y="6427391"/>
            <a:ext cx="2895600" cy="141686"/>
          </a:xfrm>
          <a:prstGeom prst="rect">
            <a:avLst/>
          </a:prstGeom>
        </p:spPr>
        <p:txBody>
          <a:bodyPr vert="horz" lIns="91440" tIns="45720" rIns="91440" bIns="45720" rtlCol="0" anchor="ctr"/>
          <a:lstStyle>
            <a:lvl1pPr algn="ctr">
              <a:defRPr sz="800" baseline="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53042" y="6427391"/>
            <a:ext cx="3276600" cy="141686"/>
          </a:xfrm>
          <a:prstGeom prst="rect">
            <a:avLst/>
          </a:prstGeom>
        </p:spPr>
        <p:txBody>
          <a:bodyPr vert="horz" lIns="91440" tIns="45720" rIns="91440" bIns="45720" rtlCol="0" anchor="ctr"/>
          <a:lstStyle>
            <a:lvl1pPr algn="r">
              <a:defRPr sz="800" baseline="0">
                <a:solidFill>
                  <a:schemeClr val="tx1">
                    <a:lumMod val="65000"/>
                    <a:lumOff val="35000"/>
                  </a:schemeClr>
                </a:solidFill>
              </a:defRPr>
            </a:lvl1pPr>
          </a:lstStyle>
          <a:p>
            <a:fld id="{9860EDB8-5305-433F-BE41-D7A86D811DB3}" type="slidenum">
              <a:rPr lang="en-US" smtClean="0"/>
              <a:pPr/>
              <a:t>‹#›</a:t>
            </a:fld>
            <a:endParaRPr lang="en-US"/>
          </a:p>
        </p:txBody>
      </p:sp>
      <p:cxnSp>
        <p:nvCxnSpPr>
          <p:cNvPr id="7" name="Straight Connector 6">
            <a:extLst>
              <a:ext uri="{FF2B5EF4-FFF2-40B4-BE49-F238E27FC236}">
                <a16:creationId xmlns:a16="http://schemas.microsoft.com/office/drawing/2014/main" id="{D8F39A1B-8AD1-2C34-AB40-00704468E828}"/>
              </a:ext>
            </a:extLst>
          </p:cNvPr>
          <p:cNvCxnSpPr>
            <a:cxnSpLocks/>
          </p:cNvCxnSpPr>
          <p:nvPr userDrawn="1"/>
        </p:nvCxnSpPr>
        <p:spPr>
          <a:xfrm>
            <a:off x="533400" y="1104900"/>
            <a:ext cx="11119104"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5" r:id="rId3"/>
    <p:sldLayoutId id="2147483666" r:id="rId4"/>
    <p:sldLayoutId id="2147483667" r:id="rId5"/>
    <p:sldLayoutId id="2147483668" r:id="rId6"/>
  </p:sldLayoutIdLst>
  <p:txStyles>
    <p:titleStyle>
      <a:lvl1pPr algn="l" defTabSz="914400" rtl="0" eaLnBrk="1" latinLnBrk="0" hangingPunct="1">
        <a:spcBef>
          <a:spcPct val="0"/>
        </a:spcBef>
        <a:buNone/>
        <a:defRPr sz="2800" kern="1200">
          <a:solidFill>
            <a:schemeClr val="bg2">
              <a:lumMod val="25000"/>
            </a:schemeClr>
          </a:solidFill>
          <a:latin typeface="+mn-lt"/>
          <a:ea typeface="+mj-ea"/>
          <a:cs typeface="+mj-cs"/>
        </a:defRPr>
      </a:lvl1pPr>
    </p:titleStyle>
    <p:bodyStyle>
      <a:lvl1pPr marL="0" indent="0" algn="l" defTabSz="914400" rtl="0" eaLnBrk="1" latinLnBrk="0" hangingPunct="1">
        <a:lnSpc>
          <a:spcPct val="100000"/>
        </a:lnSpc>
        <a:spcBef>
          <a:spcPts val="1000"/>
        </a:spcBef>
        <a:spcAft>
          <a:spcPts val="1200"/>
        </a:spcAft>
        <a:buFontTx/>
        <a:buNone/>
        <a:defRPr lang="en-US" sz="1600" kern="1200" dirty="0">
          <a:solidFill>
            <a:schemeClr val="bg2">
              <a:lumMod val="25000"/>
            </a:schemeClr>
          </a:solidFill>
          <a:latin typeface="+mn-lt"/>
          <a:ea typeface="+mn-ea"/>
          <a:cs typeface="+mn-cs"/>
        </a:defRPr>
      </a:lvl1pPr>
      <a:lvl2pPr marL="283464" indent="-283464"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a:solidFill>
            <a:schemeClr val="bg2">
              <a:lumMod val="25000"/>
            </a:schemeClr>
          </a:solidFill>
          <a:latin typeface="+mn-lt"/>
          <a:ea typeface="+mn-ea"/>
          <a:cs typeface="+mn-cs"/>
        </a:defRPr>
      </a:lvl2pPr>
      <a:lvl3pPr marL="685800" indent="-228600"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a:solidFill>
            <a:schemeClr val="bg2">
              <a:lumMod val="25000"/>
            </a:schemeClr>
          </a:solidFill>
          <a:latin typeface="+mn-lt"/>
          <a:ea typeface="+mn-ea"/>
          <a:cs typeface="+mn-cs"/>
        </a:defRPr>
      </a:lvl3pPr>
      <a:lvl4pPr marL="1143000" indent="-228600"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smtClean="0">
          <a:solidFill>
            <a:schemeClr val="bg2">
              <a:lumMod val="25000"/>
            </a:schemeClr>
          </a:solidFill>
          <a:latin typeface="+mn-lt"/>
          <a:ea typeface="+mn-ea"/>
          <a:cs typeface="+mn-cs"/>
        </a:defRPr>
      </a:lvl4pPr>
      <a:lvl5pPr marL="1600200" indent="-228600"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smtClean="0">
          <a:solidFill>
            <a:schemeClr val="bg2">
              <a:lumMod val="25000"/>
            </a:schemeClr>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984" userDrawn="1">
          <p15:clr>
            <a:srgbClr val="F26B43"/>
          </p15:clr>
        </p15:guide>
        <p15:guide id="2" pos="336" userDrawn="1">
          <p15:clr>
            <a:srgbClr val="F26B43"/>
          </p15:clr>
        </p15:guide>
        <p15:guide id="3" pos="7320" userDrawn="1">
          <p15:clr>
            <a:srgbClr val="F26B43"/>
          </p15:clr>
        </p15:guide>
        <p15:guide id="4" orient="horz" pos="912" userDrawn="1">
          <p15:clr>
            <a:srgbClr val="F26B43"/>
          </p15:clr>
        </p15:guide>
        <p15:guide id="5" orient="horz" pos="264" userDrawn="1">
          <p15:clr>
            <a:srgbClr val="F26B43"/>
          </p15:clr>
        </p15:guide>
        <p15:guide id="6" orient="horz" pos="696" userDrawn="1">
          <p15:clr>
            <a:srgbClr val="F26B43"/>
          </p15:clr>
        </p15:guide>
        <p15:guide id="7" pos="369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3FC350D-CA82-7F58-25A0-2AEE96F9C963}"/>
              </a:ext>
            </a:extLst>
          </p:cNvPr>
          <p:cNvSpPr>
            <a:spLocks noGrp="1"/>
          </p:cNvSpPr>
          <p:nvPr>
            <p:ph type="subTitle" idx="1"/>
          </p:nvPr>
        </p:nvSpPr>
        <p:spPr>
          <a:xfrm>
            <a:off x="1144439" y="4819604"/>
            <a:ext cx="10058400" cy="1143000"/>
          </a:xfrm>
        </p:spPr>
        <p:txBody>
          <a:bodyPr>
            <a:normAutofit fontScale="92500" lnSpcReduction="10000"/>
          </a:bodyPr>
          <a:lstStyle/>
          <a:p>
            <a:r>
              <a:rPr lang="en-US" dirty="0"/>
              <a:t>FLS Q&amp;A, plus activities</a:t>
            </a:r>
          </a:p>
          <a:p>
            <a:r>
              <a:rPr lang="en-US" dirty="0"/>
              <a:t>by Adam Ercanbrack </a:t>
            </a:r>
          </a:p>
          <a:p>
            <a:endParaRPr lang="en-US" dirty="0"/>
          </a:p>
        </p:txBody>
      </p:sp>
      <p:sp>
        <p:nvSpPr>
          <p:cNvPr id="4" name="Title 3">
            <a:extLst>
              <a:ext uri="{FF2B5EF4-FFF2-40B4-BE49-F238E27FC236}">
                <a16:creationId xmlns:a16="http://schemas.microsoft.com/office/drawing/2014/main" id="{9B9B489C-951B-0339-4AE5-3AB081D08276}"/>
              </a:ext>
            </a:extLst>
          </p:cNvPr>
          <p:cNvSpPr txBox="1">
            <a:spLocks/>
          </p:cNvSpPr>
          <p:nvPr/>
        </p:nvSpPr>
        <p:spPr>
          <a:xfrm>
            <a:off x="751857" y="508638"/>
            <a:ext cx="4931812" cy="2282811"/>
          </a:xfrm>
          <a:prstGeom prst="rect">
            <a:avLst/>
          </a:prstGeom>
        </p:spPr>
        <p:txBody>
          <a:bodyPr vert="horz" lIns="91440" tIns="45720" rIns="91440" bIns="45720" rtlCol="0" anchor="b" anchorCtr="0">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n-lt"/>
                <a:ea typeface="+mj-ea"/>
                <a:cs typeface="+mj-cs"/>
              </a:defRPr>
            </a:lvl1pPr>
          </a:lstStyle>
          <a:p>
            <a:r>
              <a:rPr lang="en-US" sz="5400" dirty="0">
                <a:solidFill>
                  <a:schemeClr val="bg2">
                    <a:lumMod val="25000"/>
                  </a:schemeClr>
                </a:solidFill>
              </a:rPr>
              <a:t>Statistical Foundations for Data Science </a:t>
            </a:r>
          </a:p>
        </p:txBody>
      </p:sp>
      <p:sp>
        <p:nvSpPr>
          <p:cNvPr id="8" name="Title 3">
            <a:extLst>
              <a:ext uri="{FF2B5EF4-FFF2-40B4-BE49-F238E27FC236}">
                <a16:creationId xmlns:a16="http://schemas.microsoft.com/office/drawing/2014/main" id="{03B3B6E4-2725-CD7A-CB5A-CE3D6981AC50}"/>
              </a:ext>
            </a:extLst>
          </p:cNvPr>
          <p:cNvSpPr txBox="1">
            <a:spLocks/>
          </p:cNvSpPr>
          <p:nvPr/>
        </p:nvSpPr>
        <p:spPr>
          <a:xfrm>
            <a:off x="795761" y="2748123"/>
            <a:ext cx="10295704" cy="1501576"/>
          </a:xfrm>
          <a:prstGeom prst="rect">
            <a:avLst/>
          </a:prstGeom>
        </p:spPr>
        <p:txBody>
          <a:bodyPr vert="horz" lIns="91440" tIns="45720" rIns="91440" bIns="45720" rtlCol="0" anchor="b" anchorCtr="0">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n-lt"/>
                <a:ea typeface="+mj-ea"/>
                <a:cs typeface="+mj-cs"/>
              </a:defRPr>
            </a:lvl1pPr>
          </a:lstStyle>
          <a:p>
            <a:r>
              <a:rPr lang="en-US" sz="5400" dirty="0">
                <a:solidFill>
                  <a:schemeClr val="bg2">
                    <a:lumMod val="25000"/>
                  </a:schemeClr>
                </a:solidFill>
              </a:rPr>
              <a:t>Unit 2: Live Session</a:t>
            </a:r>
            <a:endParaRPr lang="en-US" sz="5400" dirty="0"/>
          </a:p>
        </p:txBody>
      </p:sp>
      <p:pic>
        <p:nvPicPr>
          <p:cNvPr id="1026" name="Picture 2" descr="Exploring Descriptive Statistics: Everything You Need to Know! | Simplilearn">
            <a:extLst>
              <a:ext uri="{FF2B5EF4-FFF2-40B4-BE49-F238E27FC236}">
                <a16:creationId xmlns:a16="http://schemas.microsoft.com/office/drawing/2014/main" id="{1A79E6F9-333C-67B5-760B-78BB2F5388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1651" y="259673"/>
            <a:ext cx="5634359" cy="3169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3693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A2C7E9-DC20-A7CD-7737-2DBF7B80CE66}"/>
              </a:ext>
            </a:extLst>
          </p:cNvPr>
          <p:cNvSpPr>
            <a:spLocks noGrp="1"/>
          </p:cNvSpPr>
          <p:nvPr>
            <p:ph type="title"/>
          </p:nvPr>
        </p:nvSpPr>
        <p:spPr/>
        <p:txBody>
          <a:bodyPr/>
          <a:lstStyle/>
          <a:p>
            <a:r>
              <a:rPr lang="en-US" dirty="0"/>
              <a:t>Question 3: Central Limit Theorem (CLT) Activity: Part 4</a:t>
            </a:r>
          </a:p>
        </p:txBody>
      </p:sp>
      <p:sp>
        <p:nvSpPr>
          <p:cNvPr id="5" name="Content Placeholder 4">
            <a:extLst>
              <a:ext uri="{FF2B5EF4-FFF2-40B4-BE49-F238E27FC236}">
                <a16:creationId xmlns:a16="http://schemas.microsoft.com/office/drawing/2014/main" id="{E4BD9A04-6070-3A4A-2AC0-0A472F47D15E}"/>
              </a:ext>
            </a:extLst>
          </p:cNvPr>
          <p:cNvSpPr>
            <a:spLocks noGrp="1"/>
          </p:cNvSpPr>
          <p:nvPr>
            <p:ph sz="quarter" idx="13"/>
          </p:nvPr>
        </p:nvSpPr>
        <p:spPr>
          <a:xfrm>
            <a:off x="523782" y="1145219"/>
            <a:ext cx="7608163" cy="5157925"/>
          </a:xfrm>
        </p:spPr>
        <p:txBody>
          <a:bodyPr>
            <a:normAutofit fontScale="77500" lnSpcReduction="20000"/>
          </a:bodyPr>
          <a:lstStyle/>
          <a:p>
            <a:r>
              <a:rPr lang="en-US" dirty="0"/>
              <a:t>Consider again the Sleep 1 data from the </a:t>
            </a:r>
            <a:r>
              <a:rPr lang="en-US" dirty="0" err="1"/>
              <a:t>asynch</a:t>
            </a:r>
            <a:r>
              <a:rPr lang="en-US" dirty="0"/>
              <a:t> material. Using the same app:</a:t>
            </a:r>
          </a:p>
          <a:p>
            <a:pPr marL="342900" indent="-342900">
              <a:buFont typeface="+mj-lt"/>
              <a:buAutoNum type="arabicPeriod" startAt="7"/>
            </a:pPr>
            <a:r>
              <a:rPr lang="en-US" dirty="0"/>
              <a:t>For each of a, b, and c, calculate sigma divided by the square root of n and compare this to the standard deviation of the distribution of the sample means from your simulation.</a:t>
            </a:r>
          </a:p>
          <a:p>
            <a:r>
              <a:rPr lang="en-US" dirty="0"/>
              <a:t>	a. Number of samples = 500, sample size = 10 </a:t>
            </a:r>
          </a:p>
          <a:p>
            <a:r>
              <a:rPr lang="en-US" dirty="0"/>
              <a:t>		</a:t>
            </a:r>
            <a:r>
              <a:rPr lang="en-US" b="1" i="1" dirty="0"/>
              <a:t>Answer: The population SD is 1.51.						 1.51 / √ 10 = 0.4775  							The Sample SD (0.448) is very close to the standard error.</a:t>
            </a:r>
          </a:p>
          <a:p>
            <a:r>
              <a:rPr lang="en-US" dirty="0"/>
              <a:t>	b. Number of samples = 500, sample size = 20 </a:t>
            </a:r>
          </a:p>
          <a:p>
            <a:r>
              <a:rPr lang="en-US" dirty="0"/>
              <a:t>		</a:t>
            </a:r>
            <a:r>
              <a:rPr lang="en-US" b="1" i="1" dirty="0"/>
              <a:t> Answer: The population SD is 1.51. 						1.51 / √ 20 = 0.3376 							The Sample SD (0.332) is very close to the standard error.</a:t>
            </a:r>
          </a:p>
          <a:p>
            <a:endParaRPr lang="en-US" b="1" i="1" dirty="0"/>
          </a:p>
          <a:p>
            <a:r>
              <a:rPr lang="en-US" dirty="0"/>
              <a:t>	c. Number of samples = 500, samples size = 50 </a:t>
            </a:r>
          </a:p>
          <a:p>
            <a:r>
              <a:rPr lang="en-US" dirty="0"/>
              <a:t>		</a:t>
            </a:r>
            <a:r>
              <a:rPr lang="en-US" b="1" i="1" dirty="0"/>
              <a:t> Answer: The population SD is 1.51. 						1.51 / √ 50 = 0.2135. 							The Sample SD (0.210) is very close to the standard error.</a:t>
            </a:r>
          </a:p>
          <a:p>
            <a:endParaRPr lang="en-US" b="1" i="1" dirty="0"/>
          </a:p>
          <a:p>
            <a:endParaRPr lang="en-US" b="1" i="1" dirty="0"/>
          </a:p>
        </p:txBody>
      </p:sp>
      <p:pic>
        <p:nvPicPr>
          <p:cNvPr id="3" name="Picture 2">
            <a:extLst>
              <a:ext uri="{FF2B5EF4-FFF2-40B4-BE49-F238E27FC236}">
                <a16:creationId xmlns:a16="http://schemas.microsoft.com/office/drawing/2014/main" id="{17C86238-8A9B-CBF8-65B2-23E39C62F047}"/>
              </a:ext>
            </a:extLst>
          </p:cNvPr>
          <p:cNvPicPr>
            <a:picLocks noChangeAspect="1"/>
          </p:cNvPicPr>
          <p:nvPr/>
        </p:nvPicPr>
        <p:blipFill>
          <a:blip r:embed="rId2"/>
          <a:stretch>
            <a:fillRect/>
          </a:stretch>
        </p:blipFill>
        <p:spPr>
          <a:xfrm>
            <a:off x="8353711" y="4739342"/>
            <a:ext cx="1737558" cy="1563802"/>
          </a:xfrm>
          <a:prstGeom prst="rect">
            <a:avLst/>
          </a:prstGeom>
        </p:spPr>
      </p:pic>
      <p:pic>
        <p:nvPicPr>
          <p:cNvPr id="7" name="Picture 6">
            <a:extLst>
              <a:ext uri="{FF2B5EF4-FFF2-40B4-BE49-F238E27FC236}">
                <a16:creationId xmlns:a16="http://schemas.microsoft.com/office/drawing/2014/main" id="{7D9E87F3-D8FC-FC6E-3840-D12194A402FC}"/>
              </a:ext>
            </a:extLst>
          </p:cNvPr>
          <p:cNvPicPr>
            <a:picLocks noChangeAspect="1"/>
          </p:cNvPicPr>
          <p:nvPr/>
        </p:nvPicPr>
        <p:blipFill>
          <a:blip r:embed="rId3"/>
          <a:stretch>
            <a:fillRect/>
          </a:stretch>
        </p:blipFill>
        <p:spPr>
          <a:xfrm>
            <a:off x="8299212" y="3050674"/>
            <a:ext cx="1846556" cy="1563802"/>
          </a:xfrm>
          <a:prstGeom prst="rect">
            <a:avLst/>
          </a:prstGeom>
        </p:spPr>
      </p:pic>
      <p:pic>
        <p:nvPicPr>
          <p:cNvPr id="11" name="Picture 10">
            <a:extLst>
              <a:ext uri="{FF2B5EF4-FFF2-40B4-BE49-F238E27FC236}">
                <a16:creationId xmlns:a16="http://schemas.microsoft.com/office/drawing/2014/main" id="{76A7396D-AEDD-6CDF-9615-25ED34B00109}"/>
              </a:ext>
            </a:extLst>
          </p:cNvPr>
          <p:cNvPicPr>
            <a:picLocks noChangeAspect="1"/>
          </p:cNvPicPr>
          <p:nvPr/>
        </p:nvPicPr>
        <p:blipFill>
          <a:blip r:embed="rId4"/>
          <a:stretch>
            <a:fillRect/>
          </a:stretch>
        </p:blipFill>
        <p:spPr>
          <a:xfrm>
            <a:off x="8299212" y="1481909"/>
            <a:ext cx="1792057" cy="1568765"/>
          </a:xfrm>
          <a:prstGeom prst="rect">
            <a:avLst/>
          </a:prstGeom>
        </p:spPr>
      </p:pic>
    </p:spTree>
    <p:extLst>
      <p:ext uri="{BB962C8B-B14F-4D97-AF65-F5344CB8AC3E}">
        <p14:creationId xmlns:p14="http://schemas.microsoft.com/office/powerpoint/2010/main" val="1958881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A2C7E9-DC20-A7CD-7737-2DBF7B80CE66}"/>
              </a:ext>
            </a:extLst>
          </p:cNvPr>
          <p:cNvSpPr>
            <a:spLocks noGrp="1"/>
          </p:cNvSpPr>
          <p:nvPr>
            <p:ph type="title"/>
          </p:nvPr>
        </p:nvSpPr>
        <p:spPr/>
        <p:txBody>
          <a:bodyPr/>
          <a:lstStyle/>
          <a:p>
            <a:r>
              <a:rPr lang="en-US" dirty="0"/>
              <a:t>Question 3: Central Limit Theorem (CLT) Activity: Part 5</a:t>
            </a:r>
          </a:p>
        </p:txBody>
      </p:sp>
      <p:sp>
        <p:nvSpPr>
          <p:cNvPr id="5" name="Content Placeholder 4">
            <a:extLst>
              <a:ext uri="{FF2B5EF4-FFF2-40B4-BE49-F238E27FC236}">
                <a16:creationId xmlns:a16="http://schemas.microsoft.com/office/drawing/2014/main" id="{E4BD9A04-6070-3A4A-2AC0-0A472F47D15E}"/>
              </a:ext>
            </a:extLst>
          </p:cNvPr>
          <p:cNvSpPr>
            <a:spLocks noGrp="1"/>
          </p:cNvSpPr>
          <p:nvPr>
            <p:ph sz="quarter" idx="13"/>
          </p:nvPr>
        </p:nvSpPr>
        <p:spPr>
          <a:xfrm>
            <a:off x="523782" y="1145219"/>
            <a:ext cx="7608163" cy="5157925"/>
          </a:xfrm>
        </p:spPr>
        <p:txBody>
          <a:bodyPr>
            <a:normAutofit fontScale="70000" lnSpcReduction="20000"/>
          </a:bodyPr>
          <a:lstStyle/>
          <a:p>
            <a:r>
              <a:rPr lang="en-US" dirty="0"/>
              <a:t>Consider again the Sleep 1 data from the </a:t>
            </a:r>
            <a:r>
              <a:rPr lang="en-US" dirty="0" err="1"/>
              <a:t>asynch</a:t>
            </a:r>
            <a:r>
              <a:rPr lang="en-US" dirty="0"/>
              <a:t> material. Using the same app:</a:t>
            </a:r>
          </a:p>
          <a:p>
            <a:pPr marL="342900" indent="-342900">
              <a:buFont typeface="+mj-lt"/>
              <a:buAutoNum type="arabicPeriod" startAt="8"/>
            </a:pPr>
            <a:r>
              <a:rPr lang="en-US" dirty="0"/>
              <a:t>How do the distributions of simulated samples of the same sample size compare to one another (think center, shape, and spread). These are the samples that you see in the middle histogram. </a:t>
            </a:r>
            <a:r>
              <a:rPr lang="en-US" b="1" i="1" dirty="0"/>
              <a:t>Answer: The distribution of samples of the same size tend to follow the same trends, the mean, shape and spread are fairly similar, especially for larger sample sizes.</a:t>
            </a:r>
          </a:p>
          <a:p>
            <a:pPr marL="342900" indent="-342900">
              <a:buFont typeface="+mj-lt"/>
              <a:buAutoNum type="arabicPeriod" startAt="8"/>
            </a:pPr>
            <a:r>
              <a:rPr lang="en-US" dirty="0"/>
              <a:t>Describe the distributions of the sample means for samples of size 5, 10, 20, and 50. How do these distributions compare to one another, and to the population distribution? </a:t>
            </a:r>
            <a:r>
              <a:rPr lang="en-US" b="1" i="1" dirty="0"/>
              <a:t>Answer: Smaller sample sizes seem to have a wider spread and variability (they lean more right or left). Larger samples tend to have a smaller spread with less variability and closer means.</a:t>
            </a:r>
          </a:p>
          <a:p>
            <a:pPr marL="342900" indent="-342900">
              <a:buFont typeface="+mj-lt"/>
              <a:buAutoNum type="arabicPeriod" startAt="8"/>
            </a:pPr>
            <a:r>
              <a:rPr lang="en-US" dirty="0"/>
              <a:t>What would you expect to happen to the distribution of the sample means if we changed the sample size again, to a larger number? </a:t>
            </a:r>
            <a:r>
              <a:rPr lang="en-US" b="1" i="1" dirty="0"/>
              <a:t>Answer: the larger the sample size the closer the samples’ mean would be to the population mean. Larger samples would also be closer to a normal distribution.</a:t>
            </a:r>
          </a:p>
          <a:p>
            <a:pPr marL="342900" indent="-342900">
              <a:buFont typeface="+mj-lt"/>
              <a:buAutoNum type="arabicPeriod" startAt="8"/>
            </a:pPr>
            <a:r>
              <a:rPr lang="en-US" dirty="0"/>
              <a:t>What is the pattern that you see? </a:t>
            </a:r>
            <a:r>
              <a:rPr lang="en-US" b="1" i="1" dirty="0"/>
              <a:t>Answer: Larger sample sizes tend to have means closer to the population mean and less variance, while smaller samples have more variance in the distribution, curve, and mean.</a:t>
            </a:r>
          </a:p>
          <a:p>
            <a:pPr marL="342900" indent="-342900">
              <a:buFont typeface="+mj-lt"/>
              <a:buAutoNum type="arabicPeriod" startAt="8"/>
            </a:pPr>
            <a:r>
              <a:rPr lang="en-US" dirty="0"/>
              <a:t>Fore Shadowing for the next section: Do you think the same pattern would result if we took samples and made distributions of sampling statistics for other types of populations (not sleep times)? Try it with “Pennies” and “Change”. (Note, the "Variable" needs to be set in the "Show Sampling Options" section.) What do you see? </a:t>
            </a:r>
            <a:r>
              <a:rPr lang="en-US" b="1" i="1" dirty="0"/>
              <a:t>Answer: The CLT still applies; the larger the sample, regardless of the tail of the population, the closer the sample will be to the normal distribution. However, for left and right tailed populations, a normal distribution does appear to retail a slight lean to that of the population, despite a normalized distribution.</a:t>
            </a:r>
          </a:p>
          <a:p>
            <a:pPr marL="342900" indent="-342900">
              <a:buFont typeface="+mj-lt"/>
              <a:buAutoNum type="arabicPeriod" startAt="8"/>
            </a:pPr>
            <a:r>
              <a:rPr lang="en-US" dirty="0"/>
              <a:t>Do you think the same pattern would result if we took samples and made distributions of other sampling statistics (not the mean)? Try it by punching the radio buttons for the median and standard deviation over the plot at the bottom right. </a:t>
            </a:r>
            <a:r>
              <a:rPr lang="en-US" b="1" i="1" dirty="0"/>
              <a:t>Answer: The median and SD of larger samples continue to follow a normal distribution.</a:t>
            </a:r>
          </a:p>
        </p:txBody>
      </p:sp>
    </p:spTree>
    <p:extLst>
      <p:ext uri="{BB962C8B-B14F-4D97-AF65-F5344CB8AC3E}">
        <p14:creationId xmlns:p14="http://schemas.microsoft.com/office/powerpoint/2010/main" val="2661802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A2C7E9-DC20-A7CD-7737-2DBF7B80CE66}"/>
              </a:ext>
            </a:extLst>
          </p:cNvPr>
          <p:cNvSpPr>
            <a:spLocks noGrp="1"/>
          </p:cNvSpPr>
          <p:nvPr>
            <p:ph type="title"/>
          </p:nvPr>
        </p:nvSpPr>
        <p:spPr/>
        <p:txBody>
          <a:bodyPr>
            <a:normAutofit/>
          </a:bodyPr>
          <a:lstStyle/>
          <a:p>
            <a:r>
              <a:rPr lang="en-US" dirty="0"/>
              <a:t>Question 4: Review Beachcomber Six Step T-test</a:t>
            </a:r>
          </a:p>
        </p:txBody>
      </p:sp>
      <p:sp>
        <p:nvSpPr>
          <p:cNvPr id="5" name="Content Placeholder 4">
            <a:extLst>
              <a:ext uri="{FF2B5EF4-FFF2-40B4-BE49-F238E27FC236}">
                <a16:creationId xmlns:a16="http://schemas.microsoft.com/office/drawing/2014/main" id="{E4BD9A04-6070-3A4A-2AC0-0A472F47D15E}"/>
              </a:ext>
            </a:extLst>
          </p:cNvPr>
          <p:cNvSpPr>
            <a:spLocks noGrp="1"/>
          </p:cNvSpPr>
          <p:nvPr>
            <p:ph sz="quarter" idx="13"/>
          </p:nvPr>
        </p:nvSpPr>
        <p:spPr>
          <a:xfrm>
            <a:off x="444500" y="1359253"/>
            <a:ext cx="3878925" cy="5325632"/>
          </a:xfrm>
        </p:spPr>
        <p:txBody>
          <a:bodyPr>
            <a:normAutofit fontScale="62500" lnSpcReduction="20000"/>
          </a:bodyPr>
          <a:lstStyle/>
          <a:p>
            <a:r>
              <a:rPr lang="en-US" altLang="en-US" sz="1600" dirty="0"/>
              <a:t>The following are ages of 7 randomly selected patrons at the Beach Comber in South Mission Beach at 7pm! We assume that the data come from a normal distribution and would like to </a:t>
            </a:r>
            <a:r>
              <a:rPr lang="en-US" altLang="en-US" sz="1600" b="1" i="1" dirty="0"/>
              <a:t>construct and interpret</a:t>
            </a:r>
            <a:r>
              <a:rPr lang="en-US" altLang="en-US" sz="1600" dirty="0"/>
              <a:t> a 95% confidence interval for the actual mean age of patrons at the Comber.  Assume we don’t know the population standard deviation and have estimated it to be 7.08 years. In addition, the t multiplier (t critical value) for this problem is 2.447. The other statistics needed to construct the interval will need to be derived from the data.  Show and fully explain your work.  (</a:t>
            </a:r>
            <a:r>
              <a:rPr lang="en-US" altLang="en-US" dirty="0"/>
              <a:t>25, 19, 37, 29, 40, 28, 31) </a:t>
            </a:r>
            <a:r>
              <a:rPr lang="en-US" dirty="0"/>
              <a:t> (See figure 1)</a:t>
            </a:r>
          </a:p>
          <a:p>
            <a:pPr marL="342900" indent="-342900">
              <a:buFont typeface="+mj-lt"/>
              <a:buAutoNum type="arabicPeriod"/>
            </a:pPr>
            <a:r>
              <a:rPr lang="en-US" dirty="0"/>
              <a:t> Step 1: </a:t>
            </a:r>
            <a:r>
              <a:rPr lang="en-US" b="1" kern="0" dirty="0">
                <a:effectLst/>
                <a:ea typeface="Times New Roman" panose="02020603050405020304" pitchFamily="18" charset="0"/>
              </a:rPr>
              <a:t>Identify the null (H0) and alternative (Ha) hypotheses.</a:t>
            </a:r>
            <a:r>
              <a:rPr lang="en-US" b="1" dirty="0"/>
              <a:t> </a:t>
            </a:r>
            <a:r>
              <a:rPr lang="en-US" dirty="0"/>
              <a:t>H0: Beach Comber patrons' ages are, on average, equal to 21. Ha: Beach Comber patrons' ages are, on average, not equal to 21. </a:t>
            </a:r>
          </a:p>
          <a:p>
            <a:pPr marL="342900" indent="-342900">
              <a:buFont typeface="+mj-lt"/>
              <a:buAutoNum type="arabicPeriod"/>
            </a:pPr>
            <a:r>
              <a:rPr lang="en-US" dirty="0"/>
              <a:t>Step 2: </a:t>
            </a:r>
            <a:r>
              <a:rPr lang="en-US" b="1" dirty="0"/>
              <a:t>Draw and shade the model and find the critical value </a:t>
            </a:r>
            <a:r>
              <a:rPr lang="en-US" dirty="0"/>
              <a:t>- because the alternative hypothesis is not equal to 21, this is a (Two-tailed) model with 0.025 on the extreme ends. </a:t>
            </a:r>
          </a:p>
          <a:p>
            <a:pPr marL="342900" indent="-342900">
              <a:buFont typeface="+mj-lt"/>
              <a:buAutoNum type="arabicPeriod"/>
            </a:pPr>
            <a:r>
              <a:rPr lang="en-US" kern="100" dirty="0">
                <a:effectLst/>
                <a:ea typeface="Calibri" panose="020F0502020204030204" pitchFamily="34" charset="0"/>
                <a:cs typeface="Times New Roman" panose="02020603050405020304" pitchFamily="18" charset="0"/>
              </a:rPr>
              <a:t>Step 3: </a:t>
            </a:r>
            <a:r>
              <a:rPr lang="en-US" b="1" kern="100" dirty="0">
                <a:effectLst/>
                <a:ea typeface="Calibri" panose="020F0502020204030204" pitchFamily="34" charset="0"/>
                <a:cs typeface="Times New Roman" panose="02020603050405020304" pitchFamily="18" charset="0"/>
              </a:rPr>
              <a:t>Test the sample against the hypothesis</a:t>
            </a:r>
            <a:r>
              <a:rPr lang="en-US" kern="100" dirty="0">
                <a:effectLst/>
                <a:ea typeface="Calibri" panose="020F0502020204030204" pitchFamily="34" charset="0"/>
                <a:cs typeface="Times New Roman" panose="02020603050405020304" pitchFamily="18" charset="0"/>
              </a:rPr>
              <a:t>: The test statistic is 3.309315</a:t>
            </a:r>
            <a:r>
              <a:rPr lang="en-US" dirty="0"/>
              <a:t>. </a:t>
            </a:r>
          </a:p>
          <a:p>
            <a:pPr marL="342900" indent="-342900">
              <a:buFont typeface="+mj-lt"/>
              <a:buAutoNum type="arabicPeriod"/>
            </a:pPr>
            <a:r>
              <a:rPr lang="en-US" kern="100" dirty="0">
                <a:effectLst/>
                <a:ea typeface="Calibri" panose="020F0502020204030204" pitchFamily="34" charset="0"/>
                <a:cs typeface="Times New Roman" panose="02020603050405020304" pitchFamily="18" charset="0"/>
              </a:rPr>
              <a:t>Step 4: </a:t>
            </a:r>
            <a:r>
              <a:rPr lang="en-US" b="1" kern="100" dirty="0">
                <a:effectLst/>
                <a:ea typeface="Calibri" panose="020F0502020204030204" pitchFamily="34" charset="0"/>
                <a:cs typeface="Times New Roman" panose="02020603050405020304" pitchFamily="18" charset="0"/>
              </a:rPr>
              <a:t>Quantify the difference</a:t>
            </a:r>
            <a:r>
              <a:rPr lang="en-US" kern="100" dirty="0">
                <a:effectLst/>
                <a:ea typeface="Calibri" panose="020F0502020204030204" pitchFamily="34" charset="0"/>
                <a:cs typeface="Times New Roman" panose="02020603050405020304" pitchFamily="18" charset="0"/>
              </a:rPr>
              <a:t>: t-score = 3.3093, p-value = 0.01622</a:t>
            </a:r>
          </a:p>
          <a:p>
            <a:pPr marL="342900" indent="-342900">
              <a:buFont typeface="+mj-lt"/>
              <a:buAutoNum type="arabicPeriod"/>
            </a:pPr>
            <a:r>
              <a:rPr lang="en-US" dirty="0"/>
              <a:t>Step 5: </a:t>
            </a:r>
            <a:r>
              <a:rPr lang="en-US" b="1" dirty="0"/>
              <a:t>Decide to reject or fail to reject (FTR) H0</a:t>
            </a:r>
            <a:r>
              <a:rPr lang="en-US" dirty="0"/>
              <a:t>: Since the p-value (0.01622) is &lt; the alpha (0.05), we reject the null hypothesis.</a:t>
            </a:r>
          </a:p>
          <a:p>
            <a:pPr marL="342900" indent="-342900">
              <a:buFont typeface="+mj-lt"/>
              <a:buAutoNum type="arabicPeriod"/>
            </a:pPr>
            <a:r>
              <a:rPr lang="en-US" dirty="0"/>
              <a:t>Step 6: </a:t>
            </a:r>
            <a:r>
              <a:rPr lang="en-US" b="1" dirty="0"/>
              <a:t>Conclusion:</a:t>
            </a:r>
            <a:r>
              <a:rPr lang="en-US" dirty="0"/>
              <a:t> There is sufficient evidence to suggest (p-value 0.01622) that the mean age of patrons is different than 21.</a:t>
            </a:r>
          </a:p>
        </p:txBody>
      </p:sp>
      <p:sp>
        <p:nvSpPr>
          <p:cNvPr id="17" name="Content Placeholder 4">
            <a:extLst>
              <a:ext uri="{FF2B5EF4-FFF2-40B4-BE49-F238E27FC236}">
                <a16:creationId xmlns:a16="http://schemas.microsoft.com/office/drawing/2014/main" id="{58DF1445-8A1B-FF2C-165F-3BCDF1035272}"/>
              </a:ext>
            </a:extLst>
          </p:cNvPr>
          <p:cNvSpPr txBox="1">
            <a:spLocks/>
          </p:cNvSpPr>
          <p:nvPr/>
        </p:nvSpPr>
        <p:spPr>
          <a:xfrm>
            <a:off x="5320529" y="5806285"/>
            <a:ext cx="2242139" cy="371171"/>
          </a:xfrm>
          <a:prstGeom prst="rect">
            <a:avLst/>
          </a:prstGeom>
        </p:spPr>
        <p:txBody>
          <a:bodyPr vert="horz" lIns="91440" tIns="45720" rIns="91440" bIns="45720" rtlCol="0">
            <a:normAutofit fontScale="62500" lnSpcReduction="20000"/>
          </a:bodyPr>
          <a:lstStyle>
            <a:lvl1pPr marL="0" indent="0" algn="l" defTabSz="914400" rtl="0" eaLnBrk="1" latinLnBrk="0" hangingPunct="1">
              <a:lnSpc>
                <a:spcPct val="100000"/>
              </a:lnSpc>
              <a:spcBef>
                <a:spcPts val="1000"/>
              </a:spcBef>
              <a:spcAft>
                <a:spcPts val="1200"/>
              </a:spcAft>
              <a:buFontTx/>
              <a:buNone/>
              <a:defRPr lang="en-US" sz="1600" kern="1200" dirty="0">
                <a:solidFill>
                  <a:schemeClr val="bg2">
                    <a:lumMod val="25000"/>
                  </a:schemeClr>
                </a:solidFill>
                <a:latin typeface="+mn-lt"/>
                <a:ea typeface="+mn-ea"/>
                <a:cs typeface="+mn-cs"/>
              </a:defRPr>
            </a:lvl1pPr>
            <a:lvl2pPr marL="283464" indent="-283464"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a:solidFill>
                  <a:schemeClr val="bg2">
                    <a:lumMod val="25000"/>
                  </a:schemeClr>
                </a:solidFill>
                <a:latin typeface="+mn-lt"/>
                <a:ea typeface="+mn-ea"/>
                <a:cs typeface="+mn-cs"/>
              </a:defRPr>
            </a:lvl2pPr>
            <a:lvl3pPr marL="685800" indent="-228600"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a:solidFill>
                  <a:schemeClr val="bg2">
                    <a:lumMod val="25000"/>
                  </a:schemeClr>
                </a:solidFill>
                <a:latin typeface="+mn-lt"/>
                <a:ea typeface="+mn-ea"/>
                <a:cs typeface="+mn-cs"/>
              </a:defRPr>
            </a:lvl3pPr>
            <a:lvl4pPr marL="1143000" indent="-228600"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smtClean="0">
                <a:solidFill>
                  <a:schemeClr val="bg2">
                    <a:lumMod val="25000"/>
                  </a:schemeClr>
                </a:solidFill>
                <a:latin typeface="+mn-lt"/>
                <a:ea typeface="+mn-ea"/>
                <a:cs typeface="+mn-cs"/>
              </a:defRPr>
            </a:lvl4pPr>
            <a:lvl5pPr marL="1600200" indent="-228600"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smtClean="0">
                <a:solidFill>
                  <a:schemeClr val="bg2">
                    <a:lumMod val="25000"/>
                  </a:schemeClr>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en-US" dirty="0"/>
              <a:t>Figure 1.</a:t>
            </a:r>
          </a:p>
          <a:p>
            <a:endParaRPr lang="en-US" dirty="0"/>
          </a:p>
        </p:txBody>
      </p:sp>
      <p:pic>
        <p:nvPicPr>
          <p:cNvPr id="3" name="Picture 2">
            <a:extLst>
              <a:ext uri="{FF2B5EF4-FFF2-40B4-BE49-F238E27FC236}">
                <a16:creationId xmlns:a16="http://schemas.microsoft.com/office/drawing/2014/main" id="{F96A9492-C478-ECCD-5427-613570AF37E0}"/>
              </a:ext>
            </a:extLst>
          </p:cNvPr>
          <p:cNvPicPr>
            <a:picLocks noChangeAspect="1"/>
          </p:cNvPicPr>
          <p:nvPr/>
        </p:nvPicPr>
        <p:blipFill>
          <a:blip r:embed="rId2"/>
          <a:stretch>
            <a:fillRect/>
          </a:stretch>
        </p:blipFill>
        <p:spPr>
          <a:xfrm>
            <a:off x="5164571" y="1359253"/>
            <a:ext cx="4796194" cy="4464381"/>
          </a:xfrm>
          <a:prstGeom prst="rect">
            <a:avLst/>
          </a:prstGeom>
        </p:spPr>
      </p:pic>
    </p:spTree>
    <p:extLst>
      <p:ext uri="{BB962C8B-B14F-4D97-AF65-F5344CB8AC3E}">
        <p14:creationId xmlns:p14="http://schemas.microsoft.com/office/powerpoint/2010/main" val="3070474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A2C7E9-DC20-A7CD-7737-2DBF7B80CE66}"/>
              </a:ext>
            </a:extLst>
          </p:cNvPr>
          <p:cNvSpPr>
            <a:spLocks noGrp="1"/>
          </p:cNvSpPr>
          <p:nvPr>
            <p:ph type="title"/>
          </p:nvPr>
        </p:nvSpPr>
        <p:spPr/>
        <p:txBody>
          <a:bodyPr>
            <a:normAutofit/>
          </a:bodyPr>
          <a:lstStyle/>
          <a:p>
            <a:r>
              <a:rPr lang="en-US" dirty="0"/>
              <a:t>Question 5: Discrimination Study – Part 1 Introduction and data</a:t>
            </a:r>
          </a:p>
        </p:txBody>
      </p:sp>
      <p:sp>
        <p:nvSpPr>
          <p:cNvPr id="5" name="Content Placeholder 4">
            <a:extLst>
              <a:ext uri="{FF2B5EF4-FFF2-40B4-BE49-F238E27FC236}">
                <a16:creationId xmlns:a16="http://schemas.microsoft.com/office/drawing/2014/main" id="{E4BD9A04-6070-3A4A-2AC0-0A472F47D15E}"/>
              </a:ext>
            </a:extLst>
          </p:cNvPr>
          <p:cNvSpPr>
            <a:spLocks noGrp="1"/>
          </p:cNvSpPr>
          <p:nvPr>
            <p:ph sz="quarter" idx="13"/>
          </p:nvPr>
        </p:nvSpPr>
        <p:spPr>
          <a:xfrm>
            <a:off x="514904" y="1359253"/>
            <a:ext cx="6640497" cy="5325632"/>
          </a:xfrm>
        </p:spPr>
        <p:txBody>
          <a:bodyPr>
            <a:normAutofit/>
          </a:bodyPr>
          <a:lstStyle/>
          <a:p>
            <a:pPr marL="342900" marR="0" lvl="0" indent="-342900">
              <a:lnSpc>
                <a:spcPct val="115000"/>
              </a:lnSpc>
              <a:spcBef>
                <a:spcPts val="0"/>
              </a:spcBef>
              <a:spcAft>
                <a:spcPts val="0"/>
              </a:spcAft>
              <a:buFont typeface="+mj-lt"/>
              <a:buAutoNum type="arabicPeriod"/>
            </a:pPr>
            <a:r>
              <a:rPr lang="en-US" sz="1400" dirty="0">
                <a:latin typeface="Calibri" panose="020F0502020204030204" pitchFamily="34" charset="0"/>
                <a:ea typeface="Calibri" panose="020F0502020204030204" pitchFamily="34" charset="0"/>
                <a:cs typeface="Times New Roman" panose="02020603050405020304" pitchFamily="18" charset="0"/>
              </a:rPr>
              <a:t>In the United States, it is illegal to discriminate against people based on various attributes.  One example is age.  An active lawsuit, filed August 30, 2011, in the Los Angeles District Office is a case against the American Samoa Government for systematic age discrimination by preferentially firing older workers. Though the data and details are currently sealed, suppose that a random sample of the ages of fired and not fired people in the American Samoa Government are listed below:</a:t>
            </a:r>
          </a:p>
          <a:p>
            <a:pPr marL="342900" marR="0" lvl="0" indent="-342900">
              <a:lnSpc>
                <a:spcPct val="115000"/>
              </a:lnSpc>
              <a:spcBef>
                <a:spcPts val="0"/>
              </a:spcBef>
              <a:spcAft>
                <a:spcPts val="0"/>
              </a:spcAft>
              <a:buFont typeface="+mj-lt"/>
              <a:buAutoNum type="arabicPeriod"/>
            </a:pP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R="0" lvl="0">
              <a:lnSpc>
                <a:spcPct val="115000"/>
              </a:lnSpc>
              <a:spcBef>
                <a:spcPts val="0"/>
              </a:spcBef>
              <a:spcAft>
                <a:spcPts val="0"/>
              </a:spcAft>
            </a:pPr>
            <a:r>
              <a:rPr lang="en-US" sz="1400" b="1" dirty="0">
                <a:latin typeface="Calibri" panose="020F0502020204030204" pitchFamily="34" charset="0"/>
                <a:ea typeface="Calibri" panose="020F0502020204030204" pitchFamily="34" charset="0"/>
                <a:cs typeface="Times New Roman" panose="02020603050405020304" pitchFamily="18" charset="0"/>
              </a:rPr>
              <a:t>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Fired:</a:t>
            </a:r>
            <a:r>
              <a:rPr lang="en-US" sz="1400" b="1" dirty="0">
                <a:latin typeface="Calibri" panose="020F0502020204030204" pitchFamily="34" charset="0"/>
                <a:ea typeface="Calibri" panose="020F0502020204030204" pitchFamily="34" charset="0"/>
                <a:cs typeface="Times New Roman" panose="02020603050405020304" pitchFamily="18" charset="0"/>
              </a:rPr>
              <a:t> </a:t>
            </a:r>
            <a:r>
              <a:rPr lang="en-US" sz="1400" dirty="0">
                <a:effectLst/>
                <a:latin typeface="Calibri" panose="020F0502020204030204" pitchFamily="34" charset="0"/>
                <a:ea typeface="Calibri" panose="020F0502020204030204" pitchFamily="34" charset="0"/>
                <a:cs typeface="Times New Roman" panose="02020603050405020304" pitchFamily="18" charset="0"/>
              </a:rPr>
              <a:t>34 37 37 38 41 42 43 44 44 45 45 45 46 48 49 53 53 54 54 55 56</a:t>
            </a:r>
          </a:p>
          <a:p>
            <a:pPr marR="0" lvl="0">
              <a:lnSpc>
                <a:spcPct val="115000"/>
              </a:lnSpc>
              <a:spcBef>
                <a:spcPts val="0"/>
              </a:spcBef>
              <a:spcAft>
                <a:spcPts val="0"/>
              </a:spcAft>
            </a:pPr>
            <a:r>
              <a:rPr lang="en-US" sz="1400" b="1" dirty="0">
                <a:latin typeface="Calibri" panose="020F0502020204030204" pitchFamily="34" charset="0"/>
                <a:ea typeface="Calibri" panose="020F0502020204030204" pitchFamily="34" charset="0"/>
                <a:cs typeface="Times New Roman" panose="02020603050405020304" pitchFamily="18" charset="0"/>
              </a:rPr>
              <a:t>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Not fired:</a:t>
            </a:r>
            <a:r>
              <a:rPr lang="en-US" sz="1400" b="1" dirty="0">
                <a:latin typeface="Calibri" panose="020F0502020204030204" pitchFamily="34" charset="0"/>
                <a:ea typeface="Calibri" panose="020F0502020204030204" pitchFamily="34" charset="0"/>
                <a:cs typeface="Times New Roman" panose="02020603050405020304" pitchFamily="18" charset="0"/>
              </a:rPr>
              <a:t> </a:t>
            </a:r>
            <a:r>
              <a:rPr lang="en-US" sz="1400" dirty="0">
                <a:effectLst/>
                <a:latin typeface="Calibri" panose="020F0502020204030204" pitchFamily="34" charset="0"/>
                <a:ea typeface="Calibri" panose="020F0502020204030204" pitchFamily="34" charset="0"/>
                <a:cs typeface="Times New Roman" panose="02020603050405020304" pitchFamily="18" charset="0"/>
              </a:rPr>
              <a:t>27 33 36 37 38 38 39 42 42 43 43 44 44 44 45 45 45 45 46 46 47 47 48 48 	    49 49 51 51 52 54</a:t>
            </a:r>
          </a:p>
        </p:txBody>
      </p:sp>
      <p:sp>
        <p:nvSpPr>
          <p:cNvPr id="17" name="Content Placeholder 4">
            <a:extLst>
              <a:ext uri="{FF2B5EF4-FFF2-40B4-BE49-F238E27FC236}">
                <a16:creationId xmlns:a16="http://schemas.microsoft.com/office/drawing/2014/main" id="{58DF1445-8A1B-FF2C-165F-3BCDF1035272}"/>
              </a:ext>
            </a:extLst>
          </p:cNvPr>
          <p:cNvSpPr txBox="1">
            <a:spLocks/>
          </p:cNvSpPr>
          <p:nvPr/>
        </p:nvSpPr>
        <p:spPr>
          <a:xfrm>
            <a:off x="7673112" y="6559353"/>
            <a:ext cx="2242139" cy="371171"/>
          </a:xfrm>
          <a:prstGeom prst="rect">
            <a:avLst/>
          </a:prstGeom>
        </p:spPr>
        <p:txBody>
          <a:bodyPr vert="horz" lIns="91440" tIns="45720" rIns="91440" bIns="45720" rtlCol="0">
            <a:normAutofit fontScale="62500" lnSpcReduction="20000"/>
          </a:bodyPr>
          <a:lstStyle>
            <a:lvl1pPr marL="0" indent="0" algn="l" defTabSz="914400" rtl="0" eaLnBrk="1" latinLnBrk="0" hangingPunct="1">
              <a:lnSpc>
                <a:spcPct val="100000"/>
              </a:lnSpc>
              <a:spcBef>
                <a:spcPts val="1000"/>
              </a:spcBef>
              <a:spcAft>
                <a:spcPts val="1200"/>
              </a:spcAft>
              <a:buFontTx/>
              <a:buNone/>
              <a:defRPr lang="en-US" sz="1600" kern="1200" dirty="0">
                <a:solidFill>
                  <a:schemeClr val="bg2">
                    <a:lumMod val="25000"/>
                  </a:schemeClr>
                </a:solidFill>
                <a:latin typeface="+mn-lt"/>
                <a:ea typeface="+mn-ea"/>
                <a:cs typeface="+mn-cs"/>
              </a:defRPr>
            </a:lvl1pPr>
            <a:lvl2pPr marL="283464" indent="-283464"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a:solidFill>
                  <a:schemeClr val="bg2">
                    <a:lumMod val="25000"/>
                  </a:schemeClr>
                </a:solidFill>
                <a:latin typeface="+mn-lt"/>
                <a:ea typeface="+mn-ea"/>
                <a:cs typeface="+mn-cs"/>
              </a:defRPr>
            </a:lvl2pPr>
            <a:lvl3pPr marL="685800" indent="-228600"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a:solidFill>
                  <a:schemeClr val="bg2">
                    <a:lumMod val="25000"/>
                  </a:schemeClr>
                </a:solidFill>
                <a:latin typeface="+mn-lt"/>
                <a:ea typeface="+mn-ea"/>
                <a:cs typeface="+mn-cs"/>
              </a:defRPr>
            </a:lvl3pPr>
            <a:lvl4pPr marL="1143000" indent="-228600"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smtClean="0">
                <a:solidFill>
                  <a:schemeClr val="bg2">
                    <a:lumMod val="25000"/>
                  </a:schemeClr>
                </a:solidFill>
                <a:latin typeface="+mn-lt"/>
                <a:ea typeface="+mn-ea"/>
                <a:cs typeface="+mn-cs"/>
              </a:defRPr>
            </a:lvl4pPr>
            <a:lvl5pPr marL="1600200" indent="-228600"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smtClean="0">
                <a:solidFill>
                  <a:schemeClr val="bg2">
                    <a:lumMod val="25000"/>
                  </a:schemeClr>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en-US" dirty="0"/>
              <a:t>Figure 1.</a:t>
            </a:r>
          </a:p>
          <a:p>
            <a:endParaRPr lang="en-US" dirty="0"/>
          </a:p>
        </p:txBody>
      </p:sp>
    </p:spTree>
    <p:extLst>
      <p:ext uri="{BB962C8B-B14F-4D97-AF65-F5344CB8AC3E}">
        <p14:creationId xmlns:p14="http://schemas.microsoft.com/office/powerpoint/2010/main" val="960171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A2C7E9-DC20-A7CD-7737-2DBF7B80CE66}"/>
              </a:ext>
            </a:extLst>
          </p:cNvPr>
          <p:cNvSpPr>
            <a:spLocks noGrp="1"/>
          </p:cNvSpPr>
          <p:nvPr>
            <p:ph type="title"/>
          </p:nvPr>
        </p:nvSpPr>
        <p:spPr/>
        <p:txBody>
          <a:bodyPr>
            <a:normAutofit/>
          </a:bodyPr>
          <a:lstStyle/>
          <a:p>
            <a:r>
              <a:rPr lang="en-US" dirty="0"/>
              <a:t>Question 5: Discrimination Study – Part 1a</a:t>
            </a:r>
          </a:p>
        </p:txBody>
      </p:sp>
      <p:sp>
        <p:nvSpPr>
          <p:cNvPr id="5" name="Content Placeholder 4">
            <a:extLst>
              <a:ext uri="{FF2B5EF4-FFF2-40B4-BE49-F238E27FC236}">
                <a16:creationId xmlns:a16="http://schemas.microsoft.com/office/drawing/2014/main" id="{E4BD9A04-6070-3A4A-2AC0-0A472F47D15E}"/>
              </a:ext>
            </a:extLst>
          </p:cNvPr>
          <p:cNvSpPr>
            <a:spLocks noGrp="1"/>
          </p:cNvSpPr>
          <p:nvPr>
            <p:ph sz="quarter" idx="13"/>
          </p:nvPr>
        </p:nvSpPr>
        <p:spPr>
          <a:xfrm>
            <a:off x="514904" y="1359253"/>
            <a:ext cx="6640497" cy="5325632"/>
          </a:xfrm>
        </p:spPr>
        <p:txBody>
          <a:bodyPr>
            <a:normAutofit/>
          </a:bodyPr>
          <a:lstStyle/>
          <a:p>
            <a:pPr marL="457200" marR="0">
              <a:lnSpc>
                <a:spcPct val="115000"/>
              </a:lnSpc>
              <a:spcBef>
                <a:spcPts val="0"/>
              </a:spcBef>
              <a:spcAft>
                <a:spcPts val="0"/>
              </a:spcAft>
            </a:pPr>
            <a:r>
              <a:rPr lang="en-US" sz="1400" dirty="0">
                <a:effectLst/>
                <a:ea typeface="Calibri" panose="020F0502020204030204" pitchFamily="34" charset="0"/>
                <a:cs typeface="Times New Roman" panose="02020603050405020304" pitchFamily="18" charset="0"/>
              </a:rPr>
              <a:t>Part 1: a. Perform a permutation test to test the claim that there is age discrimination. Provide the Ho and Ha, the p-value, and full statistical conclusion, including the scope (inference on population and causal inference). Note: this was similar to an example in Live Session 1.  You may start from scratch or use the sample code and PowerPoints from Live Session 1.  </a:t>
            </a:r>
          </a:p>
          <a:p>
            <a:pPr marL="457200" marR="0">
              <a:lnSpc>
                <a:spcPct val="115000"/>
              </a:lnSpc>
              <a:spcBef>
                <a:spcPts val="0"/>
              </a:spcBef>
              <a:spcAft>
                <a:spcPts val="0"/>
              </a:spcAft>
            </a:pPr>
            <a:endParaRPr lang="en-US" sz="1400" dirty="0">
              <a:ea typeface="Calibri" panose="020F0502020204030204" pitchFamily="34" charset="0"/>
              <a:cs typeface="Times New Roman" panose="02020603050405020304" pitchFamily="18" charset="0"/>
            </a:endParaRPr>
          </a:p>
          <a:p>
            <a:pPr marL="457200">
              <a:lnSpc>
                <a:spcPct val="115000"/>
              </a:lnSpc>
              <a:spcBef>
                <a:spcPts val="0"/>
              </a:spcBef>
              <a:spcAft>
                <a:spcPts val="0"/>
              </a:spcAft>
            </a:pPr>
            <a:r>
              <a:rPr lang="en-US" sz="1400" b="1" i="1" dirty="0">
                <a:ea typeface="Calibri" panose="020F0502020204030204" pitchFamily="34" charset="0"/>
                <a:cs typeface="Times New Roman" panose="02020603050405020304" pitchFamily="18" charset="0"/>
              </a:rPr>
              <a:t>Assumption</a:t>
            </a:r>
            <a:r>
              <a:rPr lang="en-US" sz="1400" dirty="0">
                <a:ea typeface="Calibri" panose="020F0502020204030204" pitchFamily="34" charset="0"/>
                <a:cs typeface="Times New Roman" panose="02020603050405020304" pitchFamily="18" charset="0"/>
              </a:rPr>
              <a:t>: </a:t>
            </a:r>
            <a:r>
              <a:rPr lang="en-US" sz="1400" dirty="0"/>
              <a:t>The claim (the null hypothesis) made in this study was that there is no difference in the age of individuals who were fired vice those that were not fired. (H0 : </a:t>
            </a:r>
            <a:r>
              <a:rPr lang="en-US" sz="1400" dirty="0" err="1"/>
              <a:t>μFired</a:t>
            </a:r>
            <a:r>
              <a:rPr lang="en-US" sz="1400" dirty="0"/>
              <a:t> = </a:t>
            </a:r>
            <a:r>
              <a:rPr lang="en-US" sz="1400" dirty="0" err="1"/>
              <a:t>μNotFired</a:t>
            </a:r>
            <a:r>
              <a:rPr lang="en-US" sz="1400" dirty="0"/>
              <a:t>). The alternative hypothesis is that there is a difference in the age of those that were fired. (Ha : </a:t>
            </a:r>
            <a:r>
              <a:rPr lang="en-US" sz="1400" dirty="0" err="1"/>
              <a:t>μFired</a:t>
            </a:r>
            <a:r>
              <a:rPr lang="en-US" sz="1400" dirty="0"/>
              <a:t> ≠ </a:t>
            </a:r>
            <a:r>
              <a:rPr lang="en-US" sz="1400" dirty="0" err="1"/>
              <a:t>μNotFired</a:t>
            </a:r>
            <a:r>
              <a:rPr lang="en-US" sz="1400" dirty="0"/>
              <a:t>) The permutation test will check if there is variation or a significant difference in the means of the age values if the ages are randomly shuffled 1000 times between the groups. The assumption being that (H0 : </a:t>
            </a:r>
            <a:r>
              <a:rPr lang="en-US" sz="1400" dirty="0" err="1"/>
              <a:t>μFired</a:t>
            </a:r>
            <a:r>
              <a:rPr lang="en-US" sz="1400" dirty="0"/>
              <a:t> – </a:t>
            </a:r>
            <a:r>
              <a:rPr lang="en-US" sz="1400" dirty="0" err="1"/>
              <a:t>μNotFired</a:t>
            </a:r>
            <a:r>
              <a:rPr lang="en-US" sz="1400" dirty="0"/>
              <a:t> = 0) and the alternative being (H0 : </a:t>
            </a:r>
            <a:r>
              <a:rPr lang="en-US" sz="1400" dirty="0" err="1"/>
              <a:t>μFired</a:t>
            </a:r>
            <a:r>
              <a:rPr lang="en-US" sz="1400" dirty="0"/>
              <a:t> – </a:t>
            </a:r>
            <a:r>
              <a:rPr lang="en-US" sz="1400" dirty="0" err="1"/>
              <a:t>μNotFired</a:t>
            </a:r>
            <a:r>
              <a:rPr lang="en-US" sz="1400" dirty="0"/>
              <a:t> ≠ 0). </a:t>
            </a:r>
          </a:p>
          <a:p>
            <a:pPr marL="457200">
              <a:lnSpc>
                <a:spcPct val="115000"/>
              </a:lnSpc>
              <a:spcBef>
                <a:spcPts val="0"/>
              </a:spcBef>
              <a:spcAft>
                <a:spcPts val="0"/>
              </a:spcAft>
            </a:pPr>
            <a:endParaRPr lang="en-US" sz="1400" dirty="0">
              <a:ea typeface="Calibri" panose="020F0502020204030204" pitchFamily="34" charset="0"/>
              <a:cs typeface="Times New Roman" panose="02020603050405020304" pitchFamily="18" charset="0"/>
            </a:endParaRPr>
          </a:p>
          <a:p>
            <a:pPr marL="457200">
              <a:lnSpc>
                <a:spcPct val="115000"/>
              </a:lnSpc>
              <a:spcBef>
                <a:spcPts val="0"/>
              </a:spcBef>
              <a:spcAft>
                <a:spcPts val="0"/>
              </a:spcAft>
            </a:pPr>
            <a:r>
              <a:rPr lang="en-US" sz="1400" b="1" i="1" dirty="0">
                <a:ea typeface="Calibri" panose="020F0502020204030204" pitchFamily="34" charset="0"/>
                <a:cs typeface="Times New Roman" panose="02020603050405020304" pitchFamily="18" charset="0"/>
              </a:rPr>
              <a:t>Evidence</a:t>
            </a:r>
            <a:r>
              <a:rPr lang="en-US" sz="1400" dirty="0">
                <a:ea typeface="Calibri" panose="020F0502020204030204" pitchFamily="34" charset="0"/>
                <a:cs typeface="Times New Roman" panose="02020603050405020304" pitchFamily="18" charset="0"/>
              </a:rPr>
              <a:t>: The mean age of those fired is 45.8571 minus the mean age of those not fired is 43.9333, is </a:t>
            </a:r>
            <a:r>
              <a:rPr lang="en-US" sz="1400" dirty="0" err="1"/>
              <a:t>μFired</a:t>
            </a:r>
            <a:r>
              <a:rPr lang="en-US" sz="1400" dirty="0"/>
              <a:t> – </a:t>
            </a:r>
            <a:r>
              <a:rPr lang="en-US" sz="1400" dirty="0" err="1"/>
              <a:t>μNotFired</a:t>
            </a:r>
            <a:r>
              <a:rPr lang="en-US" sz="1400" dirty="0"/>
              <a:t> = 1.9238.  This suggests that those fired were on average 1.9238 years older than those that were not fired.</a:t>
            </a:r>
            <a:endParaRPr lang="en-US" sz="1400" dirty="0">
              <a:ea typeface="Calibri" panose="020F0502020204030204" pitchFamily="34" charset="0"/>
              <a:cs typeface="Times New Roman" panose="02020603050405020304" pitchFamily="18" charset="0"/>
            </a:endParaRPr>
          </a:p>
        </p:txBody>
      </p:sp>
      <p:sp>
        <p:nvSpPr>
          <p:cNvPr id="17" name="Content Placeholder 4">
            <a:extLst>
              <a:ext uri="{FF2B5EF4-FFF2-40B4-BE49-F238E27FC236}">
                <a16:creationId xmlns:a16="http://schemas.microsoft.com/office/drawing/2014/main" id="{58DF1445-8A1B-FF2C-165F-3BCDF1035272}"/>
              </a:ext>
            </a:extLst>
          </p:cNvPr>
          <p:cNvSpPr txBox="1">
            <a:spLocks/>
          </p:cNvSpPr>
          <p:nvPr/>
        </p:nvSpPr>
        <p:spPr>
          <a:xfrm>
            <a:off x="7673112" y="6559353"/>
            <a:ext cx="2242139" cy="371171"/>
          </a:xfrm>
          <a:prstGeom prst="rect">
            <a:avLst/>
          </a:prstGeom>
        </p:spPr>
        <p:txBody>
          <a:bodyPr vert="horz" lIns="91440" tIns="45720" rIns="91440" bIns="45720" rtlCol="0">
            <a:normAutofit fontScale="62500" lnSpcReduction="20000"/>
          </a:bodyPr>
          <a:lstStyle>
            <a:lvl1pPr marL="0" indent="0" algn="l" defTabSz="914400" rtl="0" eaLnBrk="1" latinLnBrk="0" hangingPunct="1">
              <a:lnSpc>
                <a:spcPct val="100000"/>
              </a:lnSpc>
              <a:spcBef>
                <a:spcPts val="1000"/>
              </a:spcBef>
              <a:spcAft>
                <a:spcPts val="1200"/>
              </a:spcAft>
              <a:buFontTx/>
              <a:buNone/>
              <a:defRPr lang="en-US" sz="1600" kern="1200" dirty="0">
                <a:solidFill>
                  <a:schemeClr val="bg2">
                    <a:lumMod val="25000"/>
                  </a:schemeClr>
                </a:solidFill>
                <a:latin typeface="+mn-lt"/>
                <a:ea typeface="+mn-ea"/>
                <a:cs typeface="+mn-cs"/>
              </a:defRPr>
            </a:lvl1pPr>
            <a:lvl2pPr marL="283464" indent="-283464"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a:solidFill>
                  <a:schemeClr val="bg2">
                    <a:lumMod val="25000"/>
                  </a:schemeClr>
                </a:solidFill>
                <a:latin typeface="+mn-lt"/>
                <a:ea typeface="+mn-ea"/>
                <a:cs typeface="+mn-cs"/>
              </a:defRPr>
            </a:lvl2pPr>
            <a:lvl3pPr marL="685800" indent="-228600"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a:solidFill>
                  <a:schemeClr val="bg2">
                    <a:lumMod val="25000"/>
                  </a:schemeClr>
                </a:solidFill>
                <a:latin typeface="+mn-lt"/>
                <a:ea typeface="+mn-ea"/>
                <a:cs typeface="+mn-cs"/>
              </a:defRPr>
            </a:lvl3pPr>
            <a:lvl4pPr marL="1143000" indent="-228600"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smtClean="0">
                <a:solidFill>
                  <a:schemeClr val="bg2">
                    <a:lumMod val="25000"/>
                  </a:schemeClr>
                </a:solidFill>
                <a:latin typeface="+mn-lt"/>
                <a:ea typeface="+mn-ea"/>
                <a:cs typeface="+mn-cs"/>
              </a:defRPr>
            </a:lvl4pPr>
            <a:lvl5pPr marL="1600200" indent="-228600"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smtClean="0">
                <a:solidFill>
                  <a:schemeClr val="bg2">
                    <a:lumMod val="25000"/>
                  </a:schemeClr>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en-US" dirty="0"/>
              <a:t>Figure 1.</a:t>
            </a:r>
          </a:p>
          <a:p>
            <a:endParaRPr lang="en-US" dirty="0"/>
          </a:p>
        </p:txBody>
      </p:sp>
      <p:pic>
        <p:nvPicPr>
          <p:cNvPr id="6" name="Picture 5">
            <a:extLst>
              <a:ext uri="{FF2B5EF4-FFF2-40B4-BE49-F238E27FC236}">
                <a16:creationId xmlns:a16="http://schemas.microsoft.com/office/drawing/2014/main" id="{423480B6-06FC-2589-E840-C1C82D986CA2}"/>
              </a:ext>
            </a:extLst>
          </p:cNvPr>
          <p:cNvPicPr>
            <a:picLocks noChangeAspect="1"/>
          </p:cNvPicPr>
          <p:nvPr/>
        </p:nvPicPr>
        <p:blipFill>
          <a:blip r:embed="rId2"/>
          <a:stretch>
            <a:fillRect/>
          </a:stretch>
        </p:blipFill>
        <p:spPr>
          <a:xfrm>
            <a:off x="7462117" y="1203850"/>
            <a:ext cx="3969702" cy="5325632"/>
          </a:xfrm>
          <a:prstGeom prst="rect">
            <a:avLst/>
          </a:prstGeom>
        </p:spPr>
      </p:pic>
    </p:spTree>
    <p:extLst>
      <p:ext uri="{BB962C8B-B14F-4D97-AF65-F5344CB8AC3E}">
        <p14:creationId xmlns:p14="http://schemas.microsoft.com/office/powerpoint/2010/main" val="3067751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A2C7E9-DC20-A7CD-7737-2DBF7B80CE66}"/>
              </a:ext>
            </a:extLst>
          </p:cNvPr>
          <p:cNvSpPr>
            <a:spLocks noGrp="1"/>
          </p:cNvSpPr>
          <p:nvPr>
            <p:ph type="title"/>
          </p:nvPr>
        </p:nvSpPr>
        <p:spPr/>
        <p:txBody>
          <a:bodyPr>
            <a:normAutofit/>
          </a:bodyPr>
          <a:lstStyle/>
          <a:p>
            <a:r>
              <a:rPr lang="en-US" dirty="0"/>
              <a:t>Question 5: Discrimination Study – Part 1a cont.</a:t>
            </a:r>
          </a:p>
        </p:txBody>
      </p:sp>
      <p:sp>
        <p:nvSpPr>
          <p:cNvPr id="5" name="Content Placeholder 4">
            <a:extLst>
              <a:ext uri="{FF2B5EF4-FFF2-40B4-BE49-F238E27FC236}">
                <a16:creationId xmlns:a16="http://schemas.microsoft.com/office/drawing/2014/main" id="{E4BD9A04-6070-3A4A-2AC0-0A472F47D15E}"/>
              </a:ext>
            </a:extLst>
          </p:cNvPr>
          <p:cNvSpPr>
            <a:spLocks noGrp="1"/>
          </p:cNvSpPr>
          <p:nvPr>
            <p:ph sz="quarter" idx="13"/>
          </p:nvPr>
        </p:nvSpPr>
        <p:spPr>
          <a:xfrm>
            <a:off x="514905" y="1359253"/>
            <a:ext cx="5820582" cy="5325632"/>
          </a:xfrm>
        </p:spPr>
        <p:txBody>
          <a:bodyPr>
            <a:normAutofit lnSpcReduction="10000"/>
          </a:bodyPr>
          <a:lstStyle/>
          <a:p>
            <a:pPr marL="457200" marR="0">
              <a:lnSpc>
                <a:spcPct val="115000"/>
              </a:lnSpc>
              <a:spcBef>
                <a:spcPts val="0"/>
              </a:spcBef>
              <a:spcAft>
                <a:spcPts val="0"/>
              </a:spcAft>
            </a:pPr>
            <a:r>
              <a:rPr lang="en-US" sz="1400" dirty="0">
                <a:effectLst/>
                <a:ea typeface="Calibri" panose="020F0502020204030204" pitchFamily="34" charset="0"/>
                <a:cs typeface="Times New Roman" panose="02020603050405020304" pitchFamily="18" charset="0"/>
              </a:rPr>
              <a:t>Part 1: a. Perform a permutation test to test the claim that there is age discrimination. Provide the Ho and Ha, the p-value, and full statistical conclusion, including the scope (inference on population and causal inference). Note: this was similar to an example in Live Session 1.  You may start from scratch or use the sample code and PowerPoints from Live Session 1.  </a:t>
            </a:r>
          </a:p>
          <a:p>
            <a:pPr marL="457200" marR="0">
              <a:lnSpc>
                <a:spcPct val="115000"/>
              </a:lnSpc>
              <a:spcBef>
                <a:spcPts val="0"/>
              </a:spcBef>
              <a:spcAft>
                <a:spcPts val="0"/>
              </a:spcAft>
            </a:pPr>
            <a:endParaRPr lang="en-US" sz="1400" dirty="0">
              <a:ea typeface="Calibri" panose="020F0502020204030204" pitchFamily="34" charset="0"/>
              <a:cs typeface="Times New Roman" panose="02020603050405020304" pitchFamily="18" charset="0"/>
            </a:endParaRPr>
          </a:p>
          <a:p>
            <a:pPr marL="457200">
              <a:lnSpc>
                <a:spcPct val="115000"/>
              </a:lnSpc>
              <a:spcBef>
                <a:spcPts val="0"/>
              </a:spcBef>
              <a:spcAft>
                <a:spcPts val="0"/>
              </a:spcAft>
            </a:pPr>
            <a:r>
              <a:rPr lang="en-US" sz="1400" b="1" i="1" dirty="0">
                <a:ea typeface="Calibri" panose="020F0502020204030204" pitchFamily="34" charset="0"/>
                <a:cs typeface="Times New Roman" panose="02020603050405020304" pitchFamily="18" charset="0"/>
              </a:rPr>
              <a:t>Probability</a:t>
            </a:r>
            <a:r>
              <a:rPr lang="en-US" sz="1400" dirty="0">
                <a:ea typeface="Calibri" panose="020F0502020204030204" pitchFamily="34" charset="0"/>
                <a:cs typeface="Times New Roman" panose="02020603050405020304" pitchFamily="18" charset="0"/>
              </a:rPr>
              <a:t>: The estimated probability that a difference of 1.9238 or larger in the sample mean of the scores could happen if employees were not older is p-value = 0.273. Which includes over a quarter of the permutations. (See figure 1.)</a:t>
            </a:r>
          </a:p>
          <a:p>
            <a:pPr marL="457200">
              <a:lnSpc>
                <a:spcPct val="115000"/>
              </a:lnSpc>
              <a:spcBef>
                <a:spcPts val="0"/>
              </a:spcBef>
              <a:spcAft>
                <a:spcPts val="0"/>
              </a:spcAft>
            </a:pPr>
            <a:endParaRPr lang="en-US" sz="1400" dirty="0">
              <a:ea typeface="Calibri" panose="020F0502020204030204" pitchFamily="34" charset="0"/>
              <a:cs typeface="Times New Roman" panose="02020603050405020304" pitchFamily="18" charset="0"/>
            </a:endParaRPr>
          </a:p>
          <a:p>
            <a:pPr marL="457200">
              <a:lnSpc>
                <a:spcPct val="115000"/>
              </a:lnSpc>
              <a:spcBef>
                <a:spcPts val="0"/>
              </a:spcBef>
              <a:spcAft>
                <a:spcPts val="0"/>
              </a:spcAft>
            </a:pPr>
            <a:r>
              <a:rPr lang="en-US" sz="1400" b="1" i="1" dirty="0">
                <a:ea typeface="Calibri" panose="020F0502020204030204" pitchFamily="34" charset="0"/>
                <a:cs typeface="Times New Roman" panose="02020603050405020304" pitchFamily="18" charset="0"/>
              </a:rPr>
              <a:t>Conclusion</a:t>
            </a:r>
            <a:r>
              <a:rPr lang="en-US" sz="1400" dirty="0">
                <a:ea typeface="Calibri" panose="020F0502020204030204" pitchFamily="34" charset="0"/>
                <a:cs typeface="Times New Roman" panose="02020603050405020304" pitchFamily="18" charset="0"/>
              </a:rPr>
              <a:t>:</a:t>
            </a:r>
            <a:r>
              <a:rPr lang="en-US" sz="1400" dirty="0"/>
              <a:t> There is strong evidence to suggest that the mean of those that were fired is equal to the mean of those not fired. Thus, the probability of  observing a score as extreme or more extreme than the original difference is (p-value =0.273) or a 27 percent. (See figure 2.) Because this score is so extreme and this is an observational study, we cannot establish age as the cause of the firings. Additionally, several other confounding variables should be considered, including work performance, wages, and days off the job that could have also influence the decision to end employment.</a:t>
            </a:r>
            <a:endParaRPr lang="en-US" sz="1400" dirty="0">
              <a:ea typeface="Calibri" panose="020F0502020204030204" pitchFamily="34" charset="0"/>
              <a:cs typeface="Times New Roman" panose="02020603050405020304" pitchFamily="18" charset="0"/>
            </a:endParaRPr>
          </a:p>
        </p:txBody>
      </p:sp>
      <p:sp>
        <p:nvSpPr>
          <p:cNvPr id="17" name="Content Placeholder 4">
            <a:extLst>
              <a:ext uri="{FF2B5EF4-FFF2-40B4-BE49-F238E27FC236}">
                <a16:creationId xmlns:a16="http://schemas.microsoft.com/office/drawing/2014/main" id="{58DF1445-8A1B-FF2C-165F-3BCDF1035272}"/>
              </a:ext>
            </a:extLst>
          </p:cNvPr>
          <p:cNvSpPr txBox="1">
            <a:spLocks/>
          </p:cNvSpPr>
          <p:nvPr/>
        </p:nvSpPr>
        <p:spPr>
          <a:xfrm>
            <a:off x="6990475" y="4230622"/>
            <a:ext cx="2242139" cy="371171"/>
          </a:xfrm>
          <a:prstGeom prst="rect">
            <a:avLst/>
          </a:prstGeom>
        </p:spPr>
        <p:txBody>
          <a:bodyPr vert="horz" lIns="91440" tIns="45720" rIns="91440" bIns="45720" rtlCol="0">
            <a:normAutofit fontScale="62500" lnSpcReduction="20000"/>
          </a:bodyPr>
          <a:lstStyle>
            <a:lvl1pPr marL="0" indent="0" algn="l" defTabSz="914400" rtl="0" eaLnBrk="1" latinLnBrk="0" hangingPunct="1">
              <a:lnSpc>
                <a:spcPct val="100000"/>
              </a:lnSpc>
              <a:spcBef>
                <a:spcPts val="1000"/>
              </a:spcBef>
              <a:spcAft>
                <a:spcPts val="1200"/>
              </a:spcAft>
              <a:buFontTx/>
              <a:buNone/>
              <a:defRPr lang="en-US" sz="1600" kern="1200" dirty="0">
                <a:solidFill>
                  <a:schemeClr val="bg2">
                    <a:lumMod val="25000"/>
                  </a:schemeClr>
                </a:solidFill>
                <a:latin typeface="+mn-lt"/>
                <a:ea typeface="+mn-ea"/>
                <a:cs typeface="+mn-cs"/>
              </a:defRPr>
            </a:lvl1pPr>
            <a:lvl2pPr marL="283464" indent="-283464"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a:solidFill>
                  <a:schemeClr val="bg2">
                    <a:lumMod val="25000"/>
                  </a:schemeClr>
                </a:solidFill>
                <a:latin typeface="+mn-lt"/>
                <a:ea typeface="+mn-ea"/>
                <a:cs typeface="+mn-cs"/>
              </a:defRPr>
            </a:lvl2pPr>
            <a:lvl3pPr marL="685800" indent="-228600"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a:solidFill>
                  <a:schemeClr val="bg2">
                    <a:lumMod val="25000"/>
                  </a:schemeClr>
                </a:solidFill>
                <a:latin typeface="+mn-lt"/>
                <a:ea typeface="+mn-ea"/>
                <a:cs typeface="+mn-cs"/>
              </a:defRPr>
            </a:lvl3pPr>
            <a:lvl4pPr marL="1143000" indent="-228600"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smtClean="0">
                <a:solidFill>
                  <a:schemeClr val="bg2">
                    <a:lumMod val="25000"/>
                  </a:schemeClr>
                </a:solidFill>
                <a:latin typeface="+mn-lt"/>
                <a:ea typeface="+mn-ea"/>
                <a:cs typeface="+mn-cs"/>
              </a:defRPr>
            </a:lvl4pPr>
            <a:lvl5pPr marL="1600200" indent="-228600"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smtClean="0">
                <a:solidFill>
                  <a:schemeClr val="bg2">
                    <a:lumMod val="25000"/>
                  </a:schemeClr>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en-US" dirty="0"/>
              <a:t>Figure 1.</a:t>
            </a:r>
          </a:p>
          <a:p>
            <a:endParaRPr lang="en-US" dirty="0"/>
          </a:p>
        </p:txBody>
      </p:sp>
      <p:pic>
        <p:nvPicPr>
          <p:cNvPr id="3" name="Picture 2">
            <a:extLst>
              <a:ext uri="{FF2B5EF4-FFF2-40B4-BE49-F238E27FC236}">
                <a16:creationId xmlns:a16="http://schemas.microsoft.com/office/drawing/2014/main" id="{1F41B0A5-2B00-977D-92A8-0EB82C793E0E}"/>
              </a:ext>
            </a:extLst>
          </p:cNvPr>
          <p:cNvPicPr>
            <a:picLocks noChangeAspect="1"/>
          </p:cNvPicPr>
          <p:nvPr/>
        </p:nvPicPr>
        <p:blipFill>
          <a:blip r:embed="rId2"/>
          <a:stretch>
            <a:fillRect/>
          </a:stretch>
        </p:blipFill>
        <p:spPr>
          <a:xfrm>
            <a:off x="6865489" y="1199011"/>
            <a:ext cx="3976048" cy="3006579"/>
          </a:xfrm>
          <a:prstGeom prst="rect">
            <a:avLst/>
          </a:prstGeom>
        </p:spPr>
      </p:pic>
      <p:pic>
        <p:nvPicPr>
          <p:cNvPr id="10" name="Picture 9">
            <a:extLst>
              <a:ext uri="{FF2B5EF4-FFF2-40B4-BE49-F238E27FC236}">
                <a16:creationId xmlns:a16="http://schemas.microsoft.com/office/drawing/2014/main" id="{CFE890E2-4EDE-BD48-D599-6FC25893D0A3}"/>
              </a:ext>
            </a:extLst>
          </p:cNvPr>
          <p:cNvPicPr>
            <a:picLocks noChangeAspect="1"/>
          </p:cNvPicPr>
          <p:nvPr/>
        </p:nvPicPr>
        <p:blipFill>
          <a:blip r:embed="rId3"/>
          <a:stretch>
            <a:fillRect/>
          </a:stretch>
        </p:blipFill>
        <p:spPr>
          <a:xfrm>
            <a:off x="6422968" y="4907902"/>
            <a:ext cx="5619292" cy="1210587"/>
          </a:xfrm>
          <a:prstGeom prst="rect">
            <a:avLst/>
          </a:prstGeom>
        </p:spPr>
      </p:pic>
      <p:sp>
        <p:nvSpPr>
          <p:cNvPr id="11" name="Content Placeholder 4">
            <a:extLst>
              <a:ext uri="{FF2B5EF4-FFF2-40B4-BE49-F238E27FC236}">
                <a16:creationId xmlns:a16="http://schemas.microsoft.com/office/drawing/2014/main" id="{BD5F6F51-D8B2-DA00-BAB1-03FE9BD8DCFA}"/>
              </a:ext>
            </a:extLst>
          </p:cNvPr>
          <p:cNvSpPr txBox="1">
            <a:spLocks/>
          </p:cNvSpPr>
          <p:nvPr/>
        </p:nvSpPr>
        <p:spPr>
          <a:xfrm>
            <a:off x="6699988" y="6118489"/>
            <a:ext cx="2242139" cy="371171"/>
          </a:xfrm>
          <a:prstGeom prst="rect">
            <a:avLst/>
          </a:prstGeom>
        </p:spPr>
        <p:txBody>
          <a:bodyPr vert="horz" lIns="91440" tIns="45720" rIns="91440" bIns="45720" rtlCol="0">
            <a:normAutofit fontScale="62500" lnSpcReduction="20000"/>
          </a:bodyPr>
          <a:lstStyle>
            <a:lvl1pPr marL="0" indent="0" algn="l" defTabSz="914400" rtl="0" eaLnBrk="1" latinLnBrk="0" hangingPunct="1">
              <a:lnSpc>
                <a:spcPct val="100000"/>
              </a:lnSpc>
              <a:spcBef>
                <a:spcPts val="1000"/>
              </a:spcBef>
              <a:spcAft>
                <a:spcPts val="1200"/>
              </a:spcAft>
              <a:buFontTx/>
              <a:buNone/>
              <a:defRPr lang="en-US" sz="1600" kern="1200" dirty="0">
                <a:solidFill>
                  <a:schemeClr val="bg2">
                    <a:lumMod val="25000"/>
                  </a:schemeClr>
                </a:solidFill>
                <a:latin typeface="+mn-lt"/>
                <a:ea typeface="+mn-ea"/>
                <a:cs typeface="+mn-cs"/>
              </a:defRPr>
            </a:lvl1pPr>
            <a:lvl2pPr marL="283464" indent="-283464"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a:solidFill>
                  <a:schemeClr val="bg2">
                    <a:lumMod val="25000"/>
                  </a:schemeClr>
                </a:solidFill>
                <a:latin typeface="+mn-lt"/>
                <a:ea typeface="+mn-ea"/>
                <a:cs typeface="+mn-cs"/>
              </a:defRPr>
            </a:lvl2pPr>
            <a:lvl3pPr marL="685800" indent="-228600"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a:solidFill>
                  <a:schemeClr val="bg2">
                    <a:lumMod val="25000"/>
                  </a:schemeClr>
                </a:solidFill>
                <a:latin typeface="+mn-lt"/>
                <a:ea typeface="+mn-ea"/>
                <a:cs typeface="+mn-cs"/>
              </a:defRPr>
            </a:lvl3pPr>
            <a:lvl4pPr marL="1143000" indent="-228600"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smtClean="0">
                <a:solidFill>
                  <a:schemeClr val="bg2">
                    <a:lumMod val="25000"/>
                  </a:schemeClr>
                </a:solidFill>
                <a:latin typeface="+mn-lt"/>
                <a:ea typeface="+mn-ea"/>
                <a:cs typeface="+mn-cs"/>
              </a:defRPr>
            </a:lvl4pPr>
            <a:lvl5pPr marL="1600200" indent="-228600"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smtClean="0">
                <a:solidFill>
                  <a:schemeClr val="bg2">
                    <a:lumMod val="25000"/>
                  </a:schemeClr>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en-US" dirty="0"/>
              <a:t>Figure 2. Show 273 out of 1000</a:t>
            </a:r>
          </a:p>
          <a:p>
            <a:endParaRPr lang="en-US" dirty="0"/>
          </a:p>
        </p:txBody>
      </p:sp>
    </p:spTree>
    <p:extLst>
      <p:ext uri="{BB962C8B-B14F-4D97-AF65-F5344CB8AC3E}">
        <p14:creationId xmlns:p14="http://schemas.microsoft.com/office/powerpoint/2010/main" val="3971142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A2C7E9-DC20-A7CD-7737-2DBF7B80CE66}"/>
              </a:ext>
            </a:extLst>
          </p:cNvPr>
          <p:cNvSpPr>
            <a:spLocks noGrp="1"/>
          </p:cNvSpPr>
          <p:nvPr>
            <p:ph type="title"/>
          </p:nvPr>
        </p:nvSpPr>
        <p:spPr/>
        <p:txBody>
          <a:bodyPr>
            <a:normAutofit/>
          </a:bodyPr>
          <a:lstStyle/>
          <a:p>
            <a:r>
              <a:rPr lang="en-US" dirty="0"/>
              <a:t>Question 5: Discrimination Study – Part 1b</a:t>
            </a:r>
          </a:p>
        </p:txBody>
      </p:sp>
      <p:sp>
        <p:nvSpPr>
          <p:cNvPr id="5" name="Content Placeholder 4">
            <a:extLst>
              <a:ext uri="{FF2B5EF4-FFF2-40B4-BE49-F238E27FC236}">
                <a16:creationId xmlns:a16="http://schemas.microsoft.com/office/drawing/2014/main" id="{E4BD9A04-6070-3A4A-2AC0-0A472F47D15E}"/>
              </a:ext>
            </a:extLst>
          </p:cNvPr>
          <p:cNvSpPr>
            <a:spLocks noGrp="1"/>
          </p:cNvSpPr>
          <p:nvPr>
            <p:ph sz="quarter" idx="13"/>
          </p:nvPr>
        </p:nvSpPr>
        <p:spPr>
          <a:xfrm>
            <a:off x="514905" y="1359253"/>
            <a:ext cx="5820582" cy="5325632"/>
          </a:xfrm>
        </p:spPr>
        <p:txBody>
          <a:bodyPr>
            <a:normAutofit lnSpcReduction="10000"/>
          </a:bodyPr>
          <a:lstStyle/>
          <a:p>
            <a:pPr marL="457200">
              <a:lnSpc>
                <a:spcPct val="115000"/>
              </a:lnSpc>
              <a:spcBef>
                <a:spcPts val="0"/>
              </a:spcBef>
              <a:spcAft>
                <a:spcPts val="0"/>
              </a:spcAft>
            </a:pPr>
            <a:r>
              <a:rPr lang="en-US" sz="1400" dirty="0">
                <a:effectLst/>
                <a:ea typeface="Calibri" panose="020F0502020204030204" pitchFamily="34" charset="0"/>
                <a:cs typeface="Times New Roman" panose="02020603050405020304" pitchFamily="18" charset="0"/>
              </a:rPr>
              <a:t>Part 1: b. Now run a two sample t-test appropriate for this scientific problem. (Use SAS.) </a:t>
            </a:r>
            <a:r>
              <a:rPr lang="en-US" sz="1400" i="1" dirty="0">
                <a:effectLst/>
                <a:ea typeface="Calibri" panose="020F0502020204030204" pitchFamily="34" charset="0"/>
                <a:cs typeface="Times New Roman" panose="02020603050405020304" pitchFamily="18" charset="0"/>
              </a:rPr>
              <a:t>(Note: we may not have talked much about a two-sided versus a one-sided test.  If you would like to read the discussion on pg. 44 (Statistical Sleuth), you can run a one-sided test if it seems appropriate.  Otherwise, just run a two-sided test as in class.  There are also examples in the Statistics Bridge Course.)</a:t>
            </a:r>
            <a:r>
              <a:rPr lang="en-US" sz="1400" dirty="0">
                <a:effectLst/>
                <a:ea typeface="Calibri" panose="020F0502020204030204" pitchFamily="34" charset="0"/>
                <a:cs typeface="Times New Roman" panose="02020603050405020304" pitchFamily="18" charset="0"/>
              </a:rPr>
              <a:t> Be sure to include all six steps, a statistical conclusion, and scope of inference. </a:t>
            </a:r>
            <a:endParaRPr lang="en-US" sz="1400" dirty="0">
              <a:ea typeface="Calibri" panose="020F0502020204030204" pitchFamily="34" charset="0"/>
              <a:cs typeface="Times New Roman" panose="02020603050405020304" pitchFamily="18" charset="0"/>
            </a:endParaRPr>
          </a:p>
          <a:p>
            <a:pPr marL="457200" marR="0">
              <a:lnSpc>
                <a:spcPct val="115000"/>
              </a:lnSpc>
              <a:spcBef>
                <a:spcPts val="0"/>
              </a:spcBef>
              <a:spcAft>
                <a:spcPts val="0"/>
              </a:spcAft>
            </a:pPr>
            <a:endParaRPr lang="en-US" sz="1400" dirty="0">
              <a:effectLst/>
              <a:ea typeface="Calibri" panose="020F0502020204030204" pitchFamily="34" charset="0"/>
              <a:cs typeface="Times New Roman" panose="02020603050405020304" pitchFamily="18" charset="0"/>
            </a:endParaRPr>
          </a:p>
          <a:p>
            <a:pPr marL="457200" marR="0">
              <a:lnSpc>
                <a:spcPct val="115000"/>
              </a:lnSpc>
              <a:spcBef>
                <a:spcPts val="0"/>
              </a:spcBef>
              <a:spcAft>
                <a:spcPts val="0"/>
              </a:spcAft>
            </a:pPr>
            <a:r>
              <a:rPr lang="en-US" sz="1400" b="1" i="1" dirty="0">
                <a:ea typeface="Calibri" panose="020F0502020204030204" pitchFamily="34" charset="0"/>
                <a:cs typeface="Times New Roman" panose="02020603050405020304" pitchFamily="18" charset="0"/>
              </a:rPr>
              <a:t>Step 1: Identify the null </a:t>
            </a:r>
            <a:r>
              <a:rPr lang="en-US" sz="1400" b="1" i="1" kern="0" dirty="0">
                <a:effectLst/>
                <a:ea typeface="Times New Roman" panose="02020603050405020304" pitchFamily="18" charset="0"/>
              </a:rPr>
              <a:t>(H</a:t>
            </a:r>
            <a:r>
              <a:rPr lang="en-US" sz="1400" b="1" i="1" kern="0" baseline="-25000" dirty="0">
                <a:effectLst/>
                <a:ea typeface="Times New Roman" panose="02020603050405020304" pitchFamily="18" charset="0"/>
              </a:rPr>
              <a:t>0</a:t>
            </a:r>
            <a:r>
              <a:rPr lang="en-US" sz="1400" b="1" i="1" kern="0" dirty="0">
                <a:effectLst/>
                <a:ea typeface="Times New Roman" panose="02020603050405020304" pitchFamily="18" charset="0"/>
              </a:rPr>
              <a:t>) and alternative (H</a:t>
            </a:r>
            <a:r>
              <a:rPr lang="en-US" sz="1400" b="1" i="1" kern="0" baseline="-25000" dirty="0">
                <a:effectLst/>
                <a:ea typeface="Times New Roman" panose="02020603050405020304" pitchFamily="18" charset="0"/>
              </a:rPr>
              <a:t>a</a:t>
            </a:r>
            <a:r>
              <a:rPr lang="en-US" sz="1400" b="1" i="1" kern="0" dirty="0">
                <a:effectLst/>
                <a:ea typeface="Times New Roman" panose="02020603050405020304" pitchFamily="18" charset="0"/>
              </a:rPr>
              <a:t>) hypotheses</a:t>
            </a:r>
            <a:endParaRPr lang="en-US" sz="1400" b="1" i="1" dirty="0">
              <a:ea typeface="Calibri" panose="020F0502020204030204" pitchFamily="34" charset="0"/>
              <a:cs typeface="Times New Roman" panose="02020603050405020304" pitchFamily="18" charset="0"/>
            </a:endParaRPr>
          </a:p>
          <a:p>
            <a:pPr marL="457200">
              <a:lnSpc>
                <a:spcPct val="115000"/>
              </a:lnSpc>
              <a:spcBef>
                <a:spcPts val="0"/>
              </a:spcBef>
              <a:spcAft>
                <a:spcPts val="0"/>
              </a:spcAft>
            </a:pPr>
            <a:r>
              <a:rPr lang="en-US" sz="1400" dirty="0"/>
              <a:t>The claim (the null hypothesis) made in this study was that there is no difference in the age of individuals who were fired vice those that were not fired (H0 : </a:t>
            </a:r>
            <a:r>
              <a:rPr lang="en-US" sz="1400" dirty="0" err="1"/>
              <a:t>μFired</a:t>
            </a:r>
            <a:r>
              <a:rPr lang="en-US" sz="1400" dirty="0"/>
              <a:t> = </a:t>
            </a:r>
            <a:r>
              <a:rPr lang="en-US" sz="1400" dirty="0" err="1"/>
              <a:t>μNotFired</a:t>
            </a:r>
            <a:r>
              <a:rPr lang="en-US" sz="1400" dirty="0"/>
              <a:t>). The alternative hypothesis is that there is a difference in the age of those that were fired (Ha : </a:t>
            </a:r>
            <a:r>
              <a:rPr lang="en-US" sz="1400" dirty="0" err="1"/>
              <a:t>μFired</a:t>
            </a:r>
            <a:r>
              <a:rPr lang="en-US" sz="1400" dirty="0"/>
              <a:t> ≠ </a:t>
            </a:r>
            <a:r>
              <a:rPr lang="en-US" sz="1400" dirty="0" err="1"/>
              <a:t>μNotFired</a:t>
            </a:r>
            <a:r>
              <a:rPr lang="en-US" sz="1400" dirty="0"/>
              <a:t>).</a:t>
            </a:r>
            <a:endParaRPr lang="en-US" sz="1400" dirty="0">
              <a:ea typeface="Calibri" panose="020F0502020204030204" pitchFamily="34" charset="0"/>
              <a:cs typeface="Times New Roman" panose="02020603050405020304" pitchFamily="18" charset="0"/>
            </a:endParaRPr>
          </a:p>
          <a:p>
            <a:pPr marL="457200">
              <a:lnSpc>
                <a:spcPct val="115000"/>
              </a:lnSpc>
              <a:spcBef>
                <a:spcPts val="0"/>
              </a:spcBef>
              <a:spcAft>
                <a:spcPts val="0"/>
              </a:spcAft>
            </a:pPr>
            <a:endParaRPr lang="en-US" sz="1400" dirty="0">
              <a:ea typeface="Calibri" panose="020F0502020204030204" pitchFamily="34" charset="0"/>
              <a:cs typeface="Times New Roman" panose="02020603050405020304" pitchFamily="18" charset="0"/>
            </a:endParaRPr>
          </a:p>
          <a:p>
            <a:pPr marL="457200">
              <a:lnSpc>
                <a:spcPct val="115000"/>
              </a:lnSpc>
              <a:spcBef>
                <a:spcPts val="0"/>
              </a:spcBef>
              <a:spcAft>
                <a:spcPts val="0"/>
              </a:spcAft>
            </a:pPr>
            <a:r>
              <a:rPr lang="en-US" sz="1400" b="1" i="1" dirty="0">
                <a:ea typeface="Calibri" panose="020F0502020204030204" pitchFamily="34" charset="0"/>
                <a:cs typeface="Times New Roman" panose="02020603050405020304" pitchFamily="18" charset="0"/>
              </a:rPr>
              <a:t>Step 2: Draw and shade the model and find the critical value</a:t>
            </a:r>
            <a:r>
              <a:rPr lang="en-US" sz="1400" dirty="0">
                <a:ea typeface="Calibri" panose="020F0502020204030204" pitchFamily="34" charset="0"/>
                <a:cs typeface="Times New Roman" panose="02020603050405020304" pitchFamily="18" charset="0"/>
              </a:rPr>
              <a:t>.</a:t>
            </a:r>
          </a:p>
          <a:p>
            <a:pPr marL="457200">
              <a:lnSpc>
                <a:spcPct val="115000"/>
              </a:lnSpc>
              <a:spcBef>
                <a:spcPts val="0"/>
              </a:spcBef>
              <a:spcAft>
                <a:spcPts val="0"/>
              </a:spcAft>
            </a:pPr>
            <a:r>
              <a:rPr lang="en-US" sz="1400" dirty="0">
                <a:ea typeface="Calibri" panose="020F0502020204030204" pitchFamily="34" charset="0"/>
                <a:cs typeface="Times New Roman" panose="02020603050405020304" pitchFamily="18" charset="0"/>
              </a:rPr>
              <a:t>The alternative hypothesis claims that the ages are not equal and, therefore, we used a two-tailed test. (See figure 1.) The alpha of  0.05 is split between the  two tails. We find the critical value by first finding the degrees of freedom (21 +30 -2 = 49) and then finding the alpha on the t-distribution table. The critical value is 2.009 or 2.01 rounded.</a:t>
            </a:r>
          </a:p>
          <a:p>
            <a:pPr marL="457200">
              <a:lnSpc>
                <a:spcPct val="115000"/>
              </a:lnSpc>
              <a:spcBef>
                <a:spcPts val="0"/>
              </a:spcBef>
              <a:spcAft>
                <a:spcPts val="0"/>
              </a:spcAft>
            </a:pPr>
            <a:endParaRPr lang="en-US" sz="1400" dirty="0">
              <a:ea typeface="Calibri" panose="020F0502020204030204" pitchFamily="34" charset="0"/>
              <a:cs typeface="Times New Roman" panose="02020603050405020304" pitchFamily="18" charset="0"/>
            </a:endParaRPr>
          </a:p>
        </p:txBody>
      </p:sp>
      <p:sp>
        <p:nvSpPr>
          <p:cNvPr id="17" name="Content Placeholder 4">
            <a:extLst>
              <a:ext uri="{FF2B5EF4-FFF2-40B4-BE49-F238E27FC236}">
                <a16:creationId xmlns:a16="http://schemas.microsoft.com/office/drawing/2014/main" id="{58DF1445-8A1B-FF2C-165F-3BCDF1035272}"/>
              </a:ext>
            </a:extLst>
          </p:cNvPr>
          <p:cNvSpPr txBox="1">
            <a:spLocks/>
          </p:cNvSpPr>
          <p:nvPr/>
        </p:nvSpPr>
        <p:spPr>
          <a:xfrm>
            <a:off x="7041925" y="4975837"/>
            <a:ext cx="2242139" cy="371171"/>
          </a:xfrm>
          <a:prstGeom prst="rect">
            <a:avLst/>
          </a:prstGeom>
        </p:spPr>
        <p:txBody>
          <a:bodyPr vert="horz" lIns="91440" tIns="45720" rIns="91440" bIns="45720" rtlCol="0">
            <a:normAutofit fontScale="62500" lnSpcReduction="20000"/>
          </a:bodyPr>
          <a:lstStyle>
            <a:lvl1pPr marL="0" indent="0" algn="l" defTabSz="914400" rtl="0" eaLnBrk="1" latinLnBrk="0" hangingPunct="1">
              <a:lnSpc>
                <a:spcPct val="100000"/>
              </a:lnSpc>
              <a:spcBef>
                <a:spcPts val="1000"/>
              </a:spcBef>
              <a:spcAft>
                <a:spcPts val="1200"/>
              </a:spcAft>
              <a:buFontTx/>
              <a:buNone/>
              <a:defRPr lang="en-US" sz="1600" kern="1200" dirty="0">
                <a:solidFill>
                  <a:schemeClr val="bg2">
                    <a:lumMod val="25000"/>
                  </a:schemeClr>
                </a:solidFill>
                <a:latin typeface="+mn-lt"/>
                <a:ea typeface="+mn-ea"/>
                <a:cs typeface="+mn-cs"/>
              </a:defRPr>
            </a:lvl1pPr>
            <a:lvl2pPr marL="283464" indent="-283464"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a:solidFill>
                  <a:schemeClr val="bg2">
                    <a:lumMod val="25000"/>
                  </a:schemeClr>
                </a:solidFill>
                <a:latin typeface="+mn-lt"/>
                <a:ea typeface="+mn-ea"/>
                <a:cs typeface="+mn-cs"/>
              </a:defRPr>
            </a:lvl2pPr>
            <a:lvl3pPr marL="685800" indent="-228600"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a:solidFill>
                  <a:schemeClr val="bg2">
                    <a:lumMod val="25000"/>
                  </a:schemeClr>
                </a:solidFill>
                <a:latin typeface="+mn-lt"/>
                <a:ea typeface="+mn-ea"/>
                <a:cs typeface="+mn-cs"/>
              </a:defRPr>
            </a:lvl3pPr>
            <a:lvl4pPr marL="1143000" indent="-228600"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smtClean="0">
                <a:solidFill>
                  <a:schemeClr val="bg2">
                    <a:lumMod val="25000"/>
                  </a:schemeClr>
                </a:solidFill>
                <a:latin typeface="+mn-lt"/>
                <a:ea typeface="+mn-ea"/>
                <a:cs typeface="+mn-cs"/>
              </a:defRPr>
            </a:lvl4pPr>
            <a:lvl5pPr marL="1600200" indent="-228600"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smtClean="0">
                <a:solidFill>
                  <a:schemeClr val="bg2">
                    <a:lumMod val="25000"/>
                  </a:schemeClr>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en-US" dirty="0"/>
              <a:t>Figure 1.</a:t>
            </a:r>
          </a:p>
          <a:p>
            <a:endParaRPr lang="en-US" dirty="0"/>
          </a:p>
        </p:txBody>
      </p:sp>
      <p:pic>
        <p:nvPicPr>
          <p:cNvPr id="7" name="Picture 6">
            <a:extLst>
              <a:ext uri="{FF2B5EF4-FFF2-40B4-BE49-F238E27FC236}">
                <a16:creationId xmlns:a16="http://schemas.microsoft.com/office/drawing/2014/main" id="{62F0B4EB-4C14-7A87-25E0-3123874D396D}"/>
              </a:ext>
            </a:extLst>
          </p:cNvPr>
          <p:cNvPicPr>
            <a:picLocks noChangeAspect="1"/>
          </p:cNvPicPr>
          <p:nvPr/>
        </p:nvPicPr>
        <p:blipFill>
          <a:blip r:embed="rId2"/>
          <a:stretch>
            <a:fillRect/>
          </a:stretch>
        </p:blipFill>
        <p:spPr>
          <a:xfrm>
            <a:off x="7041925" y="1955966"/>
            <a:ext cx="4741957" cy="2946067"/>
          </a:xfrm>
          <a:prstGeom prst="rect">
            <a:avLst/>
          </a:prstGeom>
        </p:spPr>
      </p:pic>
    </p:spTree>
    <p:extLst>
      <p:ext uri="{BB962C8B-B14F-4D97-AF65-F5344CB8AC3E}">
        <p14:creationId xmlns:p14="http://schemas.microsoft.com/office/powerpoint/2010/main" val="1638246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A2C7E9-DC20-A7CD-7737-2DBF7B80CE66}"/>
              </a:ext>
            </a:extLst>
          </p:cNvPr>
          <p:cNvSpPr>
            <a:spLocks noGrp="1"/>
          </p:cNvSpPr>
          <p:nvPr>
            <p:ph type="title"/>
          </p:nvPr>
        </p:nvSpPr>
        <p:spPr/>
        <p:txBody>
          <a:bodyPr>
            <a:normAutofit/>
          </a:bodyPr>
          <a:lstStyle/>
          <a:p>
            <a:r>
              <a:rPr lang="en-US" dirty="0"/>
              <a:t>Question 5: Discrimination Study – Part 1b cont.</a:t>
            </a:r>
          </a:p>
        </p:txBody>
      </p:sp>
      <p:sp>
        <p:nvSpPr>
          <p:cNvPr id="5" name="Content Placeholder 4">
            <a:extLst>
              <a:ext uri="{FF2B5EF4-FFF2-40B4-BE49-F238E27FC236}">
                <a16:creationId xmlns:a16="http://schemas.microsoft.com/office/drawing/2014/main" id="{E4BD9A04-6070-3A4A-2AC0-0A472F47D15E}"/>
              </a:ext>
            </a:extLst>
          </p:cNvPr>
          <p:cNvSpPr>
            <a:spLocks noGrp="1"/>
          </p:cNvSpPr>
          <p:nvPr>
            <p:ph sz="quarter" idx="13"/>
          </p:nvPr>
        </p:nvSpPr>
        <p:spPr>
          <a:xfrm>
            <a:off x="514905" y="1359253"/>
            <a:ext cx="5820582" cy="5325632"/>
          </a:xfrm>
        </p:spPr>
        <p:txBody>
          <a:bodyPr>
            <a:normAutofit/>
          </a:bodyPr>
          <a:lstStyle/>
          <a:p>
            <a:pPr marL="457200">
              <a:lnSpc>
                <a:spcPct val="115000"/>
              </a:lnSpc>
              <a:spcBef>
                <a:spcPts val="0"/>
              </a:spcBef>
              <a:spcAft>
                <a:spcPts val="0"/>
              </a:spcAft>
            </a:pPr>
            <a:r>
              <a:rPr lang="en-US" sz="1400" dirty="0">
                <a:effectLst/>
                <a:ea typeface="Calibri" panose="020F0502020204030204" pitchFamily="34" charset="0"/>
                <a:cs typeface="Times New Roman" panose="02020603050405020304" pitchFamily="18" charset="0"/>
              </a:rPr>
              <a:t>Part 1: b. Now run a two sample t-test appropriate for this scientific problem. (Use SAS.) </a:t>
            </a:r>
            <a:r>
              <a:rPr lang="en-US" sz="1400" i="1" dirty="0">
                <a:effectLst/>
                <a:ea typeface="Calibri" panose="020F0502020204030204" pitchFamily="34" charset="0"/>
                <a:cs typeface="Times New Roman" panose="02020603050405020304" pitchFamily="18" charset="0"/>
              </a:rPr>
              <a:t>(Note: we may not have talked much about a two-sided versus a one-sided test.  If you would like to read the discussion on pg. 44 (Statistical Sleuth), you can run a one-sided test if it seems appropriate.  Otherwise, just run a two-sided test as in class.  There are also examples in the Statistics Bridge Course.)</a:t>
            </a:r>
            <a:r>
              <a:rPr lang="en-US" sz="1400" dirty="0">
                <a:effectLst/>
                <a:ea typeface="Calibri" panose="020F0502020204030204" pitchFamily="34" charset="0"/>
                <a:cs typeface="Times New Roman" panose="02020603050405020304" pitchFamily="18" charset="0"/>
              </a:rPr>
              <a:t> Be sure to include all six steps, a statistical conclusion, and scope of inference. </a:t>
            </a:r>
            <a:endParaRPr lang="en-US" sz="1400" dirty="0">
              <a:ea typeface="Calibri" panose="020F0502020204030204" pitchFamily="34" charset="0"/>
              <a:cs typeface="Times New Roman" panose="02020603050405020304" pitchFamily="18" charset="0"/>
            </a:endParaRPr>
          </a:p>
          <a:p>
            <a:pPr marL="457200">
              <a:lnSpc>
                <a:spcPct val="115000"/>
              </a:lnSpc>
              <a:spcBef>
                <a:spcPts val="0"/>
              </a:spcBef>
              <a:spcAft>
                <a:spcPts val="0"/>
              </a:spcAft>
            </a:pPr>
            <a:endParaRPr lang="en-US" sz="1400" dirty="0">
              <a:ea typeface="Calibri" panose="020F0502020204030204" pitchFamily="34" charset="0"/>
              <a:cs typeface="Times New Roman" panose="02020603050405020304" pitchFamily="18" charset="0"/>
            </a:endParaRPr>
          </a:p>
          <a:p>
            <a:pPr marL="457200">
              <a:lnSpc>
                <a:spcPct val="115000"/>
              </a:lnSpc>
              <a:spcBef>
                <a:spcPts val="0"/>
              </a:spcBef>
              <a:spcAft>
                <a:spcPts val="0"/>
              </a:spcAft>
            </a:pPr>
            <a:r>
              <a:rPr lang="en-US" sz="1400" b="1" i="1" dirty="0">
                <a:ea typeface="Calibri" panose="020F0502020204030204" pitchFamily="34" charset="0"/>
                <a:cs typeface="Times New Roman" panose="02020603050405020304" pitchFamily="18" charset="0"/>
              </a:rPr>
              <a:t>Step 3: Find the test statistic</a:t>
            </a:r>
            <a:r>
              <a:rPr lang="en-US" sz="1400" dirty="0">
                <a:ea typeface="Calibri" panose="020F0502020204030204" pitchFamily="34" charset="0"/>
                <a:cs typeface="Times New Roman" panose="02020603050405020304" pitchFamily="18" charset="0"/>
              </a:rPr>
              <a:t>.</a:t>
            </a:r>
          </a:p>
          <a:p>
            <a:pPr marL="457200">
              <a:lnSpc>
                <a:spcPct val="115000"/>
              </a:lnSpc>
              <a:spcBef>
                <a:spcPts val="0"/>
              </a:spcBef>
              <a:spcAft>
                <a:spcPts val="0"/>
              </a:spcAft>
            </a:pPr>
            <a:r>
              <a:rPr lang="en-US" sz="1400" dirty="0"/>
              <a:t>The test statistic, according to SAS, is 1.10. (See figure 1.)</a:t>
            </a:r>
          </a:p>
          <a:p>
            <a:pPr marL="457200">
              <a:lnSpc>
                <a:spcPct val="115000"/>
              </a:lnSpc>
              <a:spcBef>
                <a:spcPts val="0"/>
              </a:spcBef>
              <a:spcAft>
                <a:spcPts val="0"/>
              </a:spcAft>
            </a:pPr>
            <a:endParaRPr lang="en-US" sz="1400" dirty="0">
              <a:ea typeface="Calibri" panose="020F0502020204030204" pitchFamily="34" charset="0"/>
              <a:cs typeface="Times New Roman" panose="02020603050405020304" pitchFamily="18" charset="0"/>
            </a:endParaRPr>
          </a:p>
          <a:p>
            <a:pPr marL="457200">
              <a:lnSpc>
                <a:spcPct val="115000"/>
              </a:lnSpc>
              <a:spcBef>
                <a:spcPts val="0"/>
              </a:spcBef>
              <a:spcAft>
                <a:spcPts val="0"/>
              </a:spcAft>
            </a:pPr>
            <a:r>
              <a:rPr lang="en-US" sz="1400" b="1" i="1" dirty="0">
                <a:ea typeface="Calibri" panose="020F0502020204030204" pitchFamily="34" charset="0"/>
                <a:cs typeface="Times New Roman" panose="02020603050405020304" pitchFamily="18" charset="0"/>
              </a:rPr>
              <a:t>Step 4: Quantify the difference with a p-value</a:t>
            </a:r>
            <a:r>
              <a:rPr lang="en-US" sz="1400" dirty="0">
                <a:ea typeface="Calibri" panose="020F0502020204030204" pitchFamily="34" charset="0"/>
                <a:cs typeface="Times New Roman" panose="02020603050405020304" pitchFamily="18" charset="0"/>
              </a:rPr>
              <a:t>.</a:t>
            </a:r>
          </a:p>
          <a:p>
            <a:pPr marL="457200">
              <a:lnSpc>
                <a:spcPct val="115000"/>
              </a:lnSpc>
              <a:spcBef>
                <a:spcPts val="0"/>
              </a:spcBef>
              <a:spcAft>
                <a:spcPts val="0"/>
              </a:spcAft>
            </a:pPr>
            <a:r>
              <a:rPr lang="en-US" sz="1400" dirty="0"/>
              <a:t>The p-value, according to SAS, is 0.2771. (See figure 1.)</a:t>
            </a:r>
          </a:p>
          <a:p>
            <a:pPr marL="457200">
              <a:lnSpc>
                <a:spcPct val="115000"/>
              </a:lnSpc>
              <a:spcBef>
                <a:spcPts val="0"/>
              </a:spcBef>
              <a:spcAft>
                <a:spcPts val="0"/>
              </a:spcAft>
            </a:pPr>
            <a:endParaRPr lang="en-US" sz="1400" dirty="0">
              <a:ea typeface="Calibri" panose="020F0502020204030204" pitchFamily="34" charset="0"/>
              <a:cs typeface="Times New Roman" panose="02020603050405020304" pitchFamily="18" charset="0"/>
            </a:endParaRPr>
          </a:p>
          <a:p>
            <a:pPr marL="457200">
              <a:lnSpc>
                <a:spcPct val="115000"/>
              </a:lnSpc>
              <a:spcBef>
                <a:spcPts val="0"/>
              </a:spcBef>
              <a:spcAft>
                <a:spcPts val="0"/>
              </a:spcAft>
            </a:pPr>
            <a:r>
              <a:rPr lang="en-US" sz="1400" b="1" i="1" dirty="0">
                <a:ea typeface="Calibri" panose="020F0502020204030204" pitchFamily="34" charset="0"/>
                <a:cs typeface="Times New Roman" panose="02020603050405020304" pitchFamily="18" charset="0"/>
              </a:rPr>
              <a:t>Step 5: Decide to reject or fail to reject the </a:t>
            </a:r>
            <a:r>
              <a:rPr lang="en-US" sz="1300" b="1" i="1" kern="0" dirty="0">
                <a:effectLst/>
                <a:ea typeface="Times New Roman" panose="02020603050405020304" pitchFamily="18" charset="0"/>
              </a:rPr>
              <a:t>H</a:t>
            </a:r>
            <a:r>
              <a:rPr lang="en-US" sz="1300" b="1" i="1" kern="0" baseline="-25000" dirty="0">
                <a:effectLst/>
                <a:ea typeface="Times New Roman" panose="02020603050405020304" pitchFamily="18" charset="0"/>
              </a:rPr>
              <a:t>0</a:t>
            </a:r>
            <a:r>
              <a:rPr lang="en-US" sz="1300" i="1" dirty="0">
                <a:ea typeface="Calibri" panose="020F0502020204030204" pitchFamily="34" charset="0"/>
                <a:cs typeface="Times New Roman" panose="02020603050405020304" pitchFamily="18" charset="0"/>
              </a:rPr>
              <a:t>.</a:t>
            </a:r>
          </a:p>
          <a:p>
            <a:pPr marL="457200">
              <a:lnSpc>
                <a:spcPct val="115000"/>
              </a:lnSpc>
              <a:spcBef>
                <a:spcPts val="0"/>
              </a:spcBef>
              <a:spcAft>
                <a:spcPts val="0"/>
              </a:spcAft>
            </a:pPr>
            <a:r>
              <a:rPr lang="en-US" sz="1400" dirty="0"/>
              <a:t>The p-value = 0.2771 and is greater than the 0.05 alpha. Therefore, we fail to reject the </a:t>
            </a:r>
            <a:r>
              <a:rPr lang="en-US" sz="1400" kern="0" dirty="0">
                <a:effectLst/>
                <a:ea typeface="Times New Roman" panose="02020603050405020304" pitchFamily="18" charset="0"/>
              </a:rPr>
              <a:t>H</a:t>
            </a:r>
            <a:r>
              <a:rPr lang="en-US" sz="1400" kern="0" baseline="-25000" dirty="0">
                <a:effectLst/>
                <a:ea typeface="Times New Roman" panose="02020603050405020304" pitchFamily="18" charset="0"/>
              </a:rPr>
              <a:t>0</a:t>
            </a:r>
            <a:r>
              <a:rPr lang="en-US" sz="1400" dirty="0">
                <a:ea typeface="Calibri" panose="020F0502020204030204" pitchFamily="34" charset="0"/>
                <a:cs typeface="Times New Roman" panose="02020603050405020304" pitchFamily="18" charset="0"/>
              </a:rPr>
              <a:t>.</a:t>
            </a:r>
            <a:r>
              <a:rPr lang="en-US" sz="1400" dirty="0"/>
              <a:t> </a:t>
            </a:r>
          </a:p>
          <a:p>
            <a:pPr marL="457200">
              <a:lnSpc>
                <a:spcPct val="115000"/>
              </a:lnSpc>
              <a:spcBef>
                <a:spcPts val="0"/>
              </a:spcBef>
              <a:spcAft>
                <a:spcPts val="0"/>
              </a:spcAft>
            </a:pPr>
            <a:endParaRPr lang="en-US" sz="1400" dirty="0">
              <a:ea typeface="Calibri" panose="020F0502020204030204" pitchFamily="34" charset="0"/>
              <a:cs typeface="Times New Roman" panose="02020603050405020304" pitchFamily="18" charset="0"/>
            </a:endParaRPr>
          </a:p>
          <a:p>
            <a:pPr marL="457200">
              <a:lnSpc>
                <a:spcPct val="115000"/>
              </a:lnSpc>
              <a:spcBef>
                <a:spcPts val="0"/>
              </a:spcBef>
              <a:spcAft>
                <a:spcPts val="0"/>
              </a:spcAft>
            </a:pPr>
            <a:endParaRPr lang="en-US" sz="1400" dirty="0">
              <a:ea typeface="Calibri" panose="020F0502020204030204" pitchFamily="34" charset="0"/>
              <a:cs typeface="Times New Roman" panose="02020603050405020304" pitchFamily="18" charset="0"/>
            </a:endParaRPr>
          </a:p>
        </p:txBody>
      </p:sp>
      <p:sp>
        <p:nvSpPr>
          <p:cNvPr id="17" name="Content Placeholder 4">
            <a:extLst>
              <a:ext uri="{FF2B5EF4-FFF2-40B4-BE49-F238E27FC236}">
                <a16:creationId xmlns:a16="http://schemas.microsoft.com/office/drawing/2014/main" id="{58DF1445-8A1B-FF2C-165F-3BCDF1035272}"/>
              </a:ext>
            </a:extLst>
          </p:cNvPr>
          <p:cNvSpPr txBox="1">
            <a:spLocks/>
          </p:cNvSpPr>
          <p:nvPr/>
        </p:nvSpPr>
        <p:spPr>
          <a:xfrm>
            <a:off x="7304973" y="3940139"/>
            <a:ext cx="2242139" cy="371171"/>
          </a:xfrm>
          <a:prstGeom prst="rect">
            <a:avLst/>
          </a:prstGeom>
        </p:spPr>
        <p:txBody>
          <a:bodyPr vert="horz" lIns="91440" tIns="45720" rIns="91440" bIns="45720" rtlCol="0">
            <a:normAutofit fontScale="62500" lnSpcReduction="20000"/>
          </a:bodyPr>
          <a:lstStyle>
            <a:lvl1pPr marL="0" indent="0" algn="l" defTabSz="914400" rtl="0" eaLnBrk="1" latinLnBrk="0" hangingPunct="1">
              <a:lnSpc>
                <a:spcPct val="100000"/>
              </a:lnSpc>
              <a:spcBef>
                <a:spcPts val="1000"/>
              </a:spcBef>
              <a:spcAft>
                <a:spcPts val="1200"/>
              </a:spcAft>
              <a:buFontTx/>
              <a:buNone/>
              <a:defRPr lang="en-US" sz="1600" kern="1200" dirty="0">
                <a:solidFill>
                  <a:schemeClr val="bg2">
                    <a:lumMod val="25000"/>
                  </a:schemeClr>
                </a:solidFill>
                <a:latin typeface="+mn-lt"/>
                <a:ea typeface="+mn-ea"/>
                <a:cs typeface="+mn-cs"/>
              </a:defRPr>
            </a:lvl1pPr>
            <a:lvl2pPr marL="283464" indent="-283464"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a:solidFill>
                  <a:schemeClr val="bg2">
                    <a:lumMod val="25000"/>
                  </a:schemeClr>
                </a:solidFill>
                <a:latin typeface="+mn-lt"/>
                <a:ea typeface="+mn-ea"/>
                <a:cs typeface="+mn-cs"/>
              </a:defRPr>
            </a:lvl2pPr>
            <a:lvl3pPr marL="685800" indent="-228600"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a:solidFill>
                  <a:schemeClr val="bg2">
                    <a:lumMod val="25000"/>
                  </a:schemeClr>
                </a:solidFill>
                <a:latin typeface="+mn-lt"/>
                <a:ea typeface="+mn-ea"/>
                <a:cs typeface="+mn-cs"/>
              </a:defRPr>
            </a:lvl3pPr>
            <a:lvl4pPr marL="1143000" indent="-228600"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smtClean="0">
                <a:solidFill>
                  <a:schemeClr val="bg2">
                    <a:lumMod val="25000"/>
                  </a:schemeClr>
                </a:solidFill>
                <a:latin typeface="+mn-lt"/>
                <a:ea typeface="+mn-ea"/>
                <a:cs typeface="+mn-cs"/>
              </a:defRPr>
            </a:lvl4pPr>
            <a:lvl5pPr marL="1600200" indent="-228600"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smtClean="0">
                <a:solidFill>
                  <a:schemeClr val="bg2">
                    <a:lumMod val="25000"/>
                  </a:schemeClr>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en-US" dirty="0"/>
              <a:t>Figure 1.</a:t>
            </a:r>
          </a:p>
          <a:p>
            <a:endParaRPr lang="en-US" dirty="0"/>
          </a:p>
        </p:txBody>
      </p:sp>
      <p:sp>
        <p:nvSpPr>
          <p:cNvPr id="12" name="Content Placeholder 4">
            <a:extLst>
              <a:ext uri="{FF2B5EF4-FFF2-40B4-BE49-F238E27FC236}">
                <a16:creationId xmlns:a16="http://schemas.microsoft.com/office/drawing/2014/main" id="{75CD1D03-41FA-66AC-7C68-4E92D039AFDA}"/>
              </a:ext>
            </a:extLst>
          </p:cNvPr>
          <p:cNvSpPr txBox="1">
            <a:spLocks/>
          </p:cNvSpPr>
          <p:nvPr/>
        </p:nvSpPr>
        <p:spPr>
          <a:xfrm>
            <a:off x="7304974" y="6486829"/>
            <a:ext cx="2242139" cy="371171"/>
          </a:xfrm>
          <a:prstGeom prst="rect">
            <a:avLst/>
          </a:prstGeom>
        </p:spPr>
        <p:txBody>
          <a:bodyPr vert="horz" lIns="91440" tIns="45720" rIns="91440" bIns="45720" rtlCol="0">
            <a:normAutofit fontScale="62500" lnSpcReduction="20000"/>
          </a:bodyPr>
          <a:lstStyle>
            <a:lvl1pPr marL="0" indent="0" algn="l" defTabSz="914400" rtl="0" eaLnBrk="1" latinLnBrk="0" hangingPunct="1">
              <a:lnSpc>
                <a:spcPct val="100000"/>
              </a:lnSpc>
              <a:spcBef>
                <a:spcPts val="1000"/>
              </a:spcBef>
              <a:spcAft>
                <a:spcPts val="1200"/>
              </a:spcAft>
              <a:buFontTx/>
              <a:buNone/>
              <a:defRPr lang="en-US" sz="1600" kern="1200" dirty="0">
                <a:solidFill>
                  <a:schemeClr val="bg2">
                    <a:lumMod val="25000"/>
                  </a:schemeClr>
                </a:solidFill>
                <a:latin typeface="+mn-lt"/>
                <a:ea typeface="+mn-ea"/>
                <a:cs typeface="+mn-cs"/>
              </a:defRPr>
            </a:lvl1pPr>
            <a:lvl2pPr marL="283464" indent="-283464"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a:solidFill>
                  <a:schemeClr val="bg2">
                    <a:lumMod val="25000"/>
                  </a:schemeClr>
                </a:solidFill>
                <a:latin typeface="+mn-lt"/>
                <a:ea typeface="+mn-ea"/>
                <a:cs typeface="+mn-cs"/>
              </a:defRPr>
            </a:lvl2pPr>
            <a:lvl3pPr marL="685800" indent="-228600"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a:solidFill>
                  <a:schemeClr val="bg2">
                    <a:lumMod val="25000"/>
                  </a:schemeClr>
                </a:solidFill>
                <a:latin typeface="+mn-lt"/>
                <a:ea typeface="+mn-ea"/>
                <a:cs typeface="+mn-cs"/>
              </a:defRPr>
            </a:lvl3pPr>
            <a:lvl4pPr marL="1143000" indent="-228600"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smtClean="0">
                <a:solidFill>
                  <a:schemeClr val="bg2">
                    <a:lumMod val="25000"/>
                  </a:schemeClr>
                </a:solidFill>
                <a:latin typeface="+mn-lt"/>
                <a:ea typeface="+mn-ea"/>
                <a:cs typeface="+mn-cs"/>
              </a:defRPr>
            </a:lvl4pPr>
            <a:lvl5pPr marL="1600200" indent="-228600"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smtClean="0">
                <a:solidFill>
                  <a:schemeClr val="bg2">
                    <a:lumMod val="25000"/>
                  </a:schemeClr>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en-US" dirty="0"/>
              <a:t>Figure 2.</a:t>
            </a:r>
          </a:p>
          <a:p>
            <a:endParaRPr lang="en-US" dirty="0"/>
          </a:p>
        </p:txBody>
      </p:sp>
      <p:pic>
        <p:nvPicPr>
          <p:cNvPr id="3" name="Picture 2">
            <a:extLst>
              <a:ext uri="{FF2B5EF4-FFF2-40B4-BE49-F238E27FC236}">
                <a16:creationId xmlns:a16="http://schemas.microsoft.com/office/drawing/2014/main" id="{81E2A1F6-B9C8-6A57-E95A-88ACBCEF401F}"/>
              </a:ext>
            </a:extLst>
          </p:cNvPr>
          <p:cNvPicPr>
            <a:picLocks noChangeAspect="1"/>
          </p:cNvPicPr>
          <p:nvPr/>
        </p:nvPicPr>
        <p:blipFill>
          <a:blip r:embed="rId2"/>
          <a:stretch>
            <a:fillRect/>
          </a:stretch>
        </p:blipFill>
        <p:spPr>
          <a:xfrm>
            <a:off x="7392955" y="4143947"/>
            <a:ext cx="3682482" cy="2295031"/>
          </a:xfrm>
          <a:prstGeom prst="rect">
            <a:avLst/>
          </a:prstGeom>
        </p:spPr>
      </p:pic>
      <p:pic>
        <p:nvPicPr>
          <p:cNvPr id="8" name="Picture 7">
            <a:extLst>
              <a:ext uri="{FF2B5EF4-FFF2-40B4-BE49-F238E27FC236}">
                <a16:creationId xmlns:a16="http://schemas.microsoft.com/office/drawing/2014/main" id="{74D7DD16-303B-7E31-6327-24B05E2F0BF9}"/>
              </a:ext>
            </a:extLst>
          </p:cNvPr>
          <p:cNvPicPr>
            <a:picLocks noChangeAspect="1"/>
          </p:cNvPicPr>
          <p:nvPr/>
        </p:nvPicPr>
        <p:blipFill>
          <a:blip r:embed="rId3"/>
          <a:stretch>
            <a:fillRect/>
          </a:stretch>
        </p:blipFill>
        <p:spPr>
          <a:xfrm>
            <a:off x="7617196" y="1124863"/>
            <a:ext cx="2993216" cy="2815276"/>
          </a:xfrm>
          <a:prstGeom prst="rect">
            <a:avLst/>
          </a:prstGeom>
        </p:spPr>
      </p:pic>
    </p:spTree>
    <p:extLst>
      <p:ext uri="{BB962C8B-B14F-4D97-AF65-F5344CB8AC3E}">
        <p14:creationId xmlns:p14="http://schemas.microsoft.com/office/powerpoint/2010/main" val="3622648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A2C7E9-DC20-A7CD-7737-2DBF7B80CE66}"/>
              </a:ext>
            </a:extLst>
          </p:cNvPr>
          <p:cNvSpPr>
            <a:spLocks noGrp="1"/>
          </p:cNvSpPr>
          <p:nvPr>
            <p:ph type="title"/>
          </p:nvPr>
        </p:nvSpPr>
        <p:spPr/>
        <p:txBody>
          <a:bodyPr>
            <a:normAutofit/>
          </a:bodyPr>
          <a:lstStyle/>
          <a:p>
            <a:r>
              <a:rPr lang="en-US" dirty="0"/>
              <a:t>Question 5: Discrimination Study – Part 1b cont.</a:t>
            </a:r>
          </a:p>
        </p:txBody>
      </p:sp>
      <p:sp>
        <p:nvSpPr>
          <p:cNvPr id="5" name="Content Placeholder 4">
            <a:extLst>
              <a:ext uri="{FF2B5EF4-FFF2-40B4-BE49-F238E27FC236}">
                <a16:creationId xmlns:a16="http://schemas.microsoft.com/office/drawing/2014/main" id="{E4BD9A04-6070-3A4A-2AC0-0A472F47D15E}"/>
              </a:ext>
            </a:extLst>
          </p:cNvPr>
          <p:cNvSpPr>
            <a:spLocks noGrp="1"/>
          </p:cNvSpPr>
          <p:nvPr>
            <p:ph sz="quarter" idx="13"/>
          </p:nvPr>
        </p:nvSpPr>
        <p:spPr>
          <a:xfrm>
            <a:off x="514905" y="1359253"/>
            <a:ext cx="5820582" cy="5325632"/>
          </a:xfrm>
        </p:spPr>
        <p:txBody>
          <a:bodyPr>
            <a:normAutofit fontScale="92500"/>
          </a:bodyPr>
          <a:lstStyle/>
          <a:p>
            <a:pPr marL="457200">
              <a:lnSpc>
                <a:spcPct val="115000"/>
              </a:lnSpc>
              <a:spcBef>
                <a:spcPts val="0"/>
              </a:spcBef>
              <a:spcAft>
                <a:spcPts val="0"/>
              </a:spcAft>
            </a:pPr>
            <a:r>
              <a:rPr lang="en-US" sz="1400" dirty="0">
                <a:effectLst/>
                <a:ea typeface="Calibri" panose="020F0502020204030204" pitchFamily="34" charset="0"/>
                <a:cs typeface="Times New Roman" panose="02020603050405020304" pitchFamily="18" charset="0"/>
              </a:rPr>
              <a:t>Part 1: b. Now run a two sample t-test appropriate for this scientific problem. (Use SAS.) </a:t>
            </a:r>
            <a:r>
              <a:rPr lang="en-US" sz="1400" i="1" dirty="0">
                <a:effectLst/>
                <a:ea typeface="Calibri" panose="020F0502020204030204" pitchFamily="34" charset="0"/>
                <a:cs typeface="Times New Roman" panose="02020603050405020304" pitchFamily="18" charset="0"/>
              </a:rPr>
              <a:t>(Note: we may not have talked much about a two-sided versus a one-sided test.  If you would like to read the discussion on pg. 44 (Statistical Sleuth), you can run a one-sided test if it seems appropriate.  Otherwise, just run a two-sided test as in class.  There are also examples in the Statistics Bridge Course.)</a:t>
            </a:r>
            <a:r>
              <a:rPr lang="en-US" sz="1400" dirty="0">
                <a:effectLst/>
                <a:ea typeface="Calibri" panose="020F0502020204030204" pitchFamily="34" charset="0"/>
                <a:cs typeface="Times New Roman" panose="02020603050405020304" pitchFamily="18" charset="0"/>
              </a:rPr>
              <a:t> Be sure to include all six steps, a statistical conclusion, and scope of inference. </a:t>
            </a:r>
            <a:endParaRPr lang="en-US" sz="1400" dirty="0">
              <a:ea typeface="Calibri" panose="020F0502020204030204" pitchFamily="34" charset="0"/>
              <a:cs typeface="Times New Roman" panose="02020603050405020304" pitchFamily="18" charset="0"/>
            </a:endParaRPr>
          </a:p>
          <a:p>
            <a:pPr marL="457200">
              <a:lnSpc>
                <a:spcPct val="115000"/>
              </a:lnSpc>
              <a:spcBef>
                <a:spcPts val="0"/>
              </a:spcBef>
              <a:spcAft>
                <a:spcPts val="0"/>
              </a:spcAft>
            </a:pPr>
            <a:endParaRPr lang="en-US" sz="1400" dirty="0">
              <a:ea typeface="Calibri" panose="020F0502020204030204" pitchFamily="34" charset="0"/>
              <a:cs typeface="Times New Roman" panose="02020603050405020304" pitchFamily="18" charset="0"/>
            </a:endParaRPr>
          </a:p>
          <a:p>
            <a:pPr marL="457200">
              <a:lnSpc>
                <a:spcPct val="115000"/>
              </a:lnSpc>
              <a:spcBef>
                <a:spcPts val="0"/>
              </a:spcBef>
              <a:spcAft>
                <a:spcPts val="0"/>
              </a:spcAft>
            </a:pPr>
            <a:r>
              <a:rPr lang="en-US" sz="1400" b="1" i="1" dirty="0">
                <a:ea typeface="Calibri" panose="020F0502020204030204" pitchFamily="34" charset="0"/>
                <a:cs typeface="Times New Roman" panose="02020603050405020304" pitchFamily="18" charset="0"/>
              </a:rPr>
              <a:t>Step 6: Conclusion</a:t>
            </a:r>
            <a:r>
              <a:rPr lang="en-US" sz="1400" dirty="0">
                <a:ea typeface="Calibri" panose="020F0502020204030204" pitchFamily="34" charset="0"/>
                <a:cs typeface="Times New Roman" panose="02020603050405020304" pitchFamily="18" charset="0"/>
              </a:rPr>
              <a:t>.</a:t>
            </a:r>
          </a:p>
          <a:p>
            <a:pPr marL="457200">
              <a:lnSpc>
                <a:spcPct val="115000"/>
              </a:lnSpc>
              <a:spcBef>
                <a:spcPts val="0"/>
              </a:spcBef>
              <a:spcAft>
                <a:spcPts val="0"/>
              </a:spcAft>
            </a:pPr>
            <a:r>
              <a:rPr lang="en-US" sz="1400" dirty="0"/>
              <a:t>There is not enough evidence (p-value =0.2771) to suggest that there is a difference in the age of individuals who were fired vice those that were not fired (Ha : </a:t>
            </a:r>
            <a:r>
              <a:rPr lang="en-US" sz="1400" dirty="0" err="1"/>
              <a:t>μFired</a:t>
            </a:r>
            <a:r>
              <a:rPr lang="en-US" sz="1400" dirty="0"/>
              <a:t> ≠ </a:t>
            </a:r>
            <a:r>
              <a:rPr lang="en-US" sz="1400" dirty="0" err="1"/>
              <a:t>μNotFired</a:t>
            </a:r>
            <a:r>
              <a:rPr lang="en-US" sz="1400" dirty="0"/>
              <a:t>). We failed to reject the null hypothesis.</a:t>
            </a:r>
          </a:p>
          <a:p>
            <a:pPr marL="457200">
              <a:lnSpc>
                <a:spcPct val="115000"/>
              </a:lnSpc>
              <a:spcBef>
                <a:spcPts val="0"/>
              </a:spcBef>
              <a:spcAft>
                <a:spcPts val="0"/>
              </a:spcAft>
            </a:pPr>
            <a:endParaRPr lang="en-US" sz="1400" dirty="0">
              <a:ea typeface="Calibri" panose="020F0502020204030204" pitchFamily="34" charset="0"/>
              <a:cs typeface="Times New Roman" panose="02020603050405020304" pitchFamily="18" charset="0"/>
            </a:endParaRPr>
          </a:p>
          <a:p>
            <a:pPr marL="457200">
              <a:lnSpc>
                <a:spcPct val="115000"/>
              </a:lnSpc>
              <a:spcBef>
                <a:spcPts val="0"/>
              </a:spcBef>
              <a:spcAft>
                <a:spcPts val="0"/>
              </a:spcAft>
            </a:pPr>
            <a:r>
              <a:rPr lang="en-US" sz="1400" b="1" i="1" dirty="0">
                <a:ea typeface="Calibri" panose="020F0502020204030204" pitchFamily="34" charset="0"/>
                <a:cs typeface="Times New Roman" panose="02020603050405020304" pitchFamily="18" charset="0"/>
              </a:rPr>
              <a:t>Scope of Inference</a:t>
            </a:r>
            <a:r>
              <a:rPr lang="en-US" sz="1400" dirty="0">
                <a:ea typeface="Calibri" panose="020F0502020204030204" pitchFamily="34" charset="0"/>
                <a:cs typeface="Times New Roman" panose="02020603050405020304" pitchFamily="18" charset="0"/>
              </a:rPr>
              <a:t>:</a:t>
            </a:r>
          </a:p>
          <a:p>
            <a:pPr marL="457200">
              <a:lnSpc>
                <a:spcPct val="115000"/>
              </a:lnSpc>
              <a:spcBef>
                <a:spcPts val="0"/>
              </a:spcBef>
              <a:spcAft>
                <a:spcPts val="0"/>
              </a:spcAft>
            </a:pPr>
            <a:r>
              <a:rPr lang="en-US" sz="1400" dirty="0">
                <a:ea typeface="Calibri" panose="020F0502020204030204" pitchFamily="34" charset="0"/>
                <a:cs typeface="Times New Roman" panose="02020603050405020304" pitchFamily="18" charset="0"/>
              </a:rPr>
              <a:t>This study uses the ages of individuals who were fired and not fired. Since ages cannot be randomly assigned, this is an observational study. Even if the findings found that there was statistical evidence to reject the null hypothesis, discrimination could not be identified as the cause because observational studies cannot establish such a relationship. </a:t>
            </a:r>
            <a:r>
              <a:rPr lang="en-US" sz="1400" dirty="0"/>
              <a:t>Furthermore, several other confounding variables should be considered, including work performance, wages, and days off the job that could have also influence the decision to end employment.</a:t>
            </a:r>
            <a:endParaRPr lang="en-US" sz="1400" dirty="0">
              <a:ea typeface="Calibri" panose="020F0502020204030204" pitchFamily="34" charset="0"/>
              <a:cs typeface="Times New Roman" panose="02020603050405020304" pitchFamily="18" charset="0"/>
            </a:endParaRPr>
          </a:p>
        </p:txBody>
      </p:sp>
      <p:sp>
        <p:nvSpPr>
          <p:cNvPr id="17" name="Content Placeholder 4">
            <a:extLst>
              <a:ext uri="{FF2B5EF4-FFF2-40B4-BE49-F238E27FC236}">
                <a16:creationId xmlns:a16="http://schemas.microsoft.com/office/drawing/2014/main" id="{58DF1445-8A1B-FF2C-165F-3BCDF1035272}"/>
              </a:ext>
            </a:extLst>
          </p:cNvPr>
          <p:cNvSpPr txBox="1">
            <a:spLocks/>
          </p:cNvSpPr>
          <p:nvPr/>
        </p:nvSpPr>
        <p:spPr>
          <a:xfrm>
            <a:off x="7304973" y="3940139"/>
            <a:ext cx="2242139" cy="371171"/>
          </a:xfrm>
          <a:prstGeom prst="rect">
            <a:avLst/>
          </a:prstGeom>
        </p:spPr>
        <p:txBody>
          <a:bodyPr vert="horz" lIns="91440" tIns="45720" rIns="91440" bIns="45720" rtlCol="0">
            <a:normAutofit fontScale="62500" lnSpcReduction="20000"/>
          </a:bodyPr>
          <a:lstStyle>
            <a:lvl1pPr marL="0" indent="0" algn="l" defTabSz="914400" rtl="0" eaLnBrk="1" latinLnBrk="0" hangingPunct="1">
              <a:lnSpc>
                <a:spcPct val="100000"/>
              </a:lnSpc>
              <a:spcBef>
                <a:spcPts val="1000"/>
              </a:spcBef>
              <a:spcAft>
                <a:spcPts val="1200"/>
              </a:spcAft>
              <a:buFontTx/>
              <a:buNone/>
              <a:defRPr lang="en-US" sz="1600" kern="1200" dirty="0">
                <a:solidFill>
                  <a:schemeClr val="bg2">
                    <a:lumMod val="25000"/>
                  </a:schemeClr>
                </a:solidFill>
                <a:latin typeface="+mn-lt"/>
                <a:ea typeface="+mn-ea"/>
                <a:cs typeface="+mn-cs"/>
              </a:defRPr>
            </a:lvl1pPr>
            <a:lvl2pPr marL="283464" indent="-283464"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a:solidFill>
                  <a:schemeClr val="bg2">
                    <a:lumMod val="25000"/>
                  </a:schemeClr>
                </a:solidFill>
                <a:latin typeface="+mn-lt"/>
                <a:ea typeface="+mn-ea"/>
                <a:cs typeface="+mn-cs"/>
              </a:defRPr>
            </a:lvl2pPr>
            <a:lvl3pPr marL="685800" indent="-228600"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a:solidFill>
                  <a:schemeClr val="bg2">
                    <a:lumMod val="25000"/>
                  </a:schemeClr>
                </a:solidFill>
                <a:latin typeface="+mn-lt"/>
                <a:ea typeface="+mn-ea"/>
                <a:cs typeface="+mn-cs"/>
              </a:defRPr>
            </a:lvl3pPr>
            <a:lvl4pPr marL="1143000" indent="-228600"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smtClean="0">
                <a:solidFill>
                  <a:schemeClr val="bg2">
                    <a:lumMod val="25000"/>
                  </a:schemeClr>
                </a:solidFill>
                <a:latin typeface="+mn-lt"/>
                <a:ea typeface="+mn-ea"/>
                <a:cs typeface="+mn-cs"/>
              </a:defRPr>
            </a:lvl4pPr>
            <a:lvl5pPr marL="1600200" indent="-228600"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smtClean="0">
                <a:solidFill>
                  <a:schemeClr val="bg2">
                    <a:lumMod val="25000"/>
                  </a:schemeClr>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en-US" dirty="0"/>
              <a:t>Figure 1.</a:t>
            </a:r>
          </a:p>
          <a:p>
            <a:endParaRPr lang="en-US" dirty="0"/>
          </a:p>
        </p:txBody>
      </p:sp>
      <p:sp>
        <p:nvSpPr>
          <p:cNvPr id="12" name="Content Placeholder 4">
            <a:extLst>
              <a:ext uri="{FF2B5EF4-FFF2-40B4-BE49-F238E27FC236}">
                <a16:creationId xmlns:a16="http://schemas.microsoft.com/office/drawing/2014/main" id="{75CD1D03-41FA-66AC-7C68-4E92D039AFDA}"/>
              </a:ext>
            </a:extLst>
          </p:cNvPr>
          <p:cNvSpPr txBox="1">
            <a:spLocks/>
          </p:cNvSpPr>
          <p:nvPr/>
        </p:nvSpPr>
        <p:spPr>
          <a:xfrm>
            <a:off x="7304974" y="6486829"/>
            <a:ext cx="2242139" cy="371171"/>
          </a:xfrm>
          <a:prstGeom prst="rect">
            <a:avLst/>
          </a:prstGeom>
        </p:spPr>
        <p:txBody>
          <a:bodyPr vert="horz" lIns="91440" tIns="45720" rIns="91440" bIns="45720" rtlCol="0">
            <a:normAutofit fontScale="62500" lnSpcReduction="20000"/>
          </a:bodyPr>
          <a:lstStyle>
            <a:lvl1pPr marL="0" indent="0" algn="l" defTabSz="914400" rtl="0" eaLnBrk="1" latinLnBrk="0" hangingPunct="1">
              <a:lnSpc>
                <a:spcPct val="100000"/>
              </a:lnSpc>
              <a:spcBef>
                <a:spcPts val="1000"/>
              </a:spcBef>
              <a:spcAft>
                <a:spcPts val="1200"/>
              </a:spcAft>
              <a:buFontTx/>
              <a:buNone/>
              <a:defRPr lang="en-US" sz="1600" kern="1200" dirty="0">
                <a:solidFill>
                  <a:schemeClr val="bg2">
                    <a:lumMod val="25000"/>
                  </a:schemeClr>
                </a:solidFill>
                <a:latin typeface="+mn-lt"/>
                <a:ea typeface="+mn-ea"/>
                <a:cs typeface="+mn-cs"/>
              </a:defRPr>
            </a:lvl1pPr>
            <a:lvl2pPr marL="283464" indent="-283464"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a:solidFill>
                  <a:schemeClr val="bg2">
                    <a:lumMod val="25000"/>
                  </a:schemeClr>
                </a:solidFill>
                <a:latin typeface="+mn-lt"/>
                <a:ea typeface="+mn-ea"/>
                <a:cs typeface="+mn-cs"/>
              </a:defRPr>
            </a:lvl2pPr>
            <a:lvl3pPr marL="685800" indent="-228600"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a:solidFill>
                  <a:schemeClr val="bg2">
                    <a:lumMod val="25000"/>
                  </a:schemeClr>
                </a:solidFill>
                <a:latin typeface="+mn-lt"/>
                <a:ea typeface="+mn-ea"/>
                <a:cs typeface="+mn-cs"/>
              </a:defRPr>
            </a:lvl3pPr>
            <a:lvl4pPr marL="1143000" indent="-228600"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smtClean="0">
                <a:solidFill>
                  <a:schemeClr val="bg2">
                    <a:lumMod val="25000"/>
                  </a:schemeClr>
                </a:solidFill>
                <a:latin typeface="+mn-lt"/>
                <a:ea typeface="+mn-ea"/>
                <a:cs typeface="+mn-cs"/>
              </a:defRPr>
            </a:lvl4pPr>
            <a:lvl5pPr marL="1600200" indent="-228600"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smtClean="0">
                <a:solidFill>
                  <a:schemeClr val="bg2">
                    <a:lumMod val="25000"/>
                  </a:schemeClr>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en-US" dirty="0"/>
              <a:t>Figure 2.</a:t>
            </a:r>
          </a:p>
          <a:p>
            <a:endParaRPr lang="en-US" dirty="0"/>
          </a:p>
        </p:txBody>
      </p:sp>
      <p:pic>
        <p:nvPicPr>
          <p:cNvPr id="3" name="Picture 2">
            <a:extLst>
              <a:ext uri="{FF2B5EF4-FFF2-40B4-BE49-F238E27FC236}">
                <a16:creationId xmlns:a16="http://schemas.microsoft.com/office/drawing/2014/main" id="{81E2A1F6-B9C8-6A57-E95A-88ACBCEF401F}"/>
              </a:ext>
            </a:extLst>
          </p:cNvPr>
          <p:cNvPicPr>
            <a:picLocks noChangeAspect="1"/>
          </p:cNvPicPr>
          <p:nvPr/>
        </p:nvPicPr>
        <p:blipFill>
          <a:blip r:embed="rId2"/>
          <a:stretch>
            <a:fillRect/>
          </a:stretch>
        </p:blipFill>
        <p:spPr>
          <a:xfrm>
            <a:off x="7392955" y="4143947"/>
            <a:ext cx="3682482" cy="2295031"/>
          </a:xfrm>
          <a:prstGeom prst="rect">
            <a:avLst/>
          </a:prstGeom>
        </p:spPr>
      </p:pic>
      <p:pic>
        <p:nvPicPr>
          <p:cNvPr id="6" name="Picture 5">
            <a:extLst>
              <a:ext uri="{FF2B5EF4-FFF2-40B4-BE49-F238E27FC236}">
                <a16:creationId xmlns:a16="http://schemas.microsoft.com/office/drawing/2014/main" id="{EACC06CC-D851-D1B1-76F0-7F040483D1CA}"/>
              </a:ext>
            </a:extLst>
          </p:cNvPr>
          <p:cNvPicPr>
            <a:picLocks noChangeAspect="1"/>
          </p:cNvPicPr>
          <p:nvPr/>
        </p:nvPicPr>
        <p:blipFill>
          <a:blip r:embed="rId3"/>
          <a:stretch>
            <a:fillRect/>
          </a:stretch>
        </p:blipFill>
        <p:spPr>
          <a:xfrm>
            <a:off x="7392955" y="1153655"/>
            <a:ext cx="3003586" cy="2825029"/>
          </a:xfrm>
          <a:prstGeom prst="rect">
            <a:avLst/>
          </a:prstGeom>
        </p:spPr>
      </p:pic>
    </p:spTree>
    <p:extLst>
      <p:ext uri="{BB962C8B-B14F-4D97-AF65-F5344CB8AC3E}">
        <p14:creationId xmlns:p14="http://schemas.microsoft.com/office/powerpoint/2010/main" val="253181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A2C7E9-DC20-A7CD-7737-2DBF7B80CE66}"/>
              </a:ext>
            </a:extLst>
          </p:cNvPr>
          <p:cNvSpPr>
            <a:spLocks noGrp="1"/>
          </p:cNvSpPr>
          <p:nvPr>
            <p:ph type="title"/>
          </p:nvPr>
        </p:nvSpPr>
        <p:spPr/>
        <p:txBody>
          <a:bodyPr>
            <a:normAutofit/>
          </a:bodyPr>
          <a:lstStyle/>
          <a:p>
            <a:r>
              <a:rPr lang="en-US" dirty="0"/>
              <a:t>Question 5: Discrimination Study – Part 1c and d</a:t>
            </a:r>
          </a:p>
        </p:txBody>
      </p:sp>
      <p:sp>
        <p:nvSpPr>
          <p:cNvPr id="5" name="Content Placeholder 4">
            <a:extLst>
              <a:ext uri="{FF2B5EF4-FFF2-40B4-BE49-F238E27FC236}">
                <a16:creationId xmlns:a16="http://schemas.microsoft.com/office/drawing/2014/main" id="{E4BD9A04-6070-3A4A-2AC0-0A472F47D15E}"/>
              </a:ext>
            </a:extLst>
          </p:cNvPr>
          <p:cNvSpPr>
            <a:spLocks noGrp="1"/>
          </p:cNvSpPr>
          <p:nvPr>
            <p:ph sz="quarter" idx="13"/>
          </p:nvPr>
        </p:nvSpPr>
        <p:spPr>
          <a:xfrm>
            <a:off x="514905" y="1359253"/>
            <a:ext cx="5820582" cy="5325632"/>
          </a:xfrm>
        </p:spPr>
        <p:txBody>
          <a:bodyPr>
            <a:normAutofit/>
          </a:bodyPr>
          <a:lstStyle/>
          <a:p>
            <a:pPr marL="457200">
              <a:lnSpc>
                <a:spcPct val="115000"/>
              </a:lnSpc>
              <a:spcBef>
                <a:spcPts val="0"/>
              </a:spcBef>
              <a:spcAft>
                <a:spcPts val="0"/>
              </a:spcAft>
            </a:pPr>
            <a:r>
              <a:rPr lang="en-US" sz="1400" b="1" dirty="0">
                <a:effectLst/>
                <a:ea typeface="Calibri" panose="020F0502020204030204" pitchFamily="34" charset="0"/>
                <a:cs typeface="Times New Roman" panose="02020603050405020304" pitchFamily="18" charset="0"/>
              </a:rPr>
              <a:t>Part 1: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c</a:t>
            </a:r>
            <a:r>
              <a:rPr lang="en-US" sz="1400" dirty="0">
                <a:effectLst/>
                <a:latin typeface="Calibri" panose="020F0502020204030204" pitchFamily="34" charset="0"/>
                <a:ea typeface="Calibri" panose="020F0502020204030204" pitchFamily="34" charset="0"/>
                <a:cs typeface="Times New Roman" panose="02020603050405020304" pitchFamily="18" charset="0"/>
              </a:rPr>
              <a:t>. Compare this p-value to the randomized p-value found in the previous sub-question.</a:t>
            </a:r>
            <a:endParaRPr lang="en-US" sz="1400" dirty="0">
              <a:ea typeface="Calibri" panose="020F0502020204030204" pitchFamily="34" charset="0"/>
              <a:cs typeface="Times New Roman" panose="02020603050405020304" pitchFamily="18" charset="0"/>
            </a:endParaRPr>
          </a:p>
          <a:p>
            <a:pPr marL="457200">
              <a:lnSpc>
                <a:spcPct val="115000"/>
              </a:lnSpc>
              <a:spcBef>
                <a:spcPts val="0"/>
              </a:spcBef>
              <a:spcAft>
                <a:spcPts val="0"/>
              </a:spcAft>
            </a:pPr>
            <a:endParaRPr lang="en-US" sz="1400" dirty="0">
              <a:ea typeface="Calibri" panose="020F0502020204030204" pitchFamily="34" charset="0"/>
              <a:cs typeface="Times New Roman" panose="02020603050405020304" pitchFamily="18" charset="0"/>
            </a:endParaRPr>
          </a:p>
          <a:p>
            <a:pPr marL="457200">
              <a:lnSpc>
                <a:spcPct val="115000"/>
              </a:lnSpc>
              <a:spcBef>
                <a:spcPts val="0"/>
              </a:spcBef>
              <a:spcAft>
                <a:spcPts val="0"/>
              </a:spcAft>
            </a:pPr>
            <a:r>
              <a:rPr lang="en-US" sz="1400" b="1" i="1" dirty="0">
                <a:ea typeface="Calibri" panose="020F0502020204030204" pitchFamily="34" charset="0"/>
                <a:cs typeface="Times New Roman" panose="02020603050405020304" pitchFamily="18" charset="0"/>
              </a:rPr>
              <a:t>Comparison of values:</a:t>
            </a:r>
            <a:endParaRPr lang="en-US" sz="1400" dirty="0">
              <a:ea typeface="Calibri" panose="020F0502020204030204" pitchFamily="34" charset="0"/>
              <a:cs typeface="Times New Roman" panose="02020603050405020304" pitchFamily="18" charset="0"/>
            </a:endParaRPr>
          </a:p>
          <a:p>
            <a:pPr marL="457200">
              <a:lnSpc>
                <a:spcPct val="115000"/>
              </a:lnSpc>
              <a:spcBef>
                <a:spcPts val="0"/>
              </a:spcBef>
              <a:spcAft>
                <a:spcPts val="0"/>
              </a:spcAft>
            </a:pPr>
            <a:r>
              <a:rPr lang="en-US" sz="1400" dirty="0"/>
              <a:t>The two-sample t-test had a p-value  of 0.2771 as compared to the permutation test, which had a p-value of </a:t>
            </a:r>
            <a:r>
              <a:rPr lang="en-US" sz="1400" dirty="0">
                <a:ea typeface="Calibri" panose="020F0502020204030204" pitchFamily="34" charset="0"/>
                <a:cs typeface="Times New Roman" panose="02020603050405020304" pitchFamily="18" charset="0"/>
              </a:rPr>
              <a:t>0.273. Since both p-values were not statistically significant, we failed to reject the null hypotheses. The fact that the two p-values were so close helped confirm that any difference in means was due more to chance than to discrimination.</a:t>
            </a:r>
          </a:p>
          <a:p>
            <a:pPr marL="457200">
              <a:lnSpc>
                <a:spcPct val="115000"/>
              </a:lnSpc>
              <a:spcBef>
                <a:spcPts val="0"/>
              </a:spcBef>
              <a:spcAft>
                <a:spcPts val="0"/>
              </a:spcAft>
            </a:pPr>
            <a:endParaRPr lang="en-US" sz="1400" dirty="0"/>
          </a:p>
          <a:p>
            <a:pPr marL="457200" marR="0">
              <a:lnSpc>
                <a:spcPct val="115000"/>
              </a:lnSpc>
              <a:spcBef>
                <a:spcPts val="0"/>
              </a:spcBef>
              <a:spcAft>
                <a:spcPts val="0"/>
              </a:spcAft>
            </a:pPr>
            <a:r>
              <a:rPr lang="en-US" sz="1400" b="1" dirty="0">
                <a:effectLst/>
                <a:ea typeface="Calibri" panose="020F0502020204030204" pitchFamily="34" charset="0"/>
                <a:cs typeface="Times New Roman" panose="02020603050405020304" pitchFamily="18" charset="0"/>
              </a:rPr>
              <a:t>Part 1: </a:t>
            </a:r>
            <a:r>
              <a:rPr lang="en-US" sz="1400" b="1" dirty="0">
                <a:latin typeface="Calibri" panose="020F0502020204030204" pitchFamily="34" charset="0"/>
                <a:ea typeface="Calibri" panose="020F0502020204030204" pitchFamily="34" charset="0"/>
                <a:cs typeface="Times New Roman" panose="02020603050405020304" pitchFamily="18" charset="0"/>
              </a:rPr>
              <a:t>d</a:t>
            </a:r>
            <a:r>
              <a:rPr lang="en-US" sz="1400" dirty="0">
                <a:latin typeface="Calibri" panose="020F0502020204030204" pitchFamily="34" charset="0"/>
                <a:ea typeface="Calibri" panose="020F0502020204030204" pitchFamily="34" charset="0"/>
                <a:cs typeface="Times New Roman" panose="02020603050405020304" pitchFamily="18" charset="0"/>
              </a:rPr>
              <a:t>. T</a:t>
            </a:r>
            <a:r>
              <a:rPr lang="en-US" sz="1400" dirty="0">
                <a:effectLst/>
                <a:latin typeface="Calibri" panose="020F0502020204030204" pitchFamily="34" charset="0"/>
                <a:ea typeface="Calibri" panose="020F0502020204030204" pitchFamily="34" charset="0"/>
                <a:cs typeface="Times New Roman" panose="02020603050405020304" pitchFamily="18" charset="0"/>
              </a:rPr>
              <a:t>he jury wants to see a range of plausible values for the difference in means between the fired and not fired groups.  Provide them with a confidence interval for the difference of means and an interpretation.</a:t>
            </a:r>
          </a:p>
          <a:p>
            <a:pPr marL="457200">
              <a:lnSpc>
                <a:spcPct val="115000"/>
              </a:lnSpc>
              <a:spcBef>
                <a:spcPts val="0"/>
              </a:spcBef>
              <a:spcAft>
                <a:spcPts val="0"/>
              </a:spcAft>
            </a:pPr>
            <a:endParaRPr lang="en-US" sz="1400" dirty="0"/>
          </a:p>
          <a:p>
            <a:pPr marL="457200">
              <a:lnSpc>
                <a:spcPct val="115000"/>
              </a:lnSpc>
              <a:spcBef>
                <a:spcPts val="0"/>
              </a:spcBef>
              <a:spcAft>
                <a:spcPts val="0"/>
              </a:spcAft>
            </a:pPr>
            <a:r>
              <a:rPr lang="en-US" sz="1400" b="1" i="1" dirty="0"/>
              <a:t>Confidence Interval</a:t>
            </a:r>
            <a:r>
              <a:rPr lang="en-US" sz="1400" dirty="0"/>
              <a:t>: </a:t>
            </a:r>
          </a:p>
          <a:p>
            <a:pPr marL="457200">
              <a:lnSpc>
                <a:spcPct val="115000"/>
              </a:lnSpc>
              <a:spcBef>
                <a:spcPts val="0"/>
              </a:spcBef>
              <a:spcAft>
                <a:spcPts val="0"/>
              </a:spcAft>
            </a:pPr>
            <a:r>
              <a:rPr lang="en-US" sz="1400" dirty="0"/>
              <a:t>The confidence interval for the pooled study is (-1.5935 to 5.4413). Since the pooled difference of 1.9238 falls within this interval, 1.9238 is a plausible value and there is no significant evidence to reject the null hypothesis.</a:t>
            </a:r>
          </a:p>
        </p:txBody>
      </p:sp>
      <p:sp>
        <p:nvSpPr>
          <p:cNvPr id="17" name="Content Placeholder 4">
            <a:extLst>
              <a:ext uri="{FF2B5EF4-FFF2-40B4-BE49-F238E27FC236}">
                <a16:creationId xmlns:a16="http://schemas.microsoft.com/office/drawing/2014/main" id="{58DF1445-8A1B-FF2C-165F-3BCDF1035272}"/>
              </a:ext>
            </a:extLst>
          </p:cNvPr>
          <p:cNvSpPr txBox="1">
            <a:spLocks/>
          </p:cNvSpPr>
          <p:nvPr/>
        </p:nvSpPr>
        <p:spPr>
          <a:xfrm>
            <a:off x="7304973" y="3940139"/>
            <a:ext cx="2242139" cy="371171"/>
          </a:xfrm>
          <a:prstGeom prst="rect">
            <a:avLst/>
          </a:prstGeom>
        </p:spPr>
        <p:txBody>
          <a:bodyPr vert="horz" lIns="91440" tIns="45720" rIns="91440" bIns="45720" rtlCol="0">
            <a:normAutofit fontScale="62500" lnSpcReduction="20000"/>
          </a:bodyPr>
          <a:lstStyle>
            <a:lvl1pPr marL="0" indent="0" algn="l" defTabSz="914400" rtl="0" eaLnBrk="1" latinLnBrk="0" hangingPunct="1">
              <a:lnSpc>
                <a:spcPct val="100000"/>
              </a:lnSpc>
              <a:spcBef>
                <a:spcPts val="1000"/>
              </a:spcBef>
              <a:spcAft>
                <a:spcPts val="1200"/>
              </a:spcAft>
              <a:buFontTx/>
              <a:buNone/>
              <a:defRPr lang="en-US" sz="1600" kern="1200" dirty="0">
                <a:solidFill>
                  <a:schemeClr val="bg2">
                    <a:lumMod val="25000"/>
                  </a:schemeClr>
                </a:solidFill>
                <a:latin typeface="+mn-lt"/>
                <a:ea typeface="+mn-ea"/>
                <a:cs typeface="+mn-cs"/>
              </a:defRPr>
            </a:lvl1pPr>
            <a:lvl2pPr marL="283464" indent="-283464"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a:solidFill>
                  <a:schemeClr val="bg2">
                    <a:lumMod val="25000"/>
                  </a:schemeClr>
                </a:solidFill>
                <a:latin typeface="+mn-lt"/>
                <a:ea typeface="+mn-ea"/>
                <a:cs typeface="+mn-cs"/>
              </a:defRPr>
            </a:lvl2pPr>
            <a:lvl3pPr marL="685800" indent="-228600"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a:solidFill>
                  <a:schemeClr val="bg2">
                    <a:lumMod val="25000"/>
                  </a:schemeClr>
                </a:solidFill>
                <a:latin typeface="+mn-lt"/>
                <a:ea typeface="+mn-ea"/>
                <a:cs typeface="+mn-cs"/>
              </a:defRPr>
            </a:lvl3pPr>
            <a:lvl4pPr marL="1143000" indent="-228600"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smtClean="0">
                <a:solidFill>
                  <a:schemeClr val="bg2">
                    <a:lumMod val="25000"/>
                  </a:schemeClr>
                </a:solidFill>
                <a:latin typeface="+mn-lt"/>
                <a:ea typeface="+mn-ea"/>
                <a:cs typeface="+mn-cs"/>
              </a:defRPr>
            </a:lvl4pPr>
            <a:lvl5pPr marL="1600200" indent="-228600"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smtClean="0">
                <a:solidFill>
                  <a:schemeClr val="bg2">
                    <a:lumMod val="25000"/>
                  </a:schemeClr>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en-US" dirty="0"/>
              <a:t>Figure 1.</a:t>
            </a:r>
          </a:p>
          <a:p>
            <a:endParaRPr lang="en-US" dirty="0"/>
          </a:p>
        </p:txBody>
      </p:sp>
      <p:pic>
        <p:nvPicPr>
          <p:cNvPr id="6" name="Picture 5">
            <a:extLst>
              <a:ext uri="{FF2B5EF4-FFF2-40B4-BE49-F238E27FC236}">
                <a16:creationId xmlns:a16="http://schemas.microsoft.com/office/drawing/2014/main" id="{D9AD1DE4-E483-7167-5638-791B0C38969F}"/>
              </a:ext>
            </a:extLst>
          </p:cNvPr>
          <p:cNvPicPr>
            <a:picLocks noChangeAspect="1"/>
          </p:cNvPicPr>
          <p:nvPr/>
        </p:nvPicPr>
        <p:blipFill>
          <a:blip r:embed="rId2"/>
          <a:stretch>
            <a:fillRect/>
          </a:stretch>
        </p:blipFill>
        <p:spPr>
          <a:xfrm>
            <a:off x="7392955" y="1249962"/>
            <a:ext cx="2834773" cy="2666252"/>
          </a:xfrm>
          <a:prstGeom prst="rect">
            <a:avLst/>
          </a:prstGeom>
        </p:spPr>
      </p:pic>
    </p:spTree>
    <p:extLst>
      <p:ext uri="{BB962C8B-B14F-4D97-AF65-F5344CB8AC3E}">
        <p14:creationId xmlns:p14="http://schemas.microsoft.com/office/powerpoint/2010/main" val="2446438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A2C7E9-DC20-A7CD-7737-2DBF7B80CE66}"/>
              </a:ext>
            </a:extLst>
          </p:cNvPr>
          <p:cNvSpPr>
            <a:spLocks noGrp="1"/>
          </p:cNvSpPr>
          <p:nvPr>
            <p:ph type="title"/>
          </p:nvPr>
        </p:nvSpPr>
        <p:spPr/>
        <p:txBody>
          <a:bodyPr/>
          <a:lstStyle/>
          <a:p>
            <a:r>
              <a:rPr lang="en-US" dirty="0"/>
              <a:t>Question 1: Quick Quiz Question 1</a:t>
            </a:r>
          </a:p>
        </p:txBody>
      </p:sp>
      <p:sp>
        <p:nvSpPr>
          <p:cNvPr id="5" name="Content Placeholder 4">
            <a:extLst>
              <a:ext uri="{FF2B5EF4-FFF2-40B4-BE49-F238E27FC236}">
                <a16:creationId xmlns:a16="http://schemas.microsoft.com/office/drawing/2014/main" id="{E4BD9A04-6070-3A4A-2AC0-0A472F47D15E}"/>
              </a:ext>
            </a:extLst>
          </p:cNvPr>
          <p:cNvSpPr>
            <a:spLocks noGrp="1"/>
          </p:cNvSpPr>
          <p:nvPr>
            <p:ph sz="quarter" idx="13"/>
          </p:nvPr>
        </p:nvSpPr>
        <p:spPr>
          <a:xfrm>
            <a:off x="523782" y="5220069"/>
            <a:ext cx="11131261" cy="1083075"/>
          </a:xfrm>
        </p:spPr>
        <p:txBody>
          <a:bodyPr>
            <a:normAutofit/>
          </a:bodyPr>
          <a:lstStyle/>
          <a:p>
            <a:r>
              <a:rPr lang="en-US" b="1" dirty="0"/>
              <a:t>Answer</a:t>
            </a:r>
            <a:r>
              <a:rPr lang="en-US" dirty="0"/>
              <a:t>: True. The is the Central Limit Theorem.</a:t>
            </a:r>
          </a:p>
        </p:txBody>
      </p:sp>
      <p:pic>
        <p:nvPicPr>
          <p:cNvPr id="8" name="Picture 7">
            <a:extLst>
              <a:ext uri="{FF2B5EF4-FFF2-40B4-BE49-F238E27FC236}">
                <a16:creationId xmlns:a16="http://schemas.microsoft.com/office/drawing/2014/main" id="{B8932AF3-191D-7AB9-29C5-1117982C3D41}"/>
              </a:ext>
            </a:extLst>
          </p:cNvPr>
          <p:cNvPicPr>
            <a:picLocks noChangeAspect="1"/>
          </p:cNvPicPr>
          <p:nvPr/>
        </p:nvPicPr>
        <p:blipFill>
          <a:blip r:embed="rId2"/>
          <a:stretch>
            <a:fillRect/>
          </a:stretch>
        </p:blipFill>
        <p:spPr>
          <a:xfrm>
            <a:off x="444500" y="1258722"/>
            <a:ext cx="9621328" cy="2838959"/>
          </a:xfrm>
          <a:prstGeom prst="rect">
            <a:avLst/>
          </a:prstGeom>
        </p:spPr>
      </p:pic>
    </p:spTree>
    <p:extLst>
      <p:ext uri="{BB962C8B-B14F-4D97-AF65-F5344CB8AC3E}">
        <p14:creationId xmlns:p14="http://schemas.microsoft.com/office/powerpoint/2010/main" val="36198615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A2C7E9-DC20-A7CD-7737-2DBF7B80CE66}"/>
              </a:ext>
            </a:extLst>
          </p:cNvPr>
          <p:cNvSpPr>
            <a:spLocks noGrp="1"/>
          </p:cNvSpPr>
          <p:nvPr>
            <p:ph type="title"/>
          </p:nvPr>
        </p:nvSpPr>
        <p:spPr/>
        <p:txBody>
          <a:bodyPr>
            <a:normAutofit/>
          </a:bodyPr>
          <a:lstStyle/>
          <a:p>
            <a:r>
              <a:rPr lang="en-US" dirty="0"/>
              <a:t>Question 5: Discrimination Study – Part 1e and f</a:t>
            </a:r>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E4BD9A04-6070-3A4A-2AC0-0A472F47D15E}"/>
                  </a:ext>
                </a:extLst>
              </p:cNvPr>
              <p:cNvSpPr>
                <a:spLocks noGrp="1"/>
              </p:cNvSpPr>
              <p:nvPr>
                <p:ph sz="quarter" idx="13"/>
              </p:nvPr>
            </p:nvSpPr>
            <p:spPr>
              <a:xfrm>
                <a:off x="514905" y="1359253"/>
                <a:ext cx="5820582" cy="5325632"/>
              </a:xfrm>
            </p:spPr>
            <p:txBody>
              <a:bodyPr>
                <a:normAutofit fontScale="92500" lnSpcReduction="20000"/>
              </a:bodyPr>
              <a:lstStyle/>
              <a:p>
                <a:pPr marL="457200" marR="0">
                  <a:lnSpc>
                    <a:spcPct val="115000"/>
                  </a:lnSpc>
                  <a:spcBef>
                    <a:spcPts val="0"/>
                  </a:spcBef>
                  <a:spcAft>
                    <a:spcPts val="0"/>
                  </a:spcAft>
                </a:pPr>
                <a:r>
                  <a:rPr lang="en-US" sz="1400" b="1" dirty="0">
                    <a:effectLst/>
                    <a:ea typeface="Calibri" panose="020F0502020204030204" pitchFamily="34" charset="0"/>
                    <a:cs typeface="Times New Roman" panose="02020603050405020304" pitchFamily="18" charset="0"/>
                  </a:rPr>
                  <a:t>Part 1: </a:t>
                </a:r>
                <a:r>
                  <a:rPr lang="en-US" sz="1400" dirty="0">
                    <a:latin typeface="Calibri" panose="020F0502020204030204" pitchFamily="34" charset="0"/>
                    <a:ea typeface="Calibri" panose="020F0502020204030204" pitchFamily="34" charset="0"/>
                    <a:cs typeface="Times New Roman" panose="02020603050405020304" pitchFamily="18" charset="0"/>
                  </a:rPr>
                  <a:t>e. </a:t>
                </a:r>
                <a:r>
                  <a:rPr lang="en-US" sz="1400" dirty="0">
                    <a:effectLst/>
                    <a:latin typeface="Calibri" panose="020F0502020204030204" pitchFamily="34" charset="0"/>
                    <a:ea typeface="Calibri" panose="020F0502020204030204" pitchFamily="34" charset="0"/>
                    <a:cs typeface="Times New Roman" panose="02020603050405020304" pitchFamily="18" charset="0"/>
                  </a:rPr>
                  <a:t>Given the sample standard deviations from SAS, calculate by hand </a:t>
                </a:r>
              </a:p>
              <a:p>
                <a:pPr marL="457200" marR="0">
                  <a:lnSpc>
                    <a:spcPct val="115000"/>
                  </a:lnSpc>
                  <a:spcBef>
                    <a:spcPts val="0"/>
                  </a:spcBef>
                  <a:spcAft>
                    <a:spcPts val="0"/>
                  </a:spcAft>
                </a:pPr>
                <a:r>
                  <a:rPr lang="en-US" sz="1400" dirty="0">
                    <a:latin typeface="Calibri" panose="020F0502020204030204" pitchFamily="34" charset="0"/>
                    <a:ea typeface="Calibri" panose="020F0502020204030204" pitchFamily="34" charset="0"/>
                    <a:cs typeface="Times New Roman" panose="02020603050405020304" pitchFamily="18" charset="0"/>
                  </a:rPr>
                  <a:t>	</a:t>
                </a:r>
                <a:r>
                  <a:rPr lang="en-US" sz="1400" dirty="0" err="1">
                    <a:latin typeface="Calibri" panose="020F0502020204030204" pitchFamily="34" charset="0"/>
                    <a:ea typeface="Calibri" panose="020F0502020204030204" pitchFamily="34" charset="0"/>
                    <a:cs typeface="Times New Roman" panose="02020603050405020304" pitchFamily="18" charset="0"/>
                  </a:rPr>
                  <a:t>i</a:t>
                </a:r>
                <a:r>
                  <a:rPr lang="en-US" sz="1400" dirty="0">
                    <a:latin typeface="Calibri" panose="020F0502020204030204" pitchFamily="34" charset="0"/>
                    <a:ea typeface="Calibri" panose="020F0502020204030204" pitchFamily="34" charset="0"/>
                    <a:cs typeface="Times New Roman" panose="02020603050405020304" pitchFamily="18" charset="0"/>
                  </a:rPr>
                  <a:t>. </a:t>
                </a:r>
                <a:r>
                  <a:rPr lang="en-US" sz="1400" dirty="0">
                    <a:effectLst/>
                    <a:latin typeface="Calibri" panose="020F0502020204030204" pitchFamily="34" charset="0"/>
                    <a:ea typeface="Calibri" panose="020F0502020204030204" pitchFamily="34" charset="0"/>
                    <a:cs typeface="Times New Roman" panose="02020603050405020304" pitchFamily="18" charset="0"/>
                  </a:rPr>
                  <a:t>Pooled standard deviation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s</a:t>
                </a:r>
                <a:r>
                  <a:rPr lang="en-US" sz="1400" baseline="-25000" dirty="0" err="1">
                    <a:effectLst/>
                    <a:latin typeface="Calibri" panose="020F0502020204030204" pitchFamily="34" charset="0"/>
                    <a:ea typeface="Calibri" panose="020F0502020204030204" pitchFamily="34" charset="0"/>
                    <a:cs typeface="Times New Roman" panose="02020603050405020304" pitchFamily="18" charset="0"/>
                  </a:rPr>
                  <a:t>p</a:t>
                </a:r>
                <a:r>
                  <a:rPr lang="en-US" sz="1400" dirty="0">
                    <a:latin typeface="Calibri" panose="020F0502020204030204" pitchFamily="34" charset="0"/>
                    <a:ea typeface="Calibri" panose="020F0502020204030204" pitchFamily="34" charset="0"/>
                    <a:cs typeface="Times New Roman" panose="02020603050405020304" pitchFamily="18" charset="0"/>
                  </a:rPr>
                  <a:t>) </a:t>
                </a:r>
              </a:p>
              <a:p>
                <a:pPr marL="457200" marR="0">
                  <a:lnSpc>
                    <a:spcPct val="115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	ii. The standard error of (</a:t>
                </a:r>
                <a14:m>
                  <m:oMath xmlns:m="http://schemas.openxmlformats.org/officeDocument/2006/math">
                    <m:sSub>
                      <m:sSubPr>
                        <m:ctrlPr>
                          <a:rPr lang="en-US" sz="1400" i="1">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n-US" sz="14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1400" i="1">
                                <a:effectLst/>
                                <a:latin typeface="Cambria Math" panose="02040503050406030204" pitchFamily="18" charset="0"/>
                                <a:ea typeface="Calibri" panose="020F0502020204030204" pitchFamily="34" charset="0"/>
                                <a:cs typeface="Times New Roman" panose="02020603050405020304" pitchFamily="18" charset="0"/>
                              </a:rPr>
                              <m:t>𝑋</m:t>
                            </m:r>
                          </m:e>
                        </m:acc>
                      </m:e>
                      <m:sub>
                        <m:r>
                          <a:rPr lang="en-US" sz="1400" i="1">
                            <a:effectLst/>
                            <a:latin typeface="Cambria Math" panose="02040503050406030204" pitchFamily="18" charset="0"/>
                            <a:ea typeface="Calibri" panose="020F0502020204030204" pitchFamily="34" charset="0"/>
                            <a:cs typeface="Times New Roman" panose="02020603050405020304" pitchFamily="18" charset="0"/>
                          </a:rPr>
                          <m:t>𝐹𝐼𝑅𝐸𝐷</m:t>
                        </m:r>
                      </m:sub>
                    </m:sSub>
                    <m:r>
                      <a:rPr lang="en-US" sz="1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400" i="1">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n-US" sz="14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1400" i="1">
                                <a:effectLst/>
                                <a:latin typeface="Cambria Math" panose="02040503050406030204" pitchFamily="18" charset="0"/>
                                <a:ea typeface="Calibri" panose="020F0502020204030204" pitchFamily="34" charset="0"/>
                                <a:cs typeface="Times New Roman" panose="02020603050405020304" pitchFamily="18" charset="0"/>
                              </a:rPr>
                              <m:t>𝑋</m:t>
                            </m:r>
                          </m:e>
                        </m:acc>
                      </m:e>
                      <m:sub>
                        <m:r>
                          <a:rPr lang="en-US" sz="1400" i="1">
                            <a:effectLst/>
                            <a:latin typeface="Cambria Math" panose="02040503050406030204" pitchFamily="18" charset="0"/>
                            <a:ea typeface="Calibri" panose="020F0502020204030204" pitchFamily="34" charset="0"/>
                            <a:cs typeface="Times New Roman" panose="02020603050405020304" pitchFamily="18" charset="0"/>
                          </a:rPr>
                          <m:t>𝑁𝑜𝑡</m:t>
                        </m:r>
                        <m:r>
                          <a:rPr lang="en-US" sz="1400" i="1">
                            <a:effectLst/>
                            <a:latin typeface="Cambria Math" panose="02040503050406030204" pitchFamily="18" charset="0"/>
                            <a:ea typeface="Calibri" panose="020F0502020204030204" pitchFamily="34" charset="0"/>
                            <a:cs typeface="Times New Roman" panose="02020603050405020304" pitchFamily="18" charset="0"/>
                          </a:rPr>
                          <m:t> </m:t>
                        </m:r>
                        <m:r>
                          <a:rPr lang="en-US" sz="1400" i="1">
                            <a:effectLst/>
                            <a:latin typeface="Cambria Math" panose="02040503050406030204" pitchFamily="18" charset="0"/>
                            <a:ea typeface="Calibri" panose="020F0502020204030204" pitchFamily="34" charset="0"/>
                            <a:cs typeface="Times New Roman" panose="02020603050405020304" pitchFamily="18" charset="0"/>
                          </a:rPr>
                          <m:t>𝐹𝑖𝑟𝑒𝑑</m:t>
                        </m:r>
                      </m:sub>
                    </m:sSub>
                  </m:oMath>
                </a14:m>
                <a:r>
                  <a:rPr lang="en-US" sz="1400" dirty="0">
                    <a:effectLst/>
                    <a:latin typeface="Calibri" panose="020F0502020204030204" pitchFamily="34" charset="0"/>
                    <a:ea typeface="Calibri" panose="020F0502020204030204" pitchFamily="34" charset="0"/>
                    <a:cs typeface="Times New Roman" panose="02020603050405020304" pitchFamily="18" charset="0"/>
                  </a:rPr>
                  <a:t>)</a:t>
                </a:r>
              </a:p>
              <a:p>
                <a:pPr marL="457200">
                  <a:lnSpc>
                    <a:spcPct val="115000"/>
                  </a:lnSpc>
                  <a:spcBef>
                    <a:spcPts val="0"/>
                  </a:spcBef>
                  <a:spcAft>
                    <a:spcPts val="0"/>
                  </a:spcAft>
                </a:pPr>
                <a:endParaRPr lang="en-US" sz="1400" dirty="0">
                  <a:ea typeface="Calibri" panose="020F0502020204030204" pitchFamily="34" charset="0"/>
                  <a:cs typeface="Times New Roman" panose="02020603050405020304" pitchFamily="18" charset="0"/>
                </a:endParaRPr>
              </a:p>
              <a:p>
                <a:pPr marL="457200">
                  <a:lnSpc>
                    <a:spcPct val="115000"/>
                  </a:lnSpc>
                  <a:spcBef>
                    <a:spcPts val="0"/>
                  </a:spcBef>
                  <a:spcAft>
                    <a:spcPts val="0"/>
                  </a:spcAft>
                </a:pPr>
                <a:r>
                  <a:rPr lang="en-US" sz="1400" b="1" i="1" dirty="0">
                    <a:ea typeface="Calibri" panose="020F0502020204030204" pitchFamily="34" charset="0"/>
                    <a:cs typeface="Times New Roman" panose="02020603050405020304" pitchFamily="18" charset="0"/>
                  </a:rPr>
                  <a:t>Pooled Standard deviation:</a:t>
                </a:r>
                <a:endParaRPr lang="en-US" sz="1400" dirty="0">
                  <a:ea typeface="Calibri" panose="020F0502020204030204" pitchFamily="34" charset="0"/>
                  <a:cs typeface="Times New Roman" panose="02020603050405020304" pitchFamily="18" charset="0"/>
                </a:endParaRPr>
              </a:p>
              <a:p>
                <a:pPr marL="457200">
                  <a:lnSpc>
                    <a:spcPct val="115000"/>
                  </a:lnSpc>
                  <a:spcBef>
                    <a:spcPts val="0"/>
                  </a:spcBef>
                  <a:spcAft>
                    <a:spcPts val="0"/>
                  </a:spcAft>
                </a:pPr>
                <a:r>
                  <a:rPr lang="en-US" sz="1400" dirty="0"/>
                  <a:t>The calculation for the pooled standard deviation</a:t>
                </a:r>
                <a:r>
                  <a:rPr lang="en-US" sz="1400" dirty="0">
                    <a:ea typeface="Calibri" panose="020F0502020204030204" pitchFamily="34" charset="0"/>
                    <a:cs typeface="Times New Roman" panose="02020603050405020304" pitchFamily="18" charset="0"/>
                  </a:rPr>
                  <a:t> is:</a:t>
                </a:r>
              </a:p>
              <a:p>
                <a:pPr marL="457200">
                  <a:lnSpc>
                    <a:spcPct val="115000"/>
                  </a:lnSpc>
                  <a:spcBef>
                    <a:spcPts val="0"/>
                  </a:spcBef>
                  <a:spcAft>
                    <a:spcPts val="0"/>
                  </a:spcAft>
                </a:pPr>
                <a:r>
                  <a:rPr lang="pt-BR" sz="1400" b="1" i="1" dirty="0">
                    <a:solidFill>
                      <a:schemeClr val="tx1">
                        <a:lumMod val="75000"/>
                        <a:lumOff val="25000"/>
                      </a:schemeClr>
                    </a:solidFill>
                    <a:effectLst/>
                  </a:rPr>
                  <a:t>Pooled standard deviation (Sp)= √(n</a:t>
                </a:r>
                <a:r>
                  <a:rPr lang="pt-BR" sz="1400" b="1" i="1" baseline="-25000" dirty="0">
                    <a:solidFill>
                      <a:schemeClr val="tx1">
                        <a:lumMod val="75000"/>
                        <a:lumOff val="25000"/>
                      </a:schemeClr>
                    </a:solidFill>
                    <a:effectLst/>
                  </a:rPr>
                  <a:t>1</a:t>
                </a:r>
                <a:r>
                  <a:rPr lang="pt-BR" sz="1400" b="1" i="1" dirty="0">
                    <a:solidFill>
                      <a:schemeClr val="tx1">
                        <a:lumMod val="75000"/>
                        <a:lumOff val="25000"/>
                      </a:schemeClr>
                    </a:solidFill>
                    <a:effectLst/>
                  </a:rPr>
                  <a:t>-1)s</a:t>
                </a:r>
                <a:r>
                  <a:rPr lang="pt-BR" sz="1400" b="1" i="1" baseline="-25000" dirty="0">
                    <a:solidFill>
                      <a:schemeClr val="tx1">
                        <a:lumMod val="75000"/>
                        <a:lumOff val="25000"/>
                      </a:schemeClr>
                    </a:solidFill>
                    <a:effectLst/>
                  </a:rPr>
                  <a:t>1</a:t>
                </a:r>
                <a:r>
                  <a:rPr lang="pt-BR" sz="1400" b="1" i="1" baseline="30000" dirty="0">
                    <a:solidFill>
                      <a:schemeClr val="tx1">
                        <a:lumMod val="75000"/>
                        <a:lumOff val="25000"/>
                      </a:schemeClr>
                    </a:solidFill>
                    <a:effectLst/>
                  </a:rPr>
                  <a:t>2</a:t>
                </a:r>
                <a:r>
                  <a:rPr lang="pt-BR" sz="1400" b="1" i="1" dirty="0">
                    <a:solidFill>
                      <a:schemeClr val="tx1">
                        <a:lumMod val="75000"/>
                        <a:lumOff val="25000"/>
                      </a:schemeClr>
                    </a:solidFill>
                    <a:effectLst/>
                  </a:rPr>
                  <a:t> +  (n</a:t>
                </a:r>
                <a:r>
                  <a:rPr lang="pt-BR" sz="1400" b="1" i="1" baseline="-25000" dirty="0">
                    <a:solidFill>
                      <a:schemeClr val="tx1">
                        <a:lumMod val="75000"/>
                        <a:lumOff val="25000"/>
                      </a:schemeClr>
                    </a:solidFill>
                    <a:effectLst/>
                  </a:rPr>
                  <a:t>2</a:t>
                </a:r>
                <a:r>
                  <a:rPr lang="pt-BR" sz="1400" b="1" i="1" dirty="0">
                    <a:solidFill>
                      <a:schemeClr val="tx1">
                        <a:lumMod val="75000"/>
                        <a:lumOff val="25000"/>
                      </a:schemeClr>
                    </a:solidFill>
                    <a:effectLst/>
                  </a:rPr>
                  <a:t>-1)s</a:t>
                </a:r>
                <a:r>
                  <a:rPr lang="pt-BR" sz="1400" b="1" i="1" baseline="-25000" dirty="0">
                    <a:solidFill>
                      <a:schemeClr val="tx1">
                        <a:lumMod val="75000"/>
                        <a:lumOff val="25000"/>
                      </a:schemeClr>
                    </a:solidFill>
                    <a:effectLst/>
                  </a:rPr>
                  <a:t>2</a:t>
                </a:r>
                <a:r>
                  <a:rPr lang="pt-BR" sz="1400" b="1" i="1" baseline="30000" dirty="0">
                    <a:solidFill>
                      <a:schemeClr val="tx1">
                        <a:lumMod val="75000"/>
                        <a:lumOff val="25000"/>
                      </a:schemeClr>
                    </a:solidFill>
                    <a:effectLst/>
                  </a:rPr>
                  <a:t>2</a:t>
                </a:r>
                <a:r>
                  <a:rPr lang="pt-BR" sz="1400" b="1" i="1" dirty="0">
                    <a:solidFill>
                      <a:schemeClr val="tx1">
                        <a:lumMod val="75000"/>
                        <a:lumOff val="25000"/>
                      </a:schemeClr>
                    </a:solidFill>
                    <a:effectLst/>
                  </a:rPr>
                  <a:t> /  (n</a:t>
                </a:r>
                <a:r>
                  <a:rPr lang="pt-BR" sz="1400" b="1" i="1" baseline="-25000" dirty="0">
                    <a:solidFill>
                      <a:schemeClr val="tx1">
                        <a:lumMod val="75000"/>
                        <a:lumOff val="25000"/>
                      </a:schemeClr>
                    </a:solidFill>
                    <a:effectLst/>
                  </a:rPr>
                  <a:t>1</a:t>
                </a:r>
                <a:r>
                  <a:rPr lang="pt-BR" sz="1400" b="1" i="1" dirty="0">
                    <a:solidFill>
                      <a:schemeClr val="tx1">
                        <a:lumMod val="75000"/>
                        <a:lumOff val="25000"/>
                      </a:schemeClr>
                    </a:solidFill>
                    <a:effectLst/>
                  </a:rPr>
                  <a:t>+n</a:t>
                </a:r>
                <a:r>
                  <a:rPr lang="pt-BR" sz="1400" b="1" i="1" baseline="-25000" dirty="0">
                    <a:solidFill>
                      <a:schemeClr val="tx1">
                        <a:lumMod val="75000"/>
                        <a:lumOff val="25000"/>
                      </a:schemeClr>
                    </a:solidFill>
                    <a:effectLst/>
                  </a:rPr>
                  <a:t>2</a:t>
                </a:r>
                <a:r>
                  <a:rPr lang="pt-BR" sz="1400" b="1" i="1" dirty="0">
                    <a:solidFill>
                      <a:schemeClr val="tx1">
                        <a:lumMod val="75000"/>
                        <a:lumOff val="25000"/>
                      </a:schemeClr>
                    </a:solidFill>
                    <a:effectLst/>
                  </a:rPr>
                  <a:t>-2)</a:t>
                </a:r>
                <a:endParaRPr lang="en-US" sz="1400" b="1" i="1" dirty="0">
                  <a:solidFill>
                    <a:schemeClr val="tx1">
                      <a:lumMod val="75000"/>
                      <a:lumOff val="25000"/>
                    </a:schemeClr>
                  </a:solidFill>
                  <a:ea typeface="Calibri" panose="020F0502020204030204" pitchFamily="34" charset="0"/>
                  <a:cs typeface="Times New Roman" panose="02020603050405020304" pitchFamily="18" charset="0"/>
                </a:endParaRPr>
              </a:p>
              <a:p>
                <a:pPr marL="457200">
                  <a:lnSpc>
                    <a:spcPct val="115000"/>
                  </a:lnSpc>
                  <a:spcBef>
                    <a:spcPts val="0"/>
                  </a:spcBef>
                  <a:spcAft>
                    <a:spcPts val="0"/>
                  </a:spcAft>
                </a:pPr>
                <a:r>
                  <a:rPr lang="pt-BR" sz="1400" b="1" i="1" dirty="0">
                    <a:solidFill>
                      <a:schemeClr val="tx1">
                        <a:lumMod val="75000"/>
                        <a:lumOff val="25000"/>
                      </a:schemeClr>
                    </a:solidFill>
                    <a:effectLst/>
                  </a:rPr>
                  <a:t>√(21-1)6.5214</a:t>
                </a:r>
                <a:r>
                  <a:rPr lang="pt-BR" sz="1400" b="1" i="1" baseline="30000" dirty="0">
                    <a:solidFill>
                      <a:schemeClr val="tx1">
                        <a:lumMod val="75000"/>
                        <a:lumOff val="25000"/>
                      </a:schemeClr>
                    </a:solidFill>
                    <a:effectLst/>
                  </a:rPr>
                  <a:t>2</a:t>
                </a:r>
                <a:r>
                  <a:rPr lang="pt-BR" sz="1400" b="1" i="1" dirty="0">
                    <a:solidFill>
                      <a:schemeClr val="tx1">
                        <a:lumMod val="75000"/>
                        <a:lumOff val="25000"/>
                      </a:schemeClr>
                    </a:solidFill>
                    <a:effectLst/>
                  </a:rPr>
                  <a:t> +  (30-1)5.8835</a:t>
                </a:r>
                <a:r>
                  <a:rPr lang="pt-BR" sz="1400" b="1" i="1" baseline="30000" dirty="0">
                    <a:solidFill>
                      <a:schemeClr val="tx1">
                        <a:lumMod val="75000"/>
                        <a:lumOff val="25000"/>
                      </a:schemeClr>
                    </a:solidFill>
                    <a:effectLst/>
                  </a:rPr>
                  <a:t>2</a:t>
                </a:r>
                <a:r>
                  <a:rPr lang="pt-BR" sz="1400" b="1" i="1" dirty="0">
                    <a:solidFill>
                      <a:schemeClr val="tx1">
                        <a:lumMod val="75000"/>
                        <a:lumOff val="25000"/>
                      </a:schemeClr>
                    </a:solidFill>
                    <a:effectLst/>
                  </a:rPr>
                  <a:t> /  (21+30-2)</a:t>
                </a:r>
                <a:endParaRPr lang="en-US" sz="1400" b="1" i="1" dirty="0">
                  <a:solidFill>
                    <a:schemeClr val="tx1">
                      <a:lumMod val="75000"/>
                      <a:lumOff val="25000"/>
                    </a:schemeClr>
                  </a:solidFill>
                  <a:ea typeface="Calibri" panose="020F0502020204030204" pitchFamily="34" charset="0"/>
                  <a:cs typeface="Times New Roman" panose="02020603050405020304" pitchFamily="18" charset="0"/>
                </a:endParaRPr>
              </a:p>
              <a:p>
                <a:pPr marL="457200">
                  <a:lnSpc>
                    <a:spcPct val="115000"/>
                  </a:lnSpc>
                  <a:spcBef>
                    <a:spcPts val="0"/>
                  </a:spcBef>
                  <a:spcAft>
                    <a:spcPts val="0"/>
                  </a:spcAft>
                </a:pPr>
                <a:r>
                  <a:rPr lang="pt-BR" sz="1400" b="1" i="1" dirty="0">
                    <a:solidFill>
                      <a:schemeClr val="tx1">
                        <a:lumMod val="75000"/>
                        <a:lumOff val="25000"/>
                      </a:schemeClr>
                    </a:solidFill>
                    <a:effectLst/>
                  </a:rPr>
                  <a:t>√(20)42.5286 =850.5731 +  (29)34.6156=1003.8515 /  (21+30-2)</a:t>
                </a:r>
              </a:p>
              <a:p>
                <a:pPr marL="457200">
                  <a:lnSpc>
                    <a:spcPct val="115000"/>
                  </a:lnSpc>
                  <a:spcBef>
                    <a:spcPts val="0"/>
                  </a:spcBef>
                  <a:spcAft>
                    <a:spcPts val="0"/>
                  </a:spcAft>
                </a:pPr>
                <a:r>
                  <a:rPr lang="pt-BR" sz="1400" b="1" i="1" dirty="0">
                    <a:solidFill>
                      <a:schemeClr val="tx1">
                        <a:lumMod val="75000"/>
                        <a:lumOff val="25000"/>
                      </a:schemeClr>
                    </a:solidFill>
                    <a:effectLst/>
                  </a:rPr>
                  <a:t>√1854.4246/  </a:t>
                </a:r>
                <a:r>
                  <a:rPr lang="en-US" sz="1400" b="1" i="1" dirty="0">
                    <a:solidFill>
                      <a:schemeClr val="tx1">
                        <a:lumMod val="75000"/>
                        <a:lumOff val="25000"/>
                      </a:schemeClr>
                    </a:solidFill>
                    <a:effectLst/>
                  </a:rPr>
                  <a:t>49 = </a:t>
                </a:r>
                <a:r>
                  <a:rPr lang="pt-BR" sz="1400" b="1" i="1" dirty="0">
                    <a:solidFill>
                      <a:schemeClr val="tx1">
                        <a:lumMod val="75000"/>
                        <a:lumOff val="25000"/>
                      </a:schemeClr>
                    </a:solidFill>
                    <a:effectLst/>
                  </a:rPr>
                  <a:t>√ </a:t>
                </a:r>
                <a:r>
                  <a:rPr lang="en-US" sz="1400" b="1" i="1" dirty="0">
                    <a:solidFill>
                      <a:schemeClr val="tx1">
                        <a:lumMod val="75000"/>
                        <a:lumOff val="25000"/>
                      </a:schemeClr>
                    </a:solidFill>
                    <a:effectLst/>
                  </a:rPr>
                  <a:t>37.8454 = 6.1519</a:t>
                </a:r>
                <a:endParaRPr lang="en-US" sz="1400" b="1" i="1" dirty="0">
                  <a:solidFill>
                    <a:schemeClr val="tx1">
                      <a:lumMod val="75000"/>
                      <a:lumOff val="25000"/>
                    </a:schemeClr>
                  </a:solidFill>
                  <a:ea typeface="Calibri" panose="020F0502020204030204" pitchFamily="34" charset="0"/>
                  <a:cs typeface="Times New Roman" panose="02020603050405020304" pitchFamily="18" charset="0"/>
                </a:endParaRPr>
              </a:p>
              <a:p>
                <a:pPr marL="457200">
                  <a:lnSpc>
                    <a:spcPct val="115000"/>
                  </a:lnSpc>
                  <a:spcBef>
                    <a:spcPts val="0"/>
                  </a:spcBef>
                  <a:spcAft>
                    <a:spcPts val="0"/>
                  </a:spcAft>
                </a:pPr>
                <a:endParaRPr lang="en-US" sz="1400" dirty="0">
                  <a:ea typeface="Calibri" panose="020F0502020204030204" pitchFamily="34" charset="0"/>
                  <a:cs typeface="Times New Roman" panose="02020603050405020304" pitchFamily="18" charset="0"/>
                </a:endParaRPr>
              </a:p>
              <a:p>
                <a:pPr marL="457200">
                  <a:lnSpc>
                    <a:spcPct val="115000"/>
                  </a:lnSpc>
                  <a:spcBef>
                    <a:spcPts val="0"/>
                  </a:spcBef>
                  <a:spcAft>
                    <a:spcPts val="0"/>
                  </a:spcAft>
                </a:pPr>
                <a:r>
                  <a:rPr lang="en-US" sz="1400" b="1" i="1" dirty="0">
                    <a:ea typeface="Calibri" panose="020F0502020204030204" pitchFamily="34" charset="0"/>
                    <a:cs typeface="Times New Roman" panose="02020603050405020304" pitchFamily="18" charset="0"/>
                  </a:rPr>
                  <a:t>The standard error</a:t>
                </a:r>
                <a:r>
                  <a:rPr lang="en-US" sz="1400" dirty="0">
                    <a:ea typeface="Calibri" panose="020F0502020204030204" pitchFamily="34" charset="0"/>
                    <a:cs typeface="Times New Roman" panose="02020603050405020304" pitchFamily="18" charset="0"/>
                  </a:rPr>
                  <a:t>:</a:t>
                </a:r>
              </a:p>
              <a:p>
                <a:pPr marL="457200">
                  <a:lnSpc>
                    <a:spcPct val="115000"/>
                  </a:lnSpc>
                  <a:spcBef>
                    <a:spcPts val="0"/>
                  </a:spcBef>
                  <a:spcAft>
                    <a:spcPts val="0"/>
                  </a:spcAft>
                </a:pPr>
                <a:r>
                  <a:rPr lang="pt-BR" sz="1400" b="1" i="1" dirty="0">
                    <a:solidFill>
                      <a:schemeClr val="tx1">
                        <a:lumMod val="75000"/>
                        <a:lumOff val="25000"/>
                      </a:schemeClr>
                    </a:solidFill>
                    <a:effectLst/>
                  </a:rPr>
                  <a:t>Pooled standard error = Sp * √(1/ n</a:t>
                </a:r>
                <a:r>
                  <a:rPr lang="pt-BR" sz="1400" b="1" i="1" baseline="-25000" dirty="0">
                    <a:solidFill>
                      <a:schemeClr val="tx1">
                        <a:lumMod val="75000"/>
                        <a:lumOff val="25000"/>
                      </a:schemeClr>
                    </a:solidFill>
                    <a:effectLst/>
                  </a:rPr>
                  <a:t>1</a:t>
                </a:r>
                <a:r>
                  <a:rPr lang="pt-BR" sz="1400" b="1" i="1" dirty="0">
                    <a:solidFill>
                      <a:schemeClr val="tx1">
                        <a:lumMod val="75000"/>
                        <a:lumOff val="25000"/>
                      </a:schemeClr>
                    </a:solidFill>
                    <a:effectLst/>
                  </a:rPr>
                  <a:t> + 1/n</a:t>
                </a:r>
                <a:r>
                  <a:rPr lang="pt-BR" sz="1400" b="1" i="1" baseline="-25000" dirty="0">
                    <a:solidFill>
                      <a:schemeClr val="tx1">
                        <a:lumMod val="75000"/>
                        <a:lumOff val="25000"/>
                      </a:schemeClr>
                    </a:solidFill>
                    <a:effectLst/>
                  </a:rPr>
                  <a:t>2</a:t>
                </a:r>
                <a:r>
                  <a:rPr lang="pt-BR" sz="1400" b="1" i="1" dirty="0">
                    <a:solidFill>
                      <a:schemeClr val="tx1">
                        <a:lumMod val="75000"/>
                        <a:lumOff val="25000"/>
                      </a:schemeClr>
                    </a:solidFill>
                    <a:effectLst/>
                  </a:rPr>
                  <a:t>)</a:t>
                </a:r>
                <a:endParaRPr lang="en-US" sz="1400" b="1" i="1" dirty="0">
                  <a:solidFill>
                    <a:schemeClr val="tx1">
                      <a:lumMod val="75000"/>
                      <a:lumOff val="25000"/>
                    </a:schemeClr>
                  </a:solidFill>
                  <a:ea typeface="Calibri" panose="020F0502020204030204" pitchFamily="34" charset="0"/>
                  <a:cs typeface="Times New Roman" panose="02020603050405020304" pitchFamily="18" charset="0"/>
                </a:endParaRPr>
              </a:p>
              <a:p>
                <a:pPr marL="457200">
                  <a:lnSpc>
                    <a:spcPct val="115000"/>
                  </a:lnSpc>
                  <a:spcBef>
                    <a:spcPts val="0"/>
                  </a:spcBef>
                  <a:spcAft>
                    <a:spcPts val="0"/>
                  </a:spcAft>
                </a:pPr>
                <a:r>
                  <a:rPr lang="pt-BR" sz="1400" b="1" i="1" dirty="0">
                    <a:solidFill>
                      <a:schemeClr val="tx1">
                        <a:lumMod val="75000"/>
                        <a:lumOff val="25000"/>
                      </a:schemeClr>
                    </a:solidFill>
                    <a:effectLst/>
                  </a:rPr>
                  <a:t>6.1519 * √(1/21 + 1/30)</a:t>
                </a:r>
              </a:p>
              <a:p>
                <a:pPr marL="457200">
                  <a:lnSpc>
                    <a:spcPct val="115000"/>
                  </a:lnSpc>
                  <a:spcBef>
                    <a:spcPts val="0"/>
                  </a:spcBef>
                  <a:spcAft>
                    <a:spcPts val="0"/>
                  </a:spcAft>
                </a:pPr>
                <a:r>
                  <a:rPr lang="pt-BR" sz="1400" b="1" i="1" dirty="0">
                    <a:solidFill>
                      <a:schemeClr val="tx1">
                        <a:lumMod val="75000"/>
                        <a:lumOff val="25000"/>
                      </a:schemeClr>
                    </a:solidFill>
                    <a:effectLst/>
                  </a:rPr>
                  <a:t>6.1519 * √(0.04762 + 0.0333) = 0.2844</a:t>
                </a:r>
              </a:p>
              <a:p>
                <a:pPr marL="457200">
                  <a:lnSpc>
                    <a:spcPct val="115000"/>
                  </a:lnSpc>
                  <a:spcBef>
                    <a:spcPts val="0"/>
                  </a:spcBef>
                  <a:spcAft>
                    <a:spcPts val="0"/>
                  </a:spcAft>
                </a:pPr>
                <a:r>
                  <a:rPr lang="pt-BR" sz="1400" b="1" i="1" dirty="0">
                    <a:solidFill>
                      <a:schemeClr val="tx1">
                        <a:lumMod val="75000"/>
                        <a:lumOff val="25000"/>
                      </a:schemeClr>
                    </a:solidFill>
                    <a:effectLst/>
                  </a:rPr>
                  <a:t>6.1519 * 0.2844 = 1.7499</a:t>
                </a:r>
              </a:p>
              <a:p>
                <a:pPr marL="457200">
                  <a:lnSpc>
                    <a:spcPct val="115000"/>
                  </a:lnSpc>
                  <a:spcBef>
                    <a:spcPts val="0"/>
                  </a:spcBef>
                  <a:spcAft>
                    <a:spcPts val="0"/>
                  </a:spcAft>
                </a:pPr>
                <a:endParaRPr lang="en-US" sz="1400" dirty="0">
                  <a:ea typeface="Calibri" panose="020F0502020204030204" pitchFamily="34" charset="0"/>
                  <a:cs typeface="Times New Roman" panose="02020603050405020304" pitchFamily="18" charset="0"/>
                </a:endParaRPr>
              </a:p>
              <a:p>
                <a:pPr marL="457200">
                  <a:lnSpc>
                    <a:spcPct val="115000"/>
                  </a:lnSpc>
                  <a:spcBef>
                    <a:spcPts val="0"/>
                  </a:spcBef>
                  <a:spcAft>
                    <a:spcPts val="0"/>
                  </a:spcAft>
                </a:pPr>
                <a:r>
                  <a:rPr lang="en-US" sz="1400" dirty="0">
                    <a:ea typeface="Calibri" panose="020F0502020204030204" pitchFamily="34" charset="0"/>
                    <a:cs typeface="Times New Roman" panose="02020603050405020304" pitchFamily="18" charset="0"/>
                  </a:rPr>
                  <a:t>The mean difference:</a:t>
                </a:r>
              </a:p>
              <a:p>
                <a:pPr marL="457200">
                  <a:lnSpc>
                    <a:spcPct val="115000"/>
                  </a:lnSpc>
                  <a:spcBef>
                    <a:spcPts val="0"/>
                  </a:spcBef>
                  <a:spcAft>
                    <a:spcPts val="0"/>
                  </a:spcAft>
                </a:pPr>
                <a:r>
                  <a:rPr lang="en-US" sz="1400" b="1" i="1" dirty="0">
                    <a:ea typeface="Calibri" panose="020F0502020204030204" pitchFamily="34" charset="0"/>
                    <a:cs typeface="Times New Roman" panose="02020603050405020304" pitchFamily="18" charset="0"/>
                  </a:rPr>
                  <a:t>(45.8571 – 43.9333) = 1.9238</a:t>
                </a:r>
              </a:p>
              <a:p>
                <a:pPr marL="457200">
                  <a:lnSpc>
                    <a:spcPct val="115000"/>
                  </a:lnSpc>
                  <a:spcBef>
                    <a:spcPts val="0"/>
                  </a:spcBef>
                  <a:spcAft>
                    <a:spcPts val="0"/>
                  </a:spcAft>
                </a:pPr>
                <a:endParaRPr lang="en-US" sz="1400" dirty="0"/>
              </a:p>
              <a:p>
                <a:pPr marL="457200" marR="0">
                  <a:lnSpc>
                    <a:spcPct val="115000"/>
                  </a:lnSpc>
                  <a:spcBef>
                    <a:spcPts val="0"/>
                  </a:spcBef>
                  <a:spcAft>
                    <a:spcPts val="0"/>
                  </a:spcAft>
                </a:pPr>
                <a:r>
                  <a:rPr lang="en-US" sz="1400" b="1" dirty="0">
                    <a:effectLst/>
                    <a:ea typeface="Calibri" panose="020F0502020204030204" pitchFamily="34" charset="0"/>
                    <a:cs typeface="Times New Roman" panose="02020603050405020304" pitchFamily="18" charset="0"/>
                  </a:rPr>
                  <a:t>Part 1: </a:t>
                </a:r>
                <a:r>
                  <a:rPr lang="en-US" sz="1400" dirty="0">
                    <a:effectLst/>
                    <a:latin typeface="Calibri" panose="020F0502020204030204" pitchFamily="34" charset="0"/>
                    <a:ea typeface="Calibri" panose="020F0502020204030204" pitchFamily="34" charset="0"/>
                    <a:cs typeface="Times New Roman" panose="02020603050405020304" pitchFamily="18" charset="0"/>
                  </a:rPr>
                  <a:t>f. Inspect and run this R Code and compare the results (t statistic, p-value, and confidence interval) to those you found in SAS.  To run the code, simply copy and paste the code below into R.  </a:t>
                </a:r>
              </a:p>
              <a:p>
                <a:pPr marL="457200" marR="0">
                  <a:lnSpc>
                    <a:spcPct val="115000"/>
                  </a:lnSpc>
                  <a:spcBef>
                    <a:spcPts val="0"/>
                  </a:spcBef>
                  <a:spcAft>
                    <a:spcPts val="0"/>
                  </a:spcAft>
                </a:pP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Answer: The comparison of the  t-tests in R and SAS were very close. (See figure 2.) The only difference is that SAS rounds the numbers.</a:t>
                </a:r>
              </a:p>
              <a:p>
                <a:pPr marL="457200">
                  <a:lnSpc>
                    <a:spcPct val="115000"/>
                  </a:lnSpc>
                  <a:spcBef>
                    <a:spcPts val="0"/>
                  </a:spcBef>
                  <a:spcAft>
                    <a:spcPts val="0"/>
                  </a:spcAft>
                </a:pPr>
                <a:endParaRPr lang="en-US" sz="1400" b="1" i="1" dirty="0"/>
              </a:p>
            </p:txBody>
          </p:sp>
        </mc:Choice>
        <mc:Fallback>
          <p:sp>
            <p:nvSpPr>
              <p:cNvPr id="5" name="Content Placeholder 4">
                <a:extLst>
                  <a:ext uri="{FF2B5EF4-FFF2-40B4-BE49-F238E27FC236}">
                    <a16:creationId xmlns:a16="http://schemas.microsoft.com/office/drawing/2014/main" id="{E4BD9A04-6070-3A4A-2AC0-0A472F47D15E}"/>
                  </a:ext>
                </a:extLst>
              </p:cNvPr>
              <p:cNvSpPr>
                <a:spLocks noGrp="1" noRot="1" noChangeAspect="1" noMove="1" noResize="1" noEditPoints="1" noAdjustHandles="1" noChangeArrowheads="1" noChangeShapeType="1" noTextEdit="1"/>
              </p:cNvSpPr>
              <p:nvPr>
                <p:ph sz="quarter" idx="13"/>
              </p:nvPr>
            </p:nvSpPr>
            <p:spPr>
              <a:xfrm>
                <a:off x="514905" y="1359253"/>
                <a:ext cx="5820582" cy="5325632"/>
              </a:xfrm>
              <a:blipFill>
                <a:blip r:embed="rId2"/>
                <a:stretch>
                  <a:fillRect t="-343" r="-314"/>
                </a:stretch>
              </a:blipFill>
            </p:spPr>
            <p:txBody>
              <a:bodyPr/>
              <a:lstStyle/>
              <a:p>
                <a:r>
                  <a:rPr lang="en-US">
                    <a:noFill/>
                  </a:rPr>
                  <a:t> </a:t>
                </a:r>
              </a:p>
            </p:txBody>
          </p:sp>
        </mc:Fallback>
      </mc:AlternateContent>
      <p:sp>
        <p:nvSpPr>
          <p:cNvPr id="17" name="Content Placeholder 4">
            <a:extLst>
              <a:ext uri="{FF2B5EF4-FFF2-40B4-BE49-F238E27FC236}">
                <a16:creationId xmlns:a16="http://schemas.microsoft.com/office/drawing/2014/main" id="{58DF1445-8A1B-FF2C-165F-3BCDF1035272}"/>
              </a:ext>
            </a:extLst>
          </p:cNvPr>
          <p:cNvSpPr txBox="1">
            <a:spLocks/>
          </p:cNvSpPr>
          <p:nvPr/>
        </p:nvSpPr>
        <p:spPr>
          <a:xfrm>
            <a:off x="7062378" y="4497056"/>
            <a:ext cx="2242139" cy="371171"/>
          </a:xfrm>
          <a:prstGeom prst="rect">
            <a:avLst/>
          </a:prstGeom>
        </p:spPr>
        <p:txBody>
          <a:bodyPr vert="horz" lIns="91440" tIns="45720" rIns="91440" bIns="45720" rtlCol="0">
            <a:normAutofit fontScale="62500" lnSpcReduction="20000"/>
          </a:bodyPr>
          <a:lstStyle>
            <a:lvl1pPr marL="0" indent="0" algn="l" defTabSz="914400" rtl="0" eaLnBrk="1" latinLnBrk="0" hangingPunct="1">
              <a:lnSpc>
                <a:spcPct val="100000"/>
              </a:lnSpc>
              <a:spcBef>
                <a:spcPts val="1000"/>
              </a:spcBef>
              <a:spcAft>
                <a:spcPts val="1200"/>
              </a:spcAft>
              <a:buFontTx/>
              <a:buNone/>
              <a:defRPr lang="en-US" sz="1600" kern="1200" dirty="0">
                <a:solidFill>
                  <a:schemeClr val="bg2">
                    <a:lumMod val="25000"/>
                  </a:schemeClr>
                </a:solidFill>
                <a:latin typeface="+mn-lt"/>
                <a:ea typeface="+mn-ea"/>
                <a:cs typeface="+mn-cs"/>
              </a:defRPr>
            </a:lvl1pPr>
            <a:lvl2pPr marL="283464" indent="-283464"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a:solidFill>
                  <a:schemeClr val="bg2">
                    <a:lumMod val="25000"/>
                  </a:schemeClr>
                </a:solidFill>
                <a:latin typeface="+mn-lt"/>
                <a:ea typeface="+mn-ea"/>
                <a:cs typeface="+mn-cs"/>
              </a:defRPr>
            </a:lvl2pPr>
            <a:lvl3pPr marL="685800" indent="-228600"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a:solidFill>
                  <a:schemeClr val="bg2">
                    <a:lumMod val="25000"/>
                  </a:schemeClr>
                </a:solidFill>
                <a:latin typeface="+mn-lt"/>
                <a:ea typeface="+mn-ea"/>
                <a:cs typeface="+mn-cs"/>
              </a:defRPr>
            </a:lvl3pPr>
            <a:lvl4pPr marL="1143000" indent="-228600"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smtClean="0">
                <a:solidFill>
                  <a:schemeClr val="bg2">
                    <a:lumMod val="25000"/>
                  </a:schemeClr>
                </a:solidFill>
                <a:latin typeface="+mn-lt"/>
                <a:ea typeface="+mn-ea"/>
                <a:cs typeface="+mn-cs"/>
              </a:defRPr>
            </a:lvl4pPr>
            <a:lvl5pPr marL="1600200" indent="-228600"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smtClean="0">
                <a:solidFill>
                  <a:schemeClr val="bg2">
                    <a:lumMod val="25000"/>
                  </a:schemeClr>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en-US" dirty="0"/>
              <a:t>Figure 1.</a:t>
            </a:r>
          </a:p>
          <a:p>
            <a:endParaRPr lang="en-US" dirty="0"/>
          </a:p>
        </p:txBody>
      </p:sp>
      <p:pic>
        <p:nvPicPr>
          <p:cNvPr id="6" name="Picture 5">
            <a:extLst>
              <a:ext uri="{FF2B5EF4-FFF2-40B4-BE49-F238E27FC236}">
                <a16:creationId xmlns:a16="http://schemas.microsoft.com/office/drawing/2014/main" id="{D9AD1DE4-E483-7167-5638-791B0C38969F}"/>
              </a:ext>
            </a:extLst>
          </p:cNvPr>
          <p:cNvPicPr>
            <a:picLocks noChangeAspect="1"/>
          </p:cNvPicPr>
          <p:nvPr/>
        </p:nvPicPr>
        <p:blipFill>
          <a:blip r:embed="rId3"/>
          <a:stretch>
            <a:fillRect/>
          </a:stretch>
        </p:blipFill>
        <p:spPr>
          <a:xfrm>
            <a:off x="7062378" y="1249962"/>
            <a:ext cx="3452327" cy="3247094"/>
          </a:xfrm>
          <a:prstGeom prst="rect">
            <a:avLst/>
          </a:prstGeom>
        </p:spPr>
      </p:pic>
      <p:pic>
        <p:nvPicPr>
          <p:cNvPr id="3" name="Picture 2">
            <a:extLst>
              <a:ext uri="{FF2B5EF4-FFF2-40B4-BE49-F238E27FC236}">
                <a16:creationId xmlns:a16="http://schemas.microsoft.com/office/drawing/2014/main" id="{3C626144-A12A-1EDC-CD59-138717763012}"/>
              </a:ext>
            </a:extLst>
          </p:cNvPr>
          <p:cNvPicPr>
            <a:picLocks noChangeAspect="1"/>
          </p:cNvPicPr>
          <p:nvPr/>
        </p:nvPicPr>
        <p:blipFill>
          <a:blip r:embed="rId4"/>
          <a:stretch>
            <a:fillRect/>
          </a:stretch>
        </p:blipFill>
        <p:spPr>
          <a:xfrm>
            <a:off x="7062378" y="4868227"/>
            <a:ext cx="3921458" cy="1373578"/>
          </a:xfrm>
          <a:prstGeom prst="rect">
            <a:avLst/>
          </a:prstGeom>
        </p:spPr>
      </p:pic>
      <p:sp>
        <p:nvSpPr>
          <p:cNvPr id="7" name="Content Placeholder 4">
            <a:extLst>
              <a:ext uri="{FF2B5EF4-FFF2-40B4-BE49-F238E27FC236}">
                <a16:creationId xmlns:a16="http://schemas.microsoft.com/office/drawing/2014/main" id="{8DF007B8-D9D9-C866-592F-2CE78EFFE6E5}"/>
              </a:ext>
            </a:extLst>
          </p:cNvPr>
          <p:cNvSpPr txBox="1">
            <a:spLocks/>
          </p:cNvSpPr>
          <p:nvPr/>
        </p:nvSpPr>
        <p:spPr>
          <a:xfrm>
            <a:off x="7062378" y="6232100"/>
            <a:ext cx="2242139" cy="371171"/>
          </a:xfrm>
          <a:prstGeom prst="rect">
            <a:avLst/>
          </a:prstGeom>
        </p:spPr>
        <p:txBody>
          <a:bodyPr vert="horz" lIns="91440" tIns="45720" rIns="91440" bIns="45720" rtlCol="0">
            <a:normAutofit fontScale="62500" lnSpcReduction="20000"/>
          </a:bodyPr>
          <a:lstStyle>
            <a:lvl1pPr marL="0" indent="0" algn="l" defTabSz="914400" rtl="0" eaLnBrk="1" latinLnBrk="0" hangingPunct="1">
              <a:lnSpc>
                <a:spcPct val="100000"/>
              </a:lnSpc>
              <a:spcBef>
                <a:spcPts val="1000"/>
              </a:spcBef>
              <a:spcAft>
                <a:spcPts val="1200"/>
              </a:spcAft>
              <a:buFontTx/>
              <a:buNone/>
              <a:defRPr lang="en-US" sz="1600" kern="1200" dirty="0">
                <a:solidFill>
                  <a:schemeClr val="bg2">
                    <a:lumMod val="25000"/>
                  </a:schemeClr>
                </a:solidFill>
                <a:latin typeface="+mn-lt"/>
                <a:ea typeface="+mn-ea"/>
                <a:cs typeface="+mn-cs"/>
              </a:defRPr>
            </a:lvl1pPr>
            <a:lvl2pPr marL="283464" indent="-283464"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a:solidFill>
                  <a:schemeClr val="bg2">
                    <a:lumMod val="25000"/>
                  </a:schemeClr>
                </a:solidFill>
                <a:latin typeface="+mn-lt"/>
                <a:ea typeface="+mn-ea"/>
                <a:cs typeface="+mn-cs"/>
              </a:defRPr>
            </a:lvl2pPr>
            <a:lvl3pPr marL="685800" indent="-228600"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a:solidFill>
                  <a:schemeClr val="bg2">
                    <a:lumMod val="25000"/>
                  </a:schemeClr>
                </a:solidFill>
                <a:latin typeface="+mn-lt"/>
                <a:ea typeface="+mn-ea"/>
                <a:cs typeface="+mn-cs"/>
              </a:defRPr>
            </a:lvl3pPr>
            <a:lvl4pPr marL="1143000" indent="-228600"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smtClean="0">
                <a:solidFill>
                  <a:schemeClr val="bg2">
                    <a:lumMod val="25000"/>
                  </a:schemeClr>
                </a:solidFill>
                <a:latin typeface="+mn-lt"/>
                <a:ea typeface="+mn-ea"/>
                <a:cs typeface="+mn-cs"/>
              </a:defRPr>
            </a:lvl4pPr>
            <a:lvl5pPr marL="1600200" indent="-228600"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smtClean="0">
                <a:solidFill>
                  <a:schemeClr val="bg2">
                    <a:lumMod val="25000"/>
                  </a:schemeClr>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en-US" dirty="0"/>
              <a:t>Figure 2.</a:t>
            </a:r>
          </a:p>
          <a:p>
            <a:endParaRPr lang="en-US" dirty="0"/>
          </a:p>
        </p:txBody>
      </p:sp>
    </p:spTree>
    <p:extLst>
      <p:ext uri="{BB962C8B-B14F-4D97-AF65-F5344CB8AC3E}">
        <p14:creationId xmlns:p14="http://schemas.microsoft.com/office/powerpoint/2010/main" val="41547162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A2C7E9-DC20-A7CD-7737-2DBF7B80CE66}"/>
              </a:ext>
            </a:extLst>
          </p:cNvPr>
          <p:cNvSpPr>
            <a:spLocks noGrp="1"/>
          </p:cNvSpPr>
          <p:nvPr>
            <p:ph type="title"/>
          </p:nvPr>
        </p:nvSpPr>
        <p:spPr/>
        <p:txBody>
          <a:bodyPr/>
          <a:lstStyle/>
          <a:p>
            <a:r>
              <a:rPr lang="en-US" dirty="0"/>
              <a:t>Question 6: Key Takeaways</a:t>
            </a:r>
          </a:p>
        </p:txBody>
      </p:sp>
      <p:sp>
        <p:nvSpPr>
          <p:cNvPr id="5" name="Content Placeholder 4">
            <a:extLst>
              <a:ext uri="{FF2B5EF4-FFF2-40B4-BE49-F238E27FC236}">
                <a16:creationId xmlns:a16="http://schemas.microsoft.com/office/drawing/2014/main" id="{E4BD9A04-6070-3A4A-2AC0-0A472F47D15E}"/>
              </a:ext>
            </a:extLst>
          </p:cNvPr>
          <p:cNvSpPr>
            <a:spLocks noGrp="1"/>
          </p:cNvSpPr>
          <p:nvPr>
            <p:ph sz="quarter" idx="13"/>
          </p:nvPr>
        </p:nvSpPr>
        <p:spPr>
          <a:xfrm>
            <a:off x="444500" y="1359253"/>
            <a:ext cx="11210544" cy="4943891"/>
          </a:xfrm>
        </p:spPr>
        <p:txBody>
          <a:bodyPr>
            <a:normAutofit/>
          </a:bodyPr>
          <a:lstStyle/>
          <a:p>
            <a:r>
              <a:rPr lang="en-US" dirty="0"/>
              <a:t>Takeaways:</a:t>
            </a:r>
          </a:p>
          <a:p>
            <a:pPr marL="342900" indent="-342900">
              <a:buFont typeface="+mj-lt"/>
              <a:buAutoNum type="arabicPeriod"/>
            </a:pPr>
            <a:r>
              <a:rPr lang="en-US" dirty="0"/>
              <a:t>You have to check any R statistical code found on the internet or with ChatGPT (which get’s its information from the same source) to see if the code has been mislabeled. For example code for the standard error and standard deviation is often mislabeled, which can lead to huge discrepancies in numbers. (Note: I broke down the t-test code into smaller parts so that I could see the calculations for each part and found a lot of discrepancies on how they were defined on the internet.)</a:t>
            </a:r>
          </a:p>
          <a:p>
            <a:pPr marL="342900" indent="-342900">
              <a:buFont typeface="+mj-lt"/>
              <a:buAutoNum type="arabicPeriod"/>
            </a:pPr>
            <a:r>
              <a:rPr lang="en-US" dirty="0"/>
              <a:t>There is a difference in code for one-sample vs. two-sampled t-tests. You have to also find the separate code when calculating a two-sample t-test to get the pooled results for standard deviation, standard error, and the test-statistic.</a:t>
            </a:r>
          </a:p>
          <a:p>
            <a:pPr marL="342900" indent="-342900">
              <a:buFont typeface="+mj-lt"/>
              <a:buAutoNum type="arabicPeriod"/>
            </a:pPr>
            <a:r>
              <a:rPr lang="en-US" b="0" i="0" dirty="0">
                <a:solidFill>
                  <a:schemeClr val="tx1">
                    <a:lumMod val="75000"/>
                    <a:lumOff val="25000"/>
                  </a:schemeClr>
                </a:solidFill>
                <a:effectLst/>
                <a:latin typeface="Söhne"/>
              </a:rPr>
              <a:t>Pooled confidence interval provides a range of values that are likely to contain the true difference between the means of the two groups. If the difference falls within the confidence interval it means that you are 95% confident that the actual difference is within this range. (Interpreting confidence intervals is very confusing based on what I have seen on the internet.) Also interesting is the idea that if zero is within the intervals the findings have no statistical meaning.</a:t>
            </a:r>
            <a:endParaRPr lang="en-US" dirty="0">
              <a:solidFill>
                <a:schemeClr val="tx1">
                  <a:lumMod val="75000"/>
                  <a:lumOff val="25000"/>
                </a:schemeClr>
              </a:solidFill>
            </a:endParaRPr>
          </a:p>
          <a:p>
            <a:pPr marL="342900" indent="-342900">
              <a:buFont typeface="+mj-lt"/>
              <a:buAutoNum type="arabicPeriod"/>
            </a:pPr>
            <a:r>
              <a:rPr lang="en-US" dirty="0"/>
              <a:t>It is impossible for me to calculate statistics accurately by hand. I need a calculator or the computer to correctly find the answers. I hope that we will not be required to do this by hand on the tests!</a:t>
            </a:r>
          </a:p>
        </p:txBody>
      </p:sp>
    </p:spTree>
    <p:extLst>
      <p:ext uri="{BB962C8B-B14F-4D97-AF65-F5344CB8AC3E}">
        <p14:creationId xmlns:p14="http://schemas.microsoft.com/office/powerpoint/2010/main" val="889462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A2C7E9-DC20-A7CD-7737-2DBF7B80CE66}"/>
              </a:ext>
            </a:extLst>
          </p:cNvPr>
          <p:cNvSpPr>
            <a:spLocks noGrp="1"/>
          </p:cNvSpPr>
          <p:nvPr>
            <p:ph type="title"/>
          </p:nvPr>
        </p:nvSpPr>
        <p:spPr/>
        <p:txBody>
          <a:bodyPr/>
          <a:lstStyle/>
          <a:p>
            <a:r>
              <a:rPr lang="en-US" dirty="0"/>
              <a:t>Question 7: Any Follow-up Questions?</a:t>
            </a:r>
          </a:p>
        </p:txBody>
      </p:sp>
      <p:sp>
        <p:nvSpPr>
          <p:cNvPr id="5" name="Content Placeholder 4">
            <a:extLst>
              <a:ext uri="{FF2B5EF4-FFF2-40B4-BE49-F238E27FC236}">
                <a16:creationId xmlns:a16="http://schemas.microsoft.com/office/drawing/2014/main" id="{E4BD9A04-6070-3A4A-2AC0-0A472F47D15E}"/>
              </a:ext>
            </a:extLst>
          </p:cNvPr>
          <p:cNvSpPr>
            <a:spLocks noGrp="1"/>
          </p:cNvSpPr>
          <p:nvPr>
            <p:ph sz="quarter" idx="13"/>
          </p:nvPr>
        </p:nvSpPr>
        <p:spPr>
          <a:xfrm>
            <a:off x="444499" y="1359253"/>
            <a:ext cx="11210544" cy="4943891"/>
          </a:xfrm>
        </p:spPr>
        <p:txBody>
          <a:bodyPr>
            <a:normAutofit/>
          </a:bodyPr>
          <a:lstStyle/>
          <a:p>
            <a:r>
              <a:rPr lang="en-US" dirty="0"/>
              <a:t>Outstanding questions from Unit 2:</a:t>
            </a:r>
          </a:p>
          <a:p>
            <a:pPr marL="342900" indent="-342900">
              <a:buFont typeface="+mj-lt"/>
              <a:buAutoNum type="arabicPeriod"/>
            </a:pPr>
            <a:r>
              <a:rPr lang="en-US" dirty="0"/>
              <a:t>Can you explain the difference between the permutation test hypotheses and the t-test hypotheses? This is how I understand each:</a:t>
            </a:r>
          </a:p>
          <a:p>
            <a:pPr marL="626364" lvl="1" indent="-342900">
              <a:buFont typeface="+mj-lt"/>
              <a:buAutoNum type="alphaLcParenR"/>
            </a:pPr>
            <a:r>
              <a:rPr lang="en-US" sz="1500" dirty="0"/>
              <a:t>T-test hypotheses: assumes the data follow a normal distribution</a:t>
            </a:r>
          </a:p>
          <a:p>
            <a:pPr marL="626364" lvl="1" indent="-342900">
              <a:buFont typeface="+mj-lt"/>
              <a:buAutoNum type="alphaLcParenR" startAt="2"/>
            </a:pPr>
            <a:r>
              <a:rPr lang="en-US" sz="1500" dirty="0"/>
              <a:t>Permutation Test: directly assesses the probability of observing the data under the null hypothesis. </a:t>
            </a:r>
          </a:p>
          <a:p>
            <a:pPr algn="just">
              <a:lnSpc>
                <a:spcPts val="2475"/>
              </a:lnSpc>
              <a:spcBef>
                <a:spcPts val="0"/>
              </a:spcBef>
              <a:spcAft>
                <a:spcPts val="0"/>
              </a:spcAft>
            </a:pPr>
            <a:r>
              <a:rPr lang="en-US" sz="1800" b="1" i="1" dirty="0">
                <a:solidFill>
                  <a:srgbClr val="222222"/>
                </a:solidFill>
                <a:latin typeface="Arial" panose="020B0604020202020204" pitchFamily="34" charset="0"/>
                <a:ea typeface="Times New Roman" panose="02020603050405020304" pitchFamily="18" charset="0"/>
              </a:rPr>
              <a:t>	</a:t>
            </a:r>
            <a:r>
              <a:rPr lang="en-US" b="1" i="1" dirty="0">
                <a:solidFill>
                  <a:srgbClr val="222222"/>
                </a:solidFill>
                <a:ea typeface="Times New Roman" panose="02020603050405020304" pitchFamily="18" charset="0"/>
              </a:rPr>
              <a:t>P- value &gt; alpha (5%): failed to reject H</a:t>
            </a:r>
            <a:r>
              <a:rPr lang="en-US" b="1" i="1" baseline="-25000" dirty="0">
                <a:solidFill>
                  <a:srgbClr val="222222"/>
                </a:solidFill>
                <a:ea typeface="Times New Roman" panose="02020603050405020304" pitchFamily="18" charset="0"/>
              </a:rPr>
              <a:t>0  </a:t>
            </a:r>
            <a:r>
              <a:rPr lang="en-US" b="1" i="1" dirty="0">
                <a:solidFill>
                  <a:srgbClr val="222222"/>
                </a:solidFill>
                <a:ea typeface="Times New Roman" panose="02020603050405020304" pitchFamily="18" charset="0"/>
              </a:rPr>
              <a:t>, H</a:t>
            </a:r>
            <a:r>
              <a:rPr lang="en-US" b="1" i="1" baseline="-25000" dirty="0">
                <a:solidFill>
                  <a:srgbClr val="222222"/>
                </a:solidFill>
                <a:ea typeface="Times New Roman" panose="02020603050405020304" pitchFamily="18" charset="0"/>
              </a:rPr>
              <a:t>0</a:t>
            </a:r>
            <a:r>
              <a:rPr lang="en-US" b="1" i="1" dirty="0">
                <a:solidFill>
                  <a:srgbClr val="222222"/>
                </a:solidFill>
                <a:ea typeface="Times New Roman" panose="02020603050405020304" pitchFamily="18" charset="0"/>
              </a:rPr>
              <a:t> is true and  Not statistically significant, </a:t>
            </a:r>
          </a:p>
          <a:p>
            <a:pPr algn="just">
              <a:lnSpc>
                <a:spcPts val="2475"/>
              </a:lnSpc>
              <a:spcBef>
                <a:spcPts val="0"/>
              </a:spcBef>
              <a:spcAft>
                <a:spcPts val="0"/>
              </a:spcAft>
            </a:pPr>
            <a:r>
              <a:rPr lang="en-US" b="1" i="1" dirty="0">
                <a:solidFill>
                  <a:srgbClr val="222222"/>
                </a:solidFill>
                <a:ea typeface="Times New Roman" panose="02020603050405020304" pitchFamily="18" charset="0"/>
              </a:rPr>
              <a:t>		no effect or no difference – any differences are due to chance</a:t>
            </a:r>
            <a:endParaRPr lang="en-US" dirty="0">
              <a:ea typeface="Times New Roman" panose="02020603050405020304" pitchFamily="18" charset="0"/>
            </a:endParaRPr>
          </a:p>
          <a:p>
            <a:pPr algn="just">
              <a:lnSpc>
                <a:spcPts val="2475"/>
              </a:lnSpc>
              <a:spcBef>
                <a:spcPts val="0"/>
              </a:spcBef>
              <a:spcAft>
                <a:spcPts val="0"/>
              </a:spcAft>
            </a:pPr>
            <a:r>
              <a:rPr lang="en-US" b="1" i="1" dirty="0">
                <a:solidFill>
                  <a:srgbClr val="222222"/>
                </a:solidFill>
                <a:ea typeface="Times New Roman" panose="02020603050405020304" pitchFamily="18" charset="0"/>
              </a:rPr>
              <a:t>	P-value ≤ alpha (5%): reject H</a:t>
            </a:r>
            <a:r>
              <a:rPr lang="en-US" b="1" i="1" baseline="-25000" dirty="0">
                <a:solidFill>
                  <a:srgbClr val="222222"/>
                </a:solidFill>
                <a:ea typeface="Times New Roman" panose="02020603050405020304" pitchFamily="18" charset="0"/>
              </a:rPr>
              <a:t>0 </a:t>
            </a:r>
            <a:r>
              <a:rPr lang="en-US" b="1" i="1" dirty="0">
                <a:solidFill>
                  <a:srgbClr val="222222"/>
                </a:solidFill>
                <a:ea typeface="Times New Roman" panose="02020603050405020304" pitchFamily="18" charset="0"/>
              </a:rPr>
              <a:t>, H</a:t>
            </a:r>
            <a:r>
              <a:rPr lang="en-US" b="1" i="1" baseline="-25000" dirty="0">
                <a:solidFill>
                  <a:srgbClr val="222222"/>
                </a:solidFill>
                <a:ea typeface="Times New Roman" panose="02020603050405020304" pitchFamily="18" charset="0"/>
              </a:rPr>
              <a:t>0</a:t>
            </a:r>
            <a:r>
              <a:rPr lang="en-US" b="1" i="1" dirty="0">
                <a:solidFill>
                  <a:srgbClr val="222222"/>
                </a:solidFill>
                <a:ea typeface="Times New Roman" panose="02020603050405020304" pitchFamily="18" charset="0"/>
              </a:rPr>
              <a:t> is rejected and statistically significant, </a:t>
            </a:r>
          </a:p>
          <a:p>
            <a:pPr algn="just">
              <a:lnSpc>
                <a:spcPts val="2475"/>
              </a:lnSpc>
              <a:spcBef>
                <a:spcPts val="0"/>
              </a:spcBef>
              <a:spcAft>
                <a:spcPts val="0"/>
              </a:spcAft>
            </a:pPr>
            <a:r>
              <a:rPr lang="en-US" b="1" i="1" dirty="0">
                <a:solidFill>
                  <a:srgbClr val="222222"/>
                </a:solidFill>
                <a:ea typeface="Times New Roman" panose="02020603050405020304" pitchFamily="18" charset="0"/>
              </a:rPr>
              <a:t>		evidence to suggest a difference in actual populations and that a treatment has an effect</a:t>
            </a:r>
            <a:endParaRPr lang="en-US" dirty="0"/>
          </a:p>
          <a:p>
            <a:pPr marL="342900" indent="-342900">
              <a:buFont typeface="+mj-lt"/>
              <a:buAutoNum type="arabicPeriod" startAt="2"/>
            </a:pPr>
            <a:r>
              <a:rPr lang="en-US" dirty="0"/>
              <a:t>Can you explain why it is not significant if the confidence intervals include zero? How does the confidence intervals relate to the null hypothesis? Is it correct to say that if zero is included or the difference is within the interval that there is no evidence to reject? Is it correct to say that if the difference is outside the interval, you have evidence to reject?</a:t>
            </a:r>
          </a:p>
        </p:txBody>
      </p:sp>
    </p:spTree>
    <p:extLst>
      <p:ext uri="{BB962C8B-B14F-4D97-AF65-F5344CB8AC3E}">
        <p14:creationId xmlns:p14="http://schemas.microsoft.com/office/powerpoint/2010/main" val="1515817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A2C7E9-DC20-A7CD-7737-2DBF7B80CE66}"/>
              </a:ext>
            </a:extLst>
          </p:cNvPr>
          <p:cNvSpPr>
            <a:spLocks noGrp="1"/>
          </p:cNvSpPr>
          <p:nvPr>
            <p:ph type="title"/>
          </p:nvPr>
        </p:nvSpPr>
        <p:spPr/>
        <p:txBody>
          <a:bodyPr/>
          <a:lstStyle/>
          <a:p>
            <a:r>
              <a:rPr lang="en-US" dirty="0"/>
              <a:t>Question 1: Quick Quiz Question 2</a:t>
            </a:r>
          </a:p>
        </p:txBody>
      </p:sp>
      <p:sp>
        <p:nvSpPr>
          <p:cNvPr id="5" name="Content Placeholder 4">
            <a:extLst>
              <a:ext uri="{FF2B5EF4-FFF2-40B4-BE49-F238E27FC236}">
                <a16:creationId xmlns:a16="http://schemas.microsoft.com/office/drawing/2014/main" id="{E4BD9A04-6070-3A4A-2AC0-0A472F47D15E}"/>
              </a:ext>
            </a:extLst>
          </p:cNvPr>
          <p:cNvSpPr>
            <a:spLocks noGrp="1"/>
          </p:cNvSpPr>
          <p:nvPr>
            <p:ph sz="quarter" idx="13"/>
          </p:nvPr>
        </p:nvSpPr>
        <p:spPr>
          <a:xfrm>
            <a:off x="523782" y="1509623"/>
            <a:ext cx="3749637" cy="4718649"/>
          </a:xfrm>
        </p:spPr>
        <p:txBody>
          <a:bodyPr>
            <a:normAutofit/>
          </a:bodyPr>
          <a:lstStyle/>
          <a:p>
            <a:r>
              <a:rPr lang="en-US" b="1" dirty="0"/>
              <a:t>Answer</a:t>
            </a:r>
            <a:r>
              <a:rPr lang="en-US" dirty="0"/>
              <a:t>: C. Finding in favor of the null hypothesis (fail to reject, p-value=0.24) does not necessarily mean that the difference in mean nitrogen dioxide levels between the two groups is 0. Rather, it means that the difference could plausibly be zero (because there is not enough evidence) .</a:t>
            </a:r>
          </a:p>
        </p:txBody>
      </p:sp>
      <p:pic>
        <p:nvPicPr>
          <p:cNvPr id="6" name="Picture 5">
            <a:extLst>
              <a:ext uri="{FF2B5EF4-FFF2-40B4-BE49-F238E27FC236}">
                <a16:creationId xmlns:a16="http://schemas.microsoft.com/office/drawing/2014/main" id="{4E74B8EF-3CE5-F51E-2A0A-609F6F6459F7}"/>
              </a:ext>
            </a:extLst>
          </p:cNvPr>
          <p:cNvPicPr>
            <a:picLocks noChangeAspect="1"/>
          </p:cNvPicPr>
          <p:nvPr/>
        </p:nvPicPr>
        <p:blipFill>
          <a:blip r:embed="rId2"/>
          <a:stretch>
            <a:fillRect/>
          </a:stretch>
        </p:blipFill>
        <p:spPr>
          <a:xfrm>
            <a:off x="4396988" y="1368245"/>
            <a:ext cx="7258056" cy="4517044"/>
          </a:xfrm>
          <a:prstGeom prst="rect">
            <a:avLst/>
          </a:prstGeom>
        </p:spPr>
      </p:pic>
    </p:spTree>
    <p:extLst>
      <p:ext uri="{BB962C8B-B14F-4D97-AF65-F5344CB8AC3E}">
        <p14:creationId xmlns:p14="http://schemas.microsoft.com/office/powerpoint/2010/main" val="1830107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A2C7E9-DC20-A7CD-7737-2DBF7B80CE66}"/>
              </a:ext>
            </a:extLst>
          </p:cNvPr>
          <p:cNvSpPr>
            <a:spLocks noGrp="1"/>
          </p:cNvSpPr>
          <p:nvPr>
            <p:ph type="title"/>
          </p:nvPr>
        </p:nvSpPr>
        <p:spPr/>
        <p:txBody>
          <a:bodyPr/>
          <a:lstStyle/>
          <a:p>
            <a:r>
              <a:rPr lang="en-US" dirty="0"/>
              <a:t>Question 1: Quick Quiz Question 3</a:t>
            </a:r>
          </a:p>
        </p:txBody>
      </p:sp>
      <p:sp>
        <p:nvSpPr>
          <p:cNvPr id="5" name="Content Placeholder 4">
            <a:extLst>
              <a:ext uri="{FF2B5EF4-FFF2-40B4-BE49-F238E27FC236}">
                <a16:creationId xmlns:a16="http://schemas.microsoft.com/office/drawing/2014/main" id="{E4BD9A04-6070-3A4A-2AC0-0A472F47D15E}"/>
              </a:ext>
            </a:extLst>
          </p:cNvPr>
          <p:cNvSpPr>
            <a:spLocks noGrp="1"/>
          </p:cNvSpPr>
          <p:nvPr>
            <p:ph sz="quarter" idx="13"/>
          </p:nvPr>
        </p:nvSpPr>
        <p:spPr>
          <a:xfrm>
            <a:off x="484141" y="5394920"/>
            <a:ext cx="11131261" cy="1083075"/>
          </a:xfrm>
        </p:spPr>
        <p:txBody>
          <a:bodyPr>
            <a:normAutofit fontScale="85000" lnSpcReduction="20000"/>
          </a:bodyPr>
          <a:lstStyle/>
          <a:p>
            <a:r>
              <a:rPr lang="en-US" b="1" dirty="0"/>
              <a:t>Answer</a:t>
            </a:r>
            <a:r>
              <a:rPr lang="en-US" dirty="0"/>
              <a:t>: A. The additive treatment effect model (see section 1.3.1 or the text for a refresher) using a normal approximation with equal variance as a test statistic. </a:t>
            </a:r>
          </a:p>
          <a:p>
            <a:r>
              <a:rPr lang="en-US" dirty="0"/>
              <a:t>(I was split on this one because I think you should do both the hypothesis test and verify it with a confidence interval…not either one or the other.)</a:t>
            </a:r>
          </a:p>
        </p:txBody>
      </p:sp>
      <p:pic>
        <p:nvPicPr>
          <p:cNvPr id="6" name="Picture 5">
            <a:extLst>
              <a:ext uri="{FF2B5EF4-FFF2-40B4-BE49-F238E27FC236}">
                <a16:creationId xmlns:a16="http://schemas.microsoft.com/office/drawing/2014/main" id="{7084DDA3-D72C-C7AD-8A88-111B00D7E366}"/>
              </a:ext>
            </a:extLst>
          </p:cNvPr>
          <p:cNvPicPr>
            <a:picLocks noChangeAspect="1"/>
          </p:cNvPicPr>
          <p:nvPr/>
        </p:nvPicPr>
        <p:blipFill>
          <a:blip r:embed="rId2"/>
          <a:stretch>
            <a:fillRect/>
          </a:stretch>
        </p:blipFill>
        <p:spPr>
          <a:xfrm>
            <a:off x="631847" y="1136277"/>
            <a:ext cx="7458875" cy="4083792"/>
          </a:xfrm>
          <a:prstGeom prst="rect">
            <a:avLst/>
          </a:prstGeom>
        </p:spPr>
      </p:pic>
    </p:spTree>
    <p:extLst>
      <p:ext uri="{BB962C8B-B14F-4D97-AF65-F5344CB8AC3E}">
        <p14:creationId xmlns:p14="http://schemas.microsoft.com/office/powerpoint/2010/main" val="1812873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A2C7E9-DC20-A7CD-7737-2DBF7B80CE66}"/>
              </a:ext>
            </a:extLst>
          </p:cNvPr>
          <p:cNvSpPr>
            <a:spLocks noGrp="1"/>
          </p:cNvSpPr>
          <p:nvPr>
            <p:ph type="title"/>
          </p:nvPr>
        </p:nvSpPr>
        <p:spPr/>
        <p:txBody>
          <a:bodyPr/>
          <a:lstStyle/>
          <a:p>
            <a:r>
              <a:rPr lang="en-US" dirty="0"/>
              <a:t>Question 1: Quick Quiz Question 4</a:t>
            </a:r>
          </a:p>
        </p:txBody>
      </p:sp>
      <p:sp>
        <p:nvSpPr>
          <p:cNvPr id="5" name="Content Placeholder 4">
            <a:extLst>
              <a:ext uri="{FF2B5EF4-FFF2-40B4-BE49-F238E27FC236}">
                <a16:creationId xmlns:a16="http://schemas.microsoft.com/office/drawing/2014/main" id="{E4BD9A04-6070-3A4A-2AC0-0A472F47D15E}"/>
              </a:ext>
            </a:extLst>
          </p:cNvPr>
          <p:cNvSpPr>
            <a:spLocks noGrp="1"/>
          </p:cNvSpPr>
          <p:nvPr>
            <p:ph sz="quarter" idx="13"/>
          </p:nvPr>
        </p:nvSpPr>
        <p:spPr>
          <a:xfrm>
            <a:off x="484141" y="1518250"/>
            <a:ext cx="11131261" cy="4959746"/>
          </a:xfrm>
        </p:spPr>
        <p:txBody>
          <a:bodyPr>
            <a:normAutofit/>
          </a:bodyPr>
          <a:lstStyle/>
          <a:p>
            <a:r>
              <a:rPr lang="en-US" b="1" dirty="0"/>
              <a:t>Question: </a:t>
            </a:r>
            <a:r>
              <a:rPr lang="en-US" dirty="0"/>
              <a:t>What is the formal definition of the “p-value”?</a:t>
            </a:r>
            <a:endParaRPr lang="en-US" b="1" dirty="0"/>
          </a:p>
          <a:p>
            <a:endParaRPr lang="en-US" b="1" dirty="0"/>
          </a:p>
          <a:p>
            <a:r>
              <a:rPr lang="en-US" b="1" dirty="0"/>
              <a:t>Answer</a:t>
            </a:r>
            <a:r>
              <a:rPr lang="en-US" dirty="0"/>
              <a:t>: The p-value is the probability value that tells you how likely it is to get the same value or something more extreme given random chance. A more extreme value than the critical value would reject the null hypothesis, while a less extreme value would indicate that the data does not show that there is a difference and thus you fail to reject the null hypothesis.</a:t>
            </a:r>
          </a:p>
        </p:txBody>
      </p:sp>
    </p:spTree>
    <p:extLst>
      <p:ext uri="{BB962C8B-B14F-4D97-AF65-F5344CB8AC3E}">
        <p14:creationId xmlns:p14="http://schemas.microsoft.com/office/powerpoint/2010/main" val="2541877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A2C7E9-DC20-A7CD-7737-2DBF7B80CE66}"/>
              </a:ext>
            </a:extLst>
          </p:cNvPr>
          <p:cNvSpPr>
            <a:spLocks noGrp="1"/>
          </p:cNvSpPr>
          <p:nvPr>
            <p:ph type="title"/>
          </p:nvPr>
        </p:nvSpPr>
        <p:spPr/>
        <p:txBody>
          <a:bodyPr/>
          <a:lstStyle/>
          <a:p>
            <a:r>
              <a:rPr lang="en-US" dirty="0"/>
              <a:t>Question 2:</a:t>
            </a:r>
          </a:p>
        </p:txBody>
      </p:sp>
      <p:sp>
        <p:nvSpPr>
          <p:cNvPr id="5" name="Content Placeholder 4">
            <a:extLst>
              <a:ext uri="{FF2B5EF4-FFF2-40B4-BE49-F238E27FC236}">
                <a16:creationId xmlns:a16="http://schemas.microsoft.com/office/drawing/2014/main" id="{E4BD9A04-6070-3A4A-2AC0-0A472F47D15E}"/>
              </a:ext>
            </a:extLst>
          </p:cNvPr>
          <p:cNvSpPr>
            <a:spLocks noGrp="1"/>
          </p:cNvSpPr>
          <p:nvPr>
            <p:ph sz="quarter" idx="13"/>
          </p:nvPr>
        </p:nvSpPr>
        <p:spPr>
          <a:xfrm>
            <a:off x="523782" y="1145219"/>
            <a:ext cx="11131261" cy="5157925"/>
          </a:xfrm>
        </p:spPr>
        <p:txBody>
          <a:bodyPr>
            <a:normAutofit/>
          </a:bodyPr>
          <a:lstStyle/>
          <a:p>
            <a:r>
              <a:rPr lang="en-US" sz="1600" dirty="0"/>
              <a:t>Assume you wanted to test whether a new marketing strategy is increasing the mean total sales per day. You sample days at random under the old marketing system and 10 days at random under the new marketing system and record the mean sales for each group. You find that the 95 percent confidence interval for the difference of mean sales per day (</a:t>
            </a:r>
            <a:r>
              <a:rPr lang="el-GR" sz="1600" dirty="0"/>
              <a:t>μ_</a:t>
            </a:r>
            <a:r>
              <a:rPr lang="en-US" sz="1600" dirty="0"/>
              <a:t>new-</a:t>
            </a:r>
            <a:r>
              <a:rPr lang="el-GR" sz="1600" dirty="0"/>
              <a:t>μ_</a:t>
            </a:r>
            <a:r>
              <a:rPr lang="en-US" sz="1600" dirty="0"/>
              <a:t>old) is ($1.23, $1.60). You note that the new marketing strategy would cost $5.00 per day to implement. Is this result statistically significant? Why? Is this study practically significant? Why?</a:t>
            </a:r>
          </a:p>
          <a:p>
            <a:r>
              <a:rPr lang="en-US" sz="1600" dirty="0"/>
              <a:t>Please respond below and add this question and your response to your FLS slide deck.</a:t>
            </a:r>
          </a:p>
          <a:p>
            <a:r>
              <a:rPr lang="en-US" b="1" dirty="0"/>
              <a:t>Answer</a:t>
            </a:r>
            <a:r>
              <a:rPr lang="en-US" dirty="0"/>
              <a:t>: We learn from the confidence interval of </a:t>
            </a:r>
            <a:r>
              <a:rPr lang="en-US" sz="1600" dirty="0"/>
              <a:t>($1.23, $1.60) that the new marketing strategy is making more money than the old strategy because those numbers do not include zero, which would imply no difference. Because there is a difference the null hypothesis would have been rejected because it was not equal to zero and, as such, not statistically significant. However, since the confidence interval is not greater than the minimum fixed cost of $5.00, it is not practical to implement the new strategy as the company would lose money.</a:t>
            </a:r>
            <a:endParaRPr lang="en-US" dirty="0"/>
          </a:p>
        </p:txBody>
      </p:sp>
    </p:spTree>
    <p:extLst>
      <p:ext uri="{BB962C8B-B14F-4D97-AF65-F5344CB8AC3E}">
        <p14:creationId xmlns:p14="http://schemas.microsoft.com/office/powerpoint/2010/main" val="1534549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A2C7E9-DC20-A7CD-7737-2DBF7B80CE66}"/>
              </a:ext>
            </a:extLst>
          </p:cNvPr>
          <p:cNvSpPr>
            <a:spLocks noGrp="1"/>
          </p:cNvSpPr>
          <p:nvPr>
            <p:ph type="title"/>
          </p:nvPr>
        </p:nvSpPr>
        <p:spPr/>
        <p:txBody>
          <a:bodyPr/>
          <a:lstStyle/>
          <a:p>
            <a:r>
              <a:rPr lang="en-US" dirty="0"/>
              <a:t>Question 3: Central Limit Theorem (CLT) Activity: Part 1</a:t>
            </a:r>
          </a:p>
        </p:txBody>
      </p:sp>
      <p:sp>
        <p:nvSpPr>
          <p:cNvPr id="5" name="Content Placeholder 4">
            <a:extLst>
              <a:ext uri="{FF2B5EF4-FFF2-40B4-BE49-F238E27FC236}">
                <a16:creationId xmlns:a16="http://schemas.microsoft.com/office/drawing/2014/main" id="{E4BD9A04-6070-3A4A-2AC0-0A472F47D15E}"/>
              </a:ext>
            </a:extLst>
          </p:cNvPr>
          <p:cNvSpPr>
            <a:spLocks noGrp="1"/>
          </p:cNvSpPr>
          <p:nvPr>
            <p:ph sz="quarter" idx="13"/>
          </p:nvPr>
        </p:nvSpPr>
        <p:spPr>
          <a:xfrm>
            <a:off x="523782" y="1145219"/>
            <a:ext cx="7608163" cy="5157925"/>
          </a:xfrm>
        </p:spPr>
        <p:txBody>
          <a:bodyPr>
            <a:normAutofit/>
          </a:bodyPr>
          <a:lstStyle/>
          <a:p>
            <a:r>
              <a:rPr lang="en-US" dirty="0"/>
              <a:t>Consider again the Sleep 1 data from the </a:t>
            </a:r>
            <a:r>
              <a:rPr lang="en-US" dirty="0" err="1"/>
              <a:t>asynch</a:t>
            </a:r>
            <a:r>
              <a:rPr lang="en-US" dirty="0"/>
              <a:t> material. Using the same app:</a:t>
            </a:r>
          </a:p>
          <a:p>
            <a:pPr marL="342900" indent="-342900">
              <a:buFont typeface="+mj-lt"/>
              <a:buAutoNum type="arabicPeriod"/>
            </a:pPr>
            <a:r>
              <a:rPr lang="en-US" dirty="0"/>
              <a:t>Now, take 500 random samples, each of size 5. What is the mean of the 500 means? </a:t>
            </a:r>
            <a:r>
              <a:rPr lang="en-US" b="1" i="1" dirty="0"/>
              <a:t>The mean is 8.021</a:t>
            </a:r>
            <a:r>
              <a:rPr lang="en-US" dirty="0"/>
              <a:t>.</a:t>
            </a:r>
          </a:p>
          <a:p>
            <a:pPr marL="342900" indent="-342900">
              <a:buFont typeface="+mj-lt"/>
              <a:buAutoNum type="arabicPeriod"/>
            </a:pPr>
            <a:r>
              <a:rPr lang="en-US" dirty="0"/>
              <a:t>What is the range of the 500 sample means(smallest value and largest value)? </a:t>
            </a:r>
            <a:r>
              <a:rPr lang="en-US" b="1" i="1" dirty="0"/>
              <a:t>The range is (6, 10.25).</a:t>
            </a:r>
          </a:p>
          <a:p>
            <a:pPr marL="342900" indent="-342900">
              <a:buFont typeface="+mj-lt"/>
              <a:buAutoNum type="arabicPeriod"/>
            </a:pPr>
            <a:r>
              <a:rPr lang="en-US" dirty="0"/>
              <a:t>What is the standard deviation of the 500 sample means? You can find this value in the upper right corner of the graph on the lower right. </a:t>
            </a:r>
            <a:r>
              <a:rPr lang="en-US" b="1" i="1" dirty="0"/>
              <a:t>The standard deviation is 1.557.</a:t>
            </a:r>
          </a:p>
          <a:p>
            <a:pPr marL="342900" indent="-342900">
              <a:buFont typeface="+mj-lt"/>
              <a:buAutoNum type="arabicPeriod"/>
            </a:pPr>
            <a:r>
              <a:rPr lang="en-US" dirty="0"/>
              <a:t>Describe the distribution of 500 sample means from samples of size 5 (think shape, center, and spread). </a:t>
            </a:r>
            <a:r>
              <a:rPr lang="en-US" b="1" i="1" dirty="0"/>
              <a:t>The sleep1 sampling test is approximately a normal distribution with a slight right tailed shift. It is centered on the mean of 8 and spreads from 6 to 10.25.</a:t>
            </a:r>
          </a:p>
        </p:txBody>
      </p:sp>
    </p:spTree>
    <p:extLst>
      <p:ext uri="{BB962C8B-B14F-4D97-AF65-F5344CB8AC3E}">
        <p14:creationId xmlns:p14="http://schemas.microsoft.com/office/powerpoint/2010/main" val="1254753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A2C7E9-DC20-A7CD-7737-2DBF7B80CE66}"/>
              </a:ext>
            </a:extLst>
          </p:cNvPr>
          <p:cNvSpPr>
            <a:spLocks noGrp="1"/>
          </p:cNvSpPr>
          <p:nvPr>
            <p:ph type="title"/>
          </p:nvPr>
        </p:nvSpPr>
        <p:spPr/>
        <p:txBody>
          <a:bodyPr/>
          <a:lstStyle/>
          <a:p>
            <a:r>
              <a:rPr lang="en-US" dirty="0"/>
              <a:t>Question 3: Central Limit Theorem (CLT) Activity: Part 2</a:t>
            </a:r>
          </a:p>
        </p:txBody>
      </p:sp>
      <p:sp>
        <p:nvSpPr>
          <p:cNvPr id="5" name="Content Placeholder 4">
            <a:extLst>
              <a:ext uri="{FF2B5EF4-FFF2-40B4-BE49-F238E27FC236}">
                <a16:creationId xmlns:a16="http://schemas.microsoft.com/office/drawing/2014/main" id="{E4BD9A04-6070-3A4A-2AC0-0A472F47D15E}"/>
              </a:ext>
            </a:extLst>
          </p:cNvPr>
          <p:cNvSpPr>
            <a:spLocks noGrp="1"/>
          </p:cNvSpPr>
          <p:nvPr>
            <p:ph sz="quarter" idx="13"/>
          </p:nvPr>
        </p:nvSpPr>
        <p:spPr>
          <a:xfrm>
            <a:off x="523782" y="1145219"/>
            <a:ext cx="7608163" cy="5157925"/>
          </a:xfrm>
        </p:spPr>
        <p:txBody>
          <a:bodyPr>
            <a:normAutofit/>
          </a:bodyPr>
          <a:lstStyle/>
          <a:p>
            <a:r>
              <a:rPr lang="en-US" dirty="0"/>
              <a:t>Consider again the Sleep 1 data from the </a:t>
            </a:r>
            <a:r>
              <a:rPr lang="en-US" dirty="0" err="1"/>
              <a:t>asynch</a:t>
            </a:r>
            <a:r>
              <a:rPr lang="en-US" dirty="0"/>
              <a:t> material. Using the same app:</a:t>
            </a:r>
          </a:p>
          <a:p>
            <a:pPr marL="342900" indent="-342900">
              <a:buFont typeface="+mj-lt"/>
              <a:buAutoNum type="arabicPeriod" startAt="5"/>
            </a:pPr>
            <a:r>
              <a:rPr lang="en-US" dirty="0"/>
              <a:t>Run the following simulations using the applet. Click “reset” before each simulation!! For each simulation, obtain the mean and standard deviation of the 500 sample means.</a:t>
            </a:r>
          </a:p>
          <a:p>
            <a:r>
              <a:rPr lang="en-US" dirty="0"/>
              <a:t>	a. Number of samples = 500, sample size = 10 </a:t>
            </a:r>
          </a:p>
          <a:p>
            <a:r>
              <a:rPr lang="en-US" dirty="0"/>
              <a:t>		</a:t>
            </a:r>
            <a:r>
              <a:rPr lang="en-US" b="1" i="1" dirty="0"/>
              <a:t>Answer: Mean = 8.026, SD = 0.448</a:t>
            </a:r>
          </a:p>
          <a:p>
            <a:r>
              <a:rPr lang="en-US" dirty="0"/>
              <a:t>	b. Number of samples = 500, sample size = 20 </a:t>
            </a:r>
          </a:p>
          <a:p>
            <a:r>
              <a:rPr lang="en-US" dirty="0"/>
              <a:t>		</a:t>
            </a:r>
            <a:r>
              <a:rPr lang="en-US" b="1" i="1" dirty="0"/>
              <a:t>Answer: Mean = 7.969, SD = 0.332</a:t>
            </a:r>
          </a:p>
          <a:p>
            <a:r>
              <a:rPr lang="en-US" dirty="0"/>
              <a:t>	c. Number of samples = 500, samples size = 50 </a:t>
            </a:r>
          </a:p>
          <a:p>
            <a:r>
              <a:rPr lang="en-US" dirty="0"/>
              <a:t>		</a:t>
            </a:r>
            <a:r>
              <a:rPr lang="en-US" b="1" i="1" dirty="0"/>
              <a:t>Answer: Mean =8.007, SD = 0.210</a:t>
            </a:r>
          </a:p>
        </p:txBody>
      </p:sp>
      <p:pic>
        <p:nvPicPr>
          <p:cNvPr id="3" name="Picture 2">
            <a:extLst>
              <a:ext uri="{FF2B5EF4-FFF2-40B4-BE49-F238E27FC236}">
                <a16:creationId xmlns:a16="http://schemas.microsoft.com/office/drawing/2014/main" id="{17C86238-8A9B-CBF8-65B2-23E39C62F047}"/>
              </a:ext>
            </a:extLst>
          </p:cNvPr>
          <p:cNvPicPr>
            <a:picLocks noChangeAspect="1"/>
          </p:cNvPicPr>
          <p:nvPr/>
        </p:nvPicPr>
        <p:blipFill>
          <a:blip r:embed="rId2"/>
          <a:stretch>
            <a:fillRect/>
          </a:stretch>
        </p:blipFill>
        <p:spPr>
          <a:xfrm>
            <a:off x="8353711" y="4739342"/>
            <a:ext cx="1737558" cy="1563802"/>
          </a:xfrm>
          <a:prstGeom prst="rect">
            <a:avLst/>
          </a:prstGeom>
        </p:spPr>
      </p:pic>
      <p:pic>
        <p:nvPicPr>
          <p:cNvPr id="7" name="Picture 6">
            <a:extLst>
              <a:ext uri="{FF2B5EF4-FFF2-40B4-BE49-F238E27FC236}">
                <a16:creationId xmlns:a16="http://schemas.microsoft.com/office/drawing/2014/main" id="{7D9E87F3-D8FC-FC6E-3840-D12194A402FC}"/>
              </a:ext>
            </a:extLst>
          </p:cNvPr>
          <p:cNvPicPr>
            <a:picLocks noChangeAspect="1"/>
          </p:cNvPicPr>
          <p:nvPr/>
        </p:nvPicPr>
        <p:blipFill>
          <a:blip r:embed="rId3"/>
          <a:stretch>
            <a:fillRect/>
          </a:stretch>
        </p:blipFill>
        <p:spPr>
          <a:xfrm>
            <a:off x="8299212" y="3050674"/>
            <a:ext cx="1846556" cy="1563802"/>
          </a:xfrm>
          <a:prstGeom prst="rect">
            <a:avLst/>
          </a:prstGeom>
        </p:spPr>
      </p:pic>
      <p:pic>
        <p:nvPicPr>
          <p:cNvPr id="11" name="Picture 10">
            <a:extLst>
              <a:ext uri="{FF2B5EF4-FFF2-40B4-BE49-F238E27FC236}">
                <a16:creationId xmlns:a16="http://schemas.microsoft.com/office/drawing/2014/main" id="{76A7396D-AEDD-6CDF-9615-25ED34B00109}"/>
              </a:ext>
            </a:extLst>
          </p:cNvPr>
          <p:cNvPicPr>
            <a:picLocks noChangeAspect="1"/>
          </p:cNvPicPr>
          <p:nvPr/>
        </p:nvPicPr>
        <p:blipFill>
          <a:blip r:embed="rId4"/>
          <a:stretch>
            <a:fillRect/>
          </a:stretch>
        </p:blipFill>
        <p:spPr>
          <a:xfrm>
            <a:off x="8299212" y="1481909"/>
            <a:ext cx="1792057" cy="1568765"/>
          </a:xfrm>
          <a:prstGeom prst="rect">
            <a:avLst/>
          </a:prstGeom>
        </p:spPr>
      </p:pic>
    </p:spTree>
    <p:extLst>
      <p:ext uri="{BB962C8B-B14F-4D97-AF65-F5344CB8AC3E}">
        <p14:creationId xmlns:p14="http://schemas.microsoft.com/office/powerpoint/2010/main" val="2883717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A2C7E9-DC20-A7CD-7737-2DBF7B80CE66}"/>
              </a:ext>
            </a:extLst>
          </p:cNvPr>
          <p:cNvSpPr>
            <a:spLocks noGrp="1"/>
          </p:cNvSpPr>
          <p:nvPr>
            <p:ph type="title"/>
          </p:nvPr>
        </p:nvSpPr>
        <p:spPr/>
        <p:txBody>
          <a:bodyPr/>
          <a:lstStyle/>
          <a:p>
            <a:r>
              <a:rPr lang="en-US" dirty="0"/>
              <a:t>Question 3: Central Limit Theorem (CLT) Activity: Part 3</a:t>
            </a:r>
          </a:p>
        </p:txBody>
      </p:sp>
      <p:sp>
        <p:nvSpPr>
          <p:cNvPr id="5" name="Content Placeholder 4">
            <a:extLst>
              <a:ext uri="{FF2B5EF4-FFF2-40B4-BE49-F238E27FC236}">
                <a16:creationId xmlns:a16="http://schemas.microsoft.com/office/drawing/2014/main" id="{E4BD9A04-6070-3A4A-2AC0-0A472F47D15E}"/>
              </a:ext>
            </a:extLst>
          </p:cNvPr>
          <p:cNvSpPr>
            <a:spLocks noGrp="1"/>
          </p:cNvSpPr>
          <p:nvPr>
            <p:ph sz="quarter" idx="13"/>
          </p:nvPr>
        </p:nvSpPr>
        <p:spPr>
          <a:xfrm>
            <a:off x="523782" y="1145219"/>
            <a:ext cx="7608163" cy="5157925"/>
          </a:xfrm>
        </p:spPr>
        <p:txBody>
          <a:bodyPr>
            <a:normAutofit fontScale="92500" lnSpcReduction="20000"/>
          </a:bodyPr>
          <a:lstStyle/>
          <a:p>
            <a:r>
              <a:rPr lang="en-US" dirty="0"/>
              <a:t>Consider again the Sleep 1 data from the </a:t>
            </a:r>
            <a:r>
              <a:rPr lang="en-US" dirty="0" err="1"/>
              <a:t>asynch</a:t>
            </a:r>
            <a:r>
              <a:rPr lang="en-US" dirty="0"/>
              <a:t> material. Using the same app:</a:t>
            </a:r>
          </a:p>
          <a:p>
            <a:pPr marL="342900" indent="-342900">
              <a:buFont typeface="+mj-lt"/>
              <a:buAutoNum type="arabicPeriod" startAt="6"/>
            </a:pPr>
            <a:r>
              <a:rPr lang="en-US" dirty="0"/>
              <a:t>For each of a, b, and c, above, describe the shape of the distribution of the 500 sample means relative to the original population distribution.</a:t>
            </a:r>
          </a:p>
          <a:p>
            <a:r>
              <a:rPr lang="en-US" dirty="0"/>
              <a:t>	a. Number of samples = 500, sample size = 10 </a:t>
            </a:r>
          </a:p>
          <a:p>
            <a:r>
              <a:rPr lang="en-US" dirty="0"/>
              <a:t>		</a:t>
            </a:r>
            <a:r>
              <a:rPr lang="en-US" b="1" i="1" dirty="0"/>
              <a:t>Answer: Approximately a normal distribution with a slight 			right tail. Smaller range (6.25, 9.25) than the 				original.</a:t>
            </a:r>
          </a:p>
          <a:p>
            <a:r>
              <a:rPr lang="en-US" dirty="0"/>
              <a:t>	b. Number of samples = 500, sample size = 20 </a:t>
            </a:r>
          </a:p>
          <a:p>
            <a:r>
              <a:rPr lang="en-US" dirty="0"/>
              <a:t>		</a:t>
            </a:r>
            <a:r>
              <a:rPr lang="en-US" b="1" i="1" dirty="0"/>
              <a:t>Answer: Approximately a normal distribution with a slight 			left tail. Smaller range (6.75, 9.1) than the 				original.</a:t>
            </a:r>
          </a:p>
          <a:p>
            <a:r>
              <a:rPr lang="en-US" dirty="0"/>
              <a:t>	c. Number of samples = 500, samples size = 50 </a:t>
            </a:r>
          </a:p>
          <a:p>
            <a:r>
              <a:rPr lang="en-US" dirty="0"/>
              <a:t>		</a:t>
            </a:r>
            <a:r>
              <a:rPr lang="en-US" b="1" i="1" dirty="0"/>
              <a:t>Answer: Approximately a normal distribution with a slight 			right tail. Smaller range (7.2, 8.8) than the 				original. The sample was tighter around the mean.</a:t>
            </a:r>
          </a:p>
          <a:p>
            <a:endParaRPr lang="en-US" b="1" i="1" dirty="0"/>
          </a:p>
        </p:txBody>
      </p:sp>
      <p:pic>
        <p:nvPicPr>
          <p:cNvPr id="3" name="Picture 2">
            <a:extLst>
              <a:ext uri="{FF2B5EF4-FFF2-40B4-BE49-F238E27FC236}">
                <a16:creationId xmlns:a16="http://schemas.microsoft.com/office/drawing/2014/main" id="{17C86238-8A9B-CBF8-65B2-23E39C62F047}"/>
              </a:ext>
            </a:extLst>
          </p:cNvPr>
          <p:cNvPicPr>
            <a:picLocks noChangeAspect="1"/>
          </p:cNvPicPr>
          <p:nvPr/>
        </p:nvPicPr>
        <p:blipFill>
          <a:blip r:embed="rId2"/>
          <a:stretch>
            <a:fillRect/>
          </a:stretch>
        </p:blipFill>
        <p:spPr>
          <a:xfrm>
            <a:off x="8353711" y="4739342"/>
            <a:ext cx="1737558" cy="1563802"/>
          </a:xfrm>
          <a:prstGeom prst="rect">
            <a:avLst/>
          </a:prstGeom>
        </p:spPr>
      </p:pic>
      <p:pic>
        <p:nvPicPr>
          <p:cNvPr id="7" name="Picture 6">
            <a:extLst>
              <a:ext uri="{FF2B5EF4-FFF2-40B4-BE49-F238E27FC236}">
                <a16:creationId xmlns:a16="http://schemas.microsoft.com/office/drawing/2014/main" id="{7D9E87F3-D8FC-FC6E-3840-D12194A402FC}"/>
              </a:ext>
            </a:extLst>
          </p:cNvPr>
          <p:cNvPicPr>
            <a:picLocks noChangeAspect="1"/>
          </p:cNvPicPr>
          <p:nvPr/>
        </p:nvPicPr>
        <p:blipFill>
          <a:blip r:embed="rId3"/>
          <a:stretch>
            <a:fillRect/>
          </a:stretch>
        </p:blipFill>
        <p:spPr>
          <a:xfrm>
            <a:off x="8299212" y="3050674"/>
            <a:ext cx="1846556" cy="1563802"/>
          </a:xfrm>
          <a:prstGeom prst="rect">
            <a:avLst/>
          </a:prstGeom>
        </p:spPr>
      </p:pic>
      <p:pic>
        <p:nvPicPr>
          <p:cNvPr id="11" name="Picture 10">
            <a:extLst>
              <a:ext uri="{FF2B5EF4-FFF2-40B4-BE49-F238E27FC236}">
                <a16:creationId xmlns:a16="http://schemas.microsoft.com/office/drawing/2014/main" id="{76A7396D-AEDD-6CDF-9615-25ED34B00109}"/>
              </a:ext>
            </a:extLst>
          </p:cNvPr>
          <p:cNvPicPr>
            <a:picLocks noChangeAspect="1"/>
          </p:cNvPicPr>
          <p:nvPr/>
        </p:nvPicPr>
        <p:blipFill>
          <a:blip r:embed="rId4"/>
          <a:stretch>
            <a:fillRect/>
          </a:stretch>
        </p:blipFill>
        <p:spPr>
          <a:xfrm>
            <a:off x="8299212" y="1481909"/>
            <a:ext cx="1792057" cy="1568765"/>
          </a:xfrm>
          <a:prstGeom prst="rect">
            <a:avLst/>
          </a:prstGeom>
        </p:spPr>
      </p:pic>
    </p:spTree>
    <p:extLst>
      <p:ext uri="{BB962C8B-B14F-4D97-AF65-F5344CB8AC3E}">
        <p14:creationId xmlns:p14="http://schemas.microsoft.com/office/powerpoint/2010/main" val="2596518882"/>
      </p:ext>
    </p:extLst>
  </p:cSld>
  <p:clrMapOvr>
    <a:masterClrMapping/>
  </p:clrMapOvr>
</p:sld>
</file>

<file path=ppt/theme/theme1.xml><?xml version="1.0" encoding="utf-8"?>
<a:theme xmlns:a="http://schemas.openxmlformats.org/drawingml/2006/main" name="WelcomeDoc">
  <a:themeElements>
    <a:clrScheme name="Custom 1">
      <a:dk1>
        <a:srgbClr val="000000"/>
      </a:dk1>
      <a:lt1>
        <a:srgbClr val="FFFFFF"/>
      </a:lt1>
      <a:dk2>
        <a:srgbClr val="44546A"/>
      </a:dk2>
      <a:lt2>
        <a:srgbClr val="E7E6E6"/>
      </a:lt2>
      <a:accent1>
        <a:srgbClr val="4472C4"/>
      </a:accent1>
      <a:accent2>
        <a:srgbClr val="CF3D1C"/>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ow-To_Effective-Presentations_DN_Win32_v7" id="{39C2C81D-BA0B-4426-BCFA-DAB3EE6B3909}" vid="{C40840AC-33CF-4B91-A9AA-8F24EB00927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6FB6FBE4-5ACD-4115-9139-635E82C3D35A}">
  <ds:schemaRefs>
    <ds:schemaRef ds:uri="http://schemas.microsoft.com/sharepoint/v3/contenttype/forms"/>
  </ds:schemaRefs>
</ds:datastoreItem>
</file>

<file path=customXml/itemProps2.xml><?xml version="1.0" encoding="utf-8"?>
<ds:datastoreItem xmlns:ds="http://schemas.openxmlformats.org/officeDocument/2006/customXml" ds:itemID="{D7E109C5-7A21-42A3-B17A-36E7B8E5EF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7EFEE82-03DD-4F90-81E2-2AF29E1D81FB}">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Online presentation tips</Template>
  <TotalTime>10867</TotalTime>
  <Words>4344</Words>
  <Application>Microsoft Office PowerPoint</Application>
  <PresentationFormat>Widescreen</PresentationFormat>
  <Paragraphs>176</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Cambria Math</vt:lpstr>
      <vt:lpstr>Segoe UI</vt:lpstr>
      <vt:lpstr>Segoe UI Light</vt:lpstr>
      <vt:lpstr>Söhne</vt:lpstr>
      <vt:lpstr>WelcomeDoc</vt:lpstr>
      <vt:lpstr>PowerPoint Presentation</vt:lpstr>
      <vt:lpstr>Question 1: Quick Quiz Question 1</vt:lpstr>
      <vt:lpstr>Question 1: Quick Quiz Question 2</vt:lpstr>
      <vt:lpstr>Question 1: Quick Quiz Question 3</vt:lpstr>
      <vt:lpstr>Question 1: Quick Quiz Question 4</vt:lpstr>
      <vt:lpstr>Question 2:</vt:lpstr>
      <vt:lpstr>Question 3: Central Limit Theorem (CLT) Activity: Part 1</vt:lpstr>
      <vt:lpstr>Question 3: Central Limit Theorem (CLT) Activity: Part 2</vt:lpstr>
      <vt:lpstr>Question 3: Central Limit Theorem (CLT) Activity: Part 3</vt:lpstr>
      <vt:lpstr>Question 3: Central Limit Theorem (CLT) Activity: Part 4</vt:lpstr>
      <vt:lpstr>Question 3: Central Limit Theorem (CLT) Activity: Part 5</vt:lpstr>
      <vt:lpstr>Question 4: Review Beachcomber Six Step T-test</vt:lpstr>
      <vt:lpstr>Question 5: Discrimination Study – Part 1 Introduction and data</vt:lpstr>
      <vt:lpstr>Question 5: Discrimination Study – Part 1a</vt:lpstr>
      <vt:lpstr>Question 5: Discrimination Study – Part 1a cont.</vt:lpstr>
      <vt:lpstr>Question 5: Discrimination Study – Part 1b</vt:lpstr>
      <vt:lpstr>Question 5: Discrimination Study – Part 1b cont.</vt:lpstr>
      <vt:lpstr>Question 5: Discrimination Study – Part 1b cont.</vt:lpstr>
      <vt:lpstr>Question 5: Discrimination Study – Part 1c and d</vt:lpstr>
      <vt:lpstr>Question 5: Discrimination Study – Part 1e and f</vt:lpstr>
      <vt:lpstr>Question 6: Key Takeaways</vt:lpstr>
      <vt:lpstr>Question 7: Any Follow-up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Ercanbrack</dc:creator>
  <cp:keywords/>
  <cp:lastModifiedBy>Adam Ercanbrack</cp:lastModifiedBy>
  <cp:revision>49</cp:revision>
  <dcterms:created xsi:type="dcterms:W3CDTF">2023-08-15T15:53:43Z</dcterms:created>
  <dcterms:modified xsi:type="dcterms:W3CDTF">2023-08-30T20:15:22Z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