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Titillium Web"/>
      <p:regular r:id="rId40"/>
      <p:bold r:id="rId41"/>
      <p:italic r:id="rId42"/>
      <p:boldItalic r:id="rId43"/>
    </p:embeddedFont>
    <p:embeddedFont>
      <p:font typeface="Pacifico"/>
      <p:regular r:id="rId44"/>
    </p:embeddedFon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regular.fntdata"/><Relationship Id="rId20" Type="http://schemas.openxmlformats.org/officeDocument/2006/relationships/slide" Target="slides/slide15.xml"/><Relationship Id="rId42" Type="http://schemas.openxmlformats.org/officeDocument/2006/relationships/font" Target="fonts/TitilliumWeb-italic.fntdata"/><Relationship Id="rId41" Type="http://schemas.openxmlformats.org/officeDocument/2006/relationships/font" Target="fonts/TitilliumWeb-bold.fntdata"/><Relationship Id="rId22" Type="http://schemas.openxmlformats.org/officeDocument/2006/relationships/slide" Target="slides/slide17.xml"/><Relationship Id="rId44" Type="http://schemas.openxmlformats.org/officeDocument/2006/relationships/font" Target="fonts/Pacifico-regular.fntdata"/><Relationship Id="rId21" Type="http://schemas.openxmlformats.org/officeDocument/2006/relationships/slide" Target="slides/slide16.xml"/><Relationship Id="rId43" Type="http://schemas.openxmlformats.org/officeDocument/2006/relationships/font" Target="fonts/TitilliumWeb-bold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-bold.fntdata"/><Relationship Id="rId23" Type="http://schemas.openxmlformats.org/officeDocument/2006/relationships/slide" Target="slides/slide18.xml"/><Relationship Id="rId45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HelveticaNeue-boldItalic.fntdata"/><Relationship Id="rId25" Type="http://schemas.openxmlformats.org/officeDocument/2006/relationships/slide" Target="slides/slide20.xml"/><Relationship Id="rId47" Type="http://schemas.openxmlformats.org/officeDocument/2006/relationships/font" Target="fonts/HelveticaNeue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5e3ef652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5e3ef65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5e3ef652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5e3ef65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5e3ef652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5e3ef65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594872d7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594872d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594872d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594872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594872d7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594872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594872d7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594872d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594872d7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594872d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594872d7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594872d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594872d7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594872d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5594872d7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5594872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4e17eda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4e17e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c9b289b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5c9b289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5e3ef6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55e3ef6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5e3ef652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555e3ef65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55e3ef652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555e3ef6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5e3ef652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555e3ef6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5e3ef652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555e3ef6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55e3ef652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555e3ef6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5e3ef652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555e3ef6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5c9b289b9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5c9b289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5e3ef652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555e3ef65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55e3ef652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555e3ef65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5c9b289b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55c9b289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5594872d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55594872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5e3ef652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555e3ef65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555e3ef652_0_14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5594872d7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5594872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5594872d7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5594872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d13bfbd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55d13bfb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5e3ef652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5e3ef65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594872d7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594872d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594872d7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594872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Image backgroun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 (1)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b="0" i="0" sz="1800" u="none" cap="none" strike="noStrik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hyperlink" Target="https://www.rstudio.com/wp-content/uploads/2015/03/ggplot2-cheatsheet.pdf" TargetMode="External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ebfx.com/tools/emoji-cheat-sheet/" TargetMode="External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hyperlink" Target="https://plotly-r.com/index.html" TargetMode="External"/><Relationship Id="rId5" Type="http://schemas.openxmlformats.org/officeDocument/2006/relationships/hyperlink" Target="https://plot.ly/r/" TargetMode="External"/><Relationship Id="rId6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hyperlink" Target="http://drive.google.com/file/d/1PuhhevCH0n31jGdbVLYbANoEta1XjubP/view" TargetMode="External"/><Relationship Id="rId5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762120" y="2876760"/>
            <a:ext cx="830556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075" lIns="91075" spcFirstLastPara="1" rIns="91075" wrap="square" tIns="91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</a:pPr>
            <a:r>
              <a:rPr b="1" i="0" lang="en-US" sz="4800" u="none" cap="none" strike="noStrik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Ladies Buenos Aires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578880" y="369000"/>
            <a:ext cx="43671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75" lIns="91075" spcFirstLastPara="1" rIns="91075" wrap="square" tIns="91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dplyr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rladies_global 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filter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city == </a:t>
            </a:r>
            <a:r>
              <a:rPr b="0" i="0" lang="en-US" sz="1400" u="none" cap="none" strike="noStrike">
                <a:solidFill>
                  <a:srgbClr val="036A07"/>
                </a:solidFill>
                <a:latin typeface="Courier New"/>
                <a:ea typeface="Courier New"/>
                <a:cs typeface="Courier New"/>
                <a:sym typeface="Courier New"/>
              </a:rPr>
              <a:t>'Buenos Aires'</a:t>
            </a:r>
            <a:r>
              <a:rPr b="0" i="0" lang="en-US" sz="1400" u="none" cap="none" strike="noStrike">
                <a:solidFill>
                  <a:srgbClr val="68768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6876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3">
            <a:alphaModFix/>
          </a:blip>
          <a:srcRect b="25560" l="6211" r="7018" t="9369"/>
          <a:stretch/>
        </p:blipFill>
        <p:spPr>
          <a:xfrm>
            <a:off x="762120" y="2419200"/>
            <a:ext cx="1176120" cy="94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3403525" y="4005150"/>
            <a:ext cx="1979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75" lIns="91075" spcFirstLastPara="1" rIns="91075" wrap="square" tIns="9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Romina Mendez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@r0mymendez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3" name="Google Shape;33;p6"/>
          <p:cNvGrpSpPr/>
          <p:nvPr/>
        </p:nvGrpSpPr>
        <p:grpSpPr>
          <a:xfrm>
            <a:off x="3814556" y="4610842"/>
            <a:ext cx="1216879" cy="391826"/>
            <a:chOff x="6405356" y="4153642"/>
            <a:chExt cx="1216879" cy="391826"/>
          </a:xfrm>
        </p:grpSpPr>
        <p:pic>
          <p:nvPicPr>
            <p:cNvPr id="34" name="Google Shape;34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44835" y="4153642"/>
              <a:ext cx="377400" cy="37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05356" y="4168068"/>
              <a:ext cx="377400" cy="37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21341" y="4164691"/>
              <a:ext cx="377400" cy="37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850" y="932775"/>
            <a:ext cx="6111632" cy="37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899651" y="1300650"/>
            <a:ext cx="768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library(ggplot2)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library(reshape2)</a:t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ggplot(      df.tips  ,       aes(x=total_bill  ,  y=tip)    )  </a:t>
            </a:r>
            <a:r>
              <a:rPr lang="en-US" sz="1800">
                <a:solidFill>
                  <a:schemeClr val="dk1"/>
                </a:solidFill>
              </a:rPr>
              <a:t>+</a:t>
            </a:r>
            <a:endParaRPr b="1" sz="6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</a:t>
            </a:r>
            <a:r>
              <a:rPr lang="en-US" sz="1800">
                <a:solidFill>
                  <a:schemeClr val="dk1"/>
                </a:solidFill>
              </a:rPr>
              <a:t>geom_point()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2400">
                <a:solidFill>
                  <a:srgbClr val="88398A"/>
                </a:solidFill>
              </a:rPr>
              <a:t>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rgbClr val="88398A"/>
                </a:solidFill>
              </a:rPr>
              <a:t>labs </a:t>
            </a:r>
            <a:r>
              <a:rPr lang="en-US" sz="1800">
                <a:solidFill>
                  <a:schemeClr val="dk1"/>
                </a:solidFill>
              </a:rPr>
              <a:t>( title='Mi primer gráfico',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subtitle='El gráfico fue realizado con ggplot2 y reshape2',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x='Total de Factura',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y='Propinas',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caption='Este gráfico fue realizado en el meetup de RLadies’)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Podemos agregar las leyendas de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títulos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subtítulos, pie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y ejes a nuestro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gráfico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188" y="932775"/>
            <a:ext cx="6111632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900110" y="1300650"/>
            <a:ext cx="780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library(ggplot2)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library(reshape2)</a:t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ggplot( </a:t>
            </a:r>
            <a:r>
              <a:rPr lang="en-US" sz="1800"/>
              <a:t>df.tips </a:t>
            </a:r>
            <a:r>
              <a:rPr lang="en-US" sz="1800"/>
              <a:t>,aes(x=total_bill,y=tip,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rgbClr val="88398A"/>
                </a:solidFill>
              </a:rPr>
              <a:t>color=sex</a:t>
            </a:r>
            <a:r>
              <a:rPr lang="en-US" sz="1800">
                <a:solidFill>
                  <a:schemeClr val="dk1"/>
                </a:solidFill>
              </a:rPr>
              <a:t>) )+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rgbClr val="88398A"/>
                </a:solidFill>
              </a:rPr>
              <a:t>geom_point </a:t>
            </a:r>
            <a:r>
              <a:rPr lang="en-US" sz="1800">
                <a:solidFill>
                  <a:schemeClr val="dk1"/>
                </a:solidFill>
              </a:rPr>
              <a:t>( </a:t>
            </a:r>
            <a:r>
              <a:rPr b="1" lang="en-US" sz="1800">
                <a:solidFill>
                  <a:srgbClr val="88398A"/>
                </a:solidFill>
              </a:rPr>
              <a:t>size=3 </a:t>
            </a:r>
            <a:r>
              <a:rPr lang="en-US" sz="1800">
                <a:solidFill>
                  <a:schemeClr val="dk1"/>
                </a:solidFill>
              </a:rPr>
              <a:t>)+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rgbClr val="88398A"/>
                </a:solidFill>
              </a:rPr>
              <a:t>labs</a:t>
            </a:r>
            <a:r>
              <a:rPr lang="en-US" sz="1800">
                <a:solidFill>
                  <a:schemeClr val="dk1"/>
                </a:solidFill>
              </a:rPr>
              <a:t>(title='Mi primer gráfico',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subtitle='El gráfico fue realizado con ggplot2 y reshape2',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x='Total de Factura',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y='Propinas',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caption=paste0(</a:t>
            </a:r>
            <a:r>
              <a:rPr lang="en-US" sz="1800">
                <a:solidFill>
                  <a:schemeClr val="dk1"/>
                </a:solidFill>
              </a:rPr>
              <a:t>'Este gráfico fue realizado en el meetup de RLadies'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Ahora podemos cambiar el tamaño y pintar nuestros puntos en base a otra variable}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600" y="914550"/>
            <a:ext cx="6111632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912969" y="1300650"/>
            <a:ext cx="780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library(ggplot2)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library(reshape2)</a:t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ggplot(tips,aes(x=total_bil</a:t>
            </a:r>
            <a:r>
              <a:rPr lang="en-US" sz="1800">
                <a:solidFill>
                  <a:schemeClr val="dk1"/>
                </a:solidFill>
              </a:rPr>
              <a:t>l,y=tip, </a:t>
            </a:r>
            <a:r>
              <a:rPr lang="en-US" sz="1800">
                <a:solidFill>
                  <a:schemeClr val="dk1"/>
                </a:solidFill>
              </a:rPr>
              <a:t>color=sex) ) 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geom_point ( size=3 ) +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</a:rPr>
              <a:t>  geom_line ( color=’blue’ )</a:t>
            </a:r>
            <a:r>
              <a:rPr lang="en-US" sz="1800">
                <a:solidFill>
                  <a:schemeClr val="dk1"/>
                </a:solidFill>
              </a:rPr>
              <a:t> 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 labs(</a:t>
            </a:r>
            <a:r>
              <a:rPr lang="en-US" sz="1800">
                <a:solidFill>
                  <a:schemeClr val="dk1"/>
                </a:solidFill>
              </a:rPr>
              <a:t>title='Mi primer gráfico',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subtitle='El gráfico fue realizado con ggplot2 y reshape2',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x='Total de Factura',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y='Propinas',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caption=</a:t>
            </a:r>
            <a:r>
              <a:rPr lang="en-US" sz="1800">
                <a:solidFill>
                  <a:schemeClr val="dk1"/>
                </a:solidFill>
              </a:rPr>
              <a:t>'Este gráfico fue realizado en el meetup de RLadies'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962175" y="253050"/>
            <a:ext cx="696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Ggplot2 nos permite agregar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más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de un tipo de geometría, en este caso utilizaremos geom_line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990750"/>
            <a:ext cx="6111632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912969" y="1300650"/>
            <a:ext cx="794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library(ggplot2)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library(reshape2)</a:t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ggplot(tips,aes(x=total_bill,y=tip, color=sex) ) 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geom_point ( size=3 ) +  geom_line ( color=’blue’ ) 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labs(title='Mi primer gráfico'</a:t>
            </a:r>
            <a:r>
              <a:rPr lang="en-US" sz="1800">
                <a:solidFill>
                  <a:schemeClr val="dk1"/>
                </a:solidFill>
              </a:rPr>
              <a:t>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subtitle='El gráfico fue realizado con ggplot2 y reshape2',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x='Total de Factura',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y='Propinas',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caption=</a:t>
            </a:r>
            <a:r>
              <a:rPr lang="en-US" sz="1800">
                <a:solidFill>
                  <a:schemeClr val="dk1"/>
                </a:solidFill>
              </a:rPr>
              <a:t>'Este gráfico fue realizado en el meetup de RLadies'</a:t>
            </a:r>
            <a:r>
              <a:rPr lang="en-US" sz="1800">
                <a:solidFill>
                  <a:schemeClr val="dk1"/>
                </a:solidFill>
              </a:rPr>
              <a:t>) +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</a:rPr>
              <a:t>theme_minimal() </a:t>
            </a:r>
            <a:endParaRPr b="1" sz="18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Otra capa que podemos modificar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fácilmente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es la de theme y permite personalizar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aún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más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nuestro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gráfico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990750"/>
            <a:ext cx="6111632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912969" y="1300650"/>
            <a:ext cx="794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library(ggplot2)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library(reshape2)</a:t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ggplot(tips,aes(x=total_bill,y=tip, color=sex) ) 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geom_point ( size=3 ) +  geom_line ( color='blue') 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labs(title='Mi primer gráfico',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subtitle='El gráfico fue realizado con ggplot2 y reshape2',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x='Total de Factura',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y='Propinas',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caption=</a:t>
            </a:r>
            <a:r>
              <a:rPr lang="en-US" sz="1800">
                <a:solidFill>
                  <a:schemeClr val="dk1"/>
                </a:solidFill>
              </a:rPr>
              <a:t>'Este gráfico fue realizado en el meetup de RLadies'</a:t>
            </a:r>
            <a:r>
              <a:rPr lang="en-US" sz="1800">
                <a:solidFill>
                  <a:schemeClr val="dk1"/>
                </a:solidFill>
              </a:rPr>
              <a:t>) +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theme_minimal ()  +</a:t>
            </a:r>
            <a:endParaRPr b="1" sz="1800">
              <a:solidFill>
                <a:srgbClr val="88398A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</a:rPr>
              <a:t>facet_wrap (.~day)</a:t>
            </a:r>
            <a:endParaRPr b="1" sz="18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4"/>
          <p:cNvSpPr/>
          <p:nvPr/>
        </p:nvSpPr>
        <p:spPr>
          <a:xfrm rot="538334">
            <a:off x="1867281" y="4537104"/>
            <a:ext cx="1551662" cy="197605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La capa denominada facet permite crear paneles para dividir datos y poder hacer comparativas de los mismos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81000" y="209550"/>
            <a:ext cx="7232775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>
                <a:solidFill>
                  <a:srgbClr val="88398A"/>
                </a:solidFill>
              </a:rPr>
              <a:t>GGPLOT2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28975"/>
            <a:ext cx="1810001" cy="20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/>
        </p:nvSpPr>
        <p:spPr>
          <a:xfrm>
            <a:off x="2423075" y="1066950"/>
            <a:ext cx="3543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(ggplot2)</a:t>
            </a:r>
            <a:endParaRPr sz="24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2423075" y="2610350"/>
            <a:ext cx="60996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El paquete ggplot2 utiliza un enfoque altamente modular para los gráficos, que le permite construir y personalizar las gráficas más fácilmente.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El paquete fue creado por Hadley Wickham, quien también escribió ggplot2: Elegant Graphics for Data Analysis (Springer, 2009). Dicho libro explica el paradigma detrás de ggplot2 y cómo usar las funciones del paquete.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88" y="962724"/>
            <a:ext cx="6111632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1504475" y="4570075"/>
            <a:ext cx="6558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https://www.rstudio.com/wp-content/uploads/2015/03/ggplot2-cheatsheet.pdf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207" y="1034250"/>
            <a:ext cx="7298666" cy="345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Ggplot2 Cheat Sheet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81000" y="209550"/>
            <a:ext cx="723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>
                <a:solidFill>
                  <a:srgbClr val="88398A"/>
                </a:solidFill>
              </a:rPr>
              <a:t>EMOJIS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25" y="936925"/>
            <a:ext cx="6647629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935807" y="2567325"/>
            <a:ext cx="5218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search_emoji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183691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>
                <a:solidFill>
                  <a:srgbClr val="183691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smile</a:t>
            </a:r>
            <a:r>
              <a:rPr lang="en-US" sz="2400">
                <a:solidFill>
                  <a:srgbClr val="183691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929983" y="1301550"/>
            <a:ext cx="3538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(emojifont)</a:t>
            </a:r>
            <a:endParaRPr sz="24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973032" y="3236675"/>
            <a:ext cx="89112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## [1] "smiley" "smile" "sweat_smile" "smiley_cat" </a:t>
            </a:r>
            <a:r>
              <a:rPr lang="en-US" sz="15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"smile_cat"</a:t>
            </a:r>
            <a:endParaRPr sz="15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3" name="Google Shape;223;p28"/>
          <p:cNvGrpSpPr/>
          <p:nvPr/>
        </p:nvGrpSpPr>
        <p:grpSpPr>
          <a:xfrm flipH="1" rot="10480389">
            <a:off x="4819205" y="2704752"/>
            <a:ext cx="735069" cy="500189"/>
            <a:chOff x="1113100" y="2199475"/>
            <a:chExt cx="801900" cy="709925"/>
          </a:xfrm>
        </p:grpSpPr>
        <p:sp>
          <p:nvSpPr>
            <p:cNvPr id="224" name="Google Shape;224;p28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8"/>
          <p:cNvSpPr/>
          <p:nvPr/>
        </p:nvSpPr>
        <p:spPr>
          <a:xfrm rot="701253">
            <a:off x="2547027" y="2424137"/>
            <a:ext cx="1314236" cy="326020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916558" y="1976275"/>
            <a:ext cx="4578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398A"/>
                </a:solidFill>
                <a:latin typeface="Pacifico"/>
                <a:ea typeface="Pacifico"/>
                <a:cs typeface="Pacifico"/>
                <a:sym typeface="Pacifico"/>
              </a:rPr>
              <a:t># Buscar emojis</a:t>
            </a:r>
            <a:endParaRPr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625" y="3732075"/>
            <a:ext cx="15335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753" y="4157675"/>
            <a:ext cx="15811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4103" y="3776675"/>
            <a:ext cx="21240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9456" y="4192912"/>
            <a:ext cx="19907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7603" y="3772163"/>
            <a:ext cx="17811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Para comenzar a utilizar emojis debemos buscar con alguna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descripción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los emojis, para lo cual utilizamos la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función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search_emoji()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1625150" y="4540475"/>
            <a:ext cx="5218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https://www.webfx.com/tools/emoji-cheat-sheet/</a:t>
            </a:r>
            <a:endParaRPr sz="24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528175" y="1362475"/>
            <a:ext cx="3121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875" y="1029967"/>
            <a:ext cx="6727801" cy="352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Otra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opción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es buscar en la cheat sheet de emoji el alias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961525" y="1729125"/>
            <a:ext cx="5218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search_emoji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183691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'smile'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955700" y="1149150"/>
            <a:ext cx="3538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(emojifont)</a:t>
            </a:r>
            <a:endParaRPr sz="24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922550" y="2398475"/>
            <a:ext cx="89112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## [1] "smiley" "smile" "sweat_smile" "smiley_cat"  "smile_cat"</a:t>
            </a:r>
            <a:endParaRPr sz="15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5367200" y="2163600"/>
            <a:ext cx="1452590" cy="857330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961525" y="3024525"/>
            <a:ext cx="5218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emoji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183691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'smiley_cat'</a:t>
            </a:r>
            <a:r>
              <a:rPr lang="en-US" sz="24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961525" y="3886925"/>
            <a:ext cx="3000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"\U0001f638"</a:t>
            </a:r>
            <a:endParaRPr sz="18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0"/>
          <p:cNvSpPr/>
          <p:nvPr/>
        </p:nvSpPr>
        <p:spPr>
          <a:xfrm rot="701239">
            <a:off x="1952292" y="3458599"/>
            <a:ext cx="2122494" cy="326020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 rot="701387">
            <a:off x="2287218" y="3514643"/>
            <a:ext cx="1914206" cy="326020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Una vez seleccionado el alias, utiliza la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función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emoji para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retornar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el valor unicode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 rotWithShape="1">
          <a:blip r:embed="rId3">
            <a:alphaModFix/>
          </a:blip>
          <a:srcRect b="53475" l="73739" r="1439" t="0"/>
          <a:stretch/>
        </p:blipFill>
        <p:spPr>
          <a:xfrm>
            <a:off x="5710500" y="1940348"/>
            <a:ext cx="2120300" cy="22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1486700" y="1502550"/>
            <a:ext cx="680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{ Ahora vamos hacer g</a:t>
            </a:r>
            <a:r>
              <a:rPr b="1" lang="en-US" sz="30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ráficos</a:t>
            </a:r>
            <a:r>
              <a:rPr b="1" lang="en-US" sz="30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con EMOJIS! }</a:t>
            </a:r>
            <a:endParaRPr b="1" sz="30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1"/>
          <p:cNvSpPr/>
          <p:nvPr/>
        </p:nvSpPr>
        <p:spPr>
          <a:xfrm rot="701387">
            <a:off x="2790668" y="2474043"/>
            <a:ext cx="1914206" cy="326020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 rot="2272540">
            <a:off x="1155376" y="1006996"/>
            <a:ext cx="1115297" cy="322611"/>
            <a:chOff x="271125" y="812725"/>
            <a:chExt cx="766525" cy="221725"/>
          </a:xfrm>
        </p:grpSpPr>
        <p:sp>
          <p:nvSpPr>
            <p:cNvPr id="274" name="Google Shape;274;p31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1"/>
          <p:cNvGrpSpPr/>
          <p:nvPr/>
        </p:nvGrpSpPr>
        <p:grpSpPr>
          <a:xfrm rot="3124289">
            <a:off x="4307594" y="2750709"/>
            <a:ext cx="1166691" cy="1032876"/>
            <a:chOff x="1113100" y="2199475"/>
            <a:chExt cx="801900" cy="709925"/>
          </a:xfrm>
        </p:grpSpPr>
        <p:sp>
          <p:nvSpPr>
            <p:cNvPr id="277" name="Google Shape;277;p3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650900" y="920550"/>
            <a:ext cx="8238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library(ggplot2)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library(reshape2)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emojifont</a:t>
            </a: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tips=tips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tips$emoji=emoji("heart")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ggplot(tips,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aes(x=total_bill,y=tip,color=sex,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label=emoji</a:t>
            </a: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))+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geom_point()+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geom_text(family="EmojiOne", size=12,show.legend = F)</a:t>
            </a: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labs(title='Mi primer gráfico', 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 x='Total de Factura', 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 y='Propinas')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700">
              <a:solidFill>
                <a:srgbClr val="A71D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71D5D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775" y="1534950"/>
            <a:ext cx="1594350" cy="340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32"/>
          <p:cNvGrpSpPr/>
          <p:nvPr/>
        </p:nvGrpSpPr>
        <p:grpSpPr>
          <a:xfrm rot="1122265">
            <a:off x="4303608" y="1888037"/>
            <a:ext cx="652400" cy="700340"/>
            <a:chOff x="1113100" y="2199475"/>
            <a:chExt cx="801900" cy="709925"/>
          </a:xfrm>
        </p:grpSpPr>
        <p:sp>
          <p:nvSpPr>
            <p:cNvPr id="286" name="Google Shape;286;p32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2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90" name="Google Shape;290;p32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Necesitamos generar una columna en el dataset con el valor unicode del emoji seleccionado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49" y="1261050"/>
            <a:ext cx="6937950" cy="30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99" name="Google Shape;299;p33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892359" y="920550"/>
            <a:ext cx="8238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tips$emoji=ifelse(tips$sex=='Female',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emoji('girl'),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emoji(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'girl'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)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700">
              <a:solidFill>
                <a:srgbClr val="A71D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71D5D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759" y="2144550"/>
            <a:ext cx="2321077" cy="6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913" y="3772675"/>
            <a:ext cx="1840725" cy="56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34"/>
          <p:cNvGrpSpPr/>
          <p:nvPr/>
        </p:nvGrpSpPr>
        <p:grpSpPr>
          <a:xfrm rot="2063866">
            <a:off x="5947746" y="2506331"/>
            <a:ext cx="858913" cy="872863"/>
            <a:chOff x="1113100" y="2199475"/>
            <a:chExt cx="801900" cy="709925"/>
          </a:xfrm>
        </p:grpSpPr>
        <p:sp>
          <p:nvSpPr>
            <p:cNvPr id="308" name="Google Shape;308;p34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4"/>
          <p:cNvGrpSpPr/>
          <p:nvPr/>
        </p:nvGrpSpPr>
        <p:grpSpPr>
          <a:xfrm rot="3847581">
            <a:off x="5381110" y="3465048"/>
            <a:ext cx="858887" cy="872918"/>
            <a:chOff x="1113100" y="2199475"/>
            <a:chExt cx="801900" cy="709925"/>
          </a:xfrm>
        </p:grpSpPr>
        <p:sp>
          <p:nvSpPr>
            <p:cNvPr id="311" name="Google Shape;311;p34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4"/>
          <p:cNvSpPr txBox="1"/>
          <p:nvPr/>
        </p:nvSpPr>
        <p:spPr>
          <a:xfrm>
            <a:off x="6990584" y="1686450"/>
            <a:ext cx="13824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398A"/>
                </a:solidFill>
                <a:latin typeface="Pacifico"/>
                <a:ea typeface="Pacifico"/>
                <a:cs typeface="Pacifico"/>
                <a:sym typeface="Pacifico"/>
              </a:rPr>
              <a:t>True</a:t>
            </a:r>
            <a:endParaRPr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6914384" y="3362850"/>
            <a:ext cx="13824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398A"/>
                </a:solidFill>
                <a:latin typeface="Pacifico"/>
                <a:ea typeface="Pacifico"/>
                <a:cs typeface="Pacifico"/>
                <a:sym typeface="Pacifico"/>
              </a:rPr>
              <a:t>False</a:t>
            </a:r>
            <a:endParaRPr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15" name="Google Shape;315;p34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17" name="Google Shape;317;p34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También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podemos utilizar varios emoji en base al valor de una variable, utilizando la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función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ifelse()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050" y="1543950"/>
            <a:ext cx="4472375" cy="29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>
            <p:ph type="title"/>
          </p:nvPr>
        </p:nvSpPr>
        <p:spPr>
          <a:xfrm>
            <a:off x="381000" y="209550"/>
            <a:ext cx="723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>
                <a:solidFill>
                  <a:srgbClr val="88398A"/>
                </a:solidFill>
              </a:rPr>
              <a:t>      </a:t>
            </a:r>
            <a:r>
              <a:rPr lang="en-US">
                <a:solidFill>
                  <a:srgbClr val="88398A"/>
                </a:solidFill>
              </a:rPr>
              <a:t>GGPLOT2: CAPAS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792475" y="994200"/>
            <a:ext cx="77301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capas de una gráfica ggplot pueden ser las siguientes: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/>
        </p:nvSpPr>
        <p:spPr>
          <a:xfrm>
            <a:off x="895216" y="920550"/>
            <a:ext cx="8238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ggplot(tips,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aes(x=total_bill,y=tip,color=sex,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label=emoji</a:t>
            </a: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))+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geom_point()+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geom_text(family="EmojiOne", size=12,show.legend = F)</a:t>
            </a: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labs(title='Mi primer gráfico', 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 x='Total de Factura', 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62457"/>
                </a:solidFill>
                <a:latin typeface="Courier New"/>
                <a:ea typeface="Courier New"/>
                <a:cs typeface="Courier New"/>
                <a:sym typeface="Courier New"/>
              </a:rPr>
              <a:t>     y='Propinas'))</a:t>
            </a:r>
            <a:endParaRPr sz="1700">
              <a:solidFill>
                <a:srgbClr val="5624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700">
              <a:solidFill>
                <a:srgbClr val="A71D5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71D5D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5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26" name="Google Shape;326;p35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Ahora nuevamente generemos nuestro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gráfico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y veamos que la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función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va a graficar dos tipos diferentes de emoji en base al valor de la variable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75" y="907150"/>
            <a:ext cx="7341604" cy="3771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6"/>
          <p:cNvGrpSpPr/>
          <p:nvPr/>
        </p:nvGrpSpPr>
        <p:grpSpPr>
          <a:xfrm>
            <a:off x="5117820" y="728649"/>
            <a:ext cx="1059765" cy="951751"/>
            <a:chOff x="4051020" y="652449"/>
            <a:chExt cx="1059765" cy="951751"/>
          </a:xfrm>
        </p:grpSpPr>
        <p:sp>
          <p:nvSpPr>
            <p:cNvPr id="334" name="Google Shape;334;p36"/>
            <p:cNvSpPr/>
            <p:nvPr/>
          </p:nvSpPr>
          <p:spPr>
            <a:xfrm>
              <a:off x="4091125" y="668500"/>
              <a:ext cx="962700" cy="93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5" name="Google Shape;33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7850" y="758275"/>
              <a:ext cx="546099" cy="724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36"/>
            <p:cNvSpPr/>
            <p:nvPr/>
          </p:nvSpPr>
          <p:spPr>
            <a:xfrm>
              <a:off x="4051020" y="652449"/>
              <a:ext cx="1059765" cy="935709"/>
            </a:xfrm>
            <a:custGeom>
              <a:rect b="b" l="l" r="r" t="t"/>
              <a:pathLst>
                <a:path extrusionOk="0" h="69056" w="67641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36"/>
          <p:cNvGrpSpPr/>
          <p:nvPr/>
        </p:nvGrpSpPr>
        <p:grpSpPr>
          <a:xfrm rot="10395272">
            <a:off x="4380221" y="1370799"/>
            <a:ext cx="858846" cy="872881"/>
            <a:chOff x="1113100" y="2199475"/>
            <a:chExt cx="801900" cy="709925"/>
          </a:xfrm>
        </p:grpSpPr>
        <p:sp>
          <p:nvSpPr>
            <p:cNvPr id="338" name="Google Shape;338;p36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6"/>
          <p:cNvGrpSpPr/>
          <p:nvPr/>
        </p:nvGrpSpPr>
        <p:grpSpPr>
          <a:xfrm>
            <a:off x="6946620" y="3700449"/>
            <a:ext cx="1059765" cy="951751"/>
            <a:chOff x="4051020" y="652449"/>
            <a:chExt cx="1059765" cy="951751"/>
          </a:xfrm>
        </p:grpSpPr>
        <p:sp>
          <p:nvSpPr>
            <p:cNvPr id="341" name="Google Shape;341;p36"/>
            <p:cNvSpPr/>
            <p:nvPr/>
          </p:nvSpPr>
          <p:spPr>
            <a:xfrm>
              <a:off x="4091125" y="668500"/>
              <a:ext cx="962700" cy="93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051020" y="652449"/>
              <a:ext cx="1059765" cy="935709"/>
            </a:xfrm>
            <a:custGeom>
              <a:rect b="b" l="l" r="r" t="t"/>
              <a:pathLst>
                <a:path extrusionOk="0" h="69056" w="67641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3" name="Google Shape;3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355" y="3806200"/>
            <a:ext cx="509175" cy="68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6"/>
          <p:cNvGrpSpPr/>
          <p:nvPr/>
        </p:nvGrpSpPr>
        <p:grpSpPr>
          <a:xfrm rot="-3900605">
            <a:off x="7136380" y="2979751"/>
            <a:ext cx="545345" cy="712770"/>
            <a:chOff x="1113100" y="2199475"/>
            <a:chExt cx="801900" cy="709925"/>
          </a:xfrm>
        </p:grpSpPr>
        <p:sp>
          <p:nvSpPr>
            <p:cNvPr id="345" name="Google Shape;345;p36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6"/>
          <p:cNvSpPr/>
          <p:nvPr/>
        </p:nvSpPr>
        <p:spPr>
          <a:xfrm rot="5400000">
            <a:off x="250363" y="217925"/>
            <a:ext cx="646500" cy="638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8839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476966" y="347250"/>
            <a:ext cx="205748" cy="19376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49" name="Google Shape;349;p36"/>
          <p:cNvSpPr txBox="1"/>
          <p:nvPr>
            <p:ph type="title"/>
          </p:nvPr>
        </p:nvSpPr>
        <p:spPr>
          <a:xfrm>
            <a:off x="203835" y="464819"/>
            <a:ext cx="76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 sz="900">
                <a:solidFill>
                  <a:srgbClr val="88398A"/>
                </a:solidFill>
              </a:rPr>
              <a:t>Emojifont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7"/>
          <p:cNvPicPr preferRelativeResize="0"/>
          <p:nvPr/>
        </p:nvPicPr>
        <p:blipFill rotWithShape="1">
          <a:blip r:embed="rId3">
            <a:alphaModFix/>
          </a:blip>
          <a:srcRect b="20718" l="0" r="0" t="19486"/>
          <a:stretch/>
        </p:blipFill>
        <p:spPr>
          <a:xfrm>
            <a:off x="260625" y="242825"/>
            <a:ext cx="3810100" cy="15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 txBox="1"/>
          <p:nvPr/>
        </p:nvSpPr>
        <p:spPr>
          <a:xfrm>
            <a:off x="1191175" y="1729875"/>
            <a:ext cx="72186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Plotly es un </a:t>
            </a:r>
            <a:r>
              <a:rPr lang="en-US" sz="1800"/>
              <a:t>paquete open source te permite crear </a:t>
            </a:r>
            <a:r>
              <a:rPr lang="en-US" sz="1800"/>
              <a:t>gráficos</a:t>
            </a:r>
            <a:r>
              <a:rPr lang="en-US" sz="1800"/>
              <a:t> interactivos en javascript.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Asimismo nos permite convertir </a:t>
            </a:r>
            <a:r>
              <a:rPr lang="en-US" sz="1800"/>
              <a:t>fácilmente</a:t>
            </a:r>
            <a:r>
              <a:rPr lang="en-US" sz="1800"/>
              <a:t> graficos ggplot a su </a:t>
            </a:r>
            <a:r>
              <a:rPr lang="en-US" sz="1800"/>
              <a:t>versión</a:t>
            </a:r>
            <a:r>
              <a:rPr lang="en-US" sz="1800"/>
              <a:t> interactiva en plotly, solo utilizando la funcion </a:t>
            </a:r>
            <a:r>
              <a:rPr b="1" lang="en-US" sz="2400">
                <a:solidFill>
                  <a:srgbClr val="88398A"/>
                </a:solidFill>
              </a:rPr>
              <a:t>ggplotly().</a:t>
            </a:r>
            <a:endParaRPr b="1" sz="2400">
              <a:solidFill>
                <a:srgbClr val="88398A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Para más información: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hlinkClick r:id="rId4"/>
              </a:rPr>
              <a:t>https://plotly-r.com/index.html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       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hlinkClick r:id="rId5"/>
              </a:rPr>
              <a:t>https://plot.ly/r/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1338749" y="3804475"/>
            <a:ext cx="332175" cy="3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1338749" y="4109275"/>
            <a:ext cx="332175" cy="3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8"/>
          <p:cNvPicPr preferRelativeResize="0"/>
          <p:nvPr/>
        </p:nvPicPr>
        <p:blipFill rotWithShape="1">
          <a:blip r:embed="rId3">
            <a:alphaModFix/>
          </a:blip>
          <a:srcRect b="28235" l="3632" r="64305" t="26925"/>
          <a:stretch/>
        </p:blipFill>
        <p:spPr>
          <a:xfrm>
            <a:off x="321725" y="209550"/>
            <a:ext cx="560775" cy="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 txBox="1"/>
          <p:nvPr>
            <p:ph type="title"/>
          </p:nvPr>
        </p:nvSpPr>
        <p:spPr>
          <a:xfrm>
            <a:off x="381000" y="209550"/>
            <a:ext cx="723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>
                <a:solidFill>
                  <a:srgbClr val="88398A"/>
                </a:solidFill>
              </a:rPr>
              <a:t>      PLOTLY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4" name="Google Shape;364;p38" title="Grabando #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75" y="987675"/>
            <a:ext cx="4086224" cy="30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 txBox="1"/>
          <p:nvPr/>
        </p:nvSpPr>
        <p:spPr>
          <a:xfrm>
            <a:off x="4438200" y="923525"/>
            <a:ext cx="43098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library(ggplot2)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library(reshape2)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library(plotly)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88398A"/>
                </a:solidFill>
              </a:rPr>
              <a:t>p= </a:t>
            </a:r>
            <a:r>
              <a:rPr lang="en-US"/>
              <a:t>ggplot(tips,aes(x=total_bill,y=tip,color=sex))+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geom_point(size=3)+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geom_line( color='blue' )+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theme_minimal()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labs(title='Mi primer gráfico',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subtitle='El gráfico fue realizado con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ggplot2 y  reshape2',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x='Total de Factura',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y='Propinas')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facet_wrap(.~day)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88398A"/>
                </a:solidFill>
              </a:rPr>
              <a:t>ggplotly(p)</a:t>
            </a:r>
            <a:endParaRPr b="1">
              <a:solidFill>
                <a:srgbClr val="88398A"/>
              </a:solidFill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4362000" y="3909950"/>
            <a:ext cx="1271348" cy="734733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/>
          <p:nvPr/>
        </p:nvSpPr>
        <p:spPr>
          <a:xfrm>
            <a:off x="141675" y="1889475"/>
            <a:ext cx="8898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75" lIns="91075" spcFirstLastPara="1" rIns="91075" wrap="square" tIns="91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400"/>
              <a:buFont typeface="Arial"/>
              <a:buNone/>
            </a:pPr>
            <a:r>
              <a:rPr b="1" lang="en-US"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¡¡Muchas Gracias!!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970" r="70905" t="51210"/>
          <a:stretch/>
        </p:blipFill>
        <p:spPr>
          <a:xfrm>
            <a:off x="7340955" y="1975150"/>
            <a:ext cx="870769" cy="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9"/>
          <p:cNvSpPr/>
          <p:nvPr/>
        </p:nvSpPr>
        <p:spPr>
          <a:xfrm rot="231374">
            <a:off x="3919848" y="2688784"/>
            <a:ext cx="3491296" cy="326027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9"/>
          <p:cNvGrpSpPr/>
          <p:nvPr/>
        </p:nvGrpSpPr>
        <p:grpSpPr>
          <a:xfrm rot="2272540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376" name="Google Shape;376;p39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 rot="-8273672">
            <a:off x="7095801" y="1108846"/>
            <a:ext cx="1166676" cy="1032863"/>
            <a:chOff x="1113100" y="2199475"/>
            <a:chExt cx="801900" cy="709925"/>
          </a:xfrm>
        </p:grpSpPr>
        <p:sp>
          <p:nvSpPr>
            <p:cNvPr id="379" name="Google Shape;379;p39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>
            <p:ph type="title"/>
          </p:nvPr>
        </p:nvSpPr>
        <p:spPr>
          <a:xfrm>
            <a:off x="381000" y="209550"/>
            <a:ext cx="723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>
                <a:solidFill>
                  <a:srgbClr val="88398A"/>
                </a:solidFill>
              </a:rPr>
              <a:t>      GGPLOT2: CAPAS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792475" y="994200"/>
            <a:ext cx="77301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Cada capa tiene una funcionalidad diferentes que se van adicionando para poder realizar la gráfica: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88398A"/>
                </a:solidFill>
              </a:rPr>
              <a:t>DATA:</a:t>
            </a:r>
            <a:r>
              <a:rPr b="1" lang="en-US" sz="1800">
                <a:solidFill>
                  <a:srgbClr val="C0791B"/>
                </a:solidFill>
              </a:rPr>
              <a:t> </a:t>
            </a:r>
            <a:r>
              <a:rPr lang="en-US" sz="1800"/>
              <a:t>Es la primer capa y se define el set de datos que se va utilizar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88398A"/>
                </a:solidFill>
              </a:rPr>
              <a:t>AESTHETICS:</a:t>
            </a:r>
            <a:r>
              <a:rPr lang="en-US" sz="1800"/>
              <a:t> En la siguiente capa nos permite especificar las características, las columnas (es decir, la dimensión) que queremos trazar. 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Observación: estas dos capas no grafican nada, solo realizan la selección de los datos y los ejes.</a:t>
            </a:r>
            <a:endParaRPr i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88398A"/>
                </a:solidFill>
              </a:rPr>
              <a:t>GEOMETRICS:</a:t>
            </a:r>
            <a:r>
              <a:rPr lang="en-US" sz="1800"/>
              <a:t> En esta capa definimos las formas que pretendemos usar para presentar los datos usando ggplot. Después de agregar esta capa, el ggplot sabe cómo mostrar los datos.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title"/>
          </p:nvPr>
        </p:nvSpPr>
        <p:spPr>
          <a:xfrm>
            <a:off x="381000" y="209550"/>
            <a:ext cx="723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25" lIns="91025" spcFirstLastPara="1" rIns="91025" wrap="square" tIns="91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None/>
            </a:pPr>
            <a:r>
              <a:rPr lang="en-US">
                <a:solidFill>
                  <a:srgbClr val="88398A"/>
                </a:solidFill>
              </a:rPr>
              <a:t>      GGPLOT2: CAPAS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792475" y="994200"/>
            <a:ext cx="77301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Cada capa tiene una funcionalidad diferentes que se van adicionando para poder realizar la gráfica: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88398A"/>
                </a:solidFill>
              </a:rPr>
              <a:t>FACETS</a:t>
            </a:r>
            <a:r>
              <a:rPr b="1" lang="en-US" sz="1800">
                <a:solidFill>
                  <a:srgbClr val="C0791B"/>
                </a:solidFill>
              </a:rPr>
              <a:t>:  </a:t>
            </a:r>
            <a:r>
              <a:rPr lang="en-US" sz="1800"/>
              <a:t>En esta capa se permite poder realizar varios gráficos generando una agrupación en base a una variable categórica.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88398A"/>
                </a:solidFill>
              </a:rPr>
              <a:t>STATISTICS</a:t>
            </a:r>
            <a:r>
              <a:rPr lang="en-US" sz="1800"/>
              <a:t>: En esta capa se pueden agregar alguna medida estadísticas a un gráfico.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88398A"/>
                </a:solidFill>
              </a:rPr>
              <a:t>COORDINATES:</a:t>
            </a:r>
            <a:r>
              <a:rPr lang="en-US" sz="1800"/>
              <a:t> A menudo se usa para aplicar el límite en el eje x o el eje y para jugar con la relación x vs y, por lo tanto, personalizar la imagen según sea necesario.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rgbClr val="88398A"/>
                </a:solidFill>
              </a:rPr>
              <a:t>THEME: </a:t>
            </a:r>
            <a:r>
              <a:rPr lang="en-US" sz="1800"/>
              <a:t>En esta capa se permite aplicar diferentes estilos, los mismos se pueden personalizar pero ggplot2 tiene algunos definidos en funciones.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/>
        </p:nvSpPr>
        <p:spPr>
          <a:xfrm>
            <a:off x="1486700" y="1502550"/>
            <a:ext cx="680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{ Ahora vamos a crear nuestro primer </a:t>
            </a:r>
            <a:r>
              <a:rPr b="1" lang="en-US" sz="30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gráfico</a:t>
            </a:r>
            <a:r>
              <a:rPr b="1" lang="en-US" sz="30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con</a:t>
            </a:r>
            <a:endParaRPr b="1" sz="3000">
              <a:solidFill>
                <a:srgbClr val="A71D5D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71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ggplot2 }</a:t>
            </a:r>
            <a:endParaRPr b="1" sz="30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1"/>
          <p:cNvSpPr/>
          <p:nvPr/>
        </p:nvSpPr>
        <p:spPr>
          <a:xfrm rot="701387">
            <a:off x="1860068" y="3026968"/>
            <a:ext cx="1914206" cy="326020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6231500" y="4113300"/>
            <a:ext cx="30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398A"/>
                </a:solidFill>
                <a:latin typeface="Pacifico"/>
                <a:ea typeface="Pacifico"/>
                <a:cs typeface="Pacifico"/>
                <a:sym typeface="Pacifico"/>
              </a:rPr>
              <a:t>x</a:t>
            </a:r>
            <a:endParaRPr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4783700" y="2728841"/>
            <a:ext cx="30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8398A"/>
                </a:solidFill>
                <a:latin typeface="Pacifico"/>
                <a:ea typeface="Pacifico"/>
                <a:cs typeface="Pacifico"/>
                <a:sym typeface="Pacifico"/>
              </a:rPr>
              <a:t>y</a:t>
            </a:r>
            <a:endParaRPr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5120874" y="2843624"/>
            <a:ext cx="1378907" cy="1379489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5246600" y="2765534"/>
            <a:ext cx="1253100" cy="12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5347100" y="38128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5499500" y="38128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5423300" y="33556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5499500" y="35842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5804300" y="36604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5728100" y="35080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5804300" y="38890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5880500" y="32032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5880500" y="34318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6109100" y="34318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6032900" y="32794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6109100" y="30508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6261500" y="3203200"/>
            <a:ext cx="900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1"/>
          <p:cNvGrpSpPr/>
          <p:nvPr/>
        </p:nvGrpSpPr>
        <p:grpSpPr>
          <a:xfrm rot="2272540">
            <a:off x="1079176" y="1006996"/>
            <a:ext cx="1115297" cy="322611"/>
            <a:chOff x="271125" y="812725"/>
            <a:chExt cx="766525" cy="221725"/>
          </a:xfrm>
        </p:grpSpPr>
        <p:sp>
          <p:nvSpPr>
            <p:cNvPr id="91" name="Google Shape;91;p11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1"/>
          <p:cNvGrpSpPr/>
          <p:nvPr/>
        </p:nvGrpSpPr>
        <p:grpSpPr>
          <a:xfrm flipH="1" rot="-5838081">
            <a:off x="6931320" y="2579449"/>
            <a:ext cx="1166682" cy="1032868"/>
            <a:chOff x="1113100" y="2199475"/>
            <a:chExt cx="801900" cy="709925"/>
          </a:xfrm>
        </p:grpSpPr>
        <p:sp>
          <p:nvSpPr>
            <p:cNvPr id="94" name="Google Shape;94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En primer lugar creamos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 las capas de datos y de estéticas 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898834" y="1529250"/>
            <a:ext cx="773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library(ggplot2)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library(reshape2)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df.tips=tips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</a:rPr>
              <a:t>ggplot</a:t>
            </a:r>
            <a:r>
              <a:rPr lang="en-US" sz="1800">
                <a:solidFill>
                  <a:schemeClr val="dk1"/>
                </a:solidFill>
              </a:rPr>
              <a:t>(      </a:t>
            </a:r>
            <a:r>
              <a:rPr lang="en-US" sz="1800">
                <a:solidFill>
                  <a:schemeClr val="dk1"/>
                </a:solidFill>
              </a:rPr>
              <a:t>df.tips  </a:t>
            </a:r>
            <a:r>
              <a:rPr lang="en-US" sz="1800">
                <a:solidFill>
                  <a:schemeClr val="dk1"/>
                </a:solidFill>
              </a:rPr>
              <a:t>,       </a:t>
            </a:r>
            <a:r>
              <a:rPr b="1" lang="en-US" sz="1800">
                <a:solidFill>
                  <a:srgbClr val="88398A"/>
                </a:solidFill>
              </a:rPr>
              <a:t>aes</a:t>
            </a:r>
            <a:r>
              <a:rPr lang="en-US" sz="1800">
                <a:solidFill>
                  <a:schemeClr val="dk1"/>
                </a:solidFill>
              </a:rPr>
              <a:t>(x=total_bill  ,  y=tip)    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7275" y="3787950"/>
            <a:ext cx="1465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398A"/>
                </a:solidFill>
                <a:latin typeface="Pacifico"/>
                <a:ea typeface="Pacifico"/>
                <a:cs typeface="Pacifico"/>
                <a:sym typeface="Pacifico"/>
              </a:rPr>
              <a:t>Dataset</a:t>
            </a:r>
            <a:endParaRPr b="1"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104" name="Google Shape;104;p12"/>
          <p:cNvGrpSpPr/>
          <p:nvPr/>
        </p:nvGrpSpPr>
        <p:grpSpPr>
          <a:xfrm rot="-1118786">
            <a:off x="2052652" y="3348312"/>
            <a:ext cx="735117" cy="500212"/>
            <a:chOff x="1113100" y="2199475"/>
            <a:chExt cx="801900" cy="709925"/>
          </a:xfrm>
        </p:grpSpPr>
        <p:sp>
          <p:nvSpPr>
            <p:cNvPr id="105" name="Google Shape;105;p12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2"/>
          <p:cNvGrpSpPr/>
          <p:nvPr/>
        </p:nvGrpSpPr>
        <p:grpSpPr>
          <a:xfrm flipH="1" rot="4829890">
            <a:off x="4438652" y="2156570"/>
            <a:ext cx="821917" cy="719358"/>
            <a:chOff x="1113100" y="2199475"/>
            <a:chExt cx="801900" cy="709925"/>
          </a:xfrm>
        </p:grpSpPr>
        <p:sp>
          <p:nvSpPr>
            <p:cNvPr id="108" name="Google Shape;108;p12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2"/>
          <p:cNvSpPr txBox="1"/>
          <p:nvPr/>
        </p:nvSpPr>
        <p:spPr>
          <a:xfrm>
            <a:off x="5330850" y="1942400"/>
            <a:ext cx="1654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398A"/>
                </a:solidFill>
                <a:latin typeface="Pacifico"/>
                <a:ea typeface="Pacifico"/>
                <a:cs typeface="Pacifico"/>
                <a:sym typeface="Pacifico"/>
              </a:rPr>
              <a:t>aesthetics</a:t>
            </a:r>
            <a:endParaRPr b="1"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075" y="932775"/>
            <a:ext cx="6111632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186075"/>
            <a:ext cx="644875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937275" y="1300650"/>
            <a:ext cx="768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library(ggplot2)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library(reshape2)</a:t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079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ggplot(   df.tips  ,   aes(x=total_bill  ,  y=tip)  )  </a:t>
            </a:r>
            <a:r>
              <a:rPr b="1" lang="en-US" sz="2400">
                <a:solidFill>
                  <a:srgbClr val="88398A"/>
                </a:solidFill>
              </a:rPr>
              <a:t>+</a:t>
            </a:r>
            <a:endParaRPr b="1" sz="24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88398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rgbClr val="88398A"/>
                </a:solidFill>
              </a:rPr>
              <a:t>geom_point</a:t>
            </a:r>
            <a:r>
              <a:rPr lang="en-US" sz="1800">
                <a:solidFill>
                  <a:schemeClr val="dk1"/>
                </a:solidFill>
              </a:rPr>
              <a:t>()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210250" y="2667150"/>
            <a:ext cx="1689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264450" y="3354100"/>
            <a:ext cx="370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398A"/>
                </a:solidFill>
                <a:latin typeface="Pacifico"/>
                <a:ea typeface="Pacifico"/>
                <a:cs typeface="Pacifico"/>
                <a:sym typeface="Pacifico"/>
              </a:rPr>
              <a:t>geometria o tipo de grafico</a:t>
            </a:r>
            <a:endParaRPr b="1" sz="2400">
              <a:solidFill>
                <a:srgbClr val="88398A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 rot="5198284">
            <a:off x="2355752" y="2992583"/>
            <a:ext cx="654996" cy="738303"/>
            <a:chOff x="1113100" y="2199475"/>
            <a:chExt cx="801900" cy="709925"/>
          </a:xfrm>
        </p:grpSpPr>
        <p:sp>
          <p:nvSpPr>
            <p:cNvPr id="126" name="Google Shape;126;p14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962175" y="253050"/>
            <a:ext cx="67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{ Ahora agreguemos la siguiente capa, que es el tipo de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gráfico a realizar </a:t>
            </a:r>
            <a:r>
              <a:rPr b="1" lang="en-US" sz="1800">
                <a:solidFill>
                  <a:srgbClr val="88398A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88398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