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9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7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5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302D-1E8F-4B59-B05E-F2BA38C6FC5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ED31-2136-404B-9A8B-1D36BFF4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336xbhcz.aspx" TargetMode="External"/><Relationship Id="rId2" Type="http://schemas.openxmlformats.org/officeDocument/2006/relationships/hyperlink" Target="http://stackoverflow.com/questions/141525/absolute-beginners-guide-to-bit-shif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doc/boolean/" TargetMode="External"/><Relationship Id="rId5" Type="http://schemas.openxmlformats.org/officeDocument/2006/relationships/hyperlink" Target="http://easycplusplus.com/tips/advcpp14h.html" TargetMode="External"/><Relationship Id="rId4" Type="http://schemas.openxmlformats.org/officeDocument/2006/relationships/hyperlink" Target="http://stackoverflow.com/questions/2547789/shift-operators-in-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229" y="644056"/>
            <a:ext cx="10614990" cy="3546281"/>
          </a:xfrm>
        </p:spPr>
        <p:txBody>
          <a:bodyPr>
            <a:normAutofit/>
          </a:bodyPr>
          <a:lstStyle/>
          <a:p>
            <a:r>
              <a:rPr lang="en-US" dirty="0" smtClean="0"/>
              <a:t>Bit-Twiddling: shifts, masking, bitwise operators (&amp;, |, ^, &gt;&gt;, &lt;&lt;), </a:t>
            </a:r>
            <a:r>
              <a:rPr lang="en-US" dirty="0" err="1" smtClean="0"/>
              <a:t>bitset</a:t>
            </a:r>
            <a:r>
              <a:rPr lang="en-US" dirty="0" smtClean="0"/>
              <a:t>, and other fun stuff on the sharp end of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5123"/>
            <a:ext cx="9144000" cy="550628"/>
          </a:xfrm>
        </p:spPr>
        <p:txBody>
          <a:bodyPr/>
          <a:lstStyle/>
          <a:p>
            <a:r>
              <a:rPr lang="en-US" dirty="0" smtClean="0"/>
              <a:t>David V. Beard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2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93" y="1028700"/>
            <a:ext cx="10916307" cy="5148263"/>
          </a:xfrm>
        </p:spPr>
        <p:txBody>
          <a:bodyPr>
            <a:norm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RGB {  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s, b, g, r;  </a:t>
            </a:r>
            <a:r>
              <a:rPr lang="en-US" dirty="0" smtClean="0"/>
              <a:t>        //saturation, blue, green, red</a:t>
            </a:r>
            <a:endParaRPr lang="en-US" dirty="0"/>
          </a:p>
          <a:p>
            <a:r>
              <a:rPr lang="en-US" dirty="0"/>
              <a:t>}RGB;  </a:t>
            </a:r>
          </a:p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packRGB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RGB *</a:t>
            </a:r>
            <a:r>
              <a:rPr lang="en-US" dirty="0" err="1"/>
              <a:t>rgb</a:t>
            </a:r>
            <a:r>
              <a:rPr lang="en-US" dirty="0"/>
              <a:t>) {  </a:t>
            </a:r>
          </a:p>
          <a:p>
            <a:r>
              <a:rPr lang="en-US" dirty="0"/>
              <a:t>	return </a:t>
            </a:r>
            <a:r>
              <a:rPr lang="en-US" dirty="0" err="1"/>
              <a:t>rgb</a:t>
            </a:r>
            <a:r>
              <a:rPr lang="en-US" dirty="0"/>
              <a:t>-&gt;s &lt;&lt; 24 | </a:t>
            </a:r>
            <a:r>
              <a:rPr lang="en-US" dirty="0" err="1"/>
              <a:t>rgb</a:t>
            </a:r>
            <a:r>
              <a:rPr lang="en-US" dirty="0"/>
              <a:t>-&gt;b &lt;&lt; 16 | </a:t>
            </a:r>
            <a:r>
              <a:rPr lang="en-US" dirty="0" err="1"/>
              <a:t>rgb</a:t>
            </a:r>
            <a:r>
              <a:rPr lang="en-US" dirty="0"/>
              <a:t>-&gt;g &lt;&lt; 8 | </a:t>
            </a:r>
            <a:r>
              <a:rPr lang="en-US" dirty="0" err="1"/>
              <a:t>rgb</a:t>
            </a:r>
            <a:r>
              <a:rPr lang="en-US" dirty="0"/>
              <a:t>-&gt;r;  </a:t>
            </a:r>
          </a:p>
          <a:p>
            <a:r>
              <a:rPr lang="en-US" dirty="0"/>
              <a:t>}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  </a:t>
            </a:r>
          </a:p>
          <a:p>
            <a:r>
              <a:rPr lang="en-US" dirty="0"/>
              <a:t>	RGB </a:t>
            </a:r>
            <a:r>
              <a:rPr lang="en-US" dirty="0" err="1"/>
              <a:t>rgb</a:t>
            </a:r>
            <a:r>
              <a:rPr lang="en-US" dirty="0"/>
              <a:t> = {'a', '</a:t>
            </a:r>
            <a:r>
              <a:rPr lang="en-US" dirty="0" err="1"/>
              <a:t>b','c</a:t>
            </a:r>
            <a:r>
              <a:rPr lang="en-US" dirty="0"/>
              <a:t>', 'd'};  </a:t>
            </a:r>
            <a:r>
              <a:rPr lang="en-US" dirty="0" smtClean="0"/>
              <a:t>//4 bytes: 97  98  99  100</a:t>
            </a:r>
            <a:endParaRPr lang="en-US" dirty="0"/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packed_rgb</a:t>
            </a:r>
            <a:r>
              <a:rPr lang="en-US" dirty="0"/>
              <a:t> = </a:t>
            </a:r>
            <a:r>
              <a:rPr lang="en-US" dirty="0" err="1"/>
              <a:t>packRGB</a:t>
            </a:r>
            <a:r>
              <a:rPr lang="en-US" dirty="0"/>
              <a:t>(&amp;</a:t>
            </a:r>
            <a:r>
              <a:rPr lang="en-US" dirty="0" err="1"/>
              <a:t>rgb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699"/>
          </a:xfrm>
        </p:spPr>
        <p:txBody>
          <a:bodyPr/>
          <a:lstStyle/>
          <a:p>
            <a:pPr algn="ctr"/>
            <a:r>
              <a:rPr lang="en-US" dirty="0" err="1" smtClean="0"/>
              <a:t>Bitset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217886"/>
            <a:ext cx="11560066" cy="4959077"/>
          </a:xfrm>
        </p:spPr>
        <p:txBody>
          <a:bodyPr/>
          <a:lstStyle/>
          <a:p>
            <a:r>
              <a:rPr lang="en-US" dirty="0" smtClean="0"/>
              <a:t>	long </a:t>
            </a:r>
            <a:r>
              <a:rPr lang="en-US" dirty="0" err="1" smtClean="0"/>
              <a:t>long</a:t>
            </a:r>
            <a:r>
              <a:rPr lang="en-US" dirty="0" smtClean="0"/>
              <a:t> x4 = 2; // 8 bytes</a:t>
            </a:r>
          </a:p>
          <a:p>
            <a:r>
              <a:rPr lang="en-US" dirty="0" smtClean="0"/>
              <a:t>	long </a:t>
            </a:r>
            <a:r>
              <a:rPr lang="en-US" dirty="0" err="1" smtClean="0"/>
              <a:t>long</a:t>
            </a:r>
            <a:r>
              <a:rPr lang="en-US" dirty="0" smtClean="0"/>
              <a:t> x5 = -2;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"long </a:t>
            </a:r>
            <a:r>
              <a:rPr lang="en-US" dirty="0" err="1" smtClean="0"/>
              <a:t>long</a:t>
            </a:r>
            <a:r>
              <a:rPr lang="en-US" dirty="0" smtClean="0"/>
              <a:t>: " &lt;&lt; </a:t>
            </a:r>
            <a:r>
              <a:rPr lang="en-US" dirty="0" err="1" smtClean="0"/>
              <a:t>sizeof</a:t>
            </a:r>
            <a:r>
              <a:rPr lang="en-US" dirty="0" smtClean="0"/>
              <a:t>(x4)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bitset</a:t>
            </a:r>
            <a:r>
              <a:rPr lang="en-US" dirty="0" smtClean="0"/>
              <a:t>&lt;64&gt; bitset1(x4);  //constructor from integer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bitset</a:t>
            </a:r>
            <a:r>
              <a:rPr lang="en-US" dirty="0" smtClean="0"/>
              <a:t> 1: " &lt;&lt; bitset1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: 8</a:t>
            </a:r>
          </a:p>
          <a:p>
            <a:pPr lvl="1"/>
            <a:r>
              <a:rPr lang="en-US" dirty="0" err="1" smtClean="0"/>
              <a:t>bitset</a:t>
            </a:r>
            <a:r>
              <a:rPr lang="en-US" dirty="0" smtClean="0"/>
              <a:t> 1: 000000000000000000000000000000000000000000000000000000000000010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7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Packing Using Shifts and </a:t>
            </a:r>
            <a:r>
              <a:rPr lang="en-US" dirty="0" err="1" smtClean="0"/>
              <a:t>BitWise</a:t>
            </a:r>
            <a:r>
              <a:rPr lang="en-US" dirty="0" smtClean="0"/>
              <a:t> OR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c1 = ‘a’; // 01100001 or 0x61 or 97</a:t>
            </a:r>
          </a:p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foo1 = c1; // 0000000001100001 or ox61 or 97</a:t>
            </a:r>
          </a:p>
          <a:p>
            <a:r>
              <a:rPr lang="en-US" dirty="0"/>
              <a:t>u</a:t>
            </a:r>
            <a:r>
              <a:rPr lang="en-US" dirty="0" smtClean="0"/>
              <a:t>se shifts to move lower 8 bits to upper byte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nsigned into foo2 = foo1 &lt;&lt; 8 ; //0110000100000000</a:t>
            </a:r>
          </a:p>
          <a:p>
            <a:r>
              <a:rPr lang="en-US" dirty="0"/>
              <a:t>c</a:t>
            </a:r>
            <a:r>
              <a:rPr lang="en-US" dirty="0" smtClean="0"/>
              <a:t>har c2= ‘b’ // 0000000001100010 or 0x62 or 98</a:t>
            </a:r>
          </a:p>
          <a:p>
            <a:r>
              <a:rPr lang="en-US" dirty="0"/>
              <a:t>u</a:t>
            </a:r>
            <a:r>
              <a:rPr lang="en-US" dirty="0" smtClean="0"/>
              <a:t>nsigned into foo3 = c2;</a:t>
            </a:r>
          </a:p>
          <a:p>
            <a:r>
              <a:rPr lang="en-US" dirty="0" smtClean="0"/>
              <a:t>Use bitwise or to combine bits of c1 and c2</a:t>
            </a:r>
          </a:p>
          <a:p>
            <a:pPr lvl="1"/>
            <a:r>
              <a:rPr lang="en-US" dirty="0" smtClean="0"/>
              <a:t>unsigned foo4 =  foo2 | foo3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285"/>
          </a:xfrm>
        </p:spPr>
        <p:txBody>
          <a:bodyPr>
            <a:normAutofit/>
          </a:bodyPr>
          <a:lstStyle/>
          <a:p>
            <a:r>
              <a:rPr lang="en-US" dirty="0"/>
              <a:t>Use bitwise |</a:t>
            </a:r>
            <a:r>
              <a:rPr lang="en-US" dirty="0" smtClean="0"/>
              <a:t> </a:t>
            </a:r>
            <a:r>
              <a:rPr lang="en-US" dirty="0"/>
              <a:t>to combine bits of c1 and </a:t>
            </a:r>
            <a:r>
              <a:rPr lang="en-US" dirty="0" smtClean="0"/>
              <a:t>c2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316720"/>
              </p:ext>
            </p:extLst>
          </p:nvPr>
        </p:nvGraphicFramePr>
        <p:xfrm>
          <a:off x="788271" y="1495471"/>
          <a:ext cx="10432276" cy="450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7540">
                  <a:extLst>
                    <a:ext uri="{9D8B030D-6E8A-4147-A177-3AD203B41FA5}">
                      <a16:colId xmlns:a16="http://schemas.microsoft.com/office/drawing/2014/main" val="623536768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3964378266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2491137764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2534132004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485374539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2678654544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355655990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2732556433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1695117700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1717318172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1763653447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443563287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999064192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2339485171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3034574110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1797741166"/>
                    </a:ext>
                  </a:extLst>
                </a:gridCol>
                <a:gridCol w="442796">
                  <a:extLst>
                    <a:ext uri="{9D8B030D-6E8A-4147-A177-3AD203B41FA5}">
                      <a16:colId xmlns:a16="http://schemas.microsoft.com/office/drawing/2014/main" val="4293239191"/>
                    </a:ext>
                  </a:extLst>
                </a:gridCol>
              </a:tblGrid>
              <a:tr h="5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Packing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Byte1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Byte0</a:t>
                      </a:r>
                      <a:endParaRPr lang="en-US" sz="2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4675"/>
                  </a:ext>
                </a:extLst>
              </a:tr>
              <a:tr h="549042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95428366"/>
                  </a:ext>
                </a:extLst>
              </a:tr>
              <a:tr h="5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unsigned int foo1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20596052"/>
                  </a:ext>
                </a:extLst>
              </a:tr>
              <a:tr h="5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foo1 = c1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86682464"/>
                  </a:ext>
                </a:extLst>
              </a:tr>
              <a:tr h="54904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foo1 = foo1 &lt;&lt; 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12852668"/>
                  </a:ext>
                </a:extLst>
              </a:tr>
              <a:tr h="5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+mn-lt"/>
                        </a:rPr>
                        <a:t>unsigned int foo2=c2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03690520"/>
                  </a:ext>
                </a:extLst>
              </a:tr>
              <a:tr h="578782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60179757"/>
                  </a:ext>
                </a:extLst>
              </a:tr>
              <a:tr h="54904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foo3=foo1 | foo2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8945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51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05" y="365126"/>
            <a:ext cx="10637595" cy="1076294"/>
          </a:xfrm>
        </p:spPr>
        <p:txBody>
          <a:bodyPr/>
          <a:lstStyle/>
          <a:p>
            <a:r>
              <a:rPr lang="en-US" dirty="0" smtClean="0"/>
              <a:t>Unpacking using Shifts, Masks, and </a:t>
            </a:r>
            <a:r>
              <a:rPr lang="en-US" dirty="0" err="1" smtClean="0"/>
              <a:t>BitWise</a:t>
            </a:r>
            <a:r>
              <a:rPr lang="en-US" dirty="0" smtClean="0"/>
              <a:t> 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81" y="1825625"/>
            <a:ext cx="11234057" cy="4351338"/>
          </a:xfrm>
        </p:spPr>
        <p:txBody>
          <a:bodyPr/>
          <a:lstStyle/>
          <a:p>
            <a:r>
              <a:rPr lang="en-US" dirty="0" smtClean="0"/>
              <a:t>Extract upper byte with shift</a:t>
            </a:r>
          </a:p>
          <a:p>
            <a:pPr lvl="1"/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foo = (‘a’ &lt;&lt; 8) | ‘b’; // 011000101100010</a:t>
            </a:r>
          </a:p>
          <a:p>
            <a:pPr lvl="1"/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foo1 = foo &gt;&gt; 8; //  0000000001100001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c = foo1; // 01100001</a:t>
            </a:r>
          </a:p>
          <a:p>
            <a:r>
              <a:rPr lang="en-US" dirty="0" smtClean="0"/>
              <a:t>Extract lower byte with masking and  bit wise &amp;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mask = 0xFF; // 0000000011111111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foo2 = foo1 &amp; 0xFF; // 0110001001100010</a:t>
            </a:r>
          </a:p>
          <a:p>
            <a:pPr lvl="1"/>
            <a:r>
              <a:rPr lang="en-US" dirty="0" smtClean="0"/>
              <a:t>                                                            </a:t>
            </a:r>
            <a:r>
              <a:rPr lang="en-US" dirty="0"/>
              <a:t>// 0000000011111111</a:t>
            </a:r>
          </a:p>
          <a:p>
            <a:pPr lvl="1"/>
            <a:r>
              <a:rPr lang="en-US" dirty="0" smtClean="0"/>
              <a:t>                                                            // 0000000001100010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c2 = foo2;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37"/>
          </a:xfrm>
        </p:spPr>
        <p:txBody>
          <a:bodyPr/>
          <a:lstStyle/>
          <a:p>
            <a:pPr algn="ctr"/>
            <a:r>
              <a:rPr lang="en-US" smtClean="0"/>
              <a:t>Unpack Using </a:t>
            </a:r>
            <a:r>
              <a:rPr lang="en-US" dirty="0" smtClean="0"/>
              <a:t>shift, Mask, and bitwise &amp;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856295"/>
              </p:ext>
            </p:extLst>
          </p:nvPr>
        </p:nvGraphicFramePr>
        <p:xfrm>
          <a:off x="662154" y="1617090"/>
          <a:ext cx="10729559" cy="4567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2935">
                  <a:extLst>
                    <a:ext uri="{9D8B030D-6E8A-4147-A177-3AD203B41FA5}">
                      <a16:colId xmlns:a16="http://schemas.microsoft.com/office/drawing/2014/main" val="2288155069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3597854548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1696346958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2805524549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582397765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4274291781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1402785415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3118999743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4079321438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3595539490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3137316081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3542153124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2893011010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2615832681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4262674885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776031624"/>
                    </a:ext>
                  </a:extLst>
                </a:gridCol>
                <a:gridCol w="455414">
                  <a:extLst>
                    <a:ext uri="{9D8B030D-6E8A-4147-A177-3AD203B41FA5}">
                      <a16:colId xmlns:a16="http://schemas.microsoft.com/office/drawing/2014/main" val="1777623553"/>
                    </a:ext>
                  </a:extLst>
                </a:gridCol>
              </a:tblGrid>
              <a:tr h="581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Unpacking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Byte1</a:t>
                      </a:r>
                      <a:endParaRPr lang="en-US" sz="2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Byte0</a:t>
                      </a:r>
                      <a:endParaRPr lang="en-US" sz="2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59629"/>
                  </a:ext>
                </a:extLst>
              </a:tr>
              <a:tr h="581445"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13164004"/>
                  </a:ext>
                </a:extLst>
              </a:tr>
              <a:tr h="581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foo3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46120222"/>
                  </a:ext>
                </a:extLst>
              </a:tr>
              <a:tr h="56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foo1 = foo3 &gt;&gt; 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824240"/>
                  </a:ext>
                </a:extLst>
              </a:tr>
              <a:tr h="581445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77944380"/>
                  </a:ext>
                </a:extLst>
              </a:tr>
              <a:tr h="56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foo3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12102722"/>
                  </a:ext>
                </a:extLst>
              </a:tr>
              <a:tr h="56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0xFF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03893451"/>
                  </a:ext>
                </a:extLst>
              </a:tr>
              <a:tr h="56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foo2 = foo3 &amp; </a:t>
                      </a:r>
                      <a:r>
                        <a:rPr lang="en-US" sz="2800" u="none" strike="noStrike" dirty="0" smtClean="0">
                          <a:effectLst/>
                        </a:rPr>
                        <a:t>0xFF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9703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582"/>
          </a:xfrm>
        </p:spPr>
        <p:txBody>
          <a:bodyPr/>
          <a:lstStyle/>
          <a:p>
            <a:pPr algn="ctr"/>
            <a:r>
              <a:rPr lang="en-US" dirty="0" smtClean="0"/>
              <a:t>Reading for CS 2275 Module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15" y="1399190"/>
            <a:ext cx="11012214" cy="4777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Lippman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4.8 page 141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6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dirty="0" smtClean="0"/>
              <a:t>“Bit Twiddling”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”</a:t>
            </a:r>
            <a:r>
              <a:rPr lang="en-US" dirty="0" smtClean="0"/>
              <a:t>Programming </a:t>
            </a:r>
            <a:r>
              <a:rPr lang="en-US" dirty="0"/>
              <a:t>at a very low level (manipulating the bits and bytes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AKA “bit manipulation”</a:t>
            </a:r>
          </a:p>
          <a:p>
            <a:r>
              <a:rPr lang="en-US" dirty="0" smtClean="0"/>
              <a:t>To “twiddle” a bit means to flip </a:t>
            </a:r>
            <a:r>
              <a:rPr lang="en-US" smtClean="0"/>
              <a:t>it ‘on’ and ‘off’ </a:t>
            </a:r>
            <a:r>
              <a:rPr lang="en-US" dirty="0" smtClean="0"/>
              <a:t>like a toggle switch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960"/>
          </a:xfrm>
        </p:spPr>
        <p:txBody>
          <a:bodyPr/>
          <a:lstStyle/>
          <a:p>
            <a:pPr algn="ctr"/>
            <a:r>
              <a:rPr lang="en-US" dirty="0" smtClean="0"/>
              <a:t>Bit Twiddling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309"/>
            <a:ext cx="10515600" cy="4198289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http://stackoverflow.com/questions/141525/absolute-beginners-guide-to-bit-shifting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://msdn.microsoft.com/en-us/library/336xbhcz.aspx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://stackoverflow.com/questions/2547789/shift-operators-in-c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://easycplusplus.com/tips/advcpp14h.html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I have taken some of the stuff in these slides from:</a:t>
            </a:r>
          </a:p>
          <a:p>
            <a:pPr lvl="1"/>
            <a:r>
              <a:rPr lang="en-US" u="sng" dirty="0">
                <a:hlinkClick r:id="rId6"/>
              </a:rPr>
              <a:t>http://www.cplusplus.com/doc/boolean/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230"/>
          </a:xfrm>
        </p:spPr>
        <p:txBody>
          <a:bodyPr/>
          <a:lstStyle/>
          <a:p>
            <a:pPr algn="ctr"/>
            <a:r>
              <a:rPr lang="en-US" dirty="0" smtClean="0"/>
              <a:t>“Bit Twiddling”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711"/>
            <a:ext cx="10515600" cy="4664252"/>
          </a:xfrm>
        </p:spPr>
        <p:txBody>
          <a:bodyPr/>
          <a:lstStyle/>
          <a:p>
            <a:r>
              <a:rPr lang="en-US" dirty="0" smtClean="0"/>
              <a:t>&amp;		AND		bit wise AND</a:t>
            </a:r>
          </a:p>
          <a:p>
            <a:r>
              <a:rPr lang="en-US" dirty="0" smtClean="0"/>
              <a:t>|		OR		bit wise inclusive OR</a:t>
            </a:r>
          </a:p>
          <a:p>
            <a:r>
              <a:rPr lang="en-US" dirty="0" smtClean="0"/>
              <a:t>^		XOR		bit wise exclusive OR</a:t>
            </a:r>
          </a:p>
          <a:p>
            <a:r>
              <a:rPr lang="en-US" dirty="0" smtClean="0"/>
              <a:t>~		NOT		unary complement (bit inversion)</a:t>
            </a:r>
          </a:p>
          <a:p>
            <a:r>
              <a:rPr lang="en-US" dirty="0" smtClean="0"/>
              <a:t>&lt;&lt; n		left shift	shifts bits left by n in one swell </a:t>
            </a:r>
            <a:r>
              <a:rPr lang="en-US" dirty="0" err="1" smtClean="0"/>
              <a:t>foop</a:t>
            </a:r>
            <a:endParaRPr lang="en-US" dirty="0" smtClean="0"/>
          </a:p>
          <a:p>
            <a:r>
              <a:rPr lang="en-US" dirty="0" smtClean="0"/>
              <a:t>&gt;&gt; n		right shift	shifts bits right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(from </a:t>
            </a:r>
            <a:r>
              <a:rPr lang="en-US" dirty="0"/>
              <a:t>bitwise Operators (</a:t>
            </a:r>
            <a:r>
              <a:rPr lang="en-US" u="sng" dirty="0">
                <a:hlinkClick r:id="rId2"/>
              </a:rPr>
              <a:t>www.cplusplus.com</a:t>
            </a:r>
            <a:r>
              <a:rPr lang="en-US" dirty="0" smtClean="0"/>
              <a:t>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Bitwise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13184"/>
            <a:ext cx="10897925" cy="50637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bit</a:t>
            </a:r>
            <a:r>
              <a:rPr lang="en-US" dirty="0"/>
              <a:t> is the minimum amount of information that we can imagine, since it only stores either value 1 or 0, which represents either YES or NO, activated or deactivated, true or false, etc... that is: two possible states each one opposite to the other, without possibility of any shades. We are going to consider that the two possible values of a bit are 0 and 1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Several operations can be performed with bits, either in conjunction with other bits or themselves alone. These operations receive the name of </a:t>
            </a:r>
            <a:r>
              <a:rPr lang="en-US" dirty="0" err="1"/>
              <a:t>boolean</a:t>
            </a:r>
            <a:r>
              <a:rPr lang="en-US" dirty="0"/>
              <a:t> operations, a word that comes from the name of one of the mathematicians who contributed the more to this field: George Boole (1815-1864).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All these operations have an established behavior and all of them can be applied to any bit no matter which value they contain (either 0 or 1). Next you have a list of the basic </a:t>
            </a:r>
            <a:r>
              <a:rPr lang="en-US" dirty="0" err="1"/>
              <a:t>boolean</a:t>
            </a:r>
            <a:r>
              <a:rPr lang="en-US" dirty="0"/>
              <a:t> operations and a table with the behavior of that operation with every possible combination of bits.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4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954"/>
            <a:ext cx="10515600" cy="6208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BITWISE AND, OR, XOR,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17" y="1001864"/>
            <a:ext cx="11306754" cy="51750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AND: </a:t>
            </a:r>
            <a:r>
              <a:rPr lang="en-US" dirty="0"/>
              <a:t>This operation is performed between two bits, which we will call a and b. The result of applying this AND operation is 1 if both a and b are equal to 1, and 0 in all other cases (i.e., if one or both of the </a:t>
            </a:r>
            <a:r>
              <a:rPr lang="en-US" dirty="0" smtClean="0"/>
              <a:t>variables </a:t>
            </a:r>
            <a:r>
              <a:rPr lang="en-US" dirty="0"/>
              <a:t>is 0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OR: This </a:t>
            </a:r>
            <a:r>
              <a:rPr lang="en-US" dirty="0"/>
              <a:t>operation is performed between two bits (a and b). The result is 1 if either one of the two bits is 1, or if both are 1. If none is equal to 1 the result is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XOR: This </a:t>
            </a:r>
            <a:r>
              <a:rPr lang="en-US" dirty="0"/>
              <a:t>operation is performed between two bits (a and b). The result is 1 if either one of the two bits is 1, but not in the case that both are. There for, if neither or both of them are equal to 1 the result is 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(</a:t>
            </a:r>
            <a:r>
              <a:rPr lang="en-US" dirty="0" err="1" smtClean="0"/>
              <a:t>a^b</a:t>
            </a:r>
            <a:r>
              <a:rPr lang="en-US" dirty="0" smtClean="0"/>
              <a:t> – one or the other but not both)</a:t>
            </a:r>
          </a:p>
          <a:p>
            <a:r>
              <a:rPr lang="en-US" dirty="0" smtClean="0"/>
              <a:t>~: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operation is performed on a single bit. Its result is the inversion of the actual value of the bit: if it was set to 1 it becomes 0, and if it was 0 it becomes 1: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pPr algn="ctr"/>
            <a:r>
              <a:rPr lang="en-US" dirty="0" smtClean="0"/>
              <a:t>AND OR XOR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598"/>
            <a:ext cx="10515600" cy="4968365"/>
          </a:xfrm>
        </p:spPr>
        <p:txBody>
          <a:bodyPr/>
          <a:lstStyle/>
          <a:p>
            <a:r>
              <a:rPr lang="en-US" dirty="0" smtClean="0"/>
              <a:t>a 	b  	</a:t>
            </a:r>
            <a:r>
              <a:rPr lang="en-US" dirty="0" err="1" smtClean="0"/>
              <a:t>a&amp;b</a:t>
            </a:r>
            <a:r>
              <a:rPr lang="en-US" dirty="0" smtClean="0"/>
              <a:t>	</a:t>
            </a:r>
            <a:r>
              <a:rPr lang="en-US" dirty="0" err="1" smtClean="0"/>
              <a:t>a|b</a:t>
            </a:r>
            <a:r>
              <a:rPr lang="en-US" dirty="0" smtClean="0"/>
              <a:t>	</a:t>
            </a:r>
            <a:r>
              <a:rPr lang="en-US" dirty="0" err="1" smtClean="0"/>
              <a:t>a^b</a:t>
            </a:r>
            <a:r>
              <a:rPr lang="en-US" dirty="0" smtClean="0"/>
              <a:t>	~a</a:t>
            </a:r>
          </a:p>
          <a:p>
            <a:r>
              <a:rPr lang="en-US" dirty="0" smtClean="0"/>
              <a:t>0	0	0	0	0	1</a:t>
            </a:r>
          </a:p>
          <a:p>
            <a:r>
              <a:rPr lang="en-US" dirty="0" smtClean="0"/>
              <a:t>0	1	0	1	1	1</a:t>
            </a:r>
          </a:p>
          <a:p>
            <a:r>
              <a:rPr lang="en-US" dirty="0" smtClean="0"/>
              <a:t>1	0	0	1	1	0</a:t>
            </a:r>
          </a:p>
          <a:p>
            <a:r>
              <a:rPr lang="en-US" dirty="0" smtClean="0"/>
              <a:t>1	1	1	1	0 	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245856"/>
            <a:ext cx="10515600" cy="6605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Multiple Bit Operations 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906450"/>
            <a:ext cx="11187485" cy="52705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C++, these operators can be used with variables of any integer data type; the </a:t>
            </a:r>
            <a:r>
              <a:rPr lang="en-US" dirty="0" err="1"/>
              <a:t>boolean</a:t>
            </a:r>
            <a:r>
              <a:rPr lang="en-US" dirty="0"/>
              <a:t> operation is performed to all of the bits of each variable involved. For example, supposing two variables: a and b, both of type unsigned char, where a contains 195 (11000011 in binary) and b contains 87 (or 01010111 in binary). If we write the following code: </a:t>
            </a:r>
            <a:endParaRPr lang="en-US" dirty="0" smtClean="0"/>
          </a:p>
          <a:p>
            <a:pPr lvl="1"/>
            <a:r>
              <a:rPr lang="en-US" dirty="0" smtClean="0"/>
              <a:t>Unsigned char a = 195; Unsigned char b = 87; Unsigned char c = </a:t>
            </a:r>
            <a:r>
              <a:rPr lang="en-US" dirty="0" err="1" smtClean="0"/>
              <a:t>a&amp;b</a:t>
            </a:r>
            <a:r>
              <a:rPr lang="en-US" dirty="0" smtClean="0"/>
              <a:t>;</a:t>
            </a:r>
          </a:p>
          <a:p>
            <a:r>
              <a:rPr lang="en-US" dirty="0"/>
              <a:t>That means, that we conducted a bitwise AND operation between a and b. The operation is performed between the bits of the two variables that are located at the same position: The rightmost bit of c will contain the result of conducting the AND operation between the rightmost bits of a and b: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: 11000011 &amp;</a:t>
            </a:r>
          </a:p>
          <a:p>
            <a:pPr lvl="1"/>
            <a:r>
              <a:rPr lang="en-US" dirty="0" smtClean="0"/>
              <a:t>b: 01010111</a:t>
            </a:r>
          </a:p>
          <a:p>
            <a:pPr lvl="1"/>
            <a:r>
              <a:rPr lang="en-US" dirty="0" smtClean="0"/>
              <a:t>-----------------</a:t>
            </a:r>
          </a:p>
          <a:p>
            <a:pPr lvl="1"/>
            <a:r>
              <a:rPr lang="en-US" dirty="0" smtClean="0"/>
              <a:t>c: 01000011  (67 in decimal – thus 195&amp;87=67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7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956</Words>
  <Application>Microsoft Office PowerPoint</Application>
  <PresentationFormat>Widescreen</PresentationFormat>
  <Paragraphs>328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Bit-Twiddling: shifts, masking, bitwise operators (&amp;, |, ^, &gt;&gt;, &lt;&lt;), bitset, and other fun stuff on the sharp end of coding</vt:lpstr>
      <vt:lpstr>Reading for CS 2275 Module 12</vt:lpstr>
      <vt:lpstr>“Bit Twiddling” Definitions</vt:lpstr>
      <vt:lpstr>Bit Twiddling Links</vt:lpstr>
      <vt:lpstr>“Bit Twiddling” Operators</vt:lpstr>
      <vt:lpstr>Bitwise Boolean Operations</vt:lpstr>
      <vt:lpstr>BITWISE AND, OR, XOR, NOT</vt:lpstr>
      <vt:lpstr>AND OR XOR NOT</vt:lpstr>
      <vt:lpstr>Multiple Bit Operations on Variables</vt:lpstr>
      <vt:lpstr>Struts</vt:lpstr>
      <vt:lpstr>Bitset</vt:lpstr>
      <vt:lpstr>Packing Using Shifts and BitWise OR |</vt:lpstr>
      <vt:lpstr>Use bitwise | to combine bits of c1 and c2</vt:lpstr>
      <vt:lpstr>Unpacking using Shifts, Masks, and BitWise &amp;</vt:lpstr>
      <vt:lpstr>Unpack Using shift, Mask, and bitwise &amp;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“BitTwiddling:” shifts, masking, bitwise operators (&amp;, |, ^), bitset, and other low-level coding on the dark side</dc:title>
  <dc:creator>beard</dc:creator>
  <cp:lastModifiedBy>beard</cp:lastModifiedBy>
  <cp:revision>25</cp:revision>
  <dcterms:created xsi:type="dcterms:W3CDTF">2017-04-26T17:25:25Z</dcterms:created>
  <dcterms:modified xsi:type="dcterms:W3CDTF">2017-11-03T16:24:59Z</dcterms:modified>
</cp:coreProperties>
</file>