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73" r:id="rId5"/>
    <p:sldId id="259" r:id="rId6"/>
    <p:sldId id="260" r:id="rId7"/>
    <p:sldId id="261" r:id="rId8"/>
    <p:sldId id="262" r:id="rId9"/>
    <p:sldId id="263" r:id="rId10"/>
    <p:sldId id="265" r:id="rId11"/>
    <p:sldId id="274" r:id="rId12"/>
    <p:sldId id="275" r:id="rId13"/>
    <p:sldId id="276" r:id="rId14"/>
    <p:sldId id="277" r:id="rId15"/>
    <p:sldId id="266" r:id="rId16"/>
    <p:sldId id="267" r:id="rId17"/>
    <p:sldId id="268" r:id="rId18"/>
    <p:sldId id="271"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7" d="100"/>
          <a:sy n="97" d="100"/>
        </p:scale>
        <p:origin x="108"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5BD27-3AE9-41B6-B4CD-C3A6340F88A6}" type="datetimeFigureOut">
              <a:rPr lang="en-US" smtClean="0"/>
              <a:t>11/16/2017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1887-A3EE-4A01-940B-73739876501F}" type="slidenum">
              <a:rPr lang="en-US" smtClean="0"/>
              <a:t>‹#›</a:t>
            </a:fld>
            <a:endParaRPr lang="en-US"/>
          </a:p>
        </p:txBody>
      </p:sp>
    </p:spTree>
    <p:extLst>
      <p:ext uri="{BB962C8B-B14F-4D97-AF65-F5344CB8AC3E}">
        <p14:creationId xmlns:p14="http://schemas.microsoft.com/office/powerpoint/2010/main" val="77514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647114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EFCB6-08C7-49FA-A961-C370F9231105}" type="slidenum">
              <a:rPr lang="en-US" altLang="en-US"/>
              <a:pPr/>
              <a:t>18</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28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814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1723743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233322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679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229386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7E5F0-A881-481C-A97D-9128D137B8AD}" type="slidenum">
              <a:rPr lang="en-US" altLang="en-US"/>
              <a:pPr/>
              <a:t>15</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841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2994B-7463-4B4A-83FD-91F7E19D7F65}" type="slidenum">
              <a:rPr lang="en-US" altLang="en-US"/>
              <a:pPr/>
              <a:t>16</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64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37DED-C2E0-46FA-9B85-ADADF2A02EF7}" type="slidenum">
              <a:rPr lang="en-US" altLang="en-US"/>
              <a:pPr/>
              <a:t>17</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229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6302D-1E8F-4B59-B05E-F2BA38C6FC51}"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380849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6302D-1E8F-4B59-B05E-F2BA38C6FC51}"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345494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6302D-1E8F-4B59-B05E-F2BA38C6FC51}"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126371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6302D-1E8F-4B59-B05E-F2BA38C6FC51}"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10959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F6302D-1E8F-4B59-B05E-F2BA38C6FC51}"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193899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F6302D-1E8F-4B59-B05E-F2BA38C6FC51}"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416147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F6302D-1E8F-4B59-B05E-F2BA38C6FC51}"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301401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F6302D-1E8F-4B59-B05E-F2BA38C6FC51}"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148037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6302D-1E8F-4B59-B05E-F2BA38C6FC51}"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374473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F6302D-1E8F-4B59-B05E-F2BA38C6FC51}"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180092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F6302D-1E8F-4B59-B05E-F2BA38C6FC51}"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5ED31-2136-404B-9A8B-1D36BFF4F78D}" type="slidenum">
              <a:rPr lang="en-US" smtClean="0"/>
              <a:t>‹#›</a:t>
            </a:fld>
            <a:endParaRPr lang="en-US"/>
          </a:p>
        </p:txBody>
      </p:sp>
    </p:spTree>
    <p:extLst>
      <p:ext uri="{BB962C8B-B14F-4D97-AF65-F5344CB8AC3E}">
        <p14:creationId xmlns:p14="http://schemas.microsoft.com/office/powerpoint/2010/main" val="405195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6302D-1E8F-4B59-B05E-F2BA38C6FC51}" type="datetimeFigureOut">
              <a:rPr lang="en-US" smtClean="0"/>
              <a:t>11/16/2017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5ED31-2136-404B-9A8B-1D36BFF4F78D}" type="slidenum">
              <a:rPr lang="en-US" smtClean="0"/>
              <a:t>‹#›</a:t>
            </a:fld>
            <a:endParaRPr lang="en-US"/>
          </a:p>
        </p:txBody>
      </p:sp>
    </p:spTree>
    <p:extLst>
      <p:ext uri="{BB962C8B-B14F-4D97-AF65-F5344CB8AC3E}">
        <p14:creationId xmlns:p14="http://schemas.microsoft.com/office/powerpoint/2010/main" val="1209164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quote.org/wiki/Donald_Knut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981" y="644056"/>
            <a:ext cx="11107972" cy="4121071"/>
          </a:xfrm>
        </p:spPr>
        <p:txBody>
          <a:bodyPr>
            <a:normAutofit fontScale="90000"/>
          </a:bodyPr>
          <a:lstStyle/>
          <a:p>
            <a:r>
              <a:rPr lang="en-US" dirty="0" smtClean="0"/>
              <a:t>Performance Tuning your Code:</a:t>
            </a:r>
            <a:br>
              <a:rPr lang="en-US" dirty="0" smtClean="0"/>
            </a:br>
            <a:r>
              <a:rPr lang="en-US" dirty="0" smtClean="0"/>
              <a:t>tight arithmetic,</a:t>
            </a:r>
            <a:br>
              <a:rPr lang="en-US" dirty="0" smtClean="0"/>
            </a:br>
            <a:r>
              <a:rPr lang="en-US" dirty="0" smtClean="0"/>
              <a:t>L1, L2 thrashing with 2D Arrays,</a:t>
            </a:r>
            <a:br>
              <a:rPr lang="en-US" dirty="0" smtClean="0"/>
            </a:br>
            <a:r>
              <a:rPr lang="en-US" dirty="0" smtClean="0"/>
              <a:t>and</a:t>
            </a:r>
            <a:br>
              <a:rPr lang="en-US" dirty="0" smtClean="0"/>
            </a:br>
            <a:r>
              <a:rPr lang="en-US" dirty="0" smtClean="0"/>
              <a:t>Alternate loops to enhance pipelining</a:t>
            </a:r>
            <a:endParaRPr lang="en-US" dirty="0"/>
          </a:p>
        </p:txBody>
      </p:sp>
      <p:sp>
        <p:nvSpPr>
          <p:cNvPr id="3" name="Subtitle 2"/>
          <p:cNvSpPr>
            <a:spLocks noGrp="1"/>
          </p:cNvSpPr>
          <p:nvPr>
            <p:ph type="subTitle" idx="1"/>
          </p:nvPr>
        </p:nvSpPr>
        <p:spPr>
          <a:xfrm>
            <a:off x="1512176" y="5408805"/>
            <a:ext cx="9144000" cy="550628"/>
          </a:xfrm>
        </p:spPr>
        <p:txBody>
          <a:bodyPr/>
          <a:lstStyle/>
          <a:p>
            <a:r>
              <a:rPr lang="en-US" dirty="0" smtClean="0"/>
              <a:t>David V. Beard</a:t>
            </a:r>
            <a:endParaRPr lang="en-US" dirty="0"/>
          </a:p>
        </p:txBody>
      </p:sp>
    </p:spTree>
    <p:extLst>
      <p:ext uri="{BB962C8B-B14F-4D97-AF65-F5344CB8AC3E}">
        <p14:creationId xmlns:p14="http://schemas.microsoft.com/office/powerpoint/2010/main" val="414152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847397" y="435678"/>
            <a:ext cx="10535306" cy="7620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Memory Hierarchy</a:t>
            </a:r>
          </a:p>
        </p:txBody>
      </p:sp>
      <p:sp>
        <p:nvSpPr>
          <p:cNvPr id="37893" name="Rectangle 3"/>
          <p:cNvSpPr>
            <a:spLocks noChangeArrowheads="1"/>
          </p:cNvSpPr>
          <p:nvPr/>
        </p:nvSpPr>
        <p:spPr bwMode="auto">
          <a:xfrm>
            <a:off x="9182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7429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5372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3467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638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906" name="Rectangle 16"/>
          <p:cNvSpPr>
            <a:spLocks noChangeArrowheads="1"/>
          </p:cNvSpPr>
          <p:nvPr/>
        </p:nvSpPr>
        <p:spPr bwMode="auto">
          <a:xfrm>
            <a:off x="1638300" y="3690939"/>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638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638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638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638300" y="1438276"/>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Cache Type</a:t>
            </a:r>
          </a:p>
        </p:txBody>
      </p:sp>
      <p:sp>
        <p:nvSpPr>
          <p:cNvPr id="37914" name="Rectangle 24"/>
          <p:cNvSpPr>
            <a:spLocks noChangeArrowheads="1"/>
          </p:cNvSpPr>
          <p:nvPr/>
        </p:nvSpPr>
        <p:spPr bwMode="auto">
          <a:xfrm>
            <a:off x="3467100" y="3690939"/>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3467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3467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3467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3467100" y="1438276"/>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What is Cached?</a:t>
            </a:r>
          </a:p>
        </p:txBody>
      </p:sp>
      <p:sp>
        <p:nvSpPr>
          <p:cNvPr id="37925" name="Rectangle 35"/>
          <p:cNvSpPr>
            <a:spLocks noChangeArrowheads="1"/>
          </p:cNvSpPr>
          <p:nvPr/>
        </p:nvSpPr>
        <p:spPr bwMode="auto">
          <a:xfrm>
            <a:off x="9182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7429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5372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9182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7429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5372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4" name="Rectangle 44"/>
          <p:cNvSpPr>
            <a:spLocks noChangeArrowheads="1"/>
          </p:cNvSpPr>
          <p:nvPr/>
        </p:nvSpPr>
        <p:spPr bwMode="auto">
          <a:xfrm>
            <a:off x="9182100" y="3690939"/>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7429500" y="3690939"/>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5372100" y="3690939"/>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9182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7429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5372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9182100" y="1438276"/>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Managed By</a:t>
            </a:r>
          </a:p>
        </p:txBody>
      </p:sp>
      <p:sp>
        <p:nvSpPr>
          <p:cNvPr id="37941" name="Rectangle 51"/>
          <p:cNvSpPr>
            <a:spLocks noChangeArrowheads="1"/>
          </p:cNvSpPr>
          <p:nvPr/>
        </p:nvSpPr>
        <p:spPr bwMode="auto">
          <a:xfrm>
            <a:off x="7429500" y="1438276"/>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Latency (cycles)</a:t>
            </a:r>
          </a:p>
        </p:txBody>
      </p:sp>
      <p:sp>
        <p:nvSpPr>
          <p:cNvPr id="37942" name="Rectangle 52"/>
          <p:cNvSpPr>
            <a:spLocks noChangeArrowheads="1"/>
          </p:cNvSpPr>
          <p:nvPr/>
        </p:nvSpPr>
        <p:spPr bwMode="auto">
          <a:xfrm>
            <a:off x="5372100" y="1438276"/>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Where is it Cached?</a:t>
            </a:r>
          </a:p>
        </p:txBody>
      </p:sp>
      <p:sp>
        <p:nvSpPr>
          <p:cNvPr id="37948" name="Line 58"/>
          <p:cNvSpPr>
            <a:spLocks noChangeShapeType="1"/>
          </p:cNvSpPr>
          <p:nvPr/>
        </p:nvSpPr>
        <p:spPr bwMode="auto">
          <a:xfrm>
            <a:off x="1638300" y="1438276"/>
            <a:ext cx="1588" cy="639763"/>
          </a:xfrm>
          <a:prstGeom prst="line">
            <a:avLst/>
          </a:prstGeom>
          <a:noFill/>
          <a:ln w="9525">
            <a:solidFill>
              <a:srgbClr val="000066"/>
            </a:solidFill>
            <a:miter lim="800000"/>
            <a:headEnd/>
            <a:tailEnd/>
          </a:ln>
        </p:spPr>
        <p:txBody>
          <a:bodyPr anchor="ctr" anchorCtr="0"/>
          <a:lstStyle/>
          <a:p>
            <a:endParaRPr lang="en-US"/>
          </a:p>
        </p:txBody>
      </p:sp>
    </p:spTree>
    <p:extLst>
      <p:ext uri="{BB962C8B-B14F-4D97-AF65-F5344CB8AC3E}">
        <p14:creationId xmlns:p14="http://schemas.microsoft.com/office/powerpoint/2010/main" val="1934095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6050"/>
          </a:xfrm>
        </p:spPr>
        <p:txBody>
          <a:bodyPr>
            <a:normAutofit fontScale="90000"/>
          </a:bodyPr>
          <a:lstStyle/>
          <a:p>
            <a:pPr algn="ctr"/>
            <a:r>
              <a:rPr lang="en-US" dirty="0" smtClean="0"/>
              <a:t>Cache and Row v Col Major Access of 2D Arrays</a:t>
            </a:r>
            <a:endParaRPr lang="en-US" dirty="0"/>
          </a:p>
        </p:txBody>
      </p:sp>
      <p:sp>
        <p:nvSpPr>
          <p:cNvPr id="3" name="Content Placeholder 2"/>
          <p:cNvSpPr>
            <a:spLocks noGrp="1"/>
          </p:cNvSpPr>
          <p:nvPr>
            <p:ph idx="1"/>
          </p:nvPr>
        </p:nvSpPr>
        <p:spPr>
          <a:xfrm>
            <a:off x="729155" y="1202121"/>
            <a:ext cx="10826969" cy="4974842"/>
          </a:xfrm>
        </p:spPr>
        <p:txBody>
          <a:bodyPr/>
          <a:lstStyle/>
          <a:p>
            <a:r>
              <a:rPr lang="en-US" dirty="0" smtClean="0"/>
              <a:t>2D array is really 1D array – generally “row major: order</a:t>
            </a:r>
          </a:p>
          <a:p>
            <a:pPr marL="0" indent="0">
              <a:buNone/>
            </a:pPr>
            <a:r>
              <a:rPr lang="en-US" dirty="0" smtClean="0"/>
              <a:t>Unsigned long </a:t>
            </a:r>
            <a:r>
              <a:rPr lang="en-US" dirty="0" err="1" smtClean="0"/>
              <a:t>long</a:t>
            </a:r>
            <a:r>
              <a:rPr lang="en-US" dirty="0" smtClean="0"/>
              <a:t> foo=</a:t>
            </a:r>
          </a:p>
          <a:p>
            <a:pPr marL="0" indent="0">
              <a:buNone/>
            </a:pPr>
            <a:r>
              <a:rPr lang="en-US" dirty="0" smtClean="0"/>
              <a:t>01 02 03 04 04 05 06 07</a:t>
            </a:r>
            <a:br>
              <a:rPr lang="en-US" dirty="0" smtClean="0"/>
            </a:br>
            <a:r>
              <a:rPr lang="en-US" dirty="0" smtClean="0"/>
              <a:t>08 09 10 11 12 13 14 15</a:t>
            </a:r>
            <a:br>
              <a:rPr lang="en-US" dirty="0" smtClean="0"/>
            </a:br>
            <a:r>
              <a:rPr lang="en-US" dirty="0" smtClean="0"/>
              <a:t>16 17 18 19 20 21 22 23</a:t>
            </a:r>
            <a:br>
              <a:rPr lang="en-US" dirty="0" smtClean="0"/>
            </a:br>
            <a:r>
              <a:rPr lang="en-US" dirty="0" smtClean="0"/>
              <a:t>Actually stored in computer as 1D array:</a:t>
            </a:r>
          </a:p>
          <a:p>
            <a:pPr marL="0" indent="0">
              <a:buNone/>
            </a:pPr>
            <a:r>
              <a:rPr lang="en-US" dirty="0"/>
              <a:t>f</a:t>
            </a:r>
            <a:r>
              <a:rPr lang="en-US" dirty="0" smtClean="0"/>
              <a:t>oo = 01 02 03 04 05 06 07 08 09 10 12 13 14 15 16 17 18 19 20 21 22 23</a:t>
            </a:r>
          </a:p>
          <a:p>
            <a:pPr marL="0" indent="0">
              <a:buNone/>
            </a:pPr>
            <a:r>
              <a:rPr lang="en-US" dirty="0"/>
              <a:t>f</a:t>
            </a:r>
            <a:r>
              <a:rPr lang="en-US" dirty="0" smtClean="0"/>
              <a:t>oo[r][c] actually foo[r*#</a:t>
            </a:r>
            <a:r>
              <a:rPr lang="en-US" dirty="0" err="1" smtClean="0"/>
              <a:t>columns+c</a:t>
            </a:r>
            <a:r>
              <a:rPr lang="en-US" dirty="0" smtClean="0"/>
              <a:t>]</a:t>
            </a:r>
          </a:p>
          <a:p>
            <a:pPr marL="0" indent="0">
              <a:buNone/>
            </a:pPr>
            <a:r>
              <a:rPr lang="en-US" dirty="0" smtClean="0"/>
              <a:t>Note: each row is a single cache block.  If I access all elements </a:t>
            </a:r>
            <a:r>
              <a:rPr lang="en-US" dirty="0" err="1" smtClean="0"/>
              <a:t>goi</a:t>
            </a:r>
            <a:endParaRPr lang="en-US" dirty="0"/>
          </a:p>
        </p:txBody>
      </p:sp>
    </p:spTree>
    <p:extLst>
      <p:ext uri="{BB962C8B-B14F-4D97-AF65-F5344CB8AC3E}">
        <p14:creationId xmlns:p14="http://schemas.microsoft.com/office/powerpoint/2010/main" val="43200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33" y="365125"/>
            <a:ext cx="10992507" cy="876409"/>
          </a:xfrm>
        </p:spPr>
        <p:txBody>
          <a:bodyPr/>
          <a:lstStyle/>
          <a:p>
            <a:pPr algn="ctr"/>
            <a:r>
              <a:rPr lang="en-US" dirty="0"/>
              <a:t>Cache </a:t>
            </a:r>
            <a:r>
              <a:rPr lang="en-US" dirty="0" smtClean="0"/>
              <a:t>&amp; </a:t>
            </a:r>
            <a:r>
              <a:rPr lang="en-US" dirty="0"/>
              <a:t>Row v Col Major Access of 2D Arrays</a:t>
            </a:r>
          </a:p>
        </p:txBody>
      </p:sp>
      <p:sp>
        <p:nvSpPr>
          <p:cNvPr id="3" name="Content Placeholder 2"/>
          <p:cNvSpPr>
            <a:spLocks noGrp="1"/>
          </p:cNvSpPr>
          <p:nvPr>
            <p:ph idx="1"/>
          </p:nvPr>
        </p:nvSpPr>
        <p:spPr>
          <a:xfrm>
            <a:off x="838200" y="1241534"/>
            <a:ext cx="10895286" cy="4935429"/>
          </a:xfrm>
        </p:spPr>
        <p:txBody>
          <a:bodyPr>
            <a:normAutofit lnSpcReduction="10000"/>
          </a:bodyPr>
          <a:lstStyle/>
          <a:p>
            <a:r>
              <a:rPr lang="en-US" dirty="0"/>
              <a:t>01 02 03 04 04 05 06 07</a:t>
            </a:r>
            <a:br>
              <a:rPr lang="en-US" dirty="0"/>
            </a:br>
            <a:r>
              <a:rPr lang="en-US" dirty="0"/>
              <a:t>08 09 10 11 12 13 14 15</a:t>
            </a:r>
            <a:br>
              <a:rPr lang="en-US" dirty="0"/>
            </a:br>
            <a:r>
              <a:rPr lang="en-US" dirty="0"/>
              <a:t>16 17 18 19 20 21 22 </a:t>
            </a:r>
            <a:r>
              <a:rPr lang="en-US" dirty="0" smtClean="0"/>
              <a:t>23</a:t>
            </a:r>
          </a:p>
          <a:p>
            <a:r>
              <a:rPr lang="en-US" dirty="0" smtClean="0"/>
              <a:t>Note that each element is 8 bytes so each row is a 64byte cache block</a:t>
            </a:r>
          </a:p>
          <a:p>
            <a:r>
              <a:rPr lang="en-US" dirty="0" smtClean="0"/>
              <a:t>Accessing each element going across the rows </a:t>
            </a:r>
            <a:r>
              <a:rPr lang="en-US" dirty="0" err="1" smtClean="0"/>
              <a:t>requirea</a:t>
            </a:r>
            <a:r>
              <a:rPr lang="en-US" dirty="0" smtClean="0"/>
              <a:t> 3 “cache hits”</a:t>
            </a:r>
          </a:p>
          <a:p>
            <a:r>
              <a:rPr lang="en-US" dirty="0" smtClean="0"/>
              <a:t>However, going down the columns (01, 08, 16, 02, 09, 17, 03, …) requires hitting block 1, then block 2, then block 3, then block 1, then block 2, then block 3, ….</a:t>
            </a:r>
          </a:p>
          <a:p>
            <a:r>
              <a:rPr lang="en-US" dirty="0" smtClean="0"/>
              <a:t>With a BIG array, you will not be able to hold enough blocks in L1 causing L1 Cache “Thrashing”  or lots of “cache misses.”</a:t>
            </a:r>
          </a:p>
          <a:p>
            <a:r>
              <a:rPr lang="en-US" dirty="0" smtClean="0"/>
              <a:t>With a REALLY BIG array, you can massively increase the number of misses and perhaps even page faults, requiring fetching pages from disk.</a:t>
            </a:r>
          </a:p>
        </p:txBody>
      </p:sp>
    </p:spTree>
    <p:extLst>
      <p:ext uri="{BB962C8B-B14F-4D97-AF65-F5344CB8AC3E}">
        <p14:creationId xmlns:p14="http://schemas.microsoft.com/office/powerpoint/2010/main" val="24599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7354"/>
          </a:xfrm>
        </p:spPr>
        <p:txBody>
          <a:bodyPr/>
          <a:lstStyle/>
          <a:p>
            <a:r>
              <a:rPr lang="en-US" dirty="0"/>
              <a:t>Cache &amp; Row v Col Major Access of 2D Arrays</a:t>
            </a:r>
          </a:p>
        </p:txBody>
      </p:sp>
      <p:sp>
        <p:nvSpPr>
          <p:cNvPr id="3" name="Content Placeholder 2"/>
          <p:cNvSpPr>
            <a:spLocks noGrp="1"/>
          </p:cNvSpPr>
          <p:nvPr>
            <p:ph idx="1"/>
          </p:nvPr>
        </p:nvSpPr>
        <p:spPr>
          <a:xfrm>
            <a:off x="838200" y="1312480"/>
            <a:ext cx="10515600" cy="4864483"/>
          </a:xfrm>
        </p:spPr>
        <p:txBody>
          <a:bodyPr/>
          <a:lstStyle/>
          <a:p>
            <a:r>
              <a:rPr lang="en-US" dirty="0" err="1" smtClean="0"/>
              <a:t>const</a:t>
            </a:r>
            <a:r>
              <a:rPr lang="en-US" dirty="0" smtClean="0"/>
              <a:t> </a:t>
            </a:r>
            <a:r>
              <a:rPr lang="en-US" dirty="0"/>
              <a:t>unsigned long </a:t>
            </a:r>
            <a:r>
              <a:rPr lang="en-US" dirty="0" err="1"/>
              <a:t>long</a:t>
            </a:r>
            <a:r>
              <a:rPr lang="en-US" dirty="0"/>
              <a:t> size= </a:t>
            </a:r>
            <a:r>
              <a:rPr lang="en-US" dirty="0" smtClean="0"/>
              <a:t>10000;/or 10000000 </a:t>
            </a:r>
            <a:r>
              <a:rPr lang="en-US" dirty="0" smtClean="0">
                <a:sym typeface="Wingdings" panose="05000000000000000000" pitchFamily="2" charset="2"/>
              </a:rPr>
              <a:t></a:t>
            </a:r>
            <a:r>
              <a:rPr lang="en-US" dirty="0" smtClean="0"/>
              <a:t/>
            </a:r>
            <a:br>
              <a:rPr lang="en-US" dirty="0" smtClean="0"/>
            </a:br>
            <a:r>
              <a:rPr lang="en-US" dirty="0" smtClean="0"/>
              <a:t>unsigned long </a:t>
            </a:r>
            <a:r>
              <a:rPr lang="en-US" dirty="0" err="1" smtClean="0"/>
              <a:t>long</a:t>
            </a:r>
            <a:r>
              <a:rPr lang="en-US" dirty="0" smtClean="0"/>
              <a:t> *boo = new unsigned long </a:t>
            </a:r>
            <a:r>
              <a:rPr lang="en-US" dirty="0" err="1" smtClean="0"/>
              <a:t>long</a:t>
            </a:r>
            <a:r>
              <a:rPr lang="en-US" dirty="0" smtClean="0"/>
              <a:t> [size*size];</a:t>
            </a:r>
            <a:br>
              <a:rPr lang="en-US" dirty="0" smtClean="0"/>
            </a:br>
            <a:r>
              <a:rPr lang="en-US" dirty="0" smtClean="0"/>
              <a:t>for(r=0;r&lt;</a:t>
            </a:r>
            <a:r>
              <a:rPr lang="en-US" dirty="0" err="1" smtClean="0"/>
              <a:t>size;r</a:t>
            </a:r>
            <a:r>
              <a:rPr lang="en-US" dirty="0" smtClean="0"/>
              <a:t>++)</a:t>
            </a:r>
            <a:br>
              <a:rPr lang="en-US" dirty="0" smtClean="0"/>
            </a:br>
            <a:r>
              <a:rPr lang="en-US" dirty="0" smtClean="0"/>
              <a:t>    for(c=0;c&lt;</a:t>
            </a:r>
            <a:r>
              <a:rPr lang="en-US" dirty="0" err="1" smtClean="0"/>
              <a:t>size;c</a:t>
            </a:r>
            <a:r>
              <a:rPr lang="en-US" dirty="0" smtClean="0"/>
              <a:t>++)</a:t>
            </a:r>
            <a:br>
              <a:rPr lang="en-US" dirty="0" smtClean="0"/>
            </a:br>
            <a:r>
              <a:rPr lang="en-US" dirty="0" smtClean="0"/>
              <a:t>        boo[r*</a:t>
            </a:r>
            <a:r>
              <a:rPr lang="en-US" dirty="0" err="1" smtClean="0"/>
              <a:t>size+c</a:t>
            </a:r>
            <a:r>
              <a:rPr lang="en-US" dirty="0"/>
              <a:t>] = </a:t>
            </a:r>
            <a:r>
              <a:rPr lang="en-US" dirty="0" err="1"/>
              <a:t>r+c</a:t>
            </a:r>
            <a:r>
              <a:rPr lang="en-US" dirty="0" smtClean="0"/>
              <a:t>;</a:t>
            </a:r>
            <a:endParaRPr lang="en-US" dirty="0"/>
          </a:p>
          <a:p>
            <a:r>
              <a:rPr lang="en-US" dirty="0" smtClean="0"/>
              <a:t>Or alternatively:</a:t>
            </a:r>
          </a:p>
          <a:p>
            <a:r>
              <a:rPr lang="en-US" dirty="0" smtClean="0"/>
              <a:t>for(c=0;c&lt;</a:t>
            </a:r>
            <a:r>
              <a:rPr lang="en-US" dirty="0" err="1" smtClean="0"/>
              <a:t>size;c</a:t>
            </a:r>
            <a:r>
              <a:rPr lang="en-US" dirty="0" smtClean="0"/>
              <a:t>++)</a:t>
            </a:r>
            <a:r>
              <a:rPr lang="en-US" dirty="0"/>
              <a:t/>
            </a:r>
            <a:br>
              <a:rPr lang="en-US" dirty="0"/>
            </a:br>
            <a:r>
              <a:rPr lang="en-US" dirty="0"/>
              <a:t>    </a:t>
            </a:r>
            <a:r>
              <a:rPr lang="en-US" dirty="0" smtClean="0"/>
              <a:t>for(r=0;r&lt;</a:t>
            </a:r>
            <a:r>
              <a:rPr lang="en-US" dirty="0" err="1" smtClean="0"/>
              <a:t>size;r</a:t>
            </a:r>
            <a:r>
              <a:rPr lang="en-US" dirty="0" smtClean="0"/>
              <a:t>++)</a:t>
            </a:r>
            <a:r>
              <a:rPr lang="en-US" dirty="0"/>
              <a:t/>
            </a:r>
            <a:br>
              <a:rPr lang="en-US" dirty="0"/>
            </a:br>
            <a:r>
              <a:rPr lang="en-US" dirty="0"/>
              <a:t>        boo[r*</a:t>
            </a:r>
            <a:r>
              <a:rPr lang="en-US" dirty="0" err="1"/>
              <a:t>size+c</a:t>
            </a:r>
            <a:r>
              <a:rPr lang="en-US" dirty="0"/>
              <a:t>] = </a:t>
            </a:r>
            <a:r>
              <a:rPr lang="en-US" dirty="0" err="1"/>
              <a:t>r+c</a:t>
            </a:r>
            <a:r>
              <a:rPr lang="en-US" dirty="0"/>
              <a:t>;</a:t>
            </a:r>
          </a:p>
          <a:p>
            <a:endParaRPr lang="en-US" dirty="0"/>
          </a:p>
        </p:txBody>
      </p:sp>
    </p:spTree>
    <p:extLst>
      <p:ext uri="{BB962C8B-B14F-4D97-AF65-F5344CB8AC3E}">
        <p14:creationId xmlns:p14="http://schemas.microsoft.com/office/powerpoint/2010/main" val="2525105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lstStyle/>
          <a:p>
            <a:pPr algn="ctr"/>
            <a:r>
              <a:rPr lang="en-US" dirty="0" smtClean="0"/>
              <a:t>clock</a:t>
            </a:r>
            <a:endParaRPr lang="en-US" dirty="0"/>
          </a:p>
        </p:txBody>
      </p:sp>
      <p:sp>
        <p:nvSpPr>
          <p:cNvPr id="3" name="Content Placeholder 2"/>
          <p:cNvSpPr>
            <a:spLocks noGrp="1"/>
          </p:cNvSpPr>
          <p:nvPr>
            <p:ph idx="1"/>
          </p:nvPr>
        </p:nvSpPr>
        <p:spPr>
          <a:xfrm>
            <a:off x="441433" y="1103586"/>
            <a:ext cx="11173811" cy="5073377"/>
          </a:xfrm>
        </p:spPr>
        <p:txBody>
          <a:bodyPr>
            <a:normAutofit/>
          </a:bodyPr>
          <a:lstStyle/>
          <a:p>
            <a:r>
              <a:rPr lang="en-US" dirty="0" smtClean="0"/>
              <a:t>For exercise 13, we are going to time a number of different array sizes, methods of allocation, and row v col major </a:t>
            </a:r>
            <a:r>
              <a:rPr lang="en-US" dirty="0"/>
              <a:t>access. </a:t>
            </a:r>
            <a:endParaRPr lang="en-US" dirty="0" smtClean="0"/>
          </a:p>
          <a:p>
            <a:r>
              <a:rPr lang="en-US" dirty="0" smtClean="0"/>
              <a:t>#</a:t>
            </a:r>
            <a:r>
              <a:rPr lang="en-US" dirty="0"/>
              <a:t>include </a:t>
            </a:r>
            <a:r>
              <a:rPr lang="en-US" dirty="0" smtClean="0"/>
              <a:t>&lt;</a:t>
            </a:r>
            <a:r>
              <a:rPr lang="en-US" dirty="0" err="1" smtClean="0"/>
              <a:t>ctime</a:t>
            </a:r>
            <a:r>
              <a:rPr lang="en-US" dirty="0" smtClean="0"/>
              <a:t>&gt;</a:t>
            </a:r>
          </a:p>
          <a:p>
            <a:r>
              <a:rPr lang="en-US" dirty="0" smtClean="0"/>
              <a:t>…</a:t>
            </a:r>
          </a:p>
          <a:p>
            <a:r>
              <a:rPr lang="en-US" dirty="0" err="1" smtClean="0"/>
              <a:t>clock_t</a:t>
            </a:r>
            <a:r>
              <a:rPr lang="en-US" dirty="0" smtClean="0"/>
              <a:t> </a:t>
            </a:r>
            <a:r>
              <a:rPr lang="en-US" dirty="0"/>
              <a:t>start = clock</a:t>
            </a:r>
            <a:r>
              <a:rPr lang="en-US" dirty="0" smtClean="0"/>
              <a:t>(); //instance of the </a:t>
            </a:r>
            <a:r>
              <a:rPr lang="en-US" dirty="0" err="1" smtClean="0"/>
              <a:t>clock_t</a:t>
            </a:r>
            <a:r>
              <a:rPr lang="en-US" dirty="0" smtClean="0"/>
              <a:t> class</a:t>
            </a:r>
          </a:p>
          <a:p>
            <a:r>
              <a:rPr lang="en-US" dirty="0" err="1" smtClean="0"/>
              <a:t>cout</a:t>
            </a:r>
            <a:r>
              <a:rPr lang="en-US" dirty="0" smtClean="0"/>
              <a:t> </a:t>
            </a:r>
            <a:r>
              <a:rPr lang="en-US" dirty="0"/>
              <a:t>&lt;&lt; (double) ( clock() - start)/CLOCKS_PER_SEC &lt;&lt; </a:t>
            </a:r>
            <a:r>
              <a:rPr lang="en-US" dirty="0" err="1"/>
              <a:t>endl</a:t>
            </a:r>
            <a:r>
              <a:rPr lang="en-US" dirty="0" smtClean="0"/>
              <a:t>;</a:t>
            </a:r>
          </a:p>
          <a:p>
            <a:r>
              <a:rPr lang="en-US" dirty="0" smtClean="0"/>
              <a:t>We will compare the built in rand() pseudo random number generator to a fast one I found on the internet: </a:t>
            </a:r>
          </a:p>
          <a:p>
            <a:pPr lvl="1"/>
            <a:r>
              <a:rPr lang="en-US" dirty="0" smtClean="0"/>
              <a:t>(no idea how good the pseudo random numbers are, but the code is interesting </a:t>
            </a:r>
            <a:r>
              <a:rPr lang="en-US" dirty="0" smtClean="0">
                <a:sym typeface="Wingdings" panose="05000000000000000000" pitchFamily="2" charset="2"/>
              </a:rPr>
              <a:t>)</a:t>
            </a:r>
          </a:p>
          <a:p>
            <a:r>
              <a:rPr lang="en-US" dirty="0" smtClean="0"/>
              <a:t>We will also compare the optimization settings on the </a:t>
            </a:r>
            <a:r>
              <a:rPr lang="en-US" dirty="0" err="1" smtClean="0"/>
              <a:t>gcc</a:t>
            </a:r>
            <a:r>
              <a:rPr lang="en-US" dirty="0" smtClean="0"/>
              <a:t> compiler</a:t>
            </a:r>
          </a:p>
          <a:p>
            <a:endParaRPr lang="en-US" dirty="0" smtClean="0"/>
          </a:p>
          <a:p>
            <a:endParaRPr lang="en-US" dirty="0"/>
          </a:p>
        </p:txBody>
      </p:sp>
    </p:spTree>
    <p:extLst>
      <p:ext uri="{BB962C8B-B14F-4D97-AF65-F5344CB8AC3E}">
        <p14:creationId xmlns:p14="http://schemas.microsoft.com/office/powerpoint/2010/main" val="352914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269ACB-6340-45E2-9D5B-2AA7A93B306D}" type="slidenum">
              <a:rPr lang="en-US" altLang="en-US"/>
              <a:pPr/>
              <a:t>15</a:t>
            </a:fld>
            <a:endParaRPr lang="en-US" altLang="en-US"/>
          </a:p>
        </p:txBody>
      </p:sp>
      <p:sp>
        <p:nvSpPr>
          <p:cNvPr id="703491" name="Rectangle 3"/>
          <p:cNvSpPr>
            <a:spLocks noGrp="1" noChangeArrowheads="1"/>
          </p:cNvSpPr>
          <p:nvPr>
            <p:ph type="title"/>
          </p:nvPr>
        </p:nvSpPr>
        <p:spPr>
          <a:xfrm>
            <a:off x="965638" y="304800"/>
            <a:ext cx="9065172" cy="547688"/>
          </a:xfrm>
          <a:noFill/>
          <a:ln/>
        </p:spPr>
        <p:txBody>
          <a:bodyPr>
            <a:normAutofit fontScale="90000"/>
          </a:bodyPr>
          <a:lstStyle/>
          <a:p>
            <a:pPr algn="ctr"/>
            <a:r>
              <a:rPr lang="en-US" altLang="en-US" sz="3400" b="1" dirty="0" smtClean="0">
                <a:latin typeface="Arial" charset="0"/>
              </a:rPr>
              <a:t>Instruction </a:t>
            </a:r>
            <a:r>
              <a:rPr lang="en-US" altLang="en-US" sz="3400" b="1" dirty="0">
                <a:latin typeface="Arial" charset="0"/>
              </a:rPr>
              <a:t>Pipelining</a:t>
            </a:r>
            <a:endParaRPr lang="en-US" altLang="en-US" sz="3400" dirty="0">
              <a:latin typeface="Arial" charset="0"/>
            </a:endParaRPr>
          </a:p>
        </p:txBody>
      </p:sp>
      <p:sp>
        <p:nvSpPr>
          <p:cNvPr id="703492" name="Rectangle 4"/>
          <p:cNvSpPr>
            <a:spLocks noGrp="1" noChangeArrowheads="1"/>
          </p:cNvSpPr>
          <p:nvPr>
            <p:ph type="body" idx="1"/>
          </p:nvPr>
        </p:nvSpPr>
        <p:spPr>
          <a:xfrm>
            <a:off x="1312479" y="1143000"/>
            <a:ext cx="9356835" cy="3566948"/>
          </a:xfrm>
          <a:noFill/>
          <a:ln/>
          <a:extLst>
            <a:ext uri="{909E8E84-426E-40DD-AFC4-6F175D3DCCD1}">
              <a14:hiddenFill xmlns:a14="http://schemas.microsoft.com/office/drawing/2010/main">
                <a:solidFill>
                  <a:srgbClr val="E4F5FF"/>
                </a:solidFill>
              </a14:hiddenFill>
            </a:ext>
          </a:extLst>
        </p:spPr>
        <p:txBody>
          <a:bodyPr>
            <a:normAutofit/>
          </a:bodyPr>
          <a:lstStyle/>
          <a:p>
            <a:pPr marL="334963" indent="-334963">
              <a:spcBef>
                <a:spcPct val="40000"/>
              </a:spcBef>
            </a:pPr>
            <a:r>
              <a:rPr lang="en-US" altLang="en-US" sz="2600" dirty="0">
                <a:latin typeface="Arial" charset="0"/>
              </a:rPr>
              <a:t>Some CPUs divide the fetch-decode-execute cycle into smaller steps.</a:t>
            </a:r>
          </a:p>
          <a:p>
            <a:pPr marL="334963" indent="-334963">
              <a:spcBef>
                <a:spcPct val="40000"/>
              </a:spcBef>
            </a:pPr>
            <a:r>
              <a:rPr lang="en-US" altLang="en-US" sz="2600" dirty="0">
                <a:latin typeface="Arial" charset="0"/>
              </a:rPr>
              <a:t>These smaller steps can often be executed in parallel to increase throughput.</a:t>
            </a:r>
          </a:p>
          <a:p>
            <a:pPr marL="334963" indent="-334963">
              <a:spcBef>
                <a:spcPct val="40000"/>
              </a:spcBef>
            </a:pPr>
            <a:r>
              <a:rPr lang="en-US" altLang="en-US" sz="2600" dirty="0">
                <a:latin typeface="Arial" charset="0"/>
              </a:rPr>
              <a:t>Such parallel execution is called </a:t>
            </a:r>
            <a:r>
              <a:rPr lang="en-US" altLang="en-US" sz="2600" i="1" dirty="0">
                <a:latin typeface="Arial" charset="0"/>
              </a:rPr>
              <a:t>instruction pipelining</a:t>
            </a:r>
            <a:r>
              <a:rPr lang="en-US" altLang="en-US" sz="2600" dirty="0">
                <a:latin typeface="Arial" charset="0"/>
              </a:rPr>
              <a:t>.</a:t>
            </a:r>
          </a:p>
          <a:p>
            <a:pPr marL="334963" indent="-334963">
              <a:spcBef>
                <a:spcPct val="40000"/>
              </a:spcBef>
            </a:pPr>
            <a:r>
              <a:rPr lang="en-US" altLang="en-US" sz="2600" dirty="0">
                <a:latin typeface="Arial" charset="0"/>
              </a:rPr>
              <a:t>Instruction pipelining provides for </a:t>
            </a:r>
            <a:r>
              <a:rPr lang="en-US" altLang="en-US" sz="2600" i="1" dirty="0">
                <a:latin typeface="Arial" charset="0"/>
              </a:rPr>
              <a:t>instruction level parallelism</a:t>
            </a:r>
            <a:r>
              <a:rPr lang="en-US" altLang="en-US" sz="2600" dirty="0">
                <a:latin typeface="Arial" charset="0"/>
              </a:rPr>
              <a:t> (</a:t>
            </a:r>
            <a:r>
              <a:rPr lang="en-US" altLang="en-US" sz="2600" i="1" dirty="0">
                <a:latin typeface="Arial" charset="0"/>
              </a:rPr>
              <a:t>ILP</a:t>
            </a:r>
            <a:r>
              <a:rPr lang="en-US" altLang="en-US" sz="2600" dirty="0">
                <a:latin typeface="Arial" charset="0"/>
              </a:rPr>
              <a:t>)</a:t>
            </a:r>
          </a:p>
        </p:txBody>
      </p:sp>
      <p:sp>
        <p:nvSpPr>
          <p:cNvPr id="703493" name="Text Box 5"/>
          <p:cNvSpPr txBox="1">
            <a:spLocks noChangeArrowheads="1"/>
          </p:cNvSpPr>
          <p:nvPr/>
        </p:nvSpPr>
        <p:spPr bwMode="auto">
          <a:xfrm>
            <a:off x="2209800" y="5105400"/>
            <a:ext cx="77724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an example of instruction pipelining.</a:t>
            </a:r>
            <a:endParaRPr lang="en-US" altLang="en-US"/>
          </a:p>
        </p:txBody>
      </p:sp>
    </p:spTree>
    <p:extLst>
      <p:ext uri="{BB962C8B-B14F-4D97-AF65-F5344CB8AC3E}">
        <p14:creationId xmlns:p14="http://schemas.microsoft.com/office/powerpoint/2010/main" val="761196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826816-C773-4CF4-A635-0C61772F0787}" type="slidenum">
              <a:rPr lang="en-US" altLang="en-US"/>
              <a:pPr/>
              <a:t>16</a:t>
            </a:fld>
            <a:endParaRPr lang="en-US" altLang="en-US"/>
          </a:p>
        </p:txBody>
      </p:sp>
      <p:sp>
        <p:nvSpPr>
          <p:cNvPr id="705539" name="Rectangle 3"/>
          <p:cNvSpPr>
            <a:spLocks noGrp="1" noChangeArrowheads="1"/>
          </p:cNvSpPr>
          <p:nvPr>
            <p:ph type="body" idx="1"/>
          </p:nvPr>
        </p:nvSpPr>
        <p:spPr>
          <a:xfrm>
            <a:off x="1905000" y="1066799"/>
            <a:ext cx="8382000" cy="4998983"/>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40000"/>
              </a:spcBef>
            </a:pPr>
            <a:r>
              <a:rPr lang="en-US" altLang="en-US" sz="2600" dirty="0">
                <a:latin typeface="Arial" charset="0"/>
              </a:rPr>
              <a:t>Suppose a fetch-decode-execute cycle were broken into the following smaller steps:</a:t>
            </a:r>
          </a:p>
          <a:p>
            <a:pPr marL="334963" indent="-334963">
              <a:spcBef>
                <a:spcPct val="40000"/>
              </a:spcBef>
            </a:pPr>
            <a:endParaRPr lang="en-US" altLang="en-US" sz="2600" dirty="0">
              <a:latin typeface="Arial" charset="0"/>
            </a:endParaRPr>
          </a:p>
          <a:p>
            <a:pPr marL="334963" indent="-334963">
              <a:spcBef>
                <a:spcPct val="40000"/>
              </a:spcBef>
            </a:pPr>
            <a:endParaRPr lang="en-US" altLang="en-US" sz="2600" dirty="0">
              <a:latin typeface="Arial" charset="0"/>
            </a:endParaRPr>
          </a:p>
          <a:p>
            <a:pPr marL="334963" indent="-334963">
              <a:spcBef>
                <a:spcPct val="40000"/>
              </a:spcBef>
            </a:pPr>
            <a:endParaRPr lang="en-US" altLang="en-US" sz="2600" dirty="0">
              <a:latin typeface="Arial" charset="0"/>
            </a:endParaRPr>
          </a:p>
          <a:p>
            <a:pPr marL="334963" indent="-334963">
              <a:spcBef>
                <a:spcPct val="40000"/>
              </a:spcBef>
            </a:pPr>
            <a:r>
              <a:rPr lang="en-US" altLang="en-US" sz="2600" dirty="0">
                <a:latin typeface="Arial" charset="0"/>
              </a:rPr>
              <a:t>Suppose we have a six-stage pipeline.  S1 fetches the instruction, S2 decodes it, S3 determines the address of the operands, S4 fetches them, S5 executes the instruction, and S6 stores the result.</a:t>
            </a:r>
          </a:p>
        </p:txBody>
      </p:sp>
      <p:sp>
        <p:nvSpPr>
          <p:cNvPr id="705541" name="Text Box 5"/>
          <p:cNvSpPr txBox="1">
            <a:spLocks noChangeArrowheads="1"/>
          </p:cNvSpPr>
          <p:nvPr/>
        </p:nvSpPr>
        <p:spPr bwMode="auto">
          <a:xfrm>
            <a:off x="2514600" y="2041526"/>
            <a:ext cx="64770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0"/>
              </a:spcBef>
              <a:tabLst>
                <a:tab pos="3422650" algn="l"/>
              </a:tabLst>
              <a:defRPr sz="2400">
                <a:solidFill>
                  <a:schemeClr val="tx1"/>
                </a:solidFill>
                <a:latin typeface="Times New Roman" pitchFamily="18" charset="0"/>
              </a:defRPr>
            </a:lvl1pPr>
            <a:lvl2pPr>
              <a:spcBef>
                <a:spcPct val="0"/>
              </a:spcBef>
              <a:tabLst>
                <a:tab pos="3422650" algn="l"/>
              </a:tabLst>
              <a:defRPr sz="2400">
                <a:solidFill>
                  <a:schemeClr val="tx1"/>
                </a:solidFill>
                <a:latin typeface="Times New Roman" pitchFamily="18" charset="0"/>
              </a:defRPr>
            </a:lvl2pPr>
            <a:lvl3pPr>
              <a:spcBef>
                <a:spcPct val="0"/>
              </a:spcBef>
              <a:tabLst>
                <a:tab pos="3422650" algn="l"/>
              </a:tabLst>
              <a:defRPr sz="2400">
                <a:solidFill>
                  <a:schemeClr val="tx1"/>
                </a:solidFill>
                <a:latin typeface="Times New Roman" pitchFamily="18" charset="0"/>
              </a:defRPr>
            </a:lvl3pPr>
            <a:lvl4pPr>
              <a:spcBef>
                <a:spcPct val="0"/>
              </a:spcBef>
              <a:tabLst>
                <a:tab pos="3422650" algn="l"/>
              </a:tabLst>
              <a:defRPr sz="2400">
                <a:solidFill>
                  <a:schemeClr val="tx1"/>
                </a:solidFill>
                <a:latin typeface="Times New Roman" pitchFamily="18" charset="0"/>
              </a:defRPr>
            </a:lvl4pPr>
            <a:lvl5pPr>
              <a:spcBef>
                <a:spcPct val="0"/>
              </a:spcBef>
              <a:tabLst>
                <a:tab pos="3422650" algn="l"/>
              </a:tabLst>
              <a:defRPr sz="2400">
                <a:solidFill>
                  <a:schemeClr val="tx1"/>
                </a:solidFill>
                <a:latin typeface="Times New Roman" pitchFamily="18" charset="0"/>
              </a:defRPr>
            </a:lvl5pPr>
            <a:lvl6pPr eaLnBrk="0" fontAlgn="base" hangingPunct="0">
              <a:spcBef>
                <a:spcPct val="0"/>
              </a:spcBef>
              <a:spcAft>
                <a:spcPct val="0"/>
              </a:spcAft>
              <a:tabLst>
                <a:tab pos="3422650" algn="l"/>
              </a:tabLst>
              <a:defRPr sz="2400">
                <a:solidFill>
                  <a:schemeClr val="tx1"/>
                </a:solidFill>
                <a:latin typeface="Times New Roman" pitchFamily="18" charset="0"/>
              </a:defRPr>
            </a:lvl6pPr>
            <a:lvl7pPr eaLnBrk="0" fontAlgn="base" hangingPunct="0">
              <a:spcBef>
                <a:spcPct val="0"/>
              </a:spcBef>
              <a:spcAft>
                <a:spcPct val="0"/>
              </a:spcAft>
              <a:tabLst>
                <a:tab pos="3422650" algn="l"/>
              </a:tabLst>
              <a:defRPr sz="2400">
                <a:solidFill>
                  <a:schemeClr val="tx1"/>
                </a:solidFill>
                <a:latin typeface="Times New Roman" pitchFamily="18" charset="0"/>
              </a:defRPr>
            </a:lvl7pPr>
            <a:lvl8pPr eaLnBrk="0" fontAlgn="base" hangingPunct="0">
              <a:spcBef>
                <a:spcPct val="0"/>
              </a:spcBef>
              <a:spcAft>
                <a:spcPct val="0"/>
              </a:spcAft>
              <a:tabLst>
                <a:tab pos="3422650" algn="l"/>
              </a:tabLst>
              <a:defRPr sz="2400">
                <a:solidFill>
                  <a:schemeClr val="tx1"/>
                </a:solidFill>
                <a:latin typeface="Times New Roman" pitchFamily="18" charset="0"/>
              </a:defRPr>
            </a:lvl8pPr>
            <a:lvl9pPr eaLnBrk="0" fontAlgn="base" hangingPunct="0">
              <a:spcBef>
                <a:spcPct val="0"/>
              </a:spcBef>
              <a:spcAft>
                <a:spcPct val="0"/>
              </a:spcAft>
              <a:tabLst>
                <a:tab pos="3422650" algn="l"/>
              </a:tabLst>
              <a:defRPr sz="2400">
                <a:solidFill>
                  <a:schemeClr val="tx1"/>
                </a:solidFill>
                <a:latin typeface="Times New Roman" pitchFamily="18" charset="0"/>
              </a:defRPr>
            </a:lvl9pPr>
          </a:lstStyle>
          <a:p>
            <a:pPr>
              <a:lnSpc>
                <a:spcPct val="85000"/>
              </a:lnSpc>
              <a:spcBef>
                <a:spcPct val="10000"/>
              </a:spcBef>
            </a:pPr>
            <a:r>
              <a:rPr lang="en-US" altLang="en-US"/>
              <a:t>1. Fetch instruction.	4. Fetch operands.</a:t>
            </a:r>
          </a:p>
          <a:p>
            <a:pPr>
              <a:lnSpc>
                <a:spcPct val="85000"/>
              </a:lnSpc>
              <a:spcBef>
                <a:spcPct val="10000"/>
              </a:spcBef>
            </a:pPr>
            <a:r>
              <a:rPr lang="en-US" altLang="en-US"/>
              <a:t>2. Decode opcode.	5. Execute instruction.</a:t>
            </a:r>
          </a:p>
          <a:p>
            <a:pPr>
              <a:lnSpc>
                <a:spcPct val="85000"/>
              </a:lnSpc>
              <a:spcBef>
                <a:spcPct val="10000"/>
              </a:spcBef>
            </a:pPr>
            <a:r>
              <a:rPr lang="en-US" altLang="en-US"/>
              <a:t>3. Calculate effective	6. Store result.</a:t>
            </a:r>
          </a:p>
          <a:p>
            <a:pPr>
              <a:lnSpc>
                <a:spcPct val="85000"/>
              </a:lnSpc>
              <a:spcBef>
                <a:spcPct val="10000"/>
              </a:spcBef>
            </a:pPr>
            <a:r>
              <a:rPr lang="en-US" altLang="en-US"/>
              <a:t>    address of operands.</a:t>
            </a:r>
          </a:p>
        </p:txBody>
      </p:sp>
      <p:sp>
        <p:nvSpPr>
          <p:cNvPr id="705543" name="Rectangle 7"/>
          <p:cNvSpPr>
            <a:spLocks noGrp="1" noChangeArrowheads="1"/>
          </p:cNvSpPr>
          <p:nvPr>
            <p:ph type="title"/>
          </p:nvPr>
        </p:nvSpPr>
        <p:spPr>
          <a:xfrm>
            <a:off x="2743200" y="304800"/>
            <a:ext cx="6705600" cy="547688"/>
          </a:xfrm>
          <a:noFill/>
          <a:ln/>
        </p:spPr>
        <p:txBody>
          <a:bodyPr>
            <a:normAutofit fontScale="90000"/>
          </a:bodyPr>
          <a:lstStyle/>
          <a:p>
            <a:r>
              <a:rPr lang="en-US" altLang="en-US" sz="3400" b="1" dirty="0" smtClean="0">
                <a:latin typeface="Arial" charset="0"/>
              </a:rPr>
              <a:t>Instruction </a:t>
            </a:r>
            <a:r>
              <a:rPr lang="en-US" altLang="en-US" sz="3400" b="1" dirty="0">
                <a:latin typeface="Arial" charset="0"/>
              </a:rPr>
              <a:t>Pipelining</a:t>
            </a:r>
          </a:p>
        </p:txBody>
      </p:sp>
    </p:spTree>
    <p:extLst>
      <p:ext uri="{BB962C8B-B14F-4D97-AF65-F5344CB8AC3E}">
        <p14:creationId xmlns:p14="http://schemas.microsoft.com/office/powerpoint/2010/main" val="338074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11E296F-230F-4D68-96E3-E297DF20C869}" type="slidenum">
              <a:rPr lang="en-US" altLang="en-US"/>
              <a:pPr/>
              <a:t>17</a:t>
            </a:fld>
            <a:endParaRPr lang="en-US" altLang="en-US"/>
          </a:p>
        </p:txBody>
      </p:sp>
      <p:sp>
        <p:nvSpPr>
          <p:cNvPr id="707586" name="Rectangle 2"/>
          <p:cNvSpPr>
            <a:spLocks noGrp="1" noChangeArrowheads="1"/>
          </p:cNvSpPr>
          <p:nvPr>
            <p:ph type="title"/>
          </p:nvPr>
        </p:nvSpPr>
        <p:spPr>
          <a:xfrm>
            <a:off x="2743200" y="304800"/>
            <a:ext cx="6705600" cy="547688"/>
          </a:xfrm>
          <a:noFill/>
          <a:ln/>
        </p:spPr>
        <p:txBody>
          <a:bodyPr>
            <a:normAutofit fontScale="90000"/>
          </a:bodyPr>
          <a:lstStyle/>
          <a:p>
            <a:r>
              <a:rPr lang="en-US" altLang="en-US" sz="3400" b="1" dirty="0" smtClean="0">
                <a:latin typeface="Arial" charset="0"/>
              </a:rPr>
              <a:t>Instruction </a:t>
            </a:r>
            <a:r>
              <a:rPr lang="en-US" altLang="en-US" sz="3400" b="1" dirty="0">
                <a:latin typeface="Arial" charset="0"/>
              </a:rPr>
              <a:t>Pipelining</a:t>
            </a:r>
            <a:endParaRPr lang="en-US" altLang="en-US" sz="3400" dirty="0">
              <a:latin typeface="Arial" charset="0"/>
            </a:endParaRPr>
          </a:p>
        </p:txBody>
      </p:sp>
      <p:sp>
        <p:nvSpPr>
          <p:cNvPr id="707587" name="Rectangle 3"/>
          <p:cNvSpPr>
            <a:spLocks noGrp="1" noChangeArrowheads="1"/>
          </p:cNvSpPr>
          <p:nvPr>
            <p:ph type="body" idx="1"/>
          </p:nvPr>
        </p:nvSpPr>
        <p:spPr>
          <a:xfrm>
            <a:off x="1905000" y="914400"/>
            <a:ext cx="8382000" cy="1066800"/>
          </a:xfrm>
          <a:noFill/>
          <a:ln/>
          <a:extLst>
            <a:ext uri="{909E8E84-426E-40DD-AFC4-6F175D3DCCD1}">
              <a14:hiddenFill xmlns:a14="http://schemas.microsoft.com/office/drawing/2010/main">
                <a:solidFill>
                  <a:srgbClr val="E4F5FF"/>
                </a:solidFill>
              </a14:hiddenFill>
            </a:ext>
          </a:extLst>
        </p:spPr>
        <p:txBody>
          <a:bodyPr/>
          <a:lstStyle/>
          <a:p>
            <a:pPr marL="334963" indent="-334963">
              <a:spcBef>
                <a:spcPct val="40000"/>
              </a:spcBef>
            </a:pPr>
            <a:r>
              <a:rPr lang="en-US" altLang="en-US" sz="2600">
                <a:latin typeface="Arial" charset="0"/>
              </a:rPr>
              <a:t>For every clock cycle, one small step is carried out, and the stages are overlapped.</a:t>
            </a:r>
          </a:p>
        </p:txBody>
      </p:sp>
      <p:sp>
        <p:nvSpPr>
          <p:cNvPr id="707588" name="Text Box 4"/>
          <p:cNvSpPr txBox="1">
            <a:spLocks noChangeArrowheads="1"/>
          </p:cNvSpPr>
          <p:nvPr/>
        </p:nvSpPr>
        <p:spPr bwMode="auto">
          <a:xfrm>
            <a:off x="2514600" y="4470215"/>
            <a:ext cx="6477000" cy="134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0"/>
              </a:spcBef>
              <a:tabLst>
                <a:tab pos="3422650" algn="l"/>
              </a:tabLst>
              <a:defRPr sz="2400">
                <a:solidFill>
                  <a:schemeClr val="tx1"/>
                </a:solidFill>
                <a:latin typeface="Times New Roman" pitchFamily="18" charset="0"/>
              </a:defRPr>
            </a:lvl1pPr>
            <a:lvl2pPr>
              <a:spcBef>
                <a:spcPct val="0"/>
              </a:spcBef>
              <a:tabLst>
                <a:tab pos="3422650" algn="l"/>
              </a:tabLst>
              <a:defRPr sz="2400">
                <a:solidFill>
                  <a:schemeClr val="tx1"/>
                </a:solidFill>
                <a:latin typeface="Times New Roman" pitchFamily="18" charset="0"/>
              </a:defRPr>
            </a:lvl2pPr>
            <a:lvl3pPr>
              <a:spcBef>
                <a:spcPct val="0"/>
              </a:spcBef>
              <a:tabLst>
                <a:tab pos="3422650" algn="l"/>
              </a:tabLst>
              <a:defRPr sz="2400">
                <a:solidFill>
                  <a:schemeClr val="tx1"/>
                </a:solidFill>
                <a:latin typeface="Times New Roman" pitchFamily="18" charset="0"/>
              </a:defRPr>
            </a:lvl3pPr>
            <a:lvl4pPr>
              <a:spcBef>
                <a:spcPct val="0"/>
              </a:spcBef>
              <a:tabLst>
                <a:tab pos="3422650" algn="l"/>
              </a:tabLst>
              <a:defRPr sz="2400">
                <a:solidFill>
                  <a:schemeClr val="tx1"/>
                </a:solidFill>
                <a:latin typeface="Times New Roman" pitchFamily="18" charset="0"/>
              </a:defRPr>
            </a:lvl4pPr>
            <a:lvl5pPr>
              <a:spcBef>
                <a:spcPct val="0"/>
              </a:spcBef>
              <a:tabLst>
                <a:tab pos="3422650" algn="l"/>
              </a:tabLst>
              <a:defRPr sz="2400">
                <a:solidFill>
                  <a:schemeClr val="tx1"/>
                </a:solidFill>
                <a:latin typeface="Times New Roman" pitchFamily="18" charset="0"/>
              </a:defRPr>
            </a:lvl5pPr>
            <a:lvl6pPr eaLnBrk="0" fontAlgn="base" hangingPunct="0">
              <a:spcBef>
                <a:spcPct val="0"/>
              </a:spcBef>
              <a:spcAft>
                <a:spcPct val="0"/>
              </a:spcAft>
              <a:tabLst>
                <a:tab pos="3422650" algn="l"/>
              </a:tabLst>
              <a:defRPr sz="2400">
                <a:solidFill>
                  <a:schemeClr val="tx1"/>
                </a:solidFill>
                <a:latin typeface="Times New Roman" pitchFamily="18" charset="0"/>
              </a:defRPr>
            </a:lvl6pPr>
            <a:lvl7pPr eaLnBrk="0" fontAlgn="base" hangingPunct="0">
              <a:spcBef>
                <a:spcPct val="0"/>
              </a:spcBef>
              <a:spcAft>
                <a:spcPct val="0"/>
              </a:spcAft>
              <a:tabLst>
                <a:tab pos="3422650" algn="l"/>
              </a:tabLst>
              <a:defRPr sz="2400">
                <a:solidFill>
                  <a:schemeClr val="tx1"/>
                </a:solidFill>
                <a:latin typeface="Times New Roman" pitchFamily="18" charset="0"/>
              </a:defRPr>
            </a:lvl7pPr>
            <a:lvl8pPr eaLnBrk="0" fontAlgn="base" hangingPunct="0">
              <a:spcBef>
                <a:spcPct val="0"/>
              </a:spcBef>
              <a:spcAft>
                <a:spcPct val="0"/>
              </a:spcAft>
              <a:tabLst>
                <a:tab pos="3422650" algn="l"/>
              </a:tabLst>
              <a:defRPr sz="2400">
                <a:solidFill>
                  <a:schemeClr val="tx1"/>
                </a:solidFill>
                <a:latin typeface="Times New Roman" pitchFamily="18" charset="0"/>
              </a:defRPr>
            </a:lvl8pPr>
            <a:lvl9pPr eaLnBrk="0" fontAlgn="base" hangingPunct="0">
              <a:spcBef>
                <a:spcPct val="0"/>
              </a:spcBef>
              <a:spcAft>
                <a:spcPct val="0"/>
              </a:spcAft>
              <a:tabLst>
                <a:tab pos="3422650" algn="l"/>
              </a:tabLst>
              <a:defRPr sz="2400">
                <a:solidFill>
                  <a:schemeClr val="tx1"/>
                </a:solidFill>
                <a:latin typeface="Times New Roman" pitchFamily="18" charset="0"/>
              </a:defRPr>
            </a:lvl9pPr>
          </a:lstStyle>
          <a:p>
            <a:pPr>
              <a:lnSpc>
                <a:spcPct val="85000"/>
              </a:lnSpc>
              <a:spcBef>
                <a:spcPct val="10000"/>
              </a:spcBef>
            </a:pPr>
            <a:r>
              <a:rPr lang="en-US" altLang="en-US" sz="2200"/>
              <a:t>S1. Fetch instruction.	S4. Fetch operands.</a:t>
            </a:r>
          </a:p>
          <a:p>
            <a:pPr>
              <a:lnSpc>
                <a:spcPct val="85000"/>
              </a:lnSpc>
              <a:spcBef>
                <a:spcPct val="10000"/>
              </a:spcBef>
            </a:pPr>
            <a:r>
              <a:rPr lang="en-US" altLang="en-US" sz="2200"/>
              <a:t>S2. Decode opcode.	S5. Execute.</a:t>
            </a:r>
          </a:p>
          <a:p>
            <a:pPr>
              <a:lnSpc>
                <a:spcPct val="85000"/>
              </a:lnSpc>
              <a:spcBef>
                <a:spcPct val="10000"/>
              </a:spcBef>
            </a:pPr>
            <a:r>
              <a:rPr lang="en-US" altLang="en-US" sz="2200"/>
              <a:t>S3. Calculate effective	S6. Store result.</a:t>
            </a:r>
          </a:p>
          <a:p>
            <a:pPr>
              <a:lnSpc>
                <a:spcPct val="85000"/>
              </a:lnSpc>
              <a:spcBef>
                <a:spcPct val="10000"/>
              </a:spcBef>
            </a:pPr>
            <a:r>
              <a:rPr lang="en-US" altLang="en-US" sz="2200"/>
              <a:t>      address of operands.</a:t>
            </a:r>
          </a:p>
        </p:txBody>
      </p:sp>
      <p:pic>
        <p:nvPicPr>
          <p:cNvPr id="707589" name="Picture 5" descr="il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839914"/>
            <a:ext cx="4679950" cy="257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12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4A65E4-CEB9-4DDF-AE6A-0AEC16EE45A6}" type="slidenum">
              <a:rPr lang="en-US" altLang="en-US"/>
              <a:pPr/>
              <a:t>18</a:t>
            </a:fld>
            <a:endParaRPr lang="en-US" altLang="en-US"/>
          </a:p>
        </p:txBody>
      </p:sp>
      <p:sp>
        <p:nvSpPr>
          <p:cNvPr id="713730" name="Rectangle 2"/>
          <p:cNvSpPr>
            <a:spLocks noGrp="1" noChangeArrowheads="1"/>
          </p:cNvSpPr>
          <p:nvPr>
            <p:ph type="title"/>
          </p:nvPr>
        </p:nvSpPr>
        <p:spPr>
          <a:xfrm>
            <a:off x="2037693" y="381000"/>
            <a:ext cx="8245366" cy="547688"/>
          </a:xfrm>
          <a:noFill/>
          <a:ln/>
        </p:spPr>
        <p:txBody>
          <a:bodyPr>
            <a:normAutofit fontScale="90000"/>
          </a:bodyPr>
          <a:lstStyle/>
          <a:p>
            <a:pPr algn="ctr"/>
            <a:r>
              <a:rPr lang="en-US" altLang="en-US" sz="3400" b="1" dirty="0" smtClean="0">
                <a:latin typeface="Arial" charset="0"/>
              </a:rPr>
              <a:t>Instruction Pipelining Speed Increases</a:t>
            </a:r>
            <a:endParaRPr lang="en-US" altLang="en-US" sz="3400" dirty="0">
              <a:latin typeface="Arial" charset="0"/>
            </a:endParaRPr>
          </a:p>
        </p:txBody>
      </p:sp>
      <p:sp>
        <p:nvSpPr>
          <p:cNvPr id="713731" name="Rectangle 3"/>
          <p:cNvSpPr>
            <a:spLocks noGrp="1" noChangeArrowheads="1"/>
          </p:cNvSpPr>
          <p:nvPr>
            <p:ph type="body" idx="1"/>
          </p:nvPr>
        </p:nvSpPr>
        <p:spPr>
          <a:xfrm>
            <a:off x="1060230" y="1154823"/>
            <a:ext cx="10293569" cy="5013436"/>
          </a:xfrm>
          <a:noFill/>
          <a:ln/>
          <a:extLst>
            <a:ext uri="{909E8E84-426E-40DD-AFC4-6F175D3DCCD1}">
              <a14:hiddenFill xmlns:a14="http://schemas.microsoft.com/office/drawing/2010/main">
                <a:solidFill>
                  <a:srgbClr val="E4F5FF"/>
                </a:solidFill>
              </a14:hiddenFill>
            </a:ext>
          </a:extLst>
        </p:spPr>
        <p:txBody>
          <a:bodyPr>
            <a:normAutofit fontScale="92500" lnSpcReduction="10000"/>
          </a:bodyPr>
          <a:lstStyle/>
          <a:p>
            <a:pPr marL="334963" indent="-334963">
              <a:spcBef>
                <a:spcPct val="40000"/>
              </a:spcBef>
            </a:pPr>
            <a:r>
              <a:rPr lang="en-US" altLang="en-US" sz="2600" dirty="0" smtClean="0">
                <a:latin typeface="Arial" charset="0"/>
              </a:rPr>
              <a:t>Theoretically, a 5-pipeline architecture would allow 5 instructions to be completed at the same time, and thus would generate a factor-of-5 increase in speed.</a:t>
            </a:r>
            <a:endParaRPr lang="en-US" altLang="en-US" sz="2600" dirty="0">
              <a:latin typeface="Arial" charset="0"/>
            </a:endParaRPr>
          </a:p>
          <a:p>
            <a:pPr marL="334963" indent="-334963">
              <a:spcBef>
                <a:spcPct val="40000"/>
              </a:spcBef>
            </a:pPr>
            <a:r>
              <a:rPr lang="en-US" altLang="en-US" sz="2600" dirty="0" smtClean="0">
                <a:latin typeface="Arial" charset="0"/>
              </a:rPr>
              <a:t>However, that is not the case.</a:t>
            </a:r>
            <a:endParaRPr lang="en-US" altLang="en-US" sz="2600" dirty="0">
              <a:latin typeface="Arial" charset="0"/>
            </a:endParaRPr>
          </a:p>
          <a:p>
            <a:pPr marL="334963" indent="-334963">
              <a:spcBef>
                <a:spcPct val="40000"/>
              </a:spcBef>
            </a:pPr>
            <a:r>
              <a:rPr lang="en-US" altLang="en-US" sz="2600" dirty="0" smtClean="0">
                <a:latin typeface="Arial" charset="0"/>
              </a:rPr>
              <a:t>Pipeline </a:t>
            </a:r>
            <a:r>
              <a:rPr lang="en-US" altLang="en-US" sz="2600" i="1" dirty="0">
                <a:latin typeface="Arial" charset="0"/>
              </a:rPr>
              <a:t>hazards</a:t>
            </a:r>
            <a:r>
              <a:rPr lang="en-US" altLang="en-US" sz="2600" dirty="0">
                <a:latin typeface="Arial" charset="0"/>
              </a:rPr>
              <a:t> arise that cause pipeline conflicts and </a:t>
            </a:r>
            <a:r>
              <a:rPr lang="en-US" altLang="en-US" sz="2600" dirty="0" smtClean="0">
                <a:latin typeface="Arial" charset="0"/>
              </a:rPr>
              <a:t>stalls. An </a:t>
            </a:r>
            <a:r>
              <a:rPr lang="en-US" altLang="en-US" sz="2600" dirty="0">
                <a:latin typeface="Arial" charset="0"/>
              </a:rPr>
              <a:t>instruction pipeline may stall, or be flushed for any of the following reasons:</a:t>
            </a:r>
          </a:p>
          <a:p>
            <a:pPr marL="681038" lvl="1" indent="6350">
              <a:spcBef>
                <a:spcPct val="40000"/>
              </a:spcBef>
            </a:pPr>
            <a:r>
              <a:rPr lang="en-US" altLang="en-US" sz="2200" dirty="0">
                <a:latin typeface="Arial" charset="0"/>
              </a:rPr>
              <a:t> </a:t>
            </a:r>
            <a:r>
              <a:rPr lang="en-US" altLang="en-US" dirty="0"/>
              <a:t>Resource conflicts.</a:t>
            </a:r>
          </a:p>
          <a:p>
            <a:pPr marL="681038" lvl="1" indent="6350">
              <a:spcBef>
                <a:spcPct val="40000"/>
              </a:spcBef>
            </a:pPr>
            <a:r>
              <a:rPr lang="en-US" altLang="en-US" dirty="0"/>
              <a:t> Data dependencies</a:t>
            </a:r>
            <a:r>
              <a:rPr lang="en-US" altLang="en-US" dirty="0" smtClean="0"/>
              <a:t>.</a:t>
            </a:r>
          </a:p>
          <a:p>
            <a:pPr marL="1138238" lvl="2" indent="6350">
              <a:spcBef>
                <a:spcPct val="40000"/>
              </a:spcBef>
            </a:pPr>
            <a:r>
              <a:rPr lang="en-US" altLang="en-US" dirty="0" smtClean="0"/>
              <a:t>Fetching an instruction from </a:t>
            </a:r>
            <a:r>
              <a:rPr lang="en-US" altLang="en-US" dirty="0" err="1" smtClean="0"/>
              <a:t>cashe</a:t>
            </a:r>
            <a:r>
              <a:rPr lang="en-US" altLang="en-US" dirty="0" smtClean="0"/>
              <a:t>, main memory, disk </a:t>
            </a:r>
            <a:endParaRPr lang="en-US" altLang="en-US" dirty="0"/>
          </a:p>
          <a:p>
            <a:pPr marL="681038" lvl="1" indent="6350">
              <a:spcBef>
                <a:spcPct val="40000"/>
              </a:spcBef>
            </a:pPr>
            <a:r>
              <a:rPr lang="en-US" altLang="en-US" dirty="0"/>
              <a:t> Conditional </a:t>
            </a:r>
            <a:r>
              <a:rPr lang="en-US" altLang="en-US" dirty="0" smtClean="0"/>
              <a:t>branching </a:t>
            </a:r>
          </a:p>
          <a:p>
            <a:pPr marL="1138238" lvl="2" indent="6350">
              <a:spcBef>
                <a:spcPct val="40000"/>
              </a:spcBef>
            </a:pPr>
            <a:r>
              <a:rPr lang="en-US" altLang="en-US" sz="2200" dirty="0" smtClean="0">
                <a:latin typeface="Arial" charset="0"/>
              </a:rPr>
              <a:t>The instruction being calculated in the pipeline is never executed – rather another instruction needs to be executed that is not in the pipeline.</a:t>
            </a:r>
            <a:endParaRPr lang="en-US" altLang="en-US" sz="2200" dirty="0">
              <a:latin typeface="Arial" charset="0"/>
            </a:endParaRPr>
          </a:p>
          <a:p>
            <a:pPr marL="1138238" lvl="2" indent="6350">
              <a:spcBef>
                <a:spcPct val="40000"/>
              </a:spcBef>
            </a:pPr>
            <a:r>
              <a:rPr lang="en-US" altLang="en-US" sz="2200" dirty="0" smtClean="0">
                <a:latin typeface="Arial" charset="0"/>
              </a:rPr>
              <a:t>Difficult to pipeline through some loops given </a:t>
            </a:r>
            <a:r>
              <a:rPr lang="en-US" altLang="en-US" sz="2200" smtClean="0">
                <a:latin typeface="Arial" charset="0"/>
              </a:rPr>
              <a:t>the loop conditional </a:t>
            </a:r>
            <a:endParaRPr lang="en-US" altLang="en-US" sz="2200" dirty="0">
              <a:latin typeface="Arial" charset="0"/>
            </a:endParaRPr>
          </a:p>
        </p:txBody>
      </p:sp>
    </p:spTree>
    <p:extLst>
      <p:ext uri="{BB962C8B-B14F-4D97-AF65-F5344CB8AC3E}">
        <p14:creationId xmlns:p14="http://schemas.microsoft.com/office/powerpoint/2010/main" val="148779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7647"/>
          </a:xfrm>
        </p:spPr>
        <p:txBody>
          <a:bodyPr/>
          <a:lstStyle/>
          <a:p>
            <a:pPr algn="ctr"/>
            <a:r>
              <a:rPr lang="en-US" dirty="0" smtClean="0"/>
              <a:t>Can we exploit pipelining to speed up code?</a:t>
            </a:r>
            <a:endParaRPr lang="en-US" dirty="0"/>
          </a:p>
        </p:txBody>
      </p:sp>
      <p:sp>
        <p:nvSpPr>
          <p:cNvPr id="3" name="Content Placeholder 2"/>
          <p:cNvSpPr>
            <a:spLocks noGrp="1"/>
          </p:cNvSpPr>
          <p:nvPr>
            <p:ph idx="1"/>
          </p:nvPr>
        </p:nvSpPr>
        <p:spPr>
          <a:xfrm>
            <a:off x="295603" y="1233652"/>
            <a:ext cx="11058197" cy="4943311"/>
          </a:xfrm>
        </p:spPr>
        <p:txBody>
          <a:bodyPr>
            <a:normAutofit lnSpcReduction="10000"/>
          </a:bodyPr>
          <a:lstStyle/>
          <a:p>
            <a:pPr marL="0" indent="0">
              <a:buNone/>
            </a:pPr>
            <a:r>
              <a:rPr lang="en-US" dirty="0" err="1" smtClean="0"/>
              <a:t>const</a:t>
            </a:r>
            <a:r>
              <a:rPr lang="en-US" dirty="0" smtClean="0"/>
              <a:t> </a:t>
            </a:r>
            <a:r>
              <a:rPr lang="en-US" dirty="0"/>
              <a:t>unsigned long </a:t>
            </a:r>
            <a:r>
              <a:rPr lang="en-US" dirty="0" err="1"/>
              <a:t>long</a:t>
            </a:r>
            <a:r>
              <a:rPr lang="en-US" dirty="0"/>
              <a:t> size= </a:t>
            </a:r>
            <a:r>
              <a:rPr lang="en-US" dirty="0" smtClean="0"/>
              <a:t>2000000000;</a:t>
            </a:r>
            <a:br>
              <a:rPr lang="en-US" dirty="0" smtClean="0"/>
            </a:br>
            <a:r>
              <a:rPr lang="en-US" dirty="0" smtClean="0"/>
              <a:t>unsigned </a:t>
            </a:r>
            <a:r>
              <a:rPr lang="en-US" dirty="0"/>
              <a:t>long </a:t>
            </a:r>
            <a:r>
              <a:rPr lang="en-US" dirty="0" err="1"/>
              <a:t>long</a:t>
            </a:r>
            <a:r>
              <a:rPr lang="en-US" dirty="0"/>
              <a:t> </a:t>
            </a:r>
            <a:r>
              <a:rPr lang="en-US" dirty="0" err="1" smtClean="0"/>
              <a:t>i</a:t>
            </a:r>
            <a:r>
              <a:rPr lang="en-US" dirty="0" smtClean="0"/>
              <a:t>;</a:t>
            </a:r>
            <a:br>
              <a:rPr lang="en-US" dirty="0" smtClean="0"/>
            </a:br>
            <a:r>
              <a:rPr lang="en-US" dirty="0" smtClean="0"/>
              <a:t>unsigned </a:t>
            </a:r>
            <a:r>
              <a:rPr lang="en-US" dirty="0"/>
              <a:t>long </a:t>
            </a:r>
            <a:r>
              <a:rPr lang="en-US" dirty="0" err="1"/>
              <a:t>long</a:t>
            </a:r>
            <a:r>
              <a:rPr lang="en-US" dirty="0"/>
              <a:t> *foo = new unsigned long </a:t>
            </a:r>
            <a:r>
              <a:rPr lang="en-US" dirty="0" err="1"/>
              <a:t>long</a:t>
            </a:r>
            <a:r>
              <a:rPr lang="en-US" dirty="0"/>
              <a:t> [size</a:t>
            </a:r>
            <a:r>
              <a:rPr lang="en-US" dirty="0" smtClean="0"/>
              <a:t>];</a:t>
            </a:r>
            <a:br>
              <a:rPr lang="en-US" dirty="0" smtClean="0"/>
            </a:br>
            <a:r>
              <a:rPr lang="en-US" dirty="0" smtClean="0"/>
              <a:t>foo[0</a:t>
            </a:r>
            <a:r>
              <a:rPr lang="en-US" dirty="0"/>
              <a:t>]=2;foo[1]=3;foo[2]=</a:t>
            </a:r>
            <a:r>
              <a:rPr lang="en-US" dirty="0" smtClean="0"/>
              <a:t>6;</a:t>
            </a:r>
            <a:br>
              <a:rPr lang="en-US" dirty="0" smtClean="0"/>
            </a:br>
            <a:r>
              <a:rPr lang="en-US" dirty="0" smtClean="0"/>
              <a:t>for(</a:t>
            </a:r>
            <a:r>
              <a:rPr lang="en-US" dirty="0" err="1" smtClean="0"/>
              <a:t>i</a:t>
            </a:r>
            <a:r>
              <a:rPr lang="en-US" dirty="0" smtClean="0"/>
              <a:t> </a:t>
            </a:r>
            <a:r>
              <a:rPr lang="en-US" dirty="0"/>
              <a:t>= 3;i&lt;</a:t>
            </a:r>
            <a:r>
              <a:rPr lang="en-US" dirty="0" err="1"/>
              <a:t>size;i</a:t>
            </a:r>
            <a:r>
              <a:rPr lang="en-US" dirty="0"/>
              <a:t>++) foo[</a:t>
            </a:r>
            <a:r>
              <a:rPr lang="en-US" dirty="0" err="1"/>
              <a:t>i</a:t>
            </a:r>
            <a:r>
              <a:rPr lang="en-US" dirty="0"/>
              <a:t>]=foo[i-1]+foo[i-2]-foo[i-3];	</a:t>
            </a:r>
          </a:p>
          <a:p>
            <a:r>
              <a:rPr lang="en-US" dirty="0"/>
              <a:t>	</a:t>
            </a:r>
            <a:r>
              <a:rPr lang="en-US" dirty="0" smtClean="0"/>
              <a:t>V.	</a:t>
            </a:r>
          </a:p>
          <a:p>
            <a:pPr marL="0" indent="0">
              <a:buNone/>
            </a:pPr>
            <a:r>
              <a:rPr lang="en-US" dirty="0" smtClean="0"/>
              <a:t>foo[0]=3;foo[1]=3;foo[2]=6;</a:t>
            </a:r>
            <a:br>
              <a:rPr lang="en-US" dirty="0" smtClean="0"/>
            </a:br>
            <a:r>
              <a:rPr lang="en-US" dirty="0" smtClean="0"/>
              <a:t>for(</a:t>
            </a:r>
            <a:r>
              <a:rPr lang="en-US" dirty="0" err="1" smtClean="0"/>
              <a:t>i</a:t>
            </a:r>
            <a:r>
              <a:rPr lang="en-US" dirty="0" smtClean="0"/>
              <a:t> = 3; </a:t>
            </a:r>
            <a:r>
              <a:rPr lang="en-US" dirty="0" err="1" smtClean="0"/>
              <a:t>i</a:t>
            </a:r>
            <a:r>
              <a:rPr lang="en-US" smtClean="0"/>
              <a:t>&lt;size-4;i</a:t>
            </a:r>
            <a:r>
              <a:rPr lang="en-US" dirty="0" smtClean="0"/>
              <a:t>+=4) {	</a:t>
            </a:r>
            <a:br>
              <a:rPr lang="en-US" dirty="0" smtClean="0"/>
            </a:br>
            <a:r>
              <a:rPr lang="en-US" dirty="0" smtClean="0"/>
              <a:t>	foo[</a:t>
            </a:r>
            <a:r>
              <a:rPr lang="en-US" dirty="0" err="1" smtClean="0"/>
              <a:t>i</a:t>
            </a:r>
            <a:r>
              <a:rPr lang="en-US" dirty="0" smtClean="0"/>
              <a:t>]=foo[i-1]+foo[i-2]-foo[i-3];</a:t>
            </a:r>
            <a:br>
              <a:rPr lang="en-US" dirty="0" smtClean="0"/>
            </a:br>
            <a:r>
              <a:rPr lang="en-US" dirty="0" smtClean="0"/>
              <a:t>	foo[i+1]=foo[</a:t>
            </a:r>
            <a:r>
              <a:rPr lang="en-US" dirty="0" err="1" smtClean="0"/>
              <a:t>i</a:t>
            </a:r>
            <a:r>
              <a:rPr lang="en-US" dirty="0" smtClean="0"/>
              <a:t>]+foo[i-1]-foo[i-2];</a:t>
            </a:r>
            <a:br>
              <a:rPr lang="en-US" dirty="0" smtClean="0"/>
            </a:br>
            <a:r>
              <a:rPr lang="en-US" dirty="0" smtClean="0"/>
              <a:t>	foo[i+2]=foo[i+1]+foo[</a:t>
            </a:r>
            <a:r>
              <a:rPr lang="en-US" dirty="0" err="1" smtClean="0"/>
              <a:t>i</a:t>
            </a:r>
            <a:r>
              <a:rPr lang="en-US" dirty="0" smtClean="0"/>
              <a:t>]-foo[i-1];</a:t>
            </a:r>
            <a:br>
              <a:rPr lang="en-US" dirty="0" smtClean="0"/>
            </a:br>
            <a:r>
              <a:rPr lang="en-US" dirty="0" smtClean="0"/>
              <a:t>	foo[i+3]=foo[i+2]+foo[i-1]-foo[</a:t>
            </a:r>
            <a:r>
              <a:rPr lang="en-US" dirty="0" err="1" smtClean="0"/>
              <a:t>i</a:t>
            </a:r>
            <a:r>
              <a:rPr lang="en-US" dirty="0" smtClean="0"/>
              <a:t>];</a:t>
            </a:r>
            <a:br>
              <a:rPr lang="en-US" dirty="0" smtClean="0"/>
            </a:br>
            <a:r>
              <a:rPr lang="en-US" dirty="0" smtClean="0"/>
              <a:t>}</a:t>
            </a:r>
            <a:endParaRPr lang="en-US" dirty="0"/>
          </a:p>
        </p:txBody>
      </p:sp>
    </p:spTree>
    <p:extLst>
      <p:ext uri="{BB962C8B-B14F-4D97-AF65-F5344CB8AC3E}">
        <p14:creationId xmlns:p14="http://schemas.microsoft.com/office/powerpoint/2010/main" val="171935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Reading for CS 2275 Module 13</a:t>
            </a:r>
            <a:endParaRPr lang="en-US" dirty="0"/>
          </a:p>
        </p:txBody>
      </p:sp>
      <p:sp>
        <p:nvSpPr>
          <p:cNvPr id="3" name="Content Placeholder 2"/>
          <p:cNvSpPr>
            <a:spLocks noGrp="1"/>
          </p:cNvSpPr>
          <p:nvPr>
            <p:ph idx="1"/>
          </p:nvPr>
        </p:nvSpPr>
        <p:spPr/>
        <p:txBody>
          <a:bodyPr/>
          <a:lstStyle/>
          <a:p>
            <a:r>
              <a:rPr lang="en-US" dirty="0" err="1" smtClean="0"/>
              <a:t>Lippman</a:t>
            </a:r>
            <a:r>
              <a:rPr lang="en-US" dirty="0" smtClean="0"/>
              <a:t>:</a:t>
            </a:r>
          </a:p>
          <a:p>
            <a:pPr lvl="1"/>
            <a:r>
              <a:rPr lang="en-US" dirty="0" smtClean="0"/>
              <a:t>17.2, 17.4, 12, A.3</a:t>
            </a:r>
          </a:p>
          <a:p>
            <a:r>
              <a:rPr lang="en-US" dirty="0" smtClean="0"/>
              <a:t>Some of the notes and slides are from Bryant and </a:t>
            </a:r>
            <a:r>
              <a:rPr lang="en-US" dirty="0" err="1" smtClean="0"/>
              <a:t>O’Hallaron</a:t>
            </a:r>
            <a:r>
              <a:rPr lang="en-US" dirty="0" smtClean="0"/>
              <a:t> and from Null and </a:t>
            </a:r>
            <a:r>
              <a:rPr lang="en-US" dirty="0" err="1" smtClean="0"/>
              <a:t>Lobur</a:t>
            </a:r>
            <a:endParaRPr lang="en-US" dirty="0"/>
          </a:p>
        </p:txBody>
      </p:sp>
    </p:spTree>
    <p:extLst>
      <p:ext uri="{BB962C8B-B14F-4D97-AF65-F5344CB8AC3E}">
        <p14:creationId xmlns:p14="http://schemas.microsoft.com/office/powerpoint/2010/main" val="331696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dirty="0" smtClean="0"/>
              <a:t>Performance Tuning</a:t>
            </a:r>
            <a:endParaRPr lang="en-US" dirty="0"/>
          </a:p>
        </p:txBody>
      </p:sp>
      <p:sp>
        <p:nvSpPr>
          <p:cNvPr id="3" name="Content Placeholder 2"/>
          <p:cNvSpPr>
            <a:spLocks noGrp="1"/>
          </p:cNvSpPr>
          <p:nvPr>
            <p:ph idx="1"/>
          </p:nvPr>
        </p:nvSpPr>
        <p:spPr>
          <a:xfrm>
            <a:off x="838200" y="1028700"/>
            <a:ext cx="10515600" cy="5148263"/>
          </a:xfrm>
        </p:spPr>
        <p:txBody>
          <a:bodyPr>
            <a:normAutofit/>
          </a:bodyPr>
          <a:lstStyle/>
          <a:p>
            <a:r>
              <a:rPr lang="en-US" dirty="0" smtClean="0"/>
              <a:t>Most computer architecture courses assume the computer scientist will be modifying the machine to match the code </a:t>
            </a:r>
          </a:p>
          <a:p>
            <a:pPr lvl="1"/>
            <a:r>
              <a:rPr lang="en-US" dirty="0" smtClean="0"/>
              <a:t>(more memory, faster CPI, </a:t>
            </a:r>
            <a:r>
              <a:rPr lang="en-US" dirty="0" err="1" smtClean="0"/>
              <a:t>etc</a:t>
            </a:r>
            <a:r>
              <a:rPr lang="en-US" dirty="0" smtClean="0"/>
              <a:t>)</a:t>
            </a:r>
          </a:p>
          <a:p>
            <a:r>
              <a:rPr lang="en-US" dirty="0" smtClean="0"/>
              <a:t>In reality, the computer scientist generally as the get his or her code running as fast as needed on the particular machine at hand. </a:t>
            </a:r>
          </a:p>
          <a:p>
            <a:r>
              <a:rPr lang="en-US" dirty="0" smtClean="0"/>
              <a:t>If the code is not sufficiently fast, it must be modified to run faster on that particular machine.</a:t>
            </a:r>
          </a:p>
          <a:p>
            <a:pPr lvl="1"/>
            <a:r>
              <a:rPr lang="en-US" dirty="0" smtClean="0"/>
              <a:t>Turn off the debugger</a:t>
            </a:r>
          </a:p>
          <a:p>
            <a:pPr lvl="1"/>
            <a:r>
              <a:rPr lang="en-US" dirty="0" smtClean="0"/>
              <a:t>Turn on the optimizer</a:t>
            </a:r>
          </a:p>
          <a:p>
            <a:pPr lvl="1"/>
            <a:r>
              <a:rPr lang="en-US" dirty="0" smtClean="0"/>
              <a:t>Where are the bottlenecks?</a:t>
            </a:r>
          </a:p>
          <a:p>
            <a:pPr lvl="2"/>
            <a:r>
              <a:rPr lang="en-US" dirty="0" smtClean="0"/>
              <a:t>95%/5% rule:  95% of the time is spent in 5% of the code</a:t>
            </a:r>
          </a:p>
          <a:p>
            <a:pPr lvl="1"/>
            <a:r>
              <a:rPr lang="en-US" dirty="0" smtClean="0"/>
              <a:t>Then use your knowledge of compliers &amp; architecture to make the code faster</a:t>
            </a:r>
          </a:p>
        </p:txBody>
      </p:sp>
    </p:spTree>
    <p:extLst>
      <p:ext uri="{BB962C8B-B14F-4D97-AF65-F5344CB8AC3E}">
        <p14:creationId xmlns:p14="http://schemas.microsoft.com/office/powerpoint/2010/main" val="261729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Remember Don Knuth’s Quote:</a:t>
            </a:r>
            <a:endParaRPr lang="en-US" dirty="0"/>
          </a:p>
        </p:txBody>
      </p:sp>
      <p:sp>
        <p:nvSpPr>
          <p:cNvPr id="3" name="Content Placeholder 2"/>
          <p:cNvSpPr>
            <a:spLocks noGrp="1"/>
          </p:cNvSpPr>
          <p:nvPr>
            <p:ph idx="1"/>
          </p:nvPr>
        </p:nvSpPr>
        <p:spPr>
          <a:xfrm>
            <a:off x="838200" y="1604141"/>
            <a:ext cx="10515600" cy="4572822"/>
          </a:xfrm>
        </p:spPr>
        <p:txBody>
          <a:bodyPr/>
          <a:lstStyle/>
          <a:p>
            <a:r>
              <a:rPr lang="en-US" dirty="0" smtClean="0"/>
              <a:t>(one of the key founders of computer science)</a:t>
            </a:r>
          </a:p>
          <a:p>
            <a:r>
              <a:rPr lang="en-US" dirty="0" smtClean="0"/>
              <a:t>Premature optimization is the </a:t>
            </a:r>
            <a:r>
              <a:rPr lang="en-US" u="sng" dirty="0" smtClean="0"/>
              <a:t>root of ALL Evil</a:t>
            </a:r>
          </a:p>
          <a:p>
            <a:pPr lvl="1"/>
            <a:r>
              <a:rPr lang="en-US" dirty="0" smtClean="0"/>
              <a:t>(</a:t>
            </a:r>
            <a:r>
              <a:rPr lang="en-US" dirty="0" smtClean="0">
                <a:hlinkClick r:id="rId2"/>
              </a:rPr>
              <a:t>https</a:t>
            </a:r>
            <a:r>
              <a:rPr lang="en-US" dirty="0">
                <a:hlinkClick r:id="rId2"/>
              </a:rPr>
              <a:t>://</a:t>
            </a:r>
            <a:r>
              <a:rPr lang="en-US" dirty="0" smtClean="0">
                <a:hlinkClick r:id="rId2"/>
              </a:rPr>
              <a:t>en.wikiquote.org/wiki/Donald_Knuth</a:t>
            </a:r>
            <a:r>
              <a:rPr lang="en-US" dirty="0" smtClean="0"/>
              <a:t>)</a:t>
            </a:r>
          </a:p>
          <a:p>
            <a:r>
              <a:rPr lang="en-US" dirty="0" smtClean="0"/>
              <a:t>If you make it faster, you generally make it more complex</a:t>
            </a:r>
          </a:p>
          <a:p>
            <a:r>
              <a:rPr lang="en-US" dirty="0" smtClean="0"/>
              <a:t>One part of the system becomes more depending on another, leading to potential bugs over the years</a:t>
            </a:r>
          </a:p>
          <a:p>
            <a:r>
              <a:rPr lang="en-US" dirty="0" smtClean="0"/>
              <a:t>KISS is always best unless you really need it faster.</a:t>
            </a:r>
          </a:p>
          <a:p>
            <a:pPr lvl="1"/>
            <a:r>
              <a:rPr lang="en-US" dirty="0" smtClean="0"/>
              <a:t>(Keep it simple stupid </a:t>
            </a:r>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392724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585913" y="247650"/>
            <a:ext cx="8716962" cy="782638"/>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smtClean="0">
                <a:latin typeface="Arial"/>
                <a:cs typeface="Arial"/>
              </a:rPr>
              <a:t>Example Memory </a:t>
            </a:r>
            <a:br>
              <a:rPr lang="en-GB" b="0" dirty="0" smtClean="0">
                <a:latin typeface="Arial"/>
                <a:cs typeface="Arial"/>
              </a:rPr>
            </a:br>
            <a:r>
              <a:rPr lang="en-GB" b="0" dirty="0" smtClean="0">
                <a:latin typeface="Arial"/>
                <a:cs typeface="Arial"/>
              </a:rPr>
              <a:t>     Hierarchy</a:t>
            </a:r>
          </a:p>
        </p:txBody>
      </p:sp>
      <p:sp>
        <p:nvSpPr>
          <p:cNvPr id="151" name="AutoShape 195"/>
          <p:cNvSpPr>
            <a:spLocks noChangeAspect="1" noChangeArrowheads="1"/>
          </p:cNvSpPr>
          <p:nvPr/>
        </p:nvSpPr>
        <p:spPr bwMode="auto">
          <a:xfrm>
            <a:off x="2076450" y="361714"/>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a:defRPr/>
            </a:pPr>
            <a:endParaRPr lang="en-US" kern="0">
              <a:solidFill>
                <a:sysClr val="windowText" lastClr="000000"/>
              </a:solidFill>
              <a:latin typeface="Arial"/>
              <a:cs typeface="Arial"/>
            </a:endParaRPr>
          </a:p>
        </p:txBody>
      </p:sp>
      <p:sp>
        <p:nvSpPr>
          <p:cNvPr id="152" name="Text Box 196"/>
          <p:cNvSpPr txBox="1">
            <a:spLocks noChangeAspect="1" noChangeArrowheads="1"/>
          </p:cNvSpPr>
          <p:nvPr/>
        </p:nvSpPr>
        <p:spPr bwMode="auto">
          <a:xfrm>
            <a:off x="5218391" y="838241"/>
            <a:ext cx="72353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err="1">
                <a:solidFill>
                  <a:sysClr val="windowText" lastClr="000000"/>
                </a:solidFill>
                <a:latin typeface="Arial"/>
                <a:cs typeface="Arial"/>
              </a:rPr>
              <a:t>Regs</a:t>
            </a:r>
            <a:endParaRPr lang="en-US" kern="0" dirty="0">
              <a:solidFill>
                <a:sysClr val="windowText" lastClr="000000"/>
              </a:solidFill>
              <a:latin typeface="Arial"/>
              <a:cs typeface="Arial"/>
            </a:endParaRPr>
          </a:p>
        </p:txBody>
      </p:sp>
      <p:sp>
        <p:nvSpPr>
          <p:cNvPr id="153" name="Text Box 198"/>
          <p:cNvSpPr txBox="1">
            <a:spLocks noChangeAspect="1" noChangeArrowheads="1"/>
          </p:cNvSpPr>
          <p:nvPr/>
        </p:nvSpPr>
        <p:spPr bwMode="auto">
          <a:xfrm>
            <a:off x="4987691" y="1287118"/>
            <a:ext cx="118494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a:solidFill>
                  <a:sysClr val="windowText" lastClr="000000"/>
                </a:solidFill>
                <a:latin typeface="Arial"/>
                <a:cs typeface="Arial"/>
              </a:rPr>
              <a:t>L1 cache </a:t>
            </a:r>
          </a:p>
          <a:p>
            <a:pPr algn="ctr">
              <a:defRPr/>
            </a:pPr>
            <a:r>
              <a:rPr lang="en-US" kern="0">
                <a:solidFill>
                  <a:sysClr val="windowText" lastClr="000000"/>
                </a:solidFill>
                <a:latin typeface="Arial"/>
                <a:cs typeface="Arial"/>
              </a:rPr>
              <a:t>(SRAM)</a:t>
            </a:r>
          </a:p>
        </p:txBody>
      </p:sp>
      <p:sp>
        <p:nvSpPr>
          <p:cNvPr id="154" name="Text Box 199"/>
          <p:cNvSpPr txBox="1">
            <a:spLocks noChangeAspect="1" noChangeArrowheads="1"/>
          </p:cNvSpPr>
          <p:nvPr/>
        </p:nvSpPr>
        <p:spPr bwMode="auto">
          <a:xfrm>
            <a:off x="4788794" y="3825530"/>
            <a:ext cx="158273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Main memory</a:t>
            </a:r>
          </a:p>
          <a:p>
            <a:pPr algn="ctr">
              <a:defRPr/>
            </a:pPr>
            <a:r>
              <a:rPr lang="en-US" kern="0" dirty="0">
                <a:solidFill>
                  <a:sysClr val="windowText" lastClr="000000"/>
                </a:solidFill>
                <a:latin typeface="Arial"/>
                <a:cs typeface="Arial"/>
              </a:rPr>
              <a:t>(DRAM)</a:t>
            </a:r>
          </a:p>
        </p:txBody>
      </p:sp>
      <p:sp>
        <p:nvSpPr>
          <p:cNvPr id="155" name="Text Box 200"/>
          <p:cNvSpPr txBox="1">
            <a:spLocks noChangeAspect="1" noChangeArrowheads="1"/>
          </p:cNvSpPr>
          <p:nvPr/>
        </p:nvSpPr>
        <p:spPr bwMode="auto">
          <a:xfrm>
            <a:off x="4230309" y="4851055"/>
            <a:ext cx="2699702"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Local secondary storage</a:t>
            </a:r>
          </a:p>
          <a:p>
            <a:pPr algn="ctr">
              <a:defRPr/>
            </a:pPr>
            <a:r>
              <a:rPr lang="en-US" kern="0" dirty="0">
                <a:solidFill>
                  <a:sysClr val="windowText" lastClr="000000"/>
                </a:solidFill>
                <a:latin typeface="Arial"/>
                <a:cs typeface="Arial"/>
              </a:rPr>
              <a:t>(local disks)</a:t>
            </a:r>
          </a:p>
        </p:txBody>
      </p:sp>
      <p:sp>
        <p:nvSpPr>
          <p:cNvPr id="156" name="Line 203"/>
          <p:cNvSpPr>
            <a:spLocks noChangeAspect="1" noChangeShapeType="1"/>
          </p:cNvSpPr>
          <p:nvPr/>
        </p:nvSpPr>
        <p:spPr bwMode="auto">
          <a:xfrm>
            <a:off x="5037139" y="1268970"/>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57" name="Line 204"/>
          <p:cNvSpPr>
            <a:spLocks noChangeAspect="1" noChangeShapeType="1"/>
          </p:cNvSpPr>
          <p:nvPr/>
        </p:nvSpPr>
        <p:spPr bwMode="auto">
          <a:xfrm>
            <a:off x="4686300" y="1907145"/>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58" name="Line 205"/>
          <p:cNvSpPr>
            <a:spLocks noChangeAspect="1" noChangeShapeType="1"/>
          </p:cNvSpPr>
          <p:nvPr/>
        </p:nvSpPr>
        <p:spPr bwMode="auto">
          <a:xfrm>
            <a:off x="4303714" y="2659620"/>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59" name="Line 222"/>
          <p:cNvSpPr>
            <a:spLocks noChangeAspect="1" noChangeShapeType="1"/>
          </p:cNvSpPr>
          <p:nvPr/>
        </p:nvSpPr>
        <p:spPr bwMode="auto">
          <a:xfrm>
            <a:off x="1600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60" name="Text Box 223"/>
          <p:cNvSpPr txBox="1">
            <a:spLocks noChangeAspect="1" noChangeArrowheads="1"/>
          </p:cNvSpPr>
          <p:nvPr/>
        </p:nvSpPr>
        <p:spPr bwMode="auto">
          <a:xfrm>
            <a:off x="1647826" y="3628898"/>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1600" kern="0" dirty="0">
                <a:solidFill>
                  <a:sysClr val="windowText" lastClr="000000"/>
                </a:solidFill>
                <a:latin typeface="Arial"/>
                <a:cs typeface="Arial"/>
              </a:rPr>
              <a:t>Larger,  </a:t>
            </a:r>
          </a:p>
          <a:p>
            <a:pPr>
              <a:defRPr/>
            </a:pPr>
            <a:r>
              <a:rPr lang="en-US" sz="1600" kern="0" dirty="0">
                <a:solidFill>
                  <a:sysClr val="windowText" lastClr="000000"/>
                </a:solidFill>
                <a:latin typeface="Arial"/>
                <a:cs typeface="Arial"/>
              </a:rPr>
              <a:t>slower, </a:t>
            </a:r>
          </a:p>
          <a:p>
            <a:pPr>
              <a:defRPr/>
            </a:pPr>
            <a:r>
              <a:rPr lang="en-US" sz="1600" kern="0" dirty="0">
                <a:solidFill>
                  <a:sysClr val="windowText" lastClr="000000"/>
                </a:solidFill>
                <a:latin typeface="Arial"/>
                <a:cs typeface="Arial"/>
              </a:rPr>
              <a:t>and </a:t>
            </a:r>
          </a:p>
          <a:p>
            <a:pPr>
              <a:defRPr/>
            </a:pPr>
            <a:r>
              <a:rPr lang="en-US" sz="1600" kern="0" dirty="0">
                <a:solidFill>
                  <a:sysClr val="windowText" lastClr="000000"/>
                </a:solidFill>
                <a:latin typeface="Arial"/>
                <a:cs typeface="Arial"/>
              </a:rPr>
              <a:t>cheaper </a:t>
            </a:r>
          </a:p>
          <a:p>
            <a:pPr>
              <a:defRPr/>
            </a:pPr>
            <a:r>
              <a:rPr lang="en-US" sz="1600" kern="0" dirty="0">
                <a:solidFill>
                  <a:sysClr val="windowText" lastClr="000000"/>
                </a:solidFill>
                <a:latin typeface="Arial"/>
                <a:cs typeface="Arial"/>
              </a:rPr>
              <a:t>(per byte)</a:t>
            </a:r>
          </a:p>
          <a:p>
            <a:pPr>
              <a:defRPr/>
            </a:pPr>
            <a:r>
              <a:rPr lang="en-US" sz="1600" kern="0" dirty="0">
                <a:solidFill>
                  <a:sysClr val="windowText" lastClr="000000"/>
                </a:solidFill>
                <a:latin typeface="Arial"/>
                <a:cs typeface="Arial"/>
              </a:rPr>
              <a:t>storage</a:t>
            </a:r>
          </a:p>
          <a:p>
            <a:pPr>
              <a:defRPr/>
            </a:pPr>
            <a:r>
              <a:rPr lang="en-US" sz="1600" kern="0" dirty="0">
                <a:solidFill>
                  <a:sysClr val="windowText" lastClr="000000"/>
                </a:solidFill>
                <a:latin typeface="Arial"/>
                <a:cs typeface="Arial"/>
              </a:rPr>
              <a:t>devices</a:t>
            </a:r>
          </a:p>
        </p:txBody>
      </p:sp>
      <p:sp>
        <p:nvSpPr>
          <p:cNvPr id="161" name="Line 224"/>
          <p:cNvSpPr>
            <a:spLocks noChangeAspect="1" noChangeShapeType="1"/>
          </p:cNvSpPr>
          <p:nvPr/>
        </p:nvSpPr>
        <p:spPr bwMode="auto">
          <a:xfrm>
            <a:off x="3779839" y="3589895"/>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62" name="Text Box 225"/>
          <p:cNvSpPr txBox="1">
            <a:spLocks noChangeAspect="1" noChangeArrowheads="1"/>
          </p:cNvSpPr>
          <p:nvPr/>
        </p:nvSpPr>
        <p:spPr bwMode="auto">
          <a:xfrm>
            <a:off x="4102100" y="5947461"/>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Remote secondary storage</a:t>
            </a:r>
          </a:p>
          <a:p>
            <a:pPr algn="ctr">
              <a:defRPr/>
            </a:pPr>
            <a:r>
              <a:rPr lang="en-US" kern="0" dirty="0">
                <a:solidFill>
                  <a:sysClr val="windowText" lastClr="000000"/>
                </a:solidFill>
                <a:latin typeface="Arial"/>
                <a:cs typeface="Arial"/>
              </a:rPr>
              <a:t>(e.g., Web servers)</a:t>
            </a:r>
          </a:p>
        </p:txBody>
      </p:sp>
      <p:sp>
        <p:nvSpPr>
          <p:cNvPr id="165" name="Text Box 227"/>
          <p:cNvSpPr txBox="1">
            <a:spLocks noChangeAspect="1" noChangeArrowheads="1"/>
          </p:cNvSpPr>
          <p:nvPr/>
        </p:nvSpPr>
        <p:spPr bwMode="auto">
          <a:xfrm>
            <a:off x="8597306" y="5375119"/>
            <a:ext cx="2062758" cy="7385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Local disks hold files retrieved from disks </a:t>
            </a:r>
          </a:p>
          <a:p>
            <a:pPr>
              <a:defRPr/>
            </a:pPr>
            <a:r>
              <a:rPr lang="en-US" sz="1400" kern="0" dirty="0">
                <a:solidFill>
                  <a:srgbClr val="FF0000"/>
                </a:solidFill>
                <a:latin typeface="Arial"/>
                <a:cs typeface="Arial"/>
              </a:rPr>
              <a:t>on remote servers</a:t>
            </a:r>
          </a:p>
        </p:txBody>
      </p:sp>
      <p:sp>
        <p:nvSpPr>
          <p:cNvPr id="166" name="Line 235"/>
          <p:cNvSpPr>
            <a:spLocks noChangeAspect="1" noChangeShapeType="1"/>
          </p:cNvSpPr>
          <p:nvPr/>
        </p:nvSpPr>
        <p:spPr bwMode="auto">
          <a:xfrm>
            <a:off x="3232151" y="4636057"/>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67" name="Text Box 236"/>
          <p:cNvSpPr txBox="1">
            <a:spLocks noChangeAspect="1" noChangeArrowheads="1"/>
          </p:cNvSpPr>
          <p:nvPr/>
        </p:nvSpPr>
        <p:spPr bwMode="auto">
          <a:xfrm>
            <a:off x="4987691" y="1952280"/>
            <a:ext cx="118494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L2 cache </a:t>
            </a:r>
          </a:p>
          <a:p>
            <a:pPr algn="ctr">
              <a:defRPr/>
            </a:pPr>
            <a:r>
              <a:rPr lang="en-US" kern="0" dirty="0">
                <a:solidFill>
                  <a:sysClr val="windowText" lastClr="000000"/>
                </a:solidFill>
                <a:latin typeface="Arial"/>
                <a:cs typeface="Arial"/>
              </a:rPr>
              <a:t>(SRAM)</a:t>
            </a:r>
          </a:p>
        </p:txBody>
      </p:sp>
      <p:sp>
        <p:nvSpPr>
          <p:cNvPr id="169" name="Text Box 243"/>
          <p:cNvSpPr txBox="1">
            <a:spLocks noChangeAspect="1" noChangeArrowheads="1"/>
          </p:cNvSpPr>
          <p:nvPr/>
        </p:nvSpPr>
        <p:spPr bwMode="auto">
          <a:xfrm>
            <a:off x="6486526" y="1645209"/>
            <a:ext cx="283845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L1 cache holds cache lines retrieved from the L2 cache.</a:t>
            </a:r>
          </a:p>
        </p:txBody>
      </p:sp>
      <p:sp>
        <p:nvSpPr>
          <p:cNvPr id="171" name="Text Box 233"/>
          <p:cNvSpPr txBox="1">
            <a:spLocks noChangeAspect="1" noChangeArrowheads="1"/>
          </p:cNvSpPr>
          <p:nvPr/>
        </p:nvSpPr>
        <p:spPr bwMode="auto">
          <a:xfrm>
            <a:off x="6097588" y="977197"/>
            <a:ext cx="2919412"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CPU registers hold words retrieved from </a:t>
            </a:r>
            <a:r>
              <a:rPr lang="en-US" sz="1400" kern="0" dirty="0" err="1">
                <a:solidFill>
                  <a:srgbClr val="FF0000"/>
                </a:solidFill>
                <a:latin typeface="Arial"/>
                <a:cs typeface="Arial"/>
              </a:rPr>
              <a:t>th</a:t>
            </a:r>
            <a:r>
              <a:rPr lang="en-US" sz="1400" kern="0" dirty="0">
                <a:solidFill>
                  <a:srgbClr val="FF0000"/>
                </a:solidFill>
                <a:latin typeface="Arial"/>
                <a:cs typeface="Arial"/>
              </a:rPr>
              <a:t>e L1 cache.</a:t>
            </a:r>
          </a:p>
        </p:txBody>
      </p:sp>
      <p:sp>
        <p:nvSpPr>
          <p:cNvPr id="174" name="Text Box 231"/>
          <p:cNvSpPr txBox="1">
            <a:spLocks noChangeAspect="1" noChangeArrowheads="1"/>
          </p:cNvSpPr>
          <p:nvPr/>
        </p:nvSpPr>
        <p:spPr bwMode="auto">
          <a:xfrm>
            <a:off x="6889751" y="2407206"/>
            <a:ext cx="262890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en-US" sz="1400" kern="0" dirty="0">
                <a:solidFill>
                  <a:srgbClr val="FF0000"/>
                </a:solidFill>
                <a:latin typeface="Arial"/>
                <a:cs typeface="Arial"/>
              </a:rPr>
              <a:t>L2 cache holds cache lines</a:t>
            </a:r>
          </a:p>
          <a:p>
            <a:pPr>
              <a:defRPr/>
            </a:pPr>
            <a:r>
              <a:rPr lang="en-US" sz="1400" kern="0" dirty="0">
                <a:solidFill>
                  <a:srgbClr val="FF0000"/>
                </a:solidFill>
                <a:latin typeface="Arial"/>
                <a:cs typeface="Arial"/>
              </a:rPr>
              <a:t> retrieved from L3 cache</a:t>
            </a:r>
          </a:p>
        </p:txBody>
      </p:sp>
      <p:sp>
        <p:nvSpPr>
          <p:cNvPr id="176" name="Text Box 247"/>
          <p:cNvSpPr txBox="1">
            <a:spLocks noChangeAspect="1" noChangeArrowheads="1"/>
          </p:cNvSpPr>
          <p:nvPr/>
        </p:nvSpPr>
        <p:spPr bwMode="auto">
          <a:xfrm>
            <a:off x="4759326" y="647741"/>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dirty="0">
                <a:solidFill>
                  <a:schemeClr val="accent6">
                    <a:lumMod val="75000"/>
                  </a:schemeClr>
                </a:solidFill>
                <a:latin typeface="Arial"/>
                <a:cs typeface="Arial"/>
              </a:rPr>
              <a:t>L0:</a:t>
            </a:r>
          </a:p>
        </p:txBody>
      </p:sp>
      <p:sp>
        <p:nvSpPr>
          <p:cNvPr id="177" name="Text Box 248"/>
          <p:cNvSpPr txBox="1">
            <a:spLocks noChangeAspect="1" noChangeArrowheads="1"/>
          </p:cNvSpPr>
          <p:nvPr/>
        </p:nvSpPr>
        <p:spPr bwMode="auto">
          <a:xfrm>
            <a:off x="4391026" y="1357354"/>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dirty="0">
                <a:solidFill>
                  <a:schemeClr val="accent6">
                    <a:lumMod val="75000"/>
                  </a:schemeClr>
                </a:solidFill>
                <a:latin typeface="Arial"/>
                <a:cs typeface="Arial"/>
              </a:rPr>
              <a:t>L1:</a:t>
            </a:r>
          </a:p>
        </p:txBody>
      </p:sp>
      <p:sp>
        <p:nvSpPr>
          <p:cNvPr id="178" name="Text Box 249"/>
          <p:cNvSpPr txBox="1">
            <a:spLocks noChangeAspect="1" noChangeArrowheads="1"/>
          </p:cNvSpPr>
          <p:nvPr/>
        </p:nvSpPr>
        <p:spPr bwMode="auto">
          <a:xfrm>
            <a:off x="4010026" y="2044741"/>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L2:</a:t>
            </a:r>
          </a:p>
        </p:txBody>
      </p:sp>
      <p:sp>
        <p:nvSpPr>
          <p:cNvPr id="179" name="Text Box 250"/>
          <p:cNvSpPr txBox="1">
            <a:spLocks noChangeAspect="1" noChangeArrowheads="1"/>
          </p:cNvSpPr>
          <p:nvPr/>
        </p:nvSpPr>
        <p:spPr bwMode="auto">
          <a:xfrm>
            <a:off x="3603626" y="2800391"/>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L3:</a:t>
            </a:r>
          </a:p>
        </p:txBody>
      </p:sp>
      <p:sp>
        <p:nvSpPr>
          <p:cNvPr id="180" name="Text Box 251"/>
          <p:cNvSpPr txBox="1">
            <a:spLocks noChangeAspect="1" noChangeArrowheads="1"/>
          </p:cNvSpPr>
          <p:nvPr/>
        </p:nvSpPr>
        <p:spPr bwMode="auto">
          <a:xfrm>
            <a:off x="3078164" y="3798929"/>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L4:</a:t>
            </a:r>
          </a:p>
        </p:txBody>
      </p:sp>
      <p:sp>
        <p:nvSpPr>
          <p:cNvPr id="181" name="Text Box 252"/>
          <p:cNvSpPr txBox="1">
            <a:spLocks noChangeAspect="1" noChangeArrowheads="1"/>
          </p:cNvSpPr>
          <p:nvPr/>
        </p:nvSpPr>
        <p:spPr bwMode="auto">
          <a:xfrm>
            <a:off x="2457451" y="4916529"/>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L5:</a:t>
            </a:r>
          </a:p>
        </p:txBody>
      </p:sp>
      <p:sp>
        <p:nvSpPr>
          <p:cNvPr id="182" name="Text Box 289"/>
          <p:cNvSpPr txBox="1">
            <a:spLocks noChangeAspect="1" noChangeArrowheads="1"/>
          </p:cNvSpPr>
          <p:nvPr/>
        </p:nvSpPr>
        <p:spPr bwMode="auto">
          <a:xfrm>
            <a:off x="1654176" y="1141285"/>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1600" kern="0" dirty="0">
                <a:solidFill>
                  <a:sysClr val="windowText" lastClr="000000"/>
                </a:solidFill>
                <a:latin typeface="Arial"/>
                <a:cs typeface="Arial"/>
              </a:rPr>
              <a:t>Smaller,</a:t>
            </a:r>
          </a:p>
          <a:p>
            <a:pPr>
              <a:defRPr/>
            </a:pPr>
            <a:r>
              <a:rPr lang="en-US" sz="1600" kern="0" dirty="0">
                <a:solidFill>
                  <a:sysClr val="windowText" lastClr="000000"/>
                </a:solidFill>
                <a:latin typeface="Arial"/>
                <a:cs typeface="Arial"/>
              </a:rPr>
              <a:t>faster,</a:t>
            </a:r>
          </a:p>
          <a:p>
            <a:pPr>
              <a:defRPr/>
            </a:pPr>
            <a:r>
              <a:rPr lang="en-US" sz="1600" kern="0" dirty="0">
                <a:solidFill>
                  <a:sysClr val="windowText" lastClr="000000"/>
                </a:solidFill>
                <a:latin typeface="Arial"/>
                <a:cs typeface="Arial"/>
              </a:rPr>
              <a:t>and </a:t>
            </a:r>
          </a:p>
          <a:p>
            <a:pPr>
              <a:defRPr/>
            </a:pPr>
            <a:r>
              <a:rPr lang="en-US" sz="1600" kern="0" dirty="0">
                <a:solidFill>
                  <a:sysClr val="windowText" lastClr="000000"/>
                </a:solidFill>
                <a:latin typeface="Arial"/>
                <a:cs typeface="Arial"/>
              </a:rPr>
              <a:t>costlier</a:t>
            </a:r>
          </a:p>
          <a:p>
            <a:pPr>
              <a:defRPr/>
            </a:pPr>
            <a:r>
              <a:rPr lang="en-US" sz="1600" kern="0" dirty="0">
                <a:solidFill>
                  <a:sysClr val="windowText" lastClr="000000"/>
                </a:solidFill>
                <a:latin typeface="Arial"/>
                <a:cs typeface="Arial"/>
              </a:rPr>
              <a:t>(per byte)</a:t>
            </a:r>
          </a:p>
          <a:p>
            <a:pPr>
              <a:defRPr/>
            </a:pPr>
            <a:r>
              <a:rPr lang="en-US" sz="1600" kern="0" dirty="0">
                <a:solidFill>
                  <a:sysClr val="windowText" lastClr="000000"/>
                </a:solidFill>
                <a:latin typeface="Arial"/>
                <a:cs typeface="Arial"/>
              </a:rPr>
              <a:t>storage </a:t>
            </a:r>
          </a:p>
          <a:p>
            <a:pPr>
              <a:defRPr/>
            </a:pPr>
            <a:r>
              <a:rPr lang="en-US" sz="1600" kern="0" dirty="0">
                <a:solidFill>
                  <a:sysClr val="windowText" lastClr="000000"/>
                </a:solidFill>
                <a:latin typeface="Arial"/>
                <a:cs typeface="Arial"/>
              </a:rPr>
              <a:t>devices</a:t>
            </a:r>
          </a:p>
        </p:txBody>
      </p:sp>
      <p:sp>
        <p:nvSpPr>
          <p:cNvPr id="183" name="Line 291"/>
          <p:cNvSpPr>
            <a:spLocks noChangeShapeType="1"/>
          </p:cNvSpPr>
          <p:nvPr/>
        </p:nvSpPr>
        <p:spPr bwMode="auto">
          <a:xfrm flipH="1" flipV="1">
            <a:off x="1614488" y="954089"/>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kern="0">
              <a:solidFill>
                <a:sysClr val="windowText" lastClr="000000"/>
              </a:solidFill>
              <a:latin typeface="Arial"/>
              <a:cs typeface="Arial"/>
            </a:endParaRPr>
          </a:p>
        </p:txBody>
      </p:sp>
      <p:sp>
        <p:nvSpPr>
          <p:cNvPr id="184" name="Line 292"/>
          <p:cNvSpPr>
            <a:spLocks noChangeAspect="1" noChangeShapeType="1"/>
          </p:cNvSpPr>
          <p:nvPr/>
        </p:nvSpPr>
        <p:spPr bwMode="auto">
          <a:xfrm>
            <a:off x="2641600" y="5747307"/>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kern="0">
              <a:solidFill>
                <a:sysClr val="windowText" lastClr="000000"/>
              </a:solidFill>
              <a:latin typeface="Arial"/>
              <a:cs typeface="Arial"/>
            </a:endParaRPr>
          </a:p>
        </p:txBody>
      </p:sp>
      <p:sp>
        <p:nvSpPr>
          <p:cNvPr id="185" name="Text Box 293"/>
          <p:cNvSpPr txBox="1">
            <a:spLocks noChangeAspect="1" noChangeArrowheads="1"/>
          </p:cNvSpPr>
          <p:nvPr/>
        </p:nvSpPr>
        <p:spPr bwMode="auto">
          <a:xfrm>
            <a:off x="4987691" y="2784130"/>
            <a:ext cx="118494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kern="0" dirty="0">
                <a:solidFill>
                  <a:sysClr val="windowText" lastClr="000000"/>
                </a:solidFill>
                <a:latin typeface="Arial"/>
                <a:cs typeface="Arial"/>
              </a:rPr>
              <a:t>L3 cache </a:t>
            </a:r>
          </a:p>
          <a:p>
            <a:pPr algn="ctr">
              <a:defRPr/>
            </a:pPr>
            <a:r>
              <a:rPr lang="en-US" kern="0" dirty="0">
                <a:solidFill>
                  <a:sysClr val="windowText" lastClr="000000"/>
                </a:solidFill>
                <a:latin typeface="Arial"/>
                <a:cs typeface="Arial"/>
              </a:rPr>
              <a:t>(SRAM)</a:t>
            </a:r>
          </a:p>
        </p:txBody>
      </p:sp>
      <p:sp>
        <p:nvSpPr>
          <p:cNvPr id="187" name="Text Box 295"/>
          <p:cNvSpPr txBox="1">
            <a:spLocks noChangeAspect="1" noChangeArrowheads="1"/>
          </p:cNvSpPr>
          <p:nvPr/>
        </p:nvSpPr>
        <p:spPr bwMode="auto">
          <a:xfrm>
            <a:off x="7334251" y="3305501"/>
            <a:ext cx="2876549"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r>
              <a:rPr lang="en-US" sz="1400" kern="0" dirty="0">
                <a:solidFill>
                  <a:srgbClr val="FF0000"/>
                </a:solidFill>
                <a:latin typeface="Arial"/>
                <a:cs typeface="Arial"/>
              </a:rPr>
              <a:t>L3 cache holds cache lines</a:t>
            </a:r>
          </a:p>
          <a:p>
            <a:pPr>
              <a:defRPr/>
            </a:pPr>
            <a:r>
              <a:rPr lang="en-US" sz="1400" kern="0" dirty="0">
                <a:solidFill>
                  <a:srgbClr val="FF0000"/>
                </a:solidFill>
                <a:latin typeface="Arial"/>
                <a:cs typeface="Arial"/>
              </a:rPr>
              <a:t> retrieved from main memory.</a:t>
            </a:r>
          </a:p>
        </p:txBody>
      </p:sp>
      <p:sp>
        <p:nvSpPr>
          <p:cNvPr id="189" name="Text Box 297"/>
          <p:cNvSpPr txBox="1">
            <a:spLocks noChangeAspect="1" noChangeArrowheads="1"/>
          </p:cNvSpPr>
          <p:nvPr/>
        </p:nvSpPr>
        <p:spPr bwMode="auto">
          <a:xfrm>
            <a:off x="1911351" y="5967454"/>
            <a:ext cx="505267"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kern="0">
                <a:solidFill>
                  <a:schemeClr val="accent6">
                    <a:lumMod val="75000"/>
                  </a:schemeClr>
                </a:solidFill>
                <a:latin typeface="Arial"/>
                <a:cs typeface="Arial"/>
              </a:rPr>
              <a:t>L6:</a:t>
            </a:r>
          </a:p>
        </p:txBody>
      </p:sp>
      <p:sp>
        <p:nvSpPr>
          <p:cNvPr id="234" name="Text Box 229"/>
          <p:cNvSpPr txBox="1">
            <a:spLocks noChangeAspect="1" noChangeArrowheads="1"/>
          </p:cNvSpPr>
          <p:nvPr/>
        </p:nvSpPr>
        <p:spPr bwMode="auto">
          <a:xfrm>
            <a:off x="7923691" y="4238399"/>
            <a:ext cx="2184181" cy="7386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r>
              <a:rPr lang="en-US" sz="1400" kern="0" dirty="0">
                <a:solidFill>
                  <a:srgbClr val="FF0000"/>
                </a:solidFill>
                <a:latin typeface="Arial"/>
                <a:cs typeface="Arial"/>
              </a:rPr>
              <a:t>Main memory holds disk blocks retrieved from local disks.</a:t>
            </a:r>
          </a:p>
        </p:txBody>
      </p:sp>
    </p:spTree>
    <p:extLst>
      <p:ext uri="{BB962C8B-B14F-4D97-AF65-F5344CB8AC3E}">
        <p14:creationId xmlns:p14="http://schemas.microsoft.com/office/powerpoint/2010/main" val="7506496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838200" y="365125"/>
            <a:ext cx="10515600" cy="852761"/>
          </a:xfrm>
        </p:spPr>
        <p:txBody>
          <a:bodyPr/>
          <a:lstStyle/>
          <a:p>
            <a:pPr algn="ctr"/>
            <a:r>
              <a:rPr lang="en-US" dirty="0" smtClean="0"/>
              <a:t>Caches</a:t>
            </a:r>
            <a:endParaRPr lang="en-US" dirty="0"/>
          </a:p>
        </p:txBody>
      </p:sp>
      <p:sp>
        <p:nvSpPr>
          <p:cNvPr id="136199" name="Rectangle 7"/>
          <p:cNvSpPr>
            <a:spLocks noGrp="1" noChangeArrowheads="1"/>
          </p:cNvSpPr>
          <p:nvPr>
            <p:ph type="body" idx="1"/>
          </p:nvPr>
        </p:nvSpPr>
        <p:spPr>
          <a:xfrm>
            <a:off x="666094" y="1362075"/>
            <a:ext cx="10637782" cy="4972050"/>
          </a:xfrm>
        </p:spPr>
        <p:txBody>
          <a:bodyPr>
            <a:normAutofit lnSpcReduction="10000"/>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of reference”, programs tend to access the data at level k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Note: </a:t>
            </a:r>
            <a:r>
              <a:rPr lang="en-US" dirty="0" smtClean="0"/>
              <a:t>The memory hierarchy creates a large pool of storage that costs as much as the cheap storage near the bottom, but that provides data to programs at the rate of the fast storage near the top.</a:t>
            </a:r>
          </a:p>
          <a:p>
            <a:pPr lvl="1"/>
            <a:endParaRPr lang="en-US" dirty="0" smtClean="0"/>
          </a:p>
          <a:p>
            <a:endParaRPr lang="en-US" dirty="0"/>
          </a:p>
        </p:txBody>
      </p:sp>
    </p:spTree>
    <p:extLst>
      <p:ext uri="{BB962C8B-B14F-4D97-AF65-F5344CB8AC3E}">
        <p14:creationId xmlns:p14="http://schemas.microsoft.com/office/powerpoint/2010/main" val="176342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3429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7159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5466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7086600" y="2166312"/>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3581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38" name="Rectangle 37"/>
          <p:cNvSpPr/>
          <p:nvPr/>
        </p:nvSpPr>
        <p:spPr bwMode="auto">
          <a:xfrm>
            <a:off x="4114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39" name="Rectangle 38"/>
          <p:cNvSpPr/>
          <p:nvPr/>
        </p:nvSpPr>
        <p:spPr bwMode="auto">
          <a:xfrm>
            <a:off x="3581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40" name="Rectangle 39"/>
          <p:cNvSpPr/>
          <p:nvPr/>
        </p:nvSpPr>
        <p:spPr bwMode="auto">
          <a:xfrm>
            <a:off x="5257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41" name="Rectangle 40"/>
          <p:cNvSpPr/>
          <p:nvPr/>
        </p:nvSpPr>
        <p:spPr bwMode="auto">
          <a:xfrm>
            <a:off x="4114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42" name="Rectangle 41"/>
          <p:cNvSpPr/>
          <p:nvPr/>
        </p:nvSpPr>
        <p:spPr bwMode="auto">
          <a:xfrm>
            <a:off x="5257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Tree>
    <p:extLst>
      <p:ext uri="{BB962C8B-B14F-4D97-AF65-F5344CB8AC3E}">
        <p14:creationId xmlns:p14="http://schemas.microsoft.com/office/powerpoint/2010/main" val="9384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4876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3429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7443759" y="1580884"/>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5521174"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5257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48" name="Text Box 29"/>
          <p:cNvSpPr txBox="1">
            <a:spLocks noChangeArrowheads="1"/>
          </p:cNvSpPr>
          <p:nvPr/>
        </p:nvSpPr>
        <p:spPr bwMode="auto">
          <a:xfrm>
            <a:off x="7460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extLst>
      <p:ext uri="{BB962C8B-B14F-4D97-AF65-F5344CB8AC3E}">
        <p14:creationId xmlns:p14="http://schemas.microsoft.com/office/powerpoint/2010/main" val="33717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4876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876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3429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609600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34859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343400"/>
            <a:ext cx="988925" cy="369332"/>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7443759" y="1580884"/>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5521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7460095"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7467601"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5521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3581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38" name="Rectangle 37"/>
          <p:cNvSpPr/>
          <p:nvPr/>
        </p:nvSpPr>
        <p:spPr bwMode="auto">
          <a:xfrm>
            <a:off x="4114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39" name="Rectangle 38"/>
          <p:cNvSpPr/>
          <p:nvPr/>
        </p:nvSpPr>
        <p:spPr bwMode="auto">
          <a:xfrm>
            <a:off x="4419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dirty="0">
                <a:latin typeface="Calibri" pitchFamily="34" charset="0"/>
              </a:rPr>
              <a:t>12</a:t>
            </a:r>
          </a:p>
        </p:txBody>
      </p:sp>
      <p:sp>
        <p:nvSpPr>
          <p:cNvPr id="42" name="Text Box 29"/>
          <p:cNvSpPr txBox="1">
            <a:spLocks noChangeArrowheads="1"/>
          </p:cNvSpPr>
          <p:nvPr/>
        </p:nvSpPr>
        <p:spPr bwMode="auto">
          <a:xfrm>
            <a:off x="7467601"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Calibri" pitchFamily="34" charset="0"/>
              </a:rPr>
              <a:t>Placement policy:</a:t>
            </a:r>
            <a:r>
              <a:rPr lang="en-GB" dirty="0">
                <a:latin typeface="Calibri" pitchFamily="34" charset="0"/>
              </a:rPr>
              <a:t/>
            </a:r>
            <a:br>
              <a:rPr lang="en-GB" dirty="0">
                <a:latin typeface="Calibri" pitchFamily="34" charset="0"/>
              </a:rPr>
            </a:br>
            <a:r>
              <a:rPr lang="en-GB"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Calibri" pitchFamily="34" charset="0"/>
              </a:rPr>
              <a:t>Replacement policy:</a:t>
            </a:r>
            <a:br>
              <a:rPr lang="en-GB" dirty="0">
                <a:solidFill>
                  <a:srgbClr val="C00000"/>
                </a:solidFill>
                <a:latin typeface="Calibri" pitchFamily="34" charset="0"/>
              </a:rPr>
            </a:br>
            <a:r>
              <a:rPr lang="en-GB" dirty="0">
                <a:latin typeface="Calibri" pitchFamily="34" charset="0"/>
              </a:rPr>
              <a:t>determines which block</a:t>
            </a:r>
            <a:br>
              <a:rPr lang="en-GB" dirty="0">
                <a:latin typeface="Calibri" pitchFamily="34" charset="0"/>
              </a:rPr>
            </a:br>
            <a:r>
              <a:rPr lang="en-GB" dirty="0">
                <a:latin typeface="Calibri" pitchFamily="34" charset="0"/>
              </a:rPr>
              <a:t>gets evicted (victim)</a:t>
            </a:r>
          </a:p>
        </p:txBody>
      </p:sp>
    </p:spTree>
    <p:extLst>
      <p:ext uri="{BB962C8B-B14F-4D97-AF65-F5344CB8AC3E}">
        <p14:creationId xmlns:p14="http://schemas.microsoft.com/office/powerpoint/2010/main" val="19098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1240</Words>
  <Application>Microsoft Office PowerPoint</Application>
  <PresentationFormat>Widescreen</PresentationFormat>
  <Paragraphs>280</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Performance Tuning your Code: tight arithmetic, L1, L2 thrashing with 2D Arrays, and Alternate loops to enhance pipelining</vt:lpstr>
      <vt:lpstr>Reading for CS 2275 Module 13</vt:lpstr>
      <vt:lpstr>Performance Tuning</vt:lpstr>
      <vt:lpstr>Remember Don Knuth’s Quote:</vt:lpstr>
      <vt:lpstr>Example Memory       Hierarchy</vt:lpstr>
      <vt:lpstr>Caches</vt:lpstr>
      <vt:lpstr>General Cache Concepts</vt:lpstr>
      <vt:lpstr>General Cache Concepts: Hit</vt:lpstr>
      <vt:lpstr>General Cache Concepts: Miss</vt:lpstr>
      <vt:lpstr>Examples of Caching in the Memory Hierarchy</vt:lpstr>
      <vt:lpstr>Cache and Row v Col Major Access of 2D Arrays</vt:lpstr>
      <vt:lpstr>Cache &amp; Row v Col Major Access of 2D Arrays</vt:lpstr>
      <vt:lpstr>Cache &amp; Row v Col Major Access of 2D Arrays</vt:lpstr>
      <vt:lpstr>clock</vt:lpstr>
      <vt:lpstr>Instruction Pipelining</vt:lpstr>
      <vt:lpstr>Instruction Pipelining</vt:lpstr>
      <vt:lpstr>Instruction Pipelining</vt:lpstr>
      <vt:lpstr>Instruction Pipelining Speed Increases</vt:lpstr>
      <vt:lpstr>Can we exploit pipelining to speed up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“BitTwiddling:” shifts, masking, bitwise operators (&amp;, |, ^), bitset, and other low-level coding on the dark side</dc:title>
  <dc:creator>beard</dc:creator>
  <cp:lastModifiedBy>beard</cp:lastModifiedBy>
  <cp:revision>25</cp:revision>
  <dcterms:created xsi:type="dcterms:W3CDTF">2017-04-26T17:25:25Z</dcterms:created>
  <dcterms:modified xsi:type="dcterms:W3CDTF">2017-11-16T20:21:40Z</dcterms:modified>
</cp:coreProperties>
</file>