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63" r:id="rId3"/>
    <p:sldId id="259" r:id="rId4"/>
    <p:sldId id="257" r:id="rId5"/>
    <p:sldId id="258" r:id="rId6"/>
    <p:sldId id="260" r:id="rId7"/>
    <p:sldId id="261" r:id="rId8"/>
    <p:sldId id="262" r:id="rId9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5B104C87-7ADB-4B53-9C9D-05DBE8D79FF7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E1A09E7-6EEB-4264-BDC9-CB8ED9F70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6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8F3-CB61-4F14-B0C7-4CDE1376C7C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A68-1580-40D3-A9A6-79AD89F7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1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8F3-CB61-4F14-B0C7-4CDE1376C7C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A68-1580-40D3-A9A6-79AD89F7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2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8F3-CB61-4F14-B0C7-4CDE1376C7C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A68-1580-40D3-A9A6-79AD89F7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5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8F3-CB61-4F14-B0C7-4CDE1376C7C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A68-1580-40D3-A9A6-79AD89F7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6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8F3-CB61-4F14-B0C7-4CDE1376C7C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A68-1580-40D3-A9A6-79AD89F7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8F3-CB61-4F14-B0C7-4CDE1376C7C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A68-1580-40D3-A9A6-79AD89F7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0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8F3-CB61-4F14-B0C7-4CDE1376C7C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A68-1580-40D3-A9A6-79AD89F7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8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8F3-CB61-4F14-B0C7-4CDE1376C7C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A68-1580-40D3-A9A6-79AD89F7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1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8F3-CB61-4F14-B0C7-4CDE1376C7C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A68-1580-40D3-A9A6-79AD89F7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8F3-CB61-4F14-B0C7-4CDE1376C7C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A68-1580-40D3-A9A6-79AD89F7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4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8F3-CB61-4F14-B0C7-4CDE1376C7C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A68-1580-40D3-A9A6-79AD89F7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2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B78F3-CB61-4F14-B0C7-4CDE1376C7C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FA68-1580-40D3-A9A6-79AD89F7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4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geeksforgeeks.org/memory-layout-of-c-progra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11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2275 – Module 2</a:t>
            </a:r>
            <a:br>
              <a:rPr lang="en-US" dirty="0" smtClean="0"/>
            </a:br>
            <a:r>
              <a:rPr lang="en-US" dirty="0" smtClean="0"/>
              <a:t>Functions, Parameters, Pass-by Value, Pass-by Reference, Pass-by </a:t>
            </a:r>
            <a:r>
              <a:rPr lang="en-US" dirty="0" err="1" smtClean="0"/>
              <a:t>const</a:t>
            </a:r>
            <a:r>
              <a:rPr lang="en-US" dirty="0" smtClean="0"/>
              <a:t> ref, test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99220"/>
            <a:ext cx="9144000" cy="558579"/>
          </a:xfrm>
        </p:spPr>
        <p:txBody>
          <a:bodyPr/>
          <a:lstStyle/>
          <a:p>
            <a:r>
              <a:rPr lang="en-US" dirty="0" smtClean="0"/>
              <a:t>David V. Beard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Readings for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Lippman</a:t>
            </a:r>
            <a:r>
              <a:rPr lang="en-US" smtClean="0"/>
              <a:t>: 1.4,2.1-2.5,4.1-4.7</a:t>
            </a:r>
            <a:r>
              <a:rPr lang="en-US"/>
              <a:t>, 4.9, 4.11, 4.12, 5.1-5.5, 6.1-6.3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C++ Memory </a:t>
            </a:r>
            <a:r>
              <a:rPr lang="en-US" dirty="0"/>
              <a:t>O</a:t>
            </a:r>
            <a:r>
              <a:rPr lang="en-US" dirty="0" smtClean="0"/>
              <a:t>rganization </a:t>
            </a:r>
            <a:br>
              <a:rPr lang="en-US" dirty="0" smtClean="0"/>
            </a:br>
            <a:r>
              <a:rPr lang="en-US" dirty="0" smtClean="0"/>
              <a:t>(more or less)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317" y="1765191"/>
            <a:ext cx="10515600" cy="477078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http://www.geeksforgeeks.org/memory-layout-of-c-program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Text segment</a:t>
            </a:r>
          </a:p>
          <a:p>
            <a:r>
              <a:rPr lang="en-US" dirty="0" smtClean="0"/>
              <a:t>Initialized data segment</a:t>
            </a:r>
          </a:p>
          <a:p>
            <a:r>
              <a:rPr lang="en-US" dirty="0" smtClean="0"/>
              <a:t>Uninitialized data segment</a:t>
            </a:r>
          </a:p>
          <a:p>
            <a:r>
              <a:rPr lang="en-US" dirty="0" smtClean="0"/>
              <a:t>Heap</a:t>
            </a:r>
          </a:p>
          <a:p>
            <a:r>
              <a:rPr lang="en-US" dirty="0"/>
              <a:t>S</a:t>
            </a:r>
            <a:r>
              <a:rPr lang="en-US" dirty="0" smtClean="0"/>
              <a:t>tack</a:t>
            </a:r>
            <a:endParaRPr lang="en-US" dirty="0"/>
          </a:p>
        </p:txBody>
      </p:sp>
      <p:pic>
        <p:nvPicPr>
          <p:cNvPr id="1026" name="Picture 2" descr="http://dyewrv1redcbt.cloudfront.net/wp-content/uploads/Memory-Layou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39" y="2822369"/>
            <a:ext cx="40005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69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208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 Functions: Pass by Value – note 2.6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3" y="1081378"/>
            <a:ext cx="11354463" cy="5095586"/>
          </a:xfrm>
        </p:spPr>
        <p:txBody>
          <a:bodyPr>
            <a:normAutofit/>
          </a:bodyPr>
          <a:lstStyle/>
          <a:p>
            <a:r>
              <a:rPr lang="en-US" dirty="0" smtClean="0"/>
              <a:t>pass by value: value of argument expression in call is </a:t>
            </a:r>
            <a:r>
              <a:rPr lang="en-US" b="1" u="sng" dirty="0" smtClean="0"/>
              <a:t>copied</a:t>
            </a:r>
            <a:r>
              <a:rPr lang="en-US" dirty="0" smtClean="0"/>
              <a:t> into parameter variable in function’s stack frame. Arguments do not have to match type. </a:t>
            </a:r>
          </a:p>
          <a:p>
            <a:r>
              <a:rPr lang="en-US" dirty="0" smtClean="0"/>
              <a:t>With pass by value: arguments cannot be changed.</a:t>
            </a:r>
          </a:p>
          <a:p>
            <a:pPr marL="0" indent="0">
              <a:buNone/>
            </a:pPr>
            <a:r>
              <a:rPr lang="en-US" dirty="0" smtClean="0"/>
              <a:t>long </a:t>
            </a:r>
            <a:r>
              <a:rPr lang="en-US" dirty="0" err="1"/>
              <a:t>sumIntegerRange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n1, </a:t>
            </a:r>
            <a:r>
              <a:rPr lang="en-US" dirty="0" err="1"/>
              <a:t>int</a:t>
            </a:r>
            <a:r>
              <a:rPr lang="en-US" dirty="0"/>
              <a:t> n2</a:t>
            </a:r>
            <a:r>
              <a:rPr lang="en-US" dirty="0" smtClean="0"/>
              <a:t>)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long sum = 0;</a:t>
            </a:r>
          </a:p>
          <a:p>
            <a:pPr marL="0" indent="0">
              <a:buNone/>
            </a:pPr>
            <a:r>
              <a:rPr lang="en-US" dirty="0"/>
              <a:t>	if (n1&lt;n2</a:t>
            </a:r>
            <a:r>
              <a:rPr lang="en-US" dirty="0" smtClean="0"/>
              <a:t>) {</a:t>
            </a:r>
            <a:r>
              <a:rPr lang="en-US" dirty="0" err="1" smtClean="0"/>
              <a:t>int</a:t>
            </a:r>
            <a:r>
              <a:rPr lang="en-US" dirty="0" smtClean="0"/>
              <a:t> foo = n1;n2=n2; n2=foo;}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=n1;i&lt;=</a:t>
            </a:r>
            <a:r>
              <a:rPr lang="en-US" dirty="0" smtClean="0"/>
              <a:t>n2;i=i+1)  sum </a:t>
            </a:r>
            <a:r>
              <a:rPr lang="en-US" dirty="0"/>
              <a:t>= sum +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sum;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sumIntegerRange</a:t>
            </a:r>
            <a:r>
              <a:rPr lang="en-US" dirty="0" smtClean="0"/>
              <a:t>(42+3, 51.4); return 0;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7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6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Pass-by Reference - note 2.6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744"/>
            <a:ext cx="10515600" cy="4992219"/>
          </a:xfrm>
        </p:spPr>
        <p:txBody>
          <a:bodyPr/>
          <a:lstStyle/>
          <a:p>
            <a:r>
              <a:rPr lang="pt-BR" dirty="0" smtClean="0"/>
              <a:t>Arguments for n1 and n2, mainly r1, r2 need to be altered by swap. Pointer to r1 and r2 passed into swap. </a:t>
            </a:r>
            <a:r>
              <a:rPr lang="pt-BR" dirty="0"/>
              <a:t>n</a:t>
            </a:r>
            <a:r>
              <a:rPr lang="pt-BR" dirty="0" smtClean="0"/>
              <a:t>2=foo actually alters r2.</a:t>
            </a:r>
          </a:p>
          <a:p>
            <a:pPr marL="0" indent="0">
              <a:buNone/>
            </a:pPr>
            <a:r>
              <a:rPr lang="pt-BR" dirty="0" smtClean="0"/>
              <a:t>void </a:t>
            </a:r>
            <a:r>
              <a:rPr lang="pt-BR" dirty="0"/>
              <a:t>swap( int&amp;n1, int &amp;n2</a:t>
            </a:r>
            <a:r>
              <a:rPr lang="pt-BR" dirty="0" smtClean="0"/>
              <a:t>) {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int foo = n1;</a:t>
            </a:r>
          </a:p>
          <a:p>
            <a:pPr marL="0" indent="0">
              <a:buNone/>
            </a:pPr>
            <a:r>
              <a:rPr lang="pt-BR" dirty="0"/>
              <a:t>	n1 = n2;</a:t>
            </a:r>
          </a:p>
          <a:p>
            <a:pPr marL="0" indent="0">
              <a:buNone/>
            </a:pPr>
            <a:r>
              <a:rPr lang="pt-BR" dirty="0"/>
              <a:t>	n2 = foo;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/>
              <a:t>i</a:t>
            </a:r>
            <a:r>
              <a:rPr lang="pt-BR" dirty="0" smtClean="0"/>
              <a:t>nt main () { int r1=3; int r2=4; swap(r1,r2); return 0; }</a:t>
            </a:r>
          </a:p>
        </p:txBody>
      </p:sp>
    </p:spTree>
    <p:extLst>
      <p:ext uri="{BB962C8B-B14F-4D97-AF65-F5344CB8AC3E}">
        <p14:creationId xmlns:p14="http://schemas.microsoft.com/office/powerpoint/2010/main" val="38634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string &amp;s -unchanging 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protects arguments from being altered, but requires copying data – problem for very large data items such as strings, arrays, class instances.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foo(</a:t>
            </a:r>
            <a:r>
              <a:rPr lang="en-US" dirty="0" err="1" smtClean="0"/>
              <a:t>const</a:t>
            </a:r>
            <a:r>
              <a:rPr lang="en-US" dirty="0" smtClean="0"/>
              <a:t> &amp; string s)</a:t>
            </a:r>
          </a:p>
          <a:p>
            <a:r>
              <a:rPr lang="en-US" dirty="0" smtClean="0"/>
              <a:t>Reference </a:t>
            </a:r>
            <a:r>
              <a:rPr lang="en-US" dirty="0" smtClean="0"/>
              <a:t>to a </a:t>
            </a:r>
            <a:r>
              <a:rPr lang="en-US" dirty="0" smtClean="0"/>
              <a:t>large argument is passed into function, but data item cannot be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1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8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Static and Global Variables – note 2.7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78010"/>
            <a:ext cx="11033097" cy="5637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foo=9; </a:t>
            </a:r>
            <a:r>
              <a:rPr lang="en-US" dirty="0" smtClean="0"/>
              <a:t>//global variables – BAD IDEA – almost never needed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globalCountCalls</a:t>
            </a:r>
            <a:r>
              <a:rPr lang="en-US" dirty="0"/>
              <a:t>() </a:t>
            </a:r>
            <a:r>
              <a:rPr lang="en-US" dirty="0" smtClean="0"/>
              <a:t>{ foo++; 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dirty="0" err="1" smtClean="0"/>
              <a:t>ountCalls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200" dirty="0" smtClean="0"/>
              <a:t>static </a:t>
            </a:r>
            <a:r>
              <a:rPr lang="en-US" sz="3200" dirty="0" err="1" smtClean="0"/>
              <a:t>int</a:t>
            </a:r>
            <a:r>
              <a:rPr lang="en-US" sz="3200" dirty="0" smtClean="0"/>
              <a:t> goo = 1; //static saves information between calls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goo ++;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smtClean="0"/>
              <a:t>goo;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GlobalCountCalls</a:t>
            </a:r>
            <a:r>
              <a:rPr lang="en-US" dirty="0" smtClean="0"/>
              <a:t>(); </a:t>
            </a:r>
            <a:r>
              <a:rPr lang="en-US" dirty="0" err="1"/>
              <a:t>GlobalCountCalls</a:t>
            </a:r>
            <a:r>
              <a:rPr lang="en-US" dirty="0"/>
              <a:t>(); </a:t>
            </a:r>
            <a:r>
              <a:rPr lang="en-US" dirty="0" err="1"/>
              <a:t>GlobalCountCalls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foo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=1;i&lt;5;i++)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countCalls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7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6026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/>
          <a:lstStyle/>
          <a:p>
            <a:r>
              <a:rPr lang="en-US" dirty="0" smtClean="0"/>
              <a:t>What tests are needed for the following to be confident of its correctness?</a:t>
            </a:r>
          </a:p>
          <a:p>
            <a:pPr lvl="1"/>
            <a:r>
              <a:rPr lang="en-US" dirty="0" smtClean="0"/>
              <a:t>“Write a C++ function that accepts a 1D array and an integer indicating its length, and reverses it.”</a:t>
            </a:r>
          </a:p>
          <a:p>
            <a:pPr lvl="1"/>
            <a:r>
              <a:rPr lang="en-US" dirty="0" smtClean="0"/>
              <a:t>a={1,2,3,4,5} reverse(a,5) IS NOT ENOUGH!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everse (a,-1), reverse (a,8)</a:t>
            </a:r>
          </a:p>
          <a:p>
            <a:pPr lvl="1"/>
            <a:r>
              <a:rPr lang="en-US" dirty="0" smtClean="0"/>
              <a:t>What about array length 0?. What about array length 2^34?</a:t>
            </a:r>
          </a:p>
          <a:p>
            <a:r>
              <a:rPr lang="en-US" dirty="0" smtClean="0"/>
              <a:t>Sketch out the test plan BEFORE you write the function. </a:t>
            </a:r>
          </a:p>
          <a:p>
            <a:r>
              <a:rPr lang="en-US" dirty="0" smtClean="0"/>
              <a:t>Might consider adding it to the block comment</a:t>
            </a:r>
          </a:p>
          <a:p>
            <a:r>
              <a:rPr lang="en-US" dirty="0" smtClean="0"/>
              <a:t>Anything that can go wrong probably will and in the worse possible way at the worse possible time (be sufficiently paranoid)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 2275 – Module 2 Functions, Parameters, Pass-by Value, Pass-by Reference, Pass-by const ref, test plans</vt:lpstr>
      <vt:lpstr>Readings for Module 2</vt:lpstr>
      <vt:lpstr>C++ Memory Organization  (more or less)</vt:lpstr>
      <vt:lpstr>C++ Functions: Pass by Value – note 2.6</vt:lpstr>
      <vt:lpstr>Pass-by Reference - note 2.6</vt:lpstr>
      <vt:lpstr>Const string &amp;s -unchanging pass by reference</vt:lpstr>
      <vt:lpstr>Static and Global Variables – note 2.7</vt:lpstr>
      <vt:lpstr>Test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2275 – Module 2 Functions, Parameters, Pass-by Value, Pass-by Reference, Pass-by const ref</dc:title>
  <dc:creator>beard</dc:creator>
  <cp:lastModifiedBy>beard</cp:lastModifiedBy>
  <cp:revision>15</cp:revision>
  <cp:lastPrinted>2017-05-01T16:51:12Z</cp:lastPrinted>
  <dcterms:created xsi:type="dcterms:W3CDTF">2017-04-24T18:07:14Z</dcterms:created>
  <dcterms:modified xsi:type="dcterms:W3CDTF">2017-05-16T15:41:07Z</dcterms:modified>
</cp:coreProperties>
</file>