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6" r:id="rId4"/>
    <p:sldId id="263" r:id="rId5"/>
    <p:sldId id="264" r:id="rId6"/>
    <p:sldId id="257" r:id="rId7"/>
    <p:sldId id="258" r:id="rId8"/>
    <p:sldId id="259" r:id="rId9"/>
    <p:sldId id="279" r:id="rId10"/>
    <p:sldId id="280" r:id="rId11"/>
    <p:sldId id="265" r:id="rId12"/>
    <p:sldId id="260" r:id="rId13"/>
    <p:sldId id="277" r:id="rId14"/>
    <p:sldId id="261" r:id="rId15"/>
    <p:sldId id="262" r:id="rId16"/>
    <p:sldId id="272" r:id="rId17"/>
    <p:sldId id="266" r:id="rId18"/>
    <p:sldId id="267" r:id="rId19"/>
    <p:sldId id="268" r:id="rId20"/>
    <p:sldId id="269" r:id="rId21"/>
    <p:sldId id="273" r:id="rId22"/>
    <p:sldId id="274" r:id="rId23"/>
    <p:sldId id="275" r:id="rId24"/>
    <p:sldId id="270" r:id="rId25"/>
    <p:sldId id="271" r:id="rId26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673-D095-45C9-A3FC-C69DB6D3D000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9652-EC42-48B3-A112-F8DE9D2E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4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673-D095-45C9-A3FC-C69DB6D3D000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9652-EC42-48B3-A112-F8DE9D2E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5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673-D095-45C9-A3FC-C69DB6D3D000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9652-EC42-48B3-A112-F8DE9D2E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6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673-D095-45C9-A3FC-C69DB6D3D000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9652-EC42-48B3-A112-F8DE9D2E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9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673-D095-45C9-A3FC-C69DB6D3D000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9652-EC42-48B3-A112-F8DE9D2E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4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673-D095-45C9-A3FC-C69DB6D3D000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9652-EC42-48B3-A112-F8DE9D2E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5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673-D095-45C9-A3FC-C69DB6D3D000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9652-EC42-48B3-A112-F8DE9D2E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8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673-D095-45C9-A3FC-C69DB6D3D000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9652-EC42-48B3-A112-F8DE9D2E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3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673-D095-45C9-A3FC-C69DB6D3D000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9652-EC42-48B3-A112-F8DE9D2E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7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673-D095-45C9-A3FC-C69DB6D3D000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9652-EC42-48B3-A112-F8DE9D2E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673-D095-45C9-A3FC-C69DB6D3D000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9652-EC42-48B3-A112-F8DE9D2E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9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EA673-D095-45C9-A3FC-C69DB6D3D000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D9652-EC42-48B3-A112-F8DE9D2E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4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34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Module 2 -- C++ Basics:</a:t>
            </a:r>
            <a:br>
              <a:rPr lang="en-US" dirty="0" smtClean="0"/>
            </a:br>
            <a:r>
              <a:rPr lang="en-US" dirty="0" smtClean="0"/>
              <a:t>types, literals, loops, functions, parameters, simple pointers, </a:t>
            </a:r>
            <a:r>
              <a:rPr lang="en-US" dirty="0" err="1" smtClean="0"/>
              <a:t>booleans</a:t>
            </a:r>
            <a:r>
              <a:rPr lang="en-US" dirty="0" smtClean="0"/>
              <a:t>, and C++ weird stuff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54594"/>
            <a:ext cx="9144000" cy="699715"/>
          </a:xfrm>
        </p:spPr>
        <p:txBody>
          <a:bodyPr/>
          <a:lstStyle/>
          <a:p>
            <a:r>
              <a:rPr lang="en-US" dirty="0" smtClean="0"/>
              <a:t>David V. Beard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8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1668"/>
          </a:xfrm>
        </p:spPr>
        <p:txBody>
          <a:bodyPr/>
          <a:lstStyle/>
          <a:p>
            <a:pPr algn="ctr"/>
            <a:r>
              <a:rPr lang="en-US" dirty="0" smtClean="0"/>
              <a:t>Exponentiation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0403"/>
            <a:ext cx="10515600" cy="493656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 &lt;&lt; "3^3: " &lt;&lt; (3^3) &lt;&lt; </a:t>
            </a:r>
            <a:r>
              <a:rPr lang="en-US" dirty="0" err="1"/>
              <a:t>endl</a:t>
            </a:r>
            <a:r>
              <a:rPr lang="en-US" dirty="0" smtClean="0"/>
              <a:t>;  // outputs 0!</a:t>
            </a:r>
          </a:p>
          <a:p>
            <a:pPr lvl="1"/>
            <a:r>
              <a:rPr lang="en-US" b="1" u="sng" dirty="0" smtClean="0"/>
              <a:t>^ is NOT exponentiation </a:t>
            </a:r>
            <a:r>
              <a:rPr lang="en-US" dirty="0" smtClean="0"/>
              <a:t>but bit wise XOR </a:t>
            </a:r>
          </a:p>
          <a:p>
            <a:r>
              <a:rPr lang="en-US" dirty="0" smtClean="0"/>
              <a:t>3^3 is a bitwise </a:t>
            </a:r>
            <a:r>
              <a:rPr lang="en-US" dirty="0" err="1" smtClean="0"/>
              <a:t>Xor</a:t>
            </a:r>
            <a:r>
              <a:rPr lang="en-US" dirty="0" smtClean="0"/>
              <a:t> or “exclusive or”. More about this in module 12.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/>
              <a:t>cout</a:t>
            </a:r>
            <a:r>
              <a:rPr lang="en-US" dirty="0"/>
              <a:t> &lt;&lt; "pow(3,3): " &lt;&lt; pow(3,3) &lt;&lt; </a:t>
            </a:r>
            <a:r>
              <a:rPr lang="en-US" dirty="0" err="1"/>
              <a:t>endl</a:t>
            </a:r>
            <a:r>
              <a:rPr lang="en-US" dirty="0"/>
              <a:t>;  // outputs </a:t>
            </a:r>
            <a:r>
              <a:rPr lang="en-US" dirty="0" smtClean="0"/>
              <a:t>27</a:t>
            </a:r>
          </a:p>
          <a:p>
            <a:r>
              <a:rPr lang="en-US" dirty="0" smtClean="0"/>
              <a:t>Pow(3,3) raises 3 to the power of three.</a:t>
            </a:r>
          </a:p>
          <a:p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 &lt;&lt; "pow(3.1415926,1.2345): " &lt;&lt;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pow(3.1415926,1.2345</a:t>
            </a:r>
            <a:r>
              <a:rPr lang="en-US" dirty="0"/>
              <a:t>) &lt;&lt; </a:t>
            </a:r>
            <a:r>
              <a:rPr lang="en-US" dirty="0" err="1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works with doubles as well as integers.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48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</p:spPr>
        <p:txBody>
          <a:bodyPr/>
          <a:lstStyle/>
          <a:p>
            <a:pPr algn="ctr"/>
            <a:r>
              <a:rPr lang="en-US" dirty="0" smtClean="0"/>
              <a:t>Booleans – see note 2.12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5576"/>
            <a:ext cx="10515600" cy="3848431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ool x = true; 				// x is 1</a:t>
            </a:r>
          </a:p>
          <a:p>
            <a:r>
              <a:rPr lang="en-US" dirty="0" smtClean="0"/>
              <a:t>x = 42; // non zero value so true.	// </a:t>
            </a:r>
            <a:r>
              <a:rPr lang="en-US" dirty="0"/>
              <a:t>x is </a:t>
            </a:r>
            <a:r>
              <a:rPr lang="en-US" dirty="0" smtClean="0"/>
              <a:t>1</a:t>
            </a:r>
          </a:p>
          <a:p>
            <a:r>
              <a:rPr lang="en-US" dirty="0" smtClean="0"/>
              <a:t>x = 42==3; assigns 0 to x. 		// x is 0;</a:t>
            </a:r>
          </a:p>
          <a:p>
            <a:r>
              <a:rPr lang="en-US" dirty="0"/>
              <a:t>x</a:t>
            </a:r>
            <a:r>
              <a:rPr lang="en-US" dirty="0" smtClean="0"/>
              <a:t> = ((42==3) &amp;&amp; true) || 0;		// x is 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9376"/>
          </a:xfrm>
        </p:spPr>
        <p:txBody>
          <a:bodyPr/>
          <a:lstStyle/>
          <a:p>
            <a:pPr algn="ctr"/>
            <a:r>
              <a:rPr lang="en-US" dirty="0" smtClean="0"/>
              <a:t>Automatic Casting – be careful! – note 2.2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5819"/>
            <a:ext cx="10515600" cy="4841144"/>
          </a:xfrm>
        </p:spPr>
        <p:txBody>
          <a:bodyPr/>
          <a:lstStyle/>
          <a:p>
            <a:r>
              <a:rPr lang="en-US" dirty="0" smtClean="0"/>
              <a:t>C++ has many SHARP pointy aspects – this is one of them</a:t>
            </a:r>
          </a:p>
          <a:p>
            <a:r>
              <a:rPr lang="en-US" dirty="0"/>
              <a:t> </a:t>
            </a:r>
            <a:r>
              <a:rPr lang="en-US" dirty="0" smtClean="0"/>
              <a:t>char </a:t>
            </a:r>
            <a:r>
              <a:rPr lang="en-US" dirty="0" err="1"/>
              <a:t>tt</a:t>
            </a:r>
            <a:r>
              <a:rPr lang="en-US" dirty="0"/>
              <a:t> = 45 % 3 == 1;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</a:t>
            </a:r>
            <a:r>
              <a:rPr lang="en-US" dirty="0" err="1"/>
              <a:t>tt</a:t>
            </a:r>
            <a:r>
              <a:rPr lang="en-US" dirty="0"/>
              <a:t> is: " &lt;&lt; </a:t>
            </a:r>
            <a:r>
              <a:rPr lang="en-US" dirty="0" err="1"/>
              <a:t>static_cast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 (</a:t>
            </a:r>
            <a:r>
              <a:rPr lang="en-US" dirty="0" err="1"/>
              <a:t>tt</a:t>
            </a:r>
            <a:r>
              <a:rPr lang="en-US" dirty="0"/>
              <a:t>) &lt;&lt;  </a:t>
            </a:r>
            <a:r>
              <a:rPr lang="en-US" dirty="0" err="1"/>
              <a:t>endl</a:t>
            </a:r>
            <a:r>
              <a:rPr lang="en-US" dirty="0" smtClean="0"/>
              <a:t>; // </a:t>
            </a:r>
            <a:r>
              <a:rPr lang="en-US" dirty="0" err="1" smtClean="0"/>
              <a:t>tt</a:t>
            </a:r>
            <a:r>
              <a:rPr lang="en-US" dirty="0" smtClean="0"/>
              <a:t> is 1</a:t>
            </a:r>
            <a:endParaRPr lang="en-US" dirty="0"/>
          </a:p>
          <a:p>
            <a:r>
              <a:rPr lang="en-US" dirty="0" smtClean="0"/>
              <a:t>char </a:t>
            </a:r>
            <a:r>
              <a:rPr lang="en-US" dirty="0" err="1"/>
              <a:t>rr</a:t>
            </a:r>
            <a:r>
              <a:rPr lang="en-US" dirty="0"/>
              <a:t> = </a:t>
            </a:r>
            <a:r>
              <a:rPr lang="en-US" dirty="0" err="1"/>
              <a:t>tt</a:t>
            </a:r>
            <a:r>
              <a:rPr lang="en-US" dirty="0"/>
              <a:t>=3</a:t>
            </a:r>
            <a:r>
              <a:rPr lang="en-US" dirty="0" smtClean="0"/>
              <a:t>;  // assignment inside of expression!! </a:t>
            </a:r>
            <a:r>
              <a:rPr lang="en-US" b="1" u="sng" dirty="0" smtClean="0"/>
              <a:t>(do not do this!)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</a:t>
            </a:r>
            <a:r>
              <a:rPr lang="en-US" dirty="0" err="1"/>
              <a:t>tt</a:t>
            </a:r>
            <a:r>
              <a:rPr lang="en-US" dirty="0"/>
              <a:t> is: " &lt;&lt; </a:t>
            </a:r>
            <a:r>
              <a:rPr lang="en-US" dirty="0" err="1"/>
              <a:t>static_cast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 (</a:t>
            </a:r>
            <a:r>
              <a:rPr lang="en-US" dirty="0" err="1"/>
              <a:t>tt</a:t>
            </a:r>
            <a:r>
              <a:rPr lang="en-US" dirty="0"/>
              <a:t>) &lt;&lt;  </a:t>
            </a:r>
            <a:r>
              <a:rPr lang="en-US" dirty="0" err="1"/>
              <a:t>endl</a:t>
            </a:r>
            <a:r>
              <a:rPr lang="en-US" dirty="0" smtClean="0"/>
              <a:t>; // </a:t>
            </a:r>
            <a:r>
              <a:rPr lang="en-US" dirty="0" err="1" smtClean="0"/>
              <a:t>tt</a:t>
            </a:r>
            <a:r>
              <a:rPr lang="en-US" dirty="0" smtClean="0"/>
              <a:t> is now 3</a:t>
            </a:r>
            <a:endParaRPr lang="en-US" dirty="0"/>
          </a:p>
          <a:p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</a:t>
            </a:r>
            <a:r>
              <a:rPr lang="en-US" dirty="0" err="1"/>
              <a:t>rr</a:t>
            </a:r>
            <a:r>
              <a:rPr lang="en-US" dirty="0"/>
              <a:t> is: " &lt;&lt; </a:t>
            </a:r>
            <a:r>
              <a:rPr lang="en-US" dirty="0" err="1"/>
              <a:t>static_cast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 (</a:t>
            </a:r>
            <a:r>
              <a:rPr lang="en-US" dirty="0" err="1"/>
              <a:t>rr</a:t>
            </a:r>
            <a:r>
              <a:rPr lang="en-US" dirty="0"/>
              <a:t>) &lt;&lt;  </a:t>
            </a:r>
            <a:r>
              <a:rPr lang="en-US" dirty="0" err="1" smtClean="0"/>
              <a:t>endl</a:t>
            </a:r>
            <a:r>
              <a:rPr lang="en-US" dirty="0" smtClean="0"/>
              <a:t>; // </a:t>
            </a:r>
            <a:r>
              <a:rPr lang="en-US" dirty="0" err="1" smtClean="0"/>
              <a:t>rr</a:t>
            </a:r>
            <a:r>
              <a:rPr lang="en-US" dirty="0" smtClean="0"/>
              <a:t> is 3</a:t>
            </a:r>
          </a:p>
        </p:txBody>
      </p:sp>
    </p:spTree>
    <p:extLst>
      <p:ext uri="{BB962C8B-B14F-4D97-AF65-F5344CB8AC3E}">
        <p14:creationId xmlns:p14="http://schemas.microsoft.com/office/powerpoint/2010/main" val="828920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2743"/>
          </a:xfrm>
        </p:spPr>
        <p:txBody>
          <a:bodyPr/>
          <a:lstStyle/>
          <a:p>
            <a:pPr algn="ctr"/>
            <a:r>
              <a:rPr lang="en-US" dirty="0" smtClean="0"/>
              <a:t>Beware = vs == 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Nice discussion pager 146 </a:t>
            </a:r>
            <a:r>
              <a:rPr lang="en-US" dirty="0" err="1" smtClean="0"/>
              <a:t>lippman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If(x = 3)  </a:t>
            </a:r>
            <a:r>
              <a:rPr lang="en-US" dirty="0" err="1"/>
              <a:t>cout</a:t>
            </a:r>
            <a:r>
              <a:rPr lang="en-US" dirty="0"/>
              <a:t> &lt;&lt; x &lt;&lt; </a:t>
            </a:r>
            <a:r>
              <a:rPr lang="en-US" dirty="0" err="1"/>
              <a:t>endl</a:t>
            </a:r>
            <a:r>
              <a:rPr lang="en-US" dirty="0"/>
              <a:t>; // side effects!</a:t>
            </a:r>
          </a:p>
          <a:p>
            <a:pPr lvl="1"/>
            <a:r>
              <a:rPr lang="en-US" dirty="0"/>
              <a:t>x is assigned 3 </a:t>
            </a:r>
          </a:p>
          <a:p>
            <a:pPr lvl="1"/>
            <a:r>
              <a:rPr lang="en-US" dirty="0"/>
              <a:t>x=3 assignment has the </a:t>
            </a:r>
            <a:r>
              <a:rPr lang="en-US" b="1" u="sng" dirty="0" smtClean="0"/>
              <a:t>side effect </a:t>
            </a:r>
            <a:r>
              <a:rPr lang="en-US" dirty="0"/>
              <a:t>of the value of the expressions </a:t>
            </a:r>
            <a:r>
              <a:rPr lang="en-US" dirty="0" smtClean="0"/>
              <a:t>e.g., </a:t>
            </a:r>
            <a:r>
              <a:rPr lang="en-US" dirty="0"/>
              <a:t>3</a:t>
            </a:r>
          </a:p>
          <a:p>
            <a:pPr lvl="1"/>
            <a:r>
              <a:rPr lang="en-US" dirty="0"/>
              <a:t>Integer 3 functions as Boolean true</a:t>
            </a:r>
            <a:r>
              <a:rPr lang="en-US" dirty="0" smtClean="0"/>
              <a:t>!!!!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(No on in their right mind would design a modern programming language that allows this. Oh well.)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433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/>
          <a:lstStyle/>
          <a:p>
            <a:pPr algn="ctr"/>
            <a:r>
              <a:rPr lang="en-US" dirty="0" smtClean="0"/>
              <a:t>Code to generate </a:t>
            </a:r>
            <a:r>
              <a:rPr lang="en-US" dirty="0" err="1" smtClean="0"/>
              <a:t>ascii</a:t>
            </a:r>
            <a:r>
              <a:rPr lang="en-US" dirty="0" smtClean="0"/>
              <a:t> table – note 2.2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1722"/>
            <a:ext cx="10515600" cy="4825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r = 0;r&lt;24;r++) 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c = 0;c&lt;10;c</a:t>
            </a:r>
            <a:r>
              <a:rPr lang="en-US" dirty="0" smtClean="0"/>
              <a:t>++) 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char foo </a:t>
            </a:r>
            <a:r>
              <a:rPr lang="en-US" dirty="0"/>
              <a:t>= r*10+c;</a:t>
            </a:r>
          </a:p>
          <a:p>
            <a:pPr marL="0" indent="0">
              <a:buNone/>
            </a:pPr>
            <a:r>
              <a:rPr lang="en-US" dirty="0" smtClean="0"/>
              <a:t>	 	</a:t>
            </a:r>
            <a:r>
              <a:rPr lang="en-US" dirty="0" err="1" smtClean="0"/>
              <a:t>cout</a:t>
            </a:r>
            <a:r>
              <a:rPr lang="en-US" dirty="0" smtClean="0"/>
              <a:t> &lt;&lt; foo &lt;&lt; " ";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}</a:t>
            </a:r>
          </a:p>
          <a:p>
            <a:pPr marL="0" indent="0">
              <a:buNone/>
            </a:pPr>
            <a:r>
              <a:rPr lang="en-US" dirty="0" smtClean="0"/>
              <a:t>ABCDEFG in alpha order as are </a:t>
            </a:r>
            <a:r>
              <a:rPr lang="en-US" dirty="0" err="1" smtClean="0"/>
              <a:t>abcdefg</a:t>
            </a:r>
            <a:r>
              <a:rPr lang="en-US" dirty="0" smtClean="0"/>
              <a:t> and 12345678</a:t>
            </a:r>
          </a:p>
          <a:p>
            <a:pPr marL="0" indent="0">
              <a:buNone/>
            </a:pPr>
            <a:r>
              <a:rPr lang="en-US" dirty="0" smtClean="0"/>
              <a:t>“12” &gt; “9”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1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64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Pointers – note 2.5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9" y="1041622"/>
            <a:ext cx="11354462" cy="5071732"/>
          </a:xfrm>
        </p:spPr>
        <p:txBody>
          <a:bodyPr>
            <a:normAutofit/>
          </a:bodyPr>
          <a:lstStyle/>
          <a:p>
            <a:r>
              <a:rPr lang="en-US" dirty="0" smtClean="0"/>
              <a:t>C++ allows you to create a pointer, that contains an actual virtual memory address, allowing you to address just about anywhere in memory.</a:t>
            </a:r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ong long </a:t>
            </a:r>
            <a:r>
              <a:rPr lang="en-US" dirty="0"/>
              <a:t>n = </a:t>
            </a:r>
            <a:r>
              <a:rPr lang="en-US" dirty="0" smtClean="0"/>
              <a:t>42;  // 8 bytes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ong long </a:t>
            </a:r>
            <a:r>
              <a:rPr lang="en-US" dirty="0"/>
              <a:t>*p = &amp;n; // p is a pointer to n  </a:t>
            </a:r>
            <a:r>
              <a:rPr lang="en-US" dirty="0" smtClean="0"/>
              <a:t>-- &amp;</a:t>
            </a:r>
            <a:r>
              <a:rPr lang="en-US" dirty="0"/>
              <a:t>n is the address of </a:t>
            </a:r>
            <a:r>
              <a:rPr lang="en-US" dirty="0" smtClean="0"/>
              <a:t>n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 p &lt;&lt; “ “ &lt;&lt; *p &lt;&lt; end; // *p dereferences p to provide contents of n</a:t>
            </a:r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ong long **f = &amp;p; // f points to p, which points to 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236509"/>
              </p:ext>
            </p:extLst>
          </p:nvPr>
        </p:nvGraphicFramePr>
        <p:xfrm>
          <a:off x="553058" y="4436829"/>
          <a:ext cx="8128000" cy="1435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350">
                  <a:extLst>
                    <a:ext uri="{9D8B030D-6E8A-4147-A177-3AD203B41FA5}">
                      <a16:colId xmlns:a16="http://schemas.microsoft.com/office/drawing/2014/main" val="929075357"/>
                    </a:ext>
                  </a:extLst>
                </a:gridCol>
                <a:gridCol w="667910">
                  <a:extLst>
                    <a:ext uri="{9D8B030D-6E8A-4147-A177-3AD203B41FA5}">
                      <a16:colId xmlns:a16="http://schemas.microsoft.com/office/drawing/2014/main" val="3308962742"/>
                    </a:ext>
                  </a:extLst>
                </a:gridCol>
                <a:gridCol w="757140">
                  <a:extLst>
                    <a:ext uri="{9D8B030D-6E8A-4147-A177-3AD203B41FA5}">
                      <a16:colId xmlns:a16="http://schemas.microsoft.com/office/drawing/2014/main" val="38260917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049066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018923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848776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909302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529322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00534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32007050"/>
                    </a:ext>
                  </a:extLst>
                </a:gridCol>
              </a:tblGrid>
              <a:tr h="703688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90501"/>
                  </a:ext>
                </a:extLst>
              </a:tr>
              <a:tr h="276309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918548"/>
                  </a:ext>
                </a:extLst>
              </a:tr>
              <a:tr h="276309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840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364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003"/>
            <a:ext cx="10515600" cy="763960"/>
          </a:xfrm>
        </p:spPr>
        <p:txBody>
          <a:bodyPr/>
          <a:lstStyle/>
          <a:p>
            <a:pPr algn="ctr"/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7079" y="922351"/>
            <a:ext cx="11354462" cy="555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long </a:t>
            </a:r>
            <a:r>
              <a:rPr lang="en-US" dirty="0" err="1" smtClean="0"/>
              <a:t>long</a:t>
            </a:r>
            <a:r>
              <a:rPr lang="en-US" dirty="0" smtClean="0"/>
              <a:t> n = 42;  // 8 bytes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long </a:t>
            </a:r>
            <a:r>
              <a:rPr lang="en-US" dirty="0" err="1" smtClean="0"/>
              <a:t>long</a:t>
            </a:r>
            <a:r>
              <a:rPr lang="en-US" dirty="0" smtClean="0"/>
              <a:t> *p = &amp;n; // p is a pointer to n  -- &amp;n is the address of 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p &lt;&lt; “ “ &lt;&lt; *p &lt;&lt; end; // *p dereferences p to provide contents of 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long </a:t>
            </a:r>
            <a:r>
              <a:rPr lang="en-US" dirty="0" err="1" smtClean="0"/>
              <a:t>long</a:t>
            </a:r>
            <a:r>
              <a:rPr lang="en-US" dirty="0" smtClean="0"/>
              <a:t> **f = &amp;p; // f points to p, which points to n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smtClean="0"/>
              <a:t>n; 		 // 42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</a:t>
            </a:r>
            <a:r>
              <a:rPr lang="en-US" dirty="0" smtClean="0"/>
              <a:t>&amp;n; 		//2344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smtClean="0"/>
              <a:t>p;  		//2344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smtClean="0"/>
              <a:t>&amp;p;		 //2360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smtClean="0"/>
              <a:t>*p;		 //42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f</a:t>
            </a:r>
            <a:r>
              <a:rPr lang="en-US" smtClean="0"/>
              <a:t>; 		// 2360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868331"/>
              </p:ext>
            </p:extLst>
          </p:nvPr>
        </p:nvGraphicFramePr>
        <p:xfrm>
          <a:off x="6341608" y="3220280"/>
          <a:ext cx="4876800" cy="1435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350">
                  <a:extLst>
                    <a:ext uri="{9D8B030D-6E8A-4147-A177-3AD203B41FA5}">
                      <a16:colId xmlns:a16="http://schemas.microsoft.com/office/drawing/2014/main" val="929075357"/>
                    </a:ext>
                  </a:extLst>
                </a:gridCol>
                <a:gridCol w="667910">
                  <a:extLst>
                    <a:ext uri="{9D8B030D-6E8A-4147-A177-3AD203B41FA5}">
                      <a16:colId xmlns:a16="http://schemas.microsoft.com/office/drawing/2014/main" val="3308962742"/>
                    </a:ext>
                  </a:extLst>
                </a:gridCol>
                <a:gridCol w="757140">
                  <a:extLst>
                    <a:ext uri="{9D8B030D-6E8A-4147-A177-3AD203B41FA5}">
                      <a16:colId xmlns:a16="http://schemas.microsoft.com/office/drawing/2014/main" val="38260917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049066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018923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84877659"/>
                    </a:ext>
                  </a:extLst>
                </a:gridCol>
              </a:tblGrid>
              <a:tr h="703688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90501"/>
                  </a:ext>
                </a:extLst>
              </a:tr>
              <a:tr h="276309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918548"/>
                  </a:ext>
                </a:extLst>
              </a:tr>
              <a:tr h="276309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840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899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67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Increment Decrement Operators – note 2.13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123" y="1001864"/>
            <a:ext cx="11210677" cy="5542059"/>
          </a:xfrm>
        </p:spPr>
        <p:txBody>
          <a:bodyPr>
            <a:normAutofit/>
          </a:bodyPr>
          <a:lstStyle/>
          <a:p>
            <a:r>
              <a:rPr lang="en-US" dirty="0" smtClean="0"/>
              <a:t>DANGER! – see </a:t>
            </a:r>
            <a:r>
              <a:rPr lang="en-US" dirty="0" err="1" smtClean="0"/>
              <a:t>Lippman</a:t>
            </a:r>
            <a:r>
              <a:rPr lang="en-US" dirty="0" smtClean="0"/>
              <a:t> page 148-149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x = 1;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"x++ is:" &lt;&lt; x++ &lt;&lt; </a:t>
            </a:r>
            <a:r>
              <a:rPr lang="en-US" dirty="0" err="1"/>
              <a:t>endl</a:t>
            </a:r>
            <a:r>
              <a:rPr lang="en-US" dirty="0"/>
              <a:t>; </a:t>
            </a:r>
          </a:p>
          <a:p>
            <a:pPr lvl="1"/>
            <a:r>
              <a:rPr lang="en-US" dirty="0" smtClean="0"/>
              <a:t>x </a:t>
            </a:r>
            <a:r>
              <a:rPr lang="en-US" dirty="0"/>
              <a:t>used in expression, then incremented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"++x is:" &lt;&lt; ++x &lt;&lt; </a:t>
            </a:r>
            <a:r>
              <a:rPr lang="en-US" dirty="0" err="1"/>
              <a:t>endl</a:t>
            </a:r>
            <a:r>
              <a:rPr lang="en-US" dirty="0"/>
              <a:t>; </a:t>
            </a:r>
          </a:p>
          <a:p>
            <a:r>
              <a:rPr lang="en-US" dirty="0" smtClean="0"/>
              <a:t>x </a:t>
            </a:r>
            <a:r>
              <a:rPr lang="en-US" dirty="0"/>
              <a:t>is </a:t>
            </a:r>
            <a:r>
              <a:rPr lang="en-US" dirty="0" smtClean="0"/>
              <a:t>first incremented</a:t>
            </a:r>
            <a:r>
              <a:rPr lang="en-US" dirty="0"/>
              <a:t>, then used in expression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=0;i&lt;10;i++) – useful</a:t>
            </a:r>
          </a:p>
          <a:p>
            <a:r>
              <a:rPr lang="en-US" dirty="0"/>
              <a:t>x</a:t>
            </a:r>
            <a:r>
              <a:rPr lang="en-US" dirty="0" smtClean="0"/>
              <a:t> = ++ x + x++ - --x –x--;         // DO NOT DO THIS!!!!!!</a:t>
            </a:r>
          </a:p>
          <a:p>
            <a:pPr lvl="1"/>
            <a:r>
              <a:rPr lang="en-US" dirty="0" smtClean="0"/>
              <a:t>I have no idea what this will do </a:t>
            </a:r>
          </a:p>
          <a:p>
            <a:pPr lvl="1"/>
            <a:r>
              <a:rPr lang="en-US" dirty="0"/>
              <a:t>(No on in their right mind would design a modern programming language that allows this. Oh well.)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8375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473"/>
          </a:xfrm>
        </p:spPr>
        <p:txBody>
          <a:bodyPr/>
          <a:lstStyle/>
          <a:p>
            <a:pPr algn="ctr"/>
            <a:r>
              <a:rPr lang="en-US" dirty="0" smtClean="0"/>
              <a:t>IF THEN ELSE </a:t>
            </a:r>
            <a:r>
              <a:rPr lang="en-US" dirty="0" err="1" smtClean="0"/>
              <a:t>ELSE</a:t>
            </a:r>
            <a:r>
              <a:rPr lang="en-US" dirty="0"/>
              <a:t> </a:t>
            </a:r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8598"/>
            <a:ext cx="10515600" cy="4968365"/>
          </a:xfrm>
        </p:spPr>
        <p:txBody>
          <a:bodyPr/>
          <a:lstStyle/>
          <a:p>
            <a:r>
              <a:rPr lang="en-US" dirty="0" smtClean="0"/>
              <a:t>Basically the same as C#</a:t>
            </a:r>
          </a:p>
          <a:p>
            <a:r>
              <a:rPr lang="en-US" dirty="0" smtClean="0"/>
              <a:t>More complex Booleans easier to understand that complex nesting</a:t>
            </a:r>
          </a:p>
          <a:p>
            <a:pPr marL="0" indent="0">
              <a:buNone/>
            </a:pPr>
            <a:r>
              <a:rPr lang="en-US" dirty="0" smtClean="0"/>
              <a:t>If(x==3)</a:t>
            </a:r>
            <a:br>
              <a:rPr lang="en-US" dirty="0" smtClean="0"/>
            </a:br>
            <a:r>
              <a:rPr lang="en-US" dirty="0" smtClean="0"/>
              <a:t>	If (y == 4)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“foo”;</a:t>
            </a:r>
            <a:br>
              <a:rPr lang="en-US" dirty="0" smtClean="0"/>
            </a:br>
            <a:r>
              <a:rPr lang="en-US" dirty="0" smtClean="0"/>
              <a:t>	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“boo”; // does else go with first or second if?</a:t>
            </a:r>
          </a:p>
          <a:p>
            <a:pPr marL="0" indent="0">
              <a:buNone/>
            </a:pPr>
            <a:r>
              <a:rPr lang="en-US" dirty="0" smtClean="0"/>
              <a:t>vs</a:t>
            </a:r>
          </a:p>
          <a:p>
            <a:pPr marL="0" indent="0">
              <a:buNone/>
            </a:pPr>
            <a:r>
              <a:rPr lang="en-US" dirty="0" smtClean="0"/>
              <a:t>If (x==3 &amp;&amp; y == 4) </a:t>
            </a:r>
            <a:r>
              <a:rPr lang="en-US" dirty="0" err="1" smtClean="0"/>
              <a:t>cout</a:t>
            </a:r>
            <a:r>
              <a:rPr lang="en-US" dirty="0" smtClean="0"/>
              <a:t> &lt;&lt; “foo”;</a:t>
            </a:r>
          </a:p>
          <a:p>
            <a:pPr marL="0" indent="0">
              <a:buNone/>
            </a:pPr>
            <a:r>
              <a:rPr lang="en-US" dirty="0" smtClean="0"/>
              <a:t>If (x==3) &amp;&amp; y!=4) </a:t>
            </a:r>
            <a:r>
              <a:rPr lang="en-US" dirty="0" err="1" smtClean="0"/>
              <a:t>cout</a:t>
            </a:r>
            <a:r>
              <a:rPr lang="en-US" dirty="0" smtClean="0"/>
              <a:t> &lt;&lt; “boo”;</a:t>
            </a:r>
          </a:p>
        </p:txBody>
      </p:sp>
    </p:spTree>
    <p:extLst>
      <p:ext uri="{BB962C8B-B14F-4D97-AF65-F5344CB8AC3E}">
        <p14:creationId xmlns:p14="http://schemas.microsoft.com/office/powerpoint/2010/main" val="446778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960"/>
          </a:xfrm>
        </p:spPr>
        <p:txBody>
          <a:bodyPr/>
          <a:lstStyle/>
          <a:p>
            <a:pPr algn="ctr"/>
            <a:r>
              <a:rPr lang="en-US" dirty="0" smtClean="0"/>
              <a:t>While and 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0647"/>
            <a:ext cx="10515600" cy="4976316"/>
          </a:xfrm>
        </p:spPr>
        <p:txBody>
          <a:bodyPr/>
          <a:lstStyle/>
          <a:p>
            <a:r>
              <a:rPr lang="en-US" dirty="0" smtClean="0"/>
              <a:t>Basically the same as C#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x </a:t>
            </a:r>
            <a:r>
              <a:rPr lang="en-US" dirty="0"/>
              <a:t>= 10;</a:t>
            </a:r>
          </a:p>
          <a:p>
            <a:r>
              <a:rPr lang="en-US" dirty="0" smtClean="0"/>
              <a:t>while </a:t>
            </a:r>
            <a:r>
              <a:rPr lang="en-US" dirty="0"/>
              <a:t>(x&gt;1) x-</a:t>
            </a:r>
            <a:r>
              <a:rPr lang="en-US" dirty="0" smtClean="0"/>
              <a:t>-;</a:t>
            </a:r>
          </a:p>
        </p:txBody>
      </p:sp>
    </p:spTree>
    <p:extLst>
      <p:ext uri="{BB962C8B-B14F-4D97-AF65-F5344CB8AC3E}">
        <p14:creationId xmlns:p14="http://schemas.microsoft.com/office/powerpoint/2010/main" val="34502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2743"/>
          </a:xfrm>
        </p:spPr>
        <p:txBody>
          <a:bodyPr/>
          <a:lstStyle/>
          <a:p>
            <a:pPr algn="ctr"/>
            <a:r>
              <a:rPr lang="en-US" dirty="0" smtClean="0"/>
              <a:t>Module 2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73311"/>
          </a:xfrm>
        </p:spPr>
        <p:txBody>
          <a:bodyPr/>
          <a:lstStyle/>
          <a:p>
            <a:pPr lvl="0"/>
            <a:r>
              <a:rPr lang="en-US" dirty="0" smtClean="0"/>
              <a:t>Variable types assignment statements, casting, literals,</a:t>
            </a:r>
          </a:p>
          <a:p>
            <a:pPr lvl="0"/>
            <a:r>
              <a:rPr lang="en-US" dirty="0" smtClean="0"/>
              <a:t>loops, if then else, switch, if expressions</a:t>
            </a:r>
          </a:p>
          <a:p>
            <a:pPr lvl="0"/>
            <a:r>
              <a:rPr lang="en-US" dirty="0" smtClean="0"/>
              <a:t>functions, parameters,</a:t>
            </a:r>
          </a:p>
          <a:p>
            <a:pPr lvl="0"/>
            <a:r>
              <a:rPr lang="en-US" dirty="0" smtClean="0"/>
              <a:t>simple pointers, </a:t>
            </a:r>
            <a:r>
              <a:rPr lang="en-US" dirty="0" err="1" smtClean="0"/>
              <a:t>booleans</a:t>
            </a:r>
            <a:r>
              <a:rPr lang="en-US" dirty="0" smtClean="0"/>
              <a:t>,</a:t>
            </a:r>
          </a:p>
          <a:p>
            <a:pPr lvl="0"/>
            <a:r>
              <a:rPr lang="en-US" dirty="0" smtClean="0"/>
              <a:t>other weird C++ stuff (e.g., break, continue, ++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179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009"/>
          </a:xfrm>
        </p:spPr>
        <p:txBody>
          <a:bodyPr/>
          <a:lstStyle/>
          <a:p>
            <a:pPr algn="ctr"/>
            <a:r>
              <a:rPr lang="en-US" dirty="0" smtClean="0"/>
              <a:t>Switch or Case – note 2.10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209"/>
            <a:ext cx="10515600" cy="49047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switch ( c 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case 'A':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capa</a:t>
            </a:r>
            <a:r>
              <a:rPr lang="en-US" dirty="0" smtClean="0"/>
              <a:t>++;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dirty="0"/>
              <a:t>break;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case </a:t>
            </a:r>
            <a:r>
              <a:rPr lang="en-US" dirty="0"/>
              <a:t>'a':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lettera</a:t>
            </a:r>
            <a:r>
              <a:rPr lang="en-US" dirty="0"/>
              <a:t>++;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break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default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nota++;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4720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3817"/>
          </a:xfrm>
        </p:spPr>
        <p:txBody>
          <a:bodyPr/>
          <a:lstStyle/>
          <a:p>
            <a:pPr algn="ctr"/>
            <a:r>
              <a:rPr lang="en-US" dirty="0" smtClean="0"/>
              <a:t>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1092"/>
            <a:ext cx="10515600" cy="4395871"/>
          </a:xfrm>
        </p:spPr>
        <p:txBody>
          <a:bodyPr/>
          <a:lstStyle/>
          <a:p>
            <a:r>
              <a:rPr lang="en-US" dirty="0" smtClean="0"/>
              <a:t>Section 5.5.1, page 190.</a:t>
            </a:r>
          </a:p>
          <a:p>
            <a:r>
              <a:rPr lang="en-US" dirty="0" smtClean="0"/>
              <a:t>Break terminates the nearest closing while, do while, for, or switch. Can be confusing, particularly with multiple nested loops. Suggest avoid in loops.</a:t>
            </a:r>
          </a:p>
          <a:p>
            <a:r>
              <a:rPr lang="en-US" dirty="0" smtClean="0"/>
              <a:t>Break is essential in a switch statement. Use it. Otherwise, I suggest avoiding, through there are some occasions where it is useful to eliminating having to go all the way through the loop.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515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pPr algn="ctr"/>
            <a:r>
              <a:rPr lang="en-US" dirty="0" smtClean="0"/>
              <a:t>Continue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5.5.2 page 191</a:t>
            </a:r>
          </a:p>
          <a:p>
            <a:r>
              <a:rPr lang="en-US" dirty="0" smtClean="0"/>
              <a:t>Continue statement terminates the current iteration of the nearest enclosing loop and immediately begins the next iteration. Can appear only inside a for, while, or do while</a:t>
            </a:r>
          </a:p>
          <a:p>
            <a:r>
              <a:rPr lang="en-US" dirty="0" smtClean="0"/>
              <a:t>Continue can be VERY confusing. Strongly urge you avoid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946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444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GOTO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0890"/>
            <a:ext cx="10515600" cy="50160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Section 5.5.3, page 192</a:t>
            </a:r>
          </a:p>
          <a:p>
            <a:r>
              <a:rPr lang="en-US" dirty="0" err="1" smtClean="0"/>
              <a:t>Goto</a:t>
            </a:r>
            <a:r>
              <a:rPr lang="en-US" dirty="0" smtClean="0"/>
              <a:t> provides an unconditional jump from the </a:t>
            </a:r>
            <a:r>
              <a:rPr lang="en-US" dirty="0" err="1" smtClean="0"/>
              <a:t>goto</a:t>
            </a:r>
            <a:r>
              <a:rPr lang="en-US" dirty="0" smtClean="0"/>
              <a:t> to another statement in the same function. Massive amount of literature showing both that it is unnecessary and CONFUSING. DO NOT USE A GOTO.</a:t>
            </a:r>
          </a:p>
          <a:p>
            <a:r>
              <a:rPr lang="en-US" dirty="0" err="1" smtClean="0"/>
              <a:t>GoTo</a:t>
            </a:r>
            <a:r>
              <a:rPr lang="en-US" dirty="0" smtClean="0"/>
              <a:t> was the way loops and </a:t>
            </a:r>
            <a:r>
              <a:rPr lang="en-US" dirty="0" err="1" smtClean="0"/>
              <a:t>IFThenElse</a:t>
            </a:r>
            <a:r>
              <a:rPr lang="en-US" dirty="0" smtClean="0"/>
              <a:t> were done before mid 1970s.</a:t>
            </a:r>
          </a:p>
          <a:p>
            <a:pPr lvl="1"/>
            <a:r>
              <a:rPr lang="en-US" dirty="0" smtClean="0"/>
              <a:t>Fortran, </a:t>
            </a:r>
            <a:r>
              <a:rPr lang="en-US" dirty="0" err="1" smtClean="0"/>
              <a:t>cobol</a:t>
            </a:r>
            <a:r>
              <a:rPr lang="en-US" dirty="0" smtClean="0"/>
              <a:t>, basic (1962), </a:t>
            </a:r>
            <a:r>
              <a:rPr lang="en-US" dirty="0" err="1" smtClean="0"/>
              <a:t>snobol</a:t>
            </a:r>
            <a:r>
              <a:rPr lang="en-US" dirty="0" smtClean="0"/>
              <a:t>, </a:t>
            </a:r>
          </a:p>
          <a:p>
            <a:r>
              <a:rPr lang="en-US" dirty="0" smtClean="0"/>
              <a:t>I wrote my last “higher level language” program that required </a:t>
            </a:r>
            <a:r>
              <a:rPr lang="en-US" dirty="0" err="1" smtClean="0"/>
              <a:t>gotos</a:t>
            </a:r>
            <a:r>
              <a:rPr lang="en-US" dirty="0" smtClean="0"/>
              <a:t> when teaching FORTRAN with </a:t>
            </a:r>
            <a:r>
              <a:rPr lang="en-US" dirty="0" err="1" smtClean="0"/>
              <a:t>punchcards</a:t>
            </a:r>
            <a:r>
              <a:rPr lang="en-US" dirty="0" smtClean="0"/>
              <a:t> at U </a:t>
            </a:r>
            <a:r>
              <a:rPr lang="en-US" dirty="0" err="1" smtClean="0"/>
              <a:t>Mich</a:t>
            </a:r>
            <a:r>
              <a:rPr lang="en-US" dirty="0" smtClean="0"/>
              <a:t> in 1984. Good riddance. </a:t>
            </a:r>
          </a:p>
          <a:p>
            <a:r>
              <a:rPr lang="en-US" dirty="0" smtClean="0"/>
              <a:t>Having said that, we will need them in assembly:</a:t>
            </a:r>
          </a:p>
          <a:p>
            <a:pPr lvl="1"/>
            <a:r>
              <a:rPr lang="en-US" dirty="0" smtClean="0"/>
              <a:t>Life’s tough. Then you die. Suck it 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744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8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If Expression – note 2.10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9186"/>
            <a:ext cx="10515600" cy="4737777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 = 1;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b = 2;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"which is largest: " &lt;&lt; ((a &gt; b) ? a : b) &lt;&lt; </a:t>
            </a:r>
            <a:r>
              <a:rPr lang="en-US" dirty="0" err="1"/>
              <a:t>endl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(&lt;Boolean&gt;) ? &lt;true expression&gt; : &lt;false expression&gt;</a:t>
            </a:r>
          </a:p>
          <a:p>
            <a:pPr lvl="1"/>
            <a:r>
              <a:rPr lang="en-US" dirty="0" smtClean="0"/>
              <a:t>The type of the expressions depends on the types of the true and false expressions</a:t>
            </a:r>
          </a:p>
          <a:p>
            <a:r>
              <a:rPr lang="en-US" dirty="0" smtClean="0"/>
              <a:t>IF expression are very useful, but the syntax for them in the C family of coding languages stinks IMHO.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13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1668"/>
          </a:xfrm>
        </p:spPr>
        <p:txBody>
          <a:bodyPr/>
          <a:lstStyle/>
          <a:p>
            <a:pPr algn="ctr"/>
            <a:r>
              <a:rPr lang="en-US" dirty="0" smtClean="0"/>
              <a:t>One Line Recursive Function - note 2.11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1092"/>
            <a:ext cx="10515600" cy="39915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minimalist recursive function: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only a return statement with an if expression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returns the factorial of n</a:t>
            </a:r>
          </a:p>
          <a:p>
            <a:pPr marL="0" indent="0">
              <a:buNone/>
            </a:pPr>
            <a:r>
              <a:rPr lang="en-US" smtClean="0"/>
              <a:t>unsigned </a:t>
            </a:r>
            <a:r>
              <a:rPr lang="en-US" dirty="0"/>
              <a:t>long </a:t>
            </a:r>
            <a:r>
              <a:rPr lang="en-US" dirty="0" err="1"/>
              <a:t>long</a:t>
            </a:r>
            <a:r>
              <a:rPr lang="en-US" dirty="0"/>
              <a:t> fact(unsigned </a:t>
            </a:r>
            <a:r>
              <a:rPr lang="en-US" dirty="0" err="1"/>
              <a:t>int</a:t>
            </a:r>
            <a:r>
              <a:rPr lang="en-US" dirty="0"/>
              <a:t> n) {</a:t>
            </a:r>
          </a:p>
          <a:p>
            <a:pPr marL="0" indent="0">
              <a:buNone/>
            </a:pPr>
            <a:r>
              <a:rPr lang="en-US" dirty="0"/>
              <a:t>		return (n&lt;=0) ? 1: n*fact(n-1);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0955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863"/>
          </a:xfrm>
        </p:spPr>
        <p:txBody>
          <a:bodyPr/>
          <a:lstStyle/>
          <a:p>
            <a:r>
              <a:rPr lang="en-US" dirty="0" smtClean="0"/>
              <a:t>Reading for CS 2275 Module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1722"/>
            <a:ext cx="10515600" cy="4825241"/>
          </a:xfrm>
        </p:spPr>
        <p:txBody>
          <a:bodyPr/>
          <a:lstStyle/>
          <a:p>
            <a:r>
              <a:rPr lang="en-US" smtClean="0"/>
              <a:t>Lippman:</a:t>
            </a:r>
            <a:endParaRPr lang="en-US" dirty="0" smtClean="0"/>
          </a:p>
          <a:p>
            <a:pPr lvl="1"/>
            <a:r>
              <a:rPr lang="en-US" dirty="0" smtClean="0"/>
              <a:t>1,4, 2.1-2.5, 4.1-4.7, 4.9, 4.11, 4.12, 5.1-5.5, 6.1-6.3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1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/>
          <a:lstStyle/>
          <a:p>
            <a:pPr algn="ctr"/>
            <a:r>
              <a:rPr lang="en-US" dirty="0" smtClean="0"/>
              <a:t>Types and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7381"/>
            <a:ext cx="10515600" cy="47695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85 – integer literal</a:t>
            </a:r>
          </a:p>
          <a:p>
            <a:r>
              <a:rPr lang="en-US" dirty="0" smtClean="0"/>
              <a:t>85U unsigned integer literal</a:t>
            </a:r>
          </a:p>
          <a:p>
            <a:r>
              <a:rPr lang="en-US" dirty="0" smtClean="0"/>
              <a:t>0xFF01 – hex literal</a:t>
            </a:r>
          </a:p>
          <a:p>
            <a:r>
              <a:rPr lang="en-US" dirty="0" smtClean="0"/>
              <a:t>30L – long literal</a:t>
            </a:r>
          </a:p>
          <a:p>
            <a:r>
              <a:rPr lang="en-US" dirty="0" smtClean="0"/>
              <a:t>‘c’ – character literal</a:t>
            </a:r>
          </a:p>
          <a:p>
            <a:r>
              <a:rPr lang="en-US" dirty="0" smtClean="0"/>
              <a:t>“this is a test” – string literal</a:t>
            </a:r>
          </a:p>
          <a:p>
            <a:r>
              <a:rPr lang="en-US" dirty="0" smtClean="0"/>
              <a:t>314159E-3 – floating point literal</a:t>
            </a:r>
          </a:p>
          <a:p>
            <a:r>
              <a:rPr lang="en-US" dirty="0"/>
              <a:t>t</a:t>
            </a:r>
            <a:r>
              <a:rPr lang="en-US" dirty="0" smtClean="0"/>
              <a:t>rue – Boolean literal </a:t>
            </a:r>
          </a:p>
          <a:p>
            <a:pPr lvl="1"/>
            <a:r>
              <a:rPr lang="en-US" b="1" u="sng" dirty="0" smtClean="0"/>
              <a:t>But 0 is false and non-zero is true!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So 1, 2, 3, 4, are all Boolean literals</a:t>
            </a:r>
          </a:p>
        </p:txBody>
      </p:sp>
    </p:spTree>
    <p:extLst>
      <p:ext uri="{BB962C8B-B14F-4D97-AF65-F5344CB8AC3E}">
        <p14:creationId xmlns:p14="http://schemas.microsoft.com/office/powerpoint/2010/main" val="129624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300"/>
          </a:xfrm>
        </p:spPr>
        <p:txBody>
          <a:bodyPr/>
          <a:lstStyle/>
          <a:p>
            <a:pPr algn="ctr"/>
            <a:r>
              <a:rPr lang="en-US" dirty="0" smtClean="0"/>
              <a:t>Some Escape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0403"/>
            <a:ext cx="10515600" cy="4936560"/>
          </a:xfrm>
        </p:spPr>
        <p:txBody>
          <a:bodyPr/>
          <a:lstStyle/>
          <a:p>
            <a:r>
              <a:rPr lang="en-US" dirty="0" smtClean="0"/>
              <a:t>\\ - escape character</a:t>
            </a:r>
          </a:p>
          <a:p>
            <a:r>
              <a:rPr lang="en-US" dirty="0" smtClean="0"/>
              <a:t>\’ – ‘ character</a:t>
            </a:r>
          </a:p>
          <a:p>
            <a:r>
              <a:rPr lang="en-US" dirty="0" smtClean="0"/>
              <a:t>\” – “ character</a:t>
            </a:r>
          </a:p>
          <a:p>
            <a:r>
              <a:rPr lang="en-US" dirty="0" smtClean="0"/>
              <a:t>\a – bell</a:t>
            </a:r>
          </a:p>
          <a:p>
            <a:r>
              <a:rPr lang="en-US" dirty="0" smtClean="0"/>
              <a:t>\b – backspace</a:t>
            </a:r>
          </a:p>
          <a:p>
            <a:r>
              <a:rPr lang="en-US" dirty="0" smtClean="0"/>
              <a:t>\f – form feed</a:t>
            </a:r>
          </a:p>
          <a:p>
            <a:r>
              <a:rPr lang="en-US" dirty="0" smtClean="0"/>
              <a:t>\n – new line</a:t>
            </a:r>
          </a:p>
          <a:p>
            <a:r>
              <a:rPr lang="en-US" dirty="0" smtClean="0"/>
              <a:t>\r – carriage return</a:t>
            </a:r>
          </a:p>
          <a:p>
            <a:r>
              <a:rPr lang="en-US" dirty="0" smtClean="0"/>
              <a:t>\t – </a:t>
            </a:r>
            <a:r>
              <a:rPr lang="en-US" dirty="0" err="1" smtClean="0"/>
              <a:t>hoz</a:t>
            </a:r>
            <a:r>
              <a:rPr lang="en-US" dirty="0" smtClean="0"/>
              <a:t> tab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10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619"/>
          </a:xfrm>
        </p:spPr>
        <p:txBody>
          <a:bodyPr/>
          <a:lstStyle/>
          <a:p>
            <a:pPr algn="ctr"/>
            <a:r>
              <a:rPr lang="en-US" dirty="0" smtClean="0"/>
              <a:t>C++ Types and Sizes: Notes 2.2-2.3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0403"/>
            <a:ext cx="10515600" cy="4936560"/>
          </a:xfrm>
        </p:spPr>
        <p:txBody>
          <a:bodyPr>
            <a:normAutofit/>
          </a:bodyPr>
          <a:lstStyle/>
          <a:p>
            <a:r>
              <a:rPr lang="en-US" dirty="0" smtClean="0"/>
              <a:t>float </a:t>
            </a:r>
            <a:r>
              <a:rPr lang="en-US" dirty="0"/>
              <a:t>x = 1.0;  // note the difference between 1 and </a:t>
            </a:r>
            <a:r>
              <a:rPr lang="en-US" dirty="0" smtClean="0"/>
              <a:t>1.0</a:t>
            </a:r>
          </a:p>
          <a:p>
            <a:pPr lvl="1"/>
            <a:r>
              <a:rPr lang="en-US" dirty="0" smtClean="0"/>
              <a:t>Generally 32 bit, but test it on your machine with your compiler and settings!</a:t>
            </a:r>
            <a:endParaRPr lang="en-US" dirty="0"/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double pi = 3.141592612345677898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Const</a:t>
            </a:r>
            <a:r>
              <a:rPr lang="en-US" dirty="0" smtClean="0"/>
              <a:t> means you cannot change it. </a:t>
            </a:r>
          </a:p>
          <a:p>
            <a:pPr lvl="1"/>
            <a:r>
              <a:rPr lang="en-US" dirty="0" smtClean="0"/>
              <a:t>Generally (but not always) “variable” will be replaced w/ </a:t>
            </a:r>
            <a:r>
              <a:rPr lang="en-US" dirty="0" err="1" smtClean="0"/>
              <a:t>literial</a:t>
            </a:r>
            <a:r>
              <a:rPr lang="en-US" dirty="0" smtClean="0"/>
              <a:t> at compile time to improve speed</a:t>
            </a:r>
          </a:p>
          <a:p>
            <a:pPr lvl="2"/>
            <a:r>
              <a:rPr lang="en-US" dirty="0" smtClean="0"/>
              <a:t>Load constant vs load from L1, L2,… cache or main memory</a:t>
            </a:r>
            <a:endParaRPr lang="en-US" dirty="0"/>
          </a:p>
          <a:p>
            <a:r>
              <a:rPr lang="en-US" dirty="0" smtClean="0"/>
              <a:t>double </a:t>
            </a:r>
            <a:r>
              <a:rPr lang="en-US" dirty="0"/>
              <a:t>foo = pi * 3;  </a:t>
            </a:r>
            <a:endParaRPr lang="en-US" dirty="0" smtClean="0"/>
          </a:p>
          <a:p>
            <a:pPr lvl="1"/>
            <a:r>
              <a:rPr lang="en-US" dirty="0" smtClean="0"/>
              <a:t>Generally 64 bits – use to mean “double precision</a:t>
            </a:r>
          </a:p>
          <a:p>
            <a:pPr lvl="1"/>
            <a:r>
              <a:rPr lang="en-US" dirty="0" smtClean="0"/>
              <a:t>Double * integer expression results in double</a:t>
            </a:r>
          </a:p>
          <a:p>
            <a:r>
              <a:rPr lang="en-US" dirty="0" smtClean="0"/>
              <a:t>Bool p = true;   / 8 bits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93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8889"/>
          </a:xfrm>
        </p:spPr>
        <p:txBody>
          <a:bodyPr/>
          <a:lstStyle/>
          <a:p>
            <a:pPr algn="ctr"/>
            <a:r>
              <a:rPr lang="en-US" dirty="0" smtClean="0"/>
              <a:t>More C++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8943"/>
            <a:ext cx="10515600" cy="4698020"/>
          </a:xfrm>
        </p:spPr>
        <p:txBody>
          <a:bodyPr>
            <a:norm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= 1234.7; 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is signed integer, generally 32 bits.</a:t>
            </a:r>
          </a:p>
          <a:p>
            <a:pPr lvl="1"/>
            <a:r>
              <a:rPr lang="en-US" dirty="0" smtClean="0"/>
              <a:t>If assign double to </a:t>
            </a:r>
            <a:r>
              <a:rPr lang="en-US" dirty="0" err="1" smtClean="0"/>
              <a:t>int</a:t>
            </a:r>
            <a:r>
              <a:rPr lang="en-US" dirty="0" smtClean="0"/>
              <a:t>, portion to right of decimal point truncated.</a:t>
            </a:r>
          </a:p>
          <a:p>
            <a:r>
              <a:rPr lang="en-US" dirty="0"/>
              <a:t>l</a:t>
            </a:r>
            <a:r>
              <a:rPr lang="en-US" dirty="0" smtClean="0"/>
              <a:t>ong r = 3</a:t>
            </a:r>
          </a:p>
          <a:p>
            <a:pPr lvl="1"/>
            <a:r>
              <a:rPr lang="en-US" dirty="0" smtClean="0"/>
              <a:t>Generally 32 bits  - not what might be expected.</a:t>
            </a:r>
          </a:p>
          <a:p>
            <a:pPr lvl="1"/>
            <a:r>
              <a:rPr lang="en-US" dirty="0" smtClean="0"/>
              <a:t>Same as long </a:t>
            </a:r>
            <a:r>
              <a:rPr lang="en-US" dirty="0" err="1" smtClean="0"/>
              <a:t>int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ouble x = 12345.7;</a:t>
            </a:r>
          </a:p>
          <a:p>
            <a:pPr lvl="1"/>
            <a:r>
              <a:rPr lang="en-US" dirty="0" smtClean="0"/>
              <a:t>Generally 8 bytes or 64 bits</a:t>
            </a:r>
          </a:p>
          <a:p>
            <a:r>
              <a:rPr lang="en-US" dirty="0"/>
              <a:t>l</a:t>
            </a:r>
            <a:r>
              <a:rPr lang="en-US" dirty="0" smtClean="0"/>
              <a:t>ong double y = x *2;</a:t>
            </a:r>
          </a:p>
          <a:p>
            <a:pPr lvl="1"/>
            <a:r>
              <a:rPr lang="en-US" dirty="0" smtClean="0"/>
              <a:t>Generally 16 bytes or 128 bits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4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1425"/>
          </a:xfrm>
        </p:spPr>
        <p:txBody>
          <a:bodyPr/>
          <a:lstStyle/>
          <a:p>
            <a:pPr algn="ctr"/>
            <a:r>
              <a:rPr lang="en-US" dirty="0" smtClean="0"/>
              <a:t>Still More C++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6550"/>
            <a:ext cx="10515600" cy="512859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long </a:t>
            </a:r>
            <a:r>
              <a:rPr lang="en-US" dirty="0" err="1"/>
              <a:t>long</a:t>
            </a:r>
            <a:r>
              <a:rPr lang="en-US" dirty="0"/>
              <a:t> g = 5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64 bit signed integer</a:t>
            </a:r>
          </a:p>
          <a:p>
            <a:r>
              <a:rPr lang="en-US" dirty="0"/>
              <a:t>u</a:t>
            </a:r>
            <a:r>
              <a:rPr lang="en-US" dirty="0" smtClean="0"/>
              <a:t>nsigned long </a:t>
            </a:r>
            <a:r>
              <a:rPr lang="en-US" dirty="0" err="1" smtClean="0"/>
              <a:t>long</a:t>
            </a:r>
            <a:r>
              <a:rPr lang="en-US" dirty="0" smtClean="0"/>
              <a:t> t = ‘a’  // will assign 97 to t</a:t>
            </a:r>
          </a:p>
          <a:p>
            <a:pPr lvl="1"/>
            <a:r>
              <a:rPr lang="en-US" dirty="0" smtClean="0"/>
              <a:t>There are unsigned versions of all integers </a:t>
            </a:r>
            <a:endParaRPr lang="en-US" dirty="0"/>
          </a:p>
          <a:p>
            <a:r>
              <a:rPr lang="en-US" dirty="0" smtClean="0"/>
              <a:t>short </a:t>
            </a:r>
            <a:r>
              <a:rPr lang="en-US" dirty="0"/>
              <a:t>k = </a:t>
            </a:r>
            <a:r>
              <a:rPr lang="en-US" dirty="0" smtClean="0"/>
              <a:t>23</a:t>
            </a:r>
          </a:p>
          <a:p>
            <a:pPr lvl="1"/>
            <a:r>
              <a:rPr lang="en-US" dirty="0" smtClean="0"/>
              <a:t>16 bit integer </a:t>
            </a:r>
          </a:p>
          <a:p>
            <a:r>
              <a:rPr lang="en-US" dirty="0" smtClean="0"/>
              <a:t>char f, c </a:t>
            </a:r>
            <a:r>
              <a:rPr lang="en-US" dirty="0"/>
              <a:t>= </a:t>
            </a:r>
            <a:r>
              <a:rPr lang="en-US" dirty="0" smtClean="0"/>
              <a:t>'a‘+1; // C++ is not strongly typed – this ‘works’</a:t>
            </a:r>
          </a:p>
          <a:p>
            <a:pPr lvl="1"/>
            <a:r>
              <a:rPr lang="en-US" dirty="0" smtClean="0"/>
              <a:t>This will assign the letter ‘b’ to the variables c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har can be used as an 8 bit integer but not good practice as sometimes</a:t>
            </a:r>
          </a:p>
          <a:p>
            <a:pPr lvl="1"/>
            <a:r>
              <a:rPr lang="en-US" dirty="0" smtClean="0"/>
              <a:t>Stored as unsigned 8 bit integer and </a:t>
            </a:r>
            <a:r>
              <a:rPr lang="en-US" u="sng" dirty="0" smtClean="0"/>
              <a:t>sometimes as signed </a:t>
            </a:r>
            <a:r>
              <a:rPr lang="en-US" dirty="0" smtClean="0"/>
              <a:t>depending on implementation. Be careful.</a:t>
            </a:r>
          </a:p>
          <a:p>
            <a:r>
              <a:rPr lang="en-US" dirty="0"/>
              <a:t>c</a:t>
            </a:r>
            <a:r>
              <a:rPr lang="en-US" dirty="0" smtClean="0"/>
              <a:t>har foo = 45%4;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74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208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C++ Functions: Pass by Value </a:t>
            </a:r>
            <a:r>
              <a:rPr lang="en-US" smtClean="0"/>
              <a:t>– </a:t>
            </a:r>
            <a:r>
              <a:rPr lang="en-US" smtClean="0"/>
              <a:t>see note </a:t>
            </a:r>
            <a:r>
              <a:rPr lang="en-US" dirty="0" smtClean="0"/>
              <a:t>2.6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93" y="1081378"/>
            <a:ext cx="11354463" cy="5095586"/>
          </a:xfrm>
        </p:spPr>
        <p:txBody>
          <a:bodyPr>
            <a:normAutofit/>
          </a:bodyPr>
          <a:lstStyle/>
          <a:p>
            <a:r>
              <a:rPr lang="en-US" dirty="0" smtClean="0"/>
              <a:t>pass by value: value of argument expression in call is </a:t>
            </a:r>
            <a:r>
              <a:rPr lang="en-US" b="1" u="sng" dirty="0" smtClean="0"/>
              <a:t>copied</a:t>
            </a:r>
            <a:r>
              <a:rPr lang="en-US" dirty="0" smtClean="0"/>
              <a:t> into parameter variable in function’s stack frame. Arguments do not have to match type. </a:t>
            </a:r>
          </a:p>
          <a:p>
            <a:r>
              <a:rPr lang="en-US" dirty="0" smtClean="0"/>
              <a:t>With pass by value: arguments cannot be changed.</a:t>
            </a:r>
          </a:p>
          <a:p>
            <a:pPr marL="0" indent="0">
              <a:buNone/>
            </a:pPr>
            <a:r>
              <a:rPr lang="en-US" dirty="0" smtClean="0"/>
              <a:t>long </a:t>
            </a:r>
            <a:r>
              <a:rPr lang="en-US" dirty="0" err="1"/>
              <a:t>sumIntegerRange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n1, </a:t>
            </a:r>
            <a:r>
              <a:rPr lang="en-US" dirty="0" err="1"/>
              <a:t>int</a:t>
            </a:r>
            <a:r>
              <a:rPr lang="en-US" dirty="0"/>
              <a:t> n2</a:t>
            </a:r>
            <a:r>
              <a:rPr lang="en-US" dirty="0" smtClean="0"/>
              <a:t>) 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long sum = 0;</a:t>
            </a:r>
          </a:p>
          <a:p>
            <a:pPr marL="0" indent="0">
              <a:buNone/>
            </a:pPr>
            <a:r>
              <a:rPr lang="en-US" dirty="0"/>
              <a:t>	if (n1&lt;n2</a:t>
            </a:r>
            <a:r>
              <a:rPr lang="en-US" dirty="0" smtClean="0"/>
              <a:t>) {</a:t>
            </a:r>
            <a:r>
              <a:rPr lang="en-US" dirty="0" err="1" smtClean="0"/>
              <a:t>int</a:t>
            </a:r>
            <a:r>
              <a:rPr lang="en-US" dirty="0" smtClean="0"/>
              <a:t> foo = n1;n2=n2; n2=foo;}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=n1;i&lt;=</a:t>
            </a:r>
            <a:r>
              <a:rPr lang="en-US" dirty="0" smtClean="0"/>
              <a:t>n2;i=i+1)  sum </a:t>
            </a:r>
            <a:r>
              <a:rPr lang="en-US" dirty="0"/>
              <a:t>= sum +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/>
              <a:t>sum;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{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sumIntegerRange</a:t>
            </a:r>
            <a:r>
              <a:rPr lang="en-US" dirty="0" smtClean="0"/>
              <a:t>(42+3, 51.4); return 0;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067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1361</Words>
  <Application>Microsoft Office PowerPoint</Application>
  <PresentationFormat>Widescreen</PresentationFormat>
  <Paragraphs>227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Module 2 -- C++ Basics: types, literals, loops, functions, parameters, simple pointers, booleans, and C++ weird stuff</vt:lpstr>
      <vt:lpstr>Module 2 Objectives</vt:lpstr>
      <vt:lpstr>Reading for CS 2275 Module 2</vt:lpstr>
      <vt:lpstr>Types and Literals</vt:lpstr>
      <vt:lpstr>Some Escape Sequences</vt:lpstr>
      <vt:lpstr>C++ Types and Sizes: Notes 2.2-2.3</vt:lpstr>
      <vt:lpstr>More C++ Types</vt:lpstr>
      <vt:lpstr>Still More C++ Types</vt:lpstr>
      <vt:lpstr>C++ Functions: Pass by Value – see note 2.6</vt:lpstr>
      <vt:lpstr>Exponentiation</vt:lpstr>
      <vt:lpstr>Booleans – see note 2.12</vt:lpstr>
      <vt:lpstr>Automatic Casting – be careful! – note 2.2</vt:lpstr>
      <vt:lpstr>Beware = vs == !!</vt:lpstr>
      <vt:lpstr>Code to generate ascii table – note 2.2</vt:lpstr>
      <vt:lpstr>Pointers – note 2.5</vt:lpstr>
      <vt:lpstr>Pointers</vt:lpstr>
      <vt:lpstr>Increment Decrement Operators – note 2.13</vt:lpstr>
      <vt:lpstr>IF THEN ELSE ELSE IF</vt:lpstr>
      <vt:lpstr>While and For loops</vt:lpstr>
      <vt:lpstr>Switch or Case – note 2.10</vt:lpstr>
      <vt:lpstr>Break Statement</vt:lpstr>
      <vt:lpstr>Continue Statement</vt:lpstr>
      <vt:lpstr>GOTO</vt:lpstr>
      <vt:lpstr>If Expression – note 2.10 </vt:lpstr>
      <vt:lpstr>One Line Recursive Function - note 2.11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beard</dc:creator>
  <cp:lastModifiedBy>beard</cp:lastModifiedBy>
  <cp:revision>66</cp:revision>
  <cp:lastPrinted>2017-04-25T14:25:35Z</cp:lastPrinted>
  <dcterms:created xsi:type="dcterms:W3CDTF">2017-04-22T16:10:49Z</dcterms:created>
  <dcterms:modified xsi:type="dcterms:W3CDTF">2017-08-15T15:50:36Z</dcterms:modified>
</cp:coreProperties>
</file>