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2" r:id="rId4"/>
    <p:sldId id="272" r:id="rId5"/>
    <p:sldId id="273" r:id="rId6"/>
    <p:sldId id="274" r:id="rId7"/>
    <p:sldId id="275" r:id="rId8"/>
    <p:sldId id="277" r:id="rId9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6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3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A673-D095-45C9-A3FC-C69DB6D3D0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4952"/>
          </a:xfrm>
        </p:spPr>
        <p:txBody>
          <a:bodyPr>
            <a:normAutofit/>
          </a:bodyPr>
          <a:lstStyle/>
          <a:p>
            <a:r>
              <a:rPr lang="en-US" smtClean="0"/>
              <a:t>Pointer Arithmetic, </a:t>
            </a:r>
            <a:r>
              <a:rPr lang="en-US" dirty="0" smtClean="0"/>
              <a:t>Void Pointers</a:t>
            </a:r>
            <a:r>
              <a:rPr lang="en-US" dirty="0"/>
              <a:t> </a:t>
            </a:r>
            <a:r>
              <a:rPr lang="en-US" dirty="0" smtClean="0"/>
              <a:t>and other </a:t>
            </a:r>
            <a:br>
              <a:rPr lang="en-US" dirty="0" smtClean="0"/>
            </a:br>
            <a:r>
              <a:rPr lang="en-US" dirty="0" smtClean="0"/>
              <a:t>C++ weird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54594"/>
            <a:ext cx="9144000" cy="699715"/>
          </a:xfrm>
        </p:spPr>
        <p:txBody>
          <a:bodyPr/>
          <a:lstStyle/>
          <a:p>
            <a:r>
              <a:rPr lang="en-US" dirty="0" smtClean="0"/>
              <a:t>David V. Beard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for CS 2275 Module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Lippman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2.3-2.4, 3.4, 3.5, 12.1, 12.2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Pointers – note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9" y="1041622"/>
            <a:ext cx="11354462" cy="5071732"/>
          </a:xfrm>
        </p:spPr>
        <p:txBody>
          <a:bodyPr>
            <a:normAutofit/>
          </a:bodyPr>
          <a:lstStyle/>
          <a:p>
            <a:r>
              <a:rPr lang="en-US" dirty="0" smtClean="0"/>
              <a:t>C++ allows you to create a pointer, that contains an actual virtual memory address, allowing you to address just about anywhere in memory.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 long </a:t>
            </a:r>
            <a:r>
              <a:rPr lang="en-US" dirty="0"/>
              <a:t>n = </a:t>
            </a:r>
            <a:r>
              <a:rPr lang="en-US" dirty="0" smtClean="0"/>
              <a:t>42;  // 8 bytes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 long </a:t>
            </a:r>
            <a:r>
              <a:rPr lang="en-US" dirty="0"/>
              <a:t>*p = &amp;n; // p is a pointer to n  </a:t>
            </a:r>
            <a:r>
              <a:rPr lang="en-US" dirty="0" smtClean="0"/>
              <a:t>-- &amp;</a:t>
            </a:r>
            <a:r>
              <a:rPr lang="en-US" dirty="0"/>
              <a:t>n is the address of 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p &lt;&lt; “ “ &lt;&lt; *p &lt;&lt; end; // *p dereferences p to provide contents of n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 long **f = &amp;p; // f points to p, which points to 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36509"/>
              </p:ext>
            </p:extLst>
          </p:nvPr>
        </p:nvGraphicFramePr>
        <p:xfrm>
          <a:off x="553058" y="4436829"/>
          <a:ext cx="8128000" cy="143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350">
                  <a:extLst>
                    <a:ext uri="{9D8B030D-6E8A-4147-A177-3AD203B41FA5}">
                      <a16:colId xmlns:a16="http://schemas.microsoft.com/office/drawing/2014/main" val="929075357"/>
                    </a:ext>
                  </a:extLst>
                </a:gridCol>
                <a:gridCol w="667910">
                  <a:extLst>
                    <a:ext uri="{9D8B030D-6E8A-4147-A177-3AD203B41FA5}">
                      <a16:colId xmlns:a16="http://schemas.microsoft.com/office/drawing/2014/main" val="3308962742"/>
                    </a:ext>
                  </a:extLst>
                </a:gridCol>
                <a:gridCol w="757140">
                  <a:extLst>
                    <a:ext uri="{9D8B030D-6E8A-4147-A177-3AD203B41FA5}">
                      <a16:colId xmlns:a16="http://schemas.microsoft.com/office/drawing/2014/main" val="38260917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9066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1892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4877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09302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29322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0053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2007050"/>
                    </a:ext>
                  </a:extLst>
                </a:gridCol>
              </a:tblGrid>
              <a:tr h="70368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501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18548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4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36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003"/>
            <a:ext cx="10515600" cy="763960"/>
          </a:xfrm>
        </p:spPr>
        <p:txBody>
          <a:bodyPr/>
          <a:lstStyle/>
          <a:p>
            <a:pPr algn="ctr"/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079" y="922351"/>
            <a:ext cx="11354462" cy="5287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n = 42;  // 8 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*p = &amp;n; // p is a pointer to n  -- &amp;n is the address of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p &lt;&lt; “ “ &lt;&lt; *p &lt;&lt; end; // *p dereferences p to provide contents of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**f = &amp;p; // f points to p, which points to n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n; 		 // 42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&amp;n; 		//2344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p;  		//2344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&amp;p;		 //2360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*p;		 //42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f; 		// 2360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*f;		//2344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68331"/>
              </p:ext>
            </p:extLst>
          </p:nvPr>
        </p:nvGraphicFramePr>
        <p:xfrm>
          <a:off x="6341608" y="3220280"/>
          <a:ext cx="4876800" cy="143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350">
                  <a:extLst>
                    <a:ext uri="{9D8B030D-6E8A-4147-A177-3AD203B41FA5}">
                      <a16:colId xmlns:a16="http://schemas.microsoft.com/office/drawing/2014/main" val="929075357"/>
                    </a:ext>
                  </a:extLst>
                </a:gridCol>
                <a:gridCol w="667910">
                  <a:extLst>
                    <a:ext uri="{9D8B030D-6E8A-4147-A177-3AD203B41FA5}">
                      <a16:colId xmlns:a16="http://schemas.microsoft.com/office/drawing/2014/main" val="3308962742"/>
                    </a:ext>
                  </a:extLst>
                </a:gridCol>
                <a:gridCol w="757140">
                  <a:extLst>
                    <a:ext uri="{9D8B030D-6E8A-4147-A177-3AD203B41FA5}">
                      <a16:colId xmlns:a16="http://schemas.microsoft.com/office/drawing/2014/main" val="38260917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9066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1892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4877659"/>
                    </a:ext>
                  </a:extLst>
                </a:gridCol>
              </a:tblGrid>
              <a:tr h="70368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501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18548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4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9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003"/>
            <a:ext cx="10515600" cy="763960"/>
          </a:xfrm>
        </p:spPr>
        <p:txBody>
          <a:bodyPr/>
          <a:lstStyle/>
          <a:p>
            <a:pPr algn="ctr"/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079" y="985963"/>
            <a:ext cx="11354462" cy="5224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 smtClean="0">
                <a:solidFill>
                  <a:prstClr val="black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a = 3;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 smtClean="0">
                <a:solidFill>
                  <a:prstClr val="black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*d = new 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[a];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d[0]=7;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d[1]=8;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d[2]=9;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*foo = d;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for(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=0;i&lt;3;i</a:t>
            </a:r>
            <a:r>
              <a:rPr lang="en-US" dirty="0" smtClean="0">
                <a:solidFill>
                  <a:prstClr val="black"/>
                </a:solidFill>
              </a:rPr>
              <a:t>++) {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 &lt;&lt; foo[0</a:t>
            </a:r>
            <a:r>
              <a:rPr lang="en-US" dirty="0" smtClean="0">
                <a:solidFill>
                  <a:prstClr val="black"/>
                </a:solidFill>
              </a:rPr>
              <a:t>];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err="1" smtClean="0">
                <a:solidFill>
                  <a:prstClr val="black"/>
                </a:solidFill>
              </a:rPr>
              <a:t>cout</a:t>
            </a:r>
            <a:r>
              <a:rPr lang="en-US" dirty="0" smtClean="0">
                <a:solidFill>
                  <a:prstClr val="black"/>
                </a:solidFill>
              </a:rPr>
              <a:t> &lt;&lt; *foo;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	foo++;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51591"/>
              </p:ext>
            </p:extLst>
          </p:nvPr>
        </p:nvGraphicFramePr>
        <p:xfrm>
          <a:off x="5422788" y="1686311"/>
          <a:ext cx="5176303" cy="143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18">
                  <a:extLst>
                    <a:ext uri="{9D8B030D-6E8A-4147-A177-3AD203B41FA5}">
                      <a16:colId xmlns:a16="http://schemas.microsoft.com/office/drawing/2014/main" val="929075357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3308962742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3826091789"/>
                    </a:ext>
                  </a:extLst>
                </a:gridCol>
                <a:gridCol w="652007">
                  <a:extLst>
                    <a:ext uri="{9D8B030D-6E8A-4147-A177-3AD203B41FA5}">
                      <a16:colId xmlns:a16="http://schemas.microsoft.com/office/drawing/2014/main" val="1204906697"/>
                    </a:ext>
                  </a:extLst>
                </a:gridCol>
                <a:gridCol w="683813">
                  <a:extLst>
                    <a:ext uri="{9D8B030D-6E8A-4147-A177-3AD203B41FA5}">
                      <a16:colId xmlns:a16="http://schemas.microsoft.com/office/drawing/2014/main" val="3401892308"/>
                    </a:ext>
                  </a:extLst>
                </a:gridCol>
                <a:gridCol w="739472">
                  <a:extLst>
                    <a:ext uri="{9D8B030D-6E8A-4147-A177-3AD203B41FA5}">
                      <a16:colId xmlns:a16="http://schemas.microsoft.com/office/drawing/2014/main" val="2184877659"/>
                    </a:ext>
                  </a:extLst>
                </a:gridCol>
                <a:gridCol w="739472">
                  <a:extLst>
                    <a:ext uri="{9D8B030D-6E8A-4147-A177-3AD203B41FA5}">
                      <a16:colId xmlns:a16="http://schemas.microsoft.com/office/drawing/2014/main" val="1940165898"/>
                    </a:ext>
                  </a:extLst>
                </a:gridCol>
              </a:tblGrid>
              <a:tr h="703688">
                <a:tc>
                  <a:txBody>
                    <a:bodyPr/>
                    <a:lstStyle/>
                    <a:p>
                      <a:r>
                        <a:rPr lang="en-US" dirty="0" smtClean="0"/>
                        <a:t>Stack: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501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18548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4078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5130"/>
              </p:ext>
            </p:extLst>
          </p:nvPr>
        </p:nvGraphicFramePr>
        <p:xfrm>
          <a:off x="5422787" y="3538330"/>
          <a:ext cx="5176303" cy="143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18">
                  <a:extLst>
                    <a:ext uri="{9D8B030D-6E8A-4147-A177-3AD203B41FA5}">
                      <a16:colId xmlns:a16="http://schemas.microsoft.com/office/drawing/2014/main" val="929075357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3308962742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3826091789"/>
                    </a:ext>
                  </a:extLst>
                </a:gridCol>
                <a:gridCol w="652007">
                  <a:extLst>
                    <a:ext uri="{9D8B030D-6E8A-4147-A177-3AD203B41FA5}">
                      <a16:colId xmlns:a16="http://schemas.microsoft.com/office/drawing/2014/main" val="1204906697"/>
                    </a:ext>
                  </a:extLst>
                </a:gridCol>
                <a:gridCol w="683813">
                  <a:extLst>
                    <a:ext uri="{9D8B030D-6E8A-4147-A177-3AD203B41FA5}">
                      <a16:colId xmlns:a16="http://schemas.microsoft.com/office/drawing/2014/main" val="3401892308"/>
                    </a:ext>
                  </a:extLst>
                </a:gridCol>
                <a:gridCol w="739472">
                  <a:extLst>
                    <a:ext uri="{9D8B030D-6E8A-4147-A177-3AD203B41FA5}">
                      <a16:colId xmlns:a16="http://schemas.microsoft.com/office/drawing/2014/main" val="2184877659"/>
                    </a:ext>
                  </a:extLst>
                </a:gridCol>
                <a:gridCol w="739472">
                  <a:extLst>
                    <a:ext uri="{9D8B030D-6E8A-4147-A177-3AD203B41FA5}">
                      <a16:colId xmlns:a16="http://schemas.microsoft.com/office/drawing/2014/main" val="1940165898"/>
                    </a:ext>
                  </a:extLst>
                </a:gridCol>
              </a:tblGrid>
              <a:tr h="703688">
                <a:tc>
                  <a:txBody>
                    <a:bodyPr/>
                    <a:lstStyle/>
                    <a:p>
                      <a:r>
                        <a:rPr lang="en-US" dirty="0" smtClean="0"/>
                        <a:t>Heap: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501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18548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4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2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003"/>
            <a:ext cx="10515600" cy="763960"/>
          </a:xfrm>
        </p:spPr>
        <p:txBody>
          <a:bodyPr/>
          <a:lstStyle/>
          <a:p>
            <a:pPr algn="ctr"/>
            <a:r>
              <a:rPr lang="en-US" dirty="0" smtClean="0"/>
              <a:t>Pointers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079" y="985963"/>
            <a:ext cx="11354462" cy="522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unsigned </a:t>
            </a:r>
            <a:r>
              <a:rPr lang="en-US" dirty="0">
                <a:solidFill>
                  <a:prstClr val="black"/>
                </a:solidFill>
              </a:rPr>
              <a:t>long </a:t>
            </a:r>
            <a:r>
              <a:rPr lang="en-US" dirty="0" err="1">
                <a:solidFill>
                  <a:prstClr val="black"/>
                </a:solidFill>
              </a:rPr>
              <a:t>long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beforen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42</a:t>
            </a:r>
            <a:r>
              <a:rPr lang="en-US" dirty="0" smtClean="0">
                <a:solidFill>
                  <a:prstClr val="black"/>
                </a:solidFill>
              </a:rPr>
              <a:t>;        where </a:t>
            </a:r>
            <a:r>
              <a:rPr lang="en-US" dirty="0" err="1" smtClean="0">
                <a:solidFill>
                  <a:prstClr val="black"/>
                </a:solidFill>
              </a:rPr>
              <a:t>beforen</a:t>
            </a:r>
            <a:r>
              <a:rPr lang="en-US" dirty="0" smtClean="0">
                <a:solidFill>
                  <a:prstClr val="black"/>
                </a:solidFill>
              </a:rPr>
              <a:t> stored depends on compiler 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unsigned </a:t>
            </a:r>
            <a:r>
              <a:rPr lang="en-US" dirty="0">
                <a:solidFill>
                  <a:prstClr val="black"/>
                </a:solidFill>
              </a:rPr>
              <a:t>long </a:t>
            </a:r>
            <a:r>
              <a:rPr lang="en-US" dirty="0" err="1">
                <a:solidFill>
                  <a:prstClr val="black"/>
                </a:solidFill>
              </a:rPr>
              <a:t>long</a:t>
            </a:r>
            <a:r>
              <a:rPr lang="en-US" dirty="0">
                <a:solidFill>
                  <a:prstClr val="black"/>
                </a:solidFill>
              </a:rPr>
              <a:t> n = 3;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unsigned </a:t>
            </a:r>
            <a:r>
              <a:rPr lang="en-US" dirty="0">
                <a:solidFill>
                  <a:prstClr val="black"/>
                </a:solidFill>
              </a:rPr>
              <a:t>long </a:t>
            </a:r>
            <a:r>
              <a:rPr lang="en-US" dirty="0" err="1">
                <a:solidFill>
                  <a:prstClr val="black"/>
                </a:solidFill>
              </a:rPr>
              <a:t>long</a:t>
            </a:r>
            <a:r>
              <a:rPr lang="en-US" dirty="0">
                <a:solidFill>
                  <a:prstClr val="black"/>
                </a:solidFill>
              </a:rPr>
              <a:t> *p = &amp;n;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void </a:t>
            </a:r>
            <a:r>
              <a:rPr lang="en-US" dirty="0">
                <a:solidFill>
                  <a:prstClr val="black"/>
                </a:solidFill>
              </a:rPr>
              <a:t>*</a:t>
            </a:r>
            <a:r>
              <a:rPr lang="en-US" dirty="0" err="1">
                <a:solidFill>
                  <a:prstClr val="black"/>
                </a:solidFill>
              </a:rPr>
              <a:t>vp</a:t>
            </a:r>
            <a:r>
              <a:rPr lang="en-US" dirty="0">
                <a:solidFill>
                  <a:prstClr val="black"/>
                </a:solidFill>
              </a:rPr>
              <a:t> = &amp;n;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++; 	</a:t>
            </a:r>
            <a:r>
              <a:rPr lang="en-US" dirty="0" smtClean="0">
                <a:solidFill>
                  <a:prstClr val="black"/>
                </a:solidFill>
              </a:rPr>
              <a:t>// increment p + 8!</a:t>
            </a:r>
          </a:p>
          <a:p>
            <a:pPr marL="0" lvl="0" indent="0">
              <a:buNone/>
            </a:pPr>
            <a:r>
              <a:rPr lang="en-US" dirty="0" err="1" smtClean="0">
                <a:solidFill>
                  <a:prstClr val="black"/>
                </a:solidFill>
              </a:rPr>
              <a:t>vp</a:t>
            </a:r>
            <a:r>
              <a:rPr lang="en-US" dirty="0" smtClean="0">
                <a:solidFill>
                  <a:prstClr val="black"/>
                </a:solidFill>
              </a:rPr>
              <a:t>++; // increment vp+1 !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out </a:t>
            </a:r>
            <a:r>
              <a:rPr lang="en-US" dirty="0">
                <a:solidFill>
                  <a:prstClr val="black"/>
                </a:solidFill>
              </a:rPr>
              <a:t>&lt;&lt; "p: " &lt;&lt; p &lt;&lt; 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dirty="0" err="1" smtClean="0">
                <a:solidFill>
                  <a:prstClr val="black"/>
                </a:solidFill>
              </a:rPr>
              <a:t>cout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&lt;&lt; "</a:t>
            </a:r>
            <a:r>
              <a:rPr lang="en-US" dirty="0" err="1">
                <a:solidFill>
                  <a:prstClr val="black"/>
                </a:solidFill>
              </a:rPr>
              <a:t>vp</a:t>
            </a:r>
            <a:r>
              <a:rPr lang="en-US" dirty="0">
                <a:solidFill>
                  <a:prstClr val="black"/>
                </a:solidFill>
              </a:rPr>
              <a:t>: " &lt;&lt; </a:t>
            </a:r>
            <a:r>
              <a:rPr lang="en-US" dirty="0" err="1">
                <a:solidFill>
                  <a:prstClr val="black"/>
                </a:solidFill>
              </a:rPr>
              <a:t>vp</a:t>
            </a:r>
            <a:r>
              <a:rPr lang="en-US" dirty="0">
                <a:solidFill>
                  <a:prstClr val="black"/>
                </a:solidFill>
              </a:rPr>
              <a:t> &lt;&lt; 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dirty="0" err="1" smtClean="0">
                <a:solidFill>
                  <a:prstClr val="black"/>
                </a:solidFill>
              </a:rPr>
              <a:t>cout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&lt;&lt; "*(&amp;n-1): " &lt;&lt;*(&amp;n-1) &lt;&lt; 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p-</a:t>
            </a:r>
            <a:r>
              <a:rPr lang="en-US" dirty="0">
                <a:solidFill>
                  <a:prstClr val="black"/>
                </a:solidFill>
              </a:rPr>
              <a:t>-; </a:t>
            </a:r>
            <a:r>
              <a:rPr lang="en-US" dirty="0" err="1">
                <a:solidFill>
                  <a:prstClr val="black"/>
                </a:solidFill>
              </a:rPr>
              <a:t>vp</a:t>
            </a:r>
            <a:r>
              <a:rPr lang="en-US" dirty="0">
                <a:solidFill>
                  <a:prstClr val="black"/>
                </a:solidFill>
              </a:rPr>
              <a:t>--;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unsigned </a:t>
            </a:r>
            <a:r>
              <a:rPr lang="en-US" dirty="0">
                <a:solidFill>
                  <a:prstClr val="black"/>
                </a:solidFill>
              </a:rPr>
              <a:t>long </a:t>
            </a:r>
            <a:r>
              <a:rPr lang="en-US" dirty="0" err="1">
                <a:solidFill>
                  <a:prstClr val="black"/>
                </a:solidFill>
              </a:rPr>
              <a:t>long</a:t>
            </a:r>
            <a:r>
              <a:rPr lang="en-US" dirty="0">
                <a:solidFill>
                  <a:prstClr val="black"/>
                </a:solidFill>
              </a:rPr>
              <a:t> *foo = (unsigned long long*) (vp-8);</a:t>
            </a:r>
          </a:p>
          <a:p>
            <a:pPr marL="0" lvl="0" indent="0">
              <a:buNone/>
            </a:pPr>
            <a:r>
              <a:rPr lang="en-US" dirty="0" err="1" smtClean="0">
                <a:solidFill>
                  <a:prstClr val="black"/>
                </a:solidFill>
              </a:rPr>
              <a:t>cout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&lt;&lt; *((unsigned long long*) (vp-8)) &lt;&lt; 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31011"/>
              </p:ext>
            </p:extLst>
          </p:nvPr>
        </p:nvGraphicFramePr>
        <p:xfrm>
          <a:off x="5422788" y="1686311"/>
          <a:ext cx="6011187" cy="170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91">
                  <a:extLst>
                    <a:ext uri="{9D8B030D-6E8A-4147-A177-3AD203B41FA5}">
                      <a16:colId xmlns:a16="http://schemas.microsoft.com/office/drawing/2014/main" val="929075357"/>
                    </a:ext>
                  </a:extLst>
                </a:gridCol>
                <a:gridCol w="942358">
                  <a:extLst>
                    <a:ext uri="{9D8B030D-6E8A-4147-A177-3AD203B41FA5}">
                      <a16:colId xmlns:a16="http://schemas.microsoft.com/office/drawing/2014/main" val="3308962742"/>
                    </a:ext>
                  </a:extLst>
                </a:gridCol>
                <a:gridCol w="667909">
                  <a:extLst>
                    <a:ext uri="{9D8B030D-6E8A-4147-A177-3AD203B41FA5}">
                      <a16:colId xmlns:a16="http://schemas.microsoft.com/office/drawing/2014/main" val="3826091789"/>
                    </a:ext>
                  </a:extLst>
                </a:gridCol>
                <a:gridCol w="716642">
                  <a:extLst>
                    <a:ext uri="{9D8B030D-6E8A-4147-A177-3AD203B41FA5}">
                      <a16:colId xmlns:a16="http://schemas.microsoft.com/office/drawing/2014/main" val="1204906697"/>
                    </a:ext>
                  </a:extLst>
                </a:gridCol>
                <a:gridCol w="794105">
                  <a:extLst>
                    <a:ext uri="{9D8B030D-6E8A-4147-A177-3AD203B41FA5}">
                      <a16:colId xmlns:a16="http://schemas.microsoft.com/office/drawing/2014/main" val="3401892308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184877659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1940165898"/>
                    </a:ext>
                  </a:extLst>
                </a:gridCol>
              </a:tblGrid>
              <a:tr h="703688">
                <a:tc>
                  <a:txBody>
                    <a:bodyPr/>
                    <a:lstStyle/>
                    <a:p>
                      <a:r>
                        <a:rPr lang="en-US" dirty="0" smtClean="0"/>
                        <a:t>Stack: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501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(vp-8)</a:t>
                      </a:r>
                    </a:p>
                    <a:p>
                      <a:r>
                        <a:rPr lang="en-US" dirty="0" smtClean="0"/>
                        <a:t>7344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18548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beforen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*foo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4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8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pPr algn="ctr"/>
            <a:r>
              <a:rPr lang="en-US" dirty="0" smtClean="0"/>
              <a:t>Shifts to multiple and divide by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68841"/>
            <a:ext cx="10786607" cy="50081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har x = 7  // 0x07    00000111</a:t>
            </a:r>
          </a:p>
          <a:p>
            <a:r>
              <a:rPr lang="en-US" dirty="0"/>
              <a:t>c</a:t>
            </a:r>
            <a:r>
              <a:rPr lang="en-US" dirty="0" smtClean="0"/>
              <a:t>har n = 15 // 0x0f     00001111</a:t>
            </a:r>
          </a:p>
          <a:p>
            <a:r>
              <a:rPr lang="en-US" dirty="0" smtClean="0"/>
              <a:t>n = n &lt;&lt; 1; </a:t>
            </a:r>
          </a:p>
          <a:p>
            <a:pPr lvl="1"/>
            <a:r>
              <a:rPr lang="en-US" dirty="0" smtClean="0"/>
              <a:t> shift bits to the left 1 bit. </a:t>
            </a:r>
          </a:p>
          <a:p>
            <a:pPr lvl="1"/>
            <a:r>
              <a:rPr lang="en-US" dirty="0" smtClean="0"/>
              <a:t>Add zero for right most bit</a:t>
            </a:r>
          </a:p>
          <a:p>
            <a:pPr lvl="1"/>
            <a:r>
              <a:rPr lang="en-US" dirty="0" smtClean="0"/>
              <a:t>Left most bit drops into the “bit bucket” (be sure to notice the “clunk” </a:t>
            </a:r>
            <a:r>
              <a:rPr lang="en-US" dirty="0" smtClean="0"/>
              <a:t>sound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  <a:endParaRPr lang="en-US" dirty="0" smtClean="0"/>
          </a:p>
          <a:p>
            <a:pPr lvl="1"/>
            <a:r>
              <a:rPr lang="en-US" dirty="0" smtClean="0"/>
              <a:t>n now == 00011110 </a:t>
            </a:r>
          </a:p>
          <a:p>
            <a:pPr lvl="1"/>
            <a:r>
              <a:rPr lang="en-US" dirty="0" smtClean="0"/>
              <a:t>n=n&lt;&lt; 1 the same as n=n*2</a:t>
            </a:r>
          </a:p>
          <a:p>
            <a:pPr lvl="1"/>
            <a:r>
              <a:rPr lang="en-US" dirty="0" smtClean="0"/>
              <a:t>n=n &lt;&lt; 2 the same as n = n * 4</a:t>
            </a:r>
          </a:p>
          <a:p>
            <a:r>
              <a:rPr lang="en-US" dirty="0" smtClean="0"/>
              <a:t>n = n &gt;&gt; 2; </a:t>
            </a:r>
          </a:p>
          <a:p>
            <a:pPr lvl="1"/>
            <a:r>
              <a:rPr lang="en-US" dirty="0" smtClean="0"/>
              <a:t>shift bits to the right 1 bit. </a:t>
            </a:r>
          </a:p>
          <a:p>
            <a:pPr lvl="1"/>
            <a:r>
              <a:rPr lang="en-US" dirty="0" smtClean="0"/>
              <a:t>Right most drops into bit bucket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 = n &gt;&gt;2 same as n = n 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5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365126"/>
            <a:ext cx="1105165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Returning a pointer to an array from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*zoo( 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size)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*b = new </a:t>
            </a:r>
            <a:r>
              <a:rPr lang="en-US" dirty="0" err="1"/>
              <a:t>int</a:t>
            </a:r>
            <a:r>
              <a:rPr lang="en-US" dirty="0"/>
              <a:t>[size];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 b[</a:t>
            </a:r>
            <a:r>
              <a:rPr lang="en-US" dirty="0" err="1"/>
              <a:t>i</a:t>
            </a:r>
            <a:r>
              <a:rPr lang="en-US" dirty="0"/>
              <a:t>]=a[</a:t>
            </a:r>
            <a:r>
              <a:rPr lang="en-US" dirty="0" err="1"/>
              <a:t>i</a:t>
            </a:r>
            <a:r>
              <a:rPr lang="en-US" dirty="0"/>
              <a:t>]+1;</a:t>
            </a:r>
          </a:p>
          <a:p>
            <a:pPr marL="0" indent="0">
              <a:buNone/>
            </a:pPr>
            <a:r>
              <a:rPr lang="en-US" dirty="0"/>
              <a:t>	return 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*d = new </a:t>
            </a:r>
            <a:r>
              <a:rPr lang="en-US" dirty="0" err="1"/>
              <a:t>int</a:t>
            </a:r>
            <a:r>
              <a:rPr lang="en-US" dirty="0"/>
              <a:t>[a];</a:t>
            </a:r>
          </a:p>
          <a:p>
            <a:pPr marL="0" indent="0">
              <a:buNone/>
            </a:pPr>
            <a:r>
              <a:rPr lang="en-US" dirty="0"/>
              <a:t>	d[0]=</a:t>
            </a:r>
            <a:r>
              <a:rPr lang="en-US" dirty="0" smtClean="0"/>
              <a:t>7;d[1</a:t>
            </a:r>
            <a:r>
              <a:rPr lang="en-US" dirty="0"/>
              <a:t>]=</a:t>
            </a:r>
            <a:r>
              <a:rPr lang="en-US" dirty="0" smtClean="0"/>
              <a:t>8;d[2</a:t>
            </a:r>
            <a:r>
              <a:rPr lang="en-US" dirty="0"/>
              <a:t>]=9;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*goo = zoo(d, a);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a;i</a:t>
            </a:r>
            <a:r>
              <a:rPr lang="en-US" dirty="0"/>
              <a:t>++) </a:t>
            </a:r>
            <a:r>
              <a:rPr lang="en-US" dirty="0" err="1"/>
              <a:t>cout</a:t>
            </a:r>
            <a:r>
              <a:rPr lang="en-US" dirty="0"/>
              <a:t> &lt;&lt; goo[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2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480</Words>
  <Application>Microsoft Office PowerPoint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Pointer Arithmetic, Void Pointers and other  C++ weird stuff</vt:lpstr>
      <vt:lpstr>Reading for CS 2275 Module 5</vt:lpstr>
      <vt:lpstr>Pointers – note 2.5</vt:lpstr>
      <vt:lpstr>Pointers</vt:lpstr>
      <vt:lpstr>Pointers and Arrays</vt:lpstr>
      <vt:lpstr>Pointers Arithmatic</vt:lpstr>
      <vt:lpstr>Shifts to multiple and divide by 2</vt:lpstr>
      <vt:lpstr>Returning a pointer to an array from a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beard</dc:creator>
  <cp:lastModifiedBy>beard</cp:lastModifiedBy>
  <cp:revision>69</cp:revision>
  <cp:lastPrinted>2017-04-25T14:25:35Z</cp:lastPrinted>
  <dcterms:created xsi:type="dcterms:W3CDTF">2017-04-22T16:10:49Z</dcterms:created>
  <dcterms:modified xsi:type="dcterms:W3CDTF">2017-05-16T17:26:50Z</dcterms:modified>
</cp:coreProperties>
</file>