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60" r:id="rId4"/>
    <p:sldId id="261" r:id="rId5"/>
    <p:sldId id="264" r:id="rId6"/>
    <p:sldId id="267" r:id="rId7"/>
    <p:sldId id="279" r:id="rId8"/>
    <p:sldId id="281" r:id="rId9"/>
    <p:sldId id="282" r:id="rId10"/>
    <p:sldId id="280" r:id="rId11"/>
    <p:sldId id="283" r:id="rId12"/>
    <p:sldId id="262" r:id="rId13"/>
    <p:sldId id="269" r:id="rId14"/>
    <p:sldId id="270" r:id="rId15"/>
    <p:sldId id="276" r:id="rId16"/>
    <p:sldId id="275" r:id="rId17"/>
    <p:sldId id="277" r:id="rId18"/>
    <p:sldId id="278"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儒峰" initials="儒峰" lastIdx="1" clrIdx="0">
    <p:extLst>
      <p:ext uri="{19B8F6BF-5375-455C-9EA6-DF929625EA0E}">
        <p15:presenceInfo xmlns:p15="http://schemas.microsoft.com/office/powerpoint/2012/main" userId="06de360e147166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6"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A4A0C-B8E6-4733-9586-6D2898C557BB}"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338E6-3B26-4F20-BAE4-44310EA69825}" type="slidenum">
              <a:rPr lang="zh-CN" altLang="en-US" smtClean="0"/>
              <a:t>‹#›</a:t>
            </a:fld>
            <a:endParaRPr lang="zh-CN" altLang="en-US"/>
          </a:p>
        </p:txBody>
      </p:sp>
    </p:spTree>
    <p:extLst>
      <p:ext uri="{BB962C8B-B14F-4D97-AF65-F5344CB8AC3E}">
        <p14:creationId xmlns:p14="http://schemas.microsoft.com/office/powerpoint/2010/main" val="340438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用于模型的输入和知识图谱的构建</a:t>
            </a:r>
          </a:p>
        </p:txBody>
      </p:sp>
      <p:sp>
        <p:nvSpPr>
          <p:cNvPr id="4" name="灯片编号占位符 3"/>
          <p:cNvSpPr>
            <a:spLocks noGrp="1"/>
          </p:cNvSpPr>
          <p:nvPr>
            <p:ph type="sldNum" sz="quarter" idx="5"/>
          </p:nvPr>
        </p:nvSpPr>
        <p:spPr/>
        <p:txBody>
          <a:bodyPr/>
          <a:lstStyle/>
          <a:p>
            <a:fld id="{990338E6-3B26-4F20-BAE4-44310EA69825}" type="slidenum">
              <a:rPr lang="zh-CN" altLang="en-US" smtClean="0"/>
              <a:t>3</a:t>
            </a:fld>
            <a:endParaRPr lang="zh-CN" altLang="en-US"/>
          </a:p>
        </p:txBody>
      </p:sp>
    </p:spTree>
    <p:extLst>
      <p:ext uri="{BB962C8B-B14F-4D97-AF65-F5344CB8AC3E}">
        <p14:creationId xmlns:p14="http://schemas.microsoft.com/office/powerpoint/2010/main" val="277361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338E6-3B26-4F20-BAE4-44310EA69825}" type="slidenum">
              <a:rPr lang="zh-CN" altLang="en-US" smtClean="0"/>
              <a:t>12</a:t>
            </a:fld>
            <a:endParaRPr lang="zh-CN" altLang="en-US"/>
          </a:p>
        </p:txBody>
      </p:sp>
    </p:spTree>
    <p:extLst>
      <p:ext uri="{BB962C8B-B14F-4D97-AF65-F5344CB8AC3E}">
        <p14:creationId xmlns:p14="http://schemas.microsoft.com/office/powerpoint/2010/main" val="279206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98CBB-3D84-435E-A43A-212CF64B98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62CBD5D-FB85-4BC5-A561-8EB7F9D77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3D3794-CA45-43C9-A421-9C4E3674ED31}"/>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A459C487-5C01-4370-934B-5AB6FFF1BC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8E7F64-DED9-4A62-8695-3429B758159D}"/>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3013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6236A-713C-4B6D-912C-B3C3C28805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CB7995-0B6A-45B8-A61F-EADC3A83E6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C82A0E-81B9-410E-89FC-6BB6A1BB4FD9}"/>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FCB48126-4755-46DF-ABA1-0B4279DEE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ECCF0F-15C9-480A-839F-7CCD8B1195E4}"/>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376058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61A2C8-FB12-4A10-9D07-E260CF41DF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E31F82-0EEA-4158-B1D3-A75C905852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52AB0B-1903-4C7B-A02B-D071E49B20FC}"/>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B42FFE9F-2782-43DE-AE60-C804A5EED9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28906-2DC4-4077-994B-0DA9D5F5716B}"/>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40299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29127-CBA9-4551-98D5-B5A789FC46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D93658-FD65-421A-9C65-E738B563B4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8A600F-DBA5-4B32-8956-74E683F385DA}"/>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A510CD9C-EF53-49B7-A533-BE92BF3F7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3F5335-E699-4F82-93C1-B172A0176D67}"/>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411697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0FF13-D5A9-4E15-AAF7-C31D666D51D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BA2636-250D-4BD1-98F5-05F1B4CBB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C57122-EEBD-47DB-AA1E-AE7EAC255366}"/>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DD9B3331-878E-4DD9-AEB4-1EFAD3D403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D38F3E-E7CC-4BCA-BC73-8BD26A9800A3}"/>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3445221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C5B37-13AA-4550-A75B-2E2AB845AD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6AC0DE-633C-4AFD-9B62-733415B1DE1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405F08-77BD-4E72-BBCB-B4DEB21AED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A61B3B-CDF1-4A83-9445-409A7D47B48A}"/>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6" name="页脚占位符 5">
            <a:extLst>
              <a:ext uri="{FF2B5EF4-FFF2-40B4-BE49-F238E27FC236}">
                <a16:creationId xmlns:a16="http://schemas.microsoft.com/office/drawing/2014/main" id="{BC4465E8-3B2C-4542-9F18-263BA6989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462F9E-DE3E-460C-A277-E902F6C6FEC8}"/>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65917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A52DC-C98D-4E34-A310-695F96444FC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DDC958-9CBC-4C25-8A2A-4D0C6A1EB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85A398-9D3C-4961-8F67-97E83F6AC92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092C930-323D-45D8-B16D-E1225DD6DB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702F1E-5212-47AC-AB70-37ED3117E0C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0B6638-8B19-4492-8F43-E943331522A1}"/>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8" name="页脚占位符 7">
            <a:extLst>
              <a:ext uri="{FF2B5EF4-FFF2-40B4-BE49-F238E27FC236}">
                <a16:creationId xmlns:a16="http://schemas.microsoft.com/office/drawing/2014/main" id="{D34E6C79-81AC-485A-A1A6-4A125F6CBF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F3A82D-4775-46C0-BAB1-6AF9F9B261A1}"/>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147789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EE806-DB3A-4A0F-8F35-8C996D2CAF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137551-944C-404A-8D60-CC58CB372741}"/>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4" name="页脚占位符 3">
            <a:extLst>
              <a:ext uri="{FF2B5EF4-FFF2-40B4-BE49-F238E27FC236}">
                <a16:creationId xmlns:a16="http://schemas.microsoft.com/office/drawing/2014/main" id="{24EE4ED5-605D-460A-A547-5C486421ED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775727-CD6F-43C0-93C2-106A014B1B32}"/>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230435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27FC29-D8C5-43BD-9B4A-664514BD409E}"/>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3" name="页脚占位符 2">
            <a:extLst>
              <a:ext uri="{FF2B5EF4-FFF2-40B4-BE49-F238E27FC236}">
                <a16:creationId xmlns:a16="http://schemas.microsoft.com/office/drawing/2014/main" id="{70B2238B-40B2-43C8-B228-AA9FC54161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F125DD-9ABE-4E3B-9181-A587F6F79411}"/>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131716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AA057-E3D7-4258-9D21-49B20B5431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EF9F376-1B38-4750-8F73-A0374C503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96B000-9616-43B5-A363-E7A536655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514E99-EDEB-48C4-893B-961D4F826B5C}"/>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6" name="页脚占位符 5">
            <a:extLst>
              <a:ext uri="{FF2B5EF4-FFF2-40B4-BE49-F238E27FC236}">
                <a16:creationId xmlns:a16="http://schemas.microsoft.com/office/drawing/2014/main" id="{C64DEA95-57D1-4FDB-855C-2FD0103130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988E32-5438-4B26-AD30-0D1D7CBB558C}"/>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243792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8C5D5-A5B3-4B0E-9D67-525BC5F506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7C82842-F020-4911-98FF-E358359FD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B387BB-F658-4E85-AB9A-98A5AA0B1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992BB2-3E9E-451B-B031-6DDC8C6E9BED}"/>
              </a:ext>
            </a:extLst>
          </p:cNvPr>
          <p:cNvSpPr>
            <a:spLocks noGrp="1"/>
          </p:cNvSpPr>
          <p:nvPr>
            <p:ph type="dt" sz="half" idx="10"/>
          </p:nvPr>
        </p:nvSpPr>
        <p:spPr/>
        <p:txBody>
          <a:bodyPr/>
          <a:lstStyle/>
          <a:p>
            <a:fld id="{E10105A1-6041-44A2-BC46-FB376BE133B7}" type="datetimeFigureOut">
              <a:rPr lang="zh-CN" altLang="en-US" smtClean="0"/>
              <a:t>2022/1/13</a:t>
            </a:fld>
            <a:endParaRPr lang="zh-CN" altLang="en-US"/>
          </a:p>
        </p:txBody>
      </p:sp>
      <p:sp>
        <p:nvSpPr>
          <p:cNvPr id="6" name="页脚占位符 5">
            <a:extLst>
              <a:ext uri="{FF2B5EF4-FFF2-40B4-BE49-F238E27FC236}">
                <a16:creationId xmlns:a16="http://schemas.microsoft.com/office/drawing/2014/main" id="{B13C628C-1B49-428A-AFB6-5E6FF72953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01BEB5-EC24-4B88-9552-3366324D3380}"/>
              </a:ext>
            </a:extLst>
          </p:cNvPr>
          <p:cNvSpPr>
            <a:spLocks noGrp="1"/>
          </p:cNvSpPr>
          <p:nvPr>
            <p:ph type="sldNum" sz="quarter" idx="12"/>
          </p:nvPr>
        </p:nvSpPr>
        <p:spPr/>
        <p:txBody>
          <a:body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164631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0EF3CE-076D-481B-9043-1C7EE31F6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EA20FE9-8B42-4D75-87AF-0BFE9AA30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449338-A541-4D20-920A-A19979AAE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105A1-6041-44A2-BC46-FB376BE133B7}" type="datetimeFigureOut">
              <a:rPr lang="zh-CN" altLang="en-US" smtClean="0"/>
              <a:t>2022/1/13</a:t>
            </a:fld>
            <a:endParaRPr lang="zh-CN" altLang="en-US"/>
          </a:p>
        </p:txBody>
      </p:sp>
      <p:sp>
        <p:nvSpPr>
          <p:cNvPr id="5" name="页脚占位符 4">
            <a:extLst>
              <a:ext uri="{FF2B5EF4-FFF2-40B4-BE49-F238E27FC236}">
                <a16:creationId xmlns:a16="http://schemas.microsoft.com/office/drawing/2014/main" id="{AFCD57C7-CF12-484D-846C-848A55EC3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D93DF50-9F43-458E-BC4C-10ED8979D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45208-ABB2-4479-A38B-C3662FD02868}" type="slidenum">
              <a:rPr lang="zh-CN" altLang="en-US" smtClean="0"/>
              <a:t>‹#›</a:t>
            </a:fld>
            <a:endParaRPr lang="zh-CN" altLang="en-US"/>
          </a:p>
        </p:txBody>
      </p:sp>
    </p:spTree>
    <p:extLst>
      <p:ext uri="{BB962C8B-B14F-4D97-AF65-F5344CB8AC3E}">
        <p14:creationId xmlns:p14="http://schemas.microsoft.com/office/powerpoint/2010/main" val="4091283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044FA-E284-460B-A7B8-6E79179B4934}"/>
              </a:ext>
            </a:extLst>
          </p:cNvPr>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与知识图谱的交互学习下的推荐系统</a:t>
            </a:r>
          </a:p>
        </p:txBody>
      </p:sp>
      <p:sp>
        <p:nvSpPr>
          <p:cNvPr id="3" name="副标题 2">
            <a:extLst>
              <a:ext uri="{FF2B5EF4-FFF2-40B4-BE49-F238E27FC236}">
                <a16:creationId xmlns:a16="http://schemas.microsoft.com/office/drawing/2014/main" id="{7F7939CD-29CD-49EA-9277-40BE219F34FD}"/>
              </a:ext>
            </a:extLst>
          </p:cNvPr>
          <p:cNvSpPr>
            <a:spLocks noGrp="1"/>
          </p:cNvSpPr>
          <p:nvPr>
            <p:ph type="subTitle" idx="1"/>
          </p:nvPr>
        </p:nvSpPr>
        <p:spPr/>
        <p:txBody>
          <a:bodyPr>
            <a:norm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豆瓣电影数据集</a:t>
            </a:r>
            <a:endParaRPr lang="en-US" altLang="zh-CN"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47</a:t>
            </a:r>
          </a:p>
          <a:p>
            <a:r>
              <a:rPr lang="zh-CN" altLang="en-US" dirty="0">
                <a:latin typeface="微软雅黑" panose="020B0503020204020204" pitchFamily="34" charset="-122"/>
                <a:ea typeface="微软雅黑" panose="020B0503020204020204" pitchFamily="34" charset="-122"/>
              </a:rPr>
              <a:t>刘威    王笛合   肖儒峰</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3173036"/>
      </p:ext>
    </p:extLst>
  </p:cSld>
  <p:clrMapOvr>
    <a:masterClrMapping/>
  </p:clrMapOvr>
  <mc:AlternateContent xmlns:mc="http://schemas.openxmlformats.org/markup-compatibility/2006" xmlns:p14="http://schemas.microsoft.com/office/powerpoint/2010/main">
    <mc:Choice Requires="p14">
      <p:transition spd="slow" p14:dur="2000" advTm="10412"/>
    </mc:Choice>
    <mc:Fallback xmlns="">
      <p:transition spd="slow" advTm="10412"/>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5F3FF-33BD-495A-89C5-053E8E4FA086}"/>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AUC in CTR prediction with different ratios of training set r</a:t>
            </a:r>
            <a:endParaRPr lang="zh-CN" altLang="en-US" sz="3200" b="1"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0DA7C745-43B7-4FBC-9AF1-0F9EA5E1284E}"/>
              </a:ext>
            </a:extLst>
          </p:cNvPr>
          <p:cNvPicPr>
            <a:picLocks noGrp="1" noChangeAspect="1"/>
          </p:cNvPicPr>
          <p:nvPr>
            <p:ph idx="1"/>
          </p:nvPr>
        </p:nvPicPr>
        <p:blipFill>
          <a:blip r:embed="rId2"/>
          <a:stretch>
            <a:fillRect/>
          </a:stretch>
        </p:blipFill>
        <p:spPr>
          <a:xfrm>
            <a:off x="1406284" y="2095174"/>
            <a:ext cx="9379432" cy="2355971"/>
          </a:xfrm>
        </p:spPr>
      </p:pic>
    </p:spTree>
    <p:extLst>
      <p:ext uri="{BB962C8B-B14F-4D97-AF65-F5344CB8AC3E}">
        <p14:creationId xmlns:p14="http://schemas.microsoft.com/office/powerpoint/2010/main" val="41029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C6E50-A88F-4AE3-9B67-5A7E7BE72516}"/>
              </a:ext>
            </a:extLst>
          </p:cNvPr>
          <p:cNvSpPr>
            <a:spLocks noGrp="1"/>
          </p:cNvSpPr>
          <p:nvPr>
            <p:ph type="ctrTitle"/>
          </p:nvPr>
        </p:nvSpPr>
        <p:spPr/>
        <p:txBody>
          <a:bodyPr vert="horz" lIns="91440" tIns="45720" rIns="91440" bIns="45720" rtlCol="0" anchor="b">
            <a:normAutofit/>
          </a:bodyPr>
          <a:lstStyle/>
          <a:p>
            <a:r>
              <a:rPr lang="en-US" altLang="zh-CN" b="1" dirty="0">
                <a:latin typeface="微软雅黑" panose="020B0503020204020204" pitchFamily="34" charset="-122"/>
                <a:ea typeface="微软雅黑" panose="020B0503020204020204" pitchFamily="34" charset="-122"/>
              </a:rPr>
              <a:t>Idea</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F8BC9FB5-A926-4665-9F16-019C0355276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23769932"/>
      </p:ext>
    </p:extLst>
  </p:cSld>
  <p:clrMapOvr>
    <a:masterClrMapping/>
  </p:clrMapOvr>
  <mc:AlternateContent xmlns:mc="http://schemas.openxmlformats.org/markup-compatibility/2006" xmlns:p14="http://schemas.microsoft.com/office/powerpoint/2010/main">
    <mc:Choice Requires="p14">
      <p:transition spd="slow" p14:dur="2000" advTm="3248"/>
    </mc:Choice>
    <mc:Fallback xmlns="">
      <p:transition spd="slow" advTm="324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F4AB9-8945-4439-B458-3AECB78680B4}"/>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Rename ALL Entity</a:t>
            </a:r>
            <a:endParaRPr lang="zh-CN" altLang="en-US" sz="3200" b="1" dirty="0">
              <a:latin typeface="微软雅黑" panose="020B0503020204020204" pitchFamily="34" charset="-122"/>
              <a:ea typeface="微软雅黑" panose="020B0503020204020204" pitchFamily="34" charset="-122"/>
            </a:endParaRPr>
          </a:p>
        </p:txBody>
      </p:sp>
      <p:pic>
        <p:nvPicPr>
          <p:cNvPr id="7" name="内容占位符 6">
            <a:extLst>
              <a:ext uri="{FF2B5EF4-FFF2-40B4-BE49-F238E27FC236}">
                <a16:creationId xmlns:a16="http://schemas.microsoft.com/office/drawing/2014/main" id="{87A556B4-1460-4BD2-B1A0-8E1AA053B5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7467" y="1690688"/>
            <a:ext cx="7679266" cy="4802187"/>
          </a:xfrm>
        </p:spPr>
      </p:pic>
    </p:spTree>
    <p:extLst>
      <p:ext uri="{BB962C8B-B14F-4D97-AF65-F5344CB8AC3E}">
        <p14:creationId xmlns:p14="http://schemas.microsoft.com/office/powerpoint/2010/main" val="556483191"/>
      </p:ext>
    </p:extLst>
  </p:cSld>
  <p:clrMapOvr>
    <a:masterClrMapping/>
  </p:clrMapOvr>
  <mc:AlternateContent xmlns:mc="http://schemas.openxmlformats.org/markup-compatibility/2006" xmlns:p14="http://schemas.microsoft.com/office/powerpoint/2010/main">
    <mc:Choice Requires="p14">
      <p:transition spd="slow" p14:dur="2000" advTm="32590"/>
    </mc:Choice>
    <mc:Fallback xmlns="">
      <p:transition spd="slow" advTm="325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EF586-59C6-4896-970A-13A297003649}"/>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Attempt ( not Improve  :&lt;</a:t>
            </a:r>
            <a:endParaRPr lang="zh-CN" altLang="en-US" sz="3200"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C91D1C2E-1CC8-4006-94B6-8ACE55E0D474}"/>
              </a:ext>
            </a:extLst>
          </p:cNvPr>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原模型：</a:t>
            </a:r>
            <a:r>
              <a:rPr lang="en-US" altLang="zh-CN" dirty="0">
                <a:latin typeface="微软雅黑" panose="020B0503020204020204" pitchFamily="34" charset="-122"/>
                <a:ea typeface="微软雅黑" panose="020B0503020204020204" pitchFamily="34" charset="-122"/>
              </a:rPr>
              <a:t>entity one-hot</a:t>
            </a:r>
            <a:r>
              <a:rPr lang="zh-CN" altLang="en-US" dirty="0">
                <a:latin typeface="微软雅黑" panose="020B0503020204020204" pitchFamily="34" charset="-122"/>
                <a:ea typeface="微软雅黑" panose="020B0503020204020204" pitchFamily="34" charset="-122"/>
              </a:rPr>
              <a:t>编码，没有到实体语意。</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设想：对</a:t>
            </a:r>
            <a:r>
              <a:rPr lang="en-US" altLang="zh-CN" dirty="0">
                <a:latin typeface="微软雅黑" panose="020B0503020204020204" pitchFamily="34" charset="-122"/>
                <a:ea typeface="微软雅黑" panose="020B0503020204020204" pitchFamily="34" charset="-122"/>
              </a:rPr>
              <a:t>entity</a:t>
            </a:r>
            <a:r>
              <a:rPr lang="zh-CN" altLang="en-US" dirty="0">
                <a:latin typeface="微软雅黑" panose="020B0503020204020204" pitchFamily="34" charset="-122"/>
                <a:ea typeface="微软雅黑" panose="020B0503020204020204" pitchFamily="34" charset="-122"/>
              </a:rPr>
              <a:t>进行语义嵌入</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bert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，再输入模型。</a:t>
            </a: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857798A-A27D-420C-8485-B477E891C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203" y="3185841"/>
            <a:ext cx="5283472" cy="3378374"/>
          </a:xfrm>
          <a:prstGeom prst="rect">
            <a:avLst/>
          </a:prstGeom>
        </p:spPr>
      </p:pic>
    </p:spTree>
    <p:extLst>
      <p:ext uri="{BB962C8B-B14F-4D97-AF65-F5344CB8AC3E}">
        <p14:creationId xmlns:p14="http://schemas.microsoft.com/office/powerpoint/2010/main" val="627584952"/>
      </p:ext>
    </p:extLst>
  </p:cSld>
  <p:clrMapOvr>
    <a:masterClrMapping/>
  </p:clrMapOvr>
  <mc:AlternateContent xmlns:mc="http://schemas.openxmlformats.org/markup-compatibility/2006" xmlns:p14="http://schemas.microsoft.com/office/powerpoint/2010/main">
    <mc:Choice Requires="p14">
      <p:transition spd="slow" p14:dur="2000" advTm="439"/>
    </mc:Choice>
    <mc:Fallback xmlns="">
      <p:transition spd="slow" advTm="43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EE79D-235A-4EBB-BDBD-F8075E70D084}"/>
              </a:ext>
            </a:extLst>
          </p:cNvPr>
          <p:cNvSpPr>
            <a:spLocks noGrp="1"/>
          </p:cNvSpPr>
          <p:nvPr>
            <p:ph type="ctrTitle"/>
          </p:nvPr>
        </p:nvSpPr>
        <p:spPr/>
        <p:txBody>
          <a:bodyPr/>
          <a:lstStyle/>
          <a:p>
            <a:r>
              <a:rPr lang="en-US" altLang="zh-CN" b="1" dirty="0">
                <a:latin typeface="微软雅黑" panose="020B0503020204020204" pitchFamily="34" charset="-122"/>
                <a:ea typeface="微软雅黑" panose="020B0503020204020204" pitchFamily="34" charset="-122"/>
              </a:rPr>
              <a:t>Result</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8FD1FD74-CAD3-4444-8CB2-BB86106458A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2510461"/>
      </p:ext>
    </p:extLst>
  </p:cSld>
  <p:clrMapOvr>
    <a:masterClrMapping/>
  </p:clrMapOvr>
  <mc:AlternateContent xmlns:mc="http://schemas.openxmlformats.org/markup-compatibility/2006" xmlns:p14="http://schemas.microsoft.com/office/powerpoint/2010/main">
    <mc:Choice Requires="p14">
      <p:transition spd="slow" p14:dur="2000" advTm="1028"/>
    </mc:Choice>
    <mc:Fallback xmlns="">
      <p:transition spd="slow" advTm="102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9B29E-F3A4-4039-8AA7-83AF2CAF9D81}"/>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Result of base model</a:t>
            </a:r>
            <a:endParaRPr lang="zh-CN" altLang="en-US" sz="3200" b="1"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D8834662-5C2E-4D4B-AFD9-563350B60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3968" y="1602051"/>
            <a:ext cx="7104063" cy="5116397"/>
          </a:xfrm>
        </p:spPr>
      </p:pic>
    </p:spTree>
    <p:extLst>
      <p:ext uri="{BB962C8B-B14F-4D97-AF65-F5344CB8AC3E}">
        <p14:creationId xmlns:p14="http://schemas.microsoft.com/office/powerpoint/2010/main" val="3564102870"/>
      </p:ext>
    </p:extLst>
  </p:cSld>
  <p:clrMapOvr>
    <a:masterClrMapping/>
  </p:clrMapOvr>
  <mc:AlternateContent xmlns:mc="http://schemas.openxmlformats.org/markup-compatibility/2006" xmlns:p14="http://schemas.microsoft.com/office/powerpoint/2010/main">
    <mc:Choice Requires="p14">
      <p:transition spd="slow" p14:dur="2000" advTm="1794"/>
    </mc:Choice>
    <mc:Fallback xmlns="">
      <p:transition spd="slow" advTm="179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4E44A-4939-4A54-AEC0-08CE464A8B4F}"/>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base model in the whole </a:t>
            </a:r>
            <a:r>
              <a:rPr lang="en-US" altLang="zh-CN" sz="3200" b="1" dirty="0" err="1">
                <a:latin typeface="微软雅黑" panose="020B0503020204020204" pitchFamily="34" charset="-122"/>
                <a:ea typeface="微软雅黑" panose="020B0503020204020204" pitchFamily="34" charset="-122"/>
              </a:rPr>
              <a:t>Douban</a:t>
            </a:r>
            <a:r>
              <a:rPr lang="en-US" altLang="zh-CN" sz="3200" b="1" dirty="0">
                <a:latin typeface="微软雅黑" panose="020B0503020204020204" pitchFamily="34" charset="-122"/>
                <a:ea typeface="微软雅黑" panose="020B0503020204020204" pitchFamily="34" charset="-122"/>
              </a:rPr>
              <a:t> dataset</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5" name="表格 5">
            <a:extLst>
              <a:ext uri="{FF2B5EF4-FFF2-40B4-BE49-F238E27FC236}">
                <a16:creationId xmlns:a16="http://schemas.microsoft.com/office/drawing/2014/main" id="{F1DE9E09-4584-47B3-80D3-9E29F2E0103F}"/>
              </a:ext>
            </a:extLst>
          </p:cNvPr>
          <p:cNvGraphicFramePr>
            <a:graphicFrameLocks noGrp="1"/>
          </p:cNvGraphicFramePr>
          <p:nvPr>
            <p:ph idx="1"/>
            <p:extLst>
              <p:ext uri="{D42A27DB-BD31-4B8C-83A1-F6EECF244321}">
                <p14:modId xmlns:p14="http://schemas.microsoft.com/office/powerpoint/2010/main" val="1669995974"/>
              </p:ext>
            </p:extLst>
          </p:nvPr>
        </p:nvGraphicFramePr>
        <p:xfrm>
          <a:off x="838200" y="3256601"/>
          <a:ext cx="10515600" cy="148336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091683205"/>
                    </a:ext>
                  </a:extLst>
                </a:gridCol>
                <a:gridCol w="1314450">
                  <a:extLst>
                    <a:ext uri="{9D8B030D-6E8A-4147-A177-3AD203B41FA5}">
                      <a16:colId xmlns:a16="http://schemas.microsoft.com/office/drawing/2014/main" val="3476345912"/>
                    </a:ext>
                  </a:extLst>
                </a:gridCol>
                <a:gridCol w="1314450">
                  <a:extLst>
                    <a:ext uri="{9D8B030D-6E8A-4147-A177-3AD203B41FA5}">
                      <a16:colId xmlns:a16="http://schemas.microsoft.com/office/drawing/2014/main" val="2044593368"/>
                    </a:ext>
                  </a:extLst>
                </a:gridCol>
                <a:gridCol w="1314450">
                  <a:extLst>
                    <a:ext uri="{9D8B030D-6E8A-4147-A177-3AD203B41FA5}">
                      <a16:colId xmlns:a16="http://schemas.microsoft.com/office/drawing/2014/main" val="3270874116"/>
                    </a:ext>
                  </a:extLst>
                </a:gridCol>
                <a:gridCol w="1314450">
                  <a:extLst>
                    <a:ext uri="{9D8B030D-6E8A-4147-A177-3AD203B41FA5}">
                      <a16:colId xmlns:a16="http://schemas.microsoft.com/office/drawing/2014/main" val="2275200729"/>
                    </a:ext>
                  </a:extLst>
                </a:gridCol>
                <a:gridCol w="1314450">
                  <a:extLst>
                    <a:ext uri="{9D8B030D-6E8A-4147-A177-3AD203B41FA5}">
                      <a16:colId xmlns:a16="http://schemas.microsoft.com/office/drawing/2014/main" val="4113853842"/>
                    </a:ext>
                  </a:extLst>
                </a:gridCol>
                <a:gridCol w="1314450">
                  <a:extLst>
                    <a:ext uri="{9D8B030D-6E8A-4147-A177-3AD203B41FA5}">
                      <a16:colId xmlns:a16="http://schemas.microsoft.com/office/drawing/2014/main" val="2865207058"/>
                    </a:ext>
                  </a:extLst>
                </a:gridCol>
                <a:gridCol w="1314450">
                  <a:extLst>
                    <a:ext uri="{9D8B030D-6E8A-4147-A177-3AD203B41FA5}">
                      <a16:colId xmlns:a16="http://schemas.microsoft.com/office/drawing/2014/main" val="431718980"/>
                    </a:ext>
                  </a:extLst>
                </a:gridCol>
              </a:tblGrid>
              <a:tr h="370840">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@5</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@10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@20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@50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@100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840320532"/>
                  </a:ext>
                </a:extLst>
              </a:tr>
              <a:tr h="370840">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precision</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0.0600	</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0.0600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0.0700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0.0680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0.0510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0.0426</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0.0363	</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0152731"/>
                  </a:ext>
                </a:extLst>
              </a:tr>
              <a:tr h="370840">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recall</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0.0018</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0.0049</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0.0147</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0.0294</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0.0456</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0.1013</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0.1704</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3218799"/>
                  </a:ext>
                </a:extLst>
              </a:tr>
              <a:tr h="370840">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f1</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0.0034	</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0.0091</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0.0243</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0.0411</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0.0481</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0.0600</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0.0599	</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9011067"/>
                  </a:ext>
                </a:extLst>
              </a:tr>
            </a:tbl>
          </a:graphicData>
        </a:graphic>
      </p:graphicFrame>
      <p:graphicFrame>
        <p:nvGraphicFramePr>
          <p:cNvPr id="4" name="表格 7">
            <a:extLst>
              <a:ext uri="{FF2B5EF4-FFF2-40B4-BE49-F238E27FC236}">
                <a16:creationId xmlns:a16="http://schemas.microsoft.com/office/drawing/2014/main" id="{B325C0EB-27C3-4CBE-9CF9-4228C41D52B5}"/>
              </a:ext>
            </a:extLst>
          </p:cNvPr>
          <p:cNvGraphicFramePr>
            <a:graphicFrameLocks/>
          </p:cNvGraphicFramePr>
          <p:nvPr>
            <p:extLst>
              <p:ext uri="{D42A27DB-BD31-4B8C-83A1-F6EECF244321}">
                <p14:modId xmlns:p14="http://schemas.microsoft.com/office/powerpoint/2010/main" val="4038089782"/>
              </p:ext>
            </p:extLst>
          </p:nvPr>
        </p:nvGraphicFramePr>
        <p:xfrm>
          <a:off x="838200" y="1936536"/>
          <a:ext cx="10515600" cy="7416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62021670"/>
                    </a:ext>
                  </a:extLst>
                </a:gridCol>
                <a:gridCol w="1752600">
                  <a:extLst>
                    <a:ext uri="{9D8B030D-6E8A-4147-A177-3AD203B41FA5}">
                      <a16:colId xmlns:a16="http://schemas.microsoft.com/office/drawing/2014/main" val="2678639945"/>
                    </a:ext>
                  </a:extLst>
                </a:gridCol>
                <a:gridCol w="1752600">
                  <a:extLst>
                    <a:ext uri="{9D8B030D-6E8A-4147-A177-3AD203B41FA5}">
                      <a16:colId xmlns:a16="http://schemas.microsoft.com/office/drawing/2014/main" val="976973321"/>
                    </a:ext>
                  </a:extLst>
                </a:gridCol>
                <a:gridCol w="1752600">
                  <a:extLst>
                    <a:ext uri="{9D8B030D-6E8A-4147-A177-3AD203B41FA5}">
                      <a16:colId xmlns:a16="http://schemas.microsoft.com/office/drawing/2014/main" val="931398933"/>
                    </a:ext>
                  </a:extLst>
                </a:gridCol>
                <a:gridCol w="1752600">
                  <a:extLst>
                    <a:ext uri="{9D8B030D-6E8A-4147-A177-3AD203B41FA5}">
                      <a16:colId xmlns:a16="http://schemas.microsoft.com/office/drawing/2014/main" val="2857553467"/>
                    </a:ext>
                  </a:extLst>
                </a:gridCol>
                <a:gridCol w="1752600">
                  <a:extLst>
                    <a:ext uri="{9D8B030D-6E8A-4147-A177-3AD203B41FA5}">
                      <a16:colId xmlns:a16="http://schemas.microsoft.com/office/drawing/2014/main" val="1608784563"/>
                    </a:ext>
                  </a:extLst>
                </a:gridCol>
              </a:tblGrid>
              <a:tr h="370840">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train </a:t>
                      </a:r>
                      <a:r>
                        <a:rPr lang="en-US" altLang="zh-CN" dirty="0" err="1">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train acc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eval </a:t>
                      </a:r>
                      <a:r>
                        <a:rPr lang="en-US" altLang="zh-CN" dirty="0" err="1">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eval acc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test </a:t>
                      </a:r>
                      <a:r>
                        <a:rPr lang="en-US" altLang="zh-CN" dirty="0" err="1">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test acc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392487480"/>
                  </a:ext>
                </a:extLst>
              </a:tr>
              <a:tr h="370840">
                <a:tc>
                  <a:txBody>
                    <a:bodyPr/>
                    <a:lstStyle/>
                    <a:p>
                      <a:pPr algn="ctr"/>
                      <a:r>
                        <a:rPr lang="en-US" altLang="zh-CN" dirty="0">
                          <a:latin typeface="微软雅黑" panose="020B0503020204020204" pitchFamily="34" charset="-122"/>
                          <a:ea typeface="微软雅黑" panose="020B0503020204020204" pitchFamily="34" charset="-122"/>
                        </a:rPr>
                        <a:t>0.9566</a:t>
                      </a:r>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微软雅黑" panose="020B0503020204020204" pitchFamily="34" charset="-122"/>
                          <a:ea typeface="微软雅黑" panose="020B0503020204020204" pitchFamily="34" charset="-122"/>
                        </a:rPr>
                        <a:t>0.8831</a:t>
                      </a:r>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微软雅黑" panose="020B0503020204020204" pitchFamily="34" charset="-122"/>
                          <a:ea typeface="微软雅黑" panose="020B0503020204020204" pitchFamily="34" charset="-122"/>
                        </a:rPr>
                        <a:t>0.9385</a:t>
                      </a:r>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微软雅黑" panose="020B0503020204020204" pitchFamily="34" charset="-122"/>
                          <a:ea typeface="微软雅黑" panose="020B0503020204020204" pitchFamily="34" charset="-122"/>
                        </a:rPr>
                        <a:t>0.8739</a:t>
                      </a:r>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微软雅黑" panose="020B0503020204020204" pitchFamily="34" charset="-122"/>
                          <a:ea typeface="微软雅黑" panose="020B0503020204020204" pitchFamily="34" charset="-122"/>
                        </a:rPr>
                        <a:t>0.9380</a:t>
                      </a:r>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latin typeface="微软雅黑" panose="020B0503020204020204" pitchFamily="34" charset="-122"/>
                          <a:ea typeface="微软雅黑" panose="020B0503020204020204" pitchFamily="34" charset="-122"/>
                        </a:rPr>
                        <a:t>0.8738</a:t>
                      </a:r>
                      <a:endParaRPr lang="zh-CN" altLang="en-US" dirty="0">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8382089"/>
                  </a:ext>
                </a:extLst>
              </a:tr>
            </a:tbl>
          </a:graphicData>
        </a:graphic>
      </p:graphicFrame>
    </p:spTree>
    <p:extLst>
      <p:ext uri="{BB962C8B-B14F-4D97-AF65-F5344CB8AC3E}">
        <p14:creationId xmlns:p14="http://schemas.microsoft.com/office/powerpoint/2010/main" val="4065795127"/>
      </p:ext>
    </p:extLst>
  </p:cSld>
  <p:clrMapOvr>
    <a:masterClrMapping/>
  </p:clrMapOvr>
  <mc:AlternateContent xmlns:mc="http://schemas.openxmlformats.org/markup-compatibility/2006" xmlns:p14="http://schemas.microsoft.com/office/powerpoint/2010/main">
    <mc:Choice Requires="p14">
      <p:transition spd="slow" p14:dur="2000" advTm="11018"/>
    </mc:Choice>
    <mc:Fallback xmlns="">
      <p:transition spd="slow" advTm="1101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64E54-7A1C-42CD-A6BA-D698B3A7AB39}"/>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Result of the small dataset</a:t>
            </a:r>
            <a:r>
              <a:rPr lang="en-US" altLang="zh-CN" sz="3200" b="1" baseline="30000" dirty="0">
                <a:latin typeface="微软雅黑" panose="020B0503020204020204" pitchFamily="34" charset="-122"/>
                <a:ea typeface="微软雅黑" panose="020B0503020204020204" pitchFamily="34" charset="-122"/>
              </a:rPr>
              <a:t>[1]</a:t>
            </a:r>
            <a:r>
              <a:rPr lang="en-US" altLang="zh-CN" sz="3200" b="1" dirty="0">
                <a:latin typeface="微软雅黑" panose="020B0503020204020204" pitchFamily="34" charset="-122"/>
                <a:ea typeface="微软雅黑" panose="020B0503020204020204" pitchFamily="34" charset="-122"/>
              </a:rPr>
              <a:t>: </a:t>
            </a:r>
            <a:br>
              <a:rPr lang="en-US" altLang="zh-CN" sz="3200" b="1" dirty="0">
                <a:latin typeface="微软雅黑" panose="020B0503020204020204" pitchFamily="34" charset="-122"/>
                <a:ea typeface="微软雅黑" panose="020B0503020204020204" pitchFamily="34" charset="-122"/>
              </a:rPr>
            </a:br>
            <a:r>
              <a:rPr lang="en-US" altLang="zh-CN" sz="3200" b="1" dirty="0">
                <a:latin typeface="微软雅黑" panose="020B0503020204020204" pitchFamily="34" charset="-122"/>
                <a:ea typeface="微软雅黑" panose="020B0503020204020204" pitchFamily="34" charset="-122"/>
              </a:rPr>
              <a:t>base model VS new model(based on </a:t>
            </a:r>
            <a:r>
              <a:rPr lang="en-US" altLang="zh-CN" sz="3200" b="1" dirty="0" err="1">
                <a:latin typeface="微软雅黑" panose="020B0503020204020204" pitchFamily="34" charset="-122"/>
                <a:ea typeface="微软雅黑" panose="020B0503020204020204" pitchFamily="34" charset="-122"/>
              </a:rPr>
              <a:t>bert</a:t>
            </a:r>
            <a:r>
              <a:rPr lang="en-US" altLang="zh-CN" sz="3200" b="1" dirty="0">
                <a:latin typeface="微软雅黑" panose="020B0503020204020204" pitchFamily="34" charset="-122"/>
                <a:ea typeface="微软雅黑" panose="020B0503020204020204" pitchFamily="34" charset="-122"/>
              </a:rPr>
              <a:t> dim32)</a:t>
            </a:r>
            <a:endParaRPr lang="zh-CN" altLang="en-US" sz="3200" b="1" dirty="0">
              <a:latin typeface="微软雅黑" panose="020B0503020204020204" pitchFamily="34" charset="-122"/>
              <a:ea typeface="微软雅黑" panose="020B0503020204020204" pitchFamily="34" charset="-122"/>
            </a:endParaRPr>
          </a:p>
        </p:txBody>
      </p:sp>
      <p:graphicFrame>
        <p:nvGraphicFramePr>
          <p:cNvPr id="5" name="表格 5">
            <a:extLst>
              <a:ext uri="{FF2B5EF4-FFF2-40B4-BE49-F238E27FC236}">
                <a16:creationId xmlns:a16="http://schemas.microsoft.com/office/drawing/2014/main" id="{55C4291B-EE2B-4D8F-8F46-3832C48222B4}"/>
              </a:ext>
            </a:extLst>
          </p:cNvPr>
          <p:cNvGraphicFramePr>
            <a:graphicFrameLocks noGrp="1"/>
          </p:cNvGraphicFramePr>
          <p:nvPr>
            <p:ph idx="1"/>
            <p:extLst>
              <p:ext uri="{D42A27DB-BD31-4B8C-83A1-F6EECF244321}">
                <p14:modId xmlns:p14="http://schemas.microsoft.com/office/powerpoint/2010/main" val="2298894726"/>
              </p:ext>
            </p:extLst>
          </p:nvPr>
        </p:nvGraphicFramePr>
        <p:xfrm>
          <a:off x="1016001" y="4026961"/>
          <a:ext cx="6008912" cy="11125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685430133"/>
                    </a:ext>
                  </a:extLst>
                </a:gridCol>
                <a:gridCol w="1502228">
                  <a:extLst>
                    <a:ext uri="{9D8B030D-6E8A-4147-A177-3AD203B41FA5}">
                      <a16:colId xmlns:a16="http://schemas.microsoft.com/office/drawing/2014/main" val="3014137740"/>
                    </a:ext>
                  </a:extLst>
                </a:gridCol>
                <a:gridCol w="1502228">
                  <a:extLst>
                    <a:ext uri="{9D8B030D-6E8A-4147-A177-3AD203B41FA5}">
                      <a16:colId xmlns:a16="http://schemas.microsoft.com/office/drawing/2014/main" val="3218560478"/>
                    </a:ext>
                  </a:extLst>
                </a:gridCol>
                <a:gridCol w="1502228">
                  <a:extLst>
                    <a:ext uri="{9D8B030D-6E8A-4147-A177-3AD203B41FA5}">
                      <a16:colId xmlns:a16="http://schemas.microsoft.com/office/drawing/2014/main" val="1114035741"/>
                    </a:ext>
                  </a:extLst>
                </a:gridCol>
              </a:tblGrid>
              <a:tr h="370840">
                <a:tc>
                  <a:txBody>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train </a:t>
                      </a:r>
                      <a:r>
                        <a:rPr lang="en-US" altLang="zh-CN" dirty="0" err="1">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eval </a:t>
                      </a:r>
                      <a:r>
                        <a:rPr lang="en-US" altLang="zh-CN" dirty="0" err="1">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test </a:t>
                      </a:r>
                      <a:r>
                        <a:rPr lang="en-US" altLang="zh-CN" dirty="0" err="1">
                          <a:solidFill>
                            <a:schemeClr val="tx1"/>
                          </a:solidFill>
                          <a:latin typeface="微软雅黑" panose="020B0503020204020204" pitchFamily="34" charset="-122"/>
                          <a:ea typeface="微软雅黑" panose="020B0503020204020204" pitchFamily="34" charset="-122"/>
                        </a:rPr>
                        <a:t>auc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3991706"/>
                  </a:ext>
                </a:extLst>
              </a:tr>
              <a:tr h="370840">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base model</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0.9977</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0.9826</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0.9815</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1971160"/>
                  </a:ext>
                </a:extLst>
              </a:tr>
              <a:tr h="370840">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new model</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fr-FR" altLang="zh-CN" dirty="0">
                          <a:solidFill>
                            <a:schemeClr val="tx1"/>
                          </a:solidFill>
                          <a:latin typeface="微软雅黑" panose="020B0503020204020204" pitchFamily="34" charset="-122"/>
                          <a:ea typeface="微软雅黑" panose="020B0503020204020204" pitchFamily="34" charset="-122"/>
                        </a:rPr>
                        <a:t> 0.7852</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fr-FR" altLang="zh-CN" dirty="0">
                          <a:solidFill>
                            <a:schemeClr val="tx1"/>
                          </a:solidFill>
                          <a:latin typeface="微软雅黑" panose="020B0503020204020204" pitchFamily="34" charset="-122"/>
                          <a:ea typeface="微软雅黑" panose="020B0503020204020204" pitchFamily="34" charset="-122"/>
                        </a:rPr>
                        <a:t>0.7806</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fr-FR" altLang="zh-CN" dirty="0">
                          <a:solidFill>
                            <a:schemeClr val="tx1"/>
                          </a:solidFill>
                          <a:latin typeface="微软雅黑" panose="020B0503020204020204" pitchFamily="34" charset="-122"/>
                          <a:ea typeface="微软雅黑" panose="020B0503020204020204" pitchFamily="34" charset="-122"/>
                        </a:rPr>
                        <a:t>0.7895</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8877417"/>
                  </a:ext>
                </a:extLst>
              </a:tr>
            </a:tbl>
          </a:graphicData>
        </a:graphic>
      </p:graphicFrame>
      <p:sp>
        <p:nvSpPr>
          <p:cNvPr id="4" name="文本框 3">
            <a:extLst>
              <a:ext uri="{FF2B5EF4-FFF2-40B4-BE49-F238E27FC236}">
                <a16:creationId xmlns:a16="http://schemas.microsoft.com/office/drawing/2014/main" id="{C15351F9-4D41-402C-83E4-816F3D5972DC}"/>
              </a:ext>
            </a:extLst>
          </p:cNvPr>
          <p:cNvSpPr txBox="1"/>
          <p:nvPr/>
        </p:nvSpPr>
        <p:spPr>
          <a:xfrm>
            <a:off x="838200" y="6123543"/>
            <a:ext cx="9661676" cy="369332"/>
          </a:xfrm>
          <a:prstGeom prst="rect">
            <a:avLst/>
          </a:prstGeom>
          <a:noFill/>
        </p:spPr>
        <p:txBody>
          <a:bodyPr wrap="square" rtlCol="0">
            <a:spAutoFit/>
          </a:bodyPr>
          <a:lstStyle/>
          <a:p>
            <a:r>
              <a:rPr lang="en-US" altLang="zh-CN" dirty="0"/>
              <a:t>1. Knowledge </a:t>
            </a:r>
            <a:r>
              <a:rPr lang="en-US" altLang="zh-CN" dirty="0" err="1"/>
              <a:t>graphy</a:t>
            </a:r>
            <a:r>
              <a:rPr lang="en-US" altLang="zh-CN" dirty="0"/>
              <a:t> entries = 22876, and deleting the relevant user rates entries</a:t>
            </a:r>
            <a:endParaRPr lang="zh-CN" altLang="en-US" dirty="0"/>
          </a:p>
        </p:txBody>
      </p:sp>
      <p:sp>
        <p:nvSpPr>
          <p:cNvPr id="6" name="内容占位符 2">
            <a:extLst>
              <a:ext uri="{FF2B5EF4-FFF2-40B4-BE49-F238E27FC236}">
                <a16:creationId xmlns:a16="http://schemas.microsoft.com/office/drawing/2014/main" id="{A70CF6A6-0E89-45AC-BEEA-3FD2B08AA667}"/>
              </a:ext>
            </a:extLst>
          </p:cNvPr>
          <p:cNvSpPr txBox="1">
            <a:spLocks/>
          </p:cNvSpPr>
          <p:nvPr/>
        </p:nvSpPr>
        <p:spPr>
          <a:xfrm>
            <a:off x="838200" y="185129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1. Entity</a:t>
            </a: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bert</a:t>
            </a:r>
            <a:r>
              <a:rPr lang="zh-CN" altLang="en-US" dirty="0">
                <a:latin typeface="微软雅黑" panose="020B0503020204020204" pitchFamily="34" charset="-122"/>
                <a:ea typeface="微软雅黑" panose="020B0503020204020204" pitchFamily="34" charset="-122"/>
              </a:rPr>
              <a:t>作</a:t>
            </a:r>
            <a:r>
              <a:rPr lang="en-US" altLang="zh-CN" dirty="0">
                <a:latin typeface="微软雅黑" panose="020B0503020204020204" pitchFamily="34" charset="-122"/>
                <a:ea typeface="微软雅黑" panose="020B0503020204020204" pitchFamily="34" charset="-122"/>
              </a:rPr>
              <a:t>embedding</a:t>
            </a:r>
            <a:r>
              <a:rPr lang="zh-CN" altLang="en-US" dirty="0">
                <a:latin typeface="微软雅黑" panose="020B0503020204020204" pitchFamily="34" charset="-122"/>
                <a:ea typeface="微软雅黑" panose="020B0503020204020204" pitchFamily="34" charset="-122"/>
              </a:rPr>
              <a:t>后，训练时间长；</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高维下情形下，模型本身性能下降；</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非结构化数据（相对）；</a:t>
            </a:r>
            <a:endParaRPr lang="en-US" altLang="zh-CN">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A959E136-CD3D-4A83-ACB7-8B12501088BB}"/>
              </a:ext>
            </a:extLst>
          </p:cNvPr>
          <p:cNvPicPr>
            <a:picLocks noChangeAspect="1"/>
          </p:cNvPicPr>
          <p:nvPr/>
        </p:nvPicPr>
        <p:blipFill>
          <a:blip r:embed="rId2"/>
          <a:stretch>
            <a:fillRect/>
          </a:stretch>
        </p:blipFill>
        <p:spPr>
          <a:xfrm>
            <a:off x="7145145" y="2765011"/>
            <a:ext cx="4088423" cy="2751673"/>
          </a:xfrm>
          <a:prstGeom prst="rect">
            <a:avLst/>
          </a:prstGeom>
        </p:spPr>
      </p:pic>
    </p:spTree>
    <p:extLst>
      <p:ext uri="{BB962C8B-B14F-4D97-AF65-F5344CB8AC3E}">
        <p14:creationId xmlns:p14="http://schemas.microsoft.com/office/powerpoint/2010/main" val="3729118246"/>
      </p:ext>
    </p:extLst>
  </p:cSld>
  <p:clrMapOvr>
    <a:masterClrMapping/>
  </p:clrMapOvr>
  <mc:AlternateContent xmlns:mc="http://schemas.openxmlformats.org/markup-compatibility/2006" xmlns:p14="http://schemas.microsoft.com/office/powerpoint/2010/main">
    <mc:Choice Requires="p14">
      <p:transition spd="slow" p14:dur="2000" advTm="6393"/>
    </mc:Choice>
    <mc:Fallback xmlns="">
      <p:transition spd="slow" advTm="6393"/>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47B6A-6FB8-47D0-A556-F1C07455957B}"/>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Reference</a:t>
            </a:r>
            <a:endParaRPr lang="zh-CN" altLang="en-US" b="1"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D7BBC3A0-1221-4BEB-89F7-AEA6DC6D65F0}"/>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1. Hongwei Wang, </a:t>
            </a:r>
            <a:r>
              <a:rPr lang="en-US" altLang="zh-CN" dirty="0" err="1">
                <a:latin typeface="微软雅黑" panose="020B0503020204020204" pitchFamily="34" charset="-122"/>
                <a:ea typeface="微软雅黑" panose="020B0503020204020204" pitchFamily="34" charset="-122"/>
              </a:rPr>
              <a:t>Fuzheng</a:t>
            </a:r>
            <a:r>
              <a:rPr lang="en-US" altLang="zh-CN" dirty="0">
                <a:latin typeface="微软雅黑" panose="020B0503020204020204" pitchFamily="34" charset="-122"/>
                <a:ea typeface="微软雅黑" panose="020B0503020204020204" pitchFamily="34" charset="-122"/>
              </a:rPr>
              <a:t> Zhang, Miao Zhao, Wenjie Li, Xing </a:t>
            </a:r>
            <a:r>
              <a:rPr lang="en-US" altLang="zh-CN" dirty="0" err="1">
                <a:latin typeface="微软雅黑" panose="020B0503020204020204" pitchFamily="34" charset="-122"/>
                <a:ea typeface="微软雅黑" panose="020B0503020204020204" pitchFamily="34" charset="-122"/>
              </a:rPr>
              <a:t>Xie</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Minyi</a:t>
            </a:r>
            <a:r>
              <a:rPr lang="en-US" altLang="zh-CN" dirty="0">
                <a:latin typeface="微软雅黑" panose="020B0503020204020204" pitchFamily="34" charset="-122"/>
                <a:ea typeface="微软雅黑" panose="020B0503020204020204" pitchFamily="34" charset="-122"/>
              </a:rPr>
              <a:t> Guo. 2019. Multi-Task Feature Learning for Knowledge Graph Enhanced Recommendation. In Proceedings of the 2019 World Wide Web Conference (WWW ’19), May 13–17, 2019, San Francisco, CA, USA. ACM, New York, NY, USA, 11 pages. </a:t>
            </a:r>
          </a:p>
          <a:p>
            <a:r>
              <a:rPr lang="en-US" altLang="zh-CN" dirty="0">
                <a:latin typeface="微软雅黑" panose="020B0503020204020204" pitchFamily="34" charset="-122"/>
                <a:ea typeface="微软雅黑" panose="020B0503020204020204" pitchFamily="34" charset="-122"/>
              </a:rPr>
              <a:t>2.</a:t>
            </a:r>
            <a:r>
              <a:rPr lang="en-US" altLang="zh-CN" b="0" i="0" dirty="0">
                <a:solidFill>
                  <a:srgbClr val="222222"/>
                </a:solidFill>
                <a:effectLst/>
                <a:latin typeface="微软雅黑" panose="020B0503020204020204" pitchFamily="34" charset="-122"/>
                <a:ea typeface="微软雅黑" panose="020B0503020204020204" pitchFamily="34" charset="-122"/>
              </a:rPr>
              <a:t> Vaswani A, </a:t>
            </a:r>
            <a:r>
              <a:rPr lang="en-US" altLang="zh-CN" b="0" i="0" dirty="0" err="1">
                <a:solidFill>
                  <a:srgbClr val="222222"/>
                </a:solidFill>
                <a:effectLst/>
                <a:latin typeface="微软雅黑" panose="020B0503020204020204" pitchFamily="34" charset="-122"/>
                <a:ea typeface="微软雅黑" panose="020B0503020204020204" pitchFamily="34" charset="-122"/>
              </a:rPr>
              <a:t>Shazeer</a:t>
            </a:r>
            <a:r>
              <a:rPr lang="en-US" altLang="zh-CN" b="0" i="0" dirty="0">
                <a:solidFill>
                  <a:srgbClr val="222222"/>
                </a:solidFill>
                <a:effectLst/>
                <a:latin typeface="微软雅黑" panose="020B0503020204020204" pitchFamily="34" charset="-122"/>
                <a:ea typeface="微软雅黑" panose="020B0503020204020204" pitchFamily="34" charset="-122"/>
              </a:rPr>
              <a:t> N, Parmar N, et al. Attention is all you need[C]//Advances in neural information processing systems. 2017: 5998-6008.</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062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64DC3-843D-4AEC-8301-50EBACC7B971}"/>
              </a:ext>
            </a:extLst>
          </p:cNvPr>
          <p:cNvSpPr>
            <a:spLocks noGrp="1"/>
          </p:cNvSpPr>
          <p:nvPr>
            <p:ph type="ctrTitle"/>
          </p:nvPr>
        </p:nvSpPr>
        <p:spPr/>
        <p:txBody>
          <a:bodyPr/>
          <a:lstStyle/>
          <a:p>
            <a:r>
              <a:rPr lang="en-US" altLang="zh-CN" b="1" dirty="0">
                <a:latin typeface="微软雅黑" panose="020B0503020204020204" pitchFamily="34" charset="-122"/>
                <a:ea typeface="微软雅黑" panose="020B0503020204020204" pitchFamily="34" charset="-122"/>
              </a:rPr>
              <a:t>Thanks!</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7D649ED1-9A73-4EA2-80B6-CA2F59CBCB1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544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4A2CA-022A-44BB-ACC0-128B7A44B0A3}"/>
              </a:ext>
            </a:extLst>
          </p:cNvPr>
          <p:cNvSpPr>
            <a:spLocks noGrp="1"/>
          </p:cNvSpPr>
          <p:nvPr>
            <p:ph type="ctrTitle"/>
          </p:nvPr>
        </p:nvSpPr>
        <p:spPr/>
        <p:txBody>
          <a:bodyPr/>
          <a:lstStyle/>
          <a:p>
            <a:r>
              <a:rPr lang="en-US" altLang="zh-CN" b="1" dirty="0">
                <a:latin typeface="微软雅黑" panose="020B0503020204020204" pitchFamily="34" charset="-122"/>
                <a:ea typeface="微软雅黑" panose="020B0503020204020204" pitchFamily="34" charset="-122"/>
              </a:rPr>
              <a:t>Preparation</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887A0BC8-8DFA-4199-B3C7-0B89F9D1D1F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13451648"/>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FE14B-75FB-435E-9A12-73161254BB53}"/>
              </a:ext>
            </a:extLst>
          </p:cNvPr>
          <p:cNvSpPr>
            <a:spLocks noGrp="1"/>
          </p:cNvSpPr>
          <p:nvPr>
            <p:ph type="title"/>
          </p:nvPr>
        </p:nvSpPr>
        <p:spPr>
          <a:xfrm>
            <a:off x="838200" y="355600"/>
            <a:ext cx="10515600" cy="1325563"/>
          </a:xfrm>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Dataset Preprocessing</a:t>
            </a:r>
            <a:endParaRPr lang="zh-CN" altLang="en-US" sz="3200"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063C6553-C4FE-42E7-A1F1-83CE7DBEBAD3}"/>
              </a:ext>
            </a:extLst>
          </p:cNvPr>
          <p:cNvSpPr>
            <a:spLocks noGrp="1"/>
          </p:cNvSpPr>
          <p:nvPr>
            <p:ph type="body" idx="1"/>
          </p:nvPr>
        </p:nvSpPr>
        <p:spPr/>
        <p:txBody>
          <a:bodyPr/>
          <a:lstStyle/>
          <a:p>
            <a:r>
              <a:rPr lang="en-US" altLang="zh-CN" dirty="0"/>
              <a:t>User</a:t>
            </a:r>
            <a:r>
              <a:rPr lang="zh-CN" altLang="en-US" dirty="0"/>
              <a:t> </a:t>
            </a:r>
            <a:r>
              <a:rPr lang="en-US" altLang="zh-CN" dirty="0"/>
              <a:t>Rates Table</a:t>
            </a:r>
            <a:endParaRPr lang="zh-CN" altLang="en-US" dirty="0"/>
          </a:p>
        </p:txBody>
      </p:sp>
      <p:graphicFrame>
        <p:nvGraphicFramePr>
          <p:cNvPr id="7" name="表格 7">
            <a:extLst>
              <a:ext uri="{FF2B5EF4-FFF2-40B4-BE49-F238E27FC236}">
                <a16:creationId xmlns:a16="http://schemas.microsoft.com/office/drawing/2014/main" id="{E9B3074F-C35C-42C1-8521-B88159035365}"/>
              </a:ext>
            </a:extLst>
          </p:cNvPr>
          <p:cNvGraphicFramePr>
            <a:graphicFrameLocks noGrp="1"/>
          </p:cNvGraphicFramePr>
          <p:nvPr>
            <p:ph sz="half" idx="2"/>
            <p:extLst>
              <p:ext uri="{D42A27DB-BD31-4B8C-83A1-F6EECF244321}">
                <p14:modId xmlns:p14="http://schemas.microsoft.com/office/powerpoint/2010/main" val="1322785574"/>
              </p:ext>
            </p:extLst>
          </p:nvPr>
        </p:nvGraphicFramePr>
        <p:xfrm>
          <a:off x="839788" y="2505075"/>
          <a:ext cx="5157786" cy="2225040"/>
        </p:xfrm>
        <a:graphic>
          <a:graphicData uri="http://schemas.openxmlformats.org/drawingml/2006/table">
            <a:tbl>
              <a:tblPr firstRow="1" bandRow="1">
                <a:tableStyleId>{2D5ABB26-0587-4C30-8999-92F81FD0307C}</a:tableStyleId>
              </a:tblPr>
              <a:tblGrid>
                <a:gridCol w="1719262">
                  <a:extLst>
                    <a:ext uri="{9D8B030D-6E8A-4147-A177-3AD203B41FA5}">
                      <a16:colId xmlns:a16="http://schemas.microsoft.com/office/drawing/2014/main" val="210827891"/>
                    </a:ext>
                  </a:extLst>
                </a:gridCol>
                <a:gridCol w="1719262">
                  <a:extLst>
                    <a:ext uri="{9D8B030D-6E8A-4147-A177-3AD203B41FA5}">
                      <a16:colId xmlns:a16="http://schemas.microsoft.com/office/drawing/2014/main" val="1355976817"/>
                    </a:ext>
                  </a:extLst>
                </a:gridCol>
                <a:gridCol w="1719262">
                  <a:extLst>
                    <a:ext uri="{9D8B030D-6E8A-4147-A177-3AD203B41FA5}">
                      <a16:colId xmlns:a16="http://schemas.microsoft.com/office/drawing/2014/main" val="2982004688"/>
                    </a:ext>
                  </a:extLst>
                </a:gridCol>
              </a:tblGrid>
              <a:tr h="370840">
                <a:tc>
                  <a:txBody>
                    <a:bodyPr/>
                    <a:lstStyle/>
                    <a:p>
                      <a:pPr algn="ctr"/>
                      <a:r>
                        <a:rPr lang="en-US" altLang="zh-CN" b="1" dirty="0" err="1">
                          <a:latin typeface="微软雅黑" panose="020B0503020204020204" pitchFamily="34" charset="-122"/>
                          <a:ea typeface="微软雅黑" panose="020B0503020204020204" pitchFamily="34" charset="-122"/>
                        </a:rPr>
                        <a:t>user_id</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algn="ctr"/>
                      <a:r>
                        <a:rPr lang="en-US" altLang="zh-CN" b="1" dirty="0" err="1">
                          <a:latin typeface="微软雅黑" panose="020B0503020204020204" pitchFamily="34" charset="-122"/>
                          <a:ea typeface="微软雅黑" panose="020B0503020204020204" pitchFamily="34" charset="-122"/>
                        </a:rPr>
                        <a:t>movie_id</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algn="ctr"/>
                      <a:r>
                        <a:rPr lang="en-US" altLang="zh-CN" b="1" dirty="0">
                          <a:latin typeface="微软雅黑" panose="020B0503020204020204" pitchFamily="34" charset="-122"/>
                          <a:ea typeface="微软雅黑" panose="020B0503020204020204" pitchFamily="34" charset="-122"/>
                        </a:rPr>
                        <a:t>rates</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1395584022"/>
                  </a:ext>
                </a:extLst>
              </a:tr>
              <a:tr h="370840">
                <a:tc>
                  <a:txBody>
                    <a:bodyPr/>
                    <a:lstStyle/>
                    <a:p>
                      <a:pPr algn="ctr"/>
                      <a:r>
                        <a:rPr lang="en-US" altLang="zh-CN" dirty="0">
                          <a:latin typeface="微软雅黑" panose="020B0503020204020204" pitchFamily="34" charset="-122"/>
                          <a:ea typeface="微软雅黑" panose="020B0503020204020204" pitchFamily="34" charset="-122"/>
                        </a:rPr>
                        <a:t>18</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6989755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139099935"/>
                  </a:ext>
                </a:extLst>
              </a:tr>
              <a:tr h="370840">
                <a:tc>
                  <a:txBody>
                    <a:bodyPr/>
                    <a:lstStyle/>
                    <a:p>
                      <a:pPr algn="ctr"/>
                      <a:r>
                        <a:rPr lang="en-US" altLang="zh-CN" dirty="0">
                          <a:latin typeface="微软雅黑" panose="020B0503020204020204" pitchFamily="34" charset="-122"/>
                          <a:ea typeface="微软雅黑" panose="020B0503020204020204" pitchFamily="34" charset="-122"/>
                        </a:rPr>
                        <a:t>18</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4049665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82174888"/>
                  </a:ext>
                </a:extLst>
              </a:tr>
              <a:tr h="370840">
                <a:tc>
                  <a:txBody>
                    <a:bodyPr/>
                    <a:lstStyle/>
                    <a:p>
                      <a:pPr algn="ctr"/>
                      <a:r>
                        <a:rPr lang="en-US" altLang="zh-CN" dirty="0">
                          <a:latin typeface="微软雅黑" panose="020B0503020204020204" pitchFamily="34" charset="-122"/>
                          <a:ea typeface="微软雅黑" panose="020B0503020204020204" pitchFamily="34" charset="-122"/>
                        </a:rPr>
                        <a:t>18</a:t>
                      </a:r>
                    </a:p>
                  </a:txBody>
                  <a:tcPr/>
                </a:tc>
                <a:tc>
                  <a:txBody>
                    <a:bodyPr/>
                    <a:lstStyle/>
                    <a:p>
                      <a:pPr algn="ctr"/>
                      <a:r>
                        <a:rPr lang="en-US" altLang="zh-CN" dirty="0">
                          <a:latin typeface="微软雅黑" panose="020B0503020204020204" pitchFamily="34" charset="-122"/>
                          <a:ea typeface="微软雅黑" panose="020B0503020204020204" pitchFamily="34" charset="-122"/>
                        </a:rPr>
                        <a:t>6521838</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52289984"/>
                  </a:ext>
                </a:extLst>
              </a:tr>
              <a:tr h="370840">
                <a:tc>
                  <a:txBody>
                    <a:bodyPr/>
                    <a:lstStyle/>
                    <a:p>
                      <a:pPr algn="ctr"/>
                      <a:r>
                        <a:rPr lang="en-US" altLang="zh-CN" dirty="0">
                          <a:latin typeface="微软雅黑" panose="020B0503020204020204" pitchFamily="34" charset="-122"/>
                          <a:ea typeface="微软雅黑" panose="020B0503020204020204" pitchFamily="34" charset="-122"/>
                        </a:rPr>
                        <a:t>18</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4049667</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07527867"/>
                  </a:ext>
                </a:extLst>
              </a:tr>
              <a:tr h="370840">
                <a:tc>
                  <a:txBody>
                    <a:bodyPr/>
                    <a:lstStyle/>
                    <a:p>
                      <a:pPr algn="ctr"/>
                      <a:r>
                        <a:rPr lang="en-US" altLang="zh-CN" dirty="0">
                          <a:latin typeface="微软雅黑" panose="020B0503020204020204" pitchFamily="34" charset="-122"/>
                          <a:ea typeface="微软雅黑" panose="020B0503020204020204" pitchFamily="34" charset="-122"/>
                        </a:rPr>
                        <a:t>18</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3231622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60012457"/>
                  </a:ext>
                </a:extLst>
              </a:tr>
            </a:tbl>
          </a:graphicData>
        </a:graphic>
      </p:graphicFrame>
      <p:sp>
        <p:nvSpPr>
          <p:cNvPr id="5" name="文本占位符 4">
            <a:extLst>
              <a:ext uri="{FF2B5EF4-FFF2-40B4-BE49-F238E27FC236}">
                <a16:creationId xmlns:a16="http://schemas.microsoft.com/office/drawing/2014/main" id="{14679162-1B7B-4467-A736-649DA6D5706D}"/>
              </a:ext>
            </a:extLst>
          </p:cNvPr>
          <p:cNvSpPr>
            <a:spLocks noGrp="1"/>
          </p:cNvSpPr>
          <p:nvPr>
            <p:ph type="body" sz="quarter" idx="3"/>
          </p:nvPr>
        </p:nvSpPr>
        <p:spPr/>
        <p:txBody>
          <a:bodyPr/>
          <a:lstStyle/>
          <a:p>
            <a:r>
              <a:rPr lang="en-US" altLang="zh-CN" dirty="0"/>
              <a:t>Knowledge Graph Table</a:t>
            </a:r>
            <a:endParaRPr lang="zh-CN" altLang="en-US" dirty="0"/>
          </a:p>
        </p:txBody>
      </p:sp>
      <p:graphicFrame>
        <p:nvGraphicFramePr>
          <p:cNvPr id="8" name="表格 8">
            <a:extLst>
              <a:ext uri="{FF2B5EF4-FFF2-40B4-BE49-F238E27FC236}">
                <a16:creationId xmlns:a16="http://schemas.microsoft.com/office/drawing/2014/main" id="{7E46E1FE-41E6-4417-8CB2-5F240F2658CF}"/>
              </a:ext>
            </a:extLst>
          </p:cNvPr>
          <p:cNvGraphicFramePr>
            <a:graphicFrameLocks noGrp="1"/>
          </p:cNvGraphicFramePr>
          <p:nvPr>
            <p:ph sz="quarter" idx="4"/>
            <p:extLst>
              <p:ext uri="{D42A27DB-BD31-4B8C-83A1-F6EECF244321}">
                <p14:modId xmlns:p14="http://schemas.microsoft.com/office/powerpoint/2010/main" val="865338796"/>
              </p:ext>
            </p:extLst>
          </p:nvPr>
        </p:nvGraphicFramePr>
        <p:xfrm>
          <a:off x="6172199" y="2505075"/>
          <a:ext cx="5158800" cy="2225040"/>
        </p:xfrm>
        <a:graphic>
          <a:graphicData uri="http://schemas.openxmlformats.org/drawingml/2006/table">
            <a:tbl>
              <a:tblPr firstRow="1" bandRow="1">
                <a:tableStyleId>{2D5ABB26-0587-4C30-8999-92F81FD0307C}</a:tableStyleId>
              </a:tblPr>
              <a:tblGrid>
                <a:gridCol w="1719600">
                  <a:extLst>
                    <a:ext uri="{9D8B030D-6E8A-4147-A177-3AD203B41FA5}">
                      <a16:colId xmlns:a16="http://schemas.microsoft.com/office/drawing/2014/main" val="1030129521"/>
                    </a:ext>
                  </a:extLst>
                </a:gridCol>
                <a:gridCol w="1719600">
                  <a:extLst>
                    <a:ext uri="{9D8B030D-6E8A-4147-A177-3AD203B41FA5}">
                      <a16:colId xmlns:a16="http://schemas.microsoft.com/office/drawing/2014/main" val="2985812132"/>
                    </a:ext>
                  </a:extLst>
                </a:gridCol>
                <a:gridCol w="1719600">
                  <a:extLst>
                    <a:ext uri="{9D8B030D-6E8A-4147-A177-3AD203B41FA5}">
                      <a16:colId xmlns:a16="http://schemas.microsoft.com/office/drawing/2014/main" val="1390438925"/>
                    </a:ext>
                  </a:extLst>
                </a:gridCol>
              </a:tblGrid>
              <a:tr h="370840">
                <a:tc>
                  <a:txBody>
                    <a:bodyPr/>
                    <a:lstStyle/>
                    <a:p>
                      <a:pPr algn="ctr"/>
                      <a:r>
                        <a:rPr lang="en-US" altLang="zh-CN" b="1" dirty="0" err="1">
                          <a:latin typeface="微软雅黑" panose="020B0503020204020204" pitchFamily="34" charset="-122"/>
                          <a:ea typeface="微软雅黑" panose="020B0503020204020204" pitchFamily="34" charset="-122"/>
                        </a:rPr>
                        <a:t>movie_id</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algn="ctr"/>
                      <a:r>
                        <a:rPr lang="en-US" altLang="zh-CN" b="1" dirty="0">
                          <a:latin typeface="微软雅黑" panose="020B0503020204020204" pitchFamily="34" charset="-122"/>
                          <a:ea typeface="微软雅黑" panose="020B0503020204020204" pitchFamily="34" charset="-122"/>
                        </a:rPr>
                        <a:t>relation</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tc>
                  <a:txBody>
                    <a:bodyPr/>
                    <a:lstStyle/>
                    <a:p>
                      <a:pPr algn="ctr"/>
                      <a:r>
                        <a:rPr lang="en-US" altLang="zh-CN" b="1" dirty="0">
                          <a:latin typeface="微软雅黑" panose="020B0503020204020204" pitchFamily="34" charset="-122"/>
                          <a:ea typeface="微软雅黑" panose="020B0503020204020204" pitchFamily="34" charset="-122"/>
                        </a:rPr>
                        <a:t>tail</a:t>
                      </a:r>
                      <a:endParaRPr lang="zh-CN" altLang="en-US" b="1" dirty="0">
                        <a:latin typeface="微软雅黑" panose="020B0503020204020204" pitchFamily="34" charset="-122"/>
                        <a:ea typeface="微软雅黑" panose="020B0503020204020204" pitchFamily="34" charset="-122"/>
                      </a:endParaRPr>
                    </a:p>
                  </a:txBody>
                  <a:tcPr>
                    <a:solidFill>
                      <a:schemeClr val="bg1">
                        <a:lumMod val="85000"/>
                      </a:schemeClr>
                    </a:solidFill>
                  </a:tcPr>
                </a:tc>
                <a:extLst>
                  <a:ext uri="{0D108BD9-81ED-4DB2-BD59-A6C34878D82A}">
                    <a16:rowId xmlns:a16="http://schemas.microsoft.com/office/drawing/2014/main" val="4103972637"/>
                  </a:ext>
                </a:extLst>
              </a:tr>
              <a:tr h="370840">
                <a:tc>
                  <a:txBody>
                    <a:bodyPr/>
                    <a:lstStyle/>
                    <a:p>
                      <a:pPr algn="ctr"/>
                      <a:r>
                        <a:rPr lang="en-US" altLang="zh-CN" dirty="0">
                          <a:latin typeface="微软雅黑" panose="020B0503020204020204" pitchFamily="34" charset="-122"/>
                          <a:ea typeface="微软雅黑" panose="020B0503020204020204" pitchFamily="34" charset="-122"/>
                        </a:rPr>
                        <a:t>3542816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directors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Archie Mayo</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939012049"/>
                  </a:ext>
                </a:extLst>
              </a:tr>
              <a:tr h="370840">
                <a:tc>
                  <a:txBody>
                    <a:bodyPr/>
                    <a:lstStyle/>
                    <a:p>
                      <a:pPr algn="ctr"/>
                      <a:r>
                        <a:rPr lang="en-US" altLang="zh-CN" dirty="0">
                          <a:latin typeface="微软雅黑" panose="020B0503020204020204" pitchFamily="34" charset="-122"/>
                          <a:ea typeface="微软雅黑" panose="020B0503020204020204" pitchFamily="34" charset="-122"/>
                        </a:rPr>
                        <a:t>3542816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writers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凯西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罗宾逊</a:t>
                      </a:r>
                    </a:p>
                  </a:txBody>
                  <a:tcPr/>
                </a:tc>
                <a:extLst>
                  <a:ext uri="{0D108BD9-81ED-4DB2-BD59-A6C34878D82A}">
                    <a16:rowId xmlns:a16="http://schemas.microsoft.com/office/drawing/2014/main" val="811261529"/>
                  </a:ext>
                </a:extLst>
              </a:tr>
              <a:tr h="370840">
                <a:tc>
                  <a:txBody>
                    <a:bodyPr/>
                    <a:lstStyle/>
                    <a:p>
                      <a:pPr algn="ctr"/>
                      <a:r>
                        <a:rPr lang="en-US" altLang="zh-CN" dirty="0">
                          <a:latin typeface="微软雅黑" panose="020B0503020204020204" pitchFamily="34" charset="-122"/>
                          <a:ea typeface="微软雅黑" panose="020B0503020204020204" pitchFamily="34" charset="-122"/>
                        </a:rPr>
                        <a:t>3542816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actors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Leslie Howard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476121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3542816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type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喜剧</a:t>
                      </a:r>
                    </a:p>
                  </a:txBody>
                  <a:tcPr/>
                </a:tc>
                <a:extLst>
                  <a:ext uri="{0D108BD9-81ED-4DB2-BD59-A6C34878D82A}">
                    <a16:rowId xmlns:a16="http://schemas.microsoft.com/office/drawing/2014/main" val="1406045560"/>
                  </a:ext>
                </a:extLst>
              </a:tr>
              <a:tr h="370840">
                <a:tc>
                  <a:txBody>
                    <a:bodyPr/>
                    <a:lstStyle/>
                    <a:p>
                      <a:pPr algn="ctr"/>
                      <a:r>
                        <a:rPr lang="en-US" altLang="zh-CN" dirty="0">
                          <a:latin typeface="微软雅黑" panose="020B0503020204020204" pitchFamily="34" charset="-122"/>
                          <a:ea typeface="微软雅黑" panose="020B0503020204020204" pitchFamily="34" charset="-122"/>
                        </a:rPr>
                        <a:t>3542816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tags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美国</a:t>
                      </a:r>
                    </a:p>
                  </a:txBody>
                  <a:tcPr/>
                </a:tc>
                <a:extLst>
                  <a:ext uri="{0D108BD9-81ED-4DB2-BD59-A6C34878D82A}">
                    <a16:rowId xmlns:a16="http://schemas.microsoft.com/office/drawing/2014/main" val="3838497935"/>
                  </a:ext>
                </a:extLst>
              </a:tr>
            </a:tbl>
          </a:graphicData>
        </a:graphic>
      </p:graphicFrame>
    </p:spTree>
    <p:extLst>
      <p:ext uri="{BB962C8B-B14F-4D97-AF65-F5344CB8AC3E}">
        <p14:creationId xmlns:p14="http://schemas.microsoft.com/office/powerpoint/2010/main" val="2481413185"/>
      </p:ext>
    </p:extLst>
  </p:cSld>
  <p:clrMapOvr>
    <a:masterClrMapping/>
  </p:clrMapOvr>
  <mc:AlternateContent xmlns:mc="http://schemas.openxmlformats.org/markup-compatibility/2006" xmlns:p14="http://schemas.microsoft.com/office/powerpoint/2010/main">
    <mc:Choice Requires="p14">
      <p:transition spd="slow" p14:dur="2000" advTm="14671"/>
    </mc:Choice>
    <mc:Fallback xmlns="">
      <p:transition spd="slow" advTm="14671"/>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FDDAF-EF43-4541-BB95-9C422ECEFF74}"/>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Knowledge Graph Visualization</a:t>
            </a:r>
            <a:endParaRPr lang="zh-CN" altLang="en-US"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C9520CF8-26BC-4288-9DCC-F9BD3E5B6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432" y="1825625"/>
            <a:ext cx="8829135" cy="4351338"/>
          </a:xfrm>
        </p:spPr>
      </p:pic>
    </p:spTree>
    <p:extLst>
      <p:ext uri="{BB962C8B-B14F-4D97-AF65-F5344CB8AC3E}">
        <p14:creationId xmlns:p14="http://schemas.microsoft.com/office/powerpoint/2010/main" val="136118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1E2A4-B860-4199-99F7-D6F264807EB5}"/>
              </a:ext>
            </a:extLst>
          </p:cNvPr>
          <p:cNvSpPr>
            <a:spLocks noGrp="1"/>
          </p:cNvSpPr>
          <p:nvPr>
            <p:ph type="ctrTitle"/>
          </p:nvPr>
        </p:nvSpPr>
        <p:spPr/>
        <p:txBody>
          <a:bodyPr/>
          <a:lstStyle/>
          <a:p>
            <a:r>
              <a:rPr lang="en-US" altLang="zh-CN" b="1" dirty="0">
                <a:latin typeface="微软雅黑" panose="020B0503020204020204" pitchFamily="34" charset="-122"/>
                <a:ea typeface="微软雅黑" panose="020B0503020204020204" pitchFamily="34" charset="-122"/>
              </a:rPr>
              <a:t>Model Introduction</a:t>
            </a:r>
            <a:endParaRPr lang="zh-CN" altLang="en-US" b="1"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D9ADCFD8-8FBD-4A10-8DFB-265EC24F210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21990348"/>
      </p:ext>
    </p:extLst>
  </p:cSld>
  <p:clrMapOvr>
    <a:masterClrMapping/>
  </p:clrMapOvr>
  <mc:AlternateContent xmlns:mc="http://schemas.openxmlformats.org/markup-compatibility/2006" xmlns:p14="http://schemas.microsoft.com/office/powerpoint/2010/main">
    <mc:Choice Requires="p14">
      <p:transition spd="slow" p14:dur="2000" advTm="1140"/>
    </mc:Choice>
    <mc:Fallback xmlns="">
      <p:transition spd="slow" advTm="11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022FD-5632-4FA8-8702-93F45A7F0D7A}"/>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Base Model  (MKR)</a:t>
            </a:r>
            <a:endParaRPr lang="zh-CN" altLang="en-US" sz="3200" b="1"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A4EDAD6B-0D71-4237-B432-0125EF166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264" y="2312107"/>
            <a:ext cx="5283472" cy="3378374"/>
          </a:xfrm>
        </p:spPr>
      </p:pic>
      <p:sp>
        <p:nvSpPr>
          <p:cNvPr id="6" name="文本框 5">
            <a:extLst>
              <a:ext uri="{FF2B5EF4-FFF2-40B4-BE49-F238E27FC236}">
                <a16:creationId xmlns:a16="http://schemas.microsoft.com/office/drawing/2014/main" id="{A8713957-DB3A-473E-A789-AB6C800F08AF}"/>
              </a:ext>
            </a:extLst>
          </p:cNvPr>
          <p:cNvSpPr txBox="1"/>
          <p:nvPr/>
        </p:nvSpPr>
        <p:spPr>
          <a:xfrm>
            <a:off x="1304801" y="5942568"/>
            <a:ext cx="958239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左：推荐系统模块，中：交叉压缩单元，右：知识图谱模块</a:t>
            </a:r>
          </a:p>
        </p:txBody>
      </p:sp>
      <p:sp>
        <p:nvSpPr>
          <p:cNvPr id="3" name="文本框 2">
            <a:extLst>
              <a:ext uri="{FF2B5EF4-FFF2-40B4-BE49-F238E27FC236}">
                <a16:creationId xmlns:a16="http://schemas.microsoft.com/office/drawing/2014/main" id="{F7597DBF-3153-4FB3-85D0-408F3DCA2434}"/>
              </a:ext>
            </a:extLst>
          </p:cNvPr>
          <p:cNvSpPr txBox="1"/>
          <p:nvPr/>
        </p:nvSpPr>
        <p:spPr>
          <a:xfrm>
            <a:off x="944088" y="6410098"/>
            <a:ext cx="10456224" cy="307777"/>
          </a:xfrm>
          <a:prstGeom prst="rect">
            <a:avLst/>
          </a:prstGeom>
          <a:noFill/>
        </p:spPr>
        <p:txBody>
          <a:bodyPr wrap="square" rtlCol="0">
            <a:spAutoFit/>
          </a:bodyPr>
          <a:lstStyle/>
          <a:p>
            <a:r>
              <a:rPr lang="en-US" altLang="zh-CN" sz="1400" dirty="0"/>
              <a:t>1. Hongwei Wang et al. 2019. Multi-Task Feature Learning for Knowledge Graph Enhanced Recommendation.</a:t>
            </a:r>
            <a:endParaRPr lang="zh-CN" altLang="en-US" sz="1400" dirty="0"/>
          </a:p>
        </p:txBody>
      </p:sp>
    </p:spTree>
    <p:extLst>
      <p:ext uri="{BB962C8B-B14F-4D97-AF65-F5344CB8AC3E}">
        <p14:creationId xmlns:p14="http://schemas.microsoft.com/office/powerpoint/2010/main" val="2083400943"/>
      </p:ext>
    </p:extLst>
  </p:cSld>
  <p:clrMapOvr>
    <a:masterClrMapping/>
  </p:clrMapOvr>
  <mc:AlternateContent xmlns:mc="http://schemas.openxmlformats.org/markup-compatibility/2006" xmlns:p14="http://schemas.microsoft.com/office/powerpoint/2010/main">
    <mc:Choice Requires="p14">
      <p:transition spd="slow" p14:dur="2000" advTm="95496"/>
    </mc:Choice>
    <mc:Fallback xmlns="">
      <p:transition spd="slow" advTm="954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182D7-3D73-45B8-B349-2AA51B690E3A}"/>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AUC and Accuracy in CTR prediction</a:t>
            </a:r>
            <a:endParaRPr lang="zh-CN" altLang="en-US" sz="3200" b="1"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7B0E9060-9F11-485C-86D1-06968DAD4F72}"/>
              </a:ext>
            </a:extLst>
          </p:cNvPr>
          <p:cNvPicPr>
            <a:picLocks noGrp="1" noChangeAspect="1"/>
          </p:cNvPicPr>
          <p:nvPr>
            <p:ph idx="1"/>
          </p:nvPr>
        </p:nvPicPr>
        <p:blipFill>
          <a:blip r:embed="rId2"/>
          <a:stretch>
            <a:fillRect/>
          </a:stretch>
        </p:blipFill>
        <p:spPr>
          <a:xfrm>
            <a:off x="838200" y="2037164"/>
            <a:ext cx="10515600" cy="2255435"/>
          </a:xfrm>
        </p:spPr>
      </p:pic>
    </p:spTree>
    <p:extLst>
      <p:ext uri="{BB962C8B-B14F-4D97-AF65-F5344CB8AC3E}">
        <p14:creationId xmlns:p14="http://schemas.microsoft.com/office/powerpoint/2010/main" val="1256915248"/>
      </p:ext>
    </p:extLst>
  </p:cSld>
  <p:clrMapOvr>
    <a:masterClrMapping/>
  </p:clrMapOvr>
  <mc:AlternateContent xmlns:mc="http://schemas.openxmlformats.org/markup-compatibility/2006" xmlns:p14="http://schemas.microsoft.com/office/powerpoint/2010/main">
    <mc:Choice Requires="p14">
      <p:transition spd="slow" p14:dur="2000" advTm="476"/>
    </mc:Choice>
    <mc:Fallback xmlns="">
      <p:transition spd="slow" advTm="4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11A16-8117-44C3-B074-29D4475EBC88}"/>
              </a:ext>
            </a:extLst>
          </p:cNvPr>
          <p:cNvSpPr>
            <a:spLocks noGrp="1"/>
          </p:cNvSpPr>
          <p:nvPr>
            <p:ph type="title"/>
          </p:nvPr>
        </p:nvSpPr>
        <p:spPr/>
        <p:txBody>
          <a:bodyPr>
            <a:normAutofit/>
          </a:bodyPr>
          <a:lstStyle/>
          <a:p>
            <a:r>
              <a:rPr lang="en-US" altLang="zh-CN" sz="3200" b="1" dirty="0" err="1">
                <a:latin typeface="微软雅黑" panose="020B0503020204020204" pitchFamily="34" charset="-122"/>
                <a:ea typeface="微软雅黑" panose="020B0503020204020204" pitchFamily="34" charset="-122"/>
              </a:rPr>
              <a:t>Precision@K</a:t>
            </a:r>
            <a:r>
              <a:rPr lang="en-US" altLang="zh-CN" sz="3200" b="1" dirty="0">
                <a:latin typeface="微软雅黑" panose="020B0503020204020204" pitchFamily="34" charset="-122"/>
                <a:ea typeface="微软雅黑" panose="020B0503020204020204" pitchFamily="34" charset="-122"/>
              </a:rPr>
              <a:t> and </a:t>
            </a:r>
            <a:r>
              <a:rPr lang="en-US" altLang="zh-CN" sz="3200" b="1" dirty="0" err="1">
                <a:latin typeface="微软雅黑" panose="020B0503020204020204" pitchFamily="34" charset="-122"/>
                <a:ea typeface="微软雅黑" panose="020B0503020204020204" pitchFamily="34" charset="-122"/>
              </a:rPr>
              <a:t>Recall@K</a:t>
            </a:r>
            <a:endParaRPr lang="zh-CN" altLang="en-US" sz="3200" b="1" dirty="0">
              <a:latin typeface="微软雅黑" panose="020B0503020204020204" pitchFamily="34" charset="-122"/>
              <a:ea typeface="微软雅黑" panose="020B0503020204020204" pitchFamily="34" charset="-122"/>
            </a:endParaRPr>
          </a:p>
        </p:txBody>
      </p:sp>
      <p:sp>
        <p:nvSpPr>
          <p:cNvPr id="11" name="内容占位符 10">
            <a:extLst>
              <a:ext uri="{FF2B5EF4-FFF2-40B4-BE49-F238E27FC236}">
                <a16:creationId xmlns:a16="http://schemas.microsoft.com/office/drawing/2014/main" id="{8DDF552E-4295-4D0E-A8C3-F46D5BDB4DAA}"/>
              </a:ext>
            </a:extLst>
          </p:cNvPr>
          <p:cNvSpPr>
            <a:spLocks noGrp="1"/>
          </p:cNvSpPr>
          <p:nvPr>
            <p:ph idx="1"/>
          </p:nvPr>
        </p:nvSpPr>
        <p:spPr/>
        <p:txBody>
          <a:bodyPr/>
          <a:lstStyle/>
          <a:p>
            <a:endParaRPr lang="zh-CN" altLang="en-US" dirty="0"/>
          </a:p>
        </p:txBody>
      </p:sp>
      <p:pic>
        <p:nvPicPr>
          <p:cNvPr id="13" name="图片 12">
            <a:extLst>
              <a:ext uri="{FF2B5EF4-FFF2-40B4-BE49-F238E27FC236}">
                <a16:creationId xmlns:a16="http://schemas.microsoft.com/office/drawing/2014/main" id="{8BB0AAFB-5E75-4964-935D-2CA5AAA52EB1}"/>
              </a:ext>
            </a:extLst>
          </p:cNvPr>
          <p:cNvPicPr>
            <a:picLocks noChangeAspect="1"/>
          </p:cNvPicPr>
          <p:nvPr/>
        </p:nvPicPr>
        <p:blipFill rotWithShape="1">
          <a:blip r:embed="rId2"/>
          <a:srcRect b="60370"/>
          <a:stretch/>
        </p:blipFill>
        <p:spPr>
          <a:xfrm>
            <a:off x="838200" y="1481667"/>
            <a:ext cx="9854725" cy="2717800"/>
          </a:xfrm>
          <a:prstGeom prst="rect">
            <a:avLst/>
          </a:prstGeom>
        </p:spPr>
      </p:pic>
      <p:pic>
        <p:nvPicPr>
          <p:cNvPr id="14" name="图片 13">
            <a:extLst>
              <a:ext uri="{FF2B5EF4-FFF2-40B4-BE49-F238E27FC236}">
                <a16:creationId xmlns:a16="http://schemas.microsoft.com/office/drawing/2014/main" id="{DE7741D4-C890-43C4-9FAD-FF3E3EAA54D5}"/>
              </a:ext>
            </a:extLst>
          </p:cNvPr>
          <p:cNvPicPr>
            <a:picLocks noChangeAspect="1"/>
          </p:cNvPicPr>
          <p:nvPr/>
        </p:nvPicPr>
        <p:blipFill rotWithShape="1">
          <a:blip r:embed="rId2"/>
          <a:srcRect t="60740" b="-370"/>
          <a:stretch/>
        </p:blipFill>
        <p:spPr>
          <a:xfrm>
            <a:off x="838200" y="4199467"/>
            <a:ext cx="9854725" cy="2717800"/>
          </a:xfrm>
          <a:prstGeom prst="rect">
            <a:avLst/>
          </a:prstGeom>
        </p:spPr>
      </p:pic>
    </p:spTree>
    <p:extLst>
      <p:ext uri="{BB962C8B-B14F-4D97-AF65-F5344CB8AC3E}">
        <p14:creationId xmlns:p14="http://schemas.microsoft.com/office/powerpoint/2010/main" val="1448482530"/>
      </p:ext>
    </p:extLst>
  </p:cSld>
  <p:clrMapOvr>
    <a:masterClrMapping/>
  </p:clrMapOvr>
  <mc:AlternateContent xmlns:mc="http://schemas.openxmlformats.org/markup-compatibility/2006" xmlns:p14="http://schemas.microsoft.com/office/powerpoint/2010/main">
    <mc:Choice Requires="p14">
      <p:transition spd="slow" p14:dur="2000" advTm="2219"/>
    </mc:Choice>
    <mc:Fallback xmlns="">
      <p:transition spd="slow" advTm="2219"/>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22638-2BFC-4E79-A1BB-D6733D326983}"/>
              </a:ext>
            </a:extLst>
          </p:cNvPr>
          <p:cNvSpPr>
            <a:spLocks noGrp="1"/>
          </p:cNvSpPr>
          <p:nvPr>
            <p:ph type="title"/>
          </p:nvPr>
        </p:nvSpPr>
        <p:spPr/>
        <p:txBody>
          <a:bodyPr vert="horz" lIns="91440" tIns="45720" rIns="91440" bIns="45720" rtlCol="0" anchor="ctr">
            <a:normAutofit/>
          </a:bodyPr>
          <a:lstStyle/>
          <a:p>
            <a:r>
              <a:rPr lang="en-US" altLang="zh-CN" sz="3200" b="1" dirty="0">
                <a:latin typeface="微软雅黑" panose="020B0503020204020204" pitchFamily="34" charset="-122"/>
                <a:ea typeface="微软雅黑" panose="020B0503020204020204" pitchFamily="34" charset="-122"/>
              </a:rPr>
              <a:t>AUC/Acc &amp; num KG or d</a:t>
            </a:r>
            <a:endParaRPr lang="zh-CN" altLang="en-US" sz="3200" b="1" dirty="0">
              <a:latin typeface="微软雅黑" panose="020B0503020204020204" pitchFamily="34" charset="-122"/>
              <a:ea typeface="微软雅黑" panose="020B0503020204020204" pitchFamily="34" charset="-122"/>
            </a:endParaRPr>
          </a:p>
        </p:txBody>
      </p:sp>
      <p:pic>
        <p:nvPicPr>
          <p:cNvPr id="5" name="内容占位符 4">
            <a:extLst>
              <a:ext uri="{FF2B5EF4-FFF2-40B4-BE49-F238E27FC236}">
                <a16:creationId xmlns:a16="http://schemas.microsoft.com/office/drawing/2014/main" id="{B445DE5F-ECD1-4A36-A20C-3390A758CB70}"/>
              </a:ext>
            </a:extLst>
          </p:cNvPr>
          <p:cNvPicPr>
            <a:picLocks noGrp="1" noChangeAspect="1"/>
          </p:cNvPicPr>
          <p:nvPr>
            <p:ph idx="1"/>
          </p:nvPr>
        </p:nvPicPr>
        <p:blipFill>
          <a:blip r:embed="rId2"/>
          <a:stretch>
            <a:fillRect/>
          </a:stretch>
        </p:blipFill>
        <p:spPr>
          <a:xfrm>
            <a:off x="965604" y="2247839"/>
            <a:ext cx="4182349" cy="2839112"/>
          </a:xfrm>
        </p:spPr>
      </p:pic>
      <p:pic>
        <p:nvPicPr>
          <p:cNvPr id="7" name="图片 6">
            <a:extLst>
              <a:ext uri="{FF2B5EF4-FFF2-40B4-BE49-F238E27FC236}">
                <a16:creationId xmlns:a16="http://schemas.microsoft.com/office/drawing/2014/main" id="{3F7A6363-D1E0-48AE-9D33-A26C18CFE27E}"/>
              </a:ext>
            </a:extLst>
          </p:cNvPr>
          <p:cNvPicPr>
            <a:picLocks noChangeAspect="1"/>
          </p:cNvPicPr>
          <p:nvPr/>
        </p:nvPicPr>
        <p:blipFill>
          <a:blip r:embed="rId3"/>
          <a:stretch>
            <a:fillRect/>
          </a:stretch>
        </p:blipFill>
        <p:spPr>
          <a:xfrm>
            <a:off x="5995752" y="2298112"/>
            <a:ext cx="4088423" cy="2751673"/>
          </a:xfrm>
          <a:prstGeom prst="rect">
            <a:avLst/>
          </a:prstGeom>
        </p:spPr>
      </p:pic>
    </p:spTree>
    <p:extLst>
      <p:ext uri="{BB962C8B-B14F-4D97-AF65-F5344CB8AC3E}">
        <p14:creationId xmlns:p14="http://schemas.microsoft.com/office/powerpoint/2010/main" val="29362441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469</Words>
  <Application>Microsoft Office PowerPoint</Application>
  <PresentationFormat>宽屏</PresentationFormat>
  <Paragraphs>127</Paragraphs>
  <Slides>19</Slides>
  <Notes>2</Notes>
  <HiddenSlides>4</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黑体</vt:lpstr>
      <vt:lpstr>微软雅黑</vt:lpstr>
      <vt:lpstr>Arial</vt:lpstr>
      <vt:lpstr>Office 主题​​</vt:lpstr>
      <vt:lpstr>与知识图谱的交互学习下的推荐系统</vt:lpstr>
      <vt:lpstr>Preparation</vt:lpstr>
      <vt:lpstr>Dataset Preprocessing</vt:lpstr>
      <vt:lpstr>Knowledge Graph Visualization</vt:lpstr>
      <vt:lpstr>Model Introduction</vt:lpstr>
      <vt:lpstr>Base Model  (MKR)</vt:lpstr>
      <vt:lpstr>AUC and Accuracy in CTR prediction</vt:lpstr>
      <vt:lpstr>Precision@K and Recall@K</vt:lpstr>
      <vt:lpstr>AUC/Acc &amp; num KG or d</vt:lpstr>
      <vt:lpstr>AUC in CTR prediction with different ratios of training set r</vt:lpstr>
      <vt:lpstr>Idea</vt:lpstr>
      <vt:lpstr>Rename ALL Entity</vt:lpstr>
      <vt:lpstr>Attempt ( not Improve  :&lt;</vt:lpstr>
      <vt:lpstr>Result</vt:lpstr>
      <vt:lpstr>Result of base model</vt:lpstr>
      <vt:lpstr>base model in the whole Douban dataset</vt:lpstr>
      <vt:lpstr>Result of the small dataset[1]:  base model VS new model(based on bert dim32)</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与知识图谱的交互学习下的推荐系统</dc:title>
  <dc:creator>儒峰</dc:creator>
  <cp:lastModifiedBy>刘 威</cp:lastModifiedBy>
  <cp:revision>19</cp:revision>
  <dcterms:created xsi:type="dcterms:W3CDTF">2022-01-12T16:22:12Z</dcterms:created>
  <dcterms:modified xsi:type="dcterms:W3CDTF">2022-01-13T14:09:23Z</dcterms:modified>
</cp:coreProperties>
</file>