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95" r:id="rId4"/>
    <p:sldId id="261" r:id="rId5"/>
    <p:sldId id="263" r:id="rId6"/>
    <p:sldId id="296" r:id="rId7"/>
    <p:sldId id="25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ter-Regular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10" autoAdjust="0"/>
  </p:normalViewPr>
  <p:slideViewPr>
    <p:cSldViewPr snapToGrid="0">
      <p:cViewPr varScale="1">
        <p:scale>
          <a:sx n="116" d="100"/>
          <a:sy n="116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Imagine that you are an owner of a brand new racing team, trying to qualify to compete in F1.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You are very confident that you will win the race because you invest heavily and recruited the best F1 driver out there together with a pool of very talented engineers, analysts and mechanics.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However, there are a few problems.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First, although you have bought the best parts that was recommended by each team in charge of the different parts of the race car, the parts do not fit well together.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SG" dirty="0"/>
              <a:t>Second, your crews are not able to properly communicate to one another because of language barrier.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Do you think you can still win the race?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If not, what do you think can be done?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980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1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60373" y="799199"/>
            <a:ext cx="7823253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we need</a:t>
            </a:r>
            <a:br>
              <a:rPr lang="en-US" dirty="0"/>
            </a:br>
            <a:r>
              <a:rPr lang="en-US" dirty="0"/>
              <a:t>Data Engineering?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7000">
              <a:srgbClr val="FFFFFF"/>
            </a:gs>
            <a:gs pos="88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294967295"/>
          </p:nvPr>
        </p:nvSpPr>
        <p:spPr>
          <a:xfrm>
            <a:off x="480223" y="464245"/>
            <a:ext cx="7067550" cy="396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Imagine this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87B98-DF22-470D-F413-48E220F43757}"/>
              </a:ext>
            </a:extLst>
          </p:cNvPr>
          <p:cNvSpPr txBox="1"/>
          <p:nvPr/>
        </p:nvSpPr>
        <p:spPr>
          <a:xfrm>
            <a:off x="480223" y="949610"/>
            <a:ext cx="46772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Inter-Regular" panose="020B0604020202020204" charset="0"/>
                <a:ea typeface="Inter-Regular" panose="020B0604020202020204" charset="0"/>
              </a:rPr>
              <a:t>You are an owner of a brand new racing team, </a:t>
            </a:r>
          </a:p>
          <a:p>
            <a:r>
              <a:rPr lang="en-SG" dirty="0">
                <a:latin typeface="Inter-Regular" panose="020B0604020202020204" charset="0"/>
                <a:ea typeface="Inter-Regular" panose="020B0604020202020204" charset="0"/>
              </a:rPr>
              <a:t>trying to qualify to compete in F1</a:t>
            </a: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  <a:p>
            <a:r>
              <a:rPr lang="en-SG" dirty="0">
                <a:latin typeface="Inter-Regular" panose="020B0604020202020204" charset="0"/>
                <a:ea typeface="Inter-Regular" panose="020B0604020202020204" charset="0"/>
              </a:rPr>
              <a:t>You have recruited the best drivers and engineers</a:t>
            </a: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  <a:p>
            <a:r>
              <a:rPr lang="en-SG" dirty="0">
                <a:latin typeface="Inter-Regular" panose="020B0604020202020204" charset="0"/>
                <a:ea typeface="Inter-Regular" panose="020B0604020202020204" charset="0"/>
              </a:rPr>
              <a:t>You bought the best parts recommended by your specialists in charge of the different parts of the race car</a:t>
            </a: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  <a:p>
            <a:r>
              <a:rPr lang="en-SG" b="1" dirty="0">
                <a:solidFill>
                  <a:srgbClr val="FF0000"/>
                </a:solidFill>
                <a:latin typeface="Inter-Regular" panose="020B0604020202020204" charset="0"/>
                <a:ea typeface="Inter-Regular" panose="020B0604020202020204" charset="0"/>
              </a:rPr>
              <a:t>However,</a:t>
            </a: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  <a:p>
            <a:r>
              <a:rPr lang="en-SG" dirty="0">
                <a:latin typeface="Inter-Regular" panose="020B0604020202020204" charset="0"/>
                <a:ea typeface="Inter-Regular" panose="020B0604020202020204" charset="0"/>
              </a:rPr>
              <a:t>The parts do not fit well together.</a:t>
            </a: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  <a:p>
            <a:r>
              <a:rPr lang="en-SG" dirty="0">
                <a:latin typeface="Inter-Regular" panose="020B0604020202020204" charset="0"/>
                <a:ea typeface="Inter-Regular" panose="020B0604020202020204" charset="0"/>
              </a:rPr>
              <a:t>There is lack of proper communication within the team due to language barrier.</a:t>
            </a: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  <a:p>
            <a:r>
              <a:rPr lang="en-SG" b="1" dirty="0">
                <a:latin typeface="Inter-Regular" panose="020B0604020202020204" charset="0"/>
                <a:ea typeface="Inter-Regular" panose="020B0604020202020204" charset="0"/>
              </a:rPr>
              <a:t>Do you think you can still win the race?</a:t>
            </a: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  <a:p>
            <a:endParaRPr lang="en-SG" dirty="0">
              <a:latin typeface="Inter-Regular" panose="020B0604020202020204" charset="0"/>
              <a:ea typeface="Inter-Regular" panose="020B060402020202020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F6F6BD6-E53B-AFD0-35AE-D02F277A5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06"/>
          <a:stretch/>
        </p:blipFill>
        <p:spPr bwMode="auto">
          <a:xfrm>
            <a:off x="5409740" y="0"/>
            <a:ext cx="37233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ECDEE-25B6-FE25-5EEE-0D30E52764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6D537F8-4FE4-542C-4864-1EF84D9E3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3656" y="868351"/>
            <a:ext cx="8003228" cy="4753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Similarly, </a:t>
            </a:r>
            <a:br>
              <a:rPr lang="en" sz="2800" dirty="0"/>
            </a:br>
            <a:r>
              <a:rPr lang="en" sz="2800" dirty="0"/>
              <a:t>the com</a:t>
            </a:r>
            <a:r>
              <a:rPr lang="en-SG" sz="2800" dirty="0"/>
              <a:t>pa</a:t>
            </a:r>
            <a:r>
              <a:rPr lang="en" sz="2800" dirty="0"/>
              <a:t>ny is also facing this issue</a:t>
            </a:r>
            <a:endParaRPr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B9320-C9D0-0CAB-53A1-057D8D6D9FA5}"/>
              </a:ext>
            </a:extLst>
          </p:cNvPr>
          <p:cNvSpPr txBox="1"/>
          <p:nvPr/>
        </p:nvSpPr>
        <p:spPr>
          <a:xfrm>
            <a:off x="1279499" y="1738883"/>
            <a:ext cx="6384355" cy="206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2"/>
                </a:solidFill>
                <a:latin typeface="Inter-Regular" panose="020B0604020202020204" charset="0"/>
                <a:ea typeface="Inter-Regular" panose="020B0604020202020204" charset="0"/>
              </a:rPr>
              <a:t>Because data collected by the different teams are not standardized and not accessible to one another (data silos), we are not able to unlock the full value of data</a:t>
            </a:r>
            <a:endParaRPr lang="en-US" sz="2200" b="1" dirty="0"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1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4" y="836000"/>
            <a:ext cx="729030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that arises from Data Silos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0C280-CB4D-D023-6676-EF1E5A180F1A}"/>
              </a:ext>
            </a:extLst>
          </p:cNvPr>
          <p:cNvSpPr txBox="1"/>
          <p:nvPr/>
        </p:nvSpPr>
        <p:spPr>
          <a:xfrm>
            <a:off x="1384756" y="1591554"/>
            <a:ext cx="63744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Inter-Regular" panose="020B0604020202020204" charset="0"/>
                <a:ea typeface="Inter-Regular" panose="020B0604020202020204" charset="0"/>
              </a:rPr>
              <a:t>Incurring unnecessary data storage costs due to duplicated data across the departments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>
              <a:latin typeface="Inter-Regular" panose="020B0604020202020204" charset="0"/>
              <a:ea typeface="Inter-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Inter-Regular" panose="020B0604020202020204" charset="0"/>
                <a:ea typeface="Inter-Regular" panose="020B0604020202020204" charset="0"/>
              </a:rPr>
              <a:t>Increases the risk of 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>
              <a:latin typeface="Inter-Regular" panose="020B0604020202020204" charset="0"/>
              <a:ea typeface="Inter-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Inter-Regular" panose="020B0604020202020204" charset="0"/>
                <a:ea typeface="Inter-Regular" panose="020B0604020202020204" charset="0"/>
              </a:rPr>
              <a:t>Leaders are not able to make the best decisions because of blind spots from short-sighted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>
              <a:latin typeface="Inter-Regular" panose="020B0604020202020204" charset="0"/>
              <a:ea typeface="Inter-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Inter-Regular" panose="020B0604020202020204" charset="0"/>
                <a:ea typeface="Inter-Regular" panose="020B0604020202020204" charset="0"/>
              </a:rPr>
              <a:t>Reduces productivity and creates a less collaborative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961383" y="1778060"/>
            <a:ext cx="4429767" cy="24327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800" b="1" dirty="0"/>
              <a:t>We need to build a central repository (Data Warehouse) to store all department’s data in one place for easier maintenance and ensuring of data quality.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961383" y="1358544"/>
            <a:ext cx="4291620" cy="5262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Solution?</a:t>
            </a:r>
            <a:br>
              <a:rPr lang="en" sz="3000" dirty="0"/>
            </a:br>
            <a:endParaRPr sz="3000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003CB2-DD93-5B62-1286-37645C29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658380"/>
            <a:ext cx="37528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19;p19">
            <a:extLst>
              <a:ext uri="{FF2B5EF4-FFF2-40B4-BE49-F238E27FC236}">
                <a16:creationId xmlns:a16="http://schemas.microsoft.com/office/drawing/2014/main" id="{C6A653B3-7E34-B534-0725-17E2131C1F01}"/>
              </a:ext>
            </a:extLst>
          </p:cNvPr>
          <p:cNvSpPr txBox="1">
            <a:spLocks/>
          </p:cNvSpPr>
          <p:nvPr/>
        </p:nvSpPr>
        <p:spPr>
          <a:xfrm>
            <a:off x="1037848" y="1090744"/>
            <a:ext cx="7068300" cy="52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SG" sz="3000" dirty="0"/>
              <a:t>Benefits?</a:t>
            </a:r>
            <a:br>
              <a:rPr lang="en-SG" sz="3000" dirty="0"/>
            </a:br>
            <a:endParaRPr lang="en-SG" sz="3000" dirty="0"/>
          </a:p>
        </p:txBody>
      </p:sp>
      <p:sp>
        <p:nvSpPr>
          <p:cNvPr id="10" name="Google Shape;118;p19">
            <a:extLst>
              <a:ext uri="{FF2B5EF4-FFF2-40B4-BE49-F238E27FC236}">
                <a16:creationId xmlns:a16="http://schemas.microsoft.com/office/drawing/2014/main" id="{04EAC27A-FA92-D7C5-558F-7E68093A073E}"/>
              </a:ext>
            </a:extLst>
          </p:cNvPr>
          <p:cNvSpPr txBox="1">
            <a:spLocks/>
          </p:cNvSpPr>
          <p:nvPr/>
        </p:nvSpPr>
        <p:spPr>
          <a:xfrm>
            <a:off x="895949" y="1307831"/>
            <a:ext cx="7352099" cy="315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-Regular"/>
              <a:buChar char="●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-Regular"/>
              <a:buChar char="○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-Regular"/>
              <a:buChar char="■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Reduce operating cost from saving up precious storage space and maintaining different department’s databases </a:t>
            </a:r>
          </a:p>
          <a:p>
            <a:pPr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Increase data security. Easier to secure a central repository than multiple databases</a:t>
            </a:r>
          </a:p>
          <a:p>
            <a:pPr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Achieve data integrity from standardization</a:t>
            </a:r>
          </a:p>
          <a:p>
            <a:pPr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Improves collaboration, productivity and achieve better decision making from </a:t>
            </a:r>
            <a:r>
              <a:rPr lang="en-US" sz="1600" dirty="0">
                <a:solidFill>
                  <a:schemeClr val="tx1"/>
                </a:solidFill>
              </a:rPr>
              <a:t>unlocking the full value of data</a:t>
            </a:r>
          </a:p>
          <a:p>
            <a:pPr marL="0" indent="0">
              <a:buFont typeface="Inter-Regular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270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2504837" y="2066801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405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Inter-Regular</vt:lpstr>
      <vt:lpstr>Arial</vt:lpstr>
      <vt:lpstr>Calibri</vt:lpstr>
      <vt:lpstr>Joan template</vt:lpstr>
      <vt:lpstr>Why we need Data Engineering?</vt:lpstr>
      <vt:lpstr>Imagine this</vt:lpstr>
      <vt:lpstr>Similarly,  the company is also facing this issue</vt:lpstr>
      <vt:lpstr>Problems that arises from Data Silos</vt:lpstr>
      <vt:lpstr>Solution?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need Data Engineering?</dc:title>
  <cp:lastModifiedBy>Chang Wei Sheng</cp:lastModifiedBy>
  <cp:revision>2</cp:revision>
  <dcterms:modified xsi:type="dcterms:W3CDTF">2022-07-13T05:47:41Z</dcterms:modified>
</cp:coreProperties>
</file>