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5" autoAdjust="0"/>
    <p:restoredTop sz="94660"/>
  </p:normalViewPr>
  <p:slideViewPr>
    <p:cSldViewPr snapToGrid="0">
      <p:cViewPr>
        <p:scale>
          <a:sx n="98" d="100"/>
          <a:sy n="98" d="100"/>
        </p:scale>
        <p:origin x="96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98AE-9BFA-6038-9D6C-2B70F510A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1A168-1E5D-3190-52DE-C4259DD1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5DBF-E6BA-A94D-A9C6-11A34140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CE5C8-40DD-5C95-B9DD-7F1989DB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246F-CC6C-8D80-8ECD-2287520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1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55B4-7A44-B8CA-E918-9F783CB4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29B50-AC07-45AC-CD65-09AC12EC4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6D8E-4439-8861-04E0-C1975A93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865-E1AB-26DA-0655-58A3EAAA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8AC5-27FD-910B-F1E3-CE0F5554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79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EC267-10CC-5A93-CB92-6FC9732B5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F105D-8460-AB8B-891B-E5C7DA5F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954A-CE0B-ED4F-983A-906B06DF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956-FC14-AE84-3E5B-BE24CB83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ACA8-1B25-5685-D4E8-E01AD433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3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9B8A-A2DD-9CD8-F2FA-06F3CCC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53701-8B13-0689-157E-BDCB284E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6943-E4AD-B47A-FF63-48A037BB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69BD-CD38-8EDF-3DA7-CF6012A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BADD-F914-A7EE-D0F6-33F23BB5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2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951-CF4C-E28E-FD4E-964A3987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CC0E-E9EB-C7B3-5D2E-D5EF2E83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6C0F-A69F-BDCE-CFAB-B681A34C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FB57-8FDE-95A6-FD24-421B0395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9D17-6561-75EE-9C54-214BFE24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0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C36-58E0-07C5-0F6D-94AB2A69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2C8F-DBF0-D015-696C-046DB3596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FA2C5-38A7-C863-CB2E-2B5AD840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58D1-9B59-1AFF-266A-006180CA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C6BF4-D5BF-31AF-60B1-2CBE793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C63C5-0584-4631-EFFA-409BBD6C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5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35AA-03E6-A905-7F06-676D197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B506-2E2C-42D9-02D0-0B4073BA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9B46F-FCCE-2D3B-CF14-C05CF293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AE2AC-C777-3C0A-F042-A226CE379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5C969-F846-EEA8-8B27-023A5195A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E43F0-ED42-EBEA-8617-1A9BBF4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D895F-B7F4-D54B-CCD1-5F8FF74C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9B870-5048-46A0-2D9C-0B9C32A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2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DA92-55C6-CEC7-6420-5C561303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F1707-242C-AE90-773B-8174F774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5CA9-17AA-B72D-D2F2-B28B610F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858A-B272-154E-2523-5613E744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3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6B3D7-4E8C-D1FF-676E-C40CB8F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2F6AC-55B0-A683-638C-43478D9A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55FB7-9343-0FFB-2B89-341CD266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0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C3B-5590-8C68-B479-F66C213E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C9AC-BDA8-F168-D8AF-13E29A7D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748DD-5BE3-4EB7-3EFC-DB602D98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4939-B901-DCA3-6572-9B1DAF2E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DC518-706D-D914-2E85-C65EC555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0ACD-7DCB-14FB-B4D5-7990AC76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4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EB85-ED5A-84EA-3599-4D36E4F3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B84C9-88E4-B3C8-F000-A9271741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4075-04E0-5176-1B22-52F096555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7C7F-B711-81DE-91A1-F486D4DD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7195-FB82-B9AA-76FA-0F4B4C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47B4-5B19-CC1A-58BC-18EACA33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98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59E16-CB1B-AD1F-E86E-B2C127CA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AC396-20D3-A0CB-82B9-B2C4D40E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AA92-F423-8DF5-DD84-3D98AE4FD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31D8-A9B6-4606-AF9A-2FFAA6B497C5}" type="datetimeFigureOut">
              <a:rPr lang="en-SG" smtClean="0"/>
              <a:t>12/7/2022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9B31-27A5-AA80-E038-3759366D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B013-E8A0-B428-D7C9-F852E256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4F10-DCA9-476B-9B2D-D1449FCFB3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5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Box 1053">
            <a:extLst>
              <a:ext uri="{FF2B5EF4-FFF2-40B4-BE49-F238E27FC236}">
                <a16:creationId xmlns:a16="http://schemas.microsoft.com/office/drawing/2014/main" id="{06D4DBFC-5435-1BA7-9B60-051A45BF22C7}"/>
              </a:ext>
            </a:extLst>
          </p:cNvPr>
          <p:cNvSpPr txBox="1"/>
          <p:nvPr/>
        </p:nvSpPr>
        <p:spPr>
          <a:xfrm>
            <a:off x="1566329" y="197526"/>
            <a:ext cx="897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u="sng" dirty="0"/>
              <a:t>System Architecture for Batch/Streaming Image Processing using Microservice Architecture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83B96CA-1CA7-91DF-32DF-B2F6C684F317}"/>
              </a:ext>
            </a:extLst>
          </p:cNvPr>
          <p:cNvGrpSpPr/>
          <p:nvPr/>
        </p:nvGrpSpPr>
        <p:grpSpPr>
          <a:xfrm>
            <a:off x="310227" y="3701483"/>
            <a:ext cx="11621713" cy="2851625"/>
            <a:chOff x="285143" y="1347231"/>
            <a:chExt cx="11621713" cy="2851625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74FCDA4-E682-5786-D049-73AF2F690C8F}"/>
                </a:ext>
              </a:extLst>
            </p:cNvPr>
            <p:cNvGrpSpPr/>
            <p:nvPr/>
          </p:nvGrpSpPr>
          <p:grpSpPr>
            <a:xfrm>
              <a:off x="285143" y="1347231"/>
              <a:ext cx="11621713" cy="2851625"/>
              <a:chOff x="335825" y="3970155"/>
              <a:chExt cx="11621713" cy="2819201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1D63E478-9EA4-095A-1554-FA68DC0EDDF6}"/>
                  </a:ext>
                </a:extLst>
              </p:cNvPr>
              <p:cNvSpPr/>
              <p:nvPr/>
            </p:nvSpPr>
            <p:spPr>
              <a:xfrm>
                <a:off x="335825" y="4126440"/>
                <a:ext cx="11621713" cy="26629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B662108-A426-7E3C-9C26-0E4EFB975A55}"/>
                  </a:ext>
                </a:extLst>
              </p:cNvPr>
              <p:cNvSpPr/>
              <p:nvPr/>
            </p:nvSpPr>
            <p:spPr>
              <a:xfrm>
                <a:off x="972831" y="3971598"/>
                <a:ext cx="111129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Data Sources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5B881CA-680D-B8C1-1189-2D786F576CE2}"/>
                  </a:ext>
                </a:extLst>
              </p:cNvPr>
              <p:cNvSpPr/>
              <p:nvPr/>
            </p:nvSpPr>
            <p:spPr>
              <a:xfrm>
                <a:off x="3154923" y="3986109"/>
                <a:ext cx="1414205" cy="2723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Temporary Storage</a:t>
                </a:r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16505081-E9D5-4EEE-2F14-D28C2F25D51A}"/>
                  </a:ext>
                </a:extLst>
              </p:cNvPr>
              <p:cNvGrpSpPr/>
              <p:nvPr/>
            </p:nvGrpSpPr>
            <p:grpSpPr>
              <a:xfrm>
                <a:off x="417515" y="4708185"/>
                <a:ext cx="2464091" cy="732626"/>
                <a:chOff x="244883" y="4735193"/>
                <a:chExt cx="2464091" cy="732626"/>
              </a:xfrm>
            </p:grpSpPr>
            <p:pic>
              <p:nvPicPr>
                <p:cNvPr id="282" name="Picture 281">
                  <a:extLst>
                    <a:ext uri="{FF2B5EF4-FFF2-40B4-BE49-F238E27FC236}">
                      <a16:creationId xmlns:a16="http://schemas.microsoft.com/office/drawing/2014/main" id="{A72718A6-57C3-08D5-A7C1-5A8541C93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7525" t="16103" r="25794" b="18888"/>
                <a:stretch/>
              </p:blipFill>
              <p:spPr>
                <a:xfrm>
                  <a:off x="244883" y="4770172"/>
                  <a:ext cx="562063" cy="629175"/>
                </a:xfrm>
                <a:prstGeom prst="rect">
                  <a:avLst/>
                </a:prstGeom>
              </p:spPr>
            </p:pic>
            <p:pic>
              <p:nvPicPr>
                <p:cNvPr id="283" name="Picture 282">
                  <a:extLst>
                    <a:ext uri="{FF2B5EF4-FFF2-40B4-BE49-F238E27FC236}">
                      <a16:creationId xmlns:a16="http://schemas.microsoft.com/office/drawing/2014/main" id="{4E6D21C0-5CBC-3B37-8034-C5FF666C7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137" t="13799" r="14292" b="7962"/>
                <a:stretch/>
              </p:blipFill>
              <p:spPr>
                <a:xfrm>
                  <a:off x="1759587" y="4735193"/>
                  <a:ext cx="949387" cy="647993"/>
                </a:xfrm>
                <a:prstGeom prst="rect">
                  <a:avLst/>
                </a:prstGeom>
              </p:spPr>
            </p:pic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74670D38-37FC-396A-9CF1-F5FB0FD59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8994" y="4955292"/>
                  <a:ext cx="610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F022F30-8305-4CFF-2308-F80D0628D475}"/>
                    </a:ext>
                  </a:extLst>
                </p:cNvPr>
                <p:cNvSpPr txBox="1"/>
                <p:nvPr/>
              </p:nvSpPr>
              <p:spPr>
                <a:xfrm>
                  <a:off x="762852" y="5036932"/>
                  <a:ext cx="103099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100" dirty="0"/>
                    <a:t>Upload stream of images</a:t>
                  </a:r>
                </a:p>
              </p:txBody>
            </p:sp>
          </p:grp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2256498-11F9-B16E-7C2A-071601314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3003" y="4921192"/>
                <a:ext cx="420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1" name="Picture 4" descr="Index of /images">
                <a:extLst>
                  <a:ext uri="{FF2B5EF4-FFF2-40B4-BE49-F238E27FC236}">
                    <a16:creationId xmlns:a16="http://schemas.microsoft.com/office/drawing/2014/main" id="{6B421203-14FD-B5C3-9D95-505FD6A3B5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472" b="22619"/>
              <a:stretch/>
            </p:blipFill>
            <p:spPr bwMode="auto">
              <a:xfrm>
                <a:off x="5291689" y="4628171"/>
                <a:ext cx="994824" cy="5860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DAF2564C-C71B-652F-50BE-0926B30C8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128" y="4943057"/>
                <a:ext cx="5417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6796F9B6-8BB9-0ACE-BA87-DF9362422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3815" y="4939073"/>
                <a:ext cx="48563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5CA0F673-D167-09CA-870D-56E2DE6581D1}"/>
                  </a:ext>
                </a:extLst>
              </p:cNvPr>
              <p:cNvGrpSpPr/>
              <p:nvPr/>
            </p:nvGrpSpPr>
            <p:grpSpPr>
              <a:xfrm>
                <a:off x="3479917" y="4472263"/>
                <a:ext cx="1192675" cy="1576513"/>
                <a:chOff x="3378860" y="4233644"/>
                <a:chExt cx="1192675" cy="1576513"/>
              </a:xfrm>
            </p:grpSpPr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5C3801DD-F502-8C8C-9130-C8FB571DADAC}"/>
                    </a:ext>
                  </a:extLst>
                </p:cNvPr>
                <p:cNvGrpSpPr/>
                <p:nvPr/>
              </p:nvGrpSpPr>
              <p:grpSpPr>
                <a:xfrm>
                  <a:off x="3378860" y="4927379"/>
                  <a:ext cx="1192675" cy="882778"/>
                  <a:chOff x="3657761" y="2728943"/>
                  <a:chExt cx="1192675" cy="882778"/>
                </a:xfrm>
              </p:grpSpPr>
              <p:pic>
                <p:nvPicPr>
                  <p:cNvPr id="280" name="Picture 6" descr="What is MongoDB? NoSQL database explained in an easy way.">
                    <a:extLst>
                      <a:ext uri="{FF2B5EF4-FFF2-40B4-BE49-F238E27FC236}">
                        <a16:creationId xmlns:a16="http://schemas.microsoft.com/office/drawing/2014/main" id="{D589C3BE-3C56-339C-75F0-61C6AAB855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1282" y="2728943"/>
                    <a:ext cx="458427" cy="6143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8D62BB57-034E-B319-5E7A-0BBEF05C74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761" y="3350111"/>
                    <a:ext cx="119267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annotations</a:t>
                    </a:r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D0DADBAC-5396-1980-A0D3-5C45C651A553}"/>
                    </a:ext>
                  </a:extLst>
                </p:cNvPr>
                <p:cNvGrpSpPr/>
                <p:nvPr/>
              </p:nvGrpSpPr>
              <p:grpSpPr>
                <a:xfrm>
                  <a:off x="3378860" y="4233644"/>
                  <a:ext cx="1103145" cy="716292"/>
                  <a:chOff x="3621804" y="2001966"/>
                  <a:chExt cx="1103145" cy="716292"/>
                </a:xfrm>
              </p:grpSpPr>
              <p:pic>
                <p:nvPicPr>
                  <p:cNvPr id="278" name="Picture 277">
                    <a:extLst>
                      <a:ext uri="{FF2B5EF4-FFF2-40B4-BE49-F238E27FC236}">
                        <a16:creationId xmlns:a16="http://schemas.microsoft.com/office/drawing/2014/main" id="{4BCFFAE9-995A-D6C9-07D2-2436E7366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1324" t="14261" r="10463"/>
                  <a:stretch/>
                </p:blipFill>
                <p:spPr>
                  <a:xfrm>
                    <a:off x="3741022" y="2001966"/>
                    <a:ext cx="819596" cy="433739"/>
                  </a:xfrm>
                  <a:prstGeom prst="rect">
                    <a:avLst/>
                  </a:prstGeom>
                </p:spPr>
              </p:pic>
              <p:sp>
                <p:nvSpPr>
                  <p:cNvPr id="279" name="TextBox 278">
                    <a:extLst>
                      <a:ext uri="{FF2B5EF4-FFF2-40B4-BE49-F238E27FC236}">
                        <a16:creationId xmlns:a16="http://schemas.microsoft.com/office/drawing/2014/main" id="{6B199FE5-45A9-C964-F421-C2BF2A367649}"/>
                      </a:ext>
                    </a:extLst>
                  </p:cNvPr>
                  <p:cNvSpPr txBox="1"/>
                  <p:nvPr/>
                </p:nvSpPr>
                <p:spPr>
                  <a:xfrm>
                    <a:off x="3621804" y="2456648"/>
                    <a:ext cx="110314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images</a:t>
                    </a:r>
                  </a:p>
                </p:txBody>
              </p:sp>
            </p:grpSp>
          </p:grp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069F9A4-398B-B99F-5F56-B2949181D7F5}"/>
                  </a:ext>
                </a:extLst>
              </p:cNvPr>
              <p:cNvSpPr/>
              <p:nvPr/>
            </p:nvSpPr>
            <p:spPr>
              <a:xfrm>
                <a:off x="8889828" y="3976534"/>
                <a:ext cx="865346" cy="2825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F4645392-82E9-875F-E1AA-182245269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8897" y="4931394"/>
                <a:ext cx="5311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762C27E0-B251-D3A1-32AF-2C0C60CEB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7427" y="4939073"/>
                <a:ext cx="4541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32048DAF-D387-ED1E-03CF-80C9FE068702}"/>
                  </a:ext>
                </a:extLst>
              </p:cNvPr>
              <p:cNvGrpSpPr/>
              <p:nvPr/>
            </p:nvGrpSpPr>
            <p:grpSpPr>
              <a:xfrm>
                <a:off x="8360513" y="4533452"/>
                <a:ext cx="1814876" cy="1507982"/>
                <a:chOff x="2788652" y="1600956"/>
                <a:chExt cx="1814876" cy="150798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5562633-72EB-32F6-3D6D-A223DDA6B0E5}"/>
                    </a:ext>
                  </a:extLst>
                </p:cNvPr>
                <p:cNvGrpSpPr/>
                <p:nvPr/>
              </p:nvGrpSpPr>
              <p:grpSpPr>
                <a:xfrm>
                  <a:off x="2788652" y="2279728"/>
                  <a:ext cx="1814876" cy="829210"/>
                  <a:chOff x="2885316" y="2770070"/>
                  <a:chExt cx="1814876" cy="829210"/>
                </a:xfrm>
              </p:grpSpPr>
              <p:pic>
                <p:nvPicPr>
                  <p:cNvPr id="274" name="Picture 6" descr="What is MongoDB? NoSQL database explained in an easy way.">
                    <a:extLst>
                      <a:ext uri="{FF2B5EF4-FFF2-40B4-BE49-F238E27FC236}">
                        <a16:creationId xmlns:a16="http://schemas.microsoft.com/office/drawing/2014/main" id="{2EA7F833-D74F-C5AD-7DA1-207E25A58C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17572" y="2770070"/>
                    <a:ext cx="458427" cy="6143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C3550403-8632-EE58-83A7-699A4155D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885316" y="3337670"/>
                    <a:ext cx="181487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Processed annotations</a:t>
                    </a:r>
                  </a:p>
                </p:txBody>
              </p:sp>
            </p:grp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ABBFC673-91B5-E7C1-A311-09C033562DDB}"/>
                    </a:ext>
                  </a:extLst>
                </p:cNvPr>
                <p:cNvGrpSpPr/>
                <p:nvPr/>
              </p:nvGrpSpPr>
              <p:grpSpPr>
                <a:xfrm>
                  <a:off x="2926888" y="1600956"/>
                  <a:ext cx="1590169" cy="697287"/>
                  <a:chOff x="3025996" y="2060866"/>
                  <a:chExt cx="1590169" cy="697287"/>
                </a:xfrm>
              </p:grpSpPr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48E960FE-C7D4-1FD5-6220-D25998EBED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426" t="14261" r="9995"/>
                  <a:stretch/>
                </p:blipFill>
                <p:spPr>
                  <a:xfrm>
                    <a:off x="3413025" y="2060866"/>
                    <a:ext cx="865346" cy="433738"/>
                  </a:xfrm>
                  <a:prstGeom prst="rect">
                    <a:avLst/>
                  </a:prstGeom>
                </p:spPr>
              </p:pic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12A47D04-B252-EEDD-BB54-EAC49A2488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96" y="2496543"/>
                    <a:ext cx="159016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Processed images</a:t>
                    </a:r>
                  </a:p>
                </p:txBody>
              </p:sp>
            </p:grpSp>
          </p:grp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A1C0F94-61BC-FD14-E3A8-94D453C27A74}"/>
                  </a:ext>
                </a:extLst>
              </p:cNvPr>
              <p:cNvSpPr/>
              <p:nvPr/>
            </p:nvSpPr>
            <p:spPr>
              <a:xfrm>
                <a:off x="5410788" y="3970155"/>
                <a:ext cx="682155" cy="2883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Ingest</a:t>
                </a:r>
              </a:p>
            </p:txBody>
          </p:sp>
        </p:grp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A1272BBE-BC81-4111-946A-8F8CB1E1D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956" t="41963" r="21710" b="5434"/>
            <a:stretch/>
          </p:blipFill>
          <p:spPr>
            <a:xfrm>
              <a:off x="7031731" y="2001996"/>
              <a:ext cx="974713" cy="65342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0DC6E0B-4F6E-91CF-9C81-25C9F783547F}"/>
              </a:ext>
            </a:extLst>
          </p:cNvPr>
          <p:cNvGrpSpPr/>
          <p:nvPr/>
        </p:nvGrpSpPr>
        <p:grpSpPr>
          <a:xfrm>
            <a:off x="310227" y="683767"/>
            <a:ext cx="11688286" cy="2728903"/>
            <a:chOff x="376799" y="833803"/>
            <a:chExt cx="11688286" cy="272890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B9DCD28-27D4-F93F-DA2E-3D74CF893CC6}"/>
                </a:ext>
              </a:extLst>
            </p:cNvPr>
            <p:cNvGrpSpPr/>
            <p:nvPr/>
          </p:nvGrpSpPr>
          <p:grpSpPr>
            <a:xfrm>
              <a:off x="376799" y="833803"/>
              <a:ext cx="11621713" cy="2728903"/>
              <a:chOff x="446314" y="1085005"/>
              <a:chExt cx="11621713" cy="2728903"/>
            </a:xfrm>
          </p:grpSpPr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4CA5A1BD-767C-2F53-D9C6-62145F38838B}"/>
                  </a:ext>
                </a:extLst>
              </p:cNvPr>
              <p:cNvSpPr/>
              <p:nvPr/>
            </p:nvSpPr>
            <p:spPr>
              <a:xfrm>
                <a:off x="446314" y="1246443"/>
                <a:ext cx="11621713" cy="2567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4643F8C-DB35-A886-E489-765BA95FFD29}"/>
                  </a:ext>
                </a:extLst>
              </p:cNvPr>
              <p:cNvSpPr/>
              <p:nvPr/>
            </p:nvSpPr>
            <p:spPr>
              <a:xfrm>
                <a:off x="6308311" y="1125136"/>
                <a:ext cx="752207" cy="28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Process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9E5535CB-BBD1-3639-A786-FA1E4AD7E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7676" y="2247065"/>
                <a:ext cx="642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1B579DCE-9802-1198-EE8D-746C3742C08F}"/>
                  </a:ext>
                </a:extLst>
              </p:cNvPr>
              <p:cNvGrpSpPr/>
              <p:nvPr/>
            </p:nvGrpSpPr>
            <p:grpSpPr>
              <a:xfrm>
                <a:off x="534517" y="1948176"/>
                <a:ext cx="2578975" cy="729776"/>
                <a:chOff x="560612" y="1638479"/>
                <a:chExt cx="2578975" cy="729776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1AAC25F6-C8C3-9294-CB4E-D2FF07E3B9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7525" t="16103" r="25794" b="18888"/>
                <a:stretch/>
              </p:blipFill>
              <p:spPr>
                <a:xfrm>
                  <a:off x="560612" y="1638479"/>
                  <a:ext cx="562063" cy="629175"/>
                </a:xfrm>
                <a:prstGeom prst="rect">
                  <a:avLst/>
                </a:prstGeom>
              </p:spPr>
            </p:pic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265BE57F-FBCC-073B-7B9D-F293401D65DC}"/>
                    </a:ext>
                  </a:extLst>
                </p:cNvPr>
                <p:cNvGrpSpPr/>
                <p:nvPr/>
              </p:nvGrpSpPr>
              <p:grpSpPr>
                <a:xfrm>
                  <a:off x="1169898" y="1872264"/>
                  <a:ext cx="984081" cy="495991"/>
                  <a:chOff x="1169898" y="1872264"/>
                  <a:chExt cx="984081" cy="495991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88942B1A-8D2D-0F27-4CB0-675AFBB76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5484" y="1872264"/>
                    <a:ext cx="80333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9D81437-0325-46CC-0466-047CB34143E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898" y="1937368"/>
                    <a:ext cx="98408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Batch upload </a:t>
                    </a:r>
                  </a:p>
                  <a:p>
                    <a:pPr algn="ctr"/>
                    <a:r>
                      <a:rPr lang="en-SG" sz="1100" dirty="0"/>
                      <a:t>of images</a:t>
                    </a:r>
                  </a:p>
                </p:txBody>
              </p:sp>
            </p:grp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CC62C35F-4DFE-0943-B131-F09B60926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1137" t="13799" r="14292" b="7962"/>
                <a:stretch/>
              </p:blipFill>
              <p:spPr>
                <a:xfrm>
                  <a:off x="2217771" y="1677215"/>
                  <a:ext cx="921816" cy="629175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ECD4B74-6793-7B9C-FF6D-7AADB16B639C}"/>
                  </a:ext>
                </a:extLst>
              </p:cNvPr>
              <p:cNvGrpSpPr/>
              <p:nvPr/>
            </p:nvGrpSpPr>
            <p:grpSpPr>
              <a:xfrm>
                <a:off x="3914651" y="1621705"/>
                <a:ext cx="1192675" cy="1529041"/>
                <a:chOff x="3716692" y="1673747"/>
                <a:chExt cx="1192675" cy="152904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EA7E3A2-450E-13D7-C27A-6D572BE24222}"/>
                    </a:ext>
                  </a:extLst>
                </p:cNvPr>
                <p:cNvGrpSpPr/>
                <p:nvPr/>
              </p:nvGrpSpPr>
              <p:grpSpPr>
                <a:xfrm>
                  <a:off x="3716692" y="2320602"/>
                  <a:ext cx="1192675" cy="882186"/>
                  <a:chOff x="3813356" y="2810944"/>
                  <a:chExt cx="1192675" cy="882186"/>
                </a:xfrm>
              </p:grpSpPr>
              <p:pic>
                <p:nvPicPr>
                  <p:cNvPr id="1030" name="Picture 6" descr="What is MongoDB? NoSQL database explained in an easy way.">
                    <a:extLst>
                      <a:ext uri="{FF2B5EF4-FFF2-40B4-BE49-F238E27FC236}">
                        <a16:creationId xmlns:a16="http://schemas.microsoft.com/office/drawing/2014/main" id="{B227864F-6B4A-B0D3-F7B4-49DA62B1B5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68524" y="2810944"/>
                    <a:ext cx="458427" cy="6143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0E5CE57-A69E-1DD4-B4D1-CD80195E1B74}"/>
                      </a:ext>
                    </a:extLst>
                  </p:cNvPr>
                  <p:cNvSpPr txBox="1"/>
                  <p:nvPr/>
                </p:nvSpPr>
                <p:spPr>
                  <a:xfrm>
                    <a:off x="3813356" y="3431520"/>
                    <a:ext cx="119267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annotations</a:t>
                    </a: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37CAEEB-79A3-3976-C066-66C1133810A5}"/>
                    </a:ext>
                  </a:extLst>
                </p:cNvPr>
                <p:cNvGrpSpPr/>
                <p:nvPr/>
              </p:nvGrpSpPr>
              <p:grpSpPr>
                <a:xfrm>
                  <a:off x="3716692" y="1673747"/>
                  <a:ext cx="1192675" cy="644632"/>
                  <a:chOff x="3815800" y="2133657"/>
                  <a:chExt cx="1192675" cy="644632"/>
                </a:xfrm>
              </p:grpSpPr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1E8BB0B6-77C4-805B-EBE5-7A2968F572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8468" t="8551" r="12033" b="13615"/>
                  <a:stretch/>
                </p:blipFill>
                <p:spPr>
                  <a:xfrm>
                    <a:off x="3983643" y="2133657"/>
                    <a:ext cx="833078" cy="393752"/>
                  </a:xfrm>
                  <a:prstGeom prst="rect">
                    <a:avLst/>
                  </a:prstGeom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6FE233E-A699-1D29-DF40-8304E24841D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5800" y="2516679"/>
                    <a:ext cx="119267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images</a:t>
                    </a:r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591DC24-33FB-AC22-0524-A0E0C081711A}"/>
                  </a:ext>
                </a:extLst>
              </p:cNvPr>
              <p:cNvGrpSpPr/>
              <p:nvPr/>
            </p:nvGrpSpPr>
            <p:grpSpPr>
              <a:xfrm>
                <a:off x="7972934" y="1631978"/>
                <a:ext cx="1822468" cy="1660663"/>
                <a:chOff x="2745781" y="1524070"/>
                <a:chExt cx="1822468" cy="1660663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49E113FB-E8ED-CCE4-58F7-12ED7C4C785C}"/>
                    </a:ext>
                  </a:extLst>
                </p:cNvPr>
                <p:cNvGrpSpPr/>
                <p:nvPr/>
              </p:nvGrpSpPr>
              <p:grpSpPr>
                <a:xfrm>
                  <a:off x="2745781" y="2293713"/>
                  <a:ext cx="1814876" cy="891020"/>
                  <a:chOff x="2842445" y="2784055"/>
                  <a:chExt cx="1814876" cy="891020"/>
                </a:xfrm>
              </p:grpSpPr>
              <p:pic>
                <p:nvPicPr>
                  <p:cNvPr id="143" name="Picture 6" descr="What is MongoDB? NoSQL database explained in an easy way.">
                    <a:extLst>
                      <a:ext uri="{FF2B5EF4-FFF2-40B4-BE49-F238E27FC236}">
                        <a16:creationId xmlns:a16="http://schemas.microsoft.com/office/drawing/2014/main" id="{6C3E96B3-7BDF-D52A-9832-0A30B1718E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33921" y="2784055"/>
                    <a:ext cx="458427" cy="6143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84492E9-65E4-349A-F6E0-F3F280B63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445" y="3413465"/>
                    <a:ext cx="181487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Processed annotations</a:t>
                    </a:r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D5F916DF-25EA-C32C-6A9E-15F58CD53DD3}"/>
                    </a:ext>
                  </a:extLst>
                </p:cNvPr>
                <p:cNvGrpSpPr/>
                <p:nvPr/>
              </p:nvGrpSpPr>
              <p:grpSpPr>
                <a:xfrm>
                  <a:off x="2978080" y="1524070"/>
                  <a:ext cx="1590169" cy="731270"/>
                  <a:chOff x="3077188" y="1983980"/>
                  <a:chExt cx="1590169" cy="73127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C05C5C48-5109-E2C5-471C-FABEE96602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t="8550"/>
                  <a:stretch/>
                </p:blipFill>
                <p:spPr>
                  <a:xfrm>
                    <a:off x="3228377" y="1983980"/>
                    <a:ext cx="1047901" cy="462631"/>
                  </a:xfrm>
                  <a:prstGeom prst="rect">
                    <a:avLst/>
                  </a:prstGeom>
                </p:spPr>
              </p:pic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A6115D40-A3A1-81C0-53D7-1CEBEF403F75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88" y="2453640"/>
                    <a:ext cx="159016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100" dirty="0"/>
                      <a:t>Store Processed images</a:t>
                    </a:r>
                  </a:p>
                </p:txBody>
              </p:sp>
            </p:grpSp>
          </p:grp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E63E04DA-E5AD-7D39-26E8-A8D8B0DC6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572" y="2232956"/>
                <a:ext cx="6426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55DBD4FF-F3D4-5BC3-1FDA-2317230D0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1570" y="2248613"/>
                <a:ext cx="5268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EEC0FBFE-9F10-B87A-475A-BE46887A4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02" y="2232443"/>
                <a:ext cx="4818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41C7416D-B503-263F-8DDB-332AA328B5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2129" t="10218" r="2690" b="-10218"/>
              <a:stretch/>
            </p:blipFill>
            <p:spPr>
              <a:xfrm>
                <a:off x="627010" y="3051878"/>
                <a:ext cx="469570" cy="695062"/>
              </a:xfrm>
              <a:prstGeom prst="rect">
                <a:avLst/>
              </a:prstGeom>
            </p:spPr>
          </p:pic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BD0AF8F-6C31-7B56-9CF7-4C913ACB95EC}"/>
                  </a:ext>
                </a:extLst>
              </p:cNvPr>
              <p:cNvSpPr/>
              <p:nvPr/>
            </p:nvSpPr>
            <p:spPr>
              <a:xfrm>
                <a:off x="940923" y="1108249"/>
                <a:ext cx="1112079" cy="2892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Data Sources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C80D640-A2C8-417B-AA8A-AC16197E0CAC}"/>
                  </a:ext>
                </a:extLst>
              </p:cNvPr>
              <p:cNvSpPr/>
              <p:nvPr/>
            </p:nvSpPr>
            <p:spPr>
              <a:xfrm>
                <a:off x="3689947" y="1121117"/>
                <a:ext cx="1437651" cy="2841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Temporary Storage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797F30D-80C3-60D5-24E7-34F94E0B8284}"/>
                  </a:ext>
                </a:extLst>
              </p:cNvPr>
              <p:cNvSpPr/>
              <p:nvPr/>
            </p:nvSpPr>
            <p:spPr>
              <a:xfrm>
                <a:off x="8471002" y="1103724"/>
                <a:ext cx="752207" cy="3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5DF58D8-2788-B9F7-3A1A-181A99E05DB6}"/>
                  </a:ext>
                </a:extLst>
              </p:cNvPr>
              <p:cNvGrpSpPr/>
              <p:nvPr/>
            </p:nvGrpSpPr>
            <p:grpSpPr>
              <a:xfrm>
                <a:off x="6140393" y="1842819"/>
                <a:ext cx="998307" cy="1004364"/>
                <a:chOff x="4777092" y="3906817"/>
                <a:chExt cx="998307" cy="1004364"/>
              </a:xfrm>
            </p:grpSpPr>
            <p:pic>
              <p:nvPicPr>
                <p:cNvPr id="1065" name="Picture 1064">
                  <a:extLst>
                    <a:ext uri="{FF2B5EF4-FFF2-40B4-BE49-F238E27FC236}">
                      <a16:creationId xmlns:a16="http://schemas.microsoft.com/office/drawing/2014/main" id="{52CFA899-7A81-93FD-4364-A38E1AECF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3123" y="3906817"/>
                  <a:ext cx="506243" cy="534905"/>
                </a:xfrm>
                <a:prstGeom prst="rect">
                  <a:avLst/>
                </a:prstGeom>
              </p:spPr>
            </p:pic>
            <p:pic>
              <p:nvPicPr>
                <p:cNvPr id="1070" name="Picture 1069">
                  <a:extLst>
                    <a:ext uri="{FF2B5EF4-FFF2-40B4-BE49-F238E27FC236}">
                      <a16:creationId xmlns:a16="http://schemas.microsoft.com/office/drawing/2014/main" id="{0C6549D1-2949-7953-52EA-8882156A61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77092" y="4377735"/>
                  <a:ext cx="998307" cy="533446"/>
                </a:xfrm>
                <a:prstGeom prst="rect">
                  <a:avLst/>
                </a:prstGeom>
              </p:spPr>
            </p:pic>
          </p:grpSp>
          <p:pic>
            <p:nvPicPr>
              <p:cNvPr id="146" name="Picture 24" descr="Google Data Studio JSON Deployment: 2 Easy Methods">
                <a:extLst>
                  <a:ext uri="{FF2B5EF4-FFF2-40B4-BE49-F238E27FC236}">
                    <a16:creationId xmlns:a16="http://schemas.microsoft.com/office/drawing/2014/main" id="{AED4260F-07B8-8669-B14D-6B9D0A460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9400" y="2072263"/>
                <a:ext cx="1112589" cy="38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F093654A-8748-47A9-963B-064031BFE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726" y="3426433"/>
                <a:ext cx="7663897" cy="9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7B2C9A7A-F843-845E-6922-C8C3C7528D6B}"/>
                  </a:ext>
                </a:extLst>
              </p:cNvPr>
              <p:cNvSpPr/>
              <p:nvPr/>
            </p:nvSpPr>
            <p:spPr>
              <a:xfrm>
                <a:off x="10319724" y="1085005"/>
                <a:ext cx="1522595" cy="302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chemeClr val="tx1"/>
                    </a:solidFill>
                  </a:rPr>
                  <a:t>Business Intelligence</a:t>
                </a:r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3876CF9-C621-D7ED-52E1-627A52E80170}"/>
                  </a:ext>
                </a:extLst>
              </p:cNvPr>
              <p:cNvCxnSpPr/>
              <p:nvPr/>
            </p:nvCxnSpPr>
            <p:spPr>
              <a:xfrm>
                <a:off x="8880372" y="3292641"/>
                <a:ext cx="0" cy="135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EED957C7-E1B4-A4D5-CC83-3DD88EA7C755}"/>
                </a:ext>
              </a:extLst>
            </p:cNvPr>
            <p:cNvSpPr txBox="1"/>
            <p:nvPr/>
          </p:nvSpPr>
          <p:spPr>
            <a:xfrm>
              <a:off x="10250209" y="3135450"/>
              <a:ext cx="1814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Batch Processing</a:t>
              </a:r>
            </a:p>
          </p:txBody>
        </p:sp>
      </p:grpSp>
      <p:pic>
        <p:nvPicPr>
          <p:cNvPr id="288" name="Picture 287">
            <a:extLst>
              <a:ext uri="{FF2B5EF4-FFF2-40B4-BE49-F238E27FC236}">
                <a16:creationId xmlns:a16="http://schemas.microsoft.com/office/drawing/2014/main" id="{49D62FE0-C97C-4CCF-3050-F68BBDB558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29" t="10218" r="2690" b="-10218"/>
          <a:stretch/>
        </p:blipFill>
        <p:spPr>
          <a:xfrm>
            <a:off x="538146" y="5768213"/>
            <a:ext cx="469570" cy="695062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19408D0-FD0D-5489-58F0-6D226955C40B}"/>
              </a:ext>
            </a:extLst>
          </p:cNvPr>
          <p:cNvGrpSpPr/>
          <p:nvPr/>
        </p:nvGrpSpPr>
        <p:grpSpPr>
          <a:xfrm>
            <a:off x="1117372" y="5803032"/>
            <a:ext cx="8175481" cy="285847"/>
            <a:chOff x="1139290" y="6032832"/>
            <a:chExt cx="7700722" cy="140432"/>
          </a:xfrm>
        </p:grpSpPr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206DC7B8-C9B8-C111-CE3D-79E83D95B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290" y="6173264"/>
              <a:ext cx="7700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3B964D9-EA63-E908-501F-9334477ECF05}"/>
                </a:ext>
              </a:extLst>
            </p:cNvPr>
            <p:cNvCxnSpPr>
              <a:cxnSpLocks/>
            </p:cNvCxnSpPr>
            <p:nvPr/>
          </p:nvCxnSpPr>
          <p:spPr>
            <a:xfrm>
              <a:off x="8840012" y="6032832"/>
              <a:ext cx="0" cy="13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74F3877-2C76-A8F7-A01C-997BD4FE59E6}"/>
              </a:ext>
            </a:extLst>
          </p:cNvPr>
          <p:cNvSpPr/>
          <p:nvPr/>
        </p:nvSpPr>
        <p:spPr>
          <a:xfrm>
            <a:off x="7056816" y="3703083"/>
            <a:ext cx="865346" cy="285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37AEF52-C248-01F4-234D-C890D6A553C8}"/>
              </a:ext>
            </a:extLst>
          </p:cNvPr>
          <p:cNvSpPr txBox="1"/>
          <p:nvPr/>
        </p:nvSpPr>
        <p:spPr>
          <a:xfrm>
            <a:off x="10039606" y="6153173"/>
            <a:ext cx="18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Processing</a:t>
            </a:r>
          </a:p>
        </p:txBody>
      </p:sp>
      <p:pic>
        <p:nvPicPr>
          <p:cNvPr id="301" name="Picture 24" descr="Google Data Studio JSON Deployment: 2 Easy Methods">
            <a:extLst>
              <a:ext uri="{FF2B5EF4-FFF2-40B4-BE49-F238E27FC236}">
                <a16:creationId xmlns:a16="http://schemas.microsoft.com/office/drawing/2014/main" id="{67F0C2F6-5D9C-6B48-EB06-0FA1D205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370" y="4501966"/>
            <a:ext cx="1112589" cy="3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Rectangle 301">
            <a:extLst>
              <a:ext uri="{FF2B5EF4-FFF2-40B4-BE49-F238E27FC236}">
                <a16:creationId xmlns:a16="http://schemas.microsoft.com/office/drawing/2014/main" id="{9426235F-4ACB-E37D-58DA-46DABB6B3C71}"/>
              </a:ext>
            </a:extLst>
          </p:cNvPr>
          <p:cNvSpPr/>
          <p:nvPr/>
        </p:nvSpPr>
        <p:spPr>
          <a:xfrm>
            <a:off x="10288309" y="3727789"/>
            <a:ext cx="1522595" cy="302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99245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625C58-DEB5-F5D7-EFBE-4EECE9E6E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00100"/>
              </p:ext>
            </p:extLst>
          </p:nvPr>
        </p:nvGraphicFramePr>
        <p:xfrm>
          <a:off x="2086708" y="2056097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2396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Assumptions made: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0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1) Company is a start-up with tight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7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2) Company’s goal is to quickly create a minimum working capabilities product /goes into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4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9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88A0CD-5EFB-066B-3F52-0E58A587B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54798"/>
              </p:ext>
            </p:extLst>
          </p:nvPr>
        </p:nvGraphicFramePr>
        <p:xfrm>
          <a:off x="1324708" y="679940"/>
          <a:ext cx="9542584" cy="53444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71292">
                  <a:extLst>
                    <a:ext uri="{9D8B030D-6E8A-4147-A177-3AD203B41FA5}">
                      <a16:colId xmlns:a16="http://schemas.microsoft.com/office/drawing/2014/main" val="571688511"/>
                    </a:ext>
                  </a:extLst>
                </a:gridCol>
                <a:gridCol w="4771292">
                  <a:extLst>
                    <a:ext uri="{9D8B030D-6E8A-4147-A177-3AD203B41FA5}">
                      <a16:colId xmlns:a16="http://schemas.microsoft.com/office/drawing/2014/main" val="1161871122"/>
                    </a:ext>
                  </a:extLst>
                </a:gridCol>
              </a:tblGrid>
              <a:tr h="691825">
                <a:tc>
                  <a:txBody>
                    <a:bodyPr/>
                    <a:lstStyle/>
                    <a:p>
                      <a:r>
                        <a:rPr lang="en-SG" sz="1600" dirty="0"/>
                        <a:t>Pros (Microservice 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71272"/>
                  </a:ext>
                </a:extLst>
              </a:tr>
              <a:tr h="781687">
                <a:tc>
                  <a:txBody>
                    <a:bodyPr/>
                    <a:lstStyle/>
                    <a:p>
                      <a:r>
                        <a:rPr lang="en-US" sz="1600" dirty="0"/>
                        <a:t>Cost savings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Extensive effort to maintain architecture since it can consist of multiple languages and different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989192"/>
                  </a:ext>
                </a:extLst>
              </a:tr>
              <a:tr h="78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Improved productivity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 consistency could be an issue, since data format would be different at different part of the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33314"/>
                  </a:ext>
                </a:extLst>
              </a:tr>
              <a:tr h="78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Better resiliency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 might take longer to reach minimum working capabilities than monolithic designs since there will be more integration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91780"/>
                  </a:ext>
                </a:extLst>
              </a:tr>
              <a:tr h="78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Increased scalability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Load on the microservices might grow exponentially since it’s scalable but extra care is required to ensure load 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584"/>
                  </a:ext>
                </a:extLst>
              </a:tr>
              <a:tr h="781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Continuous delivery/continuous integration 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More detailed documentations will be required since it involves so many systems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302"/>
                  </a:ext>
                </a:extLst>
              </a:tr>
              <a:tr h="550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Optimize business functionality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4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195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Wei Sheng</dc:creator>
  <cp:lastModifiedBy>Chang Wei Sheng</cp:lastModifiedBy>
  <cp:revision>3</cp:revision>
  <dcterms:created xsi:type="dcterms:W3CDTF">2022-07-12T02:44:54Z</dcterms:created>
  <dcterms:modified xsi:type="dcterms:W3CDTF">2022-07-12T15:40:25Z</dcterms:modified>
</cp:coreProperties>
</file>